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0" d="100"/>
          <a:sy n="80" d="100"/>
        </p:scale>
        <p:origin x="-318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DBE11-22CE-49FB-98C6-67EA0FBE2684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5409D-F697-4272-910C-B5DB1411B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874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4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76400"/>
            <a:ext cx="10566400" cy="43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4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76400"/>
            <a:ext cx="10566400" cy="43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699419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0A8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2258219"/>
            <a:ext cx="7194550" cy="2105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460"/>
              </a:lnSpc>
              <a:buNone/>
            </a:pPr>
            <a:r>
              <a:rPr lang="en-US" sz="5200" b="1" i="0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I: Review of Some Important Definitions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812800" y="4541441"/>
            <a:ext cx="10883392" cy="17168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Engineering </a:t>
            </a:r>
            <a:r>
              <a:rPr lang="en-US" sz="1800" dirty="0" smtClean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</a:p>
          <a:p>
            <a:pPr marL="0" indent="0" algn="l">
              <a:lnSpc>
                <a:spcPts val="2430"/>
              </a:lnSpc>
              <a:buNone/>
            </a:pPr>
            <a:r>
              <a:rPr lang="en-US" sz="1800" dirty="0" smtClean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Sciences &amp; Technology </a:t>
            </a:r>
            <a:r>
              <a:rPr lang="en-US" dirty="0" smtClean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faculty</a:t>
            </a:r>
            <a:endParaRPr lang="en-US" dirty="0"/>
          </a:p>
          <a:p>
            <a:pPr marL="0" indent="0" algn="l">
              <a:lnSpc>
                <a:spcPts val="2430"/>
              </a:lnSpc>
              <a:buNone/>
            </a:pPr>
            <a:r>
              <a:rPr lang="en-US" sz="1800" dirty="0" smtClean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</a:t>
            </a:r>
            <a:r>
              <a:rPr lang="en-US" sz="1800" dirty="0">
                <a:solidFill>
                  <a:srgbClr val="B9C4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Merzouki S.</a:t>
            </a:r>
            <a:endParaRPr lang="en-US" sz="18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281" y="214869"/>
            <a:ext cx="1435911" cy="17230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mole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936948"/>
            <a:ext cx="6331204" cy="1114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Chemists count atoms, ions and molecules in huge numbers, just as we buy sugar by the kilogram, not by the grain.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2800" y="3229570"/>
            <a:ext cx="6331204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mole is one “package” of entities, symbol </a:t>
            </a:r>
            <a:r>
              <a:rPr lang="en-US" sz="22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unit mol.</a:t>
            </a:r>
            <a:endParaRPr lang="en-US" sz="2200" dirty="0"/>
          </a:p>
        </p:txBody>
      </p:sp>
      <p:pic>
        <p:nvPicPr>
          <p:cNvPr id="5" name="Image 0"/>
          <p:cNvPicPr>
            <a:picLocks noChangeAspect="1"/>
          </p:cNvPicPr>
          <p:nvPr/>
        </p:nvPicPr>
        <p:blipFill>
          <a:blip r:embed="rId3"/>
          <a:srcRect t="143" b="143"/>
          <a:stretch/>
        </p:blipFill>
        <p:spPr>
          <a:xfrm>
            <a:off x="7315200" y="1676400"/>
            <a:ext cx="4064000" cy="2540000"/>
          </a:xfrm>
          <a:prstGeom prst="roundRect">
            <a:avLst>
              <a:gd name="adj" fmla="val 4000"/>
            </a:avLst>
          </a:prstGeom>
        </p:spPr>
      </p:pic>
      <p:sp>
        <p:nvSpPr>
          <p:cNvPr id="6" name="Text 3"/>
          <p:cNvSpPr/>
          <p:nvPr/>
        </p:nvSpPr>
        <p:spPr>
          <a:xfrm>
            <a:off x="812800" y="6238280"/>
            <a:ext cx="26524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Avogadro’s number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743869"/>
            <a:ext cx="7508494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= 6.022 × 10²³ mol⁻¹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2475309"/>
            <a:ext cx="7508494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 of atoms in 12 g of carbon-12.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12800" y="3041650"/>
            <a:ext cx="7508494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= N / NA</a:t>
            </a: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the amount of substance is the number of moles in the sample.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800" y="3971131"/>
            <a:ext cx="7508494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3.5 g of iron contains 3.8 × 10²² atoms.</a:t>
            </a:r>
            <a:endParaRPr lang="en-US" sz="2000" dirty="0"/>
          </a:p>
        </p:txBody>
      </p:sp>
      <p:pic>
        <p:nvPicPr>
          <p:cNvPr id="7" name="Image 0"/>
          <p:cNvPicPr>
            <a:picLocks noChangeAspect="1"/>
          </p:cNvPicPr>
          <p:nvPr/>
        </p:nvPicPr>
        <p:blipFill>
          <a:blip r:embed="rId3"/>
          <a:srcRect t="-81" b="-81"/>
          <a:stretch/>
        </p:blipFill>
        <p:spPr>
          <a:xfrm>
            <a:off x="8458200" y="1676400"/>
            <a:ext cx="2921000" cy="2692400"/>
          </a:xfrm>
          <a:prstGeom prst="roundRect">
            <a:avLst>
              <a:gd name="adj" fmla="val 3774"/>
            </a:avLst>
          </a:prstGeom>
        </p:spPr>
      </p:pic>
      <p:sp>
        <p:nvSpPr>
          <p:cNvPr id="8" name="Text 5"/>
          <p:cNvSpPr/>
          <p:nvPr/>
        </p:nvSpPr>
        <p:spPr>
          <a:xfrm>
            <a:off x="812800" y="6238280"/>
            <a:ext cx="26524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Molar mass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79575"/>
            <a:ext cx="5175250" cy="237867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8550" y="1962150"/>
            <a:ext cx="474840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8550" y="2393950"/>
            <a:ext cx="4748403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6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n × M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98550" y="3115270"/>
            <a:ext cx="47484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in g/mol links the mass (balance) to the amount of substance.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200775" y="1679575"/>
            <a:ext cx="5175250" cy="237867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83350" y="1962150"/>
            <a:ext cx="474840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83350" y="2393950"/>
            <a:ext cx="4748403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M(H₂O) = 2 × 1 + 16 = 18 g/mol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6483350" y="2917130"/>
            <a:ext cx="474840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 of the atomic molar masses.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12800" y="4366220"/>
            <a:ext cx="10566400" cy="850900"/>
          </a:xfrm>
          <a:prstGeom prst="roundRect">
            <a:avLst>
              <a:gd name="adj" fmla="val 11940"/>
            </a:avLst>
          </a:prstGeom>
          <a:solidFill>
            <a:srgbClr val="12202F"/>
          </a:solidFill>
          <a:ln/>
        </p:spPr>
        <p:txBody>
          <a:bodyPr wrap="square" lIns="275042" tIns="224242" rIns="0" bIns="198842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F0A8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·</a:t>
            </a:r>
            <a:r>
              <a:rPr lang="en-US" sz="2000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150 g of water: n = 150 / 18 = 8.3 mol, N = n × NA ≈ 5 × 10²⁴ molecules.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26524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molar mass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2421334"/>
            <a:ext cx="5834126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mass of one mole of atoms, weighted by the natural abundance of the isotopes. Read it in the periodic table.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3615134"/>
            <a:ext cx="5834126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Chlorine: 35Cl (75.77 %) and 37Cl (24.23 %)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4148534"/>
            <a:ext cx="5834126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35 × 0.7577 + 37 × 0.2423 ≈ 35.48 g/mol</a:t>
            </a:r>
            <a:endParaRPr lang="en-US" sz="2200" dirty="0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32600" y="1676400"/>
            <a:ext cx="4546600" cy="3943350"/>
          </a:xfrm>
          <a:prstGeom prst="roundRect">
            <a:avLst>
              <a:gd name="adj" fmla="val 2576"/>
            </a:avLst>
          </a:prstGeom>
        </p:spPr>
      </p:pic>
      <p:sp>
        <p:nvSpPr>
          <p:cNvPr id="7" name="Text 4"/>
          <p:cNvSpPr/>
          <p:nvPr/>
        </p:nvSpPr>
        <p:spPr>
          <a:xfrm>
            <a:off x="812800" y="6238280"/>
            <a:ext cx="26524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5</a:t>
            </a:r>
            <a:endParaRPr lang="en-US" sz="1200" dirty="0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6187044" y="1930443"/>
            <a:ext cx="1555668" cy="98178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Molar volume of gases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79575"/>
            <a:ext cx="5175250" cy="2807494"/>
          </a:xfrm>
          <a:prstGeom prst="roundRect">
            <a:avLst>
              <a:gd name="adj" fmla="val 3506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8550" y="1962150"/>
            <a:ext cx="474840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Avogadro’s law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8550" y="2393950"/>
            <a:ext cx="4748403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680"/>
              </a:lnSpc>
              <a:buNone/>
            </a:pPr>
            <a:r>
              <a:rPr lang="en-US" sz="36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Vm = V / n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98550" y="3115270"/>
            <a:ext cx="47484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fixed T and P, Vm does not depend on the gas. Unit: L/mol.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200775" y="1679575"/>
            <a:ext cx="5175250" cy="2807494"/>
          </a:xfrm>
          <a:prstGeom prst="roundRect">
            <a:avLst>
              <a:gd name="adj" fmla="val 3506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83350" y="1962150"/>
            <a:ext cx="474840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values</a:t>
            </a:r>
            <a:endParaRPr lang="en-US" sz="2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96050" y="2406650"/>
          <a:ext cx="4597400" cy="1797843"/>
        </p:xfrm>
        <a:graphic>
          <a:graphicData uri="http://schemas.openxmlformats.org/drawingml/2006/table">
            <a:tbl>
              <a:tblPr/>
              <a:tblGrid>
                <a:gridCol w="2298700"/>
                <a:gridCol w="2298700"/>
              </a:tblGrid>
              <a:tr h="599281">
                <a:tc>
                  <a:txBody>
                    <a:bodyPr/>
                    <a:lstStyle/>
                    <a:p>
                      <a:pPr marL="0" indent="0">
                        <a:lnSpc>
                          <a:spcPts val="3080"/>
                        </a:lnSpc>
                        <a:buNone/>
                      </a:pPr>
                      <a:r>
                        <a:rPr lang="en-US" sz="22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Conditions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7790" marR="97790" marT="97790" marB="9779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3080"/>
                        </a:lnSpc>
                        <a:buNone/>
                      </a:pPr>
                      <a:r>
                        <a:rPr lang="en-US" sz="22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Vm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7790" marR="97790" marT="97790" marB="97790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</a:tr>
              <a:tr h="599281">
                <a:tc>
                  <a:txBody>
                    <a:bodyPr/>
                    <a:lstStyle/>
                    <a:p>
                      <a:pPr marL="0" indent="0">
                        <a:lnSpc>
                          <a:spcPts val="3080"/>
                        </a:lnSpc>
                        <a:buNone/>
                      </a:pPr>
                      <a:r>
                        <a:rPr lang="en-US" sz="22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 °C, 1 atm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7790" marR="97790" marT="97790" marB="9779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3080"/>
                        </a:lnSpc>
                        <a:buNone/>
                      </a:pPr>
                      <a:r>
                        <a:rPr lang="en-US" sz="22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22.4 L/mol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7790" marR="97790" marT="97790" marB="9779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281">
                <a:tc>
                  <a:txBody>
                    <a:bodyPr/>
                    <a:lstStyle/>
                    <a:p>
                      <a:pPr marL="0" indent="0">
                        <a:lnSpc>
                          <a:spcPts val="3080"/>
                        </a:lnSpc>
                        <a:buNone/>
                      </a:pPr>
                      <a:r>
                        <a:rPr lang="en-US" sz="22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 °C, 1 atm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7790" marR="97790" marT="97790" marB="9779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3080"/>
                        </a:lnSpc>
                        <a:buNone/>
                      </a:pPr>
                      <a:r>
                        <a:rPr lang="en-US" sz="22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L/mol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7790" marR="97790" marT="97790" marB="97790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812800" y="6238280"/>
            <a:ext cx="26524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methane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676400"/>
            <a:ext cx="10883392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13.4 mol of CH₄ at 0 °C and 1013 hPa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15975" y="2380555"/>
            <a:ext cx="3380284" cy="1723231"/>
          </a:xfrm>
          <a:prstGeom prst="roundRect">
            <a:avLst>
              <a:gd name="adj" fmla="val 5712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8550" y="266313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Molar mass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98550" y="3094930"/>
            <a:ext cx="2899588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12 + 4 × 1 = 16 g/mol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405809" y="2380555"/>
            <a:ext cx="3380383" cy="1723231"/>
          </a:xfrm>
          <a:prstGeom prst="roundRect">
            <a:avLst>
              <a:gd name="adj" fmla="val 5712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88384" y="2663130"/>
            <a:ext cx="289969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88384" y="3094930"/>
            <a:ext cx="2899690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= 22.4 × 13.4 = 300.16 L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995741" y="2380555"/>
            <a:ext cx="3380284" cy="1723231"/>
          </a:xfrm>
          <a:prstGeom prst="roundRect">
            <a:avLst>
              <a:gd name="adj" fmla="val 5712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78316" y="266313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78316" y="3094930"/>
            <a:ext cx="2899588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13.4 × 16 = 214.4 g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26524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Fractions and percentages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79575"/>
            <a:ext cx="3380284" cy="1459210"/>
          </a:xfrm>
          <a:prstGeom prst="roundRect">
            <a:avLst>
              <a:gd name="adj" fmla="val 674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8550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Molar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8550" y="2393950"/>
            <a:ext cx="2899588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8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= ni / nt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405809" y="1679575"/>
            <a:ext cx="3380383" cy="1459210"/>
          </a:xfrm>
          <a:prstGeom prst="roundRect">
            <a:avLst>
              <a:gd name="adj" fmla="val 674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88384" y="1962150"/>
            <a:ext cx="289969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688384" y="2393950"/>
            <a:ext cx="289969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8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 = mi / mt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995741" y="1679575"/>
            <a:ext cx="3380284" cy="1459210"/>
          </a:xfrm>
          <a:prstGeom prst="roundRect">
            <a:avLst>
              <a:gd name="adj" fmla="val 674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78316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78316" y="2393950"/>
            <a:ext cx="2899588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8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φi = Vi / Vt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812800" y="3446760"/>
            <a:ext cx="10883392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Multiply by 100 for percentages.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12800" y="4114701"/>
            <a:ext cx="10566400" cy="1193800"/>
          </a:xfrm>
          <a:prstGeom prst="roundRect">
            <a:avLst>
              <a:gd name="adj" fmla="val 8511"/>
            </a:avLst>
          </a:prstGeom>
          <a:solidFill>
            <a:srgbClr val="12202F"/>
          </a:solidFill>
          <a:ln/>
        </p:spPr>
        <p:txBody>
          <a:bodyPr wrap="square" lIns="275042" tIns="224242" rIns="0" bIns="198842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F0A8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·</a:t>
            </a:r>
            <a:r>
              <a:rPr lang="en-US" sz="2000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drain cleaner is 10 % NaOH by mass; 1 L weighs 1220 g, so m(NaOH) = 10 × 1220 / 100 = 122 g.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12800" y="6238280"/>
            <a:ext cx="26524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and specific gravity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79575"/>
            <a:ext cx="3380284" cy="1982391"/>
          </a:xfrm>
          <a:prstGeom prst="roundRect">
            <a:avLst>
              <a:gd name="adj" fmla="val 496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8550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8550" y="2393950"/>
            <a:ext cx="2899588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 = m / V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098550" y="3049191"/>
            <a:ext cx="2899588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kg/m³, kg/L or g/cm³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05809" y="1679575"/>
            <a:ext cx="3380383" cy="1982391"/>
          </a:xfrm>
          <a:prstGeom prst="roundRect">
            <a:avLst>
              <a:gd name="adj" fmla="val 496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88384" y="1962150"/>
            <a:ext cx="289969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Liquids and solids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88384" y="2393950"/>
            <a:ext cx="2899690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8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ρ / ρwater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4688384" y="2983210"/>
            <a:ext cx="289969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ρwater = 1 kg/L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95741" y="1679575"/>
            <a:ext cx="3380284" cy="1982391"/>
          </a:xfrm>
          <a:prstGeom prst="roundRect">
            <a:avLst>
              <a:gd name="adj" fmla="val 496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8316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78316" y="2393950"/>
            <a:ext cx="2899588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M / 29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8278316" y="3049191"/>
            <a:ext cx="2899588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ρair = 1.293 g/L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26524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Density examples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79575"/>
            <a:ext cx="3380284" cy="1850330"/>
          </a:xfrm>
          <a:prstGeom prst="roundRect">
            <a:avLst>
              <a:gd name="adj" fmla="val 5319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8550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Kerosene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8550" y="2393950"/>
            <a:ext cx="2899588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0.78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98550" y="2851150"/>
            <a:ext cx="2899588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 = 0.78 kg/L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405809" y="1679575"/>
            <a:ext cx="3380383" cy="1850330"/>
          </a:xfrm>
          <a:prstGeom prst="roundRect">
            <a:avLst>
              <a:gd name="adj" fmla="val 5319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88384" y="1962150"/>
            <a:ext cx="289969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Concrete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88384" y="2393950"/>
            <a:ext cx="289969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2.5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688384" y="2851150"/>
            <a:ext cx="2899690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 = 2.5 kg/L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7995741" y="1679575"/>
            <a:ext cx="3380284" cy="1850330"/>
          </a:xfrm>
          <a:prstGeom prst="roundRect">
            <a:avLst>
              <a:gd name="adj" fmla="val 5319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8316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dioxide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78316" y="2393950"/>
            <a:ext cx="2899588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= 44 / 29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78316" y="2851150"/>
            <a:ext cx="2899588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 = 1.962 g/L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275427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balance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12800" y="1676400"/>
            <a:ext cx="10883392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is conserved: the progress x (mol) gives ni = ni0 ± vix.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357041"/>
          <a:ext cx="10553700" cy="2290465"/>
        </p:xfrm>
        <a:graphic>
          <a:graphicData uri="http://schemas.openxmlformats.org/drawingml/2006/table">
            <a:tbl>
              <a:tblPr/>
              <a:tblGrid>
                <a:gridCol w="2110740"/>
                <a:gridCol w="2110740"/>
                <a:gridCol w="2110740"/>
                <a:gridCol w="2110740"/>
                <a:gridCol w="2110740"/>
              </a:tblGrid>
              <a:tr h="812602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aA + bB ⇌ cC + dD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2DC"/>
                    </a:solidFill>
                  </a:tcPr>
                </a:tc>
              </a:tr>
              <a:tr h="492621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 = 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nB0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5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621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nA0 − ax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nB0 − bx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621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tmax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nA0 − axmax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nB0 − bxmax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cxmax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220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dxmax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3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2740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transformation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79575"/>
            <a:ext cx="3380284" cy="1987550"/>
          </a:xfrm>
          <a:prstGeom prst="roundRect">
            <a:avLst>
              <a:gd name="adj" fmla="val 4952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8550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8550" y="2393950"/>
            <a:ext cx="2899588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limiting reactant disappears: xmax = nlimiting / coefficient.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405809" y="1679575"/>
            <a:ext cx="3380383" cy="1987550"/>
          </a:xfrm>
          <a:prstGeom prst="roundRect">
            <a:avLst>
              <a:gd name="adj" fmla="val 4952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88384" y="1962150"/>
            <a:ext cx="289969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Incomplete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688384" y="2393950"/>
            <a:ext cx="289969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xfinal &lt; xmax: an equilibrium set by K.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95741" y="1679575"/>
            <a:ext cx="3380284" cy="1987550"/>
          </a:xfrm>
          <a:prstGeom prst="roundRect">
            <a:avLst>
              <a:gd name="adj" fmla="val 4952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78316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Constant 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78316" y="2393950"/>
            <a:ext cx="2899588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&lt; 10⁻⁴ weak</a:t>
            </a:r>
            <a:endParaRPr lang="en-US" sz="20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&gt; 10⁴ complete</a:t>
            </a:r>
            <a:endParaRPr lang="en-US" sz="20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otherwise equilibrium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275427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Progress, conversion, yield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815975" y="1679575"/>
            <a:ext cx="3380284" cy="2246511"/>
          </a:xfrm>
          <a:prstGeom prst="roundRect">
            <a:avLst>
              <a:gd name="adj" fmla="val 4381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8550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rate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8550" y="2393950"/>
            <a:ext cx="2899588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τ = xfinal / xmax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98550" y="2917130"/>
            <a:ext cx="2899588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τ = 1: complete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05809" y="1679575"/>
            <a:ext cx="3380383" cy="2246511"/>
          </a:xfrm>
          <a:prstGeom prst="roundRect">
            <a:avLst>
              <a:gd name="adj" fmla="val 4381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88384" y="1962150"/>
            <a:ext cx="289969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688384" y="2393950"/>
            <a:ext cx="2899690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XA = (n0 − n) / n0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4688384" y="2917130"/>
            <a:ext cx="289969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Fraction consumed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95741" y="1679575"/>
            <a:ext cx="3380284" cy="2246511"/>
          </a:xfrm>
          <a:prstGeom prst="roundRect">
            <a:avLst>
              <a:gd name="adj" fmla="val 4381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8316" y="1962150"/>
            <a:ext cx="2899588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Yield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78316" y="2393950"/>
            <a:ext cx="2899588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actual / maximum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278316" y="3313311"/>
            <a:ext cx="2899588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 100 for %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275427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562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263"/>
              </a:lnSpc>
              <a:buNone/>
            </a:pPr>
            <a:r>
              <a:rPr lang="en-US" sz="3875" b="1" i="0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silver and copper</a:t>
            </a:r>
            <a:endParaRPr lang="en-US" sz="3875" dirty="0"/>
          </a:p>
        </p:txBody>
      </p:sp>
      <p:sp>
        <p:nvSpPr>
          <p:cNvPr id="3" name="Text 1"/>
          <p:cNvSpPr/>
          <p:nvPr/>
        </p:nvSpPr>
        <p:spPr>
          <a:xfrm>
            <a:off x="812800" y="1654572"/>
            <a:ext cx="10883392" cy="660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11"/>
              </a:lnSpc>
              <a:buNone/>
            </a:pPr>
            <a:r>
              <a:rPr lang="en-US" sz="1931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2Ag⁺ + Cu → Cu²⁺ + 2Ag, with n₀(Ag⁺) = 10⁻³ mol, n₀(Cu) = 4 × 10⁻³ mol, and 0.067 g of Ag formed.</a:t>
            </a:r>
            <a:endParaRPr lang="en-US" sz="1931" dirty="0"/>
          </a:p>
        </p:txBody>
      </p:sp>
      <p:sp>
        <p:nvSpPr>
          <p:cNvPr id="4" name="Shape 2"/>
          <p:cNvSpPr/>
          <p:nvPr/>
        </p:nvSpPr>
        <p:spPr>
          <a:xfrm>
            <a:off x="815975" y="2597150"/>
            <a:ext cx="5175250" cy="1274961"/>
          </a:xfrm>
          <a:prstGeom prst="roundRect">
            <a:avLst>
              <a:gd name="adj" fmla="val 7720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8550" y="2879725"/>
            <a:ext cx="4748403" cy="3051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20"/>
              </a:lnSpc>
              <a:buNone/>
            </a:pPr>
            <a:r>
              <a:rPr lang="en-US" sz="185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Limiting reactant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1098550" y="3286522"/>
            <a:ext cx="4748403" cy="328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21"/>
              </a:lnSpc>
              <a:buNone/>
            </a:pPr>
            <a:r>
              <a:rPr lang="en-US" sz="1863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Ag⁺: xmax = 5 × 10⁻⁴ mol</a:t>
            </a:r>
            <a:endParaRPr lang="en-US" sz="1863" dirty="0"/>
          </a:p>
        </p:txBody>
      </p:sp>
      <p:sp>
        <p:nvSpPr>
          <p:cNvPr id="7" name="Shape 5"/>
          <p:cNvSpPr/>
          <p:nvPr/>
        </p:nvSpPr>
        <p:spPr>
          <a:xfrm>
            <a:off x="6200775" y="2597150"/>
            <a:ext cx="5175250" cy="1274961"/>
          </a:xfrm>
          <a:prstGeom prst="roundRect">
            <a:avLst>
              <a:gd name="adj" fmla="val 7720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83350" y="2879725"/>
            <a:ext cx="4748403" cy="3051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20"/>
              </a:lnSpc>
              <a:buNone/>
            </a:pPr>
            <a:r>
              <a:rPr lang="en-US" sz="185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progress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483350" y="3286522"/>
            <a:ext cx="4748403" cy="328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21"/>
              </a:lnSpc>
              <a:buNone/>
            </a:pPr>
            <a:r>
              <a:rPr lang="en-US" sz="1863" dirty="0">
                <a:solidFill>
                  <a:srgbClr val="1220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= 3.11 × 10⁻⁴ mol</a:t>
            </a:r>
            <a:endParaRPr lang="en-US" sz="1863" dirty="0"/>
          </a:p>
        </p:txBody>
      </p:sp>
      <p:sp>
        <p:nvSpPr>
          <p:cNvPr id="10" name="Shape 8"/>
          <p:cNvSpPr/>
          <p:nvPr/>
        </p:nvSpPr>
        <p:spPr>
          <a:xfrm>
            <a:off x="815975" y="4183261"/>
            <a:ext cx="5175250" cy="1655564"/>
          </a:xfrm>
          <a:prstGeom prst="roundRect">
            <a:avLst>
              <a:gd name="adj" fmla="val 594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8550" y="4465836"/>
            <a:ext cx="474840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and yield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98550" y="4897636"/>
            <a:ext cx="4748403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τ = R = 62.1 %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200775" y="4183261"/>
            <a:ext cx="5175250" cy="1655564"/>
          </a:xfrm>
          <a:prstGeom prst="roundRect">
            <a:avLst>
              <a:gd name="adj" fmla="val 5945"/>
            </a:avLst>
          </a:prstGeom>
          <a:solidFill>
            <a:srgbClr val="FFFFFF"/>
          </a:solidFill>
          <a:ln w="6350">
            <a:solidFill>
              <a:srgbClr val="DCD9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83350" y="4465836"/>
            <a:ext cx="4748403" cy="3101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73"/>
              </a:lnSpc>
              <a:buNone/>
            </a:pPr>
            <a:r>
              <a:rPr lang="en-US" sz="1894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</a:t>
            </a:r>
            <a:endParaRPr lang="en-US" sz="1894" dirty="0"/>
          </a:p>
        </p:txBody>
      </p:sp>
      <p:sp>
        <p:nvSpPr>
          <p:cNvPr id="15" name="Text 13"/>
          <p:cNvSpPr/>
          <p:nvPr/>
        </p:nvSpPr>
        <p:spPr>
          <a:xfrm>
            <a:off x="6483350" y="4877594"/>
            <a:ext cx="4748403" cy="704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81"/>
              </a:lnSpc>
              <a:buNone/>
            </a:pPr>
            <a:r>
              <a:rPr lang="en-US" sz="2063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X(Ag⁺) = 62.1 %</a:t>
            </a:r>
            <a:endParaRPr lang="en-US" sz="2063" dirty="0"/>
          </a:p>
          <a:p>
            <a:pPr marL="0" indent="0" algn="l">
              <a:lnSpc>
                <a:spcPts val="2681"/>
              </a:lnSpc>
              <a:buNone/>
            </a:pPr>
            <a:r>
              <a:rPr lang="en-US" sz="2063" b="1" dirty="0">
                <a:solidFill>
                  <a:srgbClr val="1F6F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X(Cu) = 7.77 %</a:t>
            </a:r>
            <a:endParaRPr lang="en-US" sz="2063" dirty="0"/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275427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6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Mineral Chemistry · Chapter I · 14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eral Chemistry – Chapter I: Review of Important Definitions">
  <a:themeElements>
    <a:clrScheme name="Mineral Chemistry – Chapter I: Review of Important Definitions">
      <a:dk1>
        <a:srgbClr val="12202F"/>
      </a:dk1>
      <a:lt1>
        <a:srgbClr val="F6F4EE"/>
      </a:lt1>
      <a:dk2>
        <a:srgbClr val="4B555F"/>
      </a:dk2>
      <a:lt2>
        <a:srgbClr val="DFDFDB"/>
      </a:lt2>
      <a:accent1>
        <a:srgbClr val="1F6F8B"/>
      </a:accent1>
      <a:accent2>
        <a:srgbClr val="F0A869"/>
      </a:accent2>
      <a:accent3>
        <a:srgbClr val="5B6670"/>
      </a:accent3>
      <a:accent4>
        <a:srgbClr val="B9C4CC"/>
      </a:accent4>
      <a:accent5>
        <a:srgbClr val="9AA0A6"/>
      </a:accent5>
      <a:accent6>
        <a:srgbClr val="6D757B"/>
      </a:accent6>
      <a:hlink>
        <a:srgbClr val="0563C1"/>
      </a:hlink>
      <a:folHlink>
        <a:srgbClr val="954F72"/>
      </a:folHlink>
    </a:clrScheme>
    <a:fontScheme name="Mineral Chemistry – Chapter I: Review of Important Definition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786</Words>
  <Application>Microsoft Office PowerPoint</Application>
  <PresentationFormat>Personnalisé</PresentationFormat>
  <Paragraphs>152</Paragraphs>
  <Slides>14</Slides>
  <Notes>14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Mineral Chemistry – Chapter I: Review of Important Definitions</vt:lpstr>
      <vt:lpstr>Chapter I: Review of Some Important Definitions</vt:lpstr>
      <vt:lpstr>The mole</vt:lpstr>
      <vt:lpstr>Avogadro’s number</vt:lpstr>
      <vt:lpstr>Molar mass</vt:lpstr>
      <vt:lpstr>Atomic molar mass</vt:lpstr>
      <vt:lpstr>Molar volume of gases</vt:lpstr>
      <vt:lpstr>Example: methane</vt:lpstr>
      <vt:lpstr>Fractions and percentages</vt:lpstr>
      <vt:lpstr>Density and specific gravity</vt:lpstr>
      <vt:lpstr>Density examples</vt:lpstr>
      <vt:lpstr>Material balance</vt:lpstr>
      <vt:lpstr>Types of transformation</vt:lpstr>
      <vt:lpstr>Progress, conversion, yield</vt:lpstr>
      <vt:lpstr>Example: silver and copper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Mineral Chemistry – Chapter I: Review of Important Definitions</dc:title>
  <dc:subject/>
  <dc:creator/>
  <cp:lastModifiedBy>ADMIN</cp:lastModifiedBy>
  <cp:revision>2</cp:revision>
  <dcterms:created xsi:type="dcterms:W3CDTF">2026-10-20T05:22:17Z</dcterms:created>
  <dcterms:modified xsi:type="dcterms:W3CDTF">2026-10-20T05:26:07Z</dcterms:modified>
</cp:coreProperties>
</file>