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série statistique se résume par deux idées : où se situent les valeurs, et comment elles se dispersent. Pour la position, on utilise la moyenne, la médiane, qui coupe la série en deux parties égales, et le mode, la valeur la plus fréquente. Pour la dispersion, on utilise la variance, qui est la moyenne des carrés moins le carré de la moyenne, puis l’écart-type, sa racine carrée. Le coefficient de variation, écart-type divisé par moyenne, permet de comparer des séries d’échelles différentes. Regardez l’animation : quand on change le nombre de classes de l’histogramme, la forme change, mais la moyenne et la médiane ne bougent pas. Enfin, si on ajoute une constante à toutes les valeurs, la moyenne se décale, mais la variance reste identique.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Réponses : 1. Moyenne 4 ; variance = (4+0+4)/3 = 8/3 ≈ 2,67. 2. La moyenne augmente de 10 ; la variance ne change pas.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gif"/><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3A5F"/>
        </a:solidFill>
      </p:bgPr>
    </p:bg>
    <p:spTree>
      <p:nvGrpSpPr>
        <p:cNvPr id="1" name=""/>
        <p:cNvGrpSpPr/>
        <p:nvPr/>
      </p:nvGrpSpPr>
      <p:grpSpPr>
        <a:xfrm>
          <a:off x="0" y="0"/>
          <a:ext cx="0" cy="0"/>
          <a:chOff x="0" y="0"/>
          <a:chExt cx="0" cy="0"/>
        </a:xfrm>
      </p:grpSpPr>
      <p:sp>
        <p:nvSpPr>
          <p:cNvPr id="2" name="Text 0"/>
          <p:cNvSpPr txBox="1"/>
          <p:nvPr/>
        </p:nvSpPr>
        <p:spPr>
          <a:xfrm>
            <a:off x="640080" y="1371600"/>
            <a:ext cx="7863840" cy="1097280"/>
          </a:xfrm>
          <a:prstGeom prst="rect">
            <a:avLst/>
          </a:prstGeom>
          <a:noFill/>
          <a:ln/>
        </p:spPr>
        <p:txBody>
          <a:bodyPr wrap="square" lIns="0" tIns="0" rIns="0" bIns="0" rtlCol="0" anchor="t"/>
          <a:lstStyle/>
          <a:p>
            <a:pPr indent="0" marL="0">
              <a:buNone/>
            </a:pPr>
            <a:r>
              <a:rPr lang="en-US" sz="3400" b="1" dirty="0">
                <a:solidFill>
                  <a:srgbClr val="FFFFFF"/>
                </a:solidFill>
                <a:latin typeface="Calibri" pitchFamily="34" charset="0"/>
                <a:ea typeface="Calibri" pitchFamily="34" charset="-122"/>
                <a:cs typeface="Calibri" pitchFamily="34" charset="-120"/>
              </a:rPr>
              <a:t>A.2  Séries statistiques à une variable</a:t>
            </a:r>
            <a:endParaRPr lang="en-US" sz="3400" dirty="0"/>
          </a:p>
        </p:txBody>
      </p:sp>
      <p:sp>
        <p:nvSpPr>
          <p:cNvPr id="3" name="Text 1"/>
          <p:cNvSpPr txBox="1"/>
          <p:nvPr/>
        </p:nvSpPr>
        <p:spPr>
          <a:xfrm>
            <a:off x="640080" y="2743200"/>
            <a:ext cx="7863840" cy="457200"/>
          </a:xfrm>
          <a:prstGeom prst="rect">
            <a:avLst/>
          </a:prstGeom>
          <a:noFill/>
          <a:ln/>
        </p:spPr>
        <p:txBody>
          <a:bodyPr wrap="square" lIns="0" tIns="0" rIns="0" bIns="0" rtlCol="0" anchor="ctr"/>
          <a:lstStyle/>
          <a:p>
            <a:pPr indent="0" marL="0">
              <a:buNone/>
            </a:pPr>
            <a:r>
              <a:rPr lang="en-US" sz="1800" dirty="0">
                <a:solidFill>
                  <a:srgbClr val="C9D8E8"/>
                </a:solidFill>
                <a:latin typeface="Calibri" pitchFamily="34" charset="0"/>
                <a:ea typeface="Calibri" pitchFamily="34" charset="-122"/>
                <a:cs typeface="Calibri" pitchFamily="34" charset="-120"/>
              </a:rPr>
              <a:t>3 séances de cours + 3 séances de TD (1h30 chacune)</a:t>
            </a:r>
            <a:endParaRPr lang="en-US" sz="1800" dirty="0"/>
          </a:p>
        </p:txBody>
      </p:sp>
      <p:sp>
        <p:nvSpPr>
          <p:cNvPr id="4" name="Text 2"/>
          <p:cNvSpPr txBox="1"/>
          <p:nvPr/>
        </p:nvSpPr>
        <p:spPr>
          <a:xfrm>
            <a:off x="640080" y="3291840"/>
            <a:ext cx="7863840" cy="365760"/>
          </a:xfrm>
          <a:prstGeom prst="rect">
            <a:avLst/>
          </a:prstGeom>
          <a:noFill/>
          <a:ln/>
        </p:spPr>
        <p:txBody>
          <a:bodyPr wrap="square" lIns="0" tIns="0" rIns="0" bIns="0" rtlCol="0" anchor="ctr"/>
          <a:lstStyle/>
          <a:p>
            <a:pPr indent="0" marL="0">
              <a:buNone/>
            </a:pPr>
            <a:r>
              <a:rPr lang="en-US" sz="1400" dirty="0">
                <a:solidFill>
                  <a:srgbClr val="C9D8E8"/>
                </a:solidFill>
                <a:latin typeface="Calibri" pitchFamily="34" charset="0"/>
                <a:ea typeface="Calibri" pitchFamily="34" charset="-122"/>
                <a:cs typeface="Calibri" pitchFamily="34" charset="-120"/>
              </a:rPr>
              <a:t>Probabilités et statistiques · Semestre 3 · UEM2.1</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Calibri" pitchFamily="34" charset="0"/>
                <a:ea typeface="Calibri" pitchFamily="34" charset="-122"/>
                <a:cs typeface="Calibri" pitchFamily="34" charset="-120"/>
              </a:rPr>
              <a:t>Déroulé des séances</a:t>
            </a:r>
            <a:endParaRPr lang="en-US" sz="2800" dirty="0"/>
          </a:p>
        </p:txBody>
      </p:sp>
      <p:sp>
        <p:nvSpPr>
          <p:cNvPr id="3" name="Text 1"/>
          <p:cNvSpPr txBox="1"/>
          <p:nvPr/>
        </p:nvSpPr>
        <p:spPr>
          <a:xfrm>
            <a:off x="457200" y="1188720"/>
            <a:ext cx="8229600" cy="3657600"/>
          </a:xfrm>
          <a:prstGeom prst="rect">
            <a:avLst/>
          </a:prstGeom>
          <a:noFill/>
          <a:ln/>
        </p:spPr>
        <p:txBody>
          <a:bodyPr wrap="square" lIns="0" tIns="0" rIns="0" bIns="0" rtlCol="0" anchor="t"/>
          <a:lstStyle/>
          <a:p>
            <a:pPr indent="0" marL="0">
              <a:buNone/>
            </a:pPr>
            <a:r>
              <a:rPr lang="en-US" sz="1600" b="1" dirty="0">
                <a:solidFill>
                  <a:srgbClr val="2E6DA4"/>
                </a:solidFill>
                <a:latin typeface="Calibri" pitchFamily="34" charset="0"/>
                <a:ea typeface="Calibri" pitchFamily="34" charset="-122"/>
                <a:cs typeface="Calibri" pitchFamily="34" charset="-120"/>
              </a:rPr>
              <a:t>Séance 1</a:t>
            </a:r>
            <a:endParaRPr lang="en-US" sz="1600" dirty="0"/>
          </a:p>
          <a:p>
            <a:pPr indent="0" marL="0">
              <a:buNone/>
            </a:pPr>
            <a:r>
              <a:rPr lang="en-US" sz="1400" dirty="0">
                <a:solidFill>
                  <a:srgbClr val="222222"/>
                </a:solidFill>
                <a:latin typeface="Calibri" pitchFamily="34" charset="0"/>
                <a:ea typeface="Calibri" pitchFamily="34" charset="-122"/>
                <a:cs typeface="Calibri" pitchFamily="34" charset="-120"/>
              </a:rPr>
              <a:t>Cours : Effectifs, fréquences, cumuls ; représentations graphiques (bâtons, histogramme, courbes cumulatives)</a:t>
            </a:r>
            <a:endParaRPr lang="en-US" sz="1600" dirty="0"/>
          </a:p>
          <a:p>
            <a:pPr indent="0" marL="0">
              <a:spcAft>
                <a:spcPts val="1000"/>
              </a:spcAft>
              <a:buNone/>
            </a:pPr>
            <a:r>
              <a:rPr lang="en-US" sz="1400" dirty="0">
                <a:solidFill>
                  <a:srgbClr val="222222"/>
                </a:solidFill>
                <a:latin typeface="Calibri" pitchFamily="34" charset="0"/>
                <a:ea typeface="Calibri" pitchFamily="34" charset="-122"/>
                <a:cs typeface="Calibri" pitchFamily="34" charset="-120"/>
              </a:rPr>
              <a:t>TD : A.2.1 (tableau complet) ; tracés à la main</a:t>
            </a:r>
            <a:endParaRPr lang="en-US" sz="1600" dirty="0"/>
          </a:p>
          <a:p>
            <a:pPr indent="0" marL="0">
              <a:buNone/>
            </a:pPr>
            <a:r>
              <a:rPr lang="en-US" sz="1600" b="1" dirty="0">
                <a:solidFill>
                  <a:srgbClr val="2E6DA4"/>
                </a:solidFill>
                <a:latin typeface="Calibri" pitchFamily="34" charset="0"/>
                <a:ea typeface="Calibri" pitchFamily="34" charset="-122"/>
                <a:cs typeface="Calibri" pitchFamily="34" charset="-120"/>
              </a:rPr>
              <a:t>Séance 2</a:t>
            </a:r>
            <a:endParaRPr lang="en-US" sz="1600" dirty="0"/>
          </a:p>
          <a:p>
            <a:pPr indent="0" marL="0">
              <a:buNone/>
            </a:pPr>
            <a:r>
              <a:rPr lang="en-US" sz="1400" dirty="0">
                <a:solidFill>
                  <a:srgbClr val="222222"/>
                </a:solidFill>
                <a:latin typeface="Calibri" pitchFamily="34" charset="0"/>
                <a:ea typeface="Calibri" pitchFamily="34" charset="-122"/>
                <a:cs typeface="Calibri" pitchFamily="34" charset="-120"/>
              </a:rPr>
              <a:t>Cours : Caractéristiques de position : moyenne, médiane, mode, quartiles (cas discret et classes)</a:t>
            </a:r>
            <a:endParaRPr lang="en-US" sz="1600" dirty="0"/>
          </a:p>
          <a:p>
            <a:pPr indent="0" marL="0">
              <a:spcAft>
                <a:spcPts val="1000"/>
              </a:spcAft>
              <a:buNone/>
            </a:pPr>
            <a:r>
              <a:rPr lang="en-US" sz="1400" dirty="0">
                <a:solidFill>
                  <a:srgbClr val="222222"/>
                </a:solidFill>
                <a:latin typeface="Calibri" pitchFamily="34" charset="0"/>
                <a:ea typeface="Calibri" pitchFamily="34" charset="-122"/>
                <a:cs typeface="Calibri" pitchFamily="34" charset="-120"/>
              </a:rPr>
              <a:t>TD : A.2.2 : moyenne, médiane, quartiles, mode</a:t>
            </a:r>
            <a:endParaRPr lang="en-US" sz="1600" dirty="0"/>
          </a:p>
          <a:p>
            <a:pPr indent="0" marL="0">
              <a:buNone/>
            </a:pPr>
            <a:r>
              <a:rPr lang="en-US" sz="1600" b="1" dirty="0">
                <a:solidFill>
                  <a:srgbClr val="2E6DA4"/>
                </a:solidFill>
                <a:latin typeface="Calibri" pitchFamily="34" charset="0"/>
                <a:ea typeface="Calibri" pitchFamily="34" charset="-122"/>
                <a:cs typeface="Calibri" pitchFamily="34" charset="-120"/>
              </a:rPr>
              <a:t>Séance 3</a:t>
            </a:r>
            <a:endParaRPr lang="en-US" sz="1600" dirty="0"/>
          </a:p>
          <a:p>
            <a:pPr indent="0" marL="0">
              <a:buNone/>
            </a:pPr>
            <a:r>
              <a:rPr lang="en-US" sz="1400" dirty="0">
                <a:solidFill>
                  <a:srgbClr val="222222"/>
                </a:solidFill>
                <a:latin typeface="Calibri" pitchFamily="34" charset="0"/>
                <a:ea typeface="Calibri" pitchFamily="34" charset="-122"/>
                <a:cs typeface="Calibri" pitchFamily="34" charset="-120"/>
              </a:rPr>
              <a:t>Cours : Dispersion (étendue, variance, écart-type, CV) et forme (asymétrie, aplatissement)</a:t>
            </a:r>
            <a:endParaRPr lang="en-US" sz="1600" dirty="0"/>
          </a:p>
          <a:p>
            <a:pPr indent="0" marL="0">
              <a:spcAft>
                <a:spcPts val="1000"/>
              </a:spcAft>
              <a:buNone/>
            </a:pPr>
            <a:r>
              <a:rPr lang="en-US" sz="1400" dirty="0">
                <a:solidFill>
                  <a:srgbClr val="222222"/>
                </a:solidFill>
                <a:latin typeface="Calibri" pitchFamily="34" charset="0"/>
                <a:ea typeface="Calibri" pitchFamily="34" charset="-122"/>
                <a:cs typeface="Calibri" pitchFamily="34" charset="-120"/>
              </a:rPr>
              <a:t>TD : A.2.2 (fin), A.2.3, A.2.4, A.2.5 ; interro flash de 15 min</a:t>
            </a:r>
            <a:endParaRPr lang="en-US" sz="1600" dirty="0"/>
          </a:p>
          <a:p>
            <a:pPr indent="0" marL="0">
              <a:buNone/>
            </a:pPr>
            <a:r>
              <a:rPr lang="en-US" sz="1200" dirty="0">
                <a:solidFill>
                  <a:srgbClr val="5A6B7B"/>
                </a:solidFill>
                <a:latin typeface="Calibri" pitchFamily="34" charset="0"/>
                <a:ea typeface="Calibri" pitchFamily="34" charset="-122"/>
                <a:cs typeface="Calibri" pitchFamily="34" charset="-120"/>
              </a:rPr>
              <a:t>Cours : 10 min accroche · 45 min exposé · 20 min activité · 15 min synthèse.   TD : 10 min questions · 60 min exercices · 20 min correction.</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Calibri" pitchFamily="34" charset="0"/>
                <a:ea typeface="Calibri" pitchFamily="34" charset="-122"/>
                <a:cs typeface="Calibri" pitchFamily="34" charset="-120"/>
              </a:rPr>
              <a:t>Notions clés</a:t>
            </a:r>
            <a:endParaRPr lang="en-US" sz="2800" dirty="0"/>
          </a:p>
        </p:txBody>
      </p:sp>
      <p:sp>
        <p:nvSpPr>
          <p:cNvPr id="3" name="Text 1"/>
          <p:cNvSpPr txBox="1"/>
          <p:nvPr/>
        </p:nvSpPr>
        <p:spPr>
          <a:xfrm>
            <a:off x="457200" y="1280160"/>
            <a:ext cx="4297680" cy="3291840"/>
          </a:xfrm>
          <a:prstGeom prst="rect">
            <a:avLst/>
          </a:prstGeom>
          <a:noFill/>
          <a:ln/>
        </p:spPr>
        <p:txBody>
          <a:bodyPr wrap="square" lIns="0" tIns="0" rIns="0" bIns="0" rtlCol="0" anchor="t"/>
          <a:lstStyle/>
          <a:p>
            <a:pPr marL="342900" indent="-342900">
              <a:spcAft>
                <a:spcPts val="800"/>
              </a:spcAft>
              <a:buSzPct val="100000"/>
              <a:buChar char="•"/>
            </a:pPr>
            <a:r>
              <a:rPr lang="en-US" sz="1700" dirty="0">
                <a:solidFill>
                  <a:srgbClr val="222222"/>
                </a:solidFill>
                <a:latin typeface="Calibri" pitchFamily="34" charset="0"/>
                <a:ea typeface="Calibri" pitchFamily="34" charset="-122"/>
                <a:cs typeface="Calibri" pitchFamily="34" charset="-120"/>
              </a:rPr>
              <a:t>Effectifs, fréquences, cumuls</a:t>
            </a:r>
            <a:endParaRPr lang="en-US" sz="1700" dirty="0"/>
          </a:p>
          <a:p>
            <a:pPr marL="342900" indent="-342900">
              <a:spcAft>
                <a:spcPts val="800"/>
              </a:spcAft>
              <a:buSzPct val="100000"/>
              <a:buChar char="•"/>
            </a:pPr>
            <a:r>
              <a:rPr lang="en-US" sz="1700" dirty="0">
                <a:solidFill>
                  <a:srgbClr val="222222"/>
                </a:solidFill>
                <a:latin typeface="Calibri" pitchFamily="34" charset="0"/>
                <a:ea typeface="Calibri" pitchFamily="34" charset="-122"/>
                <a:cs typeface="Calibri" pitchFamily="34" charset="-120"/>
              </a:rPr>
              <a:t>Bâtons, histogramme, courbes cumulatives</a:t>
            </a:r>
            <a:endParaRPr lang="en-US" sz="1700" dirty="0"/>
          </a:p>
          <a:p>
            <a:pPr marL="342900" indent="-342900">
              <a:spcAft>
                <a:spcPts val="800"/>
              </a:spcAft>
              <a:buSzPct val="100000"/>
              <a:buChar char="•"/>
            </a:pPr>
            <a:r>
              <a:rPr lang="en-US" sz="1700" dirty="0">
                <a:solidFill>
                  <a:srgbClr val="222222"/>
                </a:solidFill>
                <a:latin typeface="Calibri" pitchFamily="34" charset="0"/>
                <a:ea typeface="Calibri" pitchFamily="34" charset="-122"/>
                <a:cs typeface="Calibri" pitchFamily="34" charset="-120"/>
              </a:rPr>
              <a:t>Position : moyenne, médiane, mode, quartiles</a:t>
            </a:r>
            <a:endParaRPr lang="en-US" sz="1700" dirty="0"/>
          </a:p>
          <a:p>
            <a:pPr marL="342900" indent="-342900">
              <a:spcAft>
                <a:spcPts val="800"/>
              </a:spcAft>
              <a:buSzPct val="100000"/>
              <a:buChar char="•"/>
            </a:pPr>
            <a:r>
              <a:rPr lang="en-US" sz="1700" dirty="0">
                <a:solidFill>
                  <a:srgbClr val="222222"/>
                </a:solidFill>
                <a:latin typeface="Calibri" pitchFamily="34" charset="0"/>
                <a:ea typeface="Calibri" pitchFamily="34" charset="-122"/>
                <a:cs typeface="Calibri" pitchFamily="34" charset="-120"/>
              </a:rPr>
              <a:t>Dispersion : étendue, variance, écart-type, CV</a:t>
            </a:r>
            <a:endParaRPr lang="en-US" sz="1700" dirty="0"/>
          </a:p>
          <a:p>
            <a:pPr marL="342900" indent="-342900">
              <a:spcAft>
                <a:spcPts val="800"/>
              </a:spcAft>
              <a:buSzPct val="100000"/>
              <a:buChar char="•"/>
            </a:pPr>
            <a:r>
              <a:rPr lang="en-US" sz="1700" dirty="0">
                <a:solidFill>
                  <a:srgbClr val="222222"/>
                </a:solidFill>
                <a:latin typeface="Calibri" pitchFamily="34" charset="0"/>
                <a:ea typeface="Calibri" pitchFamily="34" charset="-122"/>
                <a:cs typeface="Calibri" pitchFamily="34" charset="-120"/>
              </a:rPr>
              <a:t>Forme : asymétrie, aplatissement</a:t>
            </a:r>
            <a:endParaRPr lang="en-US" sz="1700" dirty="0"/>
          </a:p>
        </p:txBody>
      </p:sp>
      <p:sp>
        <p:nvSpPr>
          <p:cNvPr id="4" name="Shape 2"/>
          <p:cNvSpPr/>
          <p:nvPr/>
        </p:nvSpPr>
        <p:spPr>
          <a:xfrm>
            <a:off x="5029200" y="1280160"/>
            <a:ext cx="3657600" cy="3017520"/>
          </a:xfrm>
          <a:prstGeom prst="roundRect">
            <a:avLst>
              <a:gd name="adj" fmla="val 3030"/>
            </a:avLst>
          </a:prstGeom>
          <a:solidFill>
            <a:srgbClr val="E8F0F8"/>
          </a:solidFill>
          <a:ln w="12700">
            <a:solidFill>
              <a:srgbClr val="E8F0F8"/>
            </a:solidFill>
            <a:prstDash val="solid"/>
          </a:ln>
        </p:spPr>
      </p:sp>
      <p:sp>
        <p:nvSpPr>
          <p:cNvPr id="5" name="Text 3"/>
          <p:cNvSpPr txBox="1"/>
          <p:nvPr/>
        </p:nvSpPr>
        <p:spPr>
          <a:xfrm>
            <a:off x="5212080" y="1417320"/>
            <a:ext cx="3291840" cy="2743200"/>
          </a:xfrm>
          <a:prstGeom prst="rect">
            <a:avLst/>
          </a:prstGeom>
          <a:noFill/>
          <a:ln/>
        </p:spPr>
        <p:txBody>
          <a:bodyPr wrap="square" lIns="0" tIns="0" rIns="0" bIns="0" rtlCol="0" anchor="t"/>
          <a:lstStyle/>
          <a:p>
            <a:pPr indent="0" marL="0">
              <a:spcAft>
                <a:spcPts val="800"/>
              </a:spcAft>
              <a:buNone/>
            </a:pPr>
            <a:r>
              <a:rPr lang="en-US" sz="1600" b="1" dirty="0">
                <a:solidFill>
                  <a:srgbClr val="2E6DA4"/>
                </a:solidFill>
                <a:latin typeface="Calibri" pitchFamily="34" charset="0"/>
                <a:ea typeface="Calibri" pitchFamily="34" charset="-122"/>
                <a:cs typeface="Calibri" pitchFamily="34" charset="-120"/>
              </a:rPr>
              <a:t>Formules clés</a:t>
            </a:r>
            <a:endParaRPr lang="en-US" sz="1600" dirty="0"/>
          </a:p>
          <a:p>
            <a:pPr indent="0" marL="0">
              <a:spcAft>
                <a:spcPts val="800"/>
              </a:spcAft>
              <a:buNone/>
            </a:pPr>
            <a:r>
              <a:rPr lang="en-US" sz="1500" dirty="0">
                <a:solidFill>
                  <a:srgbClr val="222222"/>
                </a:solidFill>
                <a:latin typeface="Calibri" pitchFamily="34" charset="0"/>
                <a:ea typeface="Calibri" pitchFamily="34" charset="-122"/>
                <a:cs typeface="Calibri" pitchFamily="34" charset="-120"/>
              </a:rPr>
              <a:t>V(X) = moyenne des carrés − (moyenne)²</a:t>
            </a:r>
            <a:endParaRPr lang="en-US" sz="1600" dirty="0"/>
          </a:p>
          <a:p>
            <a:pPr indent="0" marL="0">
              <a:spcAft>
                <a:spcPts val="800"/>
              </a:spcAft>
              <a:buNone/>
            </a:pPr>
            <a:r>
              <a:rPr lang="en-US" sz="1500" dirty="0">
                <a:solidFill>
                  <a:srgbClr val="222222"/>
                </a:solidFill>
                <a:latin typeface="Calibri" pitchFamily="34" charset="0"/>
                <a:ea typeface="Calibri" pitchFamily="34" charset="-122"/>
                <a:cs typeface="Calibri" pitchFamily="34" charset="-120"/>
              </a:rPr>
              <a:t>CV = σ / |x̄|</a:t>
            </a:r>
            <a:endParaRPr lang="en-US" sz="1600" dirty="0"/>
          </a:p>
          <a:p>
            <a:pPr indent="0" marL="0">
              <a:spcAft>
                <a:spcPts val="800"/>
              </a:spcAft>
              <a:buNone/>
            </a:pPr>
            <a:r>
              <a:rPr lang="en-US" sz="1500" dirty="0">
                <a:solidFill>
                  <a:srgbClr val="222222"/>
                </a:solidFill>
                <a:latin typeface="Calibri" pitchFamily="34" charset="0"/>
                <a:ea typeface="Calibri" pitchFamily="34" charset="-122"/>
                <a:cs typeface="Calibri" pitchFamily="34" charset="-120"/>
              </a:rPr>
              <a:t>Y = aX + b ⇒ V(Y) = a²·V(X)</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Calibri" pitchFamily="34" charset="0"/>
                <a:ea typeface="Calibri" pitchFamily="34" charset="-122"/>
                <a:cs typeface="Calibri" pitchFamily="34" charset="-120"/>
              </a:rPr>
              <a:t>Animation</a:t>
            </a:r>
            <a:endParaRPr lang="en-US" sz="2800" dirty="0"/>
          </a:p>
        </p:txBody>
      </p:sp>
      <p:pic>
        <p:nvPicPr>
          <p:cNvPr id="3" name="Image 0" descr="/mnt/user-data/outputs/probas_stats/A2_serie_une_variable/A2_animation.gif">    </p:cNvPr>
          <p:cNvPicPr>
            <a:picLocks noChangeAspect="1"/>
          </p:cNvPicPr>
          <p:nvPr/>
        </p:nvPicPr>
        <p:blipFill>
          <a:blip r:embed="rId1"/>
          <a:stretch>
            <a:fillRect/>
          </a:stretch>
        </p:blipFill>
        <p:spPr>
          <a:xfrm>
            <a:off x="2011680" y="1051560"/>
            <a:ext cx="5120640" cy="3072384"/>
          </a:xfrm>
          <a:prstGeom prst="rect">
            <a:avLst/>
          </a:prstGeom>
        </p:spPr>
      </p:pic>
      <p:sp>
        <p:nvSpPr>
          <p:cNvPr id="4" name="Text 1"/>
          <p:cNvSpPr txBox="1"/>
          <p:nvPr/>
        </p:nvSpPr>
        <p:spPr>
          <a:xfrm>
            <a:off x="731520" y="4261104"/>
            <a:ext cx="7680960" cy="822960"/>
          </a:xfrm>
          <a:prstGeom prst="rect">
            <a:avLst/>
          </a:prstGeom>
          <a:noFill/>
          <a:ln/>
        </p:spPr>
        <p:txBody>
          <a:bodyPr wrap="square" lIns="0" tIns="0" rIns="0" bIns="0" rtlCol="0" anchor="t"/>
          <a:lstStyle/>
          <a:p>
            <a:pPr indent="0" marL="0">
              <a:buNone/>
            </a:pPr>
            <a:r>
              <a:rPr lang="en-US" sz="1300" dirty="0">
                <a:solidFill>
                  <a:srgbClr val="5A6B7B"/>
                </a:solidFill>
                <a:latin typeface="Calibri" pitchFamily="34" charset="0"/>
                <a:ea typeface="Calibri" pitchFamily="34" charset="-122"/>
                <a:cs typeface="Calibri" pitchFamily="34" charset="-120"/>
              </a:rPr>
              <a:t>Histogramme de 500 notes : le nombre de classes passe de 2 à 25 ; les lignes verticales montrent la moyenne et la médiane. Le choix des classes change l’allure du graphique.</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indent="0" marL="0">
              <a:buNone/>
            </a:pPr>
            <a:r>
              <a:rPr lang="en-US" sz="2800" b="1" dirty="0">
                <a:solidFill>
                  <a:srgbClr val="1F3A5F"/>
                </a:solidFill>
                <a:latin typeface="Calibri" pitchFamily="34" charset="0"/>
                <a:ea typeface="Calibri" pitchFamily="34" charset="-122"/>
                <a:cs typeface="Calibri" pitchFamily="34" charset="-120"/>
              </a:rPr>
              <a:t>Quiz flash</a:t>
            </a:r>
            <a:endParaRPr lang="en-US" sz="2800" dirty="0"/>
          </a:p>
        </p:txBody>
      </p:sp>
      <p:sp>
        <p:nvSpPr>
          <p:cNvPr id="3" name="Text 1"/>
          <p:cNvSpPr txBox="1"/>
          <p:nvPr/>
        </p:nvSpPr>
        <p:spPr>
          <a:xfrm>
            <a:off x="640080" y="1463040"/>
            <a:ext cx="7863840" cy="2743200"/>
          </a:xfrm>
          <a:prstGeom prst="rect">
            <a:avLst/>
          </a:prstGeom>
          <a:noFill/>
          <a:ln/>
        </p:spPr>
        <p:txBody>
          <a:bodyPr wrap="square" lIns="0" tIns="0" rIns="0" bIns="0" rtlCol="0" anchor="t"/>
          <a:lstStyle/>
          <a:p>
            <a:pPr indent="0" marL="0">
              <a:spcAft>
                <a:spcPts val="2400"/>
              </a:spcAft>
              <a:buNone/>
            </a:pPr>
            <a:r>
              <a:rPr lang="en-US" sz="2200" dirty="0">
                <a:solidFill>
                  <a:srgbClr val="222222"/>
                </a:solidFill>
                <a:latin typeface="Calibri" pitchFamily="34" charset="0"/>
                <a:ea typeface="Calibri" pitchFamily="34" charset="-122"/>
                <a:cs typeface="Calibri" pitchFamily="34" charset="-120"/>
              </a:rPr>
              <a:t>1.  Série 2, 4, 6 : quelle est la variance ?</a:t>
            </a:r>
            <a:endParaRPr lang="en-US" sz="2200" dirty="0"/>
          </a:p>
          <a:p>
            <a:pPr indent="0" marL="0">
              <a:spcAft>
                <a:spcPts val="2400"/>
              </a:spcAft>
              <a:buNone/>
            </a:pPr>
            <a:r>
              <a:rPr lang="en-US" sz="2200" dirty="0">
                <a:solidFill>
                  <a:srgbClr val="222222"/>
                </a:solidFill>
                <a:latin typeface="Calibri" pitchFamily="34" charset="0"/>
                <a:ea typeface="Calibri" pitchFamily="34" charset="-122"/>
                <a:cs typeface="Calibri" pitchFamily="34" charset="-120"/>
              </a:rPr>
              <a:t>2.  On ajoute 10 à toutes les valeurs : que deviennent la moyenne et la variance ?</a:t>
            </a:r>
            <a:endParaRPr lang="en-US" sz="2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2026-09-24T10:45:19Z</dcterms:created>
  <dcterms:modified xsi:type="dcterms:W3CDTF">2026-09-24T10:45:19Z</dcterms:modified>
</cp:coreProperties>
</file>