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9144000" cy="6858000"/>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2def084a-2357-f5aa-230c-d03c406ca2ae}">
          <p14:sldIdLst>
            <p14:sldId id="256"/>
          </p14:sldIdLst>
        </p14:section>
        <p14:section name="Why automate" id="{1fddea72-3067-9e5d-81e4-d19408962626}">
          <p14:sldIdLst>
            <p14:sldId id="257"/>
            <p14:sldId id="258"/>
            <p14:sldId id="259"/>
            <p14:sldId id="260"/>
            <p14:sldId id="261"/>
            <p14:sldId id="262"/>
            <p14:sldId id="263"/>
            <p14:sldId id="264"/>
          </p14:sldIdLst>
        </p14:section>
        <p14:section name="The automatable IS" id="{71784e48-9382-4fa1-c46e-c7e9cf6e0837}">
          <p14:sldIdLst>
            <p14:sldId id="265"/>
            <p14:sldId id="266"/>
            <p14:sldId id="267"/>
            <p14:sldId id="268"/>
            <p14:sldId id="269"/>
            <p14:sldId id="270"/>
            <p14:sldId id="271"/>
          </p14:sldIdLst>
        </p14:section>
        <p14:section name="Functions of the automated IS" id="{a29b77d5-ec37-5acc-365c-e5787118a557}">
          <p14:sldIdLst>
            <p14:sldId id="272"/>
            <p14:sldId id="273"/>
            <p14:sldId id="274"/>
          </p14:sldIdLst>
        </p14:section>
        <p14:section name="Collection" id="{53f1a4fb-a04e-8384-ab73-38a3c201e2bd}">
          <p14:sldIdLst>
            <p14:sldId id="275"/>
            <p14:sldId id="276"/>
            <p14:sldId id="277"/>
            <p14:sldId id="278"/>
            <p14:sldId id="279"/>
            <p14:sldId id="280"/>
          </p14:sldIdLst>
        </p14:section>
        <p14:section name="Storage" id="{40c440f7-ae8b-5aa5-2ff9-18257a980ee8}">
          <p14:sldIdLst>
            <p14:sldId id="281"/>
            <p14:sldId id="282"/>
            <p14:sldId id="283"/>
          </p14:sldIdLst>
        </p14:section>
        <p14:section name="Processing" id="{8baa9a34-e94a-ca39-7a1f-b43432b5a8da}">
          <p14:sldIdLst>
            <p14:sldId id="284"/>
            <p14:sldId id="285"/>
            <p14:sldId id="286"/>
            <p14:sldId id="287"/>
            <p14:sldId id="288"/>
            <p14:sldId id="289"/>
            <p14:sldId id="290"/>
          </p14:sldIdLst>
        </p14:section>
        <p14:section name="Distribution" id="{70ae2dd3-8476-b44c-aacb-456dc15d9dce}">
          <p14:sldIdLst>
            <p14:sldId id="291"/>
          </p14:sldIdLst>
        </p14:section>
        <p14:section name="Examples" id="{d87601d5-1a00-464a-1160-5b74f0d0f50a}">
          <p14:sldIdLst>
            <p14:sldId id="292"/>
            <p14:sldId id="293"/>
            <p14:sldId id="2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365760"/>
          </a:xfrm>
          <a:prstGeom prst="rect">
            <a:avLst/>
          </a:prstGeom>
          <a:solidFill>
            <a:schemeClr val="tx2"/>
          </a:solidFill>
          <a:ln/>
        </p:spPr>
      </p:sp>
      <p:sp>
        <p:nvSpPr>
          <p:cNvPr id="3" name="Text 1"/>
          <p:cNvSpPr/>
          <p:nvPr/>
        </p:nvSpPr>
        <p:spPr>
          <a:xfrm>
            <a:off x="548640" y="0"/>
            <a:ext cx="1828800" cy="365760"/>
          </a:xfrm>
          <a:prstGeom prst="rect">
            <a:avLst/>
          </a:prstGeom>
          <a:noFill/>
          <a:ln/>
        </p:spPr>
        <p:txBody>
          <a:bodyPr wrap="square" lIns="0" tIns="0" rIns="0" bIns="0" rtlCol="0" anchor="ctr"/>
          <a:lstStyle/>
          <a:p>
            <a:pPr indent="0" marL="0">
              <a:buNone/>
            </a:pPr>
            <a:r>
              <a:rPr lang="en-US" sz="1100" dirty="0">
                <a:solidFill>
                  <a:srgbClr val="FFFFFF"/>
                </a:solidFill>
              </a:rPr>
              <a:t>17/12/2019</a:t>
            </a:r>
            <a:endParaRPr lang="en-US" sz="1100" dirty="0"/>
          </a:p>
        </p:txBody>
      </p:sp>
      <p:sp>
        <p:nvSpPr>
          <p:cNvPr id="4" name="Text 2"/>
          <p:cNvSpPr/>
          <p:nvPr>
            <p:ph idx="102" type="title" hasCustomPrompt="1"/>
          </p:nvPr>
        </p:nvSpPr>
        <p:spPr>
          <a:xfrm>
            <a:off x="548640" y="1737360"/>
            <a:ext cx="8046720" cy="1371600"/>
          </a:xfrm>
          <a:prstGeom prst="rect">
            <a:avLst/>
          </a:prstGeom>
          <a:noFill/>
          <a:ln/>
        </p:spPr>
        <p:txBody>
          <a:bodyPr wrap="square" rtlCol="0"/>
          <a:lstStyle>
            <a:lvl1pPr algn="l" indent="0" marL="0">
              <a:buNone/>
              <a:defRPr lang="en-US" sz="6000" b="1" dirty="0">
                <a:solidFill>
                  <a:schemeClr val="tx1"/>
                </a:solidFill>
              </a:defRPr>
            </a:lvl1pPr>
          </a:lstStyle>
          <a:p>
            <a:pPr algn="l" indent="0" marL="0">
              <a:buNone/>
            </a:pPr>
            <a:endParaRPr lang="en-US" sz="6000" dirty="0"/>
          </a:p>
        </p:txBody>
      </p:sp>
      <p:sp>
        <p:nvSpPr>
          <p:cNvPr id="5" name="Text 2"/>
          <p:cNvSpPr/>
          <p:nvPr>
            <p:ph idx="103" type="body" hasCustomPrompt="1"/>
          </p:nvPr>
        </p:nvSpPr>
        <p:spPr>
          <a:xfrm>
            <a:off x="548640" y="3291840"/>
            <a:ext cx="8046720" cy="1280160"/>
          </a:xfrm>
          <a:prstGeom prst="rect">
            <a:avLst/>
          </a:prstGeom>
          <a:noFill/>
          <a:ln/>
        </p:spPr>
        <p:txBody>
          <a:bodyPr wrap="square" rtlCol="0"/>
          <a:lstStyle>
            <a:lvl1pPr algn="l" indent="0" marL="0">
              <a:buNone/>
              <a:defRPr lang="en-US" sz="2600" b="1" dirty="0">
                <a:solidFill>
                  <a:schemeClr val="accent1"/>
                </a:solidFill>
              </a:defRPr>
            </a:lvl1pPr>
          </a:lstStyle>
          <a:p>
            <a:pPr algn="l" indent="0" marL="0">
              <a:buNone/>
            </a:pPr>
            <a:endParaRPr lang="en-US" sz="26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rgbClr val="EEF1EF"/>
        </a:solidFill>
      </p:bgPr>
    </p:bg>
    <p:spTree>
      <p:nvGrpSpPr>
        <p:cNvPr id="1" name=""/>
        <p:cNvGrpSpPr/>
        <p:nvPr/>
      </p:nvGrpSpPr>
      <p:grpSpPr>
        <a:xfrm>
          <a:off x="0" y="0"/>
          <a:ext cx="0" cy="0"/>
          <a:chOff x="0" y="0"/>
          <a:chExt cx="0" cy="0"/>
        </a:xfrm>
      </p:grpSpPr>
      <p:sp>
        <p:nvSpPr>
          <p:cNvPr id="2" name="Shape 0"/>
          <p:cNvSpPr/>
          <p:nvPr/>
        </p:nvSpPr>
        <p:spPr>
          <a:xfrm>
            <a:off x="0" y="0"/>
            <a:ext cx="9144000" cy="365760"/>
          </a:xfrm>
          <a:prstGeom prst="rect">
            <a:avLst/>
          </a:prstGeom>
          <a:solidFill>
            <a:schemeClr val="tx2"/>
          </a:solidFill>
          <a:ln/>
        </p:spPr>
      </p:sp>
      <p:sp>
        <p:nvSpPr>
          <p:cNvPr id="3" name="Text 1"/>
          <p:cNvSpPr/>
          <p:nvPr/>
        </p:nvSpPr>
        <p:spPr>
          <a:xfrm>
            <a:off x="548640" y="0"/>
            <a:ext cx="1828800" cy="365760"/>
          </a:xfrm>
          <a:prstGeom prst="rect">
            <a:avLst/>
          </a:prstGeom>
          <a:noFill/>
          <a:ln/>
        </p:spPr>
        <p:txBody>
          <a:bodyPr wrap="square" lIns="0" tIns="0" rIns="0" bIns="0" rtlCol="0" anchor="ctr"/>
          <a:lstStyle/>
          <a:p>
            <a:pPr indent="0" marL="0">
              <a:buNone/>
            </a:pPr>
            <a:r>
              <a:rPr lang="en-US" sz="1100" dirty="0">
                <a:solidFill>
                  <a:srgbClr val="FFFFFF"/>
                </a:solidFill>
              </a:rPr>
              <a:t>17/12/2019</a:t>
            </a:r>
            <a:endParaRPr lang="en-US" sz="1100" dirty="0"/>
          </a:p>
        </p:txBody>
      </p:sp>
      <p:sp>
        <p:nvSpPr>
          <p:cNvPr id="4" name="Text 2"/>
          <p:cNvSpPr/>
          <p:nvPr>
            <p:ph idx="102" type="title" hasCustomPrompt="1"/>
          </p:nvPr>
        </p:nvSpPr>
        <p:spPr>
          <a:xfrm>
            <a:off x="548640" y="2011680"/>
            <a:ext cx="5669280" cy="2926080"/>
          </a:xfrm>
          <a:prstGeom prst="rect">
            <a:avLst/>
          </a:prstGeom>
          <a:noFill/>
          <a:ln/>
        </p:spPr>
        <p:txBody>
          <a:bodyPr wrap="square" rtlCol="0"/>
          <a:lstStyle>
            <a:lvl1pPr algn="l" indent="0" marL="0">
              <a:buNone/>
              <a:defRPr lang="en-US" sz="4000" b="1" dirty="0">
                <a:solidFill>
                  <a:schemeClr val="accent1"/>
                </a:solidFill>
              </a:defRPr>
            </a:lvl1pPr>
          </a:lstStyle>
          <a:p>
            <a:pPr algn="l" indent="0" marL="0">
              <a:buNone/>
            </a:pPr>
            <a:endParaRPr lang="en-US" sz="40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365760"/>
          </a:xfrm>
          <a:prstGeom prst="rect">
            <a:avLst/>
          </a:prstGeom>
          <a:solidFill>
            <a:schemeClr val="tx2"/>
          </a:solidFill>
          <a:ln/>
        </p:spPr>
      </p:sp>
      <p:sp>
        <p:nvSpPr>
          <p:cNvPr id="3" name="Text 1"/>
          <p:cNvSpPr/>
          <p:nvPr/>
        </p:nvSpPr>
        <p:spPr>
          <a:xfrm>
            <a:off x="548640" y="0"/>
            <a:ext cx="1828800" cy="365760"/>
          </a:xfrm>
          <a:prstGeom prst="rect">
            <a:avLst/>
          </a:prstGeom>
          <a:noFill/>
          <a:ln/>
        </p:spPr>
        <p:txBody>
          <a:bodyPr wrap="square" lIns="0" tIns="0" rIns="0" bIns="0" rtlCol="0" anchor="ctr"/>
          <a:lstStyle/>
          <a:p>
            <a:pPr indent="0" marL="0">
              <a:buNone/>
            </a:pPr>
            <a:r>
              <a:rPr lang="en-US" sz="1100" dirty="0">
                <a:solidFill>
                  <a:srgbClr val="FFFFFF"/>
                </a:solidFill>
              </a:rPr>
              <a:t>17/12/2019</a:t>
            </a:r>
            <a:endParaRPr lang="en-US" sz="1100" dirty="0"/>
          </a:p>
        </p:txBody>
      </p:sp>
      <p:sp>
        <p:nvSpPr>
          <p:cNvPr id="4" name="Text 2"/>
          <p:cNvSpPr/>
          <p:nvPr/>
        </p:nvSpPr>
        <p:spPr>
          <a:xfrm>
            <a:off x="2286000" y="0"/>
            <a:ext cx="4572000" cy="365760"/>
          </a:xfrm>
          <a:prstGeom prst="rect">
            <a:avLst/>
          </a:prstGeom>
          <a:noFill/>
          <a:ln/>
        </p:spPr>
        <p:txBody>
          <a:bodyPr wrap="square" lIns="0" tIns="0" rIns="0" bIns="0" rtlCol="0" anchor="ctr"/>
          <a:lstStyle/>
          <a:p>
            <a:pPr algn="ctr" indent="0" marL="0">
              <a:buNone/>
            </a:pPr>
            <a:r>
              <a:rPr lang="en-US" sz="1100" dirty="0">
                <a:solidFill>
                  <a:srgbClr val="FFFFFF"/>
                </a:solidFill>
              </a:rPr>
              <a:t>Information systems course by F. Benabderrahmane</a:t>
            </a:r>
            <a:endParaRPr lang="en-US" sz="1100" dirty="0"/>
          </a:p>
        </p:txBody>
      </p:sp>
      <p:sp>
        <p:nvSpPr>
          <p:cNvPr id="5" name="Text 3"/>
          <p:cNvSpPr/>
          <p:nvPr>
            <p:ph idx="103" type="title" hasCustomPrompt="1"/>
          </p:nvPr>
        </p:nvSpPr>
        <p:spPr>
          <a:xfrm>
            <a:off x="548640" y="548640"/>
            <a:ext cx="8046720" cy="1143000"/>
          </a:xfrm>
          <a:prstGeom prst="rect">
            <a:avLst/>
          </a:prstGeom>
          <a:noFill/>
          <a:ln/>
        </p:spPr>
        <p:txBody>
          <a:bodyPr wrap="square" rtlCol="0"/>
          <a:lstStyle>
            <a:lvl1pPr algn="l" indent="0" marL="0">
              <a:buNone/>
              <a:defRPr lang="en-US" sz="3200" b="1" dirty="0">
                <a:solidFill>
                  <a:schemeClr val="accent1"/>
                </a:solidFill>
              </a:defRPr>
            </a:lvl1pPr>
          </a:lstStyle>
          <a:p>
            <a:pPr algn="l" indent="0" marL="0">
              <a:buNone/>
            </a:pPr>
            <a:endParaRPr lang="en-US" sz="32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ER_ONLY">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365760"/>
          </a:xfrm>
          <a:prstGeom prst="rect">
            <a:avLst/>
          </a:prstGeom>
          <a:solidFill>
            <a:schemeClr val="tx2"/>
          </a:solidFill>
          <a:ln/>
        </p:spPr>
      </p:sp>
      <p:sp>
        <p:nvSpPr>
          <p:cNvPr id="3" name="Text 1"/>
          <p:cNvSpPr/>
          <p:nvPr/>
        </p:nvSpPr>
        <p:spPr>
          <a:xfrm>
            <a:off x="548640" y="0"/>
            <a:ext cx="1828800" cy="365760"/>
          </a:xfrm>
          <a:prstGeom prst="rect">
            <a:avLst/>
          </a:prstGeom>
          <a:noFill/>
          <a:ln/>
        </p:spPr>
        <p:txBody>
          <a:bodyPr wrap="square" lIns="0" tIns="0" rIns="0" bIns="0" rtlCol="0" anchor="ctr"/>
          <a:lstStyle/>
          <a:p>
            <a:pPr indent="0" marL="0">
              <a:buNone/>
            </a:pPr>
            <a:r>
              <a:rPr lang="en-US" sz="1100" dirty="0">
                <a:solidFill>
                  <a:srgbClr val="FFFFFF"/>
                </a:solidFill>
              </a:rPr>
              <a:t>17/12/2019</a:t>
            </a:r>
            <a:endParaRPr lang="en-US" sz="1100" dirty="0"/>
          </a:p>
        </p:txBody>
      </p:sp>
      <p:sp>
        <p:nvSpPr>
          <p:cNvPr id="4" name="Text 2"/>
          <p:cNvSpPr/>
          <p:nvPr/>
        </p:nvSpPr>
        <p:spPr>
          <a:xfrm>
            <a:off x="2286000" y="0"/>
            <a:ext cx="4572000" cy="365760"/>
          </a:xfrm>
          <a:prstGeom prst="rect">
            <a:avLst/>
          </a:prstGeom>
          <a:noFill/>
          <a:ln/>
        </p:spPr>
        <p:txBody>
          <a:bodyPr wrap="square" lIns="0" tIns="0" rIns="0" bIns="0" rtlCol="0" anchor="ctr"/>
          <a:lstStyle/>
          <a:p>
            <a:pPr algn="ctr" indent="0" marL="0">
              <a:buNone/>
            </a:pPr>
            <a:r>
              <a:rPr lang="en-US" sz="1100" dirty="0">
                <a:solidFill>
                  <a:srgbClr val="FFFFFF"/>
                </a:solidFill>
              </a:rPr>
              <a:t>Information systems course by F. Benabderrahmane</a:t>
            </a:r>
            <a:endParaRPr lang="en-US" sz="11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4.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4.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4.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5.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4.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4.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4.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4.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4.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4.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4.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4.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4.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4.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4.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slideLayout" Target="../slideLayouts/slideLayout4.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4.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4.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slideLayout" Target="../slideLayouts/slideLayout4.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4.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4.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4.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4.png"/><Relationship Id="rId5" Type="http://schemas.openxmlformats.org/officeDocument/2006/relationships/slideLayout" Target="../slideLayouts/slideLayout4.xml"/><Relationship Id="rId6"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slideLayout" Target="../slideLayouts/slideLayout4.xml"/><Relationship Id="rId5"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slideLayout" Target="../slideLayouts/slideLayout4.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slideLayout" Target="../slideLayouts/slideLayout4.xml"/><Relationship Id="rId5"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2"/>
          <p:cNvSpPr/>
          <p:nvPr>
            <p:ph idx="102" type="title" hasCustomPrompt="1"/>
          </p:nvPr>
        </p:nvSpPr>
        <p:spPr>
          <a:xfrm>
            <a:off x="548640" y="1737360"/>
            <a:ext cx="8046720" cy="1371600"/>
          </a:xfrm>
          <a:prstGeom prst="rect">
            <a:avLst/>
          </a:prstGeom>
          <a:noFill/>
          <a:ln/>
        </p:spPr>
        <p:txBody>
          <a:bodyPr wrap="square" lIns="0" tIns="0" rIns="0" bIns="0" rtlCol="0" anchor="b"/>
          <a:lstStyle/>
          <a:p>
            <a:pPr algn="l" indent="0" marL="0">
              <a:buNone/>
            </a:pPr>
            <a:r>
              <a:rPr lang="en-US" sz="6000" b="1" dirty="0">
                <a:solidFill>
                  <a:schemeClr val="tx1"/>
                </a:solidFill>
              </a:rPr>
              <a:t>THE COMPANY</a:t>
            </a:r>
            <a:endParaRPr lang="en-US" sz="6000" dirty="0"/>
          </a:p>
        </p:txBody>
      </p:sp>
      <p:sp>
        <p:nvSpPr>
          <p:cNvPr id="3" name="Text 2"/>
          <p:cNvSpPr/>
          <p:nvPr>
            <p:ph idx="103" type="body" hasCustomPrompt="1"/>
          </p:nvPr>
        </p:nvSpPr>
        <p:spPr>
          <a:xfrm>
            <a:off x="548640" y="3291840"/>
            <a:ext cx="8046720" cy="1280160"/>
          </a:xfrm>
          <a:prstGeom prst="rect">
            <a:avLst/>
          </a:prstGeom>
          <a:noFill/>
          <a:ln/>
        </p:spPr>
        <p:txBody>
          <a:bodyPr wrap="square" lIns="0" tIns="0" rIns="0" bIns="0" rtlCol="0" anchor="t"/>
          <a:lstStyle/>
          <a:p>
            <a:pPr algn="l" indent="0" marL="0">
              <a:buNone/>
            </a:pPr>
            <a:r>
              <a:rPr lang="en-US" sz="2600" b="1" dirty="0">
                <a:solidFill>
                  <a:schemeClr val="accent1"/>
                </a:solidFill>
              </a:rPr>
              <a:t>AND INFORMATION AND COMMUNICATION TECHNOLOGY (ICT)</a:t>
            </a:r>
            <a:endParaRPr lang="en-US" sz="2600" dirty="0"/>
          </a:p>
        </p:txBody>
      </p:sp>
      <p:sp>
        <p:nvSpPr>
          <p:cNvPr id="4" name="Shape 2"/>
          <p:cNvSpPr/>
          <p:nvPr/>
        </p:nvSpPr>
        <p:spPr>
          <a:xfrm>
            <a:off x="548640" y="4937760"/>
            <a:ext cx="914400" cy="914400"/>
          </a:xfrm>
          <a:prstGeom prst="ellipse">
            <a:avLst/>
          </a:prstGeom>
          <a:solidFill>
            <a:schemeClr val="accent1"/>
          </a:solidFill>
          <a:ln/>
        </p:spPr>
      </p:sp>
      <p:pic>
        <p:nvPicPr>
          <p:cNvPr id="5" name="Image 0" descr="building icon">    </p:cNvPr>
          <p:cNvPicPr>
            <a:picLocks noChangeAspect="1"/>
          </p:cNvPicPr>
          <p:nvPr/>
        </p:nvPicPr>
        <p:blipFill>
          <a:blip r:embed="rId1"/>
          <a:stretch>
            <a:fillRect/>
          </a:stretch>
        </p:blipFill>
        <p:spPr>
          <a:xfrm>
            <a:off x="777240" y="5166360"/>
            <a:ext cx="457200" cy="457200"/>
          </a:xfrm>
          <a:prstGeom prst="rect">
            <a:avLst/>
          </a:prstGeom>
        </p:spPr>
      </p:pic>
      <p:sp>
        <p:nvSpPr>
          <p:cNvPr id="6" name="Shape 3"/>
          <p:cNvSpPr/>
          <p:nvPr/>
        </p:nvSpPr>
        <p:spPr>
          <a:xfrm>
            <a:off x="1828800" y="4937760"/>
            <a:ext cx="914400" cy="914400"/>
          </a:xfrm>
          <a:prstGeom prst="ellipse">
            <a:avLst/>
          </a:prstGeom>
          <a:solidFill>
            <a:schemeClr val="accent1"/>
          </a:solidFill>
          <a:ln/>
        </p:spPr>
      </p:sp>
      <p:pic>
        <p:nvPicPr>
          <p:cNvPr id="7" name="Image 1" descr="network icon">    </p:cNvPr>
          <p:cNvPicPr>
            <a:picLocks noChangeAspect="1"/>
          </p:cNvPicPr>
          <p:nvPr/>
        </p:nvPicPr>
        <p:blipFill>
          <a:blip r:embed="rId2"/>
          <a:stretch>
            <a:fillRect/>
          </a:stretch>
        </p:blipFill>
        <p:spPr>
          <a:xfrm>
            <a:off x="2057400" y="5166360"/>
            <a:ext cx="457200" cy="457200"/>
          </a:xfrm>
          <a:prstGeom prst="rect">
            <a:avLst/>
          </a:prstGeom>
        </p:spPr>
      </p:pic>
      <p:sp>
        <p:nvSpPr>
          <p:cNvPr id="8" name="Shape 4"/>
          <p:cNvSpPr/>
          <p:nvPr/>
        </p:nvSpPr>
        <p:spPr>
          <a:xfrm>
            <a:off x="3108960" y="4937760"/>
            <a:ext cx="914400" cy="914400"/>
          </a:xfrm>
          <a:prstGeom prst="ellipse">
            <a:avLst/>
          </a:prstGeom>
          <a:solidFill>
            <a:schemeClr val="accent1"/>
          </a:solidFill>
          <a:ln/>
        </p:spPr>
      </p:sp>
      <p:pic>
        <p:nvPicPr>
          <p:cNvPr id="9" name="Image 2" descr="laptop icon">    </p:cNvPr>
          <p:cNvPicPr>
            <a:picLocks noChangeAspect="1"/>
          </p:cNvPicPr>
          <p:nvPr/>
        </p:nvPicPr>
        <p:blipFill>
          <a:blip r:embed="rId3"/>
          <a:stretch>
            <a:fillRect/>
          </a:stretch>
        </p:blipFill>
        <p:spPr>
          <a:xfrm>
            <a:off x="3337560" y="5166360"/>
            <a:ext cx="457200" cy="457200"/>
          </a:xfrm>
          <a:prstGeom prst="rect">
            <a:avLst/>
          </a:prstGeom>
        </p:spPr>
      </p:pic>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2"/>
          <p:cNvSpPr/>
          <p:nvPr>
            <p:ph idx="102" type="title" hasCustomPrompt="1"/>
          </p:nvPr>
        </p:nvSpPr>
        <p:spPr>
          <a:xfrm>
            <a:off x="548640" y="2011680"/>
            <a:ext cx="5669280" cy="2926080"/>
          </a:xfrm>
          <a:prstGeom prst="rect">
            <a:avLst/>
          </a:prstGeom>
          <a:noFill/>
          <a:ln/>
        </p:spPr>
        <p:txBody>
          <a:bodyPr wrap="square" lIns="0" tIns="0" rIns="0" bIns="0" rtlCol="0" anchor="ctr"/>
          <a:lstStyle/>
          <a:p>
            <a:pPr algn="l" indent="0" marL="0">
              <a:buNone/>
            </a:pPr>
            <a:r>
              <a:rPr lang="en-US" sz="4000" b="1" dirty="0">
                <a:solidFill>
                  <a:schemeClr val="accent1"/>
                </a:solidFill>
              </a:rPr>
              <a:t>WHY AUTOMATE THE INFORMATION SYSTEM (IS) OF THE ORGANIZATION?</a:t>
            </a:r>
            <a:endParaRPr lang="en-US" sz="4000" dirty="0"/>
          </a:p>
        </p:txBody>
      </p:sp>
      <p:sp>
        <p:nvSpPr>
          <p:cNvPr id="3" name="Shape 1"/>
          <p:cNvSpPr/>
          <p:nvPr/>
        </p:nvSpPr>
        <p:spPr>
          <a:xfrm>
            <a:off x="6583680" y="2743200"/>
            <a:ext cx="1828800" cy="1828800"/>
          </a:xfrm>
          <a:prstGeom prst="ellipse">
            <a:avLst/>
          </a:prstGeom>
          <a:solidFill>
            <a:schemeClr val="accent1"/>
          </a:solidFill>
          <a:ln/>
        </p:spPr>
      </p:sp>
      <p:pic>
        <p:nvPicPr>
          <p:cNvPr id="4" name="Image 0" descr="cogs icon">    </p:cNvPr>
          <p:cNvPicPr>
            <a:picLocks noChangeAspect="1"/>
          </p:cNvPicPr>
          <p:nvPr/>
        </p:nvPicPr>
        <p:blipFill>
          <a:blip r:embed="rId1"/>
          <a:stretch>
            <a:fillRect/>
          </a:stretch>
        </p:blipFill>
        <p:spPr>
          <a:xfrm>
            <a:off x="7040880" y="3200400"/>
            <a:ext cx="914400" cy="914400"/>
          </a:xfrm>
          <a:prstGeom prst="rect">
            <a:avLst/>
          </a:prstGeom>
        </p:spPr>
      </p:pic>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Before ICT</a:t>
            </a:r>
            <a:endParaRPr lang="en-US" sz="3200" dirty="0"/>
          </a:p>
        </p:txBody>
      </p:sp>
      <p:sp>
        <p:nvSpPr>
          <p:cNvPr id="3" name="Text 1"/>
          <p:cNvSpPr txBox="1"/>
          <p:nvPr/>
        </p:nvSpPr>
        <p:spPr>
          <a:xfrm>
            <a:off x="548640" y="1783080"/>
            <a:ext cx="8046720" cy="457200"/>
          </a:xfrm>
          <a:prstGeom prst="rect">
            <a:avLst/>
          </a:prstGeom>
          <a:noFill/>
          <a:ln/>
        </p:spPr>
        <p:txBody>
          <a:bodyPr wrap="square" lIns="0" tIns="0" rIns="0" bIns="0" rtlCol="0" anchor="t"/>
          <a:lstStyle/>
          <a:p>
            <a:pPr indent="0" marL="0">
              <a:buNone/>
            </a:pPr>
            <a:r>
              <a:rPr lang="en-US" sz="2200" b="1" dirty="0">
                <a:solidFill>
                  <a:schemeClr val="tx1"/>
                </a:solidFill>
              </a:rPr>
              <a:t>All administrative tasks were done by hand</a:t>
            </a:r>
            <a:endParaRPr lang="en-US" sz="2200" dirty="0"/>
          </a:p>
        </p:txBody>
      </p:sp>
      <p:sp>
        <p:nvSpPr>
          <p:cNvPr id="4" name="Text 2"/>
          <p:cNvSpPr txBox="1"/>
          <p:nvPr/>
        </p:nvSpPr>
        <p:spPr>
          <a:xfrm>
            <a:off x="548640" y="2331720"/>
            <a:ext cx="8046720" cy="365760"/>
          </a:xfrm>
          <a:prstGeom prst="rect">
            <a:avLst/>
          </a:prstGeom>
          <a:noFill/>
          <a:ln/>
        </p:spPr>
        <p:txBody>
          <a:bodyPr wrap="square" lIns="0" tIns="0" rIns="0" bIns="0" rtlCol="0" anchor="t"/>
          <a:lstStyle/>
          <a:p>
            <a:pPr indent="0" marL="0">
              <a:buNone/>
            </a:pPr>
            <a:r>
              <a:rPr lang="en-US" sz="1800" b="1" dirty="0">
                <a:solidFill>
                  <a:schemeClr val="accent1"/>
                </a:solidFill>
              </a:rPr>
              <a:t>Consequences:</a:t>
            </a:r>
            <a:endParaRPr lang="en-US" sz="1800" dirty="0"/>
          </a:p>
        </p:txBody>
      </p:sp>
      <p:sp>
        <p:nvSpPr>
          <p:cNvPr id="5" name="Shape 3"/>
          <p:cNvSpPr/>
          <p:nvPr/>
        </p:nvSpPr>
        <p:spPr>
          <a:xfrm>
            <a:off x="548640" y="2788920"/>
            <a:ext cx="3886200" cy="1051560"/>
          </a:xfrm>
          <a:prstGeom prst="roundRect">
            <a:avLst>
              <a:gd name="adj" fmla="val 8696"/>
            </a:avLst>
          </a:prstGeom>
          <a:solidFill>
            <a:schemeClr val="bg2"/>
          </a:solidFill>
          <a:ln/>
        </p:spPr>
      </p:sp>
      <p:sp>
        <p:nvSpPr>
          <p:cNvPr id="6" name="Shape 4"/>
          <p:cNvSpPr/>
          <p:nvPr/>
        </p:nvSpPr>
        <p:spPr>
          <a:xfrm>
            <a:off x="777240" y="2994660"/>
            <a:ext cx="640080" cy="640080"/>
          </a:xfrm>
          <a:prstGeom prst="ellipse">
            <a:avLst/>
          </a:prstGeom>
          <a:solidFill>
            <a:schemeClr val="accent1"/>
          </a:solidFill>
          <a:ln/>
        </p:spPr>
      </p:sp>
      <p:pic>
        <p:nvPicPr>
          <p:cNvPr id="7" name="Image 0" descr="hourglass icon">    </p:cNvPr>
          <p:cNvPicPr>
            <a:picLocks noChangeAspect="1"/>
          </p:cNvPicPr>
          <p:nvPr/>
        </p:nvPicPr>
        <p:blipFill>
          <a:blip r:embed="rId1"/>
          <a:stretch>
            <a:fillRect/>
          </a:stretch>
        </p:blipFill>
        <p:spPr>
          <a:xfrm>
            <a:off x="937260" y="3154680"/>
            <a:ext cx="320040" cy="320040"/>
          </a:xfrm>
          <a:prstGeom prst="rect">
            <a:avLst/>
          </a:prstGeom>
        </p:spPr>
      </p:pic>
      <p:sp>
        <p:nvSpPr>
          <p:cNvPr id="8" name="Text 5"/>
          <p:cNvSpPr txBox="1"/>
          <p:nvPr/>
        </p:nvSpPr>
        <p:spPr>
          <a:xfrm>
            <a:off x="1645920" y="2788920"/>
            <a:ext cx="2651760" cy="1051560"/>
          </a:xfrm>
          <a:prstGeom prst="rect">
            <a:avLst/>
          </a:prstGeom>
          <a:noFill/>
          <a:ln/>
        </p:spPr>
        <p:txBody>
          <a:bodyPr wrap="square" lIns="0" tIns="0" rIns="0" bIns="0" rtlCol="0" anchor="ctr"/>
          <a:lstStyle/>
          <a:p>
            <a:pPr indent="0" marL="0">
              <a:buNone/>
            </a:pPr>
            <a:r>
              <a:rPr lang="en-US" sz="1800" b="1" dirty="0">
                <a:solidFill>
                  <a:schemeClr val="tx1"/>
                </a:solidFill>
              </a:rPr>
              <a:t>Complex and slow work</a:t>
            </a:r>
            <a:endParaRPr lang="en-US" sz="1800" dirty="0"/>
          </a:p>
        </p:txBody>
      </p:sp>
      <p:sp>
        <p:nvSpPr>
          <p:cNvPr id="9" name="Shape 6"/>
          <p:cNvSpPr/>
          <p:nvPr/>
        </p:nvSpPr>
        <p:spPr>
          <a:xfrm>
            <a:off x="4709160" y="2788920"/>
            <a:ext cx="3886200" cy="1051560"/>
          </a:xfrm>
          <a:prstGeom prst="roundRect">
            <a:avLst>
              <a:gd name="adj" fmla="val 8696"/>
            </a:avLst>
          </a:prstGeom>
          <a:solidFill>
            <a:schemeClr val="bg2"/>
          </a:solidFill>
          <a:ln/>
        </p:spPr>
      </p:sp>
      <p:sp>
        <p:nvSpPr>
          <p:cNvPr id="10" name="Shape 7"/>
          <p:cNvSpPr/>
          <p:nvPr/>
        </p:nvSpPr>
        <p:spPr>
          <a:xfrm>
            <a:off x="4937760" y="2994660"/>
            <a:ext cx="640080" cy="640080"/>
          </a:xfrm>
          <a:prstGeom prst="ellipse">
            <a:avLst/>
          </a:prstGeom>
          <a:solidFill>
            <a:schemeClr val="accent1"/>
          </a:solidFill>
          <a:ln/>
        </p:spPr>
      </p:sp>
      <p:pic>
        <p:nvPicPr>
          <p:cNvPr id="11" name="Image 1" descr="warn icon">    </p:cNvPr>
          <p:cNvPicPr>
            <a:picLocks noChangeAspect="1"/>
          </p:cNvPicPr>
          <p:nvPr/>
        </p:nvPicPr>
        <p:blipFill>
          <a:blip r:embed="rId2"/>
          <a:stretch>
            <a:fillRect/>
          </a:stretch>
        </p:blipFill>
        <p:spPr>
          <a:xfrm>
            <a:off x="5097780" y="3154680"/>
            <a:ext cx="320040" cy="320040"/>
          </a:xfrm>
          <a:prstGeom prst="rect">
            <a:avLst/>
          </a:prstGeom>
        </p:spPr>
      </p:pic>
      <p:sp>
        <p:nvSpPr>
          <p:cNvPr id="12" name="Text 8"/>
          <p:cNvSpPr txBox="1"/>
          <p:nvPr/>
        </p:nvSpPr>
        <p:spPr>
          <a:xfrm>
            <a:off x="5806440" y="2788920"/>
            <a:ext cx="2651760" cy="1051560"/>
          </a:xfrm>
          <a:prstGeom prst="rect">
            <a:avLst/>
          </a:prstGeom>
          <a:noFill/>
          <a:ln/>
        </p:spPr>
        <p:txBody>
          <a:bodyPr wrap="square" lIns="0" tIns="0" rIns="0" bIns="0" rtlCol="0" anchor="ctr"/>
          <a:lstStyle/>
          <a:p>
            <a:pPr indent="0" marL="0">
              <a:buNone/>
            </a:pPr>
            <a:r>
              <a:rPr lang="en-US" sz="1800" b="1" dirty="0">
                <a:solidFill>
                  <a:schemeClr val="tx1"/>
                </a:solidFill>
              </a:rPr>
              <a:t>Risk of forgetting</a:t>
            </a:r>
            <a:endParaRPr lang="en-US" sz="1800" dirty="0"/>
          </a:p>
        </p:txBody>
      </p:sp>
      <p:sp>
        <p:nvSpPr>
          <p:cNvPr id="13" name="Shape 9"/>
          <p:cNvSpPr/>
          <p:nvPr/>
        </p:nvSpPr>
        <p:spPr>
          <a:xfrm>
            <a:off x="548640" y="4023360"/>
            <a:ext cx="3886200" cy="1051560"/>
          </a:xfrm>
          <a:prstGeom prst="roundRect">
            <a:avLst>
              <a:gd name="adj" fmla="val 8696"/>
            </a:avLst>
          </a:prstGeom>
          <a:solidFill>
            <a:schemeClr val="bg2"/>
          </a:solidFill>
          <a:ln/>
        </p:spPr>
      </p:sp>
      <p:sp>
        <p:nvSpPr>
          <p:cNvPr id="14" name="Shape 10"/>
          <p:cNvSpPr/>
          <p:nvPr/>
        </p:nvSpPr>
        <p:spPr>
          <a:xfrm>
            <a:off x="777240" y="4229100"/>
            <a:ext cx="640080" cy="640080"/>
          </a:xfrm>
          <a:prstGeom prst="ellipse">
            <a:avLst/>
          </a:prstGeom>
          <a:solidFill>
            <a:schemeClr val="accent1"/>
          </a:solidFill>
          <a:ln/>
        </p:spPr>
      </p:sp>
      <p:pic>
        <p:nvPicPr>
          <p:cNvPr id="15" name="Image 2" descr="bed icon">    </p:cNvPr>
          <p:cNvPicPr>
            <a:picLocks noChangeAspect="1"/>
          </p:cNvPicPr>
          <p:nvPr/>
        </p:nvPicPr>
        <p:blipFill>
          <a:blip r:embed="rId3"/>
          <a:stretch>
            <a:fillRect/>
          </a:stretch>
        </p:blipFill>
        <p:spPr>
          <a:xfrm>
            <a:off x="937260" y="4389120"/>
            <a:ext cx="320040" cy="320040"/>
          </a:xfrm>
          <a:prstGeom prst="rect">
            <a:avLst/>
          </a:prstGeom>
        </p:spPr>
      </p:pic>
      <p:sp>
        <p:nvSpPr>
          <p:cNvPr id="16" name="Text 11"/>
          <p:cNvSpPr txBox="1"/>
          <p:nvPr/>
        </p:nvSpPr>
        <p:spPr>
          <a:xfrm>
            <a:off x="1645920" y="4023360"/>
            <a:ext cx="2651760" cy="1051560"/>
          </a:xfrm>
          <a:prstGeom prst="rect">
            <a:avLst/>
          </a:prstGeom>
          <a:noFill/>
          <a:ln/>
        </p:spPr>
        <p:txBody>
          <a:bodyPr wrap="square" lIns="0" tIns="0" rIns="0" bIns="0" rtlCol="0" anchor="ctr"/>
          <a:lstStyle/>
          <a:p>
            <a:pPr indent="0" marL="0">
              <a:buNone/>
            </a:pPr>
            <a:r>
              <a:rPr lang="en-US" sz="1800" b="1" dirty="0">
                <a:solidFill>
                  <a:schemeClr val="tx1"/>
                </a:solidFill>
              </a:rPr>
              <a:t>Very tiring</a:t>
            </a:r>
            <a:endParaRPr lang="en-US" sz="1800" dirty="0"/>
          </a:p>
        </p:txBody>
      </p:sp>
      <p:sp>
        <p:nvSpPr>
          <p:cNvPr id="17" name="Shape 12"/>
          <p:cNvSpPr/>
          <p:nvPr/>
        </p:nvSpPr>
        <p:spPr>
          <a:xfrm>
            <a:off x="4709160" y="4023360"/>
            <a:ext cx="3886200" cy="1051560"/>
          </a:xfrm>
          <a:prstGeom prst="roundRect">
            <a:avLst>
              <a:gd name="adj" fmla="val 8696"/>
            </a:avLst>
          </a:prstGeom>
          <a:solidFill>
            <a:schemeClr val="bg2"/>
          </a:solidFill>
          <a:ln/>
        </p:spPr>
      </p:sp>
      <p:sp>
        <p:nvSpPr>
          <p:cNvPr id="18" name="Shape 13"/>
          <p:cNvSpPr/>
          <p:nvPr/>
        </p:nvSpPr>
        <p:spPr>
          <a:xfrm>
            <a:off x="4937760" y="4229100"/>
            <a:ext cx="640080" cy="640080"/>
          </a:xfrm>
          <a:prstGeom prst="ellipse">
            <a:avLst/>
          </a:prstGeom>
          <a:solidFill>
            <a:schemeClr val="accent1"/>
          </a:solidFill>
          <a:ln/>
        </p:spPr>
      </p:sp>
      <p:pic>
        <p:nvPicPr>
          <p:cNvPr id="19" name="Image 3" descr="times icon">    </p:cNvPr>
          <p:cNvPicPr>
            <a:picLocks noChangeAspect="1"/>
          </p:cNvPicPr>
          <p:nvPr/>
        </p:nvPicPr>
        <p:blipFill>
          <a:blip r:embed="rId4"/>
          <a:stretch>
            <a:fillRect/>
          </a:stretch>
        </p:blipFill>
        <p:spPr>
          <a:xfrm>
            <a:off x="5097780" y="4389120"/>
            <a:ext cx="320040" cy="320040"/>
          </a:xfrm>
          <a:prstGeom prst="rect">
            <a:avLst/>
          </a:prstGeom>
        </p:spPr>
      </p:pic>
      <p:sp>
        <p:nvSpPr>
          <p:cNvPr id="20" name="Text 14"/>
          <p:cNvSpPr txBox="1"/>
          <p:nvPr/>
        </p:nvSpPr>
        <p:spPr>
          <a:xfrm>
            <a:off x="5806440" y="4023360"/>
            <a:ext cx="2651760" cy="1051560"/>
          </a:xfrm>
          <a:prstGeom prst="rect">
            <a:avLst/>
          </a:prstGeom>
          <a:noFill/>
          <a:ln/>
        </p:spPr>
        <p:txBody>
          <a:bodyPr wrap="square" lIns="0" tIns="0" rIns="0" bIns="0" rtlCol="0" anchor="ctr"/>
          <a:lstStyle/>
          <a:p>
            <a:pPr indent="0" marL="0">
              <a:buNone/>
            </a:pPr>
            <a:r>
              <a:rPr lang="en-US" sz="1800" b="1" dirty="0">
                <a:solidFill>
                  <a:schemeClr val="tx1"/>
                </a:solidFill>
              </a:rPr>
              <a:t>High and frequent error rate</a:t>
            </a:r>
            <a:endParaRPr lang="en-US" sz="1800" dirty="0"/>
          </a:p>
        </p:txBody>
      </p:sp>
      <p:sp>
        <p:nvSpPr>
          <p:cNvPr id="21" name="Text 15"/>
          <p:cNvSpPr txBox="1"/>
          <p:nvPr/>
        </p:nvSpPr>
        <p:spPr>
          <a:xfrm>
            <a:off x="548640" y="5349240"/>
            <a:ext cx="8046720" cy="822960"/>
          </a:xfrm>
          <a:prstGeom prst="rect">
            <a:avLst/>
          </a:prstGeom>
          <a:noFill/>
          <a:ln/>
        </p:spPr>
        <p:txBody>
          <a:bodyPr wrap="square" lIns="0" tIns="0" rIns="0" bIns="0" rtlCol="0" anchor="ctr"/>
          <a:lstStyle/>
          <a:p>
            <a:pPr indent="0" marL="0">
              <a:buNone/>
            </a:pPr>
            <a:r>
              <a:rPr lang="en-US" sz="2000" dirty="0">
                <a:solidFill>
                  <a:schemeClr val="tx1"/>
                </a:solidFill>
              </a:rPr>
              <a:t>So the quality of the work and the results the organization expects are hurt.</a:t>
            </a:r>
            <a:endParaRPr lang="en-US" sz="20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Main benefits of ICT</a:t>
            </a:r>
            <a:endParaRPr lang="en-US" sz="3200" dirty="0"/>
          </a:p>
        </p:txBody>
      </p:sp>
      <p:sp>
        <p:nvSpPr>
          <p:cNvPr id="3" name="Shape 1"/>
          <p:cNvSpPr/>
          <p:nvPr/>
        </p:nvSpPr>
        <p:spPr>
          <a:xfrm>
            <a:off x="548640" y="1920240"/>
            <a:ext cx="3886200" cy="4114800"/>
          </a:xfrm>
          <a:prstGeom prst="roundRect">
            <a:avLst>
              <a:gd name="adj" fmla="val 2353"/>
            </a:avLst>
          </a:prstGeom>
          <a:solidFill>
            <a:schemeClr val="bg2"/>
          </a:solidFill>
          <a:ln/>
        </p:spPr>
      </p:sp>
      <p:sp>
        <p:nvSpPr>
          <p:cNvPr id="4" name="Text 2"/>
          <p:cNvSpPr txBox="1"/>
          <p:nvPr/>
        </p:nvSpPr>
        <p:spPr>
          <a:xfrm>
            <a:off x="777240" y="2103120"/>
            <a:ext cx="3429000" cy="868680"/>
          </a:xfrm>
          <a:prstGeom prst="rect">
            <a:avLst/>
          </a:prstGeom>
          <a:noFill/>
          <a:ln/>
        </p:spPr>
        <p:txBody>
          <a:bodyPr wrap="square" lIns="0" tIns="0" rIns="0" bIns="0" rtlCol="0" anchor="t"/>
          <a:lstStyle/>
          <a:p>
            <a:pPr indent="0" marL="0">
              <a:buNone/>
            </a:pPr>
            <a:r>
              <a:rPr lang="en-US" sz="2000" b="1" dirty="0">
                <a:solidFill>
                  <a:schemeClr val="accent1"/>
                </a:solidFill>
              </a:rPr>
              <a:t>Improve and simplify administrative work</a:t>
            </a:r>
            <a:endParaRPr lang="en-US" sz="2000" dirty="0"/>
          </a:p>
        </p:txBody>
      </p:sp>
      <p:sp>
        <p:nvSpPr>
          <p:cNvPr id="5" name="Text 3"/>
          <p:cNvSpPr txBox="1"/>
          <p:nvPr/>
        </p:nvSpPr>
        <p:spPr>
          <a:xfrm>
            <a:off x="777240" y="3017520"/>
            <a:ext cx="3429000" cy="2834640"/>
          </a:xfrm>
          <a:prstGeom prst="rect">
            <a:avLst/>
          </a:prstGeom>
          <a:noFill/>
          <a:ln/>
        </p:spPr>
        <p:txBody>
          <a:bodyPr wrap="square" lIns="0" tIns="0" rIns="0" bIns="0" rtlCol="0" anchor="t"/>
          <a:lstStyle/>
          <a:p>
            <a:pPr indent="0" marL="0">
              <a:spcAft>
                <a:spcPts val="600"/>
              </a:spcAft>
              <a:buNone/>
            </a:pPr>
            <a:r>
              <a:rPr lang="en-US" sz="2000" dirty="0">
                <a:solidFill>
                  <a:schemeClr val="tx1"/>
                </a:solidFill>
              </a:rPr>
              <a:t>The computer takes care of work procedures that are heavy, repeated and complex.</a:t>
            </a:r>
            <a:endParaRPr lang="en-US" sz="2000" dirty="0"/>
          </a:p>
        </p:txBody>
      </p:sp>
      <p:sp>
        <p:nvSpPr>
          <p:cNvPr id="6" name="Shape 4"/>
          <p:cNvSpPr/>
          <p:nvPr/>
        </p:nvSpPr>
        <p:spPr>
          <a:xfrm>
            <a:off x="3520440" y="4983480"/>
            <a:ext cx="731520" cy="731520"/>
          </a:xfrm>
          <a:prstGeom prst="ellipse">
            <a:avLst/>
          </a:prstGeom>
          <a:solidFill>
            <a:schemeClr val="accent1"/>
          </a:solidFill>
          <a:ln/>
        </p:spPr>
      </p:sp>
      <p:pic>
        <p:nvPicPr>
          <p:cNvPr id="7" name="Image 0" descr="tasks icon">    </p:cNvPr>
          <p:cNvPicPr>
            <a:picLocks noChangeAspect="1"/>
          </p:cNvPicPr>
          <p:nvPr/>
        </p:nvPicPr>
        <p:blipFill>
          <a:blip r:embed="rId1"/>
          <a:stretch>
            <a:fillRect/>
          </a:stretch>
        </p:blipFill>
        <p:spPr>
          <a:xfrm>
            <a:off x="3703320" y="5166360"/>
            <a:ext cx="365760" cy="365760"/>
          </a:xfrm>
          <a:prstGeom prst="rect">
            <a:avLst/>
          </a:prstGeom>
        </p:spPr>
      </p:pic>
      <p:sp>
        <p:nvSpPr>
          <p:cNvPr id="8" name="Shape 5"/>
          <p:cNvSpPr/>
          <p:nvPr/>
        </p:nvSpPr>
        <p:spPr>
          <a:xfrm>
            <a:off x="4709160" y="1920240"/>
            <a:ext cx="3886200" cy="4114800"/>
          </a:xfrm>
          <a:prstGeom prst="roundRect">
            <a:avLst>
              <a:gd name="adj" fmla="val 2353"/>
            </a:avLst>
          </a:prstGeom>
          <a:solidFill>
            <a:schemeClr val="bg2"/>
          </a:solidFill>
          <a:ln/>
        </p:spPr>
      </p:sp>
      <p:sp>
        <p:nvSpPr>
          <p:cNvPr id="9" name="Text 6"/>
          <p:cNvSpPr txBox="1"/>
          <p:nvPr/>
        </p:nvSpPr>
        <p:spPr>
          <a:xfrm>
            <a:off x="4937760" y="2103120"/>
            <a:ext cx="3429000" cy="868680"/>
          </a:xfrm>
          <a:prstGeom prst="rect">
            <a:avLst/>
          </a:prstGeom>
          <a:noFill/>
          <a:ln/>
        </p:spPr>
        <p:txBody>
          <a:bodyPr wrap="square" lIns="0" tIns="0" rIns="0" bIns="0" rtlCol="0" anchor="t"/>
          <a:lstStyle/>
          <a:p>
            <a:pPr indent="0" marL="0">
              <a:buNone/>
            </a:pPr>
            <a:r>
              <a:rPr lang="en-US" sz="2000" b="1" dirty="0">
                <a:solidFill>
                  <a:schemeClr val="accent1"/>
                </a:solidFill>
              </a:rPr>
              <a:t>Help with decisions</a:t>
            </a:r>
            <a:endParaRPr lang="en-US" sz="2000" dirty="0"/>
          </a:p>
        </p:txBody>
      </p:sp>
      <p:sp>
        <p:nvSpPr>
          <p:cNvPr id="10" name="Text 7"/>
          <p:cNvSpPr txBox="1"/>
          <p:nvPr/>
        </p:nvSpPr>
        <p:spPr>
          <a:xfrm>
            <a:off x="4937760" y="3017520"/>
            <a:ext cx="3429000" cy="2834640"/>
          </a:xfrm>
          <a:prstGeom prst="rect">
            <a:avLst/>
          </a:prstGeom>
          <a:noFill/>
          <a:ln/>
        </p:spPr>
        <p:txBody>
          <a:bodyPr wrap="square" lIns="0" tIns="0" rIns="0" bIns="0" rtlCol="0" anchor="t"/>
          <a:lstStyle/>
          <a:p>
            <a:pPr indent="0" marL="0">
              <a:spcAft>
                <a:spcPts val="600"/>
              </a:spcAft>
              <a:buNone/>
            </a:pPr>
            <a:r>
              <a:rPr lang="en-US" sz="2000" dirty="0">
                <a:solidFill>
                  <a:schemeClr val="tx1"/>
                </a:solidFill>
              </a:rPr>
              <a:t>The machine can give a person a lot of information in a very short time, because it picks the information it needs very quickly from its memory.</a:t>
            </a:r>
            <a:endParaRPr lang="en-US" sz="2000" dirty="0"/>
          </a:p>
        </p:txBody>
      </p:sp>
      <p:sp>
        <p:nvSpPr>
          <p:cNvPr id="11" name="Shape 8"/>
          <p:cNvSpPr/>
          <p:nvPr/>
        </p:nvSpPr>
        <p:spPr>
          <a:xfrm>
            <a:off x="7726680" y="4983480"/>
            <a:ext cx="731520" cy="731520"/>
          </a:xfrm>
          <a:prstGeom prst="ellipse">
            <a:avLst/>
          </a:prstGeom>
          <a:solidFill>
            <a:schemeClr val="accent1"/>
          </a:solidFill>
          <a:ln/>
        </p:spPr>
      </p:sp>
      <p:pic>
        <p:nvPicPr>
          <p:cNvPr id="12" name="Image 1" descr="bulb icon">    </p:cNvPr>
          <p:cNvPicPr>
            <a:picLocks noChangeAspect="1"/>
          </p:cNvPicPr>
          <p:nvPr/>
        </p:nvPicPr>
        <p:blipFill>
          <a:blip r:embed="rId2"/>
          <a:stretch>
            <a:fillRect/>
          </a:stretch>
        </p:blipFill>
        <p:spPr>
          <a:xfrm>
            <a:off x="7909560" y="5166360"/>
            <a:ext cx="365760" cy="365760"/>
          </a:xfrm>
          <a:prstGeom prst="rect">
            <a:avLst/>
          </a:prstGeom>
        </p:spPr>
      </p:pic>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Improve and simplify administrative tasks</a:t>
            </a:r>
            <a:endParaRPr lang="en-US" sz="3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8046720" cy="914400"/>
        </p:xfrm>
        <a:graphic>
          <a:graphicData uri="http://schemas.openxmlformats.org/drawingml/2006/table">
            <a:tbl>
              <a:tblPr/>
              <a:tblGrid>
                <a:gridCol w="2377440"/>
                <a:gridCol w="2743200"/>
                <a:gridCol w="2926080"/>
              </a:tblGrid>
              <a:tr h="457200">
                <a:tc>
                  <a:txBody>
                    <a:bodyPr/>
                    <a:lstStyle/>
                    <a:p>
                      <a:pPr indent="0" marL="0">
                        <a:buNone/>
                      </a:pPr>
                      <a:r>
                        <a:rPr lang="en-US" sz="1600" b="1" dirty="0">
                          <a:solidFill>
                            <a:srgbClr val="FFFFFF"/>
                          </a:solidFill>
                        </a:rPr>
                        <a:t>Task</a:t>
                      </a:r>
                      <a:endParaRPr lang="en-US" sz="1600" dirty="0"/>
                    </a:p>
                  </a:txBody>
                  <a:tcPr marL="91440" marR="91440" marT="54864" marB="54864" anchor="ctr">
                    <a:lnL w="12700" cap="flat" cmpd="sng" algn="ctr">
                      <a:solidFill>
                        <a:srgbClr val="C9CFCB"/>
                      </a:solidFill>
                      <a:prstDash val="solid"/>
                      <a:round/>
                      <a:headEnd type="none" w="med" len="med"/>
                      <a:tailEnd type="none" w="med" len="med"/>
                    </a:lnL>
                    <a:lnR w="12700" cap="flat" cmpd="sng" algn="ctr">
                      <a:solidFill>
                        <a:srgbClr val="C9CFCB"/>
                      </a:solidFill>
                      <a:prstDash val="solid"/>
                      <a:round/>
                      <a:headEnd type="none" w="med" len="med"/>
                      <a:tailEnd type="none" w="med" len="med"/>
                    </a:lnR>
                    <a:lnT w="12700" cap="flat" cmpd="sng" algn="ctr">
                      <a:solidFill>
                        <a:srgbClr val="C9CFCB"/>
                      </a:solidFill>
                      <a:prstDash val="solid"/>
                      <a:round/>
                      <a:headEnd type="none" w="med" len="med"/>
                      <a:tailEnd type="none" w="med" len="med"/>
                    </a:lnT>
                    <a:lnB w="12700" cap="flat" cmpd="sng" algn="ctr">
                      <a:solidFill>
                        <a:srgbClr val="C9CFCB"/>
                      </a:solidFill>
                      <a:prstDash val="solid"/>
                      <a:round/>
                      <a:headEnd type="none" w="med" len="med"/>
                      <a:tailEnd type="none" w="med" len="med"/>
                    </a:lnB>
                    <a:solidFill>
                      <a:srgbClr val="C84B31"/>
                    </a:solidFill>
                  </a:tcPr>
                </a:tc>
                <a:tc>
                  <a:txBody>
                    <a:bodyPr/>
                    <a:lstStyle/>
                    <a:p>
                      <a:pPr indent="0" marL="0">
                        <a:buNone/>
                      </a:pPr>
                      <a:r>
                        <a:rPr lang="en-US" sz="1600" b="1" dirty="0">
                          <a:solidFill>
                            <a:srgbClr val="FFFFFF"/>
                          </a:solidFill>
                        </a:rPr>
                        <a:t>Manual IS</a:t>
                      </a:r>
                      <a:endParaRPr lang="en-US" sz="1600" dirty="0"/>
                    </a:p>
                  </a:txBody>
                  <a:tcPr marL="91440" marR="91440" marT="54864" marB="54864" anchor="ctr">
                    <a:lnL w="12700" cap="flat" cmpd="sng" algn="ctr">
                      <a:solidFill>
                        <a:srgbClr val="C9CFCB"/>
                      </a:solidFill>
                      <a:prstDash val="solid"/>
                      <a:round/>
                      <a:headEnd type="none" w="med" len="med"/>
                      <a:tailEnd type="none" w="med" len="med"/>
                    </a:lnL>
                    <a:lnR w="12700" cap="flat" cmpd="sng" algn="ctr">
                      <a:solidFill>
                        <a:srgbClr val="C9CFCB"/>
                      </a:solidFill>
                      <a:prstDash val="solid"/>
                      <a:round/>
                      <a:headEnd type="none" w="med" len="med"/>
                      <a:tailEnd type="none" w="med" len="med"/>
                    </a:lnR>
                    <a:lnT w="12700" cap="flat" cmpd="sng" algn="ctr">
                      <a:solidFill>
                        <a:srgbClr val="C9CFCB"/>
                      </a:solidFill>
                      <a:prstDash val="solid"/>
                      <a:round/>
                      <a:headEnd type="none" w="med" len="med"/>
                      <a:tailEnd type="none" w="med" len="med"/>
                    </a:lnT>
                    <a:lnB w="12700" cap="flat" cmpd="sng" algn="ctr">
                      <a:solidFill>
                        <a:srgbClr val="C9CFCB"/>
                      </a:solidFill>
                      <a:prstDash val="solid"/>
                      <a:round/>
                      <a:headEnd type="none" w="med" len="med"/>
                      <a:tailEnd type="none" w="med" len="med"/>
                    </a:lnB>
                    <a:solidFill>
                      <a:srgbClr val="C84B31"/>
                    </a:solidFill>
                  </a:tcPr>
                </a:tc>
                <a:tc>
                  <a:txBody>
                    <a:bodyPr/>
                    <a:lstStyle/>
                    <a:p>
                      <a:pPr indent="0" marL="0">
                        <a:buNone/>
                      </a:pPr>
                      <a:r>
                        <a:rPr lang="en-US" sz="1600" b="1" dirty="0">
                          <a:solidFill>
                            <a:srgbClr val="FFFFFF"/>
                          </a:solidFill>
                        </a:rPr>
                        <a:t>Automated IS</a:t>
                      </a:r>
                      <a:endParaRPr lang="en-US" sz="1600" dirty="0"/>
                    </a:p>
                  </a:txBody>
                  <a:tcPr marL="91440" marR="91440" marT="54864" marB="54864" anchor="ctr">
                    <a:lnL w="12700" cap="flat" cmpd="sng" algn="ctr">
                      <a:solidFill>
                        <a:srgbClr val="C9CFCB"/>
                      </a:solidFill>
                      <a:prstDash val="solid"/>
                      <a:round/>
                      <a:headEnd type="none" w="med" len="med"/>
                      <a:tailEnd type="none" w="med" len="med"/>
                    </a:lnL>
                    <a:lnR w="12700" cap="flat" cmpd="sng" algn="ctr">
                      <a:solidFill>
                        <a:srgbClr val="C9CFCB"/>
                      </a:solidFill>
                      <a:prstDash val="solid"/>
                      <a:round/>
                      <a:headEnd type="none" w="med" len="med"/>
                      <a:tailEnd type="none" w="med" len="med"/>
                    </a:lnR>
                    <a:lnT w="12700" cap="flat" cmpd="sng" algn="ctr">
                      <a:solidFill>
                        <a:srgbClr val="C9CFCB"/>
                      </a:solidFill>
                      <a:prstDash val="solid"/>
                      <a:round/>
                      <a:headEnd type="none" w="med" len="med"/>
                      <a:tailEnd type="none" w="med" len="med"/>
                    </a:lnT>
                    <a:lnB w="12700" cap="flat" cmpd="sng" algn="ctr">
                      <a:solidFill>
                        <a:srgbClr val="C9CFCB"/>
                      </a:solidFill>
                      <a:prstDash val="solid"/>
                      <a:round/>
                      <a:headEnd type="none" w="med" len="med"/>
                      <a:tailEnd type="none" w="med" len="med"/>
                    </a:lnB>
                    <a:solidFill>
                      <a:srgbClr val="C84B31"/>
                    </a:solidFill>
                  </a:tcPr>
                </a:tc>
              </a:tr>
              <a:tr h="1463040">
                <a:tc>
                  <a:txBody>
                    <a:bodyPr/>
                    <a:lstStyle/>
                    <a:p>
                      <a:pPr indent="0" marL="0">
                        <a:buNone/>
                      </a:pPr>
                      <a:r>
                        <a:rPr lang="en-US" sz="1400" b="1" dirty="0">
                          <a:solidFill>
                            <a:srgbClr val="262633"/>
                          </a:solidFill>
                        </a:rPr>
                        <a:t>Store a large amount of information (student file)</a:t>
                      </a:r>
                      <a:endParaRPr lang="en-US" sz="1400" dirty="0"/>
                    </a:p>
                  </a:txBody>
                  <a:tcPr marL="91440" marR="91440" marT="54864" marB="54864" anchor="ctr">
                    <a:lnL w="12700" cap="flat" cmpd="sng" algn="ctr">
                      <a:solidFill>
                        <a:srgbClr val="C9CFCB"/>
                      </a:solidFill>
                      <a:prstDash val="solid"/>
                      <a:round/>
                      <a:headEnd type="none" w="med" len="med"/>
                      <a:tailEnd type="none" w="med" len="med"/>
                    </a:lnL>
                    <a:lnR w="12700" cap="flat" cmpd="sng" algn="ctr">
                      <a:solidFill>
                        <a:srgbClr val="C9CFCB"/>
                      </a:solidFill>
                      <a:prstDash val="solid"/>
                      <a:round/>
                      <a:headEnd type="none" w="med" len="med"/>
                      <a:tailEnd type="none" w="med" len="med"/>
                    </a:lnR>
                    <a:lnT w="12700" cap="flat" cmpd="sng" algn="ctr">
                      <a:solidFill>
                        <a:srgbClr val="C9CFCB"/>
                      </a:solidFill>
                      <a:prstDash val="solid"/>
                      <a:round/>
                      <a:headEnd type="none" w="med" len="med"/>
                      <a:tailEnd type="none" w="med" len="med"/>
                    </a:lnT>
                    <a:lnB w="12700" cap="flat" cmpd="sng" algn="ctr">
                      <a:solidFill>
                        <a:srgbClr val="C9CFCB"/>
                      </a:solidFill>
                      <a:prstDash val="solid"/>
                      <a:round/>
                      <a:headEnd type="none" w="med" len="med"/>
                      <a:tailEnd type="none" w="med" len="med"/>
                    </a:lnB>
                  </a:tcPr>
                </a:tc>
                <a:tc>
                  <a:txBody>
                    <a:bodyPr/>
                    <a:lstStyle/>
                    <a:p>
                      <a:pPr marL="342900" indent="-342900">
                        <a:buSzPct val="100000"/>
                        <a:buChar char="•"/>
                      </a:pPr>
                      <a:r>
                        <a:rPr lang="en-US" sz="1400" dirty="0">
                          <a:solidFill>
                            <a:srgbClr val="262633"/>
                          </a:solidFill>
                        </a:rPr>
                        <a:t>on cards in a box</a:t>
                      </a:r>
                      <a:endParaRPr lang="en-US" sz="1400" dirty="0"/>
                    </a:p>
                    <a:p>
                      <a:pPr marL="342900" indent="-342900">
                        <a:buSzPct val="100000"/>
                        <a:buChar char="•"/>
                      </a:pPr>
                      <a:r>
                        <a:rPr lang="en-US" sz="1400" dirty="0">
                          <a:solidFill>
                            <a:srgbClr val="262633"/>
                          </a:solidFill>
                        </a:rPr>
                        <a:t>bulky</a:t>
                      </a:r>
                      <a:endParaRPr lang="en-US" sz="1400" dirty="0"/>
                    </a:p>
                    <a:p>
                      <a:pPr marL="342900" indent="-342900">
                        <a:buSzPct val="100000"/>
                        <a:buChar char="•"/>
                      </a:pPr>
                      <a:r>
                        <a:rPr lang="en-US" sz="1400" dirty="0">
                          <a:solidFill>
                            <a:srgbClr val="262633"/>
                          </a:solidFill>
                        </a:rPr>
                        <a:t>risk of damage</a:t>
                      </a:r>
                      <a:endParaRPr lang="en-US" sz="1400" dirty="0"/>
                    </a:p>
                    <a:p>
                      <a:pPr marL="342900" indent="-342900">
                        <a:buSzPct val="100000"/>
                        <a:buChar char="•"/>
                      </a:pPr>
                      <a:r>
                        <a:rPr lang="en-US" sz="1400" dirty="0">
                          <a:solidFill>
                            <a:srgbClr val="262633"/>
                          </a:solidFill>
                        </a:rPr>
                        <a:t>hard to make copies</a:t>
                      </a:r>
                      <a:endParaRPr lang="en-US" sz="1400" dirty="0"/>
                    </a:p>
                  </a:txBody>
                  <a:tcPr marL="91440" marR="91440" marT="54864" marB="54864" anchor="ctr">
                    <a:lnL w="12700" cap="flat" cmpd="sng" algn="ctr">
                      <a:solidFill>
                        <a:srgbClr val="C9CFCB"/>
                      </a:solidFill>
                      <a:prstDash val="solid"/>
                      <a:round/>
                      <a:headEnd type="none" w="med" len="med"/>
                      <a:tailEnd type="none" w="med" len="med"/>
                    </a:lnL>
                    <a:lnR w="12700" cap="flat" cmpd="sng" algn="ctr">
                      <a:solidFill>
                        <a:srgbClr val="C9CFCB"/>
                      </a:solidFill>
                      <a:prstDash val="solid"/>
                      <a:round/>
                      <a:headEnd type="none" w="med" len="med"/>
                      <a:tailEnd type="none" w="med" len="med"/>
                    </a:lnR>
                    <a:lnT w="12700" cap="flat" cmpd="sng" algn="ctr">
                      <a:solidFill>
                        <a:srgbClr val="C9CFCB"/>
                      </a:solidFill>
                      <a:prstDash val="solid"/>
                      <a:round/>
                      <a:headEnd type="none" w="med" len="med"/>
                      <a:tailEnd type="none" w="med" len="med"/>
                    </a:lnT>
                    <a:lnB w="12700" cap="flat" cmpd="sng" algn="ctr">
                      <a:solidFill>
                        <a:srgbClr val="C9CFCB"/>
                      </a:solidFill>
                      <a:prstDash val="solid"/>
                      <a:round/>
                      <a:headEnd type="none" w="med" len="med"/>
                      <a:tailEnd type="none" w="med" len="med"/>
                    </a:lnB>
                  </a:tcPr>
                </a:tc>
                <a:tc>
                  <a:txBody>
                    <a:bodyPr/>
                    <a:lstStyle/>
                    <a:p>
                      <a:pPr marL="342900" indent="-342900">
                        <a:buSzPct val="100000"/>
                        <a:buChar char="•"/>
                      </a:pPr>
                      <a:r>
                        <a:rPr lang="en-US" sz="1400" dirty="0">
                          <a:solidFill>
                            <a:srgbClr val="262633"/>
                          </a:solidFill>
                        </a:rPr>
                        <a:t>on a hard disk</a:t>
                      </a:r>
                      <a:endParaRPr lang="en-US" sz="1400" dirty="0"/>
                    </a:p>
                    <a:p>
                      <a:pPr marL="342900" indent="-342900">
                        <a:buSzPct val="100000"/>
                        <a:buChar char="•"/>
                      </a:pPr>
                      <a:r>
                        <a:rPr lang="en-US" sz="1400" dirty="0">
                          <a:solidFill>
                            <a:srgbClr val="262633"/>
                          </a:solidFill>
                        </a:rPr>
                        <a:t>takes little space</a:t>
                      </a:r>
                      <a:endParaRPr lang="en-US" sz="1400" dirty="0"/>
                    </a:p>
                    <a:p>
                      <a:pPr marL="342900" indent="-342900">
                        <a:buSzPct val="100000"/>
                        <a:buChar char="•"/>
                      </a:pPr>
                      <a:r>
                        <a:rPr lang="en-US" sz="1400" dirty="0">
                          <a:solidFill>
                            <a:srgbClr val="262633"/>
                          </a:solidFill>
                        </a:rPr>
                        <a:t>possible to make several copies</a:t>
                      </a:r>
                      <a:endParaRPr lang="en-US" sz="1400" dirty="0"/>
                    </a:p>
                    <a:p>
                      <a:pPr marL="342900" indent="-342900">
                        <a:buSzPct val="100000"/>
                        <a:buChar char="•"/>
                      </a:pPr>
                      <a:r>
                        <a:rPr lang="en-US" sz="1400" dirty="0">
                          <a:solidFill>
                            <a:srgbClr val="262633"/>
                          </a:solidFill>
                        </a:rPr>
                        <a:t>the information is safe</a:t>
                      </a:r>
                      <a:endParaRPr lang="en-US" sz="1400" dirty="0"/>
                    </a:p>
                  </a:txBody>
                  <a:tcPr marL="91440" marR="91440" marT="54864" marB="54864" anchor="ctr">
                    <a:lnL w="12700" cap="flat" cmpd="sng" algn="ctr">
                      <a:solidFill>
                        <a:srgbClr val="C9CFCB"/>
                      </a:solidFill>
                      <a:prstDash val="solid"/>
                      <a:round/>
                      <a:headEnd type="none" w="med" len="med"/>
                      <a:tailEnd type="none" w="med" len="med"/>
                    </a:lnL>
                    <a:lnR w="12700" cap="flat" cmpd="sng" algn="ctr">
                      <a:solidFill>
                        <a:srgbClr val="C9CFCB"/>
                      </a:solidFill>
                      <a:prstDash val="solid"/>
                      <a:round/>
                      <a:headEnd type="none" w="med" len="med"/>
                      <a:tailEnd type="none" w="med" len="med"/>
                    </a:lnR>
                    <a:lnT w="12700" cap="flat" cmpd="sng" algn="ctr">
                      <a:solidFill>
                        <a:srgbClr val="C9CFCB"/>
                      </a:solidFill>
                      <a:prstDash val="solid"/>
                      <a:round/>
                      <a:headEnd type="none" w="med" len="med"/>
                      <a:tailEnd type="none" w="med" len="med"/>
                    </a:lnT>
                    <a:lnB w="12700" cap="flat" cmpd="sng" algn="ctr">
                      <a:solidFill>
                        <a:srgbClr val="C9CFCB"/>
                      </a:solidFill>
                      <a:prstDash val="solid"/>
                      <a:round/>
                      <a:headEnd type="none" w="med" len="med"/>
                      <a:tailEnd type="none" w="med" len="med"/>
                    </a:lnB>
                  </a:tcPr>
                </a:tc>
              </a:tr>
              <a:tr h="1005840">
                <a:tc>
                  <a:txBody>
                    <a:bodyPr/>
                    <a:lstStyle/>
                    <a:p>
                      <a:pPr indent="0" marL="0">
                        <a:buNone/>
                      </a:pPr>
                      <a:r>
                        <a:rPr lang="en-US" sz="1400" b="1" dirty="0">
                          <a:solidFill>
                            <a:srgbClr val="262633"/>
                          </a:solidFill>
                        </a:rPr>
                        <a:t>Access information: find a student's card</a:t>
                      </a:r>
                      <a:endParaRPr lang="en-US" sz="1400" dirty="0"/>
                    </a:p>
                  </a:txBody>
                  <a:tcPr marL="91440" marR="91440" marT="54864" marB="54864" anchor="ctr">
                    <a:lnL w="12700" cap="flat" cmpd="sng" algn="ctr">
                      <a:solidFill>
                        <a:srgbClr val="C9CFCB"/>
                      </a:solidFill>
                      <a:prstDash val="solid"/>
                      <a:round/>
                      <a:headEnd type="none" w="med" len="med"/>
                      <a:tailEnd type="none" w="med" len="med"/>
                    </a:lnL>
                    <a:lnR w="12700" cap="flat" cmpd="sng" algn="ctr">
                      <a:solidFill>
                        <a:srgbClr val="C9CFCB"/>
                      </a:solidFill>
                      <a:prstDash val="solid"/>
                      <a:round/>
                      <a:headEnd type="none" w="med" len="med"/>
                      <a:tailEnd type="none" w="med" len="med"/>
                    </a:lnR>
                    <a:lnT w="12700" cap="flat" cmpd="sng" algn="ctr">
                      <a:solidFill>
                        <a:srgbClr val="C9CFCB"/>
                      </a:solidFill>
                      <a:prstDash val="solid"/>
                      <a:round/>
                      <a:headEnd type="none" w="med" len="med"/>
                      <a:tailEnd type="none" w="med" len="med"/>
                    </a:lnT>
                    <a:lnB w="12700" cap="flat" cmpd="sng" algn="ctr">
                      <a:solidFill>
                        <a:srgbClr val="C9CFCB"/>
                      </a:solidFill>
                      <a:prstDash val="solid"/>
                      <a:round/>
                      <a:headEnd type="none" w="med" len="med"/>
                      <a:tailEnd type="none" w="med" len="med"/>
                    </a:lnB>
                  </a:tcPr>
                </a:tc>
                <a:tc>
                  <a:txBody>
                    <a:bodyPr/>
                    <a:lstStyle/>
                    <a:p>
                      <a:pPr marL="342900" indent="-342900">
                        <a:buSzPct val="100000"/>
                        <a:buChar char="•"/>
                      </a:pPr>
                      <a:r>
                        <a:rPr lang="en-US" sz="1400" dirty="0">
                          <a:solidFill>
                            <a:srgbClr val="262633"/>
                          </a:solidFill>
                        </a:rPr>
                        <a:t>manual search, card by card (slow)</a:t>
                      </a:r>
                      <a:endParaRPr lang="en-US" sz="1400" dirty="0"/>
                    </a:p>
                  </a:txBody>
                  <a:tcPr marL="91440" marR="91440" marT="54864" marB="54864" anchor="ctr">
                    <a:lnL w="12700" cap="flat" cmpd="sng" algn="ctr">
                      <a:solidFill>
                        <a:srgbClr val="C9CFCB"/>
                      </a:solidFill>
                      <a:prstDash val="solid"/>
                      <a:round/>
                      <a:headEnd type="none" w="med" len="med"/>
                      <a:tailEnd type="none" w="med" len="med"/>
                    </a:lnL>
                    <a:lnR w="12700" cap="flat" cmpd="sng" algn="ctr">
                      <a:solidFill>
                        <a:srgbClr val="C9CFCB"/>
                      </a:solidFill>
                      <a:prstDash val="solid"/>
                      <a:round/>
                      <a:headEnd type="none" w="med" len="med"/>
                      <a:tailEnd type="none" w="med" len="med"/>
                    </a:lnR>
                    <a:lnT w="12700" cap="flat" cmpd="sng" algn="ctr">
                      <a:solidFill>
                        <a:srgbClr val="C9CFCB"/>
                      </a:solidFill>
                      <a:prstDash val="solid"/>
                      <a:round/>
                      <a:headEnd type="none" w="med" len="med"/>
                      <a:tailEnd type="none" w="med" len="med"/>
                    </a:lnT>
                    <a:lnB w="12700" cap="flat" cmpd="sng" algn="ctr">
                      <a:solidFill>
                        <a:srgbClr val="C9CFCB"/>
                      </a:solidFill>
                      <a:prstDash val="solid"/>
                      <a:round/>
                      <a:headEnd type="none" w="med" len="med"/>
                      <a:tailEnd type="none" w="med" len="med"/>
                    </a:lnB>
                  </a:tcPr>
                </a:tc>
                <a:tc>
                  <a:txBody>
                    <a:bodyPr/>
                    <a:lstStyle/>
                    <a:p>
                      <a:pPr marL="342900" indent="-342900">
                        <a:buSzPct val="100000"/>
                        <a:buChar char="•"/>
                      </a:pPr>
                      <a:r>
                        <a:rPr lang="en-US" sz="1400" dirty="0">
                          <a:solidFill>
                            <a:srgbClr val="262633"/>
                          </a:solidFill>
                        </a:rPr>
                        <a:t>fast search done by the computer</a:t>
                      </a:r>
                      <a:endParaRPr lang="en-US" sz="1400" dirty="0"/>
                    </a:p>
                    <a:p>
                      <a:pPr marL="342900" indent="-342900">
                        <a:buSzPct val="100000"/>
                        <a:buChar char="•"/>
                      </a:pPr>
                      <a:r>
                        <a:rPr lang="en-US" sz="1400" dirty="0">
                          <a:solidFill>
                            <a:srgbClr val="262633"/>
                          </a:solidFill>
                        </a:rPr>
                        <a:t>instant answer</a:t>
                      </a:r>
                      <a:endParaRPr lang="en-US" sz="1400" dirty="0"/>
                    </a:p>
                  </a:txBody>
                  <a:tcPr marL="91440" marR="91440" marT="54864" marB="54864" anchor="ctr">
                    <a:lnL w="12700" cap="flat" cmpd="sng" algn="ctr">
                      <a:solidFill>
                        <a:srgbClr val="C9CFCB"/>
                      </a:solidFill>
                      <a:prstDash val="solid"/>
                      <a:round/>
                      <a:headEnd type="none" w="med" len="med"/>
                      <a:tailEnd type="none" w="med" len="med"/>
                    </a:lnL>
                    <a:lnR w="12700" cap="flat" cmpd="sng" algn="ctr">
                      <a:solidFill>
                        <a:srgbClr val="C9CFCB"/>
                      </a:solidFill>
                      <a:prstDash val="solid"/>
                      <a:round/>
                      <a:headEnd type="none" w="med" len="med"/>
                      <a:tailEnd type="none" w="med" len="med"/>
                    </a:lnR>
                    <a:lnT w="12700" cap="flat" cmpd="sng" algn="ctr">
                      <a:solidFill>
                        <a:srgbClr val="C9CFCB"/>
                      </a:solidFill>
                      <a:prstDash val="solid"/>
                      <a:round/>
                      <a:headEnd type="none" w="med" len="med"/>
                      <a:tailEnd type="none" w="med" len="med"/>
                    </a:lnT>
                    <a:lnB w="12700" cap="flat" cmpd="sng" algn="ctr">
                      <a:solidFill>
                        <a:srgbClr val="C9CFCB"/>
                      </a:solidFill>
                      <a:prstDash val="solid"/>
                      <a:round/>
                      <a:headEnd type="none" w="med" len="med"/>
                      <a:tailEnd type="none" w="med" len="med"/>
                    </a:lnB>
                  </a:tcPr>
                </a:tc>
              </a:tr>
              <a:tr h="1005840">
                <a:tc>
                  <a:txBody>
                    <a:bodyPr/>
                    <a:lstStyle/>
                    <a:p>
                      <a:pPr indent="0" marL="0">
                        <a:buNone/>
                      </a:pPr>
                      <a:r>
                        <a:rPr lang="en-US" sz="1400" b="1" dirty="0">
                          <a:solidFill>
                            <a:srgbClr val="262633"/>
                          </a:solidFill>
                        </a:rPr>
                        <a:t>Processing: make an employee's pay slip</a:t>
                      </a:r>
                      <a:endParaRPr lang="en-US" sz="1400" dirty="0"/>
                    </a:p>
                  </a:txBody>
                  <a:tcPr marL="91440" marR="91440" marT="54864" marB="54864" anchor="ctr">
                    <a:lnL w="12700" cap="flat" cmpd="sng" algn="ctr">
                      <a:solidFill>
                        <a:srgbClr val="C9CFCB"/>
                      </a:solidFill>
                      <a:prstDash val="solid"/>
                      <a:round/>
                      <a:headEnd type="none" w="med" len="med"/>
                      <a:tailEnd type="none" w="med" len="med"/>
                    </a:lnL>
                    <a:lnR w="12700" cap="flat" cmpd="sng" algn="ctr">
                      <a:solidFill>
                        <a:srgbClr val="C9CFCB"/>
                      </a:solidFill>
                      <a:prstDash val="solid"/>
                      <a:round/>
                      <a:headEnd type="none" w="med" len="med"/>
                      <a:tailEnd type="none" w="med" len="med"/>
                    </a:lnR>
                    <a:lnT w="12700" cap="flat" cmpd="sng" algn="ctr">
                      <a:solidFill>
                        <a:srgbClr val="C9CFCB"/>
                      </a:solidFill>
                      <a:prstDash val="solid"/>
                      <a:round/>
                      <a:headEnd type="none" w="med" len="med"/>
                      <a:tailEnd type="none" w="med" len="med"/>
                    </a:lnT>
                    <a:lnB w="12700" cap="flat" cmpd="sng" algn="ctr">
                      <a:solidFill>
                        <a:srgbClr val="C9CFCB"/>
                      </a:solidFill>
                      <a:prstDash val="solid"/>
                      <a:round/>
                      <a:headEnd type="none" w="med" len="med"/>
                      <a:tailEnd type="none" w="med" len="med"/>
                    </a:lnB>
                  </a:tcPr>
                </a:tc>
                <a:tc>
                  <a:txBody>
                    <a:bodyPr/>
                    <a:lstStyle/>
                    <a:p>
                      <a:pPr marL="342900" indent="-342900">
                        <a:buSzPct val="100000"/>
                        <a:buChar char="•"/>
                      </a:pPr>
                      <a:r>
                        <a:rPr lang="en-US" sz="1400" dirty="0">
                          <a:solidFill>
                            <a:srgbClr val="262633"/>
                          </a:solidFill>
                        </a:rPr>
                        <a:t>difficult, risk of errors</a:t>
                      </a:r>
                      <a:endParaRPr lang="en-US" sz="1400" dirty="0"/>
                    </a:p>
                    <a:p>
                      <a:pPr marL="342900" indent="-342900">
                        <a:buSzPct val="100000"/>
                        <a:buChar char="•"/>
                      </a:pPr>
                      <a:r>
                        <a:rPr lang="en-US" sz="1400" dirty="0">
                          <a:solidFill>
                            <a:srgbClr val="262633"/>
                          </a:solidFill>
                        </a:rPr>
                        <a:t>slow processing</a:t>
                      </a:r>
                      <a:endParaRPr lang="en-US" sz="1400" dirty="0"/>
                    </a:p>
                  </a:txBody>
                  <a:tcPr marL="91440" marR="91440" marT="54864" marB="54864" anchor="ctr">
                    <a:lnL w="12700" cap="flat" cmpd="sng" algn="ctr">
                      <a:solidFill>
                        <a:srgbClr val="C9CFCB"/>
                      </a:solidFill>
                      <a:prstDash val="solid"/>
                      <a:round/>
                      <a:headEnd type="none" w="med" len="med"/>
                      <a:tailEnd type="none" w="med" len="med"/>
                    </a:lnL>
                    <a:lnR w="12700" cap="flat" cmpd="sng" algn="ctr">
                      <a:solidFill>
                        <a:srgbClr val="C9CFCB"/>
                      </a:solidFill>
                      <a:prstDash val="solid"/>
                      <a:round/>
                      <a:headEnd type="none" w="med" len="med"/>
                      <a:tailEnd type="none" w="med" len="med"/>
                    </a:lnR>
                    <a:lnT w="12700" cap="flat" cmpd="sng" algn="ctr">
                      <a:solidFill>
                        <a:srgbClr val="C9CFCB"/>
                      </a:solidFill>
                      <a:prstDash val="solid"/>
                      <a:round/>
                      <a:headEnd type="none" w="med" len="med"/>
                      <a:tailEnd type="none" w="med" len="med"/>
                    </a:lnT>
                    <a:lnB w="12700" cap="flat" cmpd="sng" algn="ctr">
                      <a:solidFill>
                        <a:srgbClr val="C9CFCB"/>
                      </a:solidFill>
                      <a:prstDash val="solid"/>
                      <a:round/>
                      <a:headEnd type="none" w="med" len="med"/>
                      <a:tailEnd type="none" w="med" len="med"/>
                    </a:lnB>
                  </a:tcPr>
                </a:tc>
                <a:tc>
                  <a:txBody>
                    <a:bodyPr/>
                    <a:lstStyle/>
                    <a:p>
                      <a:pPr marL="342900" indent="-342900">
                        <a:buSzPct val="100000"/>
                        <a:buChar char="•"/>
                      </a:pPr>
                      <a:r>
                        <a:rPr lang="en-US" sz="1400" dirty="0">
                          <a:solidFill>
                            <a:srgbClr val="262633"/>
                          </a:solidFill>
                        </a:rPr>
                        <a:t>automatic calculation</a:t>
                      </a:r>
                      <a:endParaRPr lang="en-US" sz="1400" dirty="0"/>
                    </a:p>
                    <a:p>
                      <a:pPr marL="342900" indent="-342900">
                        <a:buSzPct val="100000"/>
                        <a:buChar char="•"/>
                      </a:pPr>
                      <a:r>
                        <a:rPr lang="en-US" sz="1400" dirty="0">
                          <a:solidFill>
                            <a:srgbClr val="262633"/>
                          </a:solidFill>
                        </a:rPr>
                        <a:t>no risk of error</a:t>
                      </a:r>
                      <a:endParaRPr lang="en-US" sz="1400" dirty="0"/>
                    </a:p>
                  </a:txBody>
                  <a:tcPr marL="91440" marR="91440" marT="54864" marB="54864" anchor="ctr">
                    <a:lnL w="12700" cap="flat" cmpd="sng" algn="ctr">
                      <a:solidFill>
                        <a:srgbClr val="C9CFCB"/>
                      </a:solidFill>
                      <a:prstDash val="solid"/>
                      <a:round/>
                      <a:headEnd type="none" w="med" len="med"/>
                      <a:tailEnd type="none" w="med" len="med"/>
                    </a:lnL>
                    <a:lnR w="12700" cap="flat" cmpd="sng" algn="ctr">
                      <a:solidFill>
                        <a:srgbClr val="C9CFCB"/>
                      </a:solidFill>
                      <a:prstDash val="solid"/>
                      <a:round/>
                      <a:headEnd type="none" w="med" len="med"/>
                      <a:tailEnd type="none" w="med" len="med"/>
                    </a:lnR>
                    <a:lnT w="12700" cap="flat" cmpd="sng" algn="ctr">
                      <a:solidFill>
                        <a:srgbClr val="C9CFCB"/>
                      </a:solidFill>
                      <a:prstDash val="solid"/>
                      <a:round/>
                      <a:headEnd type="none" w="med" len="med"/>
                      <a:tailEnd type="none" w="med" len="med"/>
                    </a:lnT>
                    <a:lnB w="12700" cap="flat" cmpd="sng" algn="ctr">
                      <a:solidFill>
                        <a:srgbClr val="C9CFCB"/>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Help with decisions? Case study</a:t>
            </a:r>
            <a:endParaRPr lang="en-US" sz="3200" dirty="0"/>
          </a:p>
        </p:txBody>
      </p:sp>
      <p:sp>
        <p:nvSpPr>
          <p:cNvPr id="3" name="Text 1"/>
          <p:cNvSpPr txBox="1"/>
          <p:nvPr/>
        </p:nvSpPr>
        <p:spPr>
          <a:xfrm>
            <a:off x="548640" y="1783080"/>
            <a:ext cx="8046720" cy="822960"/>
          </a:xfrm>
          <a:prstGeom prst="rect">
            <a:avLst/>
          </a:prstGeom>
          <a:noFill/>
          <a:ln/>
        </p:spPr>
        <p:txBody>
          <a:bodyPr wrap="square" lIns="0" tIns="0" rIns="0" bIns="0" rtlCol="0" anchor="t"/>
          <a:lstStyle/>
          <a:p>
            <a:pPr indent="0" marL="0">
              <a:buNone/>
            </a:pPr>
            <a:r>
              <a:rPr lang="en-US" sz="1600" dirty="0">
                <a:solidFill>
                  <a:schemeClr val="tx1"/>
                </a:solidFill>
              </a:rPr>
              <a:t>The director of a company with 1,000 employees wants to give a bonus to employees with good attendance for the month of October. The situation is:</a:t>
            </a:r>
            <a:endParaRPr lang="en-US" sz="1600" dirty="0"/>
          </a:p>
        </p:txBody>
      </p:sp>
      <p:sp>
        <p:nvSpPr>
          <p:cNvPr id="4" name="Shape 2"/>
          <p:cNvSpPr/>
          <p:nvPr/>
        </p:nvSpPr>
        <p:spPr>
          <a:xfrm>
            <a:off x="548640" y="2697480"/>
            <a:ext cx="3886200" cy="1005840"/>
          </a:xfrm>
          <a:prstGeom prst="roundRect">
            <a:avLst>
              <a:gd name="adj" fmla="val 9091"/>
            </a:avLst>
          </a:prstGeom>
          <a:solidFill>
            <a:schemeClr val="bg2"/>
          </a:solidFill>
          <a:ln/>
        </p:spPr>
      </p:sp>
      <p:sp>
        <p:nvSpPr>
          <p:cNvPr id="5" name="Text 3"/>
          <p:cNvSpPr txBox="1"/>
          <p:nvPr/>
        </p:nvSpPr>
        <p:spPr>
          <a:xfrm>
            <a:off x="777240" y="2788920"/>
            <a:ext cx="3429000" cy="320040"/>
          </a:xfrm>
          <a:prstGeom prst="rect">
            <a:avLst/>
          </a:prstGeom>
          <a:noFill/>
          <a:ln/>
        </p:spPr>
        <p:txBody>
          <a:bodyPr wrap="square" lIns="0" tIns="0" rIns="0" bIns="0" rtlCol="0" anchor="t"/>
          <a:lstStyle/>
          <a:p>
            <a:pPr indent="0" marL="0">
              <a:buNone/>
            </a:pPr>
            <a:r>
              <a:rPr lang="en-US" sz="1400" dirty="0">
                <a:solidFill>
                  <a:srgbClr val="5E6F67"/>
                </a:solidFill>
              </a:rPr>
              <a:t>Date today</a:t>
            </a:r>
            <a:endParaRPr lang="en-US" sz="1400" dirty="0"/>
          </a:p>
        </p:txBody>
      </p:sp>
      <p:sp>
        <p:nvSpPr>
          <p:cNvPr id="6" name="Text 4"/>
          <p:cNvSpPr txBox="1"/>
          <p:nvPr/>
        </p:nvSpPr>
        <p:spPr>
          <a:xfrm>
            <a:off x="777240" y="3108960"/>
            <a:ext cx="3429000" cy="502920"/>
          </a:xfrm>
          <a:prstGeom prst="rect">
            <a:avLst/>
          </a:prstGeom>
          <a:noFill/>
          <a:ln/>
        </p:spPr>
        <p:txBody>
          <a:bodyPr wrap="square" lIns="0" tIns="0" rIns="0" bIns="0" rtlCol="0" anchor="t"/>
          <a:lstStyle/>
          <a:p>
            <a:pPr indent="0" marL="0">
              <a:buNone/>
            </a:pPr>
            <a:r>
              <a:rPr lang="en-US" sz="2800" b="1" dirty="0">
                <a:solidFill>
                  <a:schemeClr val="accent1"/>
                </a:solidFill>
              </a:rPr>
              <a:t>03/10/2011</a:t>
            </a:r>
            <a:endParaRPr lang="en-US" sz="2800" dirty="0"/>
          </a:p>
        </p:txBody>
      </p:sp>
      <p:sp>
        <p:nvSpPr>
          <p:cNvPr id="7" name="Shape 5"/>
          <p:cNvSpPr/>
          <p:nvPr/>
        </p:nvSpPr>
        <p:spPr>
          <a:xfrm>
            <a:off x="4709160" y="2697480"/>
            <a:ext cx="3886200" cy="1005840"/>
          </a:xfrm>
          <a:prstGeom prst="roundRect">
            <a:avLst>
              <a:gd name="adj" fmla="val 9091"/>
            </a:avLst>
          </a:prstGeom>
          <a:solidFill>
            <a:schemeClr val="bg2"/>
          </a:solidFill>
          <a:ln/>
        </p:spPr>
      </p:sp>
      <p:sp>
        <p:nvSpPr>
          <p:cNvPr id="8" name="Text 6"/>
          <p:cNvSpPr txBox="1"/>
          <p:nvPr/>
        </p:nvSpPr>
        <p:spPr>
          <a:xfrm>
            <a:off x="4937760" y="2788920"/>
            <a:ext cx="3429000" cy="320040"/>
          </a:xfrm>
          <a:prstGeom prst="rect">
            <a:avLst/>
          </a:prstGeom>
          <a:noFill/>
          <a:ln/>
        </p:spPr>
        <p:txBody>
          <a:bodyPr wrap="square" lIns="0" tIns="0" rIns="0" bIns="0" rtlCol="0" anchor="t"/>
          <a:lstStyle/>
          <a:p>
            <a:pPr indent="0" marL="0">
              <a:buNone/>
            </a:pPr>
            <a:r>
              <a:rPr lang="en-US" sz="1400" dirty="0">
                <a:solidFill>
                  <a:srgbClr val="5E6F67"/>
                </a:solidFill>
              </a:rPr>
              <a:t>Date the payroll files are made</a:t>
            </a:r>
            <a:endParaRPr lang="en-US" sz="1400" dirty="0"/>
          </a:p>
        </p:txBody>
      </p:sp>
      <p:sp>
        <p:nvSpPr>
          <p:cNvPr id="9" name="Text 7"/>
          <p:cNvSpPr txBox="1"/>
          <p:nvPr/>
        </p:nvSpPr>
        <p:spPr>
          <a:xfrm>
            <a:off x="4937760" y="3108960"/>
            <a:ext cx="3429000" cy="502920"/>
          </a:xfrm>
          <a:prstGeom prst="rect">
            <a:avLst/>
          </a:prstGeom>
          <a:noFill/>
          <a:ln/>
        </p:spPr>
        <p:txBody>
          <a:bodyPr wrap="square" lIns="0" tIns="0" rIns="0" bIns="0" rtlCol="0" anchor="t"/>
          <a:lstStyle/>
          <a:p>
            <a:pPr indent="0" marL="0">
              <a:buNone/>
            </a:pPr>
            <a:r>
              <a:rPr lang="en-US" sz="2800" b="1" dirty="0">
                <a:solidFill>
                  <a:schemeClr val="accent1"/>
                </a:solidFill>
              </a:rPr>
              <a:t>31/10/2011</a:t>
            </a:r>
            <a:endParaRPr lang="en-US" sz="2800" dirty="0"/>
          </a:p>
        </p:txBody>
      </p:sp>
      <p:sp>
        <p:nvSpPr>
          <p:cNvPr id="10" name="Shape 8"/>
          <p:cNvSpPr/>
          <p:nvPr/>
        </p:nvSpPr>
        <p:spPr>
          <a:xfrm>
            <a:off x="548640" y="3886200"/>
            <a:ext cx="3886200" cy="2331720"/>
          </a:xfrm>
          <a:prstGeom prst="roundRect">
            <a:avLst>
              <a:gd name="adj" fmla="val 3922"/>
            </a:avLst>
          </a:prstGeom>
          <a:solidFill>
            <a:schemeClr val="bg2"/>
          </a:solidFill>
          <a:ln/>
        </p:spPr>
      </p:sp>
      <p:sp>
        <p:nvSpPr>
          <p:cNvPr id="11" name="Text 9"/>
          <p:cNvSpPr txBox="1"/>
          <p:nvPr/>
        </p:nvSpPr>
        <p:spPr>
          <a:xfrm>
            <a:off x="777240" y="4069080"/>
            <a:ext cx="3429000" cy="640080"/>
          </a:xfrm>
          <a:prstGeom prst="rect">
            <a:avLst/>
          </a:prstGeom>
          <a:noFill/>
          <a:ln/>
        </p:spPr>
        <p:txBody>
          <a:bodyPr wrap="square" lIns="0" tIns="0" rIns="0" bIns="0" rtlCol="0" anchor="t"/>
          <a:lstStyle/>
          <a:p>
            <a:pPr indent="0" marL="0">
              <a:buNone/>
            </a:pPr>
            <a:r>
              <a:rPr lang="en-US" sz="1600" b="1" dirty="0">
                <a:solidFill>
                  <a:schemeClr val="accent1"/>
                </a:solidFill>
              </a:rPr>
              <a:t>The director can give a bonus only if:</a:t>
            </a:r>
            <a:endParaRPr lang="en-US" sz="1600" dirty="0"/>
          </a:p>
        </p:txBody>
      </p:sp>
      <p:sp>
        <p:nvSpPr>
          <p:cNvPr id="12" name="Text 10"/>
          <p:cNvSpPr txBox="1"/>
          <p:nvPr/>
        </p:nvSpPr>
        <p:spPr>
          <a:xfrm>
            <a:off x="777240" y="4754880"/>
            <a:ext cx="3429000" cy="1280160"/>
          </a:xfrm>
          <a:prstGeom prst="rect">
            <a:avLst/>
          </a:prstGeom>
          <a:noFill/>
          <a:ln/>
        </p:spPr>
        <p:txBody>
          <a:bodyPr wrap="square" lIns="0" tIns="0" rIns="0" bIns="0" rtlCol="0" anchor="t"/>
          <a:lstStyle/>
          <a:p>
            <a:pPr marL="342900" indent="-342900">
              <a:spcAft>
                <a:spcPts val="600"/>
              </a:spcAft>
              <a:buSzPct val="100000"/>
              <a:buChar char="•"/>
            </a:pPr>
            <a:r>
              <a:rPr lang="en-US" sz="1600" dirty="0">
                <a:solidFill>
                  <a:schemeClr val="tx1"/>
                </a:solidFill>
              </a:rPr>
              <a:t>the number of employees to reward is 30 or less</a:t>
            </a:r>
            <a:endParaRPr lang="en-US" sz="1600" dirty="0"/>
          </a:p>
          <a:p>
            <a:pPr marL="342900" indent="-342900">
              <a:spcAft>
                <a:spcPts val="600"/>
              </a:spcAft>
              <a:buSzPct val="100000"/>
              <a:buChar char="•"/>
            </a:pPr>
            <a:r>
              <a:rPr lang="en-US" sz="1600" dirty="0">
                <a:solidFill>
                  <a:schemeClr val="tx1"/>
                </a:solidFill>
              </a:rPr>
              <a:t>the revenue of November is 5,000,000 DA or more</a:t>
            </a:r>
            <a:endParaRPr lang="en-US" sz="1600" dirty="0"/>
          </a:p>
        </p:txBody>
      </p:sp>
      <p:sp>
        <p:nvSpPr>
          <p:cNvPr id="13" name="Shape 11"/>
          <p:cNvSpPr/>
          <p:nvPr/>
        </p:nvSpPr>
        <p:spPr>
          <a:xfrm>
            <a:off x="4709160" y="3886200"/>
            <a:ext cx="3886200" cy="2331720"/>
          </a:xfrm>
          <a:prstGeom prst="roundRect">
            <a:avLst>
              <a:gd name="adj" fmla="val 3922"/>
            </a:avLst>
          </a:prstGeom>
          <a:solidFill>
            <a:schemeClr val="bg2"/>
          </a:solidFill>
          <a:ln/>
        </p:spPr>
      </p:sp>
      <p:sp>
        <p:nvSpPr>
          <p:cNvPr id="14" name="Text 12"/>
          <p:cNvSpPr txBox="1"/>
          <p:nvPr/>
        </p:nvSpPr>
        <p:spPr>
          <a:xfrm>
            <a:off x="4937760" y="4069080"/>
            <a:ext cx="3429000" cy="640080"/>
          </a:xfrm>
          <a:prstGeom prst="rect">
            <a:avLst/>
          </a:prstGeom>
          <a:noFill/>
          <a:ln/>
        </p:spPr>
        <p:txBody>
          <a:bodyPr wrap="square" lIns="0" tIns="0" rIns="0" bIns="0" rtlCol="0" anchor="t"/>
          <a:lstStyle/>
          <a:p>
            <a:pPr indent="0" marL="0">
              <a:buNone/>
            </a:pPr>
            <a:r>
              <a:rPr lang="en-US" sz="1600" b="1" dirty="0">
                <a:solidFill>
                  <a:schemeClr val="accent1"/>
                </a:solidFill>
              </a:rPr>
              <a:t>He needs this information before the pay is calculated:</a:t>
            </a:r>
            <a:endParaRPr lang="en-US" sz="1600" dirty="0"/>
          </a:p>
        </p:txBody>
      </p:sp>
      <p:sp>
        <p:nvSpPr>
          <p:cNvPr id="15" name="Text 13"/>
          <p:cNvSpPr txBox="1"/>
          <p:nvPr/>
        </p:nvSpPr>
        <p:spPr>
          <a:xfrm>
            <a:off x="4937760" y="4754880"/>
            <a:ext cx="3429000" cy="1280160"/>
          </a:xfrm>
          <a:prstGeom prst="rect">
            <a:avLst/>
          </a:prstGeom>
          <a:noFill/>
          <a:ln/>
        </p:spPr>
        <p:txBody>
          <a:bodyPr wrap="square" lIns="0" tIns="0" rIns="0" bIns="0" rtlCol="0" anchor="t"/>
          <a:lstStyle/>
          <a:p>
            <a:pPr marL="342900" indent="-342900">
              <a:spcAft>
                <a:spcPts val="600"/>
              </a:spcAft>
              <a:buSzPct val="100000"/>
              <a:buChar char="•"/>
            </a:pPr>
            <a:r>
              <a:rPr lang="en-US" sz="1600" dirty="0">
                <a:solidFill>
                  <a:schemeClr val="tx1"/>
                </a:solidFill>
              </a:rPr>
              <a:t>the attendance record of the employees</a:t>
            </a:r>
            <a:endParaRPr lang="en-US" sz="1600" dirty="0"/>
          </a:p>
          <a:p>
            <a:pPr marL="342900" indent="-342900">
              <a:spcAft>
                <a:spcPts val="600"/>
              </a:spcAft>
              <a:buSzPct val="100000"/>
              <a:buChar char="•"/>
            </a:pPr>
            <a:r>
              <a:rPr lang="en-US" sz="1600" dirty="0">
                <a:solidFill>
                  <a:schemeClr val="tx1"/>
                </a:solidFill>
              </a:rPr>
              <a:t>the revenue of November</a:t>
            </a:r>
            <a:endParaRPr lang="en-US" sz="16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Case of a manual information search</a:t>
            </a:r>
            <a:endParaRPr lang="en-US" sz="3200" dirty="0"/>
          </a:p>
        </p:txBody>
      </p:sp>
      <p:sp>
        <p:nvSpPr>
          <p:cNvPr id="3" name="Shape 1"/>
          <p:cNvSpPr/>
          <p:nvPr/>
        </p:nvSpPr>
        <p:spPr>
          <a:xfrm>
            <a:off x="548640" y="1828800"/>
            <a:ext cx="3886200" cy="1371600"/>
          </a:xfrm>
          <a:prstGeom prst="roundRect">
            <a:avLst>
              <a:gd name="adj" fmla="val 6667"/>
            </a:avLst>
          </a:prstGeom>
          <a:solidFill>
            <a:schemeClr val="bg2"/>
          </a:solidFill>
          <a:ln/>
        </p:spPr>
      </p:sp>
      <p:sp>
        <p:nvSpPr>
          <p:cNvPr id="4" name="Shape 2"/>
          <p:cNvSpPr/>
          <p:nvPr/>
        </p:nvSpPr>
        <p:spPr>
          <a:xfrm>
            <a:off x="777240" y="2194560"/>
            <a:ext cx="640080" cy="640080"/>
          </a:xfrm>
          <a:prstGeom prst="ellipse">
            <a:avLst/>
          </a:prstGeom>
          <a:solidFill>
            <a:schemeClr val="accent1"/>
          </a:solidFill>
          <a:ln/>
        </p:spPr>
      </p:sp>
      <p:pic>
        <p:nvPicPr>
          <p:cNvPr id="5" name="Image 0" descr="folder icon">    </p:cNvPr>
          <p:cNvPicPr>
            <a:picLocks noChangeAspect="1"/>
          </p:cNvPicPr>
          <p:nvPr/>
        </p:nvPicPr>
        <p:blipFill>
          <a:blip r:embed="rId1"/>
          <a:stretch>
            <a:fillRect/>
          </a:stretch>
        </p:blipFill>
        <p:spPr>
          <a:xfrm>
            <a:off x="937260" y="2354580"/>
            <a:ext cx="320040" cy="320040"/>
          </a:xfrm>
          <a:prstGeom prst="rect">
            <a:avLst/>
          </a:prstGeom>
        </p:spPr>
      </p:pic>
      <p:sp>
        <p:nvSpPr>
          <p:cNvPr id="6" name="Text 3"/>
          <p:cNvSpPr txBox="1"/>
          <p:nvPr/>
        </p:nvSpPr>
        <p:spPr>
          <a:xfrm>
            <a:off x="1645920" y="1828800"/>
            <a:ext cx="2606040" cy="1371600"/>
          </a:xfrm>
          <a:prstGeom prst="rect">
            <a:avLst/>
          </a:prstGeom>
          <a:noFill/>
          <a:ln/>
        </p:spPr>
        <p:txBody>
          <a:bodyPr wrap="square" lIns="0" tIns="0" rIns="0" bIns="0" rtlCol="0" anchor="ctr"/>
          <a:lstStyle/>
          <a:p>
            <a:pPr indent="0" marL="0">
              <a:buNone/>
            </a:pPr>
            <a:r>
              <a:rPr lang="en-US" sz="1800" b="1" dirty="0">
                <a:solidFill>
                  <a:schemeClr val="tx1"/>
                </a:solidFill>
              </a:rPr>
              <a:t>Search in the 1,000 employee files</a:t>
            </a:r>
            <a:endParaRPr lang="en-US" sz="1800" dirty="0"/>
          </a:p>
        </p:txBody>
      </p:sp>
      <p:sp>
        <p:nvSpPr>
          <p:cNvPr id="7" name="Shape 4"/>
          <p:cNvSpPr/>
          <p:nvPr/>
        </p:nvSpPr>
        <p:spPr>
          <a:xfrm>
            <a:off x="4709160" y="1828800"/>
            <a:ext cx="3886200" cy="1371600"/>
          </a:xfrm>
          <a:prstGeom prst="roundRect">
            <a:avLst>
              <a:gd name="adj" fmla="val 6667"/>
            </a:avLst>
          </a:prstGeom>
          <a:solidFill>
            <a:schemeClr val="bg2"/>
          </a:solidFill>
          <a:ln/>
        </p:spPr>
      </p:sp>
      <p:sp>
        <p:nvSpPr>
          <p:cNvPr id="8" name="Shape 5"/>
          <p:cNvSpPr/>
          <p:nvPr/>
        </p:nvSpPr>
        <p:spPr>
          <a:xfrm>
            <a:off x="4937760" y="2194560"/>
            <a:ext cx="640080" cy="640080"/>
          </a:xfrm>
          <a:prstGeom prst="ellipse">
            <a:avLst/>
          </a:prstGeom>
          <a:solidFill>
            <a:schemeClr val="accent1"/>
          </a:solidFill>
          <a:ln/>
        </p:spPr>
      </p:sp>
      <p:pic>
        <p:nvPicPr>
          <p:cNvPr id="9" name="Image 1" descr="calc icon">    </p:cNvPr>
          <p:cNvPicPr>
            <a:picLocks noChangeAspect="1"/>
          </p:cNvPicPr>
          <p:nvPr/>
        </p:nvPicPr>
        <p:blipFill>
          <a:blip r:embed="rId2"/>
          <a:stretch>
            <a:fillRect/>
          </a:stretch>
        </p:blipFill>
        <p:spPr>
          <a:xfrm>
            <a:off x="5097780" y="2354580"/>
            <a:ext cx="320040" cy="320040"/>
          </a:xfrm>
          <a:prstGeom prst="rect">
            <a:avLst/>
          </a:prstGeom>
        </p:spPr>
      </p:pic>
      <p:sp>
        <p:nvSpPr>
          <p:cNvPr id="10" name="Text 6"/>
          <p:cNvSpPr txBox="1"/>
          <p:nvPr/>
        </p:nvSpPr>
        <p:spPr>
          <a:xfrm>
            <a:off x="5806440" y="1828800"/>
            <a:ext cx="2606040" cy="1371600"/>
          </a:xfrm>
          <a:prstGeom prst="rect">
            <a:avLst/>
          </a:prstGeom>
          <a:noFill/>
          <a:ln/>
        </p:spPr>
        <p:txBody>
          <a:bodyPr wrap="square" lIns="0" tIns="0" rIns="0" bIns="0" rtlCol="0" anchor="ctr"/>
          <a:lstStyle/>
          <a:p>
            <a:pPr indent="0" marL="0">
              <a:buNone/>
            </a:pPr>
            <a:r>
              <a:rPr lang="en-US" sz="1800" b="1" dirty="0">
                <a:solidFill>
                  <a:schemeClr val="tx1"/>
                </a:solidFill>
              </a:rPr>
              <a:t>Calculate the September revenue by hand</a:t>
            </a:r>
            <a:endParaRPr lang="en-US" sz="1800" dirty="0"/>
          </a:p>
        </p:txBody>
      </p:sp>
      <p:sp>
        <p:nvSpPr>
          <p:cNvPr id="11" name="Text 7"/>
          <p:cNvSpPr txBox="1"/>
          <p:nvPr/>
        </p:nvSpPr>
        <p:spPr>
          <a:xfrm>
            <a:off x="548640" y="3474720"/>
            <a:ext cx="8046720" cy="365760"/>
          </a:xfrm>
          <a:prstGeom prst="rect">
            <a:avLst/>
          </a:prstGeom>
          <a:noFill/>
          <a:ln/>
        </p:spPr>
        <p:txBody>
          <a:bodyPr wrap="square" lIns="0" tIns="0" rIns="0" bIns="0" rtlCol="0" anchor="t"/>
          <a:lstStyle/>
          <a:p>
            <a:pPr indent="0" marL="0">
              <a:buNone/>
            </a:pPr>
            <a:r>
              <a:rPr lang="en-US" sz="2000" b="1" dirty="0">
                <a:solidFill>
                  <a:schemeClr val="accent1"/>
                </a:solidFill>
              </a:rPr>
              <a:t>Remark:</a:t>
            </a:r>
            <a:endParaRPr lang="en-US" sz="2000" dirty="0"/>
          </a:p>
        </p:txBody>
      </p:sp>
      <p:sp>
        <p:nvSpPr>
          <p:cNvPr id="12" name="Text 8"/>
          <p:cNvSpPr txBox="1"/>
          <p:nvPr/>
        </p:nvSpPr>
        <p:spPr>
          <a:xfrm>
            <a:off x="548640" y="3931920"/>
            <a:ext cx="8046720" cy="1097280"/>
          </a:xfrm>
          <a:prstGeom prst="rect">
            <a:avLst/>
          </a:prstGeom>
          <a:noFill/>
          <a:ln/>
        </p:spPr>
        <p:txBody>
          <a:bodyPr wrap="square" lIns="0" tIns="0" rIns="0" bIns="0" rtlCol="0" anchor="t"/>
          <a:lstStyle/>
          <a:p>
            <a:pPr marL="342900" indent="-342900">
              <a:spcAft>
                <a:spcPts val="600"/>
              </a:spcAft>
              <a:buSzPct val="100000"/>
              <a:buChar char="•"/>
            </a:pPr>
            <a:r>
              <a:rPr lang="en-US" sz="2000" dirty="0">
                <a:solidFill>
                  <a:schemeClr val="accent1"/>
                </a:solidFill>
              </a:rPr>
              <a:t>information is processed slowly</a:t>
            </a:r>
            <a:endParaRPr lang="en-US" sz="2000" dirty="0"/>
          </a:p>
          <a:p>
            <a:pPr marL="342900" indent="-342900">
              <a:spcAft>
                <a:spcPts val="600"/>
              </a:spcAft>
              <a:buSzPct val="100000"/>
              <a:buChar char="•"/>
            </a:pPr>
            <a:r>
              <a:rPr lang="en-US" sz="2000" dirty="0">
                <a:solidFill>
                  <a:schemeClr val="accent1"/>
                </a:solidFill>
              </a:rPr>
              <a:t>the information is not available before the pay is calculated</a:t>
            </a:r>
            <a:endParaRPr lang="en-US" sz="2000" dirty="0"/>
          </a:p>
        </p:txBody>
      </p:sp>
      <p:sp>
        <p:nvSpPr>
          <p:cNvPr id="13" name="Shape 9"/>
          <p:cNvSpPr/>
          <p:nvPr/>
        </p:nvSpPr>
        <p:spPr>
          <a:xfrm>
            <a:off x="548640" y="5303520"/>
            <a:ext cx="8046720" cy="822960"/>
          </a:xfrm>
          <a:prstGeom prst="roundRect">
            <a:avLst>
              <a:gd name="adj" fmla="val 11111"/>
            </a:avLst>
          </a:prstGeom>
          <a:solidFill>
            <a:srgbClr val="F8E4DE"/>
          </a:solidFill>
          <a:ln/>
        </p:spPr>
      </p:sp>
      <p:sp>
        <p:nvSpPr>
          <p:cNvPr id="14" name="Text 10"/>
          <p:cNvSpPr txBox="1"/>
          <p:nvPr/>
        </p:nvSpPr>
        <p:spPr>
          <a:xfrm>
            <a:off x="822960" y="5303520"/>
            <a:ext cx="7498080" cy="822960"/>
          </a:xfrm>
          <a:prstGeom prst="rect">
            <a:avLst/>
          </a:prstGeom>
          <a:noFill/>
          <a:ln/>
        </p:spPr>
        <p:txBody>
          <a:bodyPr wrap="square" lIns="0" tIns="0" rIns="0" bIns="0" rtlCol="0" anchor="ctr"/>
          <a:lstStyle/>
          <a:p>
            <a:pPr indent="0" marL="0">
              <a:buNone/>
            </a:pPr>
            <a:r>
              <a:rPr lang="en-US" sz="2000" b="1" dirty="0">
                <a:solidFill>
                  <a:schemeClr val="tx1"/>
                </a:solidFill>
              </a:rPr>
              <a:t>Consequence: </a:t>
            </a:r>
            <a:pPr indent="0" marL="0">
              <a:buNone/>
            </a:pPr>
            <a:r>
              <a:rPr lang="en-US" sz="2000" dirty="0">
                <a:solidFill>
                  <a:schemeClr val="tx1"/>
                </a:solidFill>
              </a:rPr>
              <a:t>the decision may not be made at the right time.</a:t>
            </a:r>
            <a:endParaRPr lang="en-US" sz="20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822960" y="1188720"/>
            <a:ext cx="3291840" cy="1828800"/>
          </a:xfrm>
          <a:prstGeom prst="roundRect">
            <a:avLst>
              <a:gd name="adj" fmla="val 20000"/>
            </a:avLst>
          </a:prstGeom>
          <a:solidFill>
            <a:srgbClr val="FFFFFF"/>
          </a:solidFill>
          <a:ln w="25400">
            <a:solidFill>
              <a:srgbClr val="262633"/>
            </a:solidFill>
            <a:prstDash val="solid"/>
          </a:ln>
        </p:spPr>
      </p:sp>
      <p:sp>
        <p:nvSpPr>
          <p:cNvPr id="3" name="Text 1"/>
          <p:cNvSpPr txBox="1"/>
          <p:nvPr/>
        </p:nvSpPr>
        <p:spPr>
          <a:xfrm>
            <a:off x="1097280" y="1325880"/>
            <a:ext cx="2743200" cy="457200"/>
          </a:xfrm>
          <a:prstGeom prst="rect">
            <a:avLst/>
          </a:prstGeom>
          <a:noFill/>
          <a:ln/>
        </p:spPr>
        <p:txBody>
          <a:bodyPr wrap="square" lIns="0" tIns="0" rIns="0" bIns="0" rtlCol="0" anchor="t"/>
          <a:lstStyle/>
          <a:p>
            <a:pPr algn="ctr" indent="0" marL="0">
              <a:buNone/>
            </a:pPr>
            <a:r>
              <a:rPr lang="en-US" sz="2400" b="1" dirty="0">
                <a:solidFill>
                  <a:schemeClr val="tx1"/>
                </a:solidFill>
              </a:rPr>
              <a:t>Search</a:t>
            </a:r>
            <a:endParaRPr lang="en-US" sz="2400" dirty="0"/>
          </a:p>
        </p:txBody>
      </p:sp>
      <p:sp>
        <p:nvSpPr>
          <p:cNvPr id="4" name="Shape 2"/>
          <p:cNvSpPr/>
          <p:nvPr/>
        </p:nvSpPr>
        <p:spPr>
          <a:xfrm>
            <a:off x="1097280" y="1874520"/>
            <a:ext cx="2743200" cy="457200"/>
          </a:xfrm>
          <a:prstGeom prst="rect">
            <a:avLst/>
          </a:prstGeom>
          <a:solidFill>
            <a:srgbClr val="FFFFFF"/>
          </a:solidFill>
          <a:ln w="25400">
            <a:solidFill>
              <a:srgbClr val="262633"/>
            </a:solidFill>
            <a:prstDash val="solid"/>
          </a:ln>
        </p:spPr>
      </p:sp>
      <p:sp>
        <p:nvSpPr>
          <p:cNvPr id="5" name="Text 3"/>
          <p:cNvSpPr/>
          <p:nvPr/>
        </p:nvSpPr>
        <p:spPr>
          <a:xfrm>
            <a:off x="2103120" y="2468880"/>
            <a:ext cx="731520" cy="365760"/>
          </a:xfrm>
          <a:prstGeom prst="roundRect">
            <a:avLst>
              <a:gd name="adj" fmla="val 20000"/>
            </a:avLst>
          </a:prstGeom>
          <a:solidFill>
            <a:schemeClr val="bg2"/>
          </a:solidFill>
          <a:ln w="15875">
            <a:solidFill>
              <a:srgbClr val="5E6F67"/>
            </a:solidFill>
          </a:ln>
        </p:spPr>
        <p:txBody>
          <a:bodyPr wrap="square" lIns="50800" tIns="50800" rIns="50800" bIns="50800" rtlCol="0" anchor="ctr"/>
          <a:lstStyle/>
          <a:p>
            <a:pPr algn="ctr" indent="0" marL="0">
              <a:buNone/>
            </a:pPr>
            <a:r>
              <a:rPr lang="en-US" sz="1400" b="1" dirty="0">
                <a:solidFill>
                  <a:schemeClr val="tx1"/>
                </a:solidFill>
              </a:rPr>
              <a:t>OK</a:t>
            </a:r>
            <a:endParaRPr lang="en-US" sz="1400" dirty="0"/>
          </a:p>
        </p:txBody>
      </p:sp>
      <p:sp>
        <p:nvSpPr>
          <p:cNvPr id="6" name="Shape 4"/>
          <p:cNvSpPr/>
          <p:nvPr/>
        </p:nvSpPr>
        <p:spPr>
          <a:xfrm>
            <a:off x="2286000" y="3108960"/>
            <a:ext cx="228600" cy="228600"/>
          </a:xfrm>
          <a:prstGeom prst="ellipse">
            <a:avLst/>
          </a:prstGeom>
          <a:solidFill>
            <a:srgbClr val="FFFFFF"/>
          </a:solidFill>
          <a:ln w="25400">
            <a:solidFill>
              <a:srgbClr val="262633"/>
            </a:solidFill>
            <a:prstDash val="solid"/>
          </a:ln>
        </p:spPr>
      </p:sp>
      <p:sp>
        <p:nvSpPr>
          <p:cNvPr id="7" name="Shape 5"/>
          <p:cNvSpPr/>
          <p:nvPr/>
        </p:nvSpPr>
        <p:spPr>
          <a:xfrm>
            <a:off x="2148840" y="3429000"/>
            <a:ext cx="137160" cy="137160"/>
          </a:xfrm>
          <a:prstGeom prst="ellipse">
            <a:avLst/>
          </a:prstGeom>
          <a:solidFill>
            <a:srgbClr val="FFFFFF"/>
          </a:solidFill>
          <a:ln w="25400">
            <a:solidFill>
              <a:srgbClr val="262633"/>
            </a:solidFill>
            <a:prstDash val="solid"/>
          </a:ln>
        </p:spPr>
      </p:sp>
      <p:sp>
        <p:nvSpPr>
          <p:cNvPr id="8" name="Shape 6"/>
          <p:cNvSpPr/>
          <p:nvPr/>
        </p:nvSpPr>
        <p:spPr>
          <a:xfrm>
            <a:off x="1737360" y="3931920"/>
            <a:ext cx="1463040" cy="1463040"/>
          </a:xfrm>
          <a:prstGeom prst="ellipse">
            <a:avLst/>
          </a:prstGeom>
          <a:solidFill>
            <a:schemeClr val="accent1"/>
          </a:solidFill>
          <a:ln/>
        </p:spPr>
      </p:sp>
      <p:pic>
        <p:nvPicPr>
          <p:cNvPr id="9" name="Image 0" descr="user icon">    </p:cNvPr>
          <p:cNvPicPr>
            <a:picLocks noChangeAspect="1"/>
          </p:cNvPicPr>
          <p:nvPr/>
        </p:nvPicPr>
        <p:blipFill>
          <a:blip r:embed="rId1"/>
          <a:stretch>
            <a:fillRect/>
          </a:stretch>
        </p:blipFill>
        <p:spPr>
          <a:xfrm>
            <a:off x="2103120" y="4297680"/>
            <a:ext cx="731520" cy="731520"/>
          </a:xfrm>
          <a:prstGeom prst="rect">
            <a:avLst/>
          </a:prstGeom>
        </p:spPr>
      </p:pic>
      <p:pic>
        <p:nvPicPr>
          <p:cNvPr id="10" name="Image 1" descr="Filing cabinet full of paper files">    </p:cNvPr>
          <p:cNvPicPr>
            <a:picLocks noChangeAspect="1"/>
          </p:cNvPicPr>
          <p:nvPr/>
        </p:nvPicPr>
        <p:blipFill>
          <a:blip r:embed="rId2"/>
          <a:stretch>
            <a:fillRect/>
          </a:stretch>
        </p:blipFill>
        <p:spPr>
          <a:xfrm>
            <a:off x="4937760" y="1371600"/>
            <a:ext cx="3474720" cy="3474720"/>
          </a:xfrm>
          <a:prstGeom prst="rect">
            <a:avLst/>
          </a:prstGeom>
        </p:spPr>
      </p:pic>
      <p:sp>
        <p:nvSpPr>
          <p:cNvPr id="11" name="Text 7"/>
          <p:cNvSpPr txBox="1"/>
          <p:nvPr/>
        </p:nvSpPr>
        <p:spPr>
          <a:xfrm>
            <a:off x="548640" y="5669280"/>
            <a:ext cx="8046720" cy="548640"/>
          </a:xfrm>
          <a:prstGeom prst="rect">
            <a:avLst/>
          </a:prstGeom>
          <a:noFill/>
          <a:ln/>
        </p:spPr>
        <p:txBody>
          <a:bodyPr wrap="square" lIns="0" tIns="0" rIns="0" bIns="0" rtlCol="0" anchor="t"/>
          <a:lstStyle/>
          <a:p>
            <a:pPr algn="ctr" indent="0" marL="0">
              <a:buNone/>
            </a:pPr>
            <a:r>
              <a:rPr lang="en-US" sz="2000" b="1" dirty="0">
                <a:solidFill>
                  <a:schemeClr val="accent1"/>
                </a:solidFill>
              </a:rPr>
              <a:t>Searching by hand in paper files</a:t>
            </a:r>
            <a:endParaRPr lang="en-US" sz="20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What if the information was stored on a computer?</a:t>
            </a:r>
            <a:endParaRPr lang="en-US" sz="3200" dirty="0"/>
          </a:p>
        </p:txBody>
      </p:sp>
      <p:sp>
        <p:nvSpPr>
          <p:cNvPr id="3" name="Shape 1"/>
          <p:cNvSpPr/>
          <p:nvPr/>
        </p:nvSpPr>
        <p:spPr>
          <a:xfrm>
            <a:off x="548640" y="2011680"/>
            <a:ext cx="3886200" cy="3383280"/>
          </a:xfrm>
          <a:prstGeom prst="roundRect">
            <a:avLst>
              <a:gd name="adj" fmla="val 2703"/>
            </a:avLst>
          </a:prstGeom>
          <a:solidFill>
            <a:schemeClr val="bg2"/>
          </a:solidFill>
          <a:ln/>
        </p:spPr>
      </p:sp>
      <p:sp>
        <p:nvSpPr>
          <p:cNvPr id="4" name="Shape 2"/>
          <p:cNvSpPr/>
          <p:nvPr/>
        </p:nvSpPr>
        <p:spPr>
          <a:xfrm>
            <a:off x="822960" y="2331720"/>
            <a:ext cx="914400" cy="914400"/>
          </a:xfrm>
          <a:prstGeom prst="ellipse">
            <a:avLst/>
          </a:prstGeom>
          <a:solidFill>
            <a:schemeClr val="accent1"/>
          </a:solidFill>
          <a:ln/>
        </p:spPr>
      </p:sp>
      <p:pic>
        <p:nvPicPr>
          <p:cNvPr id="5" name="Image 0" descr="bolt icon">    </p:cNvPr>
          <p:cNvPicPr>
            <a:picLocks noChangeAspect="1"/>
          </p:cNvPicPr>
          <p:nvPr/>
        </p:nvPicPr>
        <p:blipFill>
          <a:blip r:embed="rId1"/>
          <a:stretch>
            <a:fillRect/>
          </a:stretch>
        </p:blipFill>
        <p:spPr>
          <a:xfrm>
            <a:off x="1051560" y="2560320"/>
            <a:ext cx="457200" cy="457200"/>
          </a:xfrm>
          <a:prstGeom prst="rect">
            <a:avLst/>
          </a:prstGeom>
        </p:spPr>
      </p:pic>
      <p:sp>
        <p:nvSpPr>
          <p:cNvPr id="6" name="Text 3"/>
          <p:cNvSpPr txBox="1"/>
          <p:nvPr/>
        </p:nvSpPr>
        <p:spPr>
          <a:xfrm>
            <a:off x="822960" y="3474720"/>
            <a:ext cx="3337560" cy="457200"/>
          </a:xfrm>
          <a:prstGeom prst="rect">
            <a:avLst/>
          </a:prstGeom>
          <a:noFill/>
          <a:ln/>
        </p:spPr>
        <p:txBody>
          <a:bodyPr wrap="square" lIns="0" tIns="0" rIns="0" bIns="0" rtlCol="0" anchor="t"/>
          <a:lstStyle/>
          <a:p>
            <a:pPr indent="0" marL="0">
              <a:buNone/>
            </a:pPr>
            <a:r>
              <a:rPr lang="en-US" sz="2400" b="1" dirty="0">
                <a:solidFill>
                  <a:schemeClr val="accent1"/>
                </a:solidFill>
              </a:rPr>
              <a:t>Instantly</a:t>
            </a:r>
            <a:endParaRPr lang="en-US" sz="2400" dirty="0"/>
          </a:p>
        </p:txBody>
      </p:sp>
      <p:sp>
        <p:nvSpPr>
          <p:cNvPr id="7" name="Text 4"/>
          <p:cNvSpPr txBox="1"/>
          <p:nvPr/>
        </p:nvSpPr>
        <p:spPr>
          <a:xfrm>
            <a:off x="822960" y="4069080"/>
            <a:ext cx="3337560" cy="1463040"/>
          </a:xfrm>
          <a:prstGeom prst="rect">
            <a:avLst/>
          </a:prstGeom>
          <a:noFill/>
          <a:ln/>
        </p:spPr>
        <p:txBody>
          <a:bodyPr wrap="square" lIns="0" tIns="0" rIns="0" bIns="0" rtlCol="0" anchor="t"/>
          <a:lstStyle/>
          <a:p>
            <a:pPr indent="0" marL="0">
              <a:buNone/>
            </a:pPr>
            <a:r>
              <a:rPr lang="en-US" sz="2000" dirty="0">
                <a:solidFill>
                  <a:schemeClr val="tx1"/>
                </a:solidFill>
              </a:rPr>
              <a:t>The information is available to the director instantly.</a:t>
            </a:r>
            <a:endParaRPr lang="en-US" sz="2000" dirty="0"/>
          </a:p>
        </p:txBody>
      </p:sp>
      <p:sp>
        <p:nvSpPr>
          <p:cNvPr id="8" name="Shape 5"/>
          <p:cNvSpPr/>
          <p:nvPr/>
        </p:nvSpPr>
        <p:spPr>
          <a:xfrm>
            <a:off x="4709160" y="2011680"/>
            <a:ext cx="3886200" cy="3383280"/>
          </a:xfrm>
          <a:prstGeom prst="roundRect">
            <a:avLst>
              <a:gd name="adj" fmla="val 2703"/>
            </a:avLst>
          </a:prstGeom>
          <a:solidFill>
            <a:schemeClr val="bg2"/>
          </a:solidFill>
          <a:ln/>
        </p:spPr>
      </p:sp>
      <p:sp>
        <p:nvSpPr>
          <p:cNvPr id="9" name="Shape 6"/>
          <p:cNvSpPr/>
          <p:nvPr/>
        </p:nvSpPr>
        <p:spPr>
          <a:xfrm>
            <a:off x="4983480" y="2331720"/>
            <a:ext cx="914400" cy="914400"/>
          </a:xfrm>
          <a:prstGeom prst="ellipse">
            <a:avLst/>
          </a:prstGeom>
          <a:solidFill>
            <a:schemeClr val="accent1"/>
          </a:solidFill>
          <a:ln/>
        </p:spPr>
      </p:sp>
      <p:pic>
        <p:nvPicPr>
          <p:cNvPr id="10" name="Image 1" descr="check icon">    </p:cNvPr>
          <p:cNvPicPr>
            <a:picLocks noChangeAspect="1"/>
          </p:cNvPicPr>
          <p:nvPr/>
        </p:nvPicPr>
        <p:blipFill>
          <a:blip r:embed="rId2"/>
          <a:stretch>
            <a:fillRect/>
          </a:stretch>
        </p:blipFill>
        <p:spPr>
          <a:xfrm>
            <a:off x="5212080" y="2560320"/>
            <a:ext cx="457200" cy="457200"/>
          </a:xfrm>
          <a:prstGeom prst="rect">
            <a:avLst/>
          </a:prstGeom>
        </p:spPr>
      </p:pic>
      <p:sp>
        <p:nvSpPr>
          <p:cNvPr id="11" name="Text 7"/>
          <p:cNvSpPr txBox="1"/>
          <p:nvPr/>
        </p:nvSpPr>
        <p:spPr>
          <a:xfrm>
            <a:off x="4983480" y="3474720"/>
            <a:ext cx="3337560" cy="457200"/>
          </a:xfrm>
          <a:prstGeom prst="rect">
            <a:avLst/>
          </a:prstGeom>
          <a:noFill/>
          <a:ln/>
        </p:spPr>
        <p:txBody>
          <a:bodyPr wrap="square" lIns="0" tIns="0" rIns="0" bIns="0" rtlCol="0" anchor="t"/>
          <a:lstStyle/>
          <a:p>
            <a:pPr indent="0" marL="0">
              <a:buNone/>
            </a:pPr>
            <a:r>
              <a:rPr lang="en-US" sz="2400" b="1" dirty="0">
                <a:solidFill>
                  <a:schemeClr val="accent1"/>
                </a:solidFill>
              </a:rPr>
              <a:t>On time</a:t>
            </a:r>
            <a:endParaRPr lang="en-US" sz="2400" dirty="0"/>
          </a:p>
        </p:txBody>
      </p:sp>
      <p:sp>
        <p:nvSpPr>
          <p:cNvPr id="12" name="Text 8"/>
          <p:cNvSpPr txBox="1"/>
          <p:nvPr/>
        </p:nvSpPr>
        <p:spPr>
          <a:xfrm>
            <a:off x="4983480" y="4069080"/>
            <a:ext cx="3337560" cy="1463040"/>
          </a:xfrm>
          <a:prstGeom prst="rect">
            <a:avLst/>
          </a:prstGeom>
          <a:noFill/>
          <a:ln/>
        </p:spPr>
        <p:txBody>
          <a:bodyPr wrap="square" lIns="0" tIns="0" rIns="0" bIns="0" rtlCol="0" anchor="t"/>
          <a:lstStyle/>
          <a:p>
            <a:pPr indent="0" marL="0">
              <a:buNone/>
            </a:pPr>
            <a:r>
              <a:rPr lang="en-US" sz="2000" dirty="0">
                <a:solidFill>
                  <a:schemeClr val="tx1"/>
                </a:solidFill>
              </a:rPr>
              <a:t>Decisions are very objective and made on time.</a:t>
            </a:r>
            <a:endParaRPr lang="en-US" sz="20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The automatable IS</a:t>
            </a:r>
            <a:endParaRPr lang="en-US" sz="3200" dirty="0"/>
          </a:p>
        </p:txBody>
      </p:sp>
      <p:sp>
        <p:nvSpPr>
          <p:cNvPr id="3" name="Shape 1"/>
          <p:cNvSpPr/>
          <p:nvPr/>
        </p:nvSpPr>
        <p:spPr>
          <a:xfrm>
            <a:off x="548640" y="1828800"/>
            <a:ext cx="8046720" cy="914400"/>
          </a:xfrm>
          <a:prstGeom prst="roundRect">
            <a:avLst>
              <a:gd name="adj" fmla="val 10000"/>
            </a:avLst>
          </a:prstGeom>
          <a:solidFill>
            <a:schemeClr val="bg2"/>
          </a:solidFill>
          <a:ln/>
        </p:spPr>
      </p:sp>
      <p:sp>
        <p:nvSpPr>
          <p:cNvPr id="4" name="Shape 2"/>
          <p:cNvSpPr/>
          <p:nvPr/>
        </p:nvSpPr>
        <p:spPr>
          <a:xfrm>
            <a:off x="777240" y="1965960"/>
            <a:ext cx="640080" cy="640080"/>
          </a:xfrm>
          <a:prstGeom prst="ellipse">
            <a:avLst/>
          </a:prstGeom>
          <a:solidFill>
            <a:schemeClr val="accent1"/>
          </a:solidFill>
          <a:ln/>
        </p:spPr>
      </p:sp>
      <p:pic>
        <p:nvPicPr>
          <p:cNvPr id="5" name="Image 0" descr="question icon">    </p:cNvPr>
          <p:cNvPicPr>
            <a:picLocks noChangeAspect="1"/>
          </p:cNvPicPr>
          <p:nvPr/>
        </p:nvPicPr>
        <p:blipFill>
          <a:blip r:embed="rId1"/>
          <a:stretch>
            <a:fillRect/>
          </a:stretch>
        </p:blipFill>
        <p:spPr>
          <a:xfrm>
            <a:off x="937260" y="2125980"/>
            <a:ext cx="320040" cy="320040"/>
          </a:xfrm>
          <a:prstGeom prst="rect">
            <a:avLst/>
          </a:prstGeom>
        </p:spPr>
      </p:pic>
      <p:sp>
        <p:nvSpPr>
          <p:cNvPr id="6" name="Text 3"/>
          <p:cNvSpPr txBox="1"/>
          <p:nvPr/>
        </p:nvSpPr>
        <p:spPr>
          <a:xfrm>
            <a:off x="1691640" y="1828800"/>
            <a:ext cx="6675120" cy="914400"/>
          </a:xfrm>
          <a:prstGeom prst="rect">
            <a:avLst/>
          </a:prstGeom>
          <a:noFill/>
          <a:ln/>
        </p:spPr>
        <p:txBody>
          <a:bodyPr wrap="square" lIns="0" tIns="0" rIns="0" bIns="0" rtlCol="0" anchor="ctr"/>
          <a:lstStyle/>
          <a:p>
            <a:pPr indent="0" marL="0">
              <a:buNone/>
            </a:pPr>
            <a:r>
              <a:rPr lang="en-US" sz="1800" i="1" dirty="0">
                <a:solidFill>
                  <a:schemeClr val="tx1"/>
                </a:solidFill>
              </a:rPr>
              <a:t>“Can every administrative task be handled by the computer?”</a:t>
            </a:r>
            <a:endParaRPr lang="en-US" sz="1800" dirty="0"/>
          </a:p>
        </p:txBody>
      </p:sp>
      <p:sp>
        <p:nvSpPr>
          <p:cNvPr id="7" name="Shape 4"/>
          <p:cNvSpPr/>
          <p:nvPr/>
        </p:nvSpPr>
        <p:spPr>
          <a:xfrm>
            <a:off x="548640" y="2926080"/>
            <a:ext cx="8046720" cy="914400"/>
          </a:xfrm>
          <a:prstGeom prst="roundRect">
            <a:avLst>
              <a:gd name="adj" fmla="val 10000"/>
            </a:avLst>
          </a:prstGeom>
          <a:solidFill>
            <a:schemeClr val="bg2"/>
          </a:solidFill>
          <a:ln/>
        </p:spPr>
      </p:sp>
      <p:sp>
        <p:nvSpPr>
          <p:cNvPr id="8" name="Shape 5"/>
          <p:cNvSpPr/>
          <p:nvPr/>
        </p:nvSpPr>
        <p:spPr>
          <a:xfrm>
            <a:off x="777240" y="3063240"/>
            <a:ext cx="640080" cy="640080"/>
          </a:xfrm>
          <a:prstGeom prst="ellipse">
            <a:avLst/>
          </a:prstGeom>
          <a:solidFill>
            <a:schemeClr val="accent1"/>
          </a:solidFill>
          <a:ln/>
        </p:spPr>
      </p:sp>
      <p:pic>
        <p:nvPicPr>
          <p:cNvPr id="9" name="Image 1" descr="question icon">    </p:cNvPr>
          <p:cNvPicPr>
            <a:picLocks noChangeAspect="1"/>
          </p:cNvPicPr>
          <p:nvPr/>
        </p:nvPicPr>
        <p:blipFill>
          <a:blip r:embed="rId2"/>
          <a:stretch>
            <a:fillRect/>
          </a:stretch>
        </p:blipFill>
        <p:spPr>
          <a:xfrm>
            <a:off x="937260" y="3223260"/>
            <a:ext cx="320040" cy="320040"/>
          </a:xfrm>
          <a:prstGeom prst="rect">
            <a:avLst/>
          </a:prstGeom>
        </p:spPr>
      </p:pic>
      <p:sp>
        <p:nvSpPr>
          <p:cNvPr id="10" name="Text 6"/>
          <p:cNvSpPr txBox="1"/>
          <p:nvPr/>
        </p:nvSpPr>
        <p:spPr>
          <a:xfrm>
            <a:off x="1691640" y="2926080"/>
            <a:ext cx="6675120" cy="914400"/>
          </a:xfrm>
          <a:prstGeom prst="rect">
            <a:avLst/>
          </a:prstGeom>
          <a:noFill/>
          <a:ln/>
        </p:spPr>
        <p:txBody>
          <a:bodyPr wrap="square" lIns="0" tIns="0" rIns="0" bIns="0" rtlCol="0" anchor="ctr"/>
          <a:lstStyle/>
          <a:p>
            <a:pPr indent="0" marL="0">
              <a:buNone/>
            </a:pPr>
            <a:r>
              <a:rPr lang="en-US" sz="1800" i="1" dirty="0">
                <a:solidFill>
                  <a:schemeClr val="tx1"/>
                </a:solidFill>
              </a:rPr>
              <a:t>“Can all the work procedures of an organization be automated?”</a:t>
            </a:r>
            <a:endParaRPr lang="en-US" sz="1800" dirty="0"/>
          </a:p>
        </p:txBody>
      </p:sp>
      <p:sp>
        <p:nvSpPr>
          <p:cNvPr id="11" name="Shape 7"/>
          <p:cNvSpPr/>
          <p:nvPr/>
        </p:nvSpPr>
        <p:spPr>
          <a:xfrm>
            <a:off x="548640" y="4160520"/>
            <a:ext cx="8046720" cy="914400"/>
          </a:xfrm>
          <a:prstGeom prst="roundRect">
            <a:avLst>
              <a:gd name="adj" fmla="val 10000"/>
            </a:avLst>
          </a:prstGeom>
          <a:solidFill>
            <a:srgbClr val="F8E4DE"/>
          </a:solidFill>
          <a:ln/>
        </p:spPr>
      </p:sp>
      <p:sp>
        <p:nvSpPr>
          <p:cNvPr id="12" name="Shape 8"/>
          <p:cNvSpPr/>
          <p:nvPr/>
        </p:nvSpPr>
        <p:spPr>
          <a:xfrm>
            <a:off x="777240" y="4297680"/>
            <a:ext cx="640080" cy="640080"/>
          </a:xfrm>
          <a:prstGeom prst="ellipse">
            <a:avLst/>
          </a:prstGeom>
          <a:solidFill>
            <a:schemeClr val="accent1"/>
          </a:solidFill>
          <a:ln/>
        </p:spPr>
      </p:sp>
      <p:pic>
        <p:nvPicPr>
          <p:cNvPr id="13" name="Image 2" descr="robot icon">    </p:cNvPr>
          <p:cNvPicPr>
            <a:picLocks noChangeAspect="1"/>
          </p:cNvPicPr>
          <p:nvPr/>
        </p:nvPicPr>
        <p:blipFill>
          <a:blip r:embed="rId3"/>
          <a:stretch>
            <a:fillRect/>
          </a:stretch>
        </p:blipFill>
        <p:spPr>
          <a:xfrm>
            <a:off x="937260" y="4457700"/>
            <a:ext cx="320040" cy="320040"/>
          </a:xfrm>
          <a:prstGeom prst="rect">
            <a:avLst/>
          </a:prstGeom>
        </p:spPr>
      </p:pic>
      <p:sp>
        <p:nvSpPr>
          <p:cNvPr id="14" name="Text 9"/>
          <p:cNvSpPr txBox="1"/>
          <p:nvPr/>
        </p:nvSpPr>
        <p:spPr>
          <a:xfrm>
            <a:off x="1691640" y="4160520"/>
            <a:ext cx="6675120" cy="914400"/>
          </a:xfrm>
          <a:prstGeom prst="rect">
            <a:avLst/>
          </a:prstGeom>
          <a:noFill/>
          <a:ln/>
        </p:spPr>
        <p:txBody>
          <a:bodyPr wrap="square" lIns="0" tIns="0" rIns="0" bIns="0" rtlCol="0" anchor="ctr"/>
          <a:lstStyle/>
          <a:p>
            <a:pPr indent="0" marL="0">
              <a:buNone/>
            </a:pPr>
            <a:r>
              <a:rPr lang="en-US" sz="1800" b="1" dirty="0">
                <a:solidFill>
                  <a:schemeClr val="tx1"/>
                </a:solidFill>
              </a:rPr>
              <a:t>The machine cannot decide or choose in place of the person.</a:t>
            </a:r>
            <a:endParaRPr lang="en-US" sz="1800" dirty="0"/>
          </a:p>
        </p:txBody>
      </p:sp>
      <p:sp>
        <p:nvSpPr>
          <p:cNvPr id="15" name="Shape 10"/>
          <p:cNvSpPr/>
          <p:nvPr/>
        </p:nvSpPr>
        <p:spPr>
          <a:xfrm>
            <a:off x="548640" y="5257800"/>
            <a:ext cx="8046720" cy="914400"/>
          </a:xfrm>
          <a:prstGeom prst="roundRect">
            <a:avLst>
              <a:gd name="adj" fmla="val 10000"/>
            </a:avLst>
          </a:prstGeom>
          <a:solidFill>
            <a:srgbClr val="F8E4DE"/>
          </a:solidFill>
          <a:ln/>
        </p:spPr>
      </p:sp>
      <p:sp>
        <p:nvSpPr>
          <p:cNvPr id="16" name="Shape 11"/>
          <p:cNvSpPr/>
          <p:nvPr/>
        </p:nvSpPr>
        <p:spPr>
          <a:xfrm>
            <a:off x="777240" y="5394960"/>
            <a:ext cx="640080" cy="640080"/>
          </a:xfrm>
          <a:prstGeom prst="ellipse">
            <a:avLst/>
          </a:prstGeom>
          <a:solidFill>
            <a:schemeClr val="accent1"/>
          </a:solidFill>
          <a:ln/>
        </p:spPr>
      </p:sp>
      <p:pic>
        <p:nvPicPr>
          <p:cNvPr id="17" name="Image 3" descr="calc icon">    </p:cNvPr>
          <p:cNvPicPr>
            <a:picLocks noChangeAspect="1"/>
          </p:cNvPicPr>
          <p:nvPr/>
        </p:nvPicPr>
        <p:blipFill>
          <a:blip r:embed="rId4"/>
          <a:stretch>
            <a:fillRect/>
          </a:stretch>
        </p:blipFill>
        <p:spPr>
          <a:xfrm>
            <a:off x="937260" y="5554980"/>
            <a:ext cx="320040" cy="320040"/>
          </a:xfrm>
          <a:prstGeom prst="rect">
            <a:avLst/>
          </a:prstGeom>
        </p:spPr>
      </p:pic>
      <p:sp>
        <p:nvSpPr>
          <p:cNvPr id="18" name="Text 12"/>
          <p:cNvSpPr txBox="1"/>
          <p:nvPr/>
        </p:nvSpPr>
        <p:spPr>
          <a:xfrm>
            <a:off x="1691640" y="5257800"/>
            <a:ext cx="6675120" cy="914400"/>
          </a:xfrm>
          <a:prstGeom prst="rect">
            <a:avLst/>
          </a:prstGeom>
          <a:noFill/>
          <a:ln/>
        </p:spPr>
        <p:txBody>
          <a:bodyPr wrap="square" lIns="0" tIns="0" rIns="0" bIns="0" rtlCol="0" anchor="ctr"/>
          <a:lstStyle/>
          <a:p>
            <a:pPr indent="0" marL="0">
              <a:buNone/>
            </a:pPr>
            <a:r>
              <a:rPr lang="en-US" sz="1800" b="1" dirty="0">
                <a:solidFill>
                  <a:schemeClr val="tx1"/>
                </a:solidFill>
              </a:rPr>
              <a:t>The machine produces results that can be deduced and calculated from data given by the person.</a:t>
            </a:r>
            <a:endParaRPr lang="en-US" sz="18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Definitions</a:t>
            </a:r>
            <a:endParaRPr lang="en-US" sz="3200" dirty="0"/>
          </a:p>
        </p:txBody>
      </p:sp>
      <p:sp>
        <p:nvSpPr>
          <p:cNvPr id="3" name="Shape 1"/>
          <p:cNvSpPr/>
          <p:nvPr/>
        </p:nvSpPr>
        <p:spPr>
          <a:xfrm>
            <a:off x="548640" y="1828800"/>
            <a:ext cx="3886200" cy="4297680"/>
          </a:xfrm>
          <a:prstGeom prst="roundRect">
            <a:avLst>
              <a:gd name="adj" fmla="val 2353"/>
            </a:avLst>
          </a:prstGeom>
          <a:solidFill>
            <a:schemeClr val="bg2"/>
          </a:solidFill>
          <a:ln/>
        </p:spPr>
      </p:sp>
      <p:sp>
        <p:nvSpPr>
          <p:cNvPr id="4" name="Text 2"/>
          <p:cNvSpPr txBox="1"/>
          <p:nvPr/>
        </p:nvSpPr>
        <p:spPr>
          <a:xfrm>
            <a:off x="777240" y="2011680"/>
            <a:ext cx="3429000" cy="502920"/>
          </a:xfrm>
          <a:prstGeom prst="rect">
            <a:avLst/>
          </a:prstGeom>
          <a:noFill/>
          <a:ln/>
        </p:spPr>
        <p:txBody>
          <a:bodyPr wrap="square" lIns="0" tIns="0" rIns="0" bIns="0" rtlCol="0" anchor="t"/>
          <a:lstStyle/>
          <a:p>
            <a:pPr indent="0" marL="0">
              <a:buNone/>
            </a:pPr>
            <a:r>
              <a:rPr lang="en-US" sz="2000" b="1" dirty="0">
                <a:solidFill>
                  <a:schemeClr val="accent1"/>
                </a:solidFill>
              </a:rPr>
              <a:t>Programmed action</a:t>
            </a:r>
            <a:endParaRPr lang="en-US" sz="2000" dirty="0"/>
          </a:p>
        </p:txBody>
      </p:sp>
      <p:sp>
        <p:nvSpPr>
          <p:cNvPr id="5" name="Text 3"/>
          <p:cNvSpPr txBox="1"/>
          <p:nvPr/>
        </p:nvSpPr>
        <p:spPr>
          <a:xfrm>
            <a:off x="777240" y="2560320"/>
            <a:ext cx="3429000" cy="3383280"/>
          </a:xfrm>
          <a:prstGeom prst="rect">
            <a:avLst/>
          </a:prstGeom>
          <a:noFill/>
          <a:ln/>
        </p:spPr>
        <p:txBody>
          <a:bodyPr wrap="square" lIns="0" tIns="0" rIns="0" bIns="0" rtlCol="0" anchor="t"/>
          <a:lstStyle/>
          <a:p>
            <a:pPr indent="0" marL="0">
              <a:spcAft>
                <a:spcPts val="600"/>
              </a:spcAft>
              <a:buNone/>
            </a:pPr>
            <a:r>
              <a:rPr lang="en-US" sz="1800" dirty="0">
                <a:solidFill>
                  <a:schemeClr val="tx1"/>
                </a:solidFill>
              </a:rPr>
              <a:t>An action whose results are always found in the same way from the inputs. The same inputs always give the same outputs. This kind of action can be handled completely by the computer.</a:t>
            </a:r>
            <a:endParaRPr lang="en-US" sz="1800" dirty="0"/>
          </a:p>
        </p:txBody>
      </p:sp>
      <p:sp>
        <p:nvSpPr>
          <p:cNvPr id="6" name="Shape 4"/>
          <p:cNvSpPr/>
          <p:nvPr/>
        </p:nvSpPr>
        <p:spPr>
          <a:xfrm>
            <a:off x="4709160" y="1828800"/>
            <a:ext cx="3886200" cy="4297680"/>
          </a:xfrm>
          <a:prstGeom prst="roundRect">
            <a:avLst>
              <a:gd name="adj" fmla="val 2353"/>
            </a:avLst>
          </a:prstGeom>
          <a:solidFill>
            <a:schemeClr val="bg2"/>
          </a:solidFill>
          <a:ln/>
        </p:spPr>
      </p:sp>
      <p:sp>
        <p:nvSpPr>
          <p:cNvPr id="7" name="Text 5"/>
          <p:cNvSpPr txBox="1"/>
          <p:nvPr/>
        </p:nvSpPr>
        <p:spPr>
          <a:xfrm>
            <a:off x="4937760" y="2011680"/>
            <a:ext cx="3429000" cy="502920"/>
          </a:xfrm>
          <a:prstGeom prst="rect">
            <a:avLst/>
          </a:prstGeom>
          <a:noFill/>
          <a:ln/>
        </p:spPr>
        <p:txBody>
          <a:bodyPr wrap="square" lIns="0" tIns="0" rIns="0" bIns="0" rtlCol="0" anchor="t"/>
          <a:lstStyle/>
          <a:p>
            <a:pPr indent="0" marL="0">
              <a:buNone/>
            </a:pPr>
            <a:r>
              <a:rPr lang="en-US" sz="2000" b="1" dirty="0">
                <a:solidFill>
                  <a:schemeClr val="accent1"/>
                </a:solidFill>
              </a:rPr>
              <a:t>Decision</a:t>
            </a:r>
            <a:endParaRPr lang="en-US" sz="2000" dirty="0"/>
          </a:p>
        </p:txBody>
      </p:sp>
      <p:sp>
        <p:nvSpPr>
          <p:cNvPr id="8" name="Text 6"/>
          <p:cNvSpPr txBox="1"/>
          <p:nvPr/>
        </p:nvSpPr>
        <p:spPr>
          <a:xfrm>
            <a:off x="4937760" y="2560320"/>
            <a:ext cx="3429000" cy="3383280"/>
          </a:xfrm>
          <a:prstGeom prst="rect">
            <a:avLst/>
          </a:prstGeom>
          <a:noFill/>
          <a:ln/>
        </p:spPr>
        <p:txBody>
          <a:bodyPr wrap="square" lIns="0" tIns="0" rIns="0" bIns="0" rtlCol="0" anchor="t"/>
          <a:lstStyle/>
          <a:p>
            <a:pPr indent="0" marL="0">
              <a:spcAft>
                <a:spcPts val="600"/>
              </a:spcAft>
              <a:buNone/>
            </a:pPr>
            <a:r>
              <a:rPr lang="en-US" sz="1800" dirty="0">
                <a:solidFill>
                  <a:schemeClr val="tx1"/>
                </a:solidFill>
              </a:rPr>
              <a:t>The result of a choice made by a person.</a:t>
            </a:r>
            <a:endParaRPr lang="en-US" sz="1800" dirty="0"/>
          </a:p>
          <a:p>
            <a:pPr indent="0" marL="0">
              <a:spcAft>
                <a:spcPts val="600"/>
              </a:spcAft>
              <a:buNone/>
            </a:pPr>
            <a:r>
              <a:rPr lang="en-US" sz="1800" dirty="0">
                <a:solidFill>
                  <a:schemeClr val="tx1"/>
                </a:solidFill>
              </a:rPr>
              <a:t> </a:t>
            </a:r>
            <a:endParaRPr lang="en-US" sz="1800" dirty="0"/>
          </a:p>
          <a:p>
            <a:pPr indent="0" marL="0">
              <a:spcAft>
                <a:spcPts val="600"/>
              </a:spcAft>
              <a:buNone/>
            </a:pPr>
            <a:r>
              <a:rPr lang="en-US" sz="1800" b="1" dirty="0">
                <a:solidFill>
                  <a:srgbClr val="C84B31"/>
                </a:solidFill>
              </a:rPr>
              <a:t>Example: </a:t>
            </a:r>
            <a:pPr indent="0" marL="0">
              <a:spcAft>
                <a:spcPts val="600"/>
              </a:spcAft>
              <a:buNone/>
            </a:pPr>
            <a:r>
              <a:rPr lang="en-US" sz="1800" dirty="0">
                <a:solidFill>
                  <a:schemeClr val="tx1"/>
                </a:solidFill>
              </a:rPr>
              <a:t>sending away or allowing a student who arrives late.</a:t>
            </a:r>
            <a:endParaRPr lang="en-US" sz="18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Example of a programmable action</a:t>
            </a:r>
            <a:endParaRPr lang="en-US" sz="3200" dirty="0"/>
          </a:p>
        </p:txBody>
      </p:sp>
      <p:sp>
        <p:nvSpPr>
          <p:cNvPr id="3" name="Text 1"/>
          <p:cNvSpPr txBox="1"/>
          <p:nvPr/>
        </p:nvSpPr>
        <p:spPr>
          <a:xfrm>
            <a:off x="548640" y="1783080"/>
            <a:ext cx="8046720" cy="457200"/>
          </a:xfrm>
          <a:prstGeom prst="rect">
            <a:avLst/>
          </a:prstGeom>
          <a:noFill/>
          <a:ln/>
        </p:spPr>
        <p:txBody>
          <a:bodyPr wrap="square" lIns="0" tIns="0" rIns="0" bIns="0" rtlCol="0" anchor="t"/>
          <a:lstStyle/>
          <a:p>
            <a:pPr indent="0" marL="0">
              <a:buNone/>
            </a:pPr>
            <a:r>
              <a:rPr lang="en-US" sz="2200" b="1" dirty="0">
                <a:solidFill>
                  <a:schemeClr val="tx1"/>
                </a:solidFill>
              </a:rPr>
              <a:t>Calculating the amount of an invoice</a:t>
            </a:r>
            <a:endParaRPr lang="en-US" sz="2200" dirty="0"/>
          </a:p>
        </p:txBody>
      </p:sp>
      <p:sp>
        <p:nvSpPr>
          <p:cNvPr id="4" name="Text 2"/>
          <p:cNvSpPr txBox="1"/>
          <p:nvPr/>
        </p:nvSpPr>
        <p:spPr>
          <a:xfrm>
            <a:off x="548640" y="2331720"/>
            <a:ext cx="8046720" cy="548640"/>
          </a:xfrm>
          <a:prstGeom prst="rect">
            <a:avLst/>
          </a:prstGeom>
          <a:noFill/>
          <a:ln/>
        </p:spPr>
        <p:txBody>
          <a:bodyPr wrap="square" lIns="0" tIns="0" rIns="0" bIns="0" rtlCol="0" anchor="t"/>
          <a:lstStyle/>
          <a:p>
            <a:pPr indent="0" marL="0">
              <a:buNone/>
            </a:pPr>
            <a:r>
              <a:rPr lang="en-US" sz="2200" b="1" dirty="0">
                <a:solidFill>
                  <a:schemeClr val="tx1"/>
                </a:solidFill>
              </a:rPr>
              <a:t>Rule: </a:t>
            </a:r>
            <a:pPr indent="0" marL="0">
              <a:buNone/>
            </a:pPr>
            <a:r>
              <a:rPr lang="en-US" sz="2200" b="1" dirty="0">
                <a:solidFill>
                  <a:srgbClr val="C84B31"/>
                </a:solidFill>
              </a:rPr>
              <a:t>∑ unit price × quantity = invoice total</a:t>
            </a:r>
            <a:endParaRPr lang="en-US" sz="2200" dirty="0"/>
          </a:p>
        </p:txBody>
      </p:sp>
      <p:sp>
        <p:nvSpPr>
          <p:cNvPr id="5" name="Text 3"/>
          <p:cNvSpPr/>
          <p:nvPr/>
        </p:nvSpPr>
        <p:spPr>
          <a:xfrm>
            <a:off x="3291840" y="3383280"/>
            <a:ext cx="2560320" cy="502920"/>
          </a:xfrm>
          <a:prstGeom prst="roundRect">
            <a:avLst>
              <a:gd name="adj" fmla="val 14545"/>
            </a:avLst>
          </a:prstGeom>
          <a:solidFill>
            <a:srgbClr val="F8E4DE"/>
          </a:solidFill>
          <a:ln w="15875">
            <a:solidFill>
              <a:srgbClr val="C84B31"/>
            </a:solidFill>
          </a:ln>
        </p:spPr>
        <p:txBody>
          <a:bodyPr wrap="square" lIns="50800" tIns="50800" rIns="50800" bIns="50800" rtlCol="0" anchor="ctr"/>
          <a:lstStyle/>
          <a:p>
            <a:pPr algn="ctr" indent="0" marL="0">
              <a:buNone/>
            </a:pPr>
            <a:r>
              <a:rPr lang="en-US" sz="1400" b="1" dirty="0">
                <a:solidFill>
                  <a:schemeClr val="tx1"/>
                </a:solidFill>
              </a:rPr>
              <a:t>Programmed action</a:t>
            </a:r>
            <a:endParaRPr lang="en-US" sz="1400" dirty="0"/>
          </a:p>
        </p:txBody>
      </p:sp>
      <p:sp>
        <p:nvSpPr>
          <p:cNvPr id="6" name="Shape 4"/>
          <p:cNvSpPr/>
          <p:nvPr/>
        </p:nvSpPr>
        <p:spPr>
          <a:xfrm>
            <a:off x="4572000" y="3886200"/>
            <a:ext cx="0" cy="320040"/>
          </a:xfrm>
          <a:prstGeom prst="line">
            <a:avLst/>
          </a:prstGeom>
          <a:noFill/>
          <a:ln w="28575">
            <a:solidFill>
              <a:srgbClr val="5E6F67"/>
            </a:solidFill>
            <a:prstDash val="solid"/>
            <a:tailEnd type="triangle"/>
          </a:ln>
        </p:spPr>
      </p:sp>
      <p:sp>
        <p:nvSpPr>
          <p:cNvPr id="7" name="Text 5"/>
          <p:cNvSpPr/>
          <p:nvPr/>
        </p:nvSpPr>
        <p:spPr>
          <a:xfrm>
            <a:off x="548640" y="4343400"/>
            <a:ext cx="1828800" cy="548640"/>
          </a:xfrm>
          <a:prstGeom prst="roundRect">
            <a:avLst>
              <a:gd name="adj" fmla="val 13333"/>
            </a:avLst>
          </a:prstGeom>
          <a:solidFill>
            <a:schemeClr val="bg2"/>
          </a:solidFill>
          <a:ln w="15875">
            <a:solidFill>
              <a:srgbClr val="5E6F67"/>
            </a:solidFill>
          </a:ln>
        </p:spPr>
        <p:txBody>
          <a:bodyPr wrap="square" lIns="50800" tIns="50800" rIns="50800" bIns="50800" rtlCol="0" anchor="ctr"/>
          <a:lstStyle/>
          <a:p>
            <a:pPr algn="ctr" indent="0" marL="0">
              <a:buNone/>
            </a:pPr>
            <a:r>
              <a:rPr lang="en-US" sz="1600" dirty="0">
                <a:solidFill>
                  <a:schemeClr val="tx1"/>
                </a:solidFill>
              </a:rPr>
              <a:t>Quantity</a:t>
            </a:r>
            <a:endParaRPr lang="en-US" sz="1600" dirty="0"/>
          </a:p>
        </p:txBody>
      </p:sp>
      <p:sp>
        <p:nvSpPr>
          <p:cNvPr id="8" name="Text 6"/>
          <p:cNvSpPr/>
          <p:nvPr/>
        </p:nvSpPr>
        <p:spPr>
          <a:xfrm>
            <a:off x="548640" y="5120640"/>
            <a:ext cx="1828800" cy="548640"/>
          </a:xfrm>
          <a:prstGeom prst="roundRect">
            <a:avLst>
              <a:gd name="adj" fmla="val 13333"/>
            </a:avLst>
          </a:prstGeom>
          <a:solidFill>
            <a:schemeClr val="bg2"/>
          </a:solidFill>
          <a:ln w="15875">
            <a:solidFill>
              <a:srgbClr val="5E6F67"/>
            </a:solidFill>
          </a:ln>
        </p:spPr>
        <p:txBody>
          <a:bodyPr wrap="square" lIns="50800" tIns="50800" rIns="50800" bIns="50800" rtlCol="0" anchor="ctr"/>
          <a:lstStyle/>
          <a:p>
            <a:pPr algn="ctr" indent="0" marL="0">
              <a:buNone/>
            </a:pPr>
            <a:r>
              <a:rPr lang="en-US" sz="1600" dirty="0">
                <a:solidFill>
                  <a:schemeClr val="tx1"/>
                </a:solidFill>
              </a:rPr>
              <a:t>Unit price (UP)</a:t>
            </a:r>
            <a:endParaRPr lang="en-US" sz="1600" dirty="0"/>
          </a:p>
        </p:txBody>
      </p:sp>
      <p:sp>
        <p:nvSpPr>
          <p:cNvPr id="9" name="Shape 7"/>
          <p:cNvSpPr/>
          <p:nvPr/>
        </p:nvSpPr>
        <p:spPr>
          <a:xfrm>
            <a:off x="2377440" y="4617720"/>
            <a:ext cx="1280160" cy="0"/>
          </a:xfrm>
          <a:prstGeom prst="line">
            <a:avLst/>
          </a:prstGeom>
          <a:noFill/>
          <a:ln w="28575">
            <a:solidFill>
              <a:srgbClr val="5E6F67"/>
            </a:solidFill>
            <a:prstDash val="solid"/>
            <a:tailEnd type="triangle"/>
          </a:ln>
        </p:spPr>
      </p:sp>
      <p:sp>
        <p:nvSpPr>
          <p:cNvPr id="10" name="Shape 8"/>
          <p:cNvSpPr/>
          <p:nvPr/>
        </p:nvSpPr>
        <p:spPr>
          <a:xfrm>
            <a:off x="2377440" y="5394960"/>
            <a:ext cx="1280160" cy="0"/>
          </a:xfrm>
          <a:prstGeom prst="line">
            <a:avLst/>
          </a:prstGeom>
          <a:noFill/>
          <a:ln w="28575">
            <a:solidFill>
              <a:srgbClr val="5E6F67"/>
            </a:solidFill>
            <a:prstDash val="solid"/>
            <a:tailEnd type="triangle"/>
          </a:ln>
        </p:spPr>
      </p:sp>
      <p:sp>
        <p:nvSpPr>
          <p:cNvPr id="11" name="Text 9"/>
          <p:cNvSpPr/>
          <p:nvPr/>
        </p:nvSpPr>
        <p:spPr>
          <a:xfrm>
            <a:off x="3657600" y="4206240"/>
            <a:ext cx="1828800" cy="1645920"/>
          </a:xfrm>
          <a:prstGeom prst="rect">
            <a:avLst/>
          </a:prstGeom>
          <a:solidFill>
            <a:srgbClr val="FFFFFF"/>
          </a:solidFill>
          <a:ln w="25400">
            <a:solidFill>
              <a:srgbClr val="262633"/>
            </a:solidFill>
          </a:ln>
        </p:spPr>
        <p:txBody>
          <a:bodyPr wrap="square" rtlCol="0" anchor="ctr"/>
          <a:lstStyle/>
          <a:p>
            <a:pPr algn="ctr" indent="0" marL="0">
              <a:buNone/>
            </a:pPr>
            <a:r>
              <a:rPr lang="en-US" sz="2000" b="1" dirty="0">
                <a:solidFill>
                  <a:schemeClr val="tx1"/>
                </a:solidFill>
              </a:rPr>
              <a:t>Calculation</a:t>
            </a:r>
            <a:endParaRPr lang="en-US" sz="2000" dirty="0"/>
          </a:p>
        </p:txBody>
      </p:sp>
      <p:sp>
        <p:nvSpPr>
          <p:cNvPr id="12" name="Shape 10"/>
          <p:cNvSpPr/>
          <p:nvPr/>
        </p:nvSpPr>
        <p:spPr>
          <a:xfrm>
            <a:off x="5486400" y="5029200"/>
            <a:ext cx="1005840" cy="0"/>
          </a:xfrm>
          <a:prstGeom prst="line">
            <a:avLst/>
          </a:prstGeom>
          <a:noFill/>
          <a:ln w="28575">
            <a:solidFill>
              <a:srgbClr val="5E6F67"/>
            </a:solidFill>
            <a:prstDash val="solid"/>
            <a:tailEnd type="triangle"/>
          </a:ln>
        </p:spPr>
      </p:sp>
      <p:sp>
        <p:nvSpPr>
          <p:cNvPr id="13" name="Text 11"/>
          <p:cNvSpPr/>
          <p:nvPr/>
        </p:nvSpPr>
        <p:spPr>
          <a:xfrm>
            <a:off x="6492240" y="4754880"/>
            <a:ext cx="2103120" cy="548640"/>
          </a:xfrm>
          <a:prstGeom prst="roundRect">
            <a:avLst>
              <a:gd name="adj" fmla="val 13333"/>
            </a:avLst>
          </a:prstGeom>
          <a:solidFill>
            <a:srgbClr val="F8E4DE"/>
          </a:solidFill>
          <a:ln w="15875">
            <a:solidFill>
              <a:srgbClr val="C84B31"/>
            </a:solidFill>
          </a:ln>
        </p:spPr>
        <p:txBody>
          <a:bodyPr wrap="square" lIns="50800" tIns="50800" rIns="50800" bIns="50800" rtlCol="0" anchor="ctr"/>
          <a:lstStyle/>
          <a:p>
            <a:pPr algn="ctr" indent="0" marL="0">
              <a:buNone/>
            </a:pPr>
            <a:r>
              <a:rPr lang="en-US" sz="1600" b="1" dirty="0">
                <a:solidFill>
                  <a:schemeClr val="tx1"/>
                </a:solidFill>
              </a:rPr>
              <a:t>Invoice total</a:t>
            </a:r>
            <a:endParaRPr lang="en-US" sz="16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The information system</a:t>
            </a:r>
            <a:endParaRPr lang="en-US" sz="3200" dirty="0"/>
          </a:p>
        </p:txBody>
      </p:sp>
      <p:sp>
        <p:nvSpPr>
          <p:cNvPr id="3" name="Shape 1"/>
          <p:cNvSpPr/>
          <p:nvPr/>
        </p:nvSpPr>
        <p:spPr>
          <a:xfrm>
            <a:off x="548640" y="1828800"/>
            <a:ext cx="8046720" cy="4297680"/>
          </a:xfrm>
          <a:prstGeom prst="roundRect">
            <a:avLst>
              <a:gd name="adj" fmla="val 2128"/>
            </a:avLst>
          </a:prstGeom>
          <a:solidFill>
            <a:schemeClr val="bg2"/>
          </a:solidFill>
          <a:ln/>
        </p:spPr>
      </p:sp>
      <p:sp>
        <p:nvSpPr>
          <p:cNvPr id="4" name="Text 2"/>
          <p:cNvSpPr txBox="1"/>
          <p:nvPr/>
        </p:nvSpPr>
        <p:spPr>
          <a:xfrm>
            <a:off x="868680" y="2103120"/>
            <a:ext cx="7406640" cy="914400"/>
          </a:xfrm>
          <a:prstGeom prst="rect">
            <a:avLst/>
          </a:prstGeom>
          <a:noFill/>
          <a:ln/>
        </p:spPr>
        <p:txBody>
          <a:bodyPr wrap="square" lIns="0" tIns="0" rIns="0" bIns="0" rtlCol="0" anchor="t"/>
          <a:lstStyle/>
          <a:p>
            <a:pPr indent="0" marL="0">
              <a:buNone/>
            </a:pPr>
            <a:r>
              <a:rPr lang="en-US" sz="2000" b="1" dirty="0">
                <a:solidFill>
                  <a:schemeClr val="tx1"/>
                </a:solidFill>
              </a:rPr>
              <a:t>The IS of the studied domain contains all the information handled by that domain.</a:t>
            </a:r>
            <a:endParaRPr lang="en-US" sz="2000" dirty="0"/>
          </a:p>
        </p:txBody>
      </p:sp>
      <p:sp>
        <p:nvSpPr>
          <p:cNvPr id="5" name="Text 3"/>
          <p:cNvSpPr txBox="1"/>
          <p:nvPr/>
        </p:nvSpPr>
        <p:spPr>
          <a:xfrm>
            <a:off x="868680" y="3063240"/>
            <a:ext cx="7406640" cy="822960"/>
          </a:xfrm>
          <a:prstGeom prst="rect">
            <a:avLst/>
          </a:prstGeom>
          <a:noFill/>
          <a:ln/>
        </p:spPr>
        <p:txBody>
          <a:bodyPr wrap="square" lIns="0" tIns="0" rIns="0" bIns="0" rtlCol="0" anchor="t"/>
          <a:lstStyle/>
          <a:p>
            <a:pPr indent="0" marL="0">
              <a:buNone/>
            </a:pPr>
            <a:r>
              <a:rPr lang="en-US" sz="2000" dirty="0">
                <a:solidFill>
                  <a:schemeClr val="tx1"/>
                </a:solidFill>
              </a:rPr>
              <a:t>It holds the programmable actions and also the non-programmable actions (decisions).</a:t>
            </a:r>
            <a:endParaRPr lang="en-US" sz="2000" dirty="0"/>
          </a:p>
        </p:txBody>
      </p:sp>
      <p:sp>
        <p:nvSpPr>
          <p:cNvPr id="6" name="Text 4"/>
          <p:cNvSpPr/>
          <p:nvPr/>
        </p:nvSpPr>
        <p:spPr>
          <a:xfrm>
            <a:off x="868680" y="4297680"/>
            <a:ext cx="3474720" cy="1371600"/>
          </a:xfrm>
          <a:prstGeom prst="roundRect">
            <a:avLst>
              <a:gd name="adj" fmla="val 5333"/>
            </a:avLst>
          </a:prstGeom>
          <a:solidFill>
            <a:srgbClr val="FFFFFF"/>
          </a:solidFill>
          <a:ln w="19050">
            <a:solidFill>
              <a:srgbClr val="5E6F67"/>
            </a:solidFill>
          </a:ln>
        </p:spPr>
        <p:txBody>
          <a:bodyPr wrap="square" lIns="50800" tIns="50800" rIns="50800" bIns="50800" rtlCol="0" anchor="ctr"/>
          <a:lstStyle/>
          <a:p>
            <a:pPr algn="ctr" indent="0" marL="0">
              <a:buNone/>
            </a:pPr>
            <a:r>
              <a:rPr lang="en-US" sz="2000" b="1" dirty="0">
                <a:solidFill>
                  <a:schemeClr val="tx1"/>
                </a:solidFill>
              </a:rPr>
              <a:t>Programmable actions</a:t>
            </a:r>
            <a:endParaRPr lang="en-US" sz="2000" dirty="0"/>
          </a:p>
        </p:txBody>
      </p:sp>
      <p:sp>
        <p:nvSpPr>
          <p:cNvPr id="7" name="Text 5"/>
          <p:cNvSpPr/>
          <p:nvPr/>
        </p:nvSpPr>
        <p:spPr>
          <a:xfrm>
            <a:off x="4800600" y="4297680"/>
            <a:ext cx="3474720" cy="1371600"/>
          </a:xfrm>
          <a:prstGeom prst="roundRect">
            <a:avLst>
              <a:gd name="adj" fmla="val 5333"/>
            </a:avLst>
          </a:prstGeom>
          <a:solidFill>
            <a:srgbClr val="F8E4DE"/>
          </a:solidFill>
          <a:ln w="19050">
            <a:solidFill>
              <a:srgbClr val="C84B31"/>
            </a:solidFill>
          </a:ln>
        </p:spPr>
        <p:txBody>
          <a:bodyPr wrap="square" lIns="50800" tIns="50800" rIns="50800" bIns="50800" rtlCol="0" anchor="ctr"/>
          <a:lstStyle/>
          <a:p>
            <a:pPr algn="ctr" indent="0" marL="0">
              <a:buNone/>
            </a:pPr>
            <a:r>
              <a:rPr lang="en-US" sz="2000" b="1" dirty="0">
                <a:solidFill>
                  <a:schemeClr val="tx1"/>
                </a:solidFill>
              </a:rPr>
              <a:t>Non-programmable actions (decisions)</a:t>
            </a:r>
            <a:endParaRPr lang="en-US" sz="20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The automatable IS / the IS to automate</a:t>
            </a:r>
            <a:endParaRPr lang="en-US" sz="3200" dirty="0"/>
          </a:p>
        </p:txBody>
      </p:sp>
      <p:sp>
        <p:nvSpPr>
          <p:cNvPr id="3" name="Shape 1"/>
          <p:cNvSpPr/>
          <p:nvPr/>
        </p:nvSpPr>
        <p:spPr>
          <a:xfrm>
            <a:off x="548640" y="1828800"/>
            <a:ext cx="8046720" cy="1737360"/>
          </a:xfrm>
          <a:prstGeom prst="roundRect">
            <a:avLst>
              <a:gd name="adj" fmla="val 5263"/>
            </a:avLst>
          </a:prstGeom>
          <a:solidFill>
            <a:schemeClr val="bg2"/>
          </a:solidFill>
          <a:ln/>
        </p:spPr>
      </p:sp>
      <p:sp>
        <p:nvSpPr>
          <p:cNvPr id="4" name="Text 2"/>
          <p:cNvSpPr txBox="1"/>
          <p:nvPr/>
        </p:nvSpPr>
        <p:spPr>
          <a:xfrm>
            <a:off x="822960" y="2011680"/>
            <a:ext cx="7498080" cy="411480"/>
          </a:xfrm>
          <a:prstGeom prst="rect">
            <a:avLst/>
          </a:prstGeom>
          <a:noFill/>
          <a:ln/>
        </p:spPr>
        <p:txBody>
          <a:bodyPr wrap="square" lIns="0" tIns="0" rIns="0" bIns="0" rtlCol="0" anchor="t"/>
          <a:lstStyle/>
          <a:p>
            <a:pPr indent="0" marL="0">
              <a:buNone/>
            </a:pPr>
            <a:r>
              <a:rPr lang="en-US" sz="2000" b="1" dirty="0">
                <a:solidFill>
                  <a:schemeClr val="accent1"/>
                </a:solidFill>
              </a:rPr>
              <a:t>The automatable IS</a:t>
            </a:r>
            <a:endParaRPr lang="en-US" sz="2000" dirty="0"/>
          </a:p>
        </p:txBody>
      </p:sp>
      <p:sp>
        <p:nvSpPr>
          <p:cNvPr id="5" name="Text 3"/>
          <p:cNvSpPr txBox="1"/>
          <p:nvPr/>
        </p:nvSpPr>
        <p:spPr>
          <a:xfrm>
            <a:off x="822960" y="2560320"/>
            <a:ext cx="7498080" cy="822960"/>
          </a:xfrm>
          <a:prstGeom prst="rect">
            <a:avLst/>
          </a:prstGeom>
          <a:noFill/>
          <a:ln/>
        </p:spPr>
        <p:txBody>
          <a:bodyPr wrap="square" lIns="0" tIns="0" rIns="0" bIns="0" rtlCol="0" anchor="t"/>
          <a:lstStyle/>
          <a:p>
            <a:pPr indent="0" marL="0">
              <a:buNone/>
            </a:pPr>
            <a:r>
              <a:rPr lang="en-US" sz="2000" dirty="0">
                <a:solidFill>
                  <a:schemeClr val="tx1"/>
                </a:solidFill>
              </a:rPr>
              <a:t>It contains only the programmable actions.</a:t>
            </a:r>
            <a:endParaRPr lang="en-US" sz="2000" dirty="0"/>
          </a:p>
        </p:txBody>
      </p:sp>
      <p:sp>
        <p:nvSpPr>
          <p:cNvPr id="6" name="Shape 4"/>
          <p:cNvSpPr/>
          <p:nvPr/>
        </p:nvSpPr>
        <p:spPr>
          <a:xfrm>
            <a:off x="548640" y="3840480"/>
            <a:ext cx="8046720" cy="2286000"/>
          </a:xfrm>
          <a:prstGeom prst="roundRect">
            <a:avLst>
              <a:gd name="adj" fmla="val 4000"/>
            </a:avLst>
          </a:prstGeom>
          <a:solidFill>
            <a:srgbClr val="F8E4DE"/>
          </a:solidFill>
          <a:ln/>
        </p:spPr>
      </p:sp>
      <p:sp>
        <p:nvSpPr>
          <p:cNvPr id="7" name="Text 5"/>
          <p:cNvSpPr txBox="1"/>
          <p:nvPr/>
        </p:nvSpPr>
        <p:spPr>
          <a:xfrm>
            <a:off x="822960" y="4023360"/>
            <a:ext cx="7498080" cy="411480"/>
          </a:xfrm>
          <a:prstGeom prst="rect">
            <a:avLst/>
          </a:prstGeom>
          <a:noFill/>
          <a:ln/>
        </p:spPr>
        <p:txBody>
          <a:bodyPr wrap="square" lIns="0" tIns="0" rIns="0" bIns="0" rtlCol="0" anchor="t"/>
          <a:lstStyle/>
          <a:p>
            <a:pPr indent="0" marL="0">
              <a:buNone/>
            </a:pPr>
            <a:r>
              <a:rPr lang="en-US" sz="2000" b="1" dirty="0">
                <a:solidFill>
                  <a:schemeClr val="accent1"/>
                </a:solidFill>
              </a:rPr>
              <a:t>The IS to automate (the future automated information system)</a:t>
            </a:r>
            <a:endParaRPr lang="en-US" sz="2000" dirty="0"/>
          </a:p>
        </p:txBody>
      </p:sp>
      <p:sp>
        <p:nvSpPr>
          <p:cNvPr id="8" name="Text 6"/>
          <p:cNvSpPr txBox="1"/>
          <p:nvPr/>
        </p:nvSpPr>
        <p:spPr>
          <a:xfrm>
            <a:off x="822960" y="4617720"/>
            <a:ext cx="7498080" cy="1280160"/>
          </a:xfrm>
          <a:prstGeom prst="rect">
            <a:avLst/>
          </a:prstGeom>
          <a:noFill/>
          <a:ln/>
        </p:spPr>
        <p:txBody>
          <a:bodyPr wrap="square" lIns="0" tIns="0" rIns="0" bIns="0" rtlCol="0" anchor="t"/>
          <a:lstStyle/>
          <a:p>
            <a:pPr indent="0" marL="0">
              <a:buNone/>
            </a:pPr>
            <a:r>
              <a:rPr lang="en-US" sz="2000" dirty="0">
                <a:solidFill>
                  <a:schemeClr val="tx1"/>
                </a:solidFill>
              </a:rPr>
              <a:t>It contains the part of the IS affected by the decision to automate, that is, by bringing in the computer tool.</a:t>
            </a:r>
            <a:endParaRPr lang="en-US" sz="20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AIS: automated information system</a:t>
            </a:r>
            <a:endParaRPr lang="en-US" sz="3200" dirty="0"/>
          </a:p>
        </p:txBody>
      </p:sp>
      <p:sp>
        <p:nvSpPr>
          <p:cNvPr id="3" name="Shape 1"/>
          <p:cNvSpPr/>
          <p:nvPr/>
        </p:nvSpPr>
        <p:spPr>
          <a:xfrm>
            <a:off x="548640" y="1828800"/>
            <a:ext cx="8046720" cy="1188720"/>
          </a:xfrm>
          <a:prstGeom prst="roundRect">
            <a:avLst>
              <a:gd name="adj" fmla="val 7692"/>
            </a:avLst>
          </a:prstGeom>
          <a:solidFill>
            <a:srgbClr val="C84B31"/>
          </a:solidFill>
          <a:ln/>
        </p:spPr>
      </p:sp>
      <p:sp>
        <p:nvSpPr>
          <p:cNvPr id="4" name="Text 2"/>
          <p:cNvSpPr txBox="1"/>
          <p:nvPr/>
        </p:nvSpPr>
        <p:spPr>
          <a:xfrm>
            <a:off x="822960" y="1828800"/>
            <a:ext cx="7498080" cy="1188720"/>
          </a:xfrm>
          <a:prstGeom prst="rect">
            <a:avLst/>
          </a:prstGeom>
          <a:noFill/>
          <a:ln/>
        </p:spPr>
        <p:txBody>
          <a:bodyPr wrap="square" lIns="0" tIns="0" rIns="0" bIns="0" rtlCol="0" anchor="ctr"/>
          <a:lstStyle/>
          <a:p>
            <a:pPr indent="0" marL="0">
              <a:buNone/>
            </a:pPr>
            <a:r>
              <a:rPr lang="en-US" sz="2000" b="1" dirty="0">
                <a:solidFill>
                  <a:srgbClr val="FFFFFF"/>
                </a:solidFill>
              </a:rPr>
              <a:t>A subset of the automatable IS in which all tasks are done automatically by computers.</a:t>
            </a:r>
            <a:endParaRPr lang="en-US" sz="2000" dirty="0"/>
          </a:p>
        </p:txBody>
      </p:sp>
      <p:sp>
        <p:nvSpPr>
          <p:cNvPr id="5" name="Text 3"/>
          <p:cNvSpPr txBox="1"/>
          <p:nvPr/>
        </p:nvSpPr>
        <p:spPr>
          <a:xfrm>
            <a:off x="548640" y="3291840"/>
            <a:ext cx="8046720" cy="411480"/>
          </a:xfrm>
          <a:prstGeom prst="rect">
            <a:avLst/>
          </a:prstGeom>
          <a:noFill/>
          <a:ln/>
        </p:spPr>
        <p:txBody>
          <a:bodyPr wrap="square" lIns="0" tIns="0" rIns="0" bIns="0" rtlCol="0" anchor="t"/>
          <a:lstStyle/>
          <a:p>
            <a:pPr indent="0" marL="0">
              <a:buNone/>
            </a:pPr>
            <a:r>
              <a:rPr lang="en-US" sz="2000" b="1" dirty="0">
                <a:solidFill>
                  <a:schemeClr val="accent1"/>
                </a:solidFill>
              </a:rPr>
              <a:t>Examples:</a:t>
            </a:r>
            <a:endParaRPr lang="en-US" sz="2000" dirty="0"/>
          </a:p>
        </p:txBody>
      </p:sp>
      <p:sp>
        <p:nvSpPr>
          <p:cNvPr id="6" name="Shape 4"/>
          <p:cNvSpPr/>
          <p:nvPr/>
        </p:nvSpPr>
        <p:spPr>
          <a:xfrm>
            <a:off x="548640" y="3794760"/>
            <a:ext cx="3886200" cy="2331720"/>
          </a:xfrm>
          <a:prstGeom prst="roundRect">
            <a:avLst>
              <a:gd name="adj" fmla="val 3922"/>
            </a:avLst>
          </a:prstGeom>
          <a:solidFill>
            <a:schemeClr val="bg2"/>
          </a:solidFill>
          <a:ln/>
        </p:spPr>
      </p:sp>
      <p:sp>
        <p:nvSpPr>
          <p:cNvPr id="7" name="Text 5"/>
          <p:cNvSpPr txBox="1"/>
          <p:nvPr/>
        </p:nvSpPr>
        <p:spPr>
          <a:xfrm>
            <a:off x="777240" y="3977640"/>
            <a:ext cx="3429000" cy="1097280"/>
          </a:xfrm>
          <a:prstGeom prst="rect">
            <a:avLst/>
          </a:prstGeom>
          <a:noFill/>
          <a:ln/>
        </p:spPr>
        <p:txBody>
          <a:bodyPr wrap="square" lIns="0" tIns="0" rIns="0" bIns="0" rtlCol="0" anchor="t"/>
          <a:lstStyle/>
          <a:p>
            <a:pPr indent="0" marL="0">
              <a:buNone/>
            </a:pPr>
            <a:r>
              <a:rPr lang="en-US" sz="1700" b="1" dirty="0">
                <a:solidFill>
                  <a:schemeClr val="tx1"/>
                </a:solidFill>
              </a:rPr>
              <a:t>Automatic calculation of averages and printing of grade reports</a:t>
            </a:r>
            <a:endParaRPr lang="en-US" sz="1700" dirty="0"/>
          </a:p>
        </p:txBody>
      </p:sp>
      <p:sp>
        <p:nvSpPr>
          <p:cNvPr id="8" name="Text 6"/>
          <p:cNvSpPr txBox="1"/>
          <p:nvPr/>
        </p:nvSpPr>
        <p:spPr>
          <a:xfrm>
            <a:off x="777240" y="5120640"/>
            <a:ext cx="3429000" cy="822960"/>
          </a:xfrm>
          <a:prstGeom prst="rect">
            <a:avLst/>
          </a:prstGeom>
          <a:noFill/>
          <a:ln/>
        </p:spPr>
        <p:txBody>
          <a:bodyPr wrap="square" lIns="0" tIns="0" rIns="0" bIns="0" rtlCol="0" anchor="t"/>
          <a:lstStyle/>
          <a:p>
            <a:pPr indent="0" marL="0">
              <a:buNone/>
            </a:pPr>
            <a:r>
              <a:rPr lang="en-US" sz="1700" dirty="0">
                <a:solidFill>
                  <a:schemeClr val="tx1"/>
                </a:solidFill>
              </a:rPr>
              <a:t>→ </a:t>
            </a:r>
            <a:pPr indent="0" marL="0">
              <a:buNone/>
            </a:pPr>
            <a:r>
              <a:rPr lang="en-US" sz="1700" i="1" dirty="0">
                <a:solidFill>
                  <a:schemeClr val="tx1"/>
                </a:solidFill>
              </a:rPr>
              <a:t>using an average calculation program</a:t>
            </a:r>
            <a:endParaRPr lang="en-US" sz="1700" dirty="0"/>
          </a:p>
        </p:txBody>
      </p:sp>
      <p:sp>
        <p:nvSpPr>
          <p:cNvPr id="9" name="Shape 7"/>
          <p:cNvSpPr/>
          <p:nvPr/>
        </p:nvSpPr>
        <p:spPr>
          <a:xfrm>
            <a:off x="4709160" y="3794760"/>
            <a:ext cx="3886200" cy="2331720"/>
          </a:xfrm>
          <a:prstGeom prst="roundRect">
            <a:avLst>
              <a:gd name="adj" fmla="val 3922"/>
            </a:avLst>
          </a:prstGeom>
          <a:solidFill>
            <a:schemeClr val="bg2"/>
          </a:solidFill>
          <a:ln/>
        </p:spPr>
      </p:sp>
      <p:sp>
        <p:nvSpPr>
          <p:cNvPr id="10" name="Text 8"/>
          <p:cNvSpPr txBox="1"/>
          <p:nvPr/>
        </p:nvSpPr>
        <p:spPr>
          <a:xfrm>
            <a:off x="4937760" y="3977640"/>
            <a:ext cx="3429000" cy="1097280"/>
          </a:xfrm>
          <a:prstGeom prst="rect">
            <a:avLst/>
          </a:prstGeom>
          <a:noFill/>
          <a:ln/>
        </p:spPr>
        <p:txBody>
          <a:bodyPr wrap="square" lIns="0" tIns="0" rIns="0" bIns="0" rtlCol="0" anchor="t"/>
          <a:lstStyle/>
          <a:p>
            <a:pPr indent="0" marL="0">
              <a:buNone/>
            </a:pPr>
            <a:r>
              <a:rPr lang="en-US" sz="1700" b="1" dirty="0">
                <a:solidFill>
                  <a:schemeClr val="tx1"/>
                </a:solidFill>
              </a:rPr>
              <a:t>Printing the list of students in alphabetical order</a:t>
            </a:r>
            <a:endParaRPr lang="en-US" sz="1700" dirty="0"/>
          </a:p>
        </p:txBody>
      </p:sp>
      <p:sp>
        <p:nvSpPr>
          <p:cNvPr id="11" name="Text 9"/>
          <p:cNvSpPr txBox="1"/>
          <p:nvPr/>
        </p:nvSpPr>
        <p:spPr>
          <a:xfrm>
            <a:off x="4937760" y="5120640"/>
            <a:ext cx="3429000" cy="822960"/>
          </a:xfrm>
          <a:prstGeom prst="rect">
            <a:avLst/>
          </a:prstGeom>
          <a:noFill/>
          <a:ln/>
        </p:spPr>
        <p:txBody>
          <a:bodyPr wrap="square" lIns="0" tIns="0" rIns="0" bIns="0" rtlCol="0" anchor="t"/>
          <a:lstStyle/>
          <a:p>
            <a:pPr indent="0" marL="0">
              <a:buNone/>
            </a:pPr>
            <a:r>
              <a:rPr lang="en-US" sz="1700" dirty="0">
                <a:solidFill>
                  <a:schemeClr val="tx1"/>
                </a:solidFill>
              </a:rPr>
              <a:t>→ </a:t>
            </a:r>
            <a:pPr indent="0" marL="0">
              <a:buNone/>
            </a:pPr>
            <a:r>
              <a:rPr lang="en-US" sz="1700" i="1" dirty="0">
                <a:solidFill>
                  <a:schemeClr val="tx1"/>
                </a:solidFill>
              </a:rPr>
              <a:t>using a school administration program</a:t>
            </a:r>
            <a:endParaRPr lang="en-US" sz="17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What do we expect from an automated IS?</a:t>
            </a:r>
            <a:endParaRPr lang="en-US" sz="3200" dirty="0"/>
          </a:p>
        </p:txBody>
      </p:sp>
      <p:pic>
        <p:nvPicPr>
          <p:cNvPr id="3" name="Image 0" descr="Truck full of paper files">    </p:cNvPr>
          <p:cNvPicPr>
            <a:picLocks noChangeAspect="1"/>
          </p:cNvPicPr>
          <p:nvPr/>
        </p:nvPicPr>
        <p:blipFill>
          <a:blip r:embed="rId1"/>
          <a:stretch>
            <a:fillRect/>
          </a:stretch>
        </p:blipFill>
        <p:spPr>
          <a:xfrm>
            <a:off x="548640" y="2377440"/>
            <a:ext cx="2743200" cy="2743200"/>
          </a:xfrm>
          <a:prstGeom prst="rect">
            <a:avLst/>
          </a:prstGeom>
        </p:spPr>
      </p:pic>
      <p:sp>
        <p:nvSpPr>
          <p:cNvPr id="4" name="Text 1"/>
          <p:cNvSpPr/>
          <p:nvPr/>
        </p:nvSpPr>
        <p:spPr>
          <a:xfrm>
            <a:off x="822960" y="5212080"/>
            <a:ext cx="2194560" cy="548640"/>
          </a:xfrm>
          <a:prstGeom prst="roundRect">
            <a:avLst>
              <a:gd name="adj" fmla="val 13333"/>
            </a:avLst>
          </a:prstGeom>
          <a:solidFill>
            <a:schemeClr val="bg2"/>
          </a:solidFill>
          <a:ln w="15875">
            <a:solidFill>
              <a:srgbClr val="5E6F67"/>
            </a:solidFill>
          </a:ln>
        </p:spPr>
        <p:txBody>
          <a:bodyPr wrap="square" lIns="50800" tIns="50800" rIns="50800" bIns="50800" rtlCol="0" anchor="ctr"/>
          <a:lstStyle/>
          <a:p>
            <a:pPr algn="ctr" indent="0" marL="0">
              <a:buNone/>
            </a:pPr>
            <a:r>
              <a:rPr lang="en-US" sz="1800" b="1" dirty="0">
                <a:solidFill>
                  <a:schemeClr val="tx1"/>
                </a:solidFill>
              </a:rPr>
              <a:t>PAPER FILES</a:t>
            </a:r>
            <a:endParaRPr lang="en-US" sz="1800" dirty="0"/>
          </a:p>
        </p:txBody>
      </p:sp>
      <p:sp>
        <p:nvSpPr>
          <p:cNvPr id="5" name="Shape 2"/>
          <p:cNvSpPr/>
          <p:nvPr/>
        </p:nvSpPr>
        <p:spPr>
          <a:xfrm>
            <a:off x="3474720" y="3749040"/>
            <a:ext cx="1371600" cy="0"/>
          </a:xfrm>
          <a:prstGeom prst="line">
            <a:avLst/>
          </a:prstGeom>
          <a:noFill/>
          <a:ln w="28575">
            <a:solidFill>
              <a:srgbClr val="5E6F67"/>
            </a:solidFill>
            <a:prstDash val="solid"/>
            <a:tailEnd type="triangle"/>
          </a:ln>
        </p:spPr>
      </p:sp>
      <p:sp>
        <p:nvSpPr>
          <p:cNvPr id="6" name="Text 3"/>
          <p:cNvSpPr/>
          <p:nvPr/>
        </p:nvSpPr>
        <p:spPr>
          <a:xfrm>
            <a:off x="4754880" y="1828800"/>
            <a:ext cx="3840480" cy="1005840"/>
          </a:xfrm>
          <a:prstGeom prst="roundRect">
            <a:avLst>
              <a:gd name="adj" fmla="val 36364"/>
            </a:avLst>
          </a:prstGeom>
          <a:solidFill>
            <a:srgbClr val="FFFFFF"/>
          </a:solidFill>
          <a:ln w="25400">
            <a:solidFill>
              <a:srgbClr val="262633"/>
            </a:solidFill>
          </a:ln>
        </p:spPr>
        <p:txBody>
          <a:bodyPr wrap="square" rtlCol="0" anchor="ctr"/>
          <a:lstStyle/>
          <a:p>
            <a:pPr algn="ctr" indent="0" marL="0">
              <a:buNone/>
            </a:pPr>
            <a:r>
              <a:rPr lang="en-US" sz="2200" b="1" dirty="0">
                <a:solidFill>
                  <a:schemeClr val="tx1"/>
                </a:solidFill>
              </a:rPr>
              <a:t>Put all that in there!</a:t>
            </a:r>
            <a:endParaRPr lang="en-US" sz="2200" dirty="0"/>
          </a:p>
        </p:txBody>
      </p:sp>
      <p:pic>
        <p:nvPicPr>
          <p:cNvPr id="7" name="Image 1" descr="Computer">    </p:cNvPr>
          <p:cNvPicPr>
            <a:picLocks noChangeAspect="1"/>
          </p:cNvPicPr>
          <p:nvPr/>
        </p:nvPicPr>
        <p:blipFill>
          <a:blip r:embed="rId2"/>
          <a:stretch>
            <a:fillRect/>
          </a:stretch>
        </p:blipFill>
        <p:spPr>
          <a:xfrm>
            <a:off x="5394960" y="3200400"/>
            <a:ext cx="2560320" cy="2560320"/>
          </a:xfrm>
          <a:prstGeom prst="rect">
            <a:avLst/>
          </a:prstGeom>
        </p:spPr>
      </p:pic>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Functions of the automated IS</a:t>
            </a:r>
            <a:endParaRPr lang="en-US" sz="3200" dirty="0"/>
          </a:p>
        </p:txBody>
      </p:sp>
      <p:sp>
        <p:nvSpPr>
          <p:cNvPr id="3" name="Text 1"/>
          <p:cNvSpPr/>
          <p:nvPr/>
        </p:nvSpPr>
        <p:spPr>
          <a:xfrm>
            <a:off x="548640" y="1783080"/>
            <a:ext cx="1874520" cy="594360"/>
          </a:xfrm>
          <a:prstGeom prst="roundRect">
            <a:avLst>
              <a:gd name="adj" fmla="val 12308"/>
            </a:avLst>
          </a:prstGeom>
          <a:solidFill>
            <a:schemeClr val="accent1"/>
          </a:solidFill>
          <a:ln/>
        </p:spPr>
        <p:txBody>
          <a:bodyPr wrap="square" lIns="25400" tIns="25400" rIns="25400" bIns="25400" rtlCol="0" anchor="ctr"/>
          <a:lstStyle/>
          <a:p>
            <a:pPr algn="ctr" indent="0" marL="0">
              <a:buNone/>
            </a:pPr>
            <a:r>
              <a:rPr lang="en-US" sz="1700" b="1" dirty="0">
                <a:solidFill>
                  <a:srgbClr val="FFFFFF"/>
                </a:solidFill>
              </a:rPr>
              <a:t>Collection</a:t>
            </a:r>
            <a:endParaRPr lang="en-US" sz="1700" dirty="0"/>
          </a:p>
        </p:txBody>
      </p:sp>
      <p:sp>
        <p:nvSpPr>
          <p:cNvPr id="4" name="Text 2"/>
          <p:cNvSpPr/>
          <p:nvPr/>
        </p:nvSpPr>
        <p:spPr>
          <a:xfrm>
            <a:off x="2606040" y="1783080"/>
            <a:ext cx="1874520" cy="594360"/>
          </a:xfrm>
          <a:prstGeom prst="roundRect">
            <a:avLst>
              <a:gd name="adj" fmla="val 12308"/>
            </a:avLst>
          </a:prstGeom>
          <a:solidFill>
            <a:schemeClr val="accent1"/>
          </a:solidFill>
          <a:ln/>
        </p:spPr>
        <p:txBody>
          <a:bodyPr wrap="square" lIns="25400" tIns="25400" rIns="25400" bIns="25400" rtlCol="0" anchor="ctr"/>
          <a:lstStyle/>
          <a:p>
            <a:pPr algn="ctr" indent="0" marL="0">
              <a:buNone/>
            </a:pPr>
            <a:r>
              <a:rPr lang="en-US" sz="1700" b="1" dirty="0">
                <a:solidFill>
                  <a:srgbClr val="FFFFFF"/>
                </a:solidFill>
              </a:rPr>
              <a:t>Storage</a:t>
            </a:r>
            <a:endParaRPr lang="en-US" sz="1700" dirty="0"/>
          </a:p>
        </p:txBody>
      </p:sp>
      <p:sp>
        <p:nvSpPr>
          <p:cNvPr id="5" name="Text 3"/>
          <p:cNvSpPr/>
          <p:nvPr/>
        </p:nvSpPr>
        <p:spPr>
          <a:xfrm>
            <a:off x="4663440" y="1783080"/>
            <a:ext cx="1874520" cy="594360"/>
          </a:xfrm>
          <a:prstGeom prst="roundRect">
            <a:avLst>
              <a:gd name="adj" fmla="val 12308"/>
            </a:avLst>
          </a:prstGeom>
          <a:solidFill>
            <a:schemeClr val="accent1"/>
          </a:solidFill>
          <a:ln/>
        </p:spPr>
        <p:txBody>
          <a:bodyPr wrap="square" lIns="25400" tIns="25400" rIns="25400" bIns="25400" rtlCol="0" anchor="ctr"/>
          <a:lstStyle/>
          <a:p>
            <a:pPr algn="ctr" indent="0" marL="0">
              <a:buNone/>
            </a:pPr>
            <a:r>
              <a:rPr lang="en-US" sz="1700" b="1" dirty="0">
                <a:solidFill>
                  <a:srgbClr val="FFFFFF"/>
                </a:solidFill>
              </a:rPr>
              <a:t>Processing</a:t>
            </a:r>
            <a:endParaRPr lang="en-US" sz="1700" dirty="0"/>
          </a:p>
        </p:txBody>
      </p:sp>
      <p:sp>
        <p:nvSpPr>
          <p:cNvPr id="6" name="Text 4"/>
          <p:cNvSpPr/>
          <p:nvPr/>
        </p:nvSpPr>
        <p:spPr>
          <a:xfrm>
            <a:off x="6720840" y="1783080"/>
            <a:ext cx="1874520" cy="594360"/>
          </a:xfrm>
          <a:prstGeom prst="roundRect">
            <a:avLst>
              <a:gd name="adj" fmla="val 12308"/>
            </a:avLst>
          </a:prstGeom>
          <a:solidFill>
            <a:schemeClr val="accent1"/>
          </a:solidFill>
          <a:ln/>
        </p:spPr>
        <p:txBody>
          <a:bodyPr wrap="square" lIns="25400" tIns="25400" rIns="25400" bIns="25400" rtlCol="0" anchor="ctr"/>
          <a:lstStyle/>
          <a:p>
            <a:pPr algn="ctr" indent="0" marL="0">
              <a:buNone/>
            </a:pPr>
            <a:r>
              <a:rPr lang="en-US" sz="1700" b="1" dirty="0">
                <a:solidFill>
                  <a:srgbClr val="FFFFFF"/>
                </a:solidFill>
              </a:rPr>
              <a:t>Transmission</a:t>
            </a:r>
            <a:endParaRPr lang="en-US" sz="1700" dirty="0"/>
          </a:p>
        </p:txBody>
      </p:sp>
      <p:sp>
        <p:nvSpPr>
          <p:cNvPr id="7" name="Text 5"/>
          <p:cNvSpPr/>
          <p:nvPr/>
        </p:nvSpPr>
        <p:spPr>
          <a:xfrm>
            <a:off x="457200" y="3383280"/>
            <a:ext cx="1463040" cy="1005840"/>
          </a:xfrm>
          <a:prstGeom prst="ellipse">
            <a:avLst/>
          </a:prstGeom>
          <a:solidFill>
            <a:srgbClr val="FFFFFF"/>
          </a:solidFill>
          <a:ln w="19050">
            <a:solidFill>
              <a:srgbClr val="262633"/>
            </a:solidFill>
          </a:ln>
        </p:spPr>
        <p:txBody>
          <a:bodyPr wrap="square" lIns="25400" tIns="25400" rIns="25400" bIns="25400" rtlCol="0" anchor="ctr"/>
          <a:lstStyle/>
          <a:p>
            <a:pPr algn="ctr" indent="0" marL="0">
              <a:buNone/>
            </a:pPr>
            <a:r>
              <a:rPr lang="en-US" sz="1400" dirty="0">
                <a:solidFill>
                  <a:schemeClr val="tx1"/>
                </a:solidFill>
              </a:rPr>
              <a:t>Outside world</a:t>
            </a:r>
            <a:endParaRPr lang="en-US" sz="1400" dirty="0"/>
          </a:p>
        </p:txBody>
      </p:sp>
      <p:sp>
        <p:nvSpPr>
          <p:cNvPr id="8" name="Text 6"/>
          <p:cNvSpPr txBox="1"/>
          <p:nvPr/>
        </p:nvSpPr>
        <p:spPr>
          <a:xfrm>
            <a:off x="1965960" y="3246120"/>
            <a:ext cx="1005840" cy="274320"/>
          </a:xfrm>
          <a:prstGeom prst="rect">
            <a:avLst/>
          </a:prstGeom>
          <a:noFill/>
          <a:ln/>
        </p:spPr>
        <p:txBody>
          <a:bodyPr wrap="square" lIns="0" tIns="0" rIns="0" bIns="0" rtlCol="0" anchor="t"/>
          <a:lstStyle/>
          <a:p>
            <a:pPr algn="ctr" indent="0" marL="0">
              <a:buNone/>
            </a:pPr>
            <a:r>
              <a:rPr lang="en-US" sz="1300" dirty="0">
                <a:solidFill>
                  <a:schemeClr val="tx1"/>
                </a:solidFill>
              </a:rPr>
              <a:t>Input</a:t>
            </a:r>
            <a:endParaRPr lang="en-US" sz="1300" dirty="0"/>
          </a:p>
        </p:txBody>
      </p:sp>
      <p:sp>
        <p:nvSpPr>
          <p:cNvPr id="9" name="Shape 7"/>
          <p:cNvSpPr/>
          <p:nvPr/>
        </p:nvSpPr>
        <p:spPr>
          <a:xfrm>
            <a:off x="1920240" y="3611880"/>
            <a:ext cx="1097280" cy="0"/>
          </a:xfrm>
          <a:prstGeom prst="line">
            <a:avLst/>
          </a:prstGeom>
          <a:noFill/>
          <a:ln w="28575">
            <a:solidFill>
              <a:srgbClr val="5E6F67"/>
            </a:solidFill>
            <a:prstDash val="solid"/>
            <a:tailEnd type="triangle"/>
          </a:ln>
        </p:spPr>
      </p:sp>
      <p:sp>
        <p:nvSpPr>
          <p:cNvPr id="10" name="Shape 8"/>
          <p:cNvSpPr/>
          <p:nvPr/>
        </p:nvSpPr>
        <p:spPr>
          <a:xfrm flipH="1">
            <a:off x="1920240" y="4160520"/>
            <a:ext cx="1097280" cy="0"/>
          </a:xfrm>
          <a:prstGeom prst="line">
            <a:avLst/>
          </a:prstGeom>
          <a:noFill/>
          <a:ln w="28575">
            <a:solidFill>
              <a:srgbClr val="5E6F67"/>
            </a:solidFill>
            <a:prstDash val="solid"/>
            <a:tailEnd type="triangle"/>
          </a:ln>
        </p:spPr>
      </p:sp>
      <p:sp>
        <p:nvSpPr>
          <p:cNvPr id="11" name="Text 9"/>
          <p:cNvSpPr txBox="1"/>
          <p:nvPr/>
        </p:nvSpPr>
        <p:spPr>
          <a:xfrm>
            <a:off x="1965960" y="4206240"/>
            <a:ext cx="1005840" cy="274320"/>
          </a:xfrm>
          <a:prstGeom prst="rect">
            <a:avLst/>
          </a:prstGeom>
          <a:noFill/>
          <a:ln/>
        </p:spPr>
        <p:txBody>
          <a:bodyPr wrap="square" lIns="0" tIns="0" rIns="0" bIns="0" rtlCol="0" anchor="t"/>
          <a:lstStyle/>
          <a:p>
            <a:pPr algn="ctr" indent="0" marL="0">
              <a:buNone/>
            </a:pPr>
            <a:r>
              <a:rPr lang="en-US" sz="1300" dirty="0">
                <a:solidFill>
                  <a:schemeClr val="tx1"/>
                </a:solidFill>
              </a:rPr>
              <a:t>Results</a:t>
            </a:r>
            <a:endParaRPr lang="en-US" sz="1300" dirty="0"/>
          </a:p>
        </p:txBody>
      </p:sp>
      <p:sp>
        <p:nvSpPr>
          <p:cNvPr id="12" name="Text 10"/>
          <p:cNvSpPr/>
          <p:nvPr/>
        </p:nvSpPr>
        <p:spPr>
          <a:xfrm>
            <a:off x="3017520" y="3200400"/>
            <a:ext cx="2377440" cy="1371600"/>
          </a:xfrm>
          <a:prstGeom prst="rect">
            <a:avLst/>
          </a:prstGeom>
          <a:solidFill>
            <a:srgbClr val="FFFFFF"/>
          </a:solidFill>
          <a:ln w="19050">
            <a:solidFill>
              <a:srgbClr val="262633"/>
            </a:solidFill>
          </a:ln>
        </p:spPr>
        <p:txBody>
          <a:bodyPr wrap="square" lIns="50800" tIns="50800" rIns="50800" bIns="50800" rtlCol="0" anchor="ctr"/>
          <a:lstStyle/>
          <a:p>
            <a:pPr algn="ctr" indent="0" marL="0">
              <a:buNone/>
            </a:pPr>
            <a:r>
              <a:rPr lang="en-US" sz="1500" b="1" dirty="0">
                <a:solidFill>
                  <a:schemeClr val="tx1"/>
                </a:solidFill>
              </a:rPr>
              <a:t>Computers + Applications + Operating system</a:t>
            </a:r>
            <a:endParaRPr lang="en-US" sz="1500" dirty="0"/>
          </a:p>
        </p:txBody>
      </p:sp>
      <p:sp>
        <p:nvSpPr>
          <p:cNvPr id="13" name="Text 11"/>
          <p:cNvSpPr txBox="1"/>
          <p:nvPr/>
        </p:nvSpPr>
        <p:spPr>
          <a:xfrm>
            <a:off x="5440680" y="3246120"/>
            <a:ext cx="1371600" cy="274320"/>
          </a:xfrm>
          <a:prstGeom prst="rect">
            <a:avLst/>
          </a:prstGeom>
          <a:noFill/>
          <a:ln/>
        </p:spPr>
        <p:txBody>
          <a:bodyPr wrap="square" lIns="0" tIns="0" rIns="0" bIns="0" rtlCol="0" anchor="t"/>
          <a:lstStyle/>
          <a:p>
            <a:pPr algn="ctr" indent="0" marL="0">
              <a:buNone/>
            </a:pPr>
            <a:r>
              <a:rPr lang="en-US" sz="1300" dirty="0">
                <a:solidFill>
                  <a:schemeClr val="tx1"/>
                </a:solidFill>
              </a:rPr>
              <a:t>Storage</a:t>
            </a:r>
            <a:endParaRPr lang="en-US" sz="1300" dirty="0"/>
          </a:p>
        </p:txBody>
      </p:sp>
      <p:sp>
        <p:nvSpPr>
          <p:cNvPr id="14" name="Shape 12"/>
          <p:cNvSpPr/>
          <p:nvPr/>
        </p:nvSpPr>
        <p:spPr>
          <a:xfrm>
            <a:off x="5394960" y="3611880"/>
            <a:ext cx="1463040" cy="0"/>
          </a:xfrm>
          <a:prstGeom prst="line">
            <a:avLst/>
          </a:prstGeom>
          <a:noFill/>
          <a:ln w="28575">
            <a:solidFill>
              <a:srgbClr val="5E6F67"/>
            </a:solidFill>
            <a:prstDash val="solid"/>
            <a:tailEnd type="triangle"/>
          </a:ln>
        </p:spPr>
      </p:sp>
      <p:sp>
        <p:nvSpPr>
          <p:cNvPr id="15" name="Shape 13"/>
          <p:cNvSpPr/>
          <p:nvPr/>
        </p:nvSpPr>
        <p:spPr>
          <a:xfrm flipH="1">
            <a:off x="5394960" y="4160520"/>
            <a:ext cx="1463040" cy="0"/>
          </a:xfrm>
          <a:prstGeom prst="line">
            <a:avLst/>
          </a:prstGeom>
          <a:noFill/>
          <a:ln w="28575">
            <a:solidFill>
              <a:srgbClr val="5E6F67"/>
            </a:solidFill>
            <a:prstDash val="solid"/>
            <a:tailEnd type="triangle"/>
          </a:ln>
        </p:spPr>
      </p:sp>
      <p:sp>
        <p:nvSpPr>
          <p:cNvPr id="16" name="Text 14"/>
          <p:cNvSpPr txBox="1"/>
          <p:nvPr/>
        </p:nvSpPr>
        <p:spPr>
          <a:xfrm>
            <a:off x="5440680" y="4206240"/>
            <a:ext cx="1371600" cy="274320"/>
          </a:xfrm>
          <a:prstGeom prst="rect">
            <a:avLst/>
          </a:prstGeom>
          <a:noFill/>
          <a:ln/>
        </p:spPr>
        <p:txBody>
          <a:bodyPr wrap="square" lIns="0" tIns="0" rIns="0" bIns="0" rtlCol="0" anchor="t"/>
          <a:lstStyle/>
          <a:p>
            <a:pPr algn="ctr" indent="0" marL="0">
              <a:buNone/>
            </a:pPr>
            <a:r>
              <a:rPr lang="en-US" sz="1300" dirty="0">
                <a:solidFill>
                  <a:schemeClr val="tx1"/>
                </a:solidFill>
              </a:rPr>
              <a:t>Access</a:t>
            </a:r>
            <a:endParaRPr lang="en-US" sz="1300" dirty="0"/>
          </a:p>
        </p:txBody>
      </p:sp>
      <p:sp>
        <p:nvSpPr>
          <p:cNvPr id="17" name="Text 15"/>
          <p:cNvSpPr/>
          <p:nvPr/>
        </p:nvSpPr>
        <p:spPr>
          <a:xfrm>
            <a:off x="6858000" y="3108960"/>
            <a:ext cx="1737360" cy="1554480"/>
          </a:xfrm>
          <a:prstGeom prst="can">
            <a:avLst/>
          </a:prstGeom>
          <a:solidFill>
            <a:srgbClr val="FFFFFF"/>
          </a:solidFill>
          <a:ln w="19050">
            <a:solidFill>
              <a:srgbClr val="262633"/>
            </a:solidFill>
          </a:ln>
        </p:spPr>
        <p:txBody>
          <a:bodyPr wrap="square" lIns="25400" tIns="25400" rIns="25400" bIns="25400" rtlCol="0" anchor="ctr"/>
          <a:lstStyle/>
          <a:p>
            <a:pPr algn="ctr" indent="0" marL="0">
              <a:buNone/>
            </a:pPr>
            <a:r>
              <a:rPr lang="en-US" sz="1400" b="1" dirty="0">
                <a:solidFill>
                  <a:schemeClr val="tx1"/>
                </a:solidFill>
              </a:rPr>
              <a:t>Information base</a:t>
            </a:r>
            <a:endParaRPr lang="en-US" sz="1400" dirty="0"/>
          </a:p>
        </p:txBody>
      </p:sp>
      <p:sp>
        <p:nvSpPr>
          <p:cNvPr id="18" name="Shape 16"/>
          <p:cNvSpPr/>
          <p:nvPr/>
        </p:nvSpPr>
        <p:spPr>
          <a:xfrm>
            <a:off x="4206240" y="4572000"/>
            <a:ext cx="0" cy="731520"/>
          </a:xfrm>
          <a:prstGeom prst="line">
            <a:avLst/>
          </a:prstGeom>
          <a:noFill/>
          <a:ln w="28575">
            <a:solidFill>
              <a:srgbClr val="5E6F67"/>
            </a:solidFill>
            <a:prstDash val="solid"/>
            <a:tailEnd type="triangle"/>
          </a:ln>
        </p:spPr>
      </p:sp>
      <p:sp>
        <p:nvSpPr>
          <p:cNvPr id="19" name="Text 17"/>
          <p:cNvSpPr/>
          <p:nvPr/>
        </p:nvSpPr>
        <p:spPr>
          <a:xfrm>
            <a:off x="3200400" y="5303520"/>
            <a:ext cx="2011680" cy="777240"/>
          </a:xfrm>
          <a:prstGeom prst="ellipse">
            <a:avLst/>
          </a:prstGeom>
          <a:solidFill>
            <a:srgbClr val="F8E4DE"/>
          </a:solidFill>
          <a:ln w="19050">
            <a:solidFill>
              <a:srgbClr val="C84B31"/>
            </a:solidFill>
          </a:ln>
        </p:spPr>
        <p:txBody>
          <a:bodyPr wrap="square" lIns="25400" tIns="25400" rIns="25400" bIns="25400" rtlCol="0" anchor="ctr"/>
          <a:lstStyle/>
          <a:p>
            <a:pPr algn="ctr" indent="0" marL="0">
              <a:buNone/>
            </a:pPr>
            <a:r>
              <a:rPr lang="en-US" sz="1400" b="1" dirty="0">
                <a:solidFill>
                  <a:schemeClr val="tx1"/>
                </a:solidFill>
              </a:rPr>
              <a:t>Automatic processing</a:t>
            </a:r>
            <a:endParaRPr lang="en-US" sz="14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Example</a:t>
            </a:r>
            <a:endParaRPr lang="en-US" sz="3200" dirty="0"/>
          </a:p>
        </p:txBody>
      </p:sp>
      <p:sp>
        <p:nvSpPr>
          <p:cNvPr id="3" name="Text 1"/>
          <p:cNvSpPr txBox="1"/>
          <p:nvPr/>
        </p:nvSpPr>
        <p:spPr>
          <a:xfrm>
            <a:off x="548640" y="1783080"/>
            <a:ext cx="8046720" cy="457200"/>
          </a:xfrm>
          <a:prstGeom prst="rect">
            <a:avLst/>
          </a:prstGeom>
          <a:noFill/>
          <a:ln/>
        </p:spPr>
        <p:txBody>
          <a:bodyPr wrap="square" lIns="0" tIns="0" rIns="0" bIns="0" rtlCol="0" anchor="t"/>
          <a:lstStyle/>
          <a:p>
            <a:pPr indent="0" marL="0">
              <a:buNone/>
            </a:pPr>
            <a:r>
              <a:rPr lang="en-US" sz="2000" b="1" dirty="0">
                <a:solidFill>
                  <a:schemeClr val="accent1"/>
                </a:solidFill>
              </a:rPr>
              <a:t>Steps to make a grade report for a given student:</a:t>
            </a:r>
            <a:endParaRPr lang="en-US" sz="2000" dirty="0"/>
          </a:p>
        </p:txBody>
      </p:sp>
      <p:sp>
        <p:nvSpPr>
          <p:cNvPr id="4" name="Text 2"/>
          <p:cNvSpPr/>
          <p:nvPr/>
        </p:nvSpPr>
        <p:spPr>
          <a:xfrm>
            <a:off x="548640" y="2423160"/>
            <a:ext cx="548640" cy="548640"/>
          </a:xfrm>
          <a:prstGeom prst="ellipse">
            <a:avLst/>
          </a:prstGeom>
          <a:solidFill>
            <a:schemeClr val="accent1"/>
          </a:solidFill>
          <a:ln/>
        </p:spPr>
        <p:txBody>
          <a:bodyPr wrap="square" lIns="0" tIns="0" rIns="0" bIns="0" rtlCol="0" anchor="ctr"/>
          <a:lstStyle/>
          <a:p>
            <a:pPr algn="ctr" indent="0" marL="0">
              <a:buNone/>
            </a:pPr>
            <a:r>
              <a:rPr lang="en-US" sz="1800" b="1" dirty="0">
                <a:solidFill>
                  <a:srgbClr val="FFFFFF"/>
                </a:solidFill>
              </a:rPr>
              <a:t>1</a:t>
            </a:r>
            <a:endParaRPr lang="en-US" sz="1800" dirty="0"/>
          </a:p>
        </p:txBody>
      </p:sp>
      <p:sp>
        <p:nvSpPr>
          <p:cNvPr id="5" name="Text 3"/>
          <p:cNvSpPr txBox="1"/>
          <p:nvPr/>
        </p:nvSpPr>
        <p:spPr>
          <a:xfrm>
            <a:off x="1325880" y="2377440"/>
            <a:ext cx="7269480" cy="640080"/>
          </a:xfrm>
          <a:prstGeom prst="rect">
            <a:avLst/>
          </a:prstGeom>
          <a:noFill/>
          <a:ln/>
        </p:spPr>
        <p:txBody>
          <a:bodyPr wrap="square" lIns="0" tIns="0" rIns="0" bIns="0" rtlCol="0" anchor="ctr"/>
          <a:lstStyle/>
          <a:p>
            <a:pPr indent="0" marL="0">
              <a:buNone/>
            </a:pPr>
            <a:r>
              <a:rPr lang="en-US" sz="1700" dirty="0">
                <a:solidFill>
                  <a:schemeClr val="tx1"/>
                </a:solidFill>
              </a:rPr>
              <a:t>Access the information base to check that the student exists and to get the other information (last name, first name, ...)</a:t>
            </a:r>
            <a:endParaRPr lang="en-US" sz="1700" dirty="0"/>
          </a:p>
        </p:txBody>
      </p:sp>
      <p:sp>
        <p:nvSpPr>
          <p:cNvPr id="6" name="Text 4"/>
          <p:cNvSpPr/>
          <p:nvPr/>
        </p:nvSpPr>
        <p:spPr>
          <a:xfrm>
            <a:off x="548640" y="3191256"/>
            <a:ext cx="548640" cy="548640"/>
          </a:xfrm>
          <a:prstGeom prst="ellipse">
            <a:avLst/>
          </a:prstGeom>
          <a:solidFill>
            <a:schemeClr val="accent1"/>
          </a:solidFill>
          <a:ln/>
        </p:spPr>
        <p:txBody>
          <a:bodyPr wrap="square" lIns="0" tIns="0" rIns="0" bIns="0" rtlCol="0" anchor="ctr"/>
          <a:lstStyle/>
          <a:p>
            <a:pPr algn="ctr" indent="0" marL="0">
              <a:buNone/>
            </a:pPr>
            <a:r>
              <a:rPr lang="en-US" sz="1800" b="1" dirty="0">
                <a:solidFill>
                  <a:srgbClr val="FFFFFF"/>
                </a:solidFill>
              </a:rPr>
              <a:t>2</a:t>
            </a:r>
            <a:endParaRPr lang="en-US" sz="1800" dirty="0"/>
          </a:p>
        </p:txBody>
      </p:sp>
      <p:sp>
        <p:nvSpPr>
          <p:cNvPr id="7" name="Text 5"/>
          <p:cNvSpPr txBox="1"/>
          <p:nvPr/>
        </p:nvSpPr>
        <p:spPr>
          <a:xfrm>
            <a:off x="1325880" y="3145536"/>
            <a:ext cx="7269480" cy="640080"/>
          </a:xfrm>
          <a:prstGeom prst="rect">
            <a:avLst/>
          </a:prstGeom>
          <a:noFill/>
          <a:ln/>
        </p:spPr>
        <p:txBody>
          <a:bodyPr wrap="square" lIns="0" tIns="0" rIns="0" bIns="0" rtlCol="0" anchor="ctr"/>
          <a:lstStyle/>
          <a:p>
            <a:pPr indent="0" marL="0">
              <a:buNone/>
            </a:pPr>
            <a:r>
              <a:rPr lang="en-US" sz="1700" dirty="0">
                <a:solidFill>
                  <a:schemeClr val="tx1"/>
                </a:solidFill>
              </a:rPr>
              <a:t>Enter the grades obtained in the different subjects</a:t>
            </a:r>
            <a:endParaRPr lang="en-US" sz="1700" dirty="0"/>
          </a:p>
        </p:txBody>
      </p:sp>
      <p:sp>
        <p:nvSpPr>
          <p:cNvPr id="8" name="Text 6"/>
          <p:cNvSpPr/>
          <p:nvPr/>
        </p:nvSpPr>
        <p:spPr>
          <a:xfrm>
            <a:off x="548640" y="3959352"/>
            <a:ext cx="548640" cy="548640"/>
          </a:xfrm>
          <a:prstGeom prst="ellipse">
            <a:avLst/>
          </a:prstGeom>
          <a:solidFill>
            <a:schemeClr val="accent1"/>
          </a:solidFill>
          <a:ln/>
        </p:spPr>
        <p:txBody>
          <a:bodyPr wrap="square" lIns="0" tIns="0" rIns="0" bIns="0" rtlCol="0" anchor="ctr"/>
          <a:lstStyle/>
          <a:p>
            <a:pPr algn="ctr" indent="0" marL="0">
              <a:buNone/>
            </a:pPr>
            <a:r>
              <a:rPr lang="en-US" sz="1800" b="1" dirty="0">
                <a:solidFill>
                  <a:srgbClr val="FFFFFF"/>
                </a:solidFill>
              </a:rPr>
              <a:t>3</a:t>
            </a:r>
            <a:endParaRPr lang="en-US" sz="1800" dirty="0"/>
          </a:p>
        </p:txBody>
      </p:sp>
      <p:sp>
        <p:nvSpPr>
          <p:cNvPr id="9" name="Text 7"/>
          <p:cNvSpPr txBox="1"/>
          <p:nvPr/>
        </p:nvSpPr>
        <p:spPr>
          <a:xfrm>
            <a:off x="1325880" y="3913632"/>
            <a:ext cx="7269480" cy="640080"/>
          </a:xfrm>
          <a:prstGeom prst="rect">
            <a:avLst/>
          </a:prstGeom>
          <a:noFill/>
          <a:ln/>
        </p:spPr>
        <p:txBody>
          <a:bodyPr wrap="square" lIns="0" tIns="0" rIns="0" bIns="0" rtlCol="0" anchor="ctr"/>
          <a:lstStyle/>
          <a:p>
            <a:pPr indent="0" marL="0">
              <a:buNone/>
            </a:pPr>
            <a:r>
              <a:rPr lang="en-US" sz="1700" dirty="0">
                <a:solidFill>
                  <a:schemeClr val="tx1"/>
                </a:solidFill>
              </a:rPr>
              <a:t>Store the grades in the information base</a:t>
            </a:r>
            <a:endParaRPr lang="en-US" sz="1700" dirty="0"/>
          </a:p>
        </p:txBody>
      </p:sp>
      <p:sp>
        <p:nvSpPr>
          <p:cNvPr id="10" name="Text 8"/>
          <p:cNvSpPr/>
          <p:nvPr/>
        </p:nvSpPr>
        <p:spPr>
          <a:xfrm>
            <a:off x="548640" y="4727448"/>
            <a:ext cx="548640" cy="548640"/>
          </a:xfrm>
          <a:prstGeom prst="ellipse">
            <a:avLst/>
          </a:prstGeom>
          <a:solidFill>
            <a:schemeClr val="accent1"/>
          </a:solidFill>
          <a:ln/>
        </p:spPr>
        <p:txBody>
          <a:bodyPr wrap="square" lIns="0" tIns="0" rIns="0" bIns="0" rtlCol="0" anchor="ctr"/>
          <a:lstStyle/>
          <a:p>
            <a:pPr algn="ctr" indent="0" marL="0">
              <a:buNone/>
            </a:pPr>
            <a:r>
              <a:rPr lang="en-US" sz="1800" b="1" dirty="0">
                <a:solidFill>
                  <a:srgbClr val="FFFFFF"/>
                </a:solidFill>
              </a:rPr>
              <a:t>4</a:t>
            </a:r>
            <a:endParaRPr lang="en-US" sz="1800" dirty="0"/>
          </a:p>
        </p:txBody>
      </p:sp>
      <p:sp>
        <p:nvSpPr>
          <p:cNvPr id="11" name="Text 9"/>
          <p:cNvSpPr txBox="1"/>
          <p:nvPr/>
        </p:nvSpPr>
        <p:spPr>
          <a:xfrm>
            <a:off x="1325880" y="4681728"/>
            <a:ext cx="7269480" cy="640080"/>
          </a:xfrm>
          <a:prstGeom prst="rect">
            <a:avLst/>
          </a:prstGeom>
          <a:noFill/>
          <a:ln/>
        </p:spPr>
        <p:txBody>
          <a:bodyPr wrap="square" lIns="0" tIns="0" rIns="0" bIns="0" rtlCol="0" anchor="ctr"/>
          <a:lstStyle/>
          <a:p>
            <a:pPr indent="0" marL="0">
              <a:buNone/>
            </a:pPr>
            <a:r>
              <a:rPr lang="en-US" sz="1700" dirty="0">
                <a:solidFill>
                  <a:schemeClr val="tx1"/>
                </a:solidFill>
              </a:rPr>
              <a:t>Calculate the average automatically</a:t>
            </a:r>
            <a:endParaRPr lang="en-US" sz="1700" dirty="0"/>
          </a:p>
        </p:txBody>
      </p:sp>
      <p:sp>
        <p:nvSpPr>
          <p:cNvPr id="12" name="Text 10"/>
          <p:cNvSpPr/>
          <p:nvPr/>
        </p:nvSpPr>
        <p:spPr>
          <a:xfrm>
            <a:off x="548640" y="5495544"/>
            <a:ext cx="548640" cy="548640"/>
          </a:xfrm>
          <a:prstGeom prst="ellipse">
            <a:avLst/>
          </a:prstGeom>
          <a:solidFill>
            <a:schemeClr val="accent1"/>
          </a:solidFill>
          <a:ln/>
        </p:spPr>
        <p:txBody>
          <a:bodyPr wrap="square" lIns="0" tIns="0" rIns="0" bIns="0" rtlCol="0" anchor="ctr"/>
          <a:lstStyle/>
          <a:p>
            <a:pPr algn="ctr" indent="0" marL="0">
              <a:buNone/>
            </a:pPr>
            <a:r>
              <a:rPr lang="en-US" sz="1800" b="1" dirty="0">
                <a:solidFill>
                  <a:srgbClr val="FFFFFF"/>
                </a:solidFill>
              </a:rPr>
              <a:t>5</a:t>
            </a:r>
            <a:endParaRPr lang="en-US" sz="1800" dirty="0"/>
          </a:p>
        </p:txBody>
      </p:sp>
      <p:sp>
        <p:nvSpPr>
          <p:cNvPr id="13" name="Text 11"/>
          <p:cNvSpPr txBox="1"/>
          <p:nvPr/>
        </p:nvSpPr>
        <p:spPr>
          <a:xfrm>
            <a:off x="1325880" y="5449824"/>
            <a:ext cx="7269480" cy="640080"/>
          </a:xfrm>
          <a:prstGeom prst="rect">
            <a:avLst/>
          </a:prstGeom>
          <a:noFill/>
          <a:ln/>
        </p:spPr>
        <p:txBody>
          <a:bodyPr wrap="square" lIns="0" tIns="0" rIns="0" bIns="0" rtlCol="0" anchor="ctr"/>
          <a:lstStyle/>
          <a:p>
            <a:pPr indent="0" marL="0">
              <a:buNone/>
            </a:pPr>
            <a:r>
              <a:rPr lang="en-US" sz="1700" dirty="0">
                <a:solidFill>
                  <a:schemeClr val="tx1"/>
                </a:solidFill>
              </a:rPr>
              <a:t>Make the grade report (the result)</a:t>
            </a:r>
            <a:endParaRPr lang="en-US" sz="17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Functions of the IS on the example</a:t>
            </a:r>
            <a:endParaRPr lang="en-US" sz="3200" dirty="0"/>
          </a:p>
        </p:txBody>
      </p:sp>
      <p:pic>
        <p:nvPicPr>
          <p:cNvPr id="3" name="Image 0" descr="Teacher">    </p:cNvPr>
          <p:cNvPicPr>
            <a:picLocks noChangeAspect="1"/>
          </p:cNvPicPr>
          <p:nvPr/>
        </p:nvPicPr>
        <p:blipFill>
          <a:blip r:embed="rId1"/>
          <a:stretch>
            <a:fillRect/>
          </a:stretch>
        </p:blipFill>
        <p:spPr>
          <a:xfrm>
            <a:off x="548640" y="2697480"/>
            <a:ext cx="777240" cy="777240"/>
          </a:xfrm>
          <a:prstGeom prst="rect">
            <a:avLst/>
          </a:prstGeom>
        </p:spPr>
      </p:pic>
      <p:sp>
        <p:nvSpPr>
          <p:cNvPr id="4" name="Text 1"/>
          <p:cNvSpPr txBox="1"/>
          <p:nvPr/>
        </p:nvSpPr>
        <p:spPr>
          <a:xfrm>
            <a:off x="411480" y="3520440"/>
            <a:ext cx="1051560" cy="274320"/>
          </a:xfrm>
          <a:prstGeom prst="rect">
            <a:avLst/>
          </a:prstGeom>
          <a:noFill/>
          <a:ln/>
        </p:spPr>
        <p:txBody>
          <a:bodyPr wrap="square" lIns="0" tIns="0" rIns="0" bIns="0" rtlCol="0" anchor="t"/>
          <a:lstStyle/>
          <a:p>
            <a:pPr algn="ctr" indent="0" marL="0">
              <a:buNone/>
            </a:pPr>
            <a:r>
              <a:rPr lang="en-US" sz="1300" dirty="0">
                <a:solidFill>
                  <a:schemeClr val="tx1"/>
                </a:solidFill>
              </a:rPr>
              <a:t>Teacher</a:t>
            </a:r>
            <a:endParaRPr lang="en-US" sz="1300" dirty="0"/>
          </a:p>
        </p:txBody>
      </p:sp>
      <p:sp>
        <p:nvSpPr>
          <p:cNvPr id="5" name="Shape 2"/>
          <p:cNvSpPr/>
          <p:nvPr/>
        </p:nvSpPr>
        <p:spPr>
          <a:xfrm>
            <a:off x="1371600" y="3108960"/>
            <a:ext cx="594360" cy="0"/>
          </a:xfrm>
          <a:prstGeom prst="line">
            <a:avLst/>
          </a:prstGeom>
          <a:noFill/>
          <a:ln w="28575">
            <a:solidFill>
              <a:srgbClr val="5E6F67"/>
            </a:solidFill>
            <a:prstDash val="solid"/>
            <a:tailEnd type="triangle"/>
          </a:ln>
        </p:spPr>
      </p:sp>
      <p:sp>
        <p:nvSpPr>
          <p:cNvPr id="6" name="Text 3"/>
          <p:cNvSpPr/>
          <p:nvPr/>
        </p:nvSpPr>
        <p:spPr>
          <a:xfrm>
            <a:off x="2011680" y="2697480"/>
            <a:ext cx="1188720" cy="822960"/>
          </a:xfrm>
          <a:prstGeom prst="parallelogram">
            <a:avLst/>
          </a:prstGeom>
          <a:solidFill>
            <a:srgbClr val="FFFFFF"/>
          </a:solidFill>
          <a:ln w="19050">
            <a:solidFill>
              <a:srgbClr val="262633"/>
            </a:solidFill>
          </a:ln>
        </p:spPr>
        <p:txBody>
          <a:bodyPr wrap="square" lIns="25400" tIns="25400" rIns="25400" bIns="25400" rtlCol="0" anchor="ctr"/>
          <a:lstStyle/>
          <a:p>
            <a:pPr algn="ctr" indent="0" marL="0">
              <a:buNone/>
            </a:pPr>
            <a:r>
              <a:rPr lang="en-US" sz="1300" dirty="0">
                <a:solidFill>
                  <a:schemeClr val="tx1"/>
                </a:solidFill>
              </a:rPr>
              <a:t>Grade sheet</a:t>
            </a:r>
            <a:endParaRPr lang="en-US" sz="1300" dirty="0"/>
          </a:p>
        </p:txBody>
      </p:sp>
      <p:sp>
        <p:nvSpPr>
          <p:cNvPr id="7" name="Text 4"/>
          <p:cNvSpPr txBox="1"/>
          <p:nvPr/>
        </p:nvSpPr>
        <p:spPr>
          <a:xfrm>
            <a:off x="3200400" y="2743200"/>
            <a:ext cx="1005840" cy="320040"/>
          </a:xfrm>
          <a:prstGeom prst="rect">
            <a:avLst/>
          </a:prstGeom>
          <a:noFill/>
          <a:ln/>
        </p:spPr>
        <p:txBody>
          <a:bodyPr wrap="square" lIns="0" tIns="0" rIns="0" bIns="0" rtlCol="0" anchor="t"/>
          <a:lstStyle/>
          <a:p>
            <a:pPr algn="ctr" indent="0" marL="0">
              <a:buNone/>
            </a:pPr>
            <a:r>
              <a:rPr lang="en-US" sz="1200" b="1" dirty="0">
                <a:solidFill>
                  <a:schemeClr val="tx1"/>
                </a:solidFill>
              </a:rPr>
              <a:t>2 Enter grades</a:t>
            </a:r>
            <a:endParaRPr lang="en-US" sz="1200" dirty="0"/>
          </a:p>
        </p:txBody>
      </p:sp>
      <p:sp>
        <p:nvSpPr>
          <p:cNvPr id="8" name="Shape 5"/>
          <p:cNvSpPr/>
          <p:nvPr/>
        </p:nvSpPr>
        <p:spPr>
          <a:xfrm>
            <a:off x="3200400" y="3108960"/>
            <a:ext cx="1005840" cy="0"/>
          </a:xfrm>
          <a:prstGeom prst="line">
            <a:avLst/>
          </a:prstGeom>
          <a:noFill/>
          <a:ln w="28575">
            <a:solidFill>
              <a:srgbClr val="5E6F67"/>
            </a:solidFill>
            <a:prstDash val="solid"/>
            <a:tailEnd type="triangle"/>
          </a:ln>
        </p:spPr>
      </p:sp>
      <p:sp>
        <p:nvSpPr>
          <p:cNvPr id="9" name="Text 6"/>
          <p:cNvSpPr/>
          <p:nvPr/>
        </p:nvSpPr>
        <p:spPr>
          <a:xfrm>
            <a:off x="4206240" y="2468880"/>
            <a:ext cx="1828800" cy="3200400"/>
          </a:xfrm>
          <a:prstGeom prst="rect">
            <a:avLst/>
          </a:prstGeom>
          <a:solidFill>
            <a:srgbClr val="FFFFFF"/>
          </a:solidFill>
          <a:ln w="19050">
            <a:solidFill>
              <a:srgbClr val="262633"/>
            </a:solidFill>
          </a:ln>
        </p:spPr>
        <p:txBody>
          <a:bodyPr wrap="square" lIns="101600" tIns="101600" rIns="101600" bIns="101600" rtlCol="0" anchor="t"/>
          <a:lstStyle/>
          <a:p>
            <a:pPr algn="ctr" indent="0" marL="0">
              <a:buNone/>
            </a:pPr>
            <a:r>
              <a:rPr lang="en-US" sz="1500" b="1" dirty="0">
                <a:solidFill>
                  <a:schemeClr val="tx1"/>
                </a:solidFill>
              </a:rPr>
              <a:t>Application to calculate averages</a:t>
            </a:r>
            <a:endParaRPr lang="en-US" sz="1500" dirty="0"/>
          </a:p>
        </p:txBody>
      </p:sp>
      <p:sp>
        <p:nvSpPr>
          <p:cNvPr id="10" name="Text 7"/>
          <p:cNvSpPr/>
          <p:nvPr/>
        </p:nvSpPr>
        <p:spPr>
          <a:xfrm>
            <a:off x="7223760" y="2468880"/>
            <a:ext cx="1371600" cy="2468880"/>
          </a:xfrm>
          <a:prstGeom prst="can">
            <a:avLst/>
          </a:prstGeom>
          <a:solidFill>
            <a:srgbClr val="FFFFFF"/>
          </a:solidFill>
          <a:ln w="19050">
            <a:solidFill>
              <a:srgbClr val="262633"/>
            </a:solidFill>
          </a:ln>
        </p:spPr>
        <p:txBody>
          <a:bodyPr wrap="square" lIns="25400" tIns="25400" rIns="25400" bIns="25400" rtlCol="0" anchor="ctr"/>
          <a:lstStyle/>
          <a:p>
            <a:pPr algn="ctr" indent="0" marL="0">
              <a:buNone/>
            </a:pPr>
            <a:r>
              <a:rPr lang="en-US" sz="1300" b="1" dirty="0">
                <a:solidFill>
                  <a:schemeClr val="tx1"/>
                </a:solidFill>
              </a:rPr>
              <a:t>Student and subject files</a:t>
            </a:r>
            <a:endParaRPr lang="en-US" sz="1300" dirty="0"/>
          </a:p>
        </p:txBody>
      </p:sp>
      <p:sp>
        <p:nvSpPr>
          <p:cNvPr id="11" name="Text 8"/>
          <p:cNvSpPr txBox="1"/>
          <p:nvPr/>
        </p:nvSpPr>
        <p:spPr>
          <a:xfrm>
            <a:off x="6080760" y="2926080"/>
            <a:ext cx="1097280" cy="274320"/>
          </a:xfrm>
          <a:prstGeom prst="rect">
            <a:avLst/>
          </a:prstGeom>
          <a:noFill/>
          <a:ln/>
        </p:spPr>
        <p:txBody>
          <a:bodyPr wrap="square" lIns="0" tIns="0" rIns="0" bIns="0" rtlCol="0" anchor="t"/>
          <a:lstStyle/>
          <a:p>
            <a:pPr algn="ctr" indent="0" marL="0">
              <a:buNone/>
            </a:pPr>
            <a:r>
              <a:rPr lang="en-US" sz="1200" b="1" dirty="0">
                <a:solidFill>
                  <a:schemeClr val="tx1"/>
                </a:solidFill>
              </a:rPr>
              <a:t>1 Access</a:t>
            </a:r>
            <a:endParaRPr lang="en-US" sz="1200" dirty="0"/>
          </a:p>
        </p:txBody>
      </p:sp>
      <p:sp>
        <p:nvSpPr>
          <p:cNvPr id="12" name="Shape 9"/>
          <p:cNvSpPr/>
          <p:nvPr/>
        </p:nvSpPr>
        <p:spPr>
          <a:xfrm flipH="1">
            <a:off x="6035040" y="3246120"/>
            <a:ext cx="1188720" cy="0"/>
          </a:xfrm>
          <a:prstGeom prst="line">
            <a:avLst/>
          </a:prstGeom>
          <a:noFill/>
          <a:ln w="28575">
            <a:solidFill>
              <a:srgbClr val="5E6F67"/>
            </a:solidFill>
            <a:prstDash val="solid"/>
            <a:tailEnd type="triangle"/>
          </a:ln>
        </p:spPr>
      </p:sp>
      <p:sp>
        <p:nvSpPr>
          <p:cNvPr id="13" name="Shape 10"/>
          <p:cNvSpPr/>
          <p:nvPr/>
        </p:nvSpPr>
        <p:spPr>
          <a:xfrm>
            <a:off x="6035040" y="3977640"/>
            <a:ext cx="1188720" cy="0"/>
          </a:xfrm>
          <a:prstGeom prst="line">
            <a:avLst/>
          </a:prstGeom>
          <a:noFill/>
          <a:ln w="28575">
            <a:solidFill>
              <a:srgbClr val="5E6F67"/>
            </a:solidFill>
            <a:prstDash val="solid"/>
            <a:tailEnd type="triangle"/>
          </a:ln>
        </p:spPr>
      </p:sp>
      <p:sp>
        <p:nvSpPr>
          <p:cNvPr id="14" name="Text 11"/>
          <p:cNvSpPr txBox="1"/>
          <p:nvPr/>
        </p:nvSpPr>
        <p:spPr>
          <a:xfrm>
            <a:off x="6080760" y="4023360"/>
            <a:ext cx="1097280" cy="274320"/>
          </a:xfrm>
          <a:prstGeom prst="rect">
            <a:avLst/>
          </a:prstGeom>
          <a:noFill/>
          <a:ln/>
        </p:spPr>
        <p:txBody>
          <a:bodyPr wrap="square" lIns="0" tIns="0" rIns="0" bIns="0" rtlCol="0" anchor="t"/>
          <a:lstStyle/>
          <a:p>
            <a:pPr algn="ctr" indent="0" marL="0">
              <a:buNone/>
            </a:pPr>
            <a:r>
              <a:rPr lang="en-US" sz="1200" b="1" dirty="0">
                <a:solidFill>
                  <a:schemeClr val="tx1"/>
                </a:solidFill>
              </a:rPr>
              <a:t>3 Store grades</a:t>
            </a:r>
            <a:endParaRPr lang="en-US" sz="1200" dirty="0"/>
          </a:p>
        </p:txBody>
      </p:sp>
      <p:sp>
        <p:nvSpPr>
          <p:cNvPr id="15" name="Text 12"/>
          <p:cNvSpPr/>
          <p:nvPr/>
        </p:nvSpPr>
        <p:spPr>
          <a:xfrm>
            <a:off x="3977640" y="4617720"/>
            <a:ext cx="2286000" cy="1188720"/>
          </a:xfrm>
          <a:prstGeom prst="ellipse">
            <a:avLst/>
          </a:prstGeom>
          <a:solidFill>
            <a:srgbClr val="F8E4DE"/>
          </a:solidFill>
          <a:ln w="19050">
            <a:solidFill>
              <a:srgbClr val="C84B31"/>
            </a:solidFill>
          </a:ln>
        </p:spPr>
        <p:txBody>
          <a:bodyPr wrap="square" lIns="50800" tIns="50800" rIns="50800" bIns="50800" rtlCol="0" anchor="ctr"/>
          <a:lstStyle/>
          <a:p>
            <a:pPr algn="ctr" indent="0" marL="0">
              <a:buNone/>
            </a:pPr>
            <a:r>
              <a:rPr lang="en-US" sz="1200" b="1" dirty="0">
                <a:solidFill>
                  <a:schemeClr val="tx1"/>
                </a:solidFill>
              </a:rPr>
              <a:t>4 Automatic processing: calculate the average</a:t>
            </a:r>
            <a:endParaRPr lang="en-US" sz="1200" dirty="0"/>
          </a:p>
        </p:txBody>
      </p:sp>
      <p:sp>
        <p:nvSpPr>
          <p:cNvPr id="16" name="Text 13"/>
          <p:cNvSpPr txBox="1"/>
          <p:nvPr/>
        </p:nvSpPr>
        <p:spPr>
          <a:xfrm>
            <a:off x="3337560" y="4206240"/>
            <a:ext cx="822960" cy="274320"/>
          </a:xfrm>
          <a:prstGeom prst="rect">
            <a:avLst/>
          </a:prstGeom>
          <a:noFill/>
          <a:ln/>
        </p:spPr>
        <p:txBody>
          <a:bodyPr wrap="square" lIns="0" tIns="0" rIns="0" bIns="0" rtlCol="0" anchor="t"/>
          <a:lstStyle/>
          <a:p>
            <a:pPr algn="ctr" indent="0" marL="0">
              <a:buNone/>
            </a:pPr>
            <a:r>
              <a:rPr lang="en-US" sz="1200" b="1" dirty="0">
                <a:solidFill>
                  <a:schemeClr val="tx1"/>
                </a:solidFill>
              </a:rPr>
              <a:t>5 Print</a:t>
            </a:r>
            <a:endParaRPr lang="en-US" sz="1200" dirty="0"/>
          </a:p>
        </p:txBody>
      </p:sp>
      <p:sp>
        <p:nvSpPr>
          <p:cNvPr id="17" name="Shape 14"/>
          <p:cNvSpPr/>
          <p:nvPr/>
        </p:nvSpPr>
        <p:spPr>
          <a:xfrm flipH="1">
            <a:off x="3383280" y="4572000"/>
            <a:ext cx="822960" cy="0"/>
          </a:xfrm>
          <a:prstGeom prst="line">
            <a:avLst/>
          </a:prstGeom>
          <a:noFill/>
          <a:ln w="28575">
            <a:solidFill>
              <a:srgbClr val="5E6F67"/>
            </a:solidFill>
            <a:prstDash val="solid"/>
            <a:tailEnd type="triangle"/>
          </a:ln>
        </p:spPr>
      </p:sp>
      <p:sp>
        <p:nvSpPr>
          <p:cNvPr id="18" name="Text 15"/>
          <p:cNvSpPr/>
          <p:nvPr/>
        </p:nvSpPr>
        <p:spPr>
          <a:xfrm>
            <a:off x="2103120" y="4160520"/>
            <a:ext cx="1280160" cy="822960"/>
          </a:xfrm>
          <a:prstGeom prst="parallelogram">
            <a:avLst/>
          </a:prstGeom>
          <a:solidFill>
            <a:srgbClr val="FFFFFF"/>
          </a:solidFill>
          <a:ln w="19050">
            <a:solidFill>
              <a:srgbClr val="262633"/>
            </a:solidFill>
          </a:ln>
        </p:spPr>
        <p:txBody>
          <a:bodyPr wrap="square" lIns="25400" tIns="25400" rIns="25400" bIns="25400" rtlCol="0" anchor="ctr"/>
          <a:lstStyle/>
          <a:p>
            <a:pPr algn="ctr" indent="0" marL="0">
              <a:buNone/>
            </a:pPr>
            <a:r>
              <a:rPr lang="en-US" sz="1300" dirty="0">
                <a:solidFill>
                  <a:schemeClr val="tx1"/>
                </a:solidFill>
              </a:rPr>
              <a:t>Grade report</a:t>
            </a:r>
            <a:endParaRPr lang="en-US" sz="1300" dirty="0"/>
          </a:p>
        </p:txBody>
      </p:sp>
      <p:sp>
        <p:nvSpPr>
          <p:cNvPr id="19" name="Shape 16"/>
          <p:cNvSpPr/>
          <p:nvPr/>
        </p:nvSpPr>
        <p:spPr>
          <a:xfrm flipH="1">
            <a:off x="2148840" y="4572000"/>
            <a:ext cx="640080" cy="0"/>
          </a:xfrm>
          <a:prstGeom prst="line">
            <a:avLst/>
          </a:prstGeom>
          <a:noFill/>
          <a:ln w="28575">
            <a:solidFill>
              <a:srgbClr val="5E6F67"/>
            </a:solidFill>
            <a:prstDash val="solid"/>
            <a:tailEnd type="triangle"/>
          </a:ln>
        </p:spPr>
      </p:sp>
      <p:pic>
        <p:nvPicPr>
          <p:cNvPr id="20" name="Image 1" descr="Student">    </p:cNvPr>
          <p:cNvPicPr>
            <a:picLocks noChangeAspect="1"/>
          </p:cNvPicPr>
          <p:nvPr/>
        </p:nvPicPr>
        <p:blipFill>
          <a:blip r:embed="rId2"/>
          <a:stretch>
            <a:fillRect/>
          </a:stretch>
        </p:blipFill>
        <p:spPr>
          <a:xfrm>
            <a:off x="548640" y="4206240"/>
            <a:ext cx="777240" cy="777240"/>
          </a:xfrm>
          <a:prstGeom prst="rect">
            <a:avLst/>
          </a:prstGeom>
        </p:spPr>
      </p:pic>
      <p:sp>
        <p:nvSpPr>
          <p:cNvPr id="21" name="Text 17"/>
          <p:cNvSpPr txBox="1"/>
          <p:nvPr/>
        </p:nvSpPr>
        <p:spPr>
          <a:xfrm>
            <a:off x="411480" y="5029200"/>
            <a:ext cx="1051560" cy="274320"/>
          </a:xfrm>
          <a:prstGeom prst="rect">
            <a:avLst/>
          </a:prstGeom>
          <a:noFill/>
          <a:ln/>
        </p:spPr>
        <p:txBody>
          <a:bodyPr wrap="square" lIns="0" tIns="0" rIns="0" bIns="0" rtlCol="0" anchor="t"/>
          <a:lstStyle/>
          <a:p>
            <a:pPr algn="ctr" indent="0" marL="0">
              <a:buNone/>
            </a:pPr>
            <a:r>
              <a:rPr lang="en-US" sz="1300" dirty="0">
                <a:solidFill>
                  <a:schemeClr val="tx1"/>
                </a:solidFill>
              </a:rPr>
              <a:t>Student</a:t>
            </a:r>
            <a:endParaRPr lang="en-US" sz="13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Collecting information</a:t>
            </a:r>
            <a:endParaRPr lang="en-US" sz="3200" dirty="0"/>
          </a:p>
        </p:txBody>
      </p:sp>
      <p:sp>
        <p:nvSpPr>
          <p:cNvPr id="3" name="Text 1"/>
          <p:cNvSpPr txBox="1"/>
          <p:nvPr/>
        </p:nvSpPr>
        <p:spPr>
          <a:xfrm>
            <a:off x="548640" y="1783080"/>
            <a:ext cx="8046720" cy="1463040"/>
          </a:xfrm>
          <a:prstGeom prst="rect">
            <a:avLst/>
          </a:prstGeom>
          <a:noFill/>
          <a:ln/>
        </p:spPr>
        <p:txBody>
          <a:bodyPr wrap="square" lIns="0" tIns="0" rIns="0" bIns="0" rtlCol="0" anchor="t"/>
          <a:lstStyle/>
          <a:p>
            <a:pPr marL="342900" indent="-342900">
              <a:spcAft>
                <a:spcPts val="400"/>
              </a:spcAft>
              <a:buSzPct val="100000"/>
              <a:buChar char="•"/>
            </a:pPr>
            <a:r>
              <a:rPr lang="en-US" sz="2000" dirty="0">
                <a:solidFill>
                  <a:schemeClr val="tx1"/>
                </a:solidFill>
              </a:rPr>
              <a:t>Feed the IS</a:t>
            </a:r>
            <a:endParaRPr lang="en-US" sz="2000" dirty="0"/>
          </a:p>
          <a:p>
            <a:pPr marL="342900" indent="-342900">
              <a:spcAft>
                <a:spcPts val="400"/>
              </a:spcAft>
              <a:buSzPct val="100000"/>
              <a:buChar char="•"/>
            </a:pPr>
            <a:r>
              <a:rPr lang="en-US" sz="2000" dirty="0">
                <a:solidFill>
                  <a:schemeClr val="tx1"/>
                </a:solidFill>
              </a:rPr>
              <a:t>Entering information is usually costly</a:t>
            </a:r>
            <a:endParaRPr lang="en-US" sz="2000" dirty="0"/>
          </a:p>
          <a:p>
            <a:pPr lvl="1" marL="685800" indent="-342900">
              <a:spcAft>
                <a:spcPts val="400"/>
              </a:spcAft>
              <a:buSzPct val="100000"/>
              <a:buChar char="•"/>
            </a:pPr>
            <a:r>
              <a:rPr lang="en-US" sz="2000" dirty="0">
                <a:solidFill>
                  <a:schemeClr val="tx1"/>
                </a:solidFill>
              </a:rPr>
              <a:t>It often needs human work</a:t>
            </a:r>
            <a:endParaRPr lang="en-US" sz="2000" dirty="0"/>
          </a:p>
        </p:txBody>
      </p:sp>
      <p:pic>
        <p:nvPicPr>
          <p:cNvPr id="4" name="Image 0" descr="Hands typing on a keyboard">    </p:cNvPr>
          <p:cNvPicPr>
            <a:picLocks noChangeAspect="1"/>
          </p:cNvPicPr>
          <p:nvPr/>
        </p:nvPicPr>
        <p:blipFill>
          <a:blip r:embed="rId1"/>
          <a:stretch>
            <a:fillRect/>
          </a:stretch>
        </p:blipFill>
        <p:spPr>
          <a:xfrm>
            <a:off x="1188720" y="3337560"/>
            <a:ext cx="2331720" cy="1554480"/>
          </a:xfrm>
          <a:prstGeom prst="rect">
            <a:avLst/>
          </a:prstGeom>
        </p:spPr>
      </p:pic>
      <p:pic>
        <p:nvPicPr>
          <p:cNvPr id="5" name="Image 1" descr="Flatbed scanner">    </p:cNvPr>
          <p:cNvPicPr>
            <a:picLocks noChangeAspect="1"/>
          </p:cNvPicPr>
          <p:nvPr/>
        </p:nvPicPr>
        <p:blipFill>
          <a:blip r:embed="rId2"/>
          <a:stretch>
            <a:fillRect/>
          </a:stretch>
        </p:blipFill>
        <p:spPr>
          <a:xfrm>
            <a:off x="4572000" y="3337560"/>
            <a:ext cx="2468880" cy="1545336"/>
          </a:xfrm>
          <a:prstGeom prst="rect">
            <a:avLst/>
          </a:prstGeom>
        </p:spPr>
      </p:pic>
      <p:sp>
        <p:nvSpPr>
          <p:cNvPr id="6" name="Text 2"/>
          <p:cNvSpPr txBox="1"/>
          <p:nvPr/>
        </p:nvSpPr>
        <p:spPr>
          <a:xfrm>
            <a:off x="548640" y="5074920"/>
            <a:ext cx="8046720" cy="457200"/>
          </a:xfrm>
          <a:prstGeom prst="rect">
            <a:avLst/>
          </a:prstGeom>
          <a:noFill/>
          <a:ln/>
        </p:spPr>
        <p:txBody>
          <a:bodyPr wrap="square" lIns="0" tIns="0" rIns="0" bIns="0" rtlCol="0" anchor="t"/>
          <a:lstStyle/>
          <a:p>
            <a:pPr marL="342900" indent="-342900">
              <a:buSzPct val="100000"/>
              <a:buChar char="•"/>
            </a:pPr>
            <a:r>
              <a:rPr lang="en-US" sz="2000" dirty="0">
                <a:solidFill>
                  <a:schemeClr val="tx1"/>
                </a:solidFill>
              </a:rPr>
              <a:t>Efforts to automate the collection of information</a:t>
            </a:r>
            <a:endParaRPr lang="en-US" sz="2000" dirty="0"/>
          </a:p>
        </p:txBody>
      </p:sp>
      <p:sp>
        <p:nvSpPr>
          <p:cNvPr id="7" name="Text 3"/>
          <p:cNvSpPr txBox="1"/>
          <p:nvPr/>
        </p:nvSpPr>
        <p:spPr>
          <a:xfrm>
            <a:off x="548640" y="5669280"/>
            <a:ext cx="8046720" cy="548640"/>
          </a:xfrm>
          <a:prstGeom prst="rect">
            <a:avLst/>
          </a:prstGeom>
          <a:noFill/>
          <a:ln/>
        </p:spPr>
        <p:txBody>
          <a:bodyPr wrap="square" lIns="0" tIns="0" rIns="0" bIns="0" rtlCol="0" anchor="t"/>
          <a:lstStyle/>
          <a:p>
            <a:pPr indent="0" marL="0">
              <a:buNone/>
            </a:pPr>
            <a:r>
              <a:rPr lang="en-US" sz="2600" b="1" dirty="0">
                <a:solidFill>
                  <a:schemeClr val="accent1"/>
                </a:solidFill>
              </a:rPr>
              <a:t>In your opinion, how?</a:t>
            </a:r>
            <a:endParaRPr lang="en-US" sz="26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Collecting information</a:t>
            </a:r>
            <a:endParaRPr lang="en-US" sz="3200" dirty="0"/>
          </a:p>
        </p:txBody>
      </p:sp>
      <p:sp>
        <p:nvSpPr>
          <p:cNvPr id="3" name="Shape 1"/>
          <p:cNvSpPr/>
          <p:nvPr/>
        </p:nvSpPr>
        <p:spPr>
          <a:xfrm>
            <a:off x="548640" y="2011680"/>
            <a:ext cx="2560320" cy="3657600"/>
          </a:xfrm>
          <a:prstGeom prst="roundRect">
            <a:avLst>
              <a:gd name="adj" fmla="val 3571"/>
            </a:avLst>
          </a:prstGeom>
          <a:solidFill>
            <a:schemeClr val="bg2"/>
          </a:solidFill>
          <a:ln/>
        </p:spPr>
      </p:sp>
      <p:sp>
        <p:nvSpPr>
          <p:cNvPr id="4" name="Shape 2"/>
          <p:cNvSpPr/>
          <p:nvPr/>
        </p:nvSpPr>
        <p:spPr>
          <a:xfrm>
            <a:off x="1371600" y="2377440"/>
            <a:ext cx="914400" cy="914400"/>
          </a:xfrm>
          <a:prstGeom prst="ellipse">
            <a:avLst/>
          </a:prstGeom>
          <a:solidFill>
            <a:schemeClr val="accent1"/>
          </a:solidFill>
          <a:ln/>
        </p:spPr>
      </p:sp>
      <p:pic>
        <p:nvPicPr>
          <p:cNvPr id="5" name="Image 0" descr="clock icon">    </p:cNvPr>
          <p:cNvPicPr>
            <a:picLocks noChangeAspect="1"/>
          </p:cNvPicPr>
          <p:nvPr/>
        </p:nvPicPr>
        <p:blipFill>
          <a:blip r:embed="rId1"/>
          <a:stretch>
            <a:fillRect/>
          </a:stretch>
        </p:blipFill>
        <p:spPr>
          <a:xfrm>
            <a:off x="1600200" y="2606040"/>
            <a:ext cx="457200" cy="457200"/>
          </a:xfrm>
          <a:prstGeom prst="rect">
            <a:avLst/>
          </a:prstGeom>
        </p:spPr>
      </p:pic>
      <p:sp>
        <p:nvSpPr>
          <p:cNvPr id="6" name="Text 3"/>
          <p:cNvSpPr txBox="1"/>
          <p:nvPr/>
        </p:nvSpPr>
        <p:spPr>
          <a:xfrm>
            <a:off x="731520" y="3611880"/>
            <a:ext cx="2194560" cy="1737360"/>
          </a:xfrm>
          <a:prstGeom prst="rect">
            <a:avLst/>
          </a:prstGeom>
          <a:noFill/>
          <a:ln/>
        </p:spPr>
        <p:txBody>
          <a:bodyPr wrap="square" lIns="0" tIns="0" rIns="0" bIns="0" rtlCol="0" anchor="t"/>
          <a:lstStyle/>
          <a:p>
            <a:pPr algn="ctr" indent="0" marL="0">
              <a:buNone/>
            </a:pPr>
            <a:r>
              <a:rPr lang="en-US" sz="1900" b="1" dirty="0">
                <a:solidFill>
                  <a:schemeClr val="tx1"/>
                </a:solidFill>
              </a:rPr>
              <a:t>Real-time systems</a:t>
            </a:r>
            <a:endParaRPr lang="en-US" sz="1900" dirty="0"/>
          </a:p>
        </p:txBody>
      </p:sp>
      <p:sp>
        <p:nvSpPr>
          <p:cNvPr id="7" name="Shape 4"/>
          <p:cNvSpPr/>
          <p:nvPr/>
        </p:nvSpPr>
        <p:spPr>
          <a:xfrm>
            <a:off x="3291840" y="2011680"/>
            <a:ext cx="2560320" cy="3657600"/>
          </a:xfrm>
          <a:prstGeom prst="roundRect">
            <a:avLst>
              <a:gd name="adj" fmla="val 3571"/>
            </a:avLst>
          </a:prstGeom>
          <a:solidFill>
            <a:schemeClr val="bg2"/>
          </a:solidFill>
          <a:ln/>
        </p:spPr>
      </p:sp>
      <p:sp>
        <p:nvSpPr>
          <p:cNvPr id="8" name="Shape 5"/>
          <p:cNvSpPr/>
          <p:nvPr/>
        </p:nvSpPr>
        <p:spPr>
          <a:xfrm>
            <a:off x="4114800" y="2377440"/>
            <a:ext cx="914400" cy="914400"/>
          </a:xfrm>
          <a:prstGeom prst="ellipse">
            <a:avLst/>
          </a:prstGeom>
          <a:solidFill>
            <a:schemeClr val="accent1"/>
          </a:solidFill>
          <a:ln/>
        </p:spPr>
      </p:sp>
      <p:pic>
        <p:nvPicPr>
          <p:cNvPr id="9" name="Image 1" descr="eye icon">    </p:cNvPr>
          <p:cNvPicPr>
            <a:picLocks noChangeAspect="1"/>
          </p:cNvPicPr>
          <p:nvPr/>
        </p:nvPicPr>
        <p:blipFill>
          <a:blip r:embed="rId2"/>
          <a:stretch>
            <a:fillRect/>
          </a:stretch>
        </p:blipFill>
        <p:spPr>
          <a:xfrm>
            <a:off x="4343400" y="2606040"/>
            <a:ext cx="457200" cy="457200"/>
          </a:xfrm>
          <a:prstGeom prst="rect">
            <a:avLst/>
          </a:prstGeom>
        </p:spPr>
      </p:pic>
      <p:sp>
        <p:nvSpPr>
          <p:cNvPr id="10" name="Text 6"/>
          <p:cNvSpPr txBox="1"/>
          <p:nvPr/>
        </p:nvSpPr>
        <p:spPr>
          <a:xfrm>
            <a:off x="3474720" y="3611880"/>
            <a:ext cx="2194560" cy="1737360"/>
          </a:xfrm>
          <a:prstGeom prst="rect">
            <a:avLst/>
          </a:prstGeom>
          <a:noFill/>
          <a:ln/>
        </p:spPr>
        <p:txBody>
          <a:bodyPr wrap="square" lIns="0" tIns="0" rIns="0" bIns="0" rtlCol="0" anchor="t"/>
          <a:lstStyle/>
          <a:p>
            <a:pPr algn="ctr" indent="0" marL="0">
              <a:buNone/>
            </a:pPr>
            <a:r>
              <a:rPr lang="en-US" sz="1900" b="1" dirty="0">
                <a:solidFill>
                  <a:schemeClr val="tx1"/>
                </a:solidFill>
              </a:rPr>
              <a:t>Optical reading (for example, questionnaires)</a:t>
            </a:r>
            <a:endParaRPr lang="en-US" sz="1900" dirty="0"/>
          </a:p>
        </p:txBody>
      </p:sp>
      <p:sp>
        <p:nvSpPr>
          <p:cNvPr id="11" name="Shape 7"/>
          <p:cNvSpPr/>
          <p:nvPr/>
        </p:nvSpPr>
        <p:spPr>
          <a:xfrm>
            <a:off x="6035040" y="2011680"/>
            <a:ext cx="2560320" cy="3657600"/>
          </a:xfrm>
          <a:prstGeom prst="roundRect">
            <a:avLst>
              <a:gd name="adj" fmla="val 3571"/>
            </a:avLst>
          </a:prstGeom>
          <a:solidFill>
            <a:schemeClr val="bg2"/>
          </a:solidFill>
          <a:ln/>
        </p:spPr>
      </p:sp>
      <p:sp>
        <p:nvSpPr>
          <p:cNvPr id="12" name="Shape 8"/>
          <p:cNvSpPr/>
          <p:nvPr/>
        </p:nvSpPr>
        <p:spPr>
          <a:xfrm>
            <a:off x="6858000" y="2377440"/>
            <a:ext cx="914400" cy="914400"/>
          </a:xfrm>
          <a:prstGeom prst="ellipse">
            <a:avLst/>
          </a:prstGeom>
          <a:solidFill>
            <a:schemeClr val="accent1"/>
          </a:solidFill>
          <a:ln/>
        </p:spPr>
      </p:sp>
      <p:pic>
        <p:nvPicPr>
          <p:cNvPr id="13" name="Image 2" descr="robot icon">    </p:cNvPr>
          <p:cNvPicPr>
            <a:picLocks noChangeAspect="1"/>
          </p:cNvPicPr>
          <p:nvPr/>
        </p:nvPicPr>
        <p:blipFill>
          <a:blip r:embed="rId3"/>
          <a:stretch>
            <a:fillRect/>
          </a:stretch>
        </p:blipFill>
        <p:spPr>
          <a:xfrm>
            <a:off x="7086600" y="2606040"/>
            <a:ext cx="457200" cy="457200"/>
          </a:xfrm>
          <a:prstGeom prst="rect">
            <a:avLst/>
          </a:prstGeom>
        </p:spPr>
      </p:pic>
      <p:sp>
        <p:nvSpPr>
          <p:cNvPr id="14" name="Text 9"/>
          <p:cNvSpPr txBox="1"/>
          <p:nvPr/>
        </p:nvSpPr>
        <p:spPr>
          <a:xfrm>
            <a:off x="6217920" y="3611880"/>
            <a:ext cx="2194560" cy="1737360"/>
          </a:xfrm>
          <a:prstGeom prst="rect">
            <a:avLst/>
          </a:prstGeom>
          <a:noFill/>
          <a:ln/>
        </p:spPr>
        <p:txBody>
          <a:bodyPr wrap="square" lIns="0" tIns="0" rIns="0" bIns="0" rtlCol="0" anchor="t"/>
          <a:lstStyle/>
          <a:p>
            <a:pPr algn="ctr" indent="0" marL="0">
              <a:buNone/>
            </a:pPr>
            <a:r>
              <a:rPr lang="en-US" sz="1900" b="1" dirty="0">
                <a:solidFill>
                  <a:schemeClr val="tx1"/>
                </a:solidFill>
              </a:rPr>
              <a:t>Scanning, content analysis robots, ...</a:t>
            </a:r>
            <a:endParaRPr lang="en-US" sz="19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Collecting information</a:t>
            </a:r>
            <a:endParaRPr lang="en-US" sz="3200" dirty="0"/>
          </a:p>
        </p:txBody>
      </p:sp>
      <p:sp>
        <p:nvSpPr>
          <p:cNvPr id="3" name="Text 1"/>
          <p:cNvSpPr txBox="1"/>
          <p:nvPr/>
        </p:nvSpPr>
        <p:spPr>
          <a:xfrm>
            <a:off x="548640" y="1783080"/>
            <a:ext cx="8046720" cy="457200"/>
          </a:xfrm>
          <a:prstGeom prst="rect">
            <a:avLst/>
          </a:prstGeom>
          <a:noFill/>
          <a:ln/>
        </p:spPr>
        <p:txBody>
          <a:bodyPr wrap="square" lIns="0" tIns="0" rIns="0" bIns="0" rtlCol="0" anchor="t"/>
          <a:lstStyle/>
          <a:p>
            <a:pPr indent="0" marL="0">
              <a:buNone/>
            </a:pPr>
            <a:r>
              <a:rPr lang="en-US" sz="2200" b="1" dirty="0">
                <a:solidFill>
                  <a:schemeClr val="tx1"/>
                </a:solidFill>
              </a:rPr>
              <a:t>Other forms:</a:t>
            </a:r>
            <a:endParaRPr lang="en-US" sz="2200" dirty="0"/>
          </a:p>
        </p:txBody>
      </p:sp>
      <p:pic>
        <p:nvPicPr>
          <p:cNvPr id="4" name="Image 0" descr="Barcode">    </p:cNvPr>
          <p:cNvPicPr>
            <a:picLocks noChangeAspect="1"/>
          </p:cNvPicPr>
          <p:nvPr/>
        </p:nvPicPr>
        <p:blipFill>
          <a:blip r:embed="rId1"/>
          <a:stretch>
            <a:fillRect/>
          </a:stretch>
        </p:blipFill>
        <p:spPr>
          <a:xfrm>
            <a:off x="822960" y="2743200"/>
            <a:ext cx="1737360" cy="1737360"/>
          </a:xfrm>
          <a:prstGeom prst="rect">
            <a:avLst/>
          </a:prstGeom>
        </p:spPr>
      </p:pic>
      <p:sp>
        <p:nvSpPr>
          <p:cNvPr id="5" name="Text 2"/>
          <p:cNvSpPr txBox="1"/>
          <p:nvPr/>
        </p:nvSpPr>
        <p:spPr>
          <a:xfrm>
            <a:off x="548640" y="4572000"/>
            <a:ext cx="2286000" cy="731520"/>
          </a:xfrm>
          <a:prstGeom prst="rect">
            <a:avLst/>
          </a:prstGeom>
          <a:noFill/>
          <a:ln/>
        </p:spPr>
        <p:txBody>
          <a:bodyPr wrap="square" lIns="0" tIns="0" rIns="0" bIns="0" rtlCol="0" anchor="t"/>
          <a:lstStyle/>
          <a:p>
            <a:pPr algn="ctr" indent="0" marL="0">
              <a:buNone/>
            </a:pPr>
            <a:r>
              <a:rPr lang="en-US" sz="1600" b="1" dirty="0">
                <a:solidFill>
                  <a:schemeClr val="tx1"/>
                </a:solidFill>
              </a:rPr>
              <a:t>Barcode reader (bluetooth)</a:t>
            </a:r>
            <a:endParaRPr lang="en-US" sz="1600" dirty="0"/>
          </a:p>
        </p:txBody>
      </p:sp>
      <p:sp>
        <p:nvSpPr>
          <p:cNvPr id="6" name="Shape 3"/>
          <p:cNvSpPr/>
          <p:nvPr/>
        </p:nvSpPr>
        <p:spPr>
          <a:xfrm>
            <a:off x="3108960" y="2468880"/>
            <a:ext cx="2468880" cy="3108960"/>
          </a:xfrm>
          <a:prstGeom prst="roundRect">
            <a:avLst>
              <a:gd name="adj" fmla="val 3704"/>
            </a:avLst>
          </a:prstGeom>
          <a:solidFill>
            <a:srgbClr val="FFFFFF"/>
          </a:solidFill>
          <a:ln/>
        </p:spPr>
      </p:sp>
      <p:sp>
        <p:nvSpPr>
          <p:cNvPr id="7" name="Shape 4"/>
          <p:cNvSpPr/>
          <p:nvPr/>
        </p:nvSpPr>
        <p:spPr>
          <a:xfrm>
            <a:off x="3108960" y="2468880"/>
            <a:ext cx="2468880" cy="3108960"/>
          </a:xfrm>
          <a:prstGeom prst="roundRect">
            <a:avLst>
              <a:gd name="adj" fmla="val 3704"/>
            </a:avLst>
          </a:prstGeom>
          <a:ln w="15875">
            <a:solidFill>
              <a:srgbClr val="C9CFCB"/>
            </a:solidFill>
            <a:prstDash val="solid"/>
          </a:ln>
        </p:spPr>
      </p:sp>
      <p:sp>
        <p:nvSpPr>
          <p:cNvPr id="8" name="Text 5"/>
          <p:cNvSpPr txBox="1"/>
          <p:nvPr/>
        </p:nvSpPr>
        <p:spPr>
          <a:xfrm>
            <a:off x="3246120" y="2560320"/>
            <a:ext cx="2194560" cy="320040"/>
          </a:xfrm>
          <a:prstGeom prst="rect">
            <a:avLst/>
          </a:prstGeom>
          <a:noFill/>
          <a:ln/>
        </p:spPr>
        <p:txBody>
          <a:bodyPr wrap="square" lIns="0" tIns="0" rIns="0" bIns="0" rtlCol="0" anchor="t"/>
          <a:lstStyle/>
          <a:p>
            <a:pPr algn="ctr" indent="0" marL="0">
              <a:buNone/>
            </a:pPr>
            <a:r>
              <a:rPr lang="en-US" sz="1500" b="1" dirty="0">
                <a:solidFill>
                  <a:schemeClr val="accent1"/>
                </a:solidFill>
              </a:rPr>
              <a:t>Product</a:t>
            </a:r>
            <a:endParaRPr lang="en-US" sz="1500" dirty="0"/>
          </a:p>
        </p:txBody>
      </p:sp>
      <p:sp>
        <p:nvSpPr>
          <p:cNvPr id="9" name="Shape 6"/>
          <p:cNvSpPr/>
          <p:nvPr/>
        </p:nvSpPr>
        <p:spPr>
          <a:xfrm>
            <a:off x="3383280" y="3017520"/>
            <a:ext cx="40426" cy="1371600"/>
          </a:xfrm>
          <a:prstGeom prst="rect">
            <a:avLst/>
          </a:prstGeom>
          <a:solidFill>
            <a:srgbClr val="000000"/>
          </a:solidFill>
          <a:ln/>
        </p:spPr>
      </p:sp>
      <p:sp>
        <p:nvSpPr>
          <p:cNvPr id="10" name="Shape 7"/>
          <p:cNvSpPr/>
          <p:nvPr/>
        </p:nvSpPr>
        <p:spPr>
          <a:xfrm>
            <a:off x="3464132" y="3017520"/>
            <a:ext cx="20213" cy="1371600"/>
          </a:xfrm>
          <a:prstGeom prst="rect">
            <a:avLst/>
          </a:prstGeom>
          <a:solidFill>
            <a:srgbClr val="000000"/>
          </a:solidFill>
          <a:ln/>
        </p:spPr>
      </p:sp>
      <p:sp>
        <p:nvSpPr>
          <p:cNvPr id="11" name="Shape 8"/>
          <p:cNvSpPr/>
          <p:nvPr/>
        </p:nvSpPr>
        <p:spPr>
          <a:xfrm>
            <a:off x="3544984" y="3017520"/>
            <a:ext cx="60639" cy="1371600"/>
          </a:xfrm>
          <a:prstGeom prst="rect">
            <a:avLst/>
          </a:prstGeom>
          <a:solidFill>
            <a:srgbClr val="000000"/>
          </a:solidFill>
          <a:ln/>
        </p:spPr>
      </p:sp>
      <p:sp>
        <p:nvSpPr>
          <p:cNvPr id="12" name="Shape 9"/>
          <p:cNvSpPr/>
          <p:nvPr/>
        </p:nvSpPr>
        <p:spPr>
          <a:xfrm>
            <a:off x="3646050" y="3017520"/>
            <a:ext cx="60639" cy="1371600"/>
          </a:xfrm>
          <a:prstGeom prst="rect">
            <a:avLst/>
          </a:prstGeom>
          <a:solidFill>
            <a:srgbClr val="000000"/>
          </a:solidFill>
          <a:ln/>
        </p:spPr>
      </p:sp>
      <p:sp>
        <p:nvSpPr>
          <p:cNvPr id="13" name="Shape 10"/>
          <p:cNvSpPr/>
          <p:nvPr/>
        </p:nvSpPr>
        <p:spPr>
          <a:xfrm>
            <a:off x="3726902" y="3017520"/>
            <a:ext cx="20213" cy="1371600"/>
          </a:xfrm>
          <a:prstGeom prst="rect">
            <a:avLst/>
          </a:prstGeom>
          <a:solidFill>
            <a:srgbClr val="000000"/>
          </a:solidFill>
          <a:ln/>
        </p:spPr>
      </p:sp>
      <p:sp>
        <p:nvSpPr>
          <p:cNvPr id="14" name="Shape 11"/>
          <p:cNvSpPr/>
          <p:nvPr/>
        </p:nvSpPr>
        <p:spPr>
          <a:xfrm>
            <a:off x="3767328" y="3017520"/>
            <a:ext cx="60639" cy="1371600"/>
          </a:xfrm>
          <a:prstGeom prst="rect">
            <a:avLst/>
          </a:prstGeom>
          <a:solidFill>
            <a:srgbClr val="000000"/>
          </a:solidFill>
          <a:ln/>
        </p:spPr>
      </p:sp>
      <p:sp>
        <p:nvSpPr>
          <p:cNvPr id="15" name="Shape 12"/>
          <p:cNvSpPr/>
          <p:nvPr/>
        </p:nvSpPr>
        <p:spPr>
          <a:xfrm>
            <a:off x="3848180" y="3017520"/>
            <a:ext cx="60639" cy="1371600"/>
          </a:xfrm>
          <a:prstGeom prst="rect">
            <a:avLst/>
          </a:prstGeom>
          <a:solidFill>
            <a:srgbClr val="000000"/>
          </a:solidFill>
          <a:ln/>
        </p:spPr>
      </p:sp>
      <p:sp>
        <p:nvSpPr>
          <p:cNvPr id="16" name="Shape 13"/>
          <p:cNvSpPr/>
          <p:nvPr/>
        </p:nvSpPr>
        <p:spPr>
          <a:xfrm>
            <a:off x="3949245" y="3017520"/>
            <a:ext cx="40426" cy="1371600"/>
          </a:xfrm>
          <a:prstGeom prst="rect">
            <a:avLst/>
          </a:prstGeom>
          <a:solidFill>
            <a:srgbClr val="000000"/>
          </a:solidFill>
          <a:ln/>
        </p:spPr>
      </p:sp>
      <p:sp>
        <p:nvSpPr>
          <p:cNvPr id="17" name="Shape 14"/>
          <p:cNvSpPr/>
          <p:nvPr/>
        </p:nvSpPr>
        <p:spPr>
          <a:xfrm>
            <a:off x="4050311" y="3017520"/>
            <a:ext cx="40426" cy="1371600"/>
          </a:xfrm>
          <a:prstGeom prst="rect">
            <a:avLst/>
          </a:prstGeom>
          <a:solidFill>
            <a:srgbClr val="000000"/>
          </a:solidFill>
          <a:ln/>
        </p:spPr>
      </p:sp>
      <p:sp>
        <p:nvSpPr>
          <p:cNvPr id="18" name="Shape 15"/>
          <p:cNvSpPr/>
          <p:nvPr/>
        </p:nvSpPr>
        <p:spPr>
          <a:xfrm>
            <a:off x="4131163" y="3017520"/>
            <a:ext cx="20213" cy="1371600"/>
          </a:xfrm>
          <a:prstGeom prst="rect">
            <a:avLst/>
          </a:prstGeom>
          <a:solidFill>
            <a:srgbClr val="000000"/>
          </a:solidFill>
          <a:ln/>
        </p:spPr>
      </p:sp>
      <p:sp>
        <p:nvSpPr>
          <p:cNvPr id="19" name="Shape 16"/>
          <p:cNvSpPr/>
          <p:nvPr/>
        </p:nvSpPr>
        <p:spPr>
          <a:xfrm>
            <a:off x="4171589" y="3017520"/>
            <a:ext cx="40426" cy="1371600"/>
          </a:xfrm>
          <a:prstGeom prst="rect">
            <a:avLst/>
          </a:prstGeom>
          <a:solidFill>
            <a:srgbClr val="000000"/>
          </a:solidFill>
          <a:ln/>
        </p:spPr>
      </p:sp>
      <p:sp>
        <p:nvSpPr>
          <p:cNvPr id="20" name="Shape 17"/>
          <p:cNvSpPr/>
          <p:nvPr/>
        </p:nvSpPr>
        <p:spPr>
          <a:xfrm>
            <a:off x="4252441" y="3017520"/>
            <a:ext cx="20213" cy="1371600"/>
          </a:xfrm>
          <a:prstGeom prst="rect">
            <a:avLst/>
          </a:prstGeom>
          <a:solidFill>
            <a:srgbClr val="000000"/>
          </a:solidFill>
          <a:ln/>
        </p:spPr>
      </p:sp>
      <p:sp>
        <p:nvSpPr>
          <p:cNvPr id="21" name="Shape 18"/>
          <p:cNvSpPr/>
          <p:nvPr/>
        </p:nvSpPr>
        <p:spPr>
          <a:xfrm>
            <a:off x="4313080" y="3017520"/>
            <a:ext cx="40426" cy="1371600"/>
          </a:xfrm>
          <a:prstGeom prst="rect">
            <a:avLst/>
          </a:prstGeom>
          <a:solidFill>
            <a:srgbClr val="000000"/>
          </a:solidFill>
          <a:ln/>
        </p:spPr>
      </p:sp>
      <p:sp>
        <p:nvSpPr>
          <p:cNvPr id="22" name="Shape 19"/>
          <p:cNvSpPr/>
          <p:nvPr/>
        </p:nvSpPr>
        <p:spPr>
          <a:xfrm>
            <a:off x="4393933" y="3017520"/>
            <a:ext cx="40426" cy="1371600"/>
          </a:xfrm>
          <a:prstGeom prst="rect">
            <a:avLst/>
          </a:prstGeom>
          <a:solidFill>
            <a:srgbClr val="000000"/>
          </a:solidFill>
          <a:ln/>
        </p:spPr>
      </p:sp>
      <p:sp>
        <p:nvSpPr>
          <p:cNvPr id="23" name="Shape 20"/>
          <p:cNvSpPr/>
          <p:nvPr/>
        </p:nvSpPr>
        <p:spPr>
          <a:xfrm>
            <a:off x="4454572" y="3017520"/>
            <a:ext cx="20213" cy="1371600"/>
          </a:xfrm>
          <a:prstGeom prst="rect">
            <a:avLst/>
          </a:prstGeom>
          <a:solidFill>
            <a:srgbClr val="000000"/>
          </a:solidFill>
          <a:ln/>
        </p:spPr>
      </p:sp>
      <p:sp>
        <p:nvSpPr>
          <p:cNvPr id="24" name="Shape 21"/>
          <p:cNvSpPr/>
          <p:nvPr/>
        </p:nvSpPr>
        <p:spPr>
          <a:xfrm>
            <a:off x="4535424" y="3017520"/>
            <a:ext cx="20213" cy="1371600"/>
          </a:xfrm>
          <a:prstGeom prst="rect">
            <a:avLst/>
          </a:prstGeom>
          <a:solidFill>
            <a:srgbClr val="000000"/>
          </a:solidFill>
          <a:ln/>
        </p:spPr>
      </p:sp>
      <p:sp>
        <p:nvSpPr>
          <p:cNvPr id="25" name="Shape 22"/>
          <p:cNvSpPr/>
          <p:nvPr/>
        </p:nvSpPr>
        <p:spPr>
          <a:xfrm>
            <a:off x="4616276" y="3017520"/>
            <a:ext cx="20213" cy="1371600"/>
          </a:xfrm>
          <a:prstGeom prst="rect">
            <a:avLst/>
          </a:prstGeom>
          <a:solidFill>
            <a:srgbClr val="000000"/>
          </a:solidFill>
          <a:ln/>
        </p:spPr>
      </p:sp>
      <p:sp>
        <p:nvSpPr>
          <p:cNvPr id="26" name="Shape 23"/>
          <p:cNvSpPr/>
          <p:nvPr/>
        </p:nvSpPr>
        <p:spPr>
          <a:xfrm>
            <a:off x="4656702" y="3017520"/>
            <a:ext cx="60639" cy="1371600"/>
          </a:xfrm>
          <a:prstGeom prst="rect">
            <a:avLst/>
          </a:prstGeom>
          <a:solidFill>
            <a:srgbClr val="000000"/>
          </a:solidFill>
          <a:ln/>
        </p:spPr>
      </p:sp>
      <p:sp>
        <p:nvSpPr>
          <p:cNvPr id="27" name="Shape 24"/>
          <p:cNvSpPr/>
          <p:nvPr/>
        </p:nvSpPr>
        <p:spPr>
          <a:xfrm>
            <a:off x="4757768" y="3017520"/>
            <a:ext cx="40426" cy="1371600"/>
          </a:xfrm>
          <a:prstGeom prst="rect">
            <a:avLst/>
          </a:prstGeom>
          <a:solidFill>
            <a:srgbClr val="000000"/>
          </a:solidFill>
          <a:ln/>
        </p:spPr>
      </p:sp>
      <p:sp>
        <p:nvSpPr>
          <p:cNvPr id="28" name="Shape 25"/>
          <p:cNvSpPr/>
          <p:nvPr/>
        </p:nvSpPr>
        <p:spPr>
          <a:xfrm>
            <a:off x="4858833" y="3017520"/>
            <a:ext cx="60639" cy="1371600"/>
          </a:xfrm>
          <a:prstGeom prst="rect">
            <a:avLst/>
          </a:prstGeom>
          <a:solidFill>
            <a:srgbClr val="000000"/>
          </a:solidFill>
          <a:ln/>
        </p:spPr>
      </p:sp>
      <p:sp>
        <p:nvSpPr>
          <p:cNvPr id="29" name="Shape 26"/>
          <p:cNvSpPr/>
          <p:nvPr/>
        </p:nvSpPr>
        <p:spPr>
          <a:xfrm>
            <a:off x="4980111" y="3017520"/>
            <a:ext cx="40426" cy="1371600"/>
          </a:xfrm>
          <a:prstGeom prst="rect">
            <a:avLst/>
          </a:prstGeom>
          <a:solidFill>
            <a:srgbClr val="000000"/>
          </a:solidFill>
          <a:ln/>
        </p:spPr>
      </p:sp>
      <p:sp>
        <p:nvSpPr>
          <p:cNvPr id="30" name="Shape 27"/>
          <p:cNvSpPr/>
          <p:nvPr/>
        </p:nvSpPr>
        <p:spPr>
          <a:xfrm>
            <a:off x="5060963" y="3017520"/>
            <a:ext cx="40426" cy="1371600"/>
          </a:xfrm>
          <a:prstGeom prst="rect">
            <a:avLst/>
          </a:prstGeom>
          <a:solidFill>
            <a:srgbClr val="000000"/>
          </a:solidFill>
          <a:ln/>
        </p:spPr>
      </p:sp>
      <p:sp>
        <p:nvSpPr>
          <p:cNvPr id="31" name="Shape 28"/>
          <p:cNvSpPr/>
          <p:nvPr/>
        </p:nvSpPr>
        <p:spPr>
          <a:xfrm>
            <a:off x="5121603" y="3017520"/>
            <a:ext cx="40426" cy="1371600"/>
          </a:xfrm>
          <a:prstGeom prst="rect">
            <a:avLst/>
          </a:prstGeom>
          <a:solidFill>
            <a:srgbClr val="000000"/>
          </a:solidFill>
          <a:ln/>
        </p:spPr>
      </p:sp>
      <p:sp>
        <p:nvSpPr>
          <p:cNvPr id="32" name="Shape 29"/>
          <p:cNvSpPr/>
          <p:nvPr/>
        </p:nvSpPr>
        <p:spPr>
          <a:xfrm>
            <a:off x="5222668" y="3017520"/>
            <a:ext cx="20213" cy="1371600"/>
          </a:xfrm>
          <a:prstGeom prst="rect">
            <a:avLst/>
          </a:prstGeom>
          <a:solidFill>
            <a:srgbClr val="000000"/>
          </a:solidFill>
          <a:ln/>
        </p:spPr>
      </p:sp>
      <p:sp>
        <p:nvSpPr>
          <p:cNvPr id="33" name="Shape 30"/>
          <p:cNvSpPr/>
          <p:nvPr/>
        </p:nvSpPr>
        <p:spPr>
          <a:xfrm>
            <a:off x="5283307" y="3017520"/>
            <a:ext cx="20213" cy="1371600"/>
          </a:xfrm>
          <a:prstGeom prst="rect">
            <a:avLst/>
          </a:prstGeom>
          <a:solidFill>
            <a:srgbClr val="000000"/>
          </a:solidFill>
          <a:ln/>
        </p:spPr>
      </p:sp>
      <p:sp>
        <p:nvSpPr>
          <p:cNvPr id="34" name="Text 31"/>
          <p:cNvSpPr txBox="1"/>
          <p:nvPr/>
        </p:nvSpPr>
        <p:spPr>
          <a:xfrm>
            <a:off x="3246120" y="4617720"/>
            <a:ext cx="2194560" cy="457200"/>
          </a:xfrm>
          <a:prstGeom prst="rect">
            <a:avLst/>
          </a:prstGeom>
          <a:noFill/>
          <a:ln/>
        </p:spPr>
        <p:txBody>
          <a:bodyPr wrap="square" lIns="0" tIns="0" rIns="0" bIns="0" rtlCol="0" anchor="t"/>
          <a:lstStyle/>
          <a:p>
            <a:pPr algn="ctr" indent="0" marL="0">
              <a:buNone/>
            </a:pPr>
            <a:r>
              <a:rPr lang="en-US" sz="1300" dirty="0">
                <a:solidFill>
                  <a:schemeClr val="tx1"/>
                </a:solidFill>
              </a:rPr>
              <a:t>EAN13 = 077774805926</a:t>
            </a:r>
            <a:endParaRPr lang="en-US" sz="1300" dirty="0"/>
          </a:p>
        </p:txBody>
      </p:sp>
      <p:sp>
        <p:nvSpPr>
          <p:cNvPr id="35" name="Shape 32"/>
          <p:cNvSpPr/>
          <p:nvPr/>
        </p:nvSpPr>
        <p:spPr>
          <a:xfrm>
            <a:off x="5943600" y="2468880"/>
            <a:ext cx="2651760" cy="3108960"/>
          </a:xfrm>
          <a:prstGeom prst="roundRect">
            <a:avLst>
              <a:gd name="adj" fmla="val 3448"/>
            </a:avLst>
          </a:prstGeom>
          <a:solidFill>
            <a:srgbClr val="FFFFFF"/>
          </a:solidFill>
          <a:ln/>
        </p:spPr>
      </p:sp>
      <p:sp>
        <p:nvSpPr>
          <p:cNvPr id="36" name="Shape 33"/>
          <p:cNvSpPr/>
          <p:nvPr/>
        </p:nvSpPr>
        <p:spPr>
          <a:xfrm>
            <a:off x="5943600" y="2468880"/>
            <a:ext cx="2651760" cy="3108960"/>
          </a:xfrm>
          <a:prstGeom prst="roundRect">
            <a:avLst>
              <a:gd name="adj" fmla="val 3448"/>
            </a:avLst>
          </a:prstGeom>
          <a:ln w="15875">
            <a:solidFill>
              <a:srgbClr val="C9CFCB"/>
            </a:solidFill>
            <a:prstDash val="solid"/>
          </a:ln>
        </p:spPr>
      </p:sp>
      <p:sp>
        <p:nvSpPr>
          <p:cNvPr id="37" name="Text 34"/>
          <p:cNvSpPr txBox="1"/>
          <p:nvPr/>
        </p:nvSpPr>
        <p:spPr>
          <a:xfrm>
            <a:off x="6080760" y="2560320"/>
            <a:ext cx="2377440" cy="320040"/>
          </a:xfrm>
          <a:prstGeom prst="rect">
            <a:avLst/>
          </a:prstGeom>
          <a:noFill/>
          <a:ln/>
        </p:spPr>
        <p:txBody>
          <a:bodyPr wrap="square" lIns="0" tIns="0" rIns="0" bIns="0" rtlCol="0" anchor="t"/>
          <a:lstStyle/>
          <a:p>
            <a:pPr algn="ctr" indent="0" marL="0">
              <a:buNone/>
            </a:pPr>
            <a:r>
              <a:rPr lang="en-US" sz="1500" b="1" dirty="0">
                <a:solidFill>
                  <a:schemeClr val="accent1"/>
                </a:solidFill>
              </a:rPr>
              <a:t>Book</a:t>
            </a:r>
            <a:endParaRPr lang="en-US" sz="1500" dirty="0"/>
          </a:p>
        </p:txBody>
      </p:sp>
      <p:sp>
        <p:nvSpPr>
          <p:cNvPr id="38" name="Shape 35"/>
          <p:cNvSpPr/>
          <p:nvPr/>
        </p:nvSpPr>
        <p:spPr>
          <a:xfrm>
            <a:off x="6309360" y="3017520"/>
            <a:ext cx="19202" cy="1371600"/>
          </a:xfrm>
          <a:prstGeom prst="rect">
            <a:avLst/>
          </a:prstGeom>
          <a:solidFill>
            <a:srgbClr val="000000"/>
          </a:solidFill>
          <a:ln/>
        </p:spPr>
      </p:sp>
      <p:sp>
        <p:nvSpPr>
          <p:cNvPr id="39" name="Shape 36"/>
          <p:cNvSpPr/>
          <p:nvPr/>
        </p:nvSpPr>
        <p:spPr>
          <a:xfrm>
            <a:off x="6347765" y="3017520"/>
            <a:ext cx="57607" cy="1371600"/>
          </a:xfrm>
          <a:prstGeom prst="rect">
            <a:avLst/>
          </a:prstGeom>
          <a:solidFill>
            <a:srgbClr val="000000"/>
          </a:solidFill>
          <a:ln/>
        </p:spPr>
      </p:sp>
      <p:sp>
        <p:nvSpPr>
          <p:cNvPr id="40" name="Shape 37"/>
          <p:cNvSpPr/>
          <p:nvPr/>
        </p:nvSpPr>
        <p:spPr>
          <a:xfrm>
            <a:off x="6462979" y="3017520"/>
            <a:ext cx="19202" cy="1371600"/>
          </a:xfrm>
          <a:prstGeom prst="rect">
            <a:avLst/>
          </a:prstGeom>
          <a:solidFill>
            <a:srgbClr val="000000"/>
          </a:solidFill>
          <a:ln/>
        </p:spPr>
      </p:sp>
      <p:sp>
        <p:nvSpPr>
          <p:cNvPr id="41" name="Shape 38"/>
          <p:cNvSpPr/>
          <p:nvPr/>
        </p:nvSpPr>
        <p:spPr>
          <a:xfrm>
            <a:off x="6501384" y="3017520"/>
            <a:ext cx="38405" cy="1371600"/>
          </a:xfrm>
          <a:prstGeom prst="rect">
            <a:avLst/>
          </a:prstGeom>
          <a:solidFill>
            <a:srgbClr val="000000"/>
          </a:solidFill>
          <a:ln/>
        </p:spPr>
      </p:sp>
      <p:sp>
        <p:nvSpPr>
          <p:cNvPr id="42" name="Shape 39"/>
          <p:cNvSpPr/>
          <p:nvPr/>
        </p:nvSpPr>
        <p:spPr>
          <a:xfrm>
            <a:off x="6597396" y="3017520"/>
            <a:ext cx="19202" cy="1371600"/>
          </a:xfrm>
          <a:prstGeom prst="rect">
            <a:avLst/>
          </a:prstGeom>
          <a:solidFill>
            <a:srgbClr val="000000"/>
          </a:solidFill>
          <a:ln/>
        </p:spPr>
      </p:sp>
      <p:sp>
        <p:nvSpPr>
          <p:cNvPr id="43" name="Shape 40"/>
          <p:cNvSpPr/>
          <p:nvPr/>
        </p:nvSpPr>
        <p:spPr>
          <a:xfrm>
            <a:off x="6655003" y="3017520"/>
            <a:ext cx="38405" cy="1371600"/>
          </a:xfrm>
          <a:prstGeom prst="rect">
            <a:avLst/>
          </a:prstGeom>
          <a:solidFill>
            <a:srgbClr val="000000"/>
          </a:solidFill>
          <a:ln/>
        </p:spPr>
      </p:sp>
      <p:sp>
        <p:nvSpPr>
          <p:cNvPr id="44" name="Shape 41"/>
          <p:cNvSpPr/>
          <p:nvPr/>
        </p:nvSpPr>
        <p:spPr>
          <a:xfrm>
            <a:off x="6751015" y="3017520"/>
            <a:ext cx="38405" cy="1371600"/>
          </a:xfrm>
          <a:prstGeom prst="rect">
            <a:avLst/>
          </a:prstGeom>
          <a:solidFill>
            <a:srgbClr val="000000"/>
          </a:solidFill>
          <a:ln/>
        </p:spPr>
      </p:sp>
      <p:sp>
        <p:nvSpPr>
          <p:cNvPr id="45" name="Shape 42"/>
          <p:cNvSpPr/>
          <p:nvPr/>
        </p:nvSpPr>
        <p:spPr>
          <a:xfrm>
            <a:off x="6808622" y="3017520"/>
            <a:ext cx="38405" cy="1371600"/>
          </a:xfrm>
          <a:prstGeom prst="rect">
            <a:avLst/>
          </a:prstGeom>
          <a:solidFill>
            <a:srgbClr val="000000"/>
          </a:solidFill>
          <a:ln/>
        </p:spPr>
      </p:sp>
      <p:sp>
        <p:nvSpPr>
          <p:cNvPr id="46" name="Shape 43"/>
          <p:cNvSpPr/>
          <p:nvPr/>
        </p:nvSpPr>
        <p:spPr>
          <a:xfrm>
            <a:off x="6904634" y="3017520"/>
            <a:ext cx="57607" cy="1371600"/>
          </a:xfrm>
          <a:prstGeom prst="rect">
            <a:avLst/>
          </a:prstGeom>
          <a:solidFill>
            <a:srgbClr val="000000"/>
          </a:solidFill>
          <a:ln/>
        </p:spPr>
      </p:sp>
      <p:sp>
        <p:nvSpPr>
          <p:cNvPr id="47" name="Shape 44"/>
          <p:cNvSpPr/>
          <p:nvPr/>
        </p:nvSpPr>
        <p:spPr>
          <a:xfrm>
            <a:off x="7000646" y="3017520"/>
            <a:ext cx="38405" cy="1371600"/>
          </a:xfrm>
          <a:prstGeom prst="rect">
            <a:avLst/>
          </a:prstGeom>
          <a:solidFill>
            <a:srgbClr val="000000"/>
          </a:solidFill>
          <a:ln/>
        </p:spPr>
      </p:sp>
      <p:sp>
        <p:nvSpPr>
          <p:cNvPr id="48" name="Shape 45"/>
          <p:cNvSpPr/>
          <p:nvPr/>
        </p:nvSpPr>
        <p:spPr>
          <a:xfrm>
            <a:off x="7058254" y="3017520"/>
            <a:ext cx="57607" cy="1371600"/>
          </a:xfrm>
          <a:prstGeom prst="rect">
            <a:avLst/>
          </a:prstGeom>
          <a:solidFill>
            <a:srgbClr val="000000"/>
          </a:solidFill>
          <a:ln/>
        </p:spPr>
      </p:sp>
      <p:sp>
        <p:nvSpPr>
          <p:cNvPr id="49" name="Shape 46"/>
          <p:cNvSpPr/>
          <p:nvPr/>
        </p:nvSpPr>
        <p:spPr>
          <a:xfrm>
            <a:off x="7154266" y="3017520"/>
            <a:ext cx="19202" cy="1371600"/>
          </a:xfrm>
          <a:prstGeom prst="rect">
            <a:avLst/>
          </a:prstGeom>
          <a:solidFill>
            <a:srgbClr val="000000"/>
          </a:solidFill>
          <a:ln/>
        </p:spPr>
      </p:sp>
      <p:sp>
        <p:nvSpPr>
          <p:cNvPr id="50" name="Shape 47"/>
          <p:cNvSpPr/>
          <p:nvPr/>
        </p:nvSpPr>
        <p:spPr>
          <a:xfrm>
            <a:off x="7211873" y="3017520"/>
            <a:ext cx="19202" cy="1371600"/>
          </a:xfrm>
          <a:prstGeom prst="rect">
            <a:avLst/>
          </a:prstGeom>
          <a:solidFill>
            <a:srgbClr val="000000"/>
          </a:solidFill>
          <a:ln/>
        </p:spPr>
      </p:sp>
      <p:sp>
        <p:nvSpPr>
          <p:cNvPr id="51" name="Shape 48"/>
          <p:cNvSpPr/>
          <p:nvPr/>
        </p:nvSpPr>
        <p:spPr>
          <a:xfrm>
            <a:off x="7269480" y="3017520"/>
            <a:ext cx="57607" cy="1371600"/>
          </a:xfrm>
          <a:prstGeom prst="rect">
            <a:avLst/>
          </a:prstGeom>
          <a:solidFill>
            <a:srgbClr val="000000"/>
          </a:solidFill>
          <a:ln/>
        </p:spPr>
      </p:sp>
      <p:sp>
        <p:nvSpPr>
          <p:cNvPr id="52" name="Shape 49"/>
          <p:cNvSpPr/>
          <p:nvPr/>
        </p:nvSpPr>
        <p:spPr>
          <a:xfrm>
            <a:off x="7384694" y="3017520"/>
            <a:ext cx="57607" cy="1371600"/>
          </a:xfrm>
          <a:prstGeom prst="rect">
            <a:avLst/>
          </a:prstGeom>
          <a:solidFill>
            <a:srgbClr val="000000"/>
          </a:solidFill>
          <a:ln/>
        </p:spPr>
      </p:sp>
      <p:sp>
        <p:nvSpPr>
          <p:cNvPr id="53" name="Shape 50"/>
          <p:cNvSpPr/>
          <p:nvPr/>
        </p:nvSpPr>
        <p:spPr>
          <a:xfrm>
            <a:off x="7480706" y="3017520"/>
            <a:ext cx="38405" cy="1371600"/>
          </a:xfrm>
          <a:prstGeom prst="rect">
            <a:avLst/>
          </a:prstGeom>
          <a:solidFill>
            <a:srgbClr val="000000"/>
          </a:solidFill>
          <a:ln/>
        </p:spPr>
      </p:sp>
      <p:sp>
        <p:nvSpPr>
          <p:cNvPr id="54" name="Shape 51"/>
          <p:cNvSpPr/>
          <p:nvPr/>
        </p:nvSpPr>
        <p:spPr>
          <a:xfrm>
            <a:off x="7538314" y="3017520"/>
            <a:ext cx="57607" cy="1371600"/>
          </a:xfrm>
          <a:prstGeom prst="rect">
            <a:avLst/>
          </a:prstGeom>
          <a:solidFill>
            <a:srgbClr val="000000"/>
          </a:solidFill>
          <a:ln/>
        </p:spPr>
      </p:sp>
      <p:sp>
        <p:nvSpPr>
          <p:cNvPr id="55" name="Shape 52"/>
          <p:cNvSpPr/>
          <p:nvPr/>
        </p:nvSpPr>
        <p:spPr>
          <a:xfrm>
            <a:off x="7615123" y="3017520"/>
            <a:ext cx="57607" cy="1371600"/>
          </a:xfrm>
          <a:prstGeom prst="rect">
            <a:avLst/>
          </a:prstGeom>
          <a:solidFill>
            <a:srgbClr val="000000"/>
          </a:solidFill>
          <a:ln/>
        </p:spPr>
      </p:sp>
      <p:sp>
        <p:nvSpPr>
          <p:cNvPr id="56" name="Shape 53"/>
          <p:cNvSpPr/>
          <p:nvPr/>
        </p:nvSpPr>
        <p:spPr>
          <a:xfrm>
            <a:off x="7691933" y="3017520"/>
            <a:ext cx="19202" cy="1371600"/>
          </a:xfrm>
          <a:prstGeom prst="rect">
            <a:avLst/>
          </a:prstGeom>
          <a:solidFill>
            <a:srgbClr val="000000"/>
          </a:solidFill>
          <a:ln/>
        </p:spPr>
      </p:sp>
      <p:sp>
        <p:nvSpPr>
          <p:cNvPr id="57" name="Shape 54"/>
          <p:cNvSpPr/>
          <p:nvPr/>
        </p:nvSpPr>
        <p:spPr>
          <a:xfrm>
            <a:off x="7768742" y="3017520"/>
            <a:ext cx="19202" cy="1371600"/>
          </a:xfrm>
          <a:prstGeom prst="rect">
            <a:avLst/>
          </a:prstGeom>
          <a:solidFill>
            <a:srgbClr val="000000"/>
          </a:solidFill>
          <a:ln/>
        </p:spPr>
      </p:sp>
      <p:sp>
        <p:nvSpPr>
          <p:cNvPr id="58" name="Shape 55"/>
          <p:cNvSpPr/>
          <p:nvPr/>
        </p:nvSpPr>
        <p:spPr>
          <a:xfrm>
            <a:off x="7826350" y="3017520"/>
            <a:ext cx="19202" cy="1371600"/>
          </a:xfrm>
          <a:prstGeom prst="rect">
            <a:avLst/>
          </a:prstGeom>
          <a:solidFill>
            <a:srgbClr val="000000"/>
          </a:solidFill>
          <a:ln/>
        </p:spPr>
      </p:sp>
      <p:sp>
        <p:nvSpPr>
          <p:cNvPr id="59" name="Shape 56"/>
          <p:cNvSpPr/>
          <p:nvPr/>
        </p:nvSpPr>
        <p:spPr>
          <a:xfrm>
            <a:off x="7903159" y="3017520"/>
            <a:ext cx="57607" cy="1371600"/>
          </a:xfrm>
          <a:prstGeom prst="rect">
            <a:avLst/>
          </a:prstGeom>
          <a:solidFill>
            <a:srgbClr val="000000"/>
          </a:solidFill>
          <a:ln/>
        </p:spPr>
      </p:sp>
      <p:sp>
        <p:nvSpPr>
          <p:cNvPr id="60" name="Shape 57"/>
          <p:cNvSpPr/>
          <p:nvPr/>
        </p:nvSpPr>
        <p:spPr>
          <a:xfrm>
            <a:off x="7979969" y="3017520"/>
            <a:ext cx="57607" cy="1371600"/>
          </a:xfrm>
          <a:prstGeom prst="rect">
            <a:avLst/>
          </a:prstGeom>
          <a:solidFill>
            <a:srgbClr val="000000"/>
          </a:solidFill>
          <a:ln/>
        </p:spPr>
      </p:sp>
      <p:sp>
        <p:nvSpPr>
          <p:cNvPr id="61" name="Shape 58"/>
          <p:cNvSpPr/>
          <p:nvPr/>
        </p:nvSpPr>
        <p:spPr>
          <a:xfrm>
            <a:off x="8095183" y="3017520"/>
            <a:ext cx="57607" cy="1371600"/>
          </a:xfrm>
          <a:prstGeom prst="rect">
            <a:avLst/>
          </a:prstGeom>
          <a:solidFill>
            <a:srgbClr val="000000"/>
          </a:solidFill>
          <a:ln/>
        </p:spPr>
      </p:sp>
      <p:sp>
        <p:nvSpPr>
          <p:cNvPr id="62" name="Shape 59"/>
          <p:cNvSpPr/>
          <p:nvPr/>
        </p:nvSpPr>
        <p:spPr>
          <a:xfrm>
            <a:off x="8191195" y="3017520"/>
            <a:ext cx="38405" cy="1371600"/>
          </a:xfrm>
          <a:prstGeom prst="rect">
            <a:avLst/>
          </a:prstGeom>
          <a:solidFill>
            <a:srgbClr val="000000"/>
          </a:solidFill>
          <a:ln/>
        </p:spPr>
      </p:sp>
      <p:sp>
        <p:nvSpPr>
          <p:cNvPr id="63" name="Text 60"/>
          <p:cNvSpPr txBox="1"/>
          <p:nvPr/>
        </p:nvSpPr>
        <p:spPr>
          <a:xfrm>
            <a:off x="6080760" y="4572000"/>
            <a:ext cx="2377440" cy="822960"/>
          </a:xfrm>
          <a:prstGeom prst="rect">
            <a:avLst/>
          </a:prstGeom>
          <a:noFill/>
          <a:ln/>
        </p:spPr>
        <p:txBody>
          <a:bodyPr wrap="square" lIns="0" tIns="0" rIns="0" bIns="0" rtlCol="0" anchor="t"/>
          <a:lstStyle/>
          <a:p>
            <a:pPr algn="ctr" indent="0" marL="0">
              <a:buNone/>
            </a:pPr>
            <a:r>
              <a:rPr lang="en-US" sz="1300" dirty="0">
                <a:solidFill>
                  <a:schemeClr val="tx1"/>
                </a:solidFill>
              </a:rPr>
              <a:t>EAN13 = 9782012100237</a:t>
            </a:r>
            <a:endParaRPr lang="en-US" sz="1300" dirty="0"/>
          </a:p>
          <a:p>
            <a:pPr algn="ctr" indent="0" marL="0">
              <a:buNone/>
            </a:pPr>
            <a:r>
              <a:rPr lang="en-US" sz="1300" dirty="0">
                <a:solidFill>
                  <a:schemeClr val="tx1"/>
                </a:solidFill>
              </a:rPr>
              <a:t>ISBN = 2012100236</a:t>
            </a:r>
            <a:endParaRPr lang="en-US" sz="13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Collecting information</a:t>
            </a:r>
            <a:endParaRPr lang="en-US" sz="3200" dirty="0"/>
          </a:p>
        </p:txBody>
      </p:sp>
      <p:sp>
        <p:nvSpPr>
          <p:cNvPr id="3" name="Text 1"/>
          <p:cNvSpPr txBox="1"/>
          <p:nvPr/>
        </p:nvSpPr>
        <p:spPr>
          <a:xfrm>
            <a:off x="548640" y="1783080"/>
            <a:ext cx="8046720" cy="822960"/>
          </a:xfrm>
          <a:prstGeom prst="rect">
            <a:avLst/>
          </a:prstGeom>
          <a:noFill/>
          <a:ln/>
        </p:spPr>
        <p:txBody>
          <a:bodyPr wrap="square" lIns="0" tIns="0" rIns="0" bIns="0" rtlCol="0" anchor="t"/>
          <a:lstStyle/>
          <a:p>
            <a:pPr indent="0" marL="0">
              <a:buNone/>
            </a:pPr>
            <a:r>
              <a:rPr lang="en-US" sz="2200" dirty="0">
                <a:solidFill>
                  <a:schemeClr val="tx1"/>
                </a:solidFill>
              </a:rPr>
              <a:t>Automatic data acquisition in GPS systems is part of data entry!</a:t>
            </a:r>
            <a:endParaRPr lang="en-US" sz="2200" dirty="0"/>
          </a:p>
        </p:txBody>
      </p:sp>
      <p:pic>
        <p:nvPicPr>
          <p:cNvPr id="4" name="Image 0" descr="GPS devices (bluetooth and GSM data/GPRS) and a map">    </p:cNvPr>
          <p:cNvPicPr>
            <a:picLocks noChangeAspect="1"/>
          </p:cNvPicPr>
          <p:nvPr/>
        </p:nvPicPr>
        <p:blipFill>
          <a:blip r:embed="rId1"/>
          <a:stretch>
            <a:fillRect/>
          </a:stretch>
        </p:blipFill>
        <p:spPr>
          <a:xfrm>
            <a:off x="1554480" y="2926080"/>
            <a:ext cx="6035040" cy="3191256"/>
          </a:xfrm>
          <a:prstGeom prst="rect">
            <a:avLst/>
          </a:prstGeom>
        </p:spPr>
      </p:pic>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Collecting information</a:t>
            </a:r>
            <a:endParaRPr lang="en-US" sz="3200" dirty="0"/>
          </a:p>
        </p:txBody>
      </p:sp>
      <p:sp>
        <p:nvSpPr>
          <p:cNvPr id="3" name="Text 1"/>
          <p:cNvSpPr txBox="1"/>
          <p:nvPr/>
        </p:nvSpPr>
        <p:spPr>
          <a:xfrm>
            <a:off x="548640" y="1783080"/>
            <a:ext cx="8046720" cy="457200"/>
          </a:xfrm>
          <a:prstGeom prst="rect">
            <a:avLst/>
          </a:prstGeom>
          <a:noFill/>
          <a:ln/>
        </p:spPr>
        <p:txBody>
          <a:bodyPr wrap="square" lIns="0" tIns="0" rIns="0" bIns="0" rtlCol="0" anchor="t"/>
          <a:lstStyle/>
          <a:p>
            <a:pPr indent="0" marL="0">
              <a:buNone/>
            </a:pPr>
            <a:r>
              <a:rPr lang="en-US" sz="2200" b="1" dirty="0">
                <a:solidFill>
                  <a:schemeClr val="tx1"/>
                </a:solidFill>
              </a:rPr>
              <a:t>The new trend:</a:t>
            </a:r>
            <a:endParaRPr lang="en-US" sz="2200" dirty="0"/>
          </a:p>
        </p:txBody>
      </p:sp>
      <p:pic>
        <p:nvPicPr>
          <p:cNvPr id="4" name="Image 0" descr="QR code">    </p:cNvPr>
          <p:cNvPicPr>
            <a:picLocks noChangeAspect="1"/>
          </p:cNvPicPr>
          <p:nvPr/>
        </p:nvPicPr>
        <p:blipFill>
          <a:blip r:embed="rId1"/>
          <a:stretch>
            <a:fillRect/>
          </a:stretch>
        </p:blipFill>
        <p:spPr>
          <a:xfrm>
            <a:off x="2834640" y="2514600"/>
            <a:ext cx="3474720" cy="3474720"/>
          </a:xfrm>
          <a:prstGeom prst="rect">
            <a:avLst/>
          </a:prstGeom>
        </p:spPr>
      </p:pic>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Video: what is a QR code (short for Quick Response)?</a:t>
            </a:r>
            <a:endParaRPr lang="en-US" sz="3200" dirty="0"/>
          </a:p>
        </p:txBody>
      </p:sp>
      <p:sp>
        <p:nvSpPr>
          <p:cNvPr id="3" name="Shape 1"/>
          <p:cNvSpPr/>
          <p:nvPr/>
        </p:nvSpPr>
        <p:spPr>
          <a:xfrm>
            <a:off x="1463040" y="2103120"/>
            <a:ext cx="6217920" cy="3657600"/>
          </a:xfrm>
          <a:prstGeom prst="roundRect">
            <a:avLst>
              <a:gd name="adj" fmla="val 2500"/>
            </a:avLst>
          </a:prstGeom>
          <a:solidFill>
            <a:srgbClr val="262633"/>
          </a:solidFill>
          <a:ln/>
        </p:spPr>
      </p:sp>
      <p:pic>
        <p:nvPicPr>
          <p:cNvPr id="4" name="Image 0" descr="Play button">    </p:cNvPr>
          <p:cNvPicPr>
            <a:picLocks noChangeAspect="1"/>
          </p:cNvPicPr>
          <p:nvPr/>
        </p:nvPicPr>
        <p:blipFill>
          <a:blip r:embed="rId1"/>
          <a:stretch>
            <a:fillRect/>
          </a:stretch>
        </p:blipFill>
        <p:spPr>
          <a:xfrm>
            <a:off x="3566160" y="2743200"/>
            <a:ext cx="2011680" cy="2011680"/>
          </a:xfrm>
          <a:prstGeom prst="rect">
            <a:avLst/>
          </a:prstGeom>
        </p:spPr>
      </p:pic>
      <p:sp>
        <p:nvSpPr>
          <p:cNvPr id="5" name="Text 2"/>
          <p:cNvSpPr txBox="1"/>
          <p:nvPr/>
        </p:nvSpPr>
        <p:spPr>
          <a:xfrm>
            <a:off x="1463040" y="4983480"/>
            <a:ext cx="6217920" cy="457200"/>
          </a:xfrm>
          <a:prstGeom prst="rect">
            <a:avLst/>
          </a:prstGeom>
          <a:noFill/>
          <a:ln/>
        </p:spPr>
        <p:txBody>
          <a:bodyPr wrap="square" lIns="0" tIns="0" rIns="0" bIns="0" rtlCol="0" anchor="t"/>
          <a:lstStyle/>
          <a:p>
            <a:pPr algn="ctr" indent="0" marL="0">
              <a:buNone/>
            </a:pPr>
            <a:r>
              <a:rPr lang="en-US" sz="2000" b="1" dirty="0">
                <a:solidFill>
                  <a:srgbClr val="FFFFFF"/>
                </a:solidFill>
              </a:rPr>
              <a:t>Video</a:t>
            </a:r>
            <a:endParaRPr lang="en-US" sz="20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Storage</a:t>
            </a:r>
            <a:endParaRPr lang="en-US" sz="3200" dirty="0"/>
          </a:p>
        </p:txBody>
      </p:sp>
      <p:sp>
        <p:nvSpPr>
          <p:cNvPr id="3" name="Text 1"/>
          <p:cNvSpPr txBox="1"/>
          <p:nvPr/>
        </p:nvSpPr>
        <p:spPr>
          <a:xfrm>
            <a:off x="548640" y="1783080"/>
            <a:ext cx="8046720" cy="1005840"/>
          </a:xfrm>
          <a:prstGeom prst="rect">
            <a:avLst/>
          </a:prstGeom>
          <a:noFill/>
          <a:ln/>
        </p:spPr>
        <p:txBody>
          <a:bodyPr wrap="square" lIns="0" tIns="0" rIns="0" bIns="0" rtlCol="0" anchor="t"/>
          <a:lstStyle/>
          <a:p>
            <a:pPr marL="342900" indent="-342900">
              <a:buSzPct val="100000"/>
              <a:buChar char="•"/>
            </a:pPr>
            <a:r>
              <a:rPr lang="en-US" sz="2000" dirty="0">
                <a:solidFill>
                  <a:schemeClr val="tx1"/>
                </a:solidFill>
              </a:rPr>
              <a:t>Storing or recording information on permanent memory (hard disk, CD, flash drive, ...)</a:t>
            </a:r>
            <a:endParaRPr lang="en-US" sz="2000" dirty="0"/>
          </a:p>
        </p:txBody>
      </p:sp>
      <p:sp>
        <p:nvSpPr>
          <p:cNvPr id="4" name="Text 2"/>
          <p:cNvSpPr txBox="1"/>
          <p:nvPr/>
        </p:nvSpPr>
        <p:spPr>
          <a:xfrm>
            <a:off x="548640" y="3063240"/>
            <a:ext cx="4572000" cy="457200"/>
          </a:xfrm>
          <a:prstGeom prst="rect">
            <a:avLst/>
          </a:prstGeom>
          <a:noFill/>
          <a:ln/>
        </p:spPr>
        <p:txBody>
          <a:bodyPr wrap="square" lIns="0" tIns="0" rIns="0" bIns="0" rtlCol="0" anchor="t"/>
          <a:lstStyle/>
          <a:p>
            <a:pPr indent="0" marL="0">
              <a:buNone/>
            </a:pPr>
            <a:r>
              <a:rPr lang="en-US" sz="2200" b="1" dirty="0">
                <a:solidFill>
                  <a:schemeClr val="accent1"/>
                </a:solidFill>
              </a:rPr>
              <a:t>Information to store:</a:t>
            </a:r>
            <a:endParaRPr lang="en-US" sz="2200" dirty="0"/>
          </a:p>
        </p:txBody>
      </p:sp>
      <p:sp>
        <p:nvSpPr>
          <p:cNvPr id="5" name="Text 3"/>
          <p:cNvSpPr txBox="1"/>
          <p:nvPr/>
        </p:nvSpPr>
        <p:spPr>
          <a:xfrm>
            <a:off x="548640" y="3657600"/>
            <a:ext cx="4572000" cy="1645920"/>
          </a:xfrm>
          <a:prstGeom prst="rect">
            <a:avLst/>
          </a:prstGeom>
          <a:noFill/>
          <a:ln/>
        </p:spPr>
        <p:txBody>
          <a:bodyPr wrap="square" lIns="0" tIns="0" rIns="0" bIns="0" rtlCol="0" anchor="t"/>
          <a:lstStyle/>
          <a:p>
            <a:pPr marL="342900" indent="-342900">
              <a:spcAft>
                <a:spcPts val="800"/>
              </a:spcAft>
              <a:buSzPct val="100000"/>
              <a:buChar char="•"/>
            </a:pPr>
            <a:r>
              <a:rPr lang="en-US" sz="2000" dirty="0">
                <a:solidFill>
                  <a:schemeClr val="tx1"/>
                </a:solidFill>
              </a:rPr>
              <a:t>the applications (application software)</a:t>
            </a:r>
            <a:endParaRPr lang="en-US" sz="2000" dirty="0"/>
          </a:p>
          <a:p>
            <a:pPr marL="342900" indent="-342900">
              <a:spcAft>
                <a:spcPts val="800"/>
              </a:spcAft>
              <a:buSzPct val="100000"/>
              <a:buChar char="•"/>
            </a:pPr>
            <a:r>
              <a:rPr lang="en-US" sz="2000" dirty="0">
                <a:solidFill>
                  <a:schemeClr val="tx1"/>
                </a:solidFill>
              </a:rPr>
              <a:t>the data (database, files)</a:t>
            </a:r>
            <a:endParaRPr lang="en-US" sz="2000" dirty="0"/>
          </a:p>
        </p:txBody>
      </p:sp>
      <p:pic>
        <p:nvPicPr>
          <p:cNvPr id="6" name="Image 0" descr="Inside of a hard disk drive">    </p:cNvPr>
          <p:cNvPicPr>
            <a:picLocks noChangeAspect="1"/>
          </p:cNvPicPr>
          <p:nvPr/>
        </p:nvPicPr>
        <p:blipFill>
          <a:blip r:embed="rId1"/>
          <a:stretch>
            <a:fillRect/>
          </a:stretch>
        </p:blipFill>
        <p:spPr>
          <a:xfrm>
            <a:off x="5394960" y="3108960"/>
            <a:ext cx="3200400" cy="2770632"/>
          </a:xfrm>
          <a:prstGeom prst="rect">
            <a:avLst/>
          </a:prstGeom>
        </p:spPr>
      </p:pic>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Storage</a:t>
            </a:r>
            <a:endParaRPr lang="en-US" sz="3200" dirty="0"/>
          </a:p>
        </p:txBody>
      </p:sp>
      <p:sp>
        <p:nvSpPr>
          <p:cNvPr id="3" name="Text 1"/>
          <p:cNvSpPr txBox="1"/>
          <p:nvPr/>
        </p:nvSpPr>
        <p:spPr>
          <a:xfrm>
            <a:off x="548640" y="1783080"/>
            <a:ext cx="8046720" cy="822960"/>
          </a:xfrm>
          <a:prstGeom prst="rect">
            <a:avLst/>
          </a:prstGeom>
          <a:noFill/>
          <a:ln/>
        </p:spPr>
        <p:txBody>
          <a:bodyPr wrap="square" lIns="0" tIns="0" rIns="0" bIns="0" rtlCol="0" anchor="t"/>
          <a:lstStyle/>
          <a:p>
            <a:pPr indent="0" marL="0">
              <a:buNone/>
            </a:pPr>
            <a:r>
              <a:rPr lang="en-US" sz="2000" b="1" dirty="0">
                <a:solidFill>
                  <a:srgbClr val="C84B31"/>
                </a:solidFill>
              </a:rPr>
              <a:t>Example: </a:t>
            </a:r>
            <a:pPr indent="0" marL="0">
              <a:buNone/>
            </a:pPr>
            <a:r>
              <a:rPr lang="en-US" sz="2000" dirty="0">
                <a:solidFill>
                  <a:schemeClr val="tx1"/>
                </a:solidFill>
              </a:rPr>
              <a:t>for the administrative activity (calculating employees' pay) we will store:</a:t>
            </a:r>
            <a:endParaRPr lang="en-US" sz="2000" dirty="0"/>
          </a:p>
        </p:txBody>
      </p:sp>
      <p:sp>
        <p:nvSpPr>
          <p:cNvPr id="4" name="Shape 2"/>
          <p:cNvSpPr/>
          <p:nvPr/>
        </p:nvSpPr>
        <p:spPr>
          <a:xfrm>
            <a:off x="548640" y="2880360"/>
            <a:ext cx="3886200" cy="3200400"/>
          </a:xfrm>
          <a:prstGeom prst="roundRect">
            <a:avLst>
              <a:gd name="adj" fmla="val 2857"/>
            </a:avLst>
          </a:prstGeom>
          <a:solidFill>
            <a:schemeClr val="bg2"/>
          </a:solidFill>
          <a:ln/>
        </p:spPr>
      </p:sp>
      <p:sp>
        <p:nvSpPr>
          <p:cNvPr id="5" name="Shape 3"/>
          <p:cNvSpPr/>
          <p:nvPr/>
        </p:nvSpPr>
        <p:spPr>
          <a:xfrm>
            <a:off x="822960" y="3154680"/>
            <a:ext cx="822960" cy="822960"/>
          </a:xfrm>
          <a:prstGeom prst="ellipse">
            <a:avLst/>
          </a:prstGeom>
          <a:solidFill>
            <a:schemeClr val="accent1"/>
          </a:solidFill>
          <a:ln/>
        </p:spPr>
      </p:sp>
      <p:pic>
        <p:nvPicPr>
          <p:cNvPr id="6" name="Image 0" descr="calc icon">    </p:cNvPr>
          <p:cNvPicPr>
            <a:picLocks noChangeAspect="1"/>
          </p:cNvPicPr>
          <p:nvPr/>
        </p:nvPicPr>
        <p:blipFill>
          <a:blip r:embed="rId1"/>
          <a:stretch>
            <a:fillRect/>
          </a:stretch>
        </p:blipFill>
        <p:spPr>
          <a:xfrm>
            <a:off x="1028700" y="3360420"/>
            <a:ext cx="411480" cy="411480"/>
          </a:xfrm>
          <a:prstGeom prst="rect">
            <a:avLst/>
          </a:prstGeom>
        </p:spPr>
      </p:pic>
      <p:sp>
        <p:nvSpPr>
          <p:cNvPr id="7" name="Text 4"/>
          <p:cNvSpPr txBox="1"/>
          <p:nvPr/>
        </p:nvSpPr>
        <p:spPr>
          <a:xfrm>
            <a:off x="822960" y="4160520"/>
            <a:ext cx="3337560" cy="457200"/>
          </a:xfrm>
          <a:prstGeom prst="rect">
            <a:avLst/>
          </a:prstGeom>
          <a:noFill/>
          <a:ln/>
        </p:spPr>
        <p:txBody>
          <a:bodyPr wrap="square" lIns="0" tIns="0" rIns="0" bIns="0" rtlCol="0" anchor="t"/>
          <a:lstStyle/>
          <a:p>
            <a:pPr indent="0" marL="0">
              <a:buNone/>
            </a:pPr>
            <a:r>
              <a:rPr lang="en-US" sz="2000" b="1" dirty="0">
                <a:solidFill>
                  <a:schemeClr val="accent1"/>
                </a:solidFill>
              </a:rPr>
              <a:t>Pay calculation software</a:t>
            </a:r>
            <a:endParaRPr lang="en-US" sz="2000" dirty="0"/>
          </a:p>
        </p:txBody>
      </p:sp>
      <p:sp>
        <p:nvSpPr>
          <p:cNvPr id="8" name="Text 5"/>
          <p:cNvSpPr txBox="1"/>
          <p:nvPr/>
        </p:nvSpPr>
        <p:spPr>
          <a:xfrm>
            <a:off x="822960" y="4709160"/>
            <a:ext cx="3337560" cy="1280160"/>
          </a:xfrm>
          <a:prstGeom prst="rect">
            <a:avLst/>
          </a:prstGeom>
          <a:noFill/>
          <a:ln/>
        </p:spPr>
        <p:txBody>
          <a:bodyPr wrap="square" lIns="0" tIns="0" rIns="0" bIns="0" rtlCol="0" anchor="t"/>
          <a:lstStyle/>
          <a:p>
            <a:pPr indent="0" marL="0">
              <a:buNone/>
            </a:pPr>
            <a:r>
              <a:rPr lang="en-US" sz="1800" dirty="0">
                <a:solidFill>
                  <a:schemeClr val="tx1"/>
                </a:solidFill>
              </a:rPr>
              <a:t>A program that calculates the pay.</a:t>
            </a:r>
            <a:endParaRPr lang="en-US" sz="1800" dirty="0"/>
          </a:p>
        </p:txBody>
      </p:sp>
      <p:sp>
        <p:nvSpPr>
          <p:cNvPr id="9" name="Shape 6"/>
          <p:cNvSpPr/>
          <p:nvPr/>
        </p:nvSpPr>
        <p:spPr>
          <a:xfrm>
            <a:off x="4709160" y="2880360"/>
            <a:ext cx="3886200" cy="3200400"/>
          </a:xfrm>
          <a:prstGeom prst="roundRect">
            <a:avLst>
              <a:gd name="adj" fmla="val 2857"/>
            </a:avLst>
          </a:prstGeom>
          <a:solidFill>
            <a:schemeClr val="bg2"/>
          </a:solidFill>
          <a:ln/>
        </p:spPr>
      </p:sp>
      <p:sp>
        <p:nvSpPr>
          <p:cNvPr id="10" name="Shape 7"/>
          <p:cNvSpPr/>
          <p:nvPr/>
        </p:nvSpPr>
        <p:spPr>
          <a:xfrm>
            <a:off x="4983480" y="3154680"/>
            <a:ext cx="822960" cy="822960"/>
          </a:xfrm>
          <a:prstGeom prst="ellipse">
            <a:avLst/>
          </a:prstGeom>
          <a:solidFill>
            <a:schemeClr val="accent1"/>
          </a:solidFill>
          <a:ln/>
        </p:spPr>
      </p:sp>
      <p:pic>
        <p:nvPicPr>
          <p:cNvPr id="11" name="Image 1" descr="folder icon">    </p:cNvPr>
          <p:cNvPicPr>
            <a:picLocks noChangeAspect="1"/>
          </p:cNvPicPr>
          <p:nvPr/>
        </p:nvPicPr>
        <p:blipFill>
          <a:blip r:embed="rId2"/>
          <a:stretch>
            <a:fillRect/>
          </a:stretch>
        </p:blipFill>
        <p:spPr>
          <a:xfrm>
            <a:off x="5189220" y="3360420"/>
            <a:ext cx="411480" cy="411480"/>
          </a:xfrm>
          <a:prstGeom prst="rect">
            <a:avLst/>
          </a:prstGeom>
        </p:spPr>
      </p:pic>
      <p:sp>
        <p:nvSpPr>
          <p:cNvPr id="12" name="Text 8"/>
          <p:cNvSpPr txBox="1"/>
          <p:nvPr/>
        </p:nvSpPr>
        <p:spPr>
          <a:xfrm>
            <a:off x="4983480" y="4160520"/>
            <a:ext cx="3337560" cy="457200"/>
          </a:xfrm>
          <a:prstGeom prst="rect">
            <a:avLst/>
          </a:prstGeom>
          <a:noFill/>
          <a:ln/>
        </p:spPr>
        <p:txBody>
          <a:bodyPr wrap="square" lIns="0" tIns="0" rIns="0" bIns="0" rtlCol="0" anchor="t"/>
          <a:lstStyle/>
          <a:p>
            <a:pPr indent="0" marL="0">
              <a:buNone/>
            </a:pPr>
            <a:r>
              <a:rPr lang="en-US" sz="2000" b="1" dirty="0">
                <a:solidFill>
                  <a:schemeClr val="accent1"/>
                </a:solidFill>
              </a:rPr>
              <a:t>An employee file</a:t>
            </a:r>
            <a:endParaRPr lang="en-US" sz="2000" dirty="0"/>
          </a:p>
        </p:txBody>
      </p:sp>
      <p:sp>
        <p:nvSpPr>
          <p:cNvPr id="13" name="Text 9"/>
          <p:cNvSpPr txBox="1"/>
          <p:nvPr/>
        </p:nvSpPr>
        <p:spPr>
          <a:xfrm>
            <a:off x="4983480" y="4709160"/>
            <a:ext cx="3337560" cy="1280160"/>
          </a:xfrm>
          <a:prstGeom prst="rect">
            <a:avLst/>
          </a:prstGeom>
          <a:noFill/>
          <a:ln/>
        </p:spPr>
        <p:txBody>
          <a:bodyPr wrap="square" lIns="0" tIns="0" rIns="0" bIns="0" rtlCol="0" anchor="t"/>
          <a:lstStyle/>
          <a:p>
            <a:pPr indent="0" marL="0">
              <a:buNone/>
            </a:pPr>
            <a:r>
              <a:rPr lang="en-US" sz="1800" dirty="0">
                <a:solidFill>
                  <a:schemeClr val="tx1"/>
                </a:solidFill>
              </a:rPr>
              <a:t>It holds all the information about employees that is needed to calculate the pay.</a:t>
            </a:r>
            <a:endParaRPr lang="en-US" sz="18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Storage</a:t>
            </a:r>
            <a:endParaRPr lang="en-US" sz="3200" dirty="0"/>
          </a:p>
        </p:txBody>
      </p:sp>
      <p:sp>
        <p:nvSpPr>
          <p:cNvPr id="3" name="Text 1"/>
          <p:cNvSpPr txBox="1"/>
          <p:nvPr/>
        </p:nvSpPr>
        <p:spPr>
          <a:xfrm>
            <a:off x="548640" y="1783080"/>
            <a:ext cx="8046720" cy="822960"/>
          </a:xfrm>
          <a:prstGeom prst="rect">
            <a:avLst/>
          </a:prstGeom>
          <a:noFill/>
          <a:ln/>
        </p:spPr>
        <p:txBody>
          <a:bodyPr wrap="square" lIns="0" tIns="0" rIns="0" bIns="0" rtlCol="0" anchor="t"/>
          <a:lstStyle/>
          <a:p>
            <a:pPr indent="0" marL="0">
              <a:buNone/>
            </a:pPr>
            <a:r>
              <a:rPr lang="en-US" sz="2000" b="1" dirty="0">
                <a:solidFill>
                  <a:schemeClr val="tx1"/>
                </a:solidFill>
              </a:rPr>
              <a:t>Ensuring durability means guaranteeing long-lasting and reliable storage.</a:t>
            </a:r>
            <a:endParaRPr lang="en-US" sz="2000" dirty="0"/>
          </a:p>
        </p:txBody>
      </p:sp>
      <p:sp>
        <p:nvSpPr>
          <p:cNvPr id="4" name="Shape 2"/>
          <p:cNvSpPr/>
          <p:nvPr/>
        </p:nvSpPr>
        <p:spPr>
          <a:xfrm>
            <a:off x="548640" y="2788920"/>
            <a:ext cx="3886200" cy="3429000"/>
          </a:xfrm>
          <a:prstGeom prst="roundRect">
            <a:avLst>
              <a:gd name="adj" fmla="val 2667"/>
            </a:avLst>
          </a:prstGeom>
          <a:solidFill>
            <a:schemeClr val="bg2"/>
          </a:solidFill>
          <a:ln/>
        </p:spPr>
      </p:sp>
      <p:sp>
        <p:nvSpPr>
          <p:cNvPr id="5" name="Shape 3"/>
          <p:cNvSpPr/>
          <p:nvPr/>
        </p:nvSpPr>
        <p:spPr>
          <a:xfrm>
            <a:off x="777240" y="2971800"/>
            <a:ext cx="640080" cy="640080"/>
          </a:xfrm>
          <a:prstGeom prst="ellipse">
            <a:avLst/>
          </a:prstGeom>
          <a:solidFill>
            <a:schemeClr val="accent1"/>
          </a:solidFill>
          <a:ln/>
        </p:spPr>
      </p:sp>
      <p:pic>
        <p:nvPicPr>
          <p:cNvPr id="6" name="Image 0" descr="hdd icon">    </p:cNvPr>
          <p:cNvPicPr>
            <a:picLocks noChangeAspect="1"/>
          </p:cNvPicPr>
          <p:nvPr/>
        </p:nvPicPr>
        <p:blipFill>
          <a:blip r:embed="rId1"/>
          <a:stretch>
            <a:fillRect/>
          </a:stretch>
        </p:blipFill>
        <p:spPr>
          <a:xfrm>
            <a:off x="937260" y="3131820"/>
            <a:ext cx="320040" cy="320040"/>
          </a:xfrm>
          <a:prstGeom prst="rect">
            <a:avLst/>
          </a:prstGeom>
        </p:spPr>
      </p:pic>
      <p:sp>
        <p:nvSpPr>
          <p:cNvPr id="7" name="Text 4"/>
          <p:cNvSpPr txBox="1"/>
          <p:nvPr/>
        </p:nvSpPr>
        <p:spPr>
          <a:xfrm>
            <a:off x="1600200" y="2971800"/>
            <a:ext cx="2651760" cy="640080"/>
          </a:xfrm>
          <a:prstGeom prst="rect">
            <a:avLst/>
          </a:prstGeom>
          <a:noFill/>
          <a:ln/>
        </p:spPr>
        <p:txBody>
          <a:bodyPr wrap="square" lIns="0" tIns="0" rIns="0" bIns="0" rtlCol="0" anchor="ctr"/>
          <a:lstStyle/>
          <a:p>
            <a:pPr indent="0" marL="0">
              <a:buNone/>
            </a:pPr>
            <a:r>
              <a:rPr lang="en-US" sz="2000" b="1" dirty="0">
                <a:solidFill>
                  <a:schemeClr val="accent1"/>
                </a:solidFill>
              </a:rPr>
              <a:t>Today</a:t>
            </a:r>
            <a:endParaRPr lang="en-US" sz="2000" dirty="0"/>
          </a:p>
        </p:txBody>
      </p:sp>
      <p:sp>
        <p:nvSpPr>
          <p:cNvPr id="8" name="Text 5"/>
          <p:cNvSpPr txBox="1"/>
          <p:nvPr/>
        </p:nvSpPr>
        <p:spPr>
          <a:xfrm>
            <a:off x="777240" y="3749040"/>
            <a:ext cx="3429000" cy="2377440"/>
          </a:xfrm>
          <a:prstGeom prst="rect">
            <a:avLst/>
          </a:prstGeom>
          <a:noFill/>
          <a:ln/>
        </p:spPr>
        <p:txBody>
          <a:bodyPr wrap="square" lIns="0" tIns="0" rIns="0" bIns="0" rtlCol="0" anchor="t"/>
          <a:lstStyle/>
          <a:p>
            <a:pPr marL="342900" indent="-342900">
              <a:spcAft>
                <a:spcPts val="600"/>
              </a:spcAft>
              <a:buSzPct val="100000"/>
              <a:buChar char="•"/>
            </a:pPr>
            <a:r>
              <a:rPr lang="en-US" sz="1600" dirty="0">
                <a:solidFill>
                  <a:schemeClr val="tx1"/>
                </a:solidFill>
              </a:rPr>
              <a:t>The main media are computer disks</a:t>
            </a:r>
            <a:endParaRPr lang="en-US" sz="1600" dirty="0"/>
          </a:p>
          <a:p>
            <a:pPr marL="342900" indent="-342900">
              <a:spcAft>
                <a:spcPts val="600"/>
              </a:spcAft>
              <a:buSzPct val="100000"/>
              <a:buChar char="•"/>
            </a:pPr>
            <a:r>
              <a:rPr lang="en-US" sz="1600" dirty="0">
                <a:solidFill>
                  <a:schemeClr val="tx1"/>
                </a:solidFill>
              </a:rPr>
              <a:t>Files on hard disk, DVD, ...</a:t>
            </a:r>
            <a:endParaRPr lang="en-US" sz="1600" dirty="0"/>
          </a:p>
          <a:p>
            <a:pPr marL="342900" indent="-342900">
              <a:spcAft>
                <a:spcPts val="600"/>
              </a:spcAft>
              <a:buSzPct val="100000"/>
              <a:buChar char="•"/>
            </a:pPr>
            <a:r>
              <a:rPr lang="en-US" sz="1600" dirty="0">
                <a:solidFill>
                  <a:schemeClr val="tx1"/>
                </a:solidFill>
              </a:rPr>
              <a:t>The DBMS (database management system) is a key part of the IS</a:t>
            </a:r>
            <a:endParaRPr lang="en-US" sz="1600" dirty="0"/>
          </a:p>
        </p:txBody>
      </p:sp>
      <p:sp>
        <p:nvSpPr>
          <p:cNvPr id="9" name="Shape 6"/>
          <p:cNvSpPr/>
          <p:nvPr/>
        </p:nvSpPr>
        <p:spPr>
          <a:xfrm>
            <a:off x="4709160" y="2788920"/>
            <a:ext cx="3886200" cy="3429000"/>
          </a:xfrm>
          <a:prstGeom prst="roundRect">
            <a:avLst>
              <a:gd name="adj" fmla="val 2667"/>
            </a:avLst>
          </a:prstGeom>
          <a:solidFill>
            <a:srgbClr val="F8E4DE"/>
          </a:solidFill>
          <a:ln/>
        </p:spPr>
      </p:sp>
      <p:sp>
        <p:nvSpPr>
          <p:cNvPr id="10" name="Shape 7"/>
          <p:cNvSpPr/>
          <p:nvPr/>
        </p:nvSpPr>
        <p:spPr>
          <a:xfrm>
            <a:off x="4937760" y="2971800"/>
            <a:ext cx="640080" cy="640080"/>
          </a:xfrm>
          <a:prstGeom prst="ellipse">
            <a:avLst/>
          </a:prstGeom>
          <a:solidFill>
            <a:schemeClr val="accent1"/>
          </a:solidFill>
          <a:ln/>
        </p:spPr>
      </p:sp>
      <p:pic>
        <p:nvPicPr>
          <p:cNvPr id="11" name="Image 1" descr="file icon">    </p:cNvPr>
          <p:cNvPicPr>
            <a:picLocks noChangeAspect="1"/>
          </p:cNvPicPr>
          <p:nvPr/>
        </p:nvPicPr>
        <p:blipFill>
          <a:blip r:embed="rId2"/>
          <a:stretch>
            <a:fillRect/>
          </a:stretch>
        </p:blipFill>
        <p:spPr>
          <a:xfrm>
            <a:off x="5097780" y="3131820"/>
            <a:ext cx="320040" cy="320040"/>
          </a:xfrm>
          <a:prstGeom prst="rect">
            <a:avLst/>
          </a:prstGeom>
        </p:spPr>
      </p:pic>
      <p:sp>
        <p:nvSpPr>
          <p:cNvPr id="12" name="Text 8"/>
          <p:cNvSpPr txBox="1"/>
          <p:nvPr/>
        </p:nvSpPr>
        <p:spPr>
          <a:xfrm>
            <a:off x="5760720" y="2971800"/>
            <a:ext cx="2651760" cy="640080"/>
          </a:xfrm>
          <a:prstGeom prst="rect">
            <a:avLst/>
          </a:prstGeom>
          <a:noFill/>
          <a:ln/>
        </p:spPr>
        <p:txBody>
          <a:bodyPr wrap="square" lIns="0" tIns="0" rIns="0" bIns="0" rtlCol="0" anchor="ctr"/>
          <a:lstStyle/>
          <a:p>
            <a:pPr indent="0" marL="0">
              <a:buNone/>
            </a:pPr>
            <a:r>
              <a:rPr lang="en-US" sz="2000" b="1" dirty="0">
                <a:solidFill>
                  <a:schemeClr val="accent1"/>
                </a:solidFill>
              </a:rPr>
              <a:t>But</a:t>
            </a:r>
            <a:endParaRPr lang="en-US" sz="2000" dirty="0"/>
          </a:p>
        </p:txBody>
      </p:sp>
      <p:sp>
        <p:nvSpPr>
          <p:cNvPr id="13" name="Text 9"/>
          <p:cNvSpPr txBox="1"/>
          <p:nvPr/>
        </p:nvSpPr>
        <p:spPr>
          <a:xfrm>
            <a:off x="4937760" y="3749040"/>
            <a:ext cx="3429000" cy="2377440"/>
          </a:xfrm>
          <a:prstGeom prst="rect">
            <a:avLst/>
          </a:prstGeom>
          <a:noFill/>
          <a:ln/>
        </p:spPr>
        <p:txBody>
          <a:bodyPr wrap="square" lIns="0" tIns="0" rIns="0" bIns="0" rtlCol="0" anchor="t"/>
          <a:lstStyle/>
          <a:p>
            <a:pPr marL="342900" indent="-342900">
              <a:spcAft>
                <a:spcPts val="600"/>
              </a:spcAft>
              <a:buSzPct val="100000"/>
              <a:buChar char="•"/>
            </a:pPr>
            <a:r>
              <a:rPr lang="en-US" sz="1600" dirty="0">
                <a:solidFill>
                  <a:schemeClr val="tx1"/>
                </a:solidFill>
              </a:rPr>
              <a:t>Paper is still widely used in companies</a:t>
            </a:r>
            <a:endParaRPr lang="en-US" sz="1600" dirty="0"/>
          </a:p>
          <a:p>
            <a:pPr marL="342900" indent="-342900">
              <a:spcAft>
                <a:spcPts val="600"/>
              </a:spcAft>
              <a:buSzPct val="100000"/>
              <a:buChar char="•"/>
            </a:pPr>
            <a:r>
              <a:rPr lang="en-US" sz="1600" dirty="0">
                <a:solidFill>
                  <a:schemeClr val="tx1"/>
                </a:solidFill>
              </a:rPr>
              <a:t>Keeping paper archives</a:t>
            </a:r>
            <a:endParaRPr lang="en-US" sz="1600" dirty="0"/>
          </a:p>
          <a:p>
            <a:pPr marL="342900" indent="-342900">
              <a:spcAft>
                <a:spcPts val="600"/>
              </a:spcAft>
              <a:buSzPct val="100000"/>
              <a:buChar char="•"/>
            </a:pPr>
            <a:r>
              <a:rPr lang="en-US" sz="1600" dirty="0">
                <a:solidFill>
                  <a:schemeClr val="tx1"/>
                </a:solidFill>
              </a:rPr>
              <a:t>Sometimes this is required by law</a:t>
            </a:r>
            <a:endParaRPr lang="en-US" sz="16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Processing</a:t>
            </a:r>
            <a:endParaRPr lang="en-US" sz="3200" dirty="0"/>
          </a:p>
        </p:txBody>
      </p:sp>
      <p:sp>
        <p:nvSpPr>
          <p:cNvPr id="3" name="Text 1"/>
          <p:cNvSpPr txBox="1"/>
          <p:nvPr/>
        </p:nvSpPr>
        <p:spPr>
          <a:xfrm>
            <a:off x="548640" y="1783080"/>
            <a:ext cx="8046720" cy="457200"/>
          </a:xfrm>
          <a:prstGeom prst="rect">
            <a:avLst/>
          </a:prstGeom>
          <a:noFill/>
          <a:ln/>
        </p:spPr>
        <p:txBody>
          <a:bodyPr wrap="square" lIns="0" tIns="0" rIns="0" bIns="0" rtlCol="0" anchor="t"/>
          <a:lstStyle/>
          <a:p>
            <a:pPr indent="0" marL="0">
              <a:buNone/>
            </a:pPr>
            <a:r>
              <a:rPr lang="en-US" sz="2000" b="1" dirty="0">
                <a:solidFill>
                  <a:schemeClr val="tx1"/>
                </a:solidFill>
              </a:rPr>
              <a:t>To be usable, information goes through processing:</a:t>
            </a:r>
            <a:endParaRPr lang="en-US" sz="2000" dirty="0"/>
          </a:p>
        </p:txBody>
      </p:sp>
      <p:sp>
        <p:nvSpPr>
          <p:cNvPr id="4" name="Shape 2"/>
          <p:cNvSpPr/>
          <p:nvPr/>
        </p:nvSpPr>
        <p:spPr>
          <a:xfrm>
            <a:off x="548640" y="2423160"/>
            <a:ext cx="2560320" cy="1280160"/>
          </a:xfrm>
          <a:prstGeom prst="roundRect">
            <a:avLst>
              <a:gd name="adj" fmla="val 7143"/>
            </a:avLst>
          </a:prstGeom>
          <a:solidFill>
            <a:srgbClr val="F8E4DE"/>
          </a:solidFill>
          <a:ln/>
        </p:spPr>
      </p:sp>
      <p:sp>
        <p:nvSpPr>
          <p:cNvPr id="5" name="Text 3"/>
          <p:cNvSpPr txBox="1"/>
          <p:nvPr/>
        </p:nvSpPr>
        <p:spPr>
          <a:xfrm>
            <a:off x="731520" y="2423160"/>
            <a:ext cx="2194560" cy="1280160"/>
          </a:xfrm>
          <a:prstGeom prst="rect">
            <a:avLst/>
          </a:prstGeom>
          <a:noFill/>
          <a:ln/>
        </p:spPr>
        <p:txBody>
          <a:bodyPr wrap="square" lIns="0" tIns="0" rIns="0" bIns="0" rtlCol="0" anchor="ctr"/>
          <a:lstStyle/>
          <a:p>
            <a:pPr algn="ctr" indent="0" marL="0">
              <a:buNone/>
            </a:pPr>
            <a:r>
              <a:rPr lang="en-US" sz="1700" b="1" dirty="0">
                <a:solidFill>
                  <a:schemeClr val="tx1"/>
                </a:solidFill>
              </a:rPr>
              <a:t>Sort orders by date and customer</a:t>
            </a:r>
            <a:endParaRPr lang="en-US" sz="1700" dirty="0"/>
          </a:p>
        </p:txBody>
      </p:sp>
      <p:sp>
        <p:nvSpPr>
          <p:cNvPr id="6" name="Shape 4"/>
          <p:cNvSpPr/>
          <p:nvPr/>
        </p:nvSpPr>
        <p:spPr>
          <a:xfrm>
            <a:off x="3291840" y="2423160"/>
            <a:ext cx="2560320" cy="1280160"/>
          </a:xfrm>
          <a:prstGeom prst="roundRect">
            <a:avLst>
              <a:gd name="adj" fmla="val 7143"/>
            </a:avLst>
          </a:prstGeom>
          <a:solidFill>
            <a:srgbClr val="F8E4DE"/>
          </a:solidFill>
          <a:ln/>
        </p:spPr>
      </p:sp>
      <p:sp>
        <p:nvSpPr>
          <p:cNvPr id="7" name="Text 5"/>
          <p:cNvSpPr txBox="1"/>
          <p:nvPr/>
        </p:nvSpPr>
        <p:spPr>
          <a:xfrm>
            <a:off x="3474720" y="2423160"/>
            <a:ext cx="2194560" cy="1280160"/>
          </a:xfrm>
          <a:prstGeom prst="rect">
            <a:avLst/>
          </a:prstGeom>
          <a:noFill/>
          <a:ln/>
        </p:spPr>
        <p:txBody>
          <a:bodyPr wrap="square" lIns="0" tIns="0" rIns="0" bIns="0" rtlCol="0" anchor="ctr"/>
          <a:lstStyle/>
          <a:p>
            <a:pPr algn="ctr" indent="0" marL="0">
              <a:buNone/>
            </a:pPr>
            <a:r>
              <a:rPr lang="en-US" sz="1700" b="1" dirty="0">
                <a:solidFill>
                  <a:schemeClr val="tx1"/>
                </a:solidFill>
              </a:rPr>
              <a:t>Calculate the amount to pay</a:t>
            </a:r>
            <a:endParaRPr lang="en-US" sz="1700" dirty="0"/>
          </a:p>
        </p:txBody>
      </p:sp>
      <p:sp>
        <p:nvSpPr>
          <p:cNvPr id="8" name="Shape 6"/>
          <p:cNvSpPr/>
          <p:nvPr/>
        </p:nvSpPr>
        <p:spPr>
          <a:xfrm>
            <a:off x="6035040" y="2423160"/>
            <a:ext cx="2560320" cy="1280160"/>
          </a:xfrm>
          <a:prstGeom prst="roundRect">
            <a:avLst>
              <a:gd name="adj" fmla="val 7143"/>
            </a:avLst>
          </a:prstGeom>
          <a:solidFill>
            <a:srgbClr val="F8E4DE"/>
          </a:solidFill>
          <a:ln/>
        </p:spPr>
      </p:sp>
      <p:sp>
        <p:nvSpPr>
          <p:cNvPr id="9" name="Text 7"/>
          <p:cNvSpPr txBox="1"/>
          <p:nvPr/>
        </p:nvSpPr>
        <p:spPr>
          <a:xfrm>
            <a:off x="6217920" y="2423160"/>
            <a:ext cx="2194560" cy="1280160"/>
          </a:xfrm>
          <a:prstGeom prst="rect">
            <a:avLst/>
          </a:prstGeom>
          <a:noFill/>
          <a:ln/>
        </p:spPr>
        <p:txBody>
          <a:bodyPr wrap="square" lIns="0" tIns="0" rIns="0" bIns="0" rtlCol="0" anchor="ctr"/>
          <a:lstStyle/>
          <a:p>
            <a:pPr algn="ctr" indent="0" marL="0">
              <a:buNone/>
            </a:pPr>
            <a:r>
              <a:rPr lang="en-US" sz="1700" b="1" dirty="0">
                <a:solidFill>
                  <a:schemeClr val="tx1"/>
                </a:solidFill>
              </a:rPr>
              <a:t>Classify, summarize, ...</a:t>
            </a:r>
            <a:endParaRPr lang="en-US" sz="1700" dirty="0"/>
          </a:p>
        </p:txBody>
      </p:sp>
      <p:sp>
        <p:nvSpPr>
          <p:cNvPr id="10" name="Text 8"/>
          <p:cNvSpPr txBox="1"/>
          <p:nvPr/>
        </p:nvSpPr>
        <p:spPr>
          <a:xfrm>
            <a:off x="548640" y="4023360"/>
            <a:ext cx="8046720" cy="457200"/>
          </a:xfrm>
          <a:prstGeom prst="rect">
            <a:avLst/>
          </a:prstGeom>
          <a:noFill/>
          <a:ln/>
        </p:spPr>
        <p:txBody>
          <a:bodyPr wrap="square" lIns="0" tIns="0" rIns="0" bIns="0" rtlCol="0" anchor="t"/>
          <a:lstStyle/>
          <a:p>
            <a:pPr indent="0" marL="0">
              <a:buNone/>
            </a:pPr>
            <a:r>
              <a:rPr lang="en-US" sz="2000" b="1" dirty="0">
                <a:solidFill>
                  <a:schemeClr val="tx1"/>
                </a:solidFill>
              </a:rPr>
              <a:t>This processing can be:</a:t>
            </a:r>
            <a:endParaRPr lang="en-US" sz="2000" dirty="0"/>
          </a:p>
        </p:txBody>
      </p:sp>
      <p:sp>
        <p:nvSpPr>
          <p:cNvPr id="11" name="Shape 9"/>
          <p:cNvSpPr/>
          <p:nvPr/>
        </p:nvSpPr>
        <p:spPr>
          <a:xfrm>
            <a:off x="548640" y="4572000"/>
            <a:ext cx="3886200" cy="1554480"/>
          </a:xfrm>
          <a:prstGeom prst="roundRect">
            <a:avLst>
              <a:gd name="adj" fmla="val 5882"/>
            </a:avLst>
          </a:prstGeom>
          <a:solidFill>
            <a:schemeClr val="bg2"/>
          </a:solidFill>
          <a:ln/>
        </p:spPr>
      </p:sp>
      <p:sp>
        <p:nvSpPr>
          <p:cNvPr id="12" name="Shape 10"/>
          <p:cNvSpPr/>
          <p:nvPr/>
        </p:nvSpPr>
        <p:spPr>
          <a:xfrm>
            <a:off x="777240" y="4937760"/>
            <a:ext cx="822960" cy="822960"/>
          </a:xfrm>
          <a:prstGeom prst="ellipse">
            <a:avLst/>
          </a:prstGeom>
          <a:solidFill>
            <a:schemeClr val="accent1"/>
          </a:solidFill>
          <a:ln/>
        </p:spPr>
      </p:sp>
      <p:pic>
        <p:nvPicPr>
          <p:cNvPr id="13" name="Image 0" descr="hand icon">    </p:cNvPr>
          <p:cNvPicPr>
            <a:picLocks noChangeAspect="1"/>
          </p:cNvPicPr>
          <p:nvPr/>
        </p:nvPicPr>
        <p:blipFill>
          <a:blip r:embed="rId1"/>
          <a:stretch>
            <a:fillRect/>
          </a:stretch>
        </p:blipFill>
        <p:spPr>
          <a:xfrm>
            <a:off x="982980" y="5143500"/>
            <a:ext cx="411480" cy="411480"/>
          </a:xfrm>
          <a:prstGeom prst="rect">
            <a:avLst/>
          </a:prstGeom>
        </p:spPr>
      </p:pic>
      <p:sp>
        <p:nvSpPr>
          <p:cNvPr id="14" name="Text 11"/>
          <p:cNvSpPr txBox="1"/>
          <p:nvPr/>
        </p:nvSpPr>
        <p:spPr>
          <a:xfrm>
            <a:off x="1783080" y="4572000"/>
            <a:ext cx="2514600" cy="1554480"/>
          </a:xfrm>
          <a:prstGeom prst="rect">
            <a:avLst/>
          </a:prstGeom>
          <a:noFill/>
          <a:ln/>
        </p:spPr>
        <p:txBody>
          <a:bodyPr wrap="square" lIns="0" tIns="0" rIns="0" bIns="0" rtlCol="0" anchor="ctr"/>
          <a:lstStyle/>
          <a:p>
            <a:pPr indent="0" marL="0">
              <a:buNone/>
            </a:pPr>
            <a:r>
              <a:rPr lang="en-US" sz="2000" b="1" dirty="0">
                <a:solidFill>
                  <a:srgbClr val="C84B31"/>
                </a:solidFill>
              </a:rPr>
              <a:t>Manual</a:t>
            </a:r>
            <a:endParaRPr lang="en-US" sz="1800" dirty="0"/>
          </a:p>
          <a:p>
            <a:pPr indent="0" marL="0">
              <a:buNone/>
            </a:pPr>
            <a:r>
              <a:rPr lang="en-US" sz="1700" dirty="0">
                <a:solidFill>
                  <a:schemeClr val="tx1"/>
                </a:solidFill>
              </a:rPr>
              <a:t>less and less often</a:t>
            </a:r>
            <a:endParaRPr lang="en-US" sz="1800" dirty="0"/>
          </a:p>
        </p:txBody>
      </p:sp>
      <p:sp>
        <p:nvSpPr>
          <p:cNvPr id="15" name="Shape 12"/>
          <p:cNvSpPr/>
          <p:nvPr/>
        </p:nvSpPr>
        <p:spPr>
          <a:xfrm>
            <a:off x="4709160" y="4572000"/>
            <a:ext cx="3886200" cy="1554480"/>
          </a:xfrm>
          <a:prstGeom prst="roundRect">
            <a:avLst>
              <a:gd name="adj" fmla="val 5882"/>
            </a:avLst>
          </a:prstGeom>
          <a:solidFill>
            <a:schemeClr val="bg2"/>
          </a:solidFill>
          <a:ln/>
        </p:spPr>
      </p:sp>
      <p:sp>
        <p:nvSpPr>
          <p:cNvPr id="16" name="Shape 13"/>
          <p:cNvSpPr/>
          <p:nvPr/>
        </p:nvSpPr>
        <p:spPr>
          <a:xfrm>
            <a:off x="4937760" y="4937760"/>
            <a:ext cx="822960" cy="822960"/>
          </a:xfrm>
          <a:prstGeom prst="ellipse">
            <a:avLst/>
          </a:prstGeom>
          <a:solidFill>
            <a:schemeClr val="accent1"/>
          </a:solidFill>
          <a:ln/>
        </p:spPr>
      </p:sp>
      <p:pic>
        <p:nvPicPr>
          <p:cNvPr id="17" name="Image 1" descr="chip icon">    </p:cNvPr>
          <p:cNvPicPr>
            <a:picLocks noChangeAspect="1"/>
          </p:cNvPicPr>
          <p:nvPr/>
        </p:nvPicPr>
        <p:blipFill>
          <a:blip r:embed="rId2"/>
          <a:stretch>
            <a:fillRect/>
          </a:stretch>
        </p:blipFill>
        <p:spPr>
          <a:xfrm>
            <a:off x="5143500" y="5143500"/>
            <a:ext cx="411480" cy="411480"/>
          </a:xfrm>
          <a:prstGeom prst="rect">
            <a:avLst/>
          </a:prstGeom>
        </p:spPr>
      </p:pic>
      <p:sp>
        <p:nvSpPr>
          <p:cNvPr id="18" name="Text 14"/>
          <p:cNvSpPr txBox="1"/>
          <p:nvPr/>
        </p:nvSpPr>
        <p:spPr>
          <a:xfrm>
            <a:off x="5943600" y="4572000"/>
            <a:ext cx="2514600" cy="1554480"/>
          </a:xfrm>
          <a:prstGeom prst="rect">
            <a:avLst/>
          </a:prstGeom>
          <a:noFill/>
          <a:ln/>
        </p:spPr>
        <p:txBody>
          <a:bodyPr wrap="square" lIns="0" tIns="0" rIns="0" bIns="0" rtlCol="0" anchor="ctr"/>
          <a:lstStyle/>
          <a:p>
            <a:pPr indent="0" marL="0">
              <a:buNone/>
            </a:pPr>
            <a:r>
              <a:rPr lang="en-US" sz="2000" b="1" dirty="0">
                <a:solidFill>
                  <a:srgbClr val="C84B31"/>
                </a:solidFill>
              </a:rPr>
              <a:t>Automatic</a:t>
            </a:r>
            <a:endParaRPr lang="en-US" sz="1800" dirty="0"/>
          </a:p>
          <a:p>
            <a:pPr indent="0" marL="0">
              <a:buNone/>
            </a:pPr>
            <a:r>
              <a:rPr lang="en-US" sz="1700" dirty="0">
                <a:solidFill>
                  <a:schemeClr val="tx1"/>
                </a:solidFill>
              </a:rPr>
              <a:t>done by computers</a:t>
            </a:r>
            <a:endParaRPr lang="en-US" sz="18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Automatic processing</a:t>
            </a:r>
            <a:endParaRPr lang="en-US" sz="3200" dirty="0"/>
          </a:p>
        </p:txBody>
      </p:sp>
      <p:sp>
        <p:nvSpPr>
          <p:cNvPr id="3" name="Shape 1"/>
          <p:cNvSpPr/>
          <p:nvPr/>
        </p:nvSpPr>
        <p:spPr>
          <a:xfrm>
            <a:off x="548640" y="1874520"/>
            <a:ext cx="8046720" cy="1280160"/>
          </a:xfrm>
          <a:prstGeom prst="roundRect">
            <a:avLst>
              <a:gd name="adj" fmla="val 7143"/>
            </a:avLst>
          </a:prstGeom>
          <a:solidFill>
            <a:schemeClr val="bg2"/>
          </a:solidFill>
          <a:ln/>
        </p:spPr>
      </p:sp>
      <p:sp>
        <p:nvSpPr>
          <p:cNvPr id="4" name="Shape 2"/>
          <p:cNvSpPr/>
          <p:nvPr/>
        </p:nvSpPr>
        <p:spPr>
          <a:xfrm>
            <a:off x="822960" y="2148840"/>
            <a:ext cx="731520" cy="731520"/>
          </a:xfrm>
          <a:prstGeom prst="ellipse">
            <a:avLst/>
          </a:prstGeom>
          <a:solidFill>
            <a:schemeClr val="accent1"/>
          </a:solidFill>
          <a:ln/>
        </p:spPr>
      </p:sp>
      <p:pic>
        <p:nvPicPr>
          <p:cNvPr id="5" name="Image 0" descr="db icon">    </p:cNvPr>
          <p:cNvPicPr>
            <a:picLocks noChangeAspect="1"/>
          </p:cNvPicPr>
          <p:nvPr/>
        </p:nvPicPr>
        <p:blipFill>
          <a:blip r:embed="rId1"/>
          <a:stretch>
            <a:fillRect/>
          </a:stretch>
        </p:blipFill>
        <p:spPr>
          <a:xfrm>
            <a:off x="1005840" y="2331720"/>
            <a:ext cx="365760" cy="365760"/>
          </a:xfrm>
          <a:prstGeom prst="rect">
            <a:avLst/>
          </a:prstGeom>
        </p:spPr>
      </p:pic>
      <p:sp>
        <p:nvSpPr>
          <p:cNvPr id="6" name="Text 3"/>
          <p:cNvSpPr txBox="1"/>
          <p:nvPr/>
        </p:nvSpPr>
        <p:spPr>
          <a:xfrm>
            <a:off x="1920240" y="1874520"/>
            <a:ext cx="6492240" cy="1280160"/>
          </a:xfrm>
          <a:prstGeom prst="rect">
            <a:avLst/>
          </a:prstGeom>
          <a:noFill/>
          <a:ln/>
        </p:spPr>
        <p:txBody>
          <a:bodyPr wrap="square" lIns="0" tIns="0" rIns="0" bIns="0" rtlCol="0" anchor="ctr"/>
          <a:lstStyle/>
          <a:p>
            <a:pPr indent="0" marL="0">
              <a:buNone/>
            </a:pPr>
            <a:r>
              <a:rPr lang="en-US" sz="2000" dirty="0">
                <a:solidFill>
                  <a:schemeClr val="tx1"/>
                </a:solidFill>
              </a:rPr>
              <a:t>It works on the stored data that comes from the outside environment.</a:t>
            </a:r>
            <a:endParaRPr lang="en-US" sz="2000" dirty="0"/>
          </a:p>
        </p:txBody>
      </p:sp>
      <p:sp>
        <p:nvSpPr>
          <p:cNvPr id="7" name="Shape 4"/>
          <p:cNvSpPr/>
          <p:nvPr/>
        </p:nvSpPr>
        <p:spPr>
          <a:xfrm>
            <a:off x="548640" y="3337560"/>
            <a:ext cx="8046720" cy="1280160"/>
          </a:xfrm>
          <a:prstGeom prst="roundRect">
            <a:avLst>
              <a:gd name="adj" fmla="val 7143"/>
            </a:avLst>
          </a:prstGeom>
          <a:solidFill>
            <a:schemeClr val="bg2"/>
          </a:solidFill>
          <a:ln/>
        </p:spPr>
      </p:sp>
      <p:sp>
        <p:nvSpPr>
          <p:cNvPr id="8" name="Shape 5"/>
          <p:cNvSpPr/>
          <p:nvPr/>
        </p:nvSpPr>
        <p:spPr>
          <a:xfrm>
            <a:off x="822960" y="3611880"/>
            <a:ext cx="731520" cy="731520"/>
          </a:xfrm>
          <a:prstGeom prst="ellipse">
            <a:avLst/>
          </a:prstGeom>
          <a:solidFill>
            <a:schemeClr val="accent1"/>
          </a:solidFill>
          <a:ln/>
        </p:spPr>
      </p:sp>
      <p:pic>
        <p:nvPicPr>
          <p:cNvPr id="9" name="Image 1" descr="bolt icon">    </p:cNvPr>
          <p:cNvPicPr>
            <a:picLocks noChangeAspect="1"/>
          </p:cNvPicPr>
          <p:nvPr/>
        </p:nvPicPr>
        <p:blipFill>
          <a:blip r:embed="rId2"/>
          <a:stretch>
            <a:fillRect/>
          </a:stretch>
        </p:blipFill>
        <p:spPr>
          <a:xfrm>
            <a:off x="1005840" y="3794760"/>
            <a:ext cx="365760" cy="365760"/>
          </a:xfrm>
          <a:prstGeom prst="rect">
            <a:avLst/>
          </a:prstGeom>
        </p:spPr>
      </p:pic>
      <p:sp>
        <p:nvSpPr>
          <p:cNvPr id="10" name="Text 6"/>
          <p:cNvSpPr txBox="1"/>
          <p:nvPr/>
        </p:nvSpPr>
        <p:spPr>
          <a:xfrm>
            <a:off x="1920240" y="3337560"/>
            <a:ext cx="6492240" cy="1280160"/>
          </a:xfrm>
          <a:prstGeom prst="rect">
            <a:avLst/>
          </a:prstGeom>
          <a:noFill/>
          <a:ln/>
        </p:spPr>
        <p:txBody>
          <a:bodyPr wrap="square" lIns="0" tIns="0" rIns="0" bIns="0" rtlCol="0" anchor="ctr"/>
          <a:lstStyle/>
          <a:p>
            <a:pPr indent="0" marL="0">
              <a:buNone/>
            </a:pPr>
            <a:r>
              <a:rPr lang="en-US" sz="2000" dirty="0">
                <a:solidFill>
                  <a:schemeClr val="tx1"/>
                </a:solidFill>
              </a:rPr>
              <a:t>It is started by an external event that carries information to enter (inputs).</a:t>
            </a:r>
            <a:endParaRPr lang="en-US" sz="2000" dirty="0"/>
          </a:p>
        </p:txBody>
      </p:sp>
      <p:sp>
        <p:nvSpPr>
          <p:cNvPr id="11" name="Shape 7"/>
          <p:cNvSpPr/>
          <p:nvPr/>
        </p:nvSpPr>
        <p:spPr>
          <a:xfrm>
            <a:off x="548640" y="4800600"/>
            <a:ext cx="8046720" cy="1280160"/>
          </a:xfrm>
          <a:prstGeom prst="roundRect">
            <a:avLst>
              <a:gd name="adj" fmla="val 7143"/>
            </a:avLst>
          </a:prstGeom>
          <a:solidFill>
            <a:schemeClr val="bg2"/>
          </a:solidFill>
          <a:ln/>
        </p:spPr>
      </p:sp>
      <p:sp>
        <p:nvSpPr>
          <p:cNvPr id="12" name="Shape 8"/>
          <p:cNvSpPr/>
          <p:nvPr/>
        </p:nvSpPr>
        <p:spPr>
          <a:xfrm>
            <a:off x="822960" y="5074920"/>
            <a:ext cx="731520" cy="731520"/>
          </a:xfrm>
          <a:prstGeom prst="ellipse">
            <a:avLst/>
          </a:prstGeom>
          <a:solidFill>
            <a:schemeClr val="accent1"/>
          </a:solidFill>
          <a:ln/>
        </p:spPr>
      </p:sp>
      <p:pic>
        <p:nvPicPr>
          <p:cNvPr id="13" name="Image 2" descr="plane icon">    </p:cNvPr>
          <p:cNvPicPr>
            <a:picLocks noChangeAspect="1"/>
          </p:cNvPicPr>
          <p:nvPr/>
        </p:nvPicPr>
        <p:blipFill>
          <a:blip r:embed="rId3"/>
          <a:stretch>
            <a:fillRect/>
          </a:stretch>
        </p:blipFill>
        <p:spPr>
          <a:xfrm>
            <a:off x="1005840" y="5257800"/>
            <a:ext cx="365760" cy="365760"/>
          </a:xfrm>
          <a:prstGeom prst="rect">
            <a:avLst/>
          </a:prstGeom>
        </p:spPr>
      </p:pic>
      <p:sp>
        <p:nvSpPr>
          <p:cNvPr id="14" name="Text 9"/>
          <p:cNvSpPr txBox="1"/>
          <p:nvPr/>
        </p:nvSpPr>
        <p:spPr>
          <a:xfrm>
            <a:off x="1920240" y="4800600"/>
            <a:ext cx="6492240" cy="1280160"/>
          </a:xfrm>
          <a:prstGeom prst="rect">
            <a:avLst/>
          </a:prstGeom>
          <a:noFill/>
          <a:ln/>
        </p:spPr>
        <p:txBody>
          <a:bodyPr wrap="square" lIns="0" tIns="0" rIns="0" bIns="0" rtlCol="0" anchor="ctr"/>
          <a:lstStyle/>
          <a:p>
            <a:pPr indent="0" marL="0">
              <a:buNone/>
            </a:pPr>
            <a:r>
              <a:rPr lang="en-US" sz="2000" dirty="0">
                <a:solidFill>
                  <a:schemeClr val="tx1"/>
                </a:solidFill>
              </a:rPr>
              <a:t>It produces results to send to the outside environment and/or to store.</a:t>
            </a:r>
            <a:endParaRPr lang="en-US" sz="20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Automatic processing</a:t>
            </a:r>
            <a:endParaRPr lang="en-US" sz="3200" dirty="0"/>
          </a:p>
        </p:txBody>
      </p:sp>
      <p:sp>
        <p:nvSpPr>
          <p:cNvPr id="3" name="Text 1"/>
          <p:cNvSpPr txBox="1"/>
          <p:nvPr/>
        </p:nvSpPr>
        <p:spPr>
          <a:xfrm>
            <a:off x="457200" y="3794760"/>
            <a:ext cx="1371600" cy="822960"/>
          </a:xfrm>
          <a:prstGeom prst="rect">
            <a:avLst/>
          </a:prstGeom>
          <a:noFill/>
          <a:ln/>
        </p:spPr>
        <p:txBody>
          <a:bodyPr wrap="square" lIns="0" tIns="0" rIns="0" bIns="0" rtlCol="0" anchor="ctr"/>
          <a:lstStyle/>
          <a:p>
            <a:pPr algn="ctr" indent="0" marL="0">
              <a:buNone/>
            </a:pPr>
            <a:r>
              <a:rPr lang="en-US" sz="1600" b="1" dirty="0">
                <a:solidFill>
                  <a:schemeClr val="tx1"/>
                </a:solidFill>
              </a:rPr>
              <a:t>Event / Data</a:t>
            </a:r>
            <a:endParaRPr lang="en-US" sz="1600" dirty="0"/>
          </a:p>
        </p:txBody>
      </p:sp>
      <p:sp>
        <p:nvSpPr>
          <p:cNvPr id="4" name="Shape 2"/>
          <p:cNvSpPr/>
          <p:nvPr/>
        </p:nvSpPr>
        <p:spPr>
          <a:xfrm>
            <a:off x="1828800" y="4206240"/>
            <a:ext cx="274320" cy="0"/>
          </a:xfrm>
          <a:prstGeom prst="line">
            <a:avLst/>
          </a:prstGeom>
          <a:noFill/>
          <a:ln w="28575">
            <a:solidFill>
              <a:srgbClr val="5E6F67"/>
            </a:solidFill>
            <a:prstDash val="solid"/>
            <a:tailEnd type="triangle"/>
          </a:ln>
        </p:spPr>
      </p:sp>
      <p:sp>
        <p:nvSpPr>
          <p:cNvPr id="5" name="Text 3"/>
          <p:cNvSpPr/>
          <p:nvPr/>
        </p:nvSpPr>
        <p:spPr>
          <a:xfrm>
            <a:off x="2103120" y="3749040"/>
            <a:ext cx="1280160" cy="914400"/>
          </a:xfrm>
          <a:prstGeom prst="ellipse">
            <a:avLst/>
          </a:prstGeom>
          <a:solidFill>
            <a:srgbClr val="FFFFFF"/>
          </a:solidFill>
          <a:ln w="19050">
            <a:solidFill>
              <a:srgbClr val="262633"/>
            </a:solidFill>
          </a:ln>
        </p:spPr>
        <p:txBody>
          <a:bodyPr wrap="square" lIns="25400" tIns="25400" rIns="25400" bIns="25400" rtlCol="0" anchor="ctr"/>
          <a:lstStyle/>
          <a:p>
            <a:pPr algn="ctr" indent="0" marL="0">
              <a:buNone/>
            </a:pPr>
            <a:r>
              <a:rPr lang="en-US" sz="1500" dirty="0">
                <a:solidFill>
                  <a:schemeClr val="tx1"/>
                </a:solidFill>
              </a:rPr>
              <a:t>Input</a:t>
            </a:r>
            <a:endParaRPr lang="en-US" sz="1500" dirty="0"/>
          </a:p>
        </p:txBody>
      </p:sp>
      <p:sp>
        <p:nvSpPr>
          <p:cNvPr id="6" name="Shape 4"/>
          <p:cNvSpPr/>
          <p:nvPr/>
        </p:nvSpPr>
        <p:spPr>
          <a:xfrm>
            <a:off x="3383280" y="4206240"/>
            <a:ext cx="457200" cy="0"/>
          </a:xfrm>
          <a:prstGeom prst="line">
            <a:avLst/>
          </a:prstGeom>
          <a:noFill/>
          <a:ln w="28575">
            <a:solidFill>
              <a:srgbClr val="5E6F67"/>
            </a:solidFill>
            <a:prstDash val="solid"/>
            <a:tailEnd type="triangle"/>
          </a:ln>
        </p:spPr>
      </p:sp>
      <p:sp>
        <p:nvSpPr>
          <p:cNvPr id="7" name="Text 5"/>
          <p:cNvSpPr/>
          <p:nvPr/>
        </p:nvSpPr>
        <p:spPr>
          <a:xfrm>
            <a:off x="3840480" y="3611880"/>
            <a:ext cx="1737360" cy="1188720"/>
          </a:xfrm>
          <a:prstGeom prst="rect">
            <a:avLst/>
          </a:prstGeom>
          <a:solidFill>
            <a:srgbClr val="FFFFFF"/>
          </a:solidFill>
          <a:ln w="19050">
            <a:solidFill>
              <a:srgbClr val="262633"/>
            </a:solidFill>
          </a:ln>
        </p:spPr>
        <p:txBody>
          <a:bodyPr wrap="square" lIns="50800" tIns="50800" rIns="50800" bIns="50800" rtlCol="0" anchor="ctr"/>
          <a:lstStyle/>
          <a:p>
            <a:pPr algn="ctr" indent="0" marL="0">
              <a:buNone/>
            </a:pPr>
            <a:r>
              <a:rPr lang="en-US" sz="1500" b="1" dirty="0">
                <a:solidFill>
                  <a:schemeClr val="tx1"/>
                </a:solidFill>
              </a:rPr>
              <a:t>Automatic processing</a:t>
            </a:r>
            <a:endParaRPr lang="en-US" sz="1500" dirty="0"/>
          </a:p>
        </p:txBody>
      </p:sp>
      <p:sp>
        <p:nvSpPr>
          <p:cNvPr id="8" name="Shape 6"/>
          <p:cNvSpPr/>
          <p:nvPr/>
        </p:nvSpPr>
        <p:spPr>
          <a:xfrm flipV="1">
            <a:off x="4709160" y="2834640"/>
            <a:ext cx="0" cy="777240"/>
          </a:xfrm>
          <a:prstGeom prst="line">
            <a:avLst/>
          </a:prstGeom>
          <a:noFill/>
          <a:ln w="28575">
            <a:solidFill>
              <a:srgbClr val="5E6F67"/>
            </a:solidFill>
            <a:prstDash val="solid"/>
            <a:tailEnd type="triangle"/>
          </a:ln>
        </p:spPr>
      </p:sp>
      <p:sp>
        <p:nvSpPr>
          <p:cNvPr id="9" name="Text 7"/>
          <p:cNvSpPr/>
          <p:nvPr/>
        </p:nvSpPr>
        <p:spPr>
          <a:xfrm>
            <a:off x="3840480" y="2011680"/>
            <a:ext cx="1737360" cy="822960"/>
          </a:xfrm>
          <a:prstGeom prst="ellipse">
            <a:avLst/>
          </a:prstGeom>
          <a:solidFill>
            <a:srgbClr val="F8E4DE"/>
          </a:solidFill>
          <a:ln w="19050">
            <a:solidFill>
              <a:srgbClr val="C84B31"/>
            </a:solidFill>
          </a:ln>
        </p:spPr>
        <p:txBody>
          <a:bodyPr wrap="square" lIns="25400" tIns="25400" rIns="25400" bIns="25400" rtlCol="0" anchor="ctr"/>
          <a:lstStyle/>
          <a:p>
            <a:pPr algn="ctr" indent="0" marL="0">
              <a:buNone/>
            </a:pPr>
            <a:r>
              <a:rPr lang="en-US" sz="1500" b="1" dirty="0">
                <a:solidFill>
                  <a:schemeClr val="tx1"/>
                </a:solidFill>
              </a:rPr>
              <a:t>Storage</a:t>
            </a:r>
            <a:endParaRPr lang="en-US" sz="1500" dirty="0"/>
          </a:p>
        </p:txBody>
      </p:sp>
      <p:sp>
        <p:nvSpPr>
          <p:cNvPr id="10" name="Shape 8"/>
          <p:cNvSpPr/>
          <p:nvPr/>
        </p:nvSpPr>
        <p:spPr>
          <a:xfrm>
            <a:off x="5577840" y="2423160"/>
            <a:ext cx="731520" cy="0"/>
          </a:xfrm>
          <a:prstGeom prst="line">
            <a:avLst/>
          </a:prstGeom>
          <a:noFill/>
          <a:ln w="28575">
            <a:solidFill>
              <a:srgbClr val="5E6F67"/>
            </a:solidFill>
            <a:prstDash val="solid"/>
            <a:tailEnd type="triangle"/>
          </a:ln>
        </p:spPr>
      </p:sp>
      <p:sp>
        <p:nvSpPr>
          <p:cNvPr id="11" name="Text 9"/>
          <p:cNvSpPr/>
          <p:nvPr/>
        </p:nvSpPr>
        <p:spPr>
          <a:xfrm>
            <a:off x="6309360" y="1828800"/>
            <a:ext cx="1554480" cy="1188720"/>
          </a:xfrm>
          <a:prstGeom prst="can">
            <a:avLst/>
          </a:prstGeom>
          <a:solidFill>
            <a:srgbClr val="FFFFFF"/>
          </a:solidFill>
          <a:ln w="19050">
            <a:solidFill>
              <a:srgbClr val="262633"/>
            </a:solidFill>
          </a:ln>
        </p:spPr>
        <p:txBody>
          <a:bodyPr wrap="square" lIns="25400" tIns="25400" rIns="25400" bIns="25400" rtlCol="0" anchor="ctr"/>
          <a:lstStyle/>
          <a:p>
            <a:pPr algn="ctr" indent="0" marL="0">
              <a:buNone/>
            </a:pPr>
            <a:r>
              <a:rPr lang="en-US" sz="1500" b="1" dirty="0">
                <a:solidFill>
                  <a:schemeClr val="tx1"/>
                </a:solidFill>
              </a:rPr>
              <a:t>Database</a:t>
            </a:r>
            <a:endParaRPr lang="en-US" sz="1500" dirty="0"/>
          </a:p>
        </p:txBody>
      </p:sp>
      <p:sp>
        <p:nvSpPr>
          <p:cNvPr id="12" name="Shape 10"/>
          <p:cNvSpPr/>
          <p:nvPr/>
        </p:nvSpPr>
        <p:spPr>
          <a:xfrm>
            <a:off x="4709160" y="4800600"/>
            <a:ext cx="0" cy="502920"/>
          </a:xfrm>
          <a:prstGeom prst="line">
            <a:avLst/>
          </a:prstGeom>
          <a:noFill/>
          <a:ln w="28575">
            <a:solidFill>
              <a:srgbClr val="5E6F67"/>
            </a:solidFill>
            <a:prstDash val="solid"/>
            <a:tailEnd type="triangle"/>
          </a:ln>
        </p:spPr>
      </p:sp>
      <p:sp>
        <p:nvSpPr>
          <p:cNvPr id="13" name="Text 11"/>
          <p:cNvSpPr/>
          <p:nvPr/>
        </p:nvSpPr>
        <p:spPr>
          <a:xfrm>
            <a:off x="3611880" y="5303520"/>
            <a:ext cx="2194560" cy="822960"/>
          </a:xfrm>
          <a:prstGeom prst="ellipse">
            <a:avLst/>
          </a:prstGeom>
          <a:solidFill>
            <a:srgbClr val="F8E4DE"/>
          </a:solidFill>
          <a:ln w="19050">
            <a:solidFill>
              <a:srgbClr val="C84B31"/>
            </a:solidFill>
          </a:ln>
        </p:spPr>
        <p:txBody>
          <a:bodyPr wrap="square" lIns="25400" tIns="25400" rIns="25400" bIns="25400" rtlCol="0" anchor="ctr"/>
          <a:lstStyle/>
          <a:p>
            <a:pPr algn="ctr" indent="0" marL="0">
              <a:buNone/>
            </a:pPr>
            <a:r>
              <a:rPr lang="en-US" sz="1500" b="1" dirty="0">
                <a:solidFill>
                  <a:schemeClr val="tx1"/>
                </a:solidFill>
              </a:rPr>
              <a:t>Transmission</a:t>
            </a:r>
            <a:endParaRPr lang="en-US" sz="1500" dirty="0"/>
          </a:p>
        </p:txBody>
      </p:sp>
      <p:sp>
        <p:nvSpPr>
          <p:cNvPr id="14" name="Shape 12"/>
          <p:cNvSpPr/>
          <p:nvPr/>
        </p:nvSpPr>
        <p:spPr>
          <a:xfrm>
            <a:off x="5806440" y="5715000"/>
            <a:ext cx="502920" cy="0"/>
          </a:xfrm>
          <a:prstGeom prst="line">
            <a:avLst/>
          </a:prstGeom>
          <a:noFill/>
          <a:ln w="28575">
            <a:solidFill>
              <a:srgbClr val="5E6F67"/>
            </a:solidFill>
            <a:prstDash val="solid"/>
            <a:tailEnd type="triangle"/>
          </a:ln>
        </p:spPr>
      </p:sp>
      <p:sp>
        <p:nvSpPr>
          <p:cNvPr id="15" name="Text 13"/>
          <p:cNvSpPr/>
          <p:nvPr/>
        </p:nvSpPr>
        <p:spPr>
          <a:xfrm>
            <a:off x="6309360" y="4983480"/>
            <a:ext cx="2286000" cy="1463040"/>
          </a:xfrm>
          <a:prstGeom prst="ellipse">
            <a:avLst/>
          </a:prstGeom>
          <a:solidFill>
            <a:srgbClr val="FFFFFF"/>
          </a:solidFill>
          <a:ln w="19050">
            <a:solidFill>
              <a:srgbClr val="262633"/>
            </a:solidFill>
          </a:ln>
        </p:spPr>
        <p:txBody>
          <a:bodyPr wrap="square" lIns="50800" tIns="50800" rIns="50800" bIns="50800" rtlCol="0" anchor="ctr"/>
          <a:lstStyle/>
          <a:p>
            <a:pPr algn="ctr" indent="0" marL="0">
              <a:buNone/>
            </a:pPr>
            <a:r>
              <a:rPr lang="en-US" sz="1500" dirty="0">
                <a:solidFill>
                  <a:schemeClr val="tx1"/>
                </a:solidFill>
              </a:rPr>
              <a:t>Outside environment</a:t>
            </a:r>
            <a:endParaRPr lang="en-US" sz="15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Types of automatic processing: a) Checks</a:t>
            </a:r>
            <a:endParaRPr lang="en-US" sz="3200" dirty="0"/>
          </a:p>
        </p:txBody>
      </p:sp>
      <p:sp>
        <p:nvSpPr>
          <p:cNvPr id="3" name="Shape 1"/>
          <p:cNvSpPr/>
          <p:nvPr/>
        </p:nvSpPr>
        <p:spPr>
          <a:xfrm>
            <a:off x="548640" y="1828800"/>
            <a:ext cx="8046720" cy="1463040"/>
          </a:xfrm>
          <a:prstGeom prst="roundRect">
            <a:avLst>
              <a:gd name="adj" fmla="val 6250"/>
            </a:avLst>
          </a:prstGeom>
          <a:solidFill>
            <a:schemeClr val="bg2"/>
          </a:solidFill>
          <a:ln/>
        </p:spPr>
      </p:sp>
      <p:sp>
        <p:nvSpPr>
          <p:cNvPr id="4" name="Shape 2"/>
          <p:cNvSpPr/>
          <p:nvPr/>
        </p:nvSpPr>
        <p:spPr>
          <a:xfrm>
            <a:off x="777240" y="2240280"/>
            <a:ext cx="640080" cy="640080"/>
          </a:xfrm>
          <a:prstGeom prst="ellipse">
            <a:avLst/>
          </a:prstGeom>
          <a:solidFill>
            <a:schemeClr val="accent1"/>
          </a:solidFill>
          <a:ln/>
        </p:spPr>
      </p:sp>
      <p:pic>
        <p:nvPicPr>
          <p:cNvPr id="5" name="Image 0" descr="check icon">    </p:cNvPr>
          <p:cNvPicPr>
            <a:picLocks noChangeAspect="1"/>
          </p:cNvPicPr>
          <p:nvPr/>
        </p:nvPicPr>
        <p:blipFill>
          <a:blip r:embed="rId1"/>
          <a:stretch>
            <a:fillRect/>
          </a:stretch>
        </p:blipFill>
        <p:spPr>
          <a:xfrm>
            <a:off x="937260" y="2400300"/>
            <a:ext cx="320040" cy="320040"/>
          </a:xfrm>
          <a:prstGeom prst="rect">
            <a:avLst/>
          </a:prstGeom>
        </p:spPr>
      </p:pic>
      <p:sp>
        <p:nvSpPr>
          <p:cNvPr id="6" name="Text 3"/>
          <p:cNvSpPr txBox="1"/>
          <p:nvPr/>
        </p:nvSpPr>
        <p:spPr>
          <a:xfrm>
            <a:off x="1691640" y="1828800"/>
            <a:ext cx="6675120" cy="1463040"/>
          </a:xfrm>
          <a:prstGeom prst="rect">
            <a:avLst/>
          </a:prstGeom>
          <a:noFill/>
          <a:ln/>
        </p:spPr>
        <p:txBody>
          <a:bodyPr wrap="square" lIns="0" tIns="0" rIns="0" bIns="0" rtlCol="0" anchor="ctr"/>
          <a:lstStyle/>
          <a:p>
            <a:pPr indent="0" marL="0">
              <a:buNone/>
            </a:pPr>
            <a:r>
              <a:rPr lang="en-US" sz="1800" dirty="0">
                <a:solidFill>
                  <a:schemeClr val="tx1"/>
                </a:solidFill>
              </a:rPr>
              <a:t>Checking that the data is valid when it is entered: accept correct data and reject data that does not follow the rules of the studied subject.</a:t>
            </a:r>
            <a:endParaRPr lang="en-US" sz="1800" dirty="0"/>
          </a:p>
        </p:txBody>
      </p:sp>
      <p:sp>
        <p:nvSpPr>
          <p:cNvPr id="7" name="Shape 4"/>
          <p:cNvSpPr/>
          <p:nvPr/>
        </p:nvSpPr>
        <p:spPr>
          <a:xfrm>
            <a:off x="548640" y="3520440"/>
            <a:ext cx="8046720" cy="2651760"/>
          </a:xfrm>
          <a:prstGeom prst="roundRect">
            <a:avLst>
              <a:gd name="adj" fmla="val 3448"/>
            </a:avLst>
          </a:prstGeom>
          <a:solidFill>
            <a:srgbClr val="F8E4DE"/>
          </a:solidFill>
          <a:ln/>
        </p:spPr>
      </p:sp>
      <p:sp>
        <p:nvSpPr>
          <p:cNvPr id="8" name="Text 5"/>
          <p:cNvSpPr txBox="1"/>
          <p:nvPr/>
        </p:nvSpPr>
        <p:spPr>
          <a:xfrm>
            <a:off x="822960" y="3657600"/>
            <a:ext cx="7498080" cy="365760"/>
          </a:xfrm>
          <a:prstGeom prst="rect">
            <a:avLst/>
          </a:prstGeom>
          <a:noFill/>
          <a:ln/>
        </p:spPr>
        <p:txBody>
          <a:bodyPr wrap="square" lIns="0" tIns="0" rIns="0" bIns="0" rtlCol="0" anchor="t"/>
          <a:lstStyle/>
          <a:p>
            <a:pPr indent="0" marL="0">
              <a:buNone/>
            </a:pPr>
            <a:r>
              <a:rPr lang="en-US" sz="1800" b="1" dirty="0">
                <a:solidFill>
                  <a:schemeClr val="accent1"/>
                </a:solidFill>
              </a:rPr>
              <a:t>Example</a:t>
            </a:r>
            <a:endParaRPr lang="en-US" sz="1800" dirty="0"/>
          </a:p>
        </p:txBody>
      </p:sp>
      <p:sp>
        <p:nvSpPr>
          <p:cNvPr id="9" name="Text 6"/>
          <p:cNvSpPr txBox="1"/>
          <p:nvPr/>
        </p:nvSpPr>
        <p:spPr>
          <a:xfrm>
            <a:off x="822960" y="4114800"/>
            <a:ext cx="7498080" cy="2011680"/>
          </a:xfrm>
          <a:prstGeom prst="rect">
            <a:avLst/>
          </a:prstGeom>
          <a:noFill/>
          <a:ln/>
        </p:spPr>
        <p:txBody>
          <a:bodyPr wrap="square" lIns="0" tIns="0" rIns="0" bIns="0" rtlCol="0" anchor="t"/>
          <a:lstStyle/>
          <a:p>
            <a:pPr marL="342900" indent="-342900">
              <a:spcAft>
                <a:spcPts val="600"/>
              </a:spcAft>
              <a:buSzPct val="100000"/>
              <a:buChar char="•"/>
            </a:pPr>
            <a:r>
              <a:rPr lang="en-US" sz="1800" dirty="0">
                <a:solidFill>
                  <a:schemeClr val="tx1"/>
                </a:solidFill>
              </a:rPr>
              <a:t>Entering the social security number (NSS): it must have 12 digits.</a:t>
            </a:r>
            <a:endParaRPr lang="en-US" sz="1800" dirty="0"/>
          </a:p>
          <a:p>
            <a:pPr marL="342900" indent="-342900">
              <a:spcAft>
                <a:spcPts val="600"/>
              </a:spcAft>
              <a:buSzPct val="100000"/>
              <a:buChar char="•"/>
            </a:pPr>
            <a:r>
              <a:rPr lang="en-US" sz="1800" dirty="0">
                <a:solidFill>
                  <a:schemeClr val="tx1"/>
                </a:solidFill>
              </a:rPr>
              <a:t>Rule: minimum age of an employee at hiring = 18 years.</a:t>
            </a:r>
            <a:endParaRPr lang="en-US" sz="1800" dirty="0"/>
          </a:p>
          <a:p>
            <a:pPr marL="342900" indent="-342900">
              <a:spcAft>
                <a:spcPts val="600"/>
              </a:spcAft>
              <a:buSzPct val="100000"/>
              <a:buChar char="•"/>
            </a:pPr>
            <a:r>
              <a:rPr lang="en-US" sz="1800" dirty="0">
                <a:solidFill>
                  <a:schemeClr val="tx1"/>
                </a:solidFill>
              </a:rPr>
              <a:t>Today's date = 03/11/2009 and the employee's date of birth = 13/04/1992: the date is rejected, because the candidate is only 17, not yet 18.</a:t>
            </a:r>
            <a:endParaRPr lang="en-US" sz="18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Types of automatic processing: b) Updates</a:t>
            </a:r>
            <a:endParaRPr lang="en-US" sz="3200" dirty="0"/>
          </a:p>
        </p:txBody>
      </p:sp>
      <p:sp>
        <p:nvSpPr>
          <p:cNvPr id="3" name="Text 1"/>
          <p:cNvSpPr txBox="1"/>
          <p:nvPr/>
        </p:nvSpPr>
        <p:spPr>
          <a:xfrm>
            <a:off x="548640" y="1783080"/>
            <a:ext cx="8046720" cy="1097280"/>
          </a:xfrm>
          <a:prstGeom prst="rect">
            <a:avLst/>
          </a:prstGeom>
          <a:noFill/>
          <a:ln/>
        </p:spPr>
        <p:txBody>
          <a:bodyPr wrap="square" lIns="0" tIns="0" rIns="0" bIns="0" rtlCol="0" anchor="t"/>
          <a:lstStyle/>
          <a:p>
            <a:pPr indent="0" marL="0">
              <a:buNone/>
            </a:pPr>
            <a:r>
              <a:rPr lang="en-US" sz="1800" dirty="0">
                <a:solidFill>
                  <a:schemeClr val="tx1"/>
                </a:solidFill>
              </a:rPr>
              <a:t>Changing the data in the information base when changes happen in the outside world. There are 3 types of update operations: add, delete and change values.</a:t>
            </a:r>
            <a:endParaRPr lang="en-US" sz="1800" dirty="0"/>
          </a:p>
        </p:txBody>
      </p:sp>
      <p:sp>
        <p:nvSpPr>
          <p:cNvPr id="4" name="Text 2"/>
          <p:cNvSpPr txBox="1"/>
          <p:nvPr/>
        </p:nvSpPr>
        <p:spPr>
          <a:xfrm>
            <a:off x="548640" y="3017520"/>
            <a:ext cx="8046720" cy="411480"/>
          </a:xfrm>
          <a:prstGeom prst="rect">
            <a:avLst/>
          </a:prstGeom>
          <a:noFill/>
          <a:ln/>
        </p:spPr>
        <p:txBody>
          <a:bodyPr wrap="square" lIns="0" tIns="0" rIns="0" bIns="0" rtlCol="0" anchor="t"/>
          <a:lstStyle/>
          <a:p>
            <a:pPr indent="0" marL="0">
              <a:buNone/>
            </a:pPr>
            <a:r>
              <a:rPr lang="en-US" sz="1800" b="1" dirty="0">
                <a:solidFill>
                  <a:schemeClr val="accent1"/>
                </a:solidFill>
              </a:rPr>
              <a:t>Example: a company may decide to</a:t>
            </a:r>
            <a:endParaRPr lang="en-US" sz="1800" dirty="0"/>
          </a:p>
        </p:txBody>
      </p:sp>
      <p:sp>
        <p:nvSpPr>
          <p:cNvPr id="5" name="Text 3"/>
          <p:cNvSpPr/>
          <p:nvPr/>
        </p:nvSpPr>
        <p:spPr>
          <a:xfrm>
            <a:off x="548640" y="3566160"/>
            <a:ext cx="1463040" cy="777240"/>
          </a:xfrm>
          <a:prstGeom prst="roundRect">
            <a:avLst>
              <a:gd name="adj" fmla="val 9412"/>
            </a:avLst>
          </a:prstGeom>
          <a:solidFill>
            <a:schemeClr val="accent1"/>
          </a:solidFill>
          <a:ln/>
        </p:spPr>
        <p:txBody>
          <a:bodyPr wrap="square" lIns="25400" tIns="25400" rIns="25400" bIns="25400" rtlCol="0" anchor="ctr"/>
          <a:lstStyle/>
          <a:p>
            <a:pPr algn="ctr" indent="0" marL="0">
              <a:buNone/>
            </a:pPr>
            <a:r>
              <a:rPr lang="en-US" sz="1500" b="1" dirty="0">
                <a:solidFill>
                  <a:srgbClr val="FFFFFF"/>
                </a:solidFill>
              </a:rPr>
              <a:t>DELETE</a:t>
            </a:r>
            <a:endParaRPr lang="en-US" sz="1500" dirty="0"/>
          </a:p>
        </p:txBody>
      </p:sp>
      <p:sp>
        <p:nvSpPr>
          <p:cNvPr id="6" name="Shape 4"/>
          <p:cNvSpPr/>
          <p:nvPr/>
        </p:nvSpPr>
        <p:spPr>
          <a:xfrm>
            <a:off x="2148840" y="3566160"/>
            <a:ext cx="6446520" cy="777240"/>
          </a:xfrm>
          <a:prstGeom prst="roundRect">
            <a:avLst>
              <a:gd name="adj" fmla="val 11765"/>
            </a:avLst>
          </a:prstGeom>
          <a:solidFill>
            <a:schemeClr val="bg2"/>
          </a:solidFill>
          <a:ln/>
        </p:spPr>
      </p:sp>
      <p:sp>
        <p:nvSpPr>
          <p:cNvPr id="7" name="Text 5"/>
          <p:cNvSpPr txBox="1"/>
          <p:nvPr/>
        </p:nvSpPr>
        <p:spPr>
          <a:xfrm>
            <a:off x="2331720" y="3566160"/>
            <a:ext cx="6126480" cy="777240"/>
          </a:xfrm>
          <a:prstGeom prst="rect">
            <a:avLst/>
          </a:prstGeom>
          <a:noFill/>
          <a:ln/>
        </p:spPr>
        <p:txBody>
          <a:bodyPr wrap="square" lIns="0" tIns="0" rIns="0" bIns="0" rtlCol="0" anchor="ctr"/>
          <a:lstStyle/>
          <a:p>
            <a:pPr indent="0" marL="0">
              <a:buNone/>
            </a:pPr>
            <a:r>
              <a:rPr lang="en-US" sz="1600" dirty="0">
                <a:solidFill>
                  <a:schemeClr val="tx1"/>
                </a:solidFill>
              </a:rPr>
              <a:t>Remove a product from the market because it does not sell: delete it from the database.</a:t>
            </a:r>
            <a:endParaRPr lang="en-US" sz="1600" dirty="0"/>
          </a:p>
        </p:txBody>
      </p:sp>
      <p:sp>
        <p:nvSpPr>
          <p:cNvPr id="8" name="Text 6"/>
          <p:cNvSpPr/>
          <p:nvPr/>
        </p:nvSpPr>
        <p:spPr>
          <a:xfrm>
            <a:off x="548640" y="4480560"/>
            <a:ext cx="1463040" cy="777240"/>
          </a:xfrm>
          <a:prstGeom prst="roundRect">
            <a:avLst>
              <a:gd name="adj" fmla="val 9412"/>
            </a:avLst>
          </a:prstGeom>
          <a:solidFill>
            <a:schemeClr val="accent1"/>
          </a:solidFill>
          <a:ln/>
        </p:spPr>
        <p:txBody>
          <a:bodyPr wrap="square" lIns="25400" tIns="25400" rIns="25400" bIns="25400" rtlCol="0" anchor="ctr"/>
          <a:lstStyle/>
          <a:p>
            <a:pPr algn="ctr" indent="0" marL="0">
              <a:buNone/>
            </a:pPr>
            <a:r>
              <a:rPr lang="en-US" sz="1500" b="1" dirty="0">
                <a:solidFill>
                  <a:srgbClr val="FFFFFF"/>
                </a:solidFill>
              </a:rPr>
              <a:t>ADD</a:t>
            </a:r>
            <a:endParaRPr lang="en-US" sz="1500" dirty="0"/>
          </a:p>
        </p:txBody>
      </p:sp>
      <p:sp>
        <p:nvSpPr>
          <p:cNvPr id="9" name="Shape 7"/>
          <p:cNvSpPr/>
          <p:nvPr/>
        </p:nvSpPr>
        <p:spPr>
          <a:xfrm>
            <a:off x="2148840" y="4480560"/>
            <a:ext cx="6446520" cy="777240"/>
          </a:xfrm>
          <a:prstGeom prst="roundRect">
            <a:avLst>
              <a:gd name="adj" fmla="val 11765"/>
            </a:avLst>
          </a:prstGeom>
          <a:solidFill>
            <a:schemeClr val="bg2"/>
          </a:solidFill>
          <a:ln/>
        </p:spPr>
      </p:sp>
      <p:sp>
        <p:nvSpPr>
          <p:cNvPr id="10" name="Text 8"/>
          <p:cNvSpPr txBox="1"/>
          <p:nvPr/>
        </p:nvSpPr>
        <p:spPr>
          <a:xfrm>
            <a:off x="2331720" y="4480560"/>
            <a:ext cx="6126480" cy="777240"/>
          </a:xfrm>
          <a:prstGeom prst="rect">
            <a:avLst/>
          </a:prstGeom>
          <a:noFill/>
          <a:ln/>
        </p:spPr>
        <p:txBody>
          <a:bodyPr wrap="square" lIns="0" tIns="0" rIns="0" bIns="0" rtlCol="0" anchor="ctr"/>
          <a:lstStyle/>
          <a:p>
            <a:pPr indent="0" marL="0">
              <a:buNone/>
            </a:pPr>
            <a:r>
              <a:rPr lang="en-US" sz="1600" dirty="0">
                <a:solidFill>
                  <a:schemeClr val="tx1"/>
                </a:solidFill>
              </a:rPr>
              <a:t>Launch a new product: add it.</a:t>
            </a:r>
            <a:endParaRPr lang="en-US" sz="1600" dirty="0"/>
          </a:p>
        </p:txBody>
      </p:sp>
      <p:sp>
        <p:nvSpPr>
          <p:cNvPr id="11" name="Text 9"/>
          <p:cNvSpPr/>
          <p:nvPr/>
        </p:nvSpPr>
        <p:spPr>
          <a:xfrm>
            <a:off x="548640" y="5394960"/>
            <a:ext cx="1463040" cy="777240"/>
          </a:xfrm>
          <a:prstGeom prst="roundRect">
            <a:avLst>
              <a:gd name="adj" fmla="val 9412"/>
            </a:avLst>
          </a:prstGeom>
          <a:solidFill>
            <a:schemeClr val="accent1"/>
          </a:solidFill>
          <a:ln/>
        </p:spPr>
        <p:txBody>
          <a:bodyPr wrap="square" lIns="25400" tIns="25400" rIns="25400" bIns="25400" rtlCol="0" anchor="ctr"/>
          <a:lstStyle/>
          <a:p>
            <a:pPr algn="ctr" indent="0" marL="0">
              <a:buNone/>
            </a:pPr>
            <a:r>
              <a:rPr lang="en-US" sz="1500" b="1" dirty="0">
                <a:solidFill>
                  <a:srgbClr val="FFFFFF"/>
                </a:solidFill>
              </a:rPr>
              <a:t>CHANGE</a:t>
            </a:r>
            <a:endParaRPr lang="en-US" sz="1500" dirty="0"/>
          </a:p>
        </p:txBody>
      </p:sp>
      <p:sp>
        <p:nvSpPr>
          <p:cNvPr id="12" name="Shape 10"/>
          <p:cNvSpPr/>
          <p:nvPr/>
        </p:nvSpPr>
        <p:spPr>
          <a:xfrm>
            <a:off x="2148840" y="5394960"/>
            <a:ext cx="6446520" cy="777240"/>
          </a:xfrm>
          <a:prstGeom prst="roundRect">
            <a:avLst>
              <a:gd name="adj" fmla="val 11765"/>
            </a:avLst>
          </a:prstGeom>
          <a:solidFill>
            <a:schemeClr val="bg2"/>
          </a:solidFill>
          <a:ln/>
        </p:spPr>
      </p:sp>
      <p:sp>
        <p:nvSpPr>
          <p:cNvPr id="13" name="Text 11"/>
          <p:cNvSpPr txBox="1"/>
          <p:nvPr/>
        </p:nvSpPr>
        <p:spPr>
          <a:xfrm>
            <a:off x="2331720" y="5394960"/>
            <a:ext cx="6126480" cy="777240"/>
          </a:xfrm>
          <a:prstGeom prst="rect">
            <a:avLst/>
          </a:prstGeom>
          <a:noFill/>
          <a:ln/>
        </p:spPr>
        <p:txBody>
          <a:bodyPr wrap="square" lIns="0" tIns="0" rIns="0" bIns="0" rtlCol="0" anchor="ctr"/>
          <a:lstStyle/>
          <a:p>
            <a:pPr indent="0" marL="0">
              <a:buNone/>
            </a:pPr>
            <a:r>
              <a:rPr lang="en-US" sz="1600" dirty="0">
                <a:solidFill>
                  <a:schemeClr val="tx1"/>
                </a:solidFill>
              </a:rPr>
              <a:t>A product is judged too expensive, so its unit price (UP) must go down: change the UP value.</a:t>
            </a:r>
            <a:endParaRPr lang="en-US" sz="16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Types of automatic processing: c) Search and access</a:t>
            </a:r>
            <a:endParaRPr lang="en-US" sz="3200" dirty="0"/>
          </a:p>
        </p:txBody>
      </p:sp>
      <p:sp>
        <p:nvSpPr>
          <p:cNvPr id="3" name="Shape 1"/>
          <p:cNvSpPr/>
          <p:nvPr/>
        </p:nvSpPr>
        <p:spPr>
          <a:xfrm>
            <a:off x="548640" y="1828800"/>
            <a:ext cx="8046720" cy="1371600"/>
          </a:xfrm>
          <a:prstGeom prst="roundRect">
            <a:avLst>
              <a:gd name="adj" fmla="val 6667"/>
            </a:avLst>
          </a:prstGeom>
          <a:solidFill>
            <a:schemeClr val="bg2"/>
          </a:solidFill>
          <a:ln/>
        </p:spPr>
      </p:sp>
      <p:sp>
        <p:nvSpPr>
          <p:cNvPr id="4" name="Shape 2"/>
          <p:cNvSpPr/>
          <p:nvPr/>
        </p:nvSpPr>
        <p:spPr>
          <a:xfrm>
            <a:off x="777240" y="2194560"/>
            <a:ext cx="640080" cy="640080"/>
          </a:xfrm>
          <a:prstGeom prst="ellipse">
            <a:avLst/>
          </a:prstGeom>
          <a:solidFill>
            <a:schemeClr val="accent1"/>
          </a:solidFill>
          <a:ln/>
        </p:spPr>
      </p:sp>
      <p:pic>
        <p:nvPicPr>
          <p:cNvPr id="5" name="Image 0" descr="search icon">    </p:cNvPr>
          <p:cNvPicPr>
            <a:picLocks noChangeAspect="1"/>
          </p:cNvPicPr>
          <p:nvPr/>
        </p:nvPicPr>
        <p:blipFill>
          <a:blip r:embed="rId1"/>
          <a:stretch>
            <a:fillRect/>
          </a:stretch>
        </p:blipFill>
        <p:spPr>
          <a:xfrm>
            <a:off x="937260" y="2354580"/>
            <a:ext cx="320040" cy="320040"/>
          </a:xfrm>
          <a:prstGeom prst="rect">
            <a:avLst/>
          </a:prstGeom>
        </p:spPr>
      </p:pic>
      <p:sp>
        <p:nvSpPr>
          <p:cNvPr id="6" name="Text 3"/>
          <p:cNvSpPr txBox="1"/>
          <p:nvPr/>
        </p:nvSpPr>
        <p:spPr>
          <a:xfrm>
            <a:off x="1691640" y="1828800"/>
            <a:ext cx="6675120" cy="1371600"/>
          </a:xfrm>
          <a:prstGeom prst="rect">
            <a:avLst/>
          </a:prstGeom>
          <a:noFill/>
          <a:ln/>
        </p:spPr>
        <p:txBody>
          <a:bodyPr wrap="square" lIns="0" tIns="0" rIns="0" bIns="0" rtlCol="0" anchor="ctr"/>
          <a:lstStyle/>
          <a:p>
            <a:pPr indent="0" marL="0">
              <a:buNone/>
            </a:pPr>
            <a:r>
              <a:rPr lang="en-US" sz="1800" dirty="0">
                <a:solidFill>
                  <a:schemeClr val="tx1"/>
                </a:solidFill>
              </a:rPr>
              <a:t>Choosing, from the data in the database, the data that matches the criteria set by the user.</a:t>
            </a:r>
            <a:endParaRPr lang="en-US" sz="1800" dirty="0"/>
          </a:p>
        </p:txBody>
      </p:sp>
      <p:sp>
        <p:nvSpPr>
          <p:cNvPr id="7" name="Text 4"/>
          <p:cNvSpPr txBox="1"/>
          <p:nvPr/>
        </p:nvSpPr>
        <p:spPr>
          <a:xfrm>
            <a:off x="548640" y="3474720"/>
            <a:ext cx="8046720" cy="411480"/>
          </a:xfrm>
          <a:prstGeom prst="rect">
            <a:avLst/>
          </a:prstGeom>
          <a:noFill/>
          <a:ln/>
        </p:spPr>
        <p:txBody>
          <a:bodyPr wrap="square" lIns="0" tIns="0" rIns="0" bIns="0" rtlCol="0" anchor="t"/>
          <a:lstStyle/>
          <a:p>
            <a:pPr indent="0" marL="0">
              <a:buNone/>
            </a:pPr>
            <a:r>
              <a:rPr lang="en-US" sz="1800" b="1" dirty="0">
                <a:solidFill>
                  <a:schemeClr val="accent1"/>
                </a:solidFill>
              </a:rPr>
              <a:t>Example</a:t>
            </a:r>
            <a:endParaRPr lang="en-US" sz="1800" dirty="0"/>
          </a:p>
        </p:txBody>
      </p:sp>
      <p:sp>
        <p:nvSpPr>
          <p:cNvPr id="8" name="Shape 5"/>
          <p:cNvSpPr/>
          <p:nvPr/>
        </p:nvSpPr>
        <p:spPr>
          <a:xfrm>
            <a:off x="548640" y="3977640"/>
            <a:ext cx="2560320" cy="2103120"/>
          </a:xfrm>
          <a:prstGeom prst="roundRect">
            <a:avLst>
              <a:gd name="adj" fmla="val 4348"/>
            </a:avLst>
          </a:prstGeom>
          <a:solidFill>
            <a:srgbClr val="F8E4DE"/>
          </a:solidFill>
          <a:ln/>
        </p:spPr>
      </p:sp>
      <p:sp>
        <p:nvSpPr>
          <p:cNvPr id="9" name="Text 6"/>
          <p:cNvSpPr txBox="1"/>
          <p:nvPr/>
        </p:nvSpPr>
        <p:spPr>
          <a:xfrm>
            <a:off x="731520" y="4160520"/>
            <a:ext cx="2194560" cy="640080"/>
          </a:xfrm>
          <a:prstGeom prst="rect">
            <a:avLst/>
          </a:prstGeom>
          <a:noFill/>
          <a:ln/>
        </p:spPr>
        <p:txBody>
          <a:bodyPr wrap="square" lIns="0" tIns="0" rIns="0" bIns="0" rtlCol="0" anchor="t"/>
          <a:lstStyle/>
          <a:p>
            <a:pPr indent="0" marL="0">
              <a:buNone/>
            </a:pPr>
            <a:r>
              <a:rPr lang="en-US" sz="1600" b="1" dirty="0">
                <a:solidFill>
                  <a:schemeClr val="accent1"/>
                </a:solidFill>
              </a:rPr>
              <a:t>Information wanted</a:t>
            </a:r>
            <a:endParaRPr lang="en-US" sz="1600" dirty="0"/>
          </a:p>
        </p:txBody>
      </p:sp>
      <p:sp>
        <p:nvSpPr>
          <p:cNvPr id="10" name="Text 7"/>
          <p:cNvSpPr txBox="1"/>
          <p:nvPr/>
        </p:nvSpPr>
        <p:spPr>
          <a:xfrm>
            <a:off x="731520" y="4846320"/>
            <a:ext cx="2194560" cy="1097280"/>
          </a:xfrm>
          <a:prstGeom prst="rect">
            <a:avLst/>
          </a:prstGeom>
          <a:noFill/>
          <a:ln/>
        </p:spPr>
        <p:txBody>
          <a:bodyPr wrap="square" lIns="0" tIns="0" rIns="0" bIns="0" rtlCol="0" anchor="t"/>
          <a:lstStyle/>
          <a:p>
            <a:pPr indent="0" marL="0">
              <a:buNone/>
            </a:pPr>
            <a:r>
              <a:rPr lang="en-US" sz="1800" dirty="0">
                <a:solidFill>
                  <a:schemeClr val="tx1"/>
                </a:solidFill>
              </a:rPr>
              <a:t>list of students with a grade of 10 or more</a:t>
            </a:r>
            <a:endParaRPr lang="en-US" sz="1800" dirty="0"/>
          </a:p>
        </p:txBody>
      </p:sp>
      <p:sp>
        <p:nvSpPr>
          <p:cNvPr id="11" name="Shape 8"/>
          <p:cNvSpPr/>
          <p:nvPr/>
        </p:nvSpPr>
        <p:spPr>
          <a:xfrm>
            <a:off x="3291840" y="3977640"/>
            <a:ext cx="2560320" cy="2103120"/>
          </a:xfrm>
          <a:prstGeom prst="roundRect">
            <a:avLst>
              <a:gd name="adj" fmla="val 4348"/>
            </a:avLst>
          </a:prstGeom>
          <a:solidFill>
            <a:srgbClr val="F8E4DE"/>
          </a:solidFill>
          <a:ln/>
        </p:spPr>
      </p:sp>
      <p:sp>
        <p:nvSpPr>
          <p:cNvPr id="12" name="Text 9"/>
          <p:cNvSpPr txBox="1"/>
          <p:nvPr/>
        </p:nvSpPr>
        <p:spPr>
          <a:xfrm>
            <a:off x="3474720" y="4160520"/>
            <a:ext cx="2194560" cy="640080"/>
          </a:xfrm>
          <a:prstGeom prst="rect">
            <a:avLst/>
          </a:prstGeom>
          <a:noFill/>
          <a:ln/>
        </p:spPr>
        <p:txBody>
          <a:bodyPr wrap="square" lIns="0" tIns="0" rIns="0" bIns="0" rtlCol="0" anchor="t"/>
          <a:lstStyle/>
          <a:p>
            <a:pPr indent="0" marL="0">
              <a:buNone/>
            </a:pPr>
            <a:r>
              <a:rPr lang="en-US" sz="1600" b="1" dirty="0">
                <a:solidFill>
                  <a:schemeClr val="accent1"/>
                </a:solidFill>
              </a:rPr>
              <a:t>Information to show</a:t>
            </a:r>
            <a:endParaRPr lang="en-US" sz="1600" dirty="0"/>
          </a:p>
        </p:txBody>
      </p:sp>
      <p:sp>
        <p:nvSpPr>
          <p:cNvPr id="13" name="Text 10"/>
          <p:cNvSpPr txBox="1"/>
          <p:nvPr/>
        </p:nvSpPr>
        <p:spPr>
          <a:xfrm>
            <a:off x="3474720" y="4846320"/>
            <a:ext cx="2194560" cy="1097280"/>
          </a:xfrm>
          <a:prstGeom prst="rect">
            <a:avLst/>
          </a:prstGeom>
          <a:noFill/>
          <a:ln/>
        </p:spPr>
        <p:txBody>
          <a:bodyPr wrap="square" lIns="0" tIns="0" rIns="0" bIns="0" rtlCol="0" anchor="t"/>
          <a:lstStyle/>
          <a:p>
            <a:pPr indent="0" marL="0">
              <a:buNone/>
            </a:pPr>
            <a:r>
              <a:rPr lang="en-US" sz="1800" dirty="0">
                <a:solidFill>
                  <a:schemeClr val="tx1"/>
                </a:solidFill>
              </a:rPr>
              <a:t>last name, first name</a:t>
            </a:r>
            <a:endParaRPr lang="en-US" sz="1800" dirty="0"/>
          </a:p>
        </p:txBody>
      </p:sp>
      <p:sp>
        <p:nvSpPr>
          <p:cNvPr id="14" name="Shape 11"/>
          <p:cNvSpPr/>
          <p:nvPr/>
        </p:nvSpPr>
        <p:spPr>
          <a:xfrm>
            <a:off x="6035040" y="3977640"/>
            <a:ext cx="2560320" cy="2103120"/>
          </a:xfrm>
          <a:prstGeom prst="roundRect">
            <a:avLst>
              <a:gd name="adj" fmla="val 4348"/>
            </a:avLst>
          </a:prstGeom>
          <a:solidFill>
            <a:srgbClr val="F8E4DE"/>
          </a:solidFill>
          <a:ln/>
        </p:spPr>
      </p:sp>
      <p:sp>
        <p:nvSpPr>
          <p:cNvPr id="15" name="Text 12"/>
          <p:cNvSpPr txBox="1"/>
          <p:nvPr/>
        </p:nvSpPr>
        <p:spPr>
          <a:xfrm>
            <a:off x="6217920" y="4160520"/>
            <a:ext cx="2194560" cy="640080"/>
          </a:xfrm>
          <a:prstGeom prst="rect">
            <a:avLst/>
          </a:prstGeom>
          <a:noFill/>
          <a:ln/>
        </p:spPr>
        <p:txBody>
          <a:bodyPr wrap="square" lIns="0" tIns="0" rIns="0" bIns="0" rtlCol="0" anchor="t"/>
          <a:lstStyle/>
          <a:p>
            <a:pPr indent="0" marL="0">
              <a:buNone/>
            </a:pPr>
            <a:r>
              <a:rPr lang="en-US" sz="1600" b="1" dirty="0">
                <a:solidFill>
                  <a:schemeClr val="accent1"/>
                </a:solidFill>
              </a:rPr>
              <a:t>Search criterion</a:t>
            </a:r>
            <a:endParaRPr lang="en-US" sz="1600" dirty="0"/>
          </a:p>
        </p:txBody>
      </p:sp>
      <p:sp>
        <p:nvSpPr>
          <p:cNvPr id="16" name="Text 13"/>
          <p:cNvSpPr txBox="1"/>
          <p:nvPr/>
        </p:nvSpPr>
        <p:spPr>
          <a:xfrm>
            <a:off x="6217920" y="4846320"/>
            <a:ext cx="2194560" cy="1097280"/>
          </a:xfrm>
          <a:prstGeom prst="rect">
            <a:avLst/>
          </a:prstGeom>
          <a:noFill/>
          <a:ln/>
        </p:spPr>
        <p:txBody>
          <a:bodyPr wrap="square" lIns="0" tIns="0" rIns="0" bIns="0" rtlCol="0" anchor="t"/>
          <a:lstStyle/>
          <a:p>
            <a:pPr indent="0" marL="0">
              <a:buNone/>
            </a:pPr>
            <a:r>
              <a:rPr lang="en-US" sz="1800" dirty="0">
                <a:solidFill>
                  <a:schemeClr val="tx1"/>
                </a:solidFill>
              </a:rPr>
              <a:t>grade ≥ 10</a:t>
            </a:r>
            <a:endParaRPr lang="en-US" sz="18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Types of automatic processing: d) Calculations</a:t>
            </a:r>
            <a:endParaRPr lang="en-US" sz="3200" dirty="0"/>
          </a:p>
        </p:txBody>
      </p:sp>
      <p:sp>
        <p:nvSpPr>
          <p:cNvPr id="3" name="Shape 1"/>
          <p:cNvSpPr/>
          <p:nvPr/>
        </p:nvSpPr>
        <p:spPr>
          <a:xfrm>
            <a:off x="548640" y="1828800"/>
            <a:ext cx="8046720" cy="1828800"/>
          </a:xfrm>
          <a:prstGeom prst="roundRect">
            <a:avLst>
              <a:gd name="adj" fmla="val 5000"/>
            </a:avLst>
          </a:prstGeom>
          <a:solidFill>
            <a:schemeClr val="bg2"/>
          </a:solidFill>
          <a:ln/>
        </p:spPr>
      </p:sp>
      <p:sp>
        <p:nvSpPr>
          <p:cNvPr id="4" name="Shape 2"/>
          <p:cNvSpPr/>
          <p:nvPr/>
        </p:nvSpPr>
        <p:spPr>
          <a:xfrm>
            <a:off x="777240" y="2423160"/>
            <a:ext cx="640080" cy="640080"/>
          </a:xfrm>
          <a:prstGeom prst="ellipse">
            <a:avLst/>
          </a:prstGeom>
          <a:solidFill>
            <a:schemeClr val="accent1"/>
          </a:solidFill>
          <a:ln/>
        </p:spPr>
      </p:sp>
      <p:pic>
        <p:nvPicPr>
          <p:cNvPr id="5" name="Image 0" descr="calc icon">    </p:cNvPr>
          <p:cNvPicPr>
            <a:picLocks noChangeAspect="1"/>
          </p:cNvPicPr>
          <p:nvPr/>
        </p:nvPicPr>
        <p:blipFill>
          <a:blip r:embed="rId1"/>
          <a:stretch>
            <a:fillRect/>
          </a:stretch>
        </p:blipFill>
        <p:spPr>
          <a:xfrm>
            <a:off x="937260" y="2583180"/>
            <a:ext cx="320040" cy="320040"/>
          </a:xfrm>
          <a:prstGeom prst="rect">
            <a:avLst/>
          </a:prstGeom>
        </p:spPr>
      </p:pic>
      <p:sp>
        <p:nvSpPr>
          <p:cNvPr id="6" name="Text 3"/>
          <p:cNvSpPr txBox="1"/>
          <p:nvPr/>
        </p:nvSpPr>
        <p:spPr>
          <a:xfrm>
            <a:off x="1691640" y="1828800"/>
            <a:ext cx="6675120" cy="1828800"/>
          </a:xfrm>
          <a:prstGeom prst="rect">
            <a:avLst/>
          </a:prstGeom>
          <a:noFill/>
          <a:ln/>
        </p:spPr>
        <p:txBody>
          <a:bodyPr wrap="square" lIns="0" tIns="0" rIns="0" bIns="0" rtlCol="0" anchor="ctr"/>
          <a:lstStyle/>
          <a:p>
            <a:pPr indent="0" marL="0">
              <a:buNone/>
            </a:pPr>
            <a:r>
              <a:rPr lang="en-US" sz="1800" dirty="0">
                <a:solidFill>
                  <a:schemeClr val="tx1"/>
                </a:solidFill>
              </a:rPr>
              <a:t>Working on the entered and stored data with calculations, to get new data (results).</a:t>
            </a:r>
            <a:endParaRPr lang="en-US" sz="1800" dirty="0"/>
          </a:p>
        </p:txBody>
      </p:sp>
      <p:sp>
        <p:nvSpPr>
          <p:cNvPr id="7" name="Text 4"/>
          <p:cNvSpPr txBox="1"/>
          <p:nvPr/>
        </p:nvSpPr>
        <p:spPr>
          <a:xfrm>
            <a:off x="548640" y="3977640"/>
            <a:ext cx="8046720" cy="411480"/>
          </a:xfrm>
          <a:prstGeom prst="rect">
            <a:avLst/>
          </a:prstGeom>
          <a:noFill/>
          <a:ln/>
        </p:spPr>
        <p:txBody>
          <a:bodyPr wrap="square" lIns="0" tIns="0" rIns="0" bIns="0" rtlCol="0" anchor="t"/>
          <a:lstStyle/>
          <a:p>
            <a:pPr indent="0" marL="0">
              <a:buNone/>
            </a:pPr>
            <a:r>
              <a:rPr lang="en-US" sz="1800" b="1" dirty="0">
                <a:solidFill>
                  <a:schemeClr val="accent1"/>
                </a:solidFill>
              </a:rPr>
              <a:t>Example</a:t>
            </a:r>
            <a:endParaRPr lang="en-US" sz="1800" dirty="0"/>
          </a:p>
        </p:txBody>
      </p:sp>
      <p:sp>
        <p:nvSpPr>
          <p:cNvPr id="8" name="Text 5"/>
          <p:cNvSpPr/>
          <p:nvPr/>
        </p:nvSpPr>
        <p:spPr>
          <a:xfrm>
            <a:off x="548640" y="4526280"/>
            <a:ext cx="8046720" cy="1371600"/>
          </a:xfrm>
          <a:prstGeom prst="roundRect">
            <a:avLst>
              <a:gd name="adj" fmla="val 6667"/>
            </a:avLst>
          </a:prstGeom>
          <a:solidFill>
            <a:schemeClr val="accent1"/>
          </a:solidFill>
          <a:ln/>
        </p:spPr>
        <p:txBody>
          <a:bodyPr wrap="square" lIns="127000" tIns="127000" rIns="127000" bIns="127000" rtlCol="0" anchor="ctr"/>
          <a:lstStyle/>
          <a:p>
            <a:pPr algn="ctr" indent="0" marL="0">
              <a:buNone/>
            </a:pPr>
            <a:r>
              <a:rPr lang="en-US" sz="2600" b="1" dirty="0">
                <a:solidFill>
                  <a:srgbClr val="FFFFFF"/>
                </a:solidFill>
              </a:rPr>
              <a:t>net salary = base salary + bonuses – deductions</a:t>
            </a:r>
            <a:endParaRPr lang="en-US" sz="26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Distribution</a:t>
            </a:r>
            <a:endParaRPr lang="en-US" sz="3200" dirty="0"/>
          </a:p>
        </p:txBody>
      </p:sp>
      <p:sp>
        <p:nvSpPr>
          <p:cNvPr id="3" name="Text 1"/>
          <p:cNvSpPr txBox="1"/>
          <p:nvPr/>
        </p:nvSpPr>
        <p:spPr>
          <a:xfrm>
            <a:off x="548640" y="1783080"/>
            <a:ext cx="8046720" cy="731520"/>
          </a:xfrm>
          <a:prstGeom prst="rect">
            <a:avLst/>
          </a:prstGeom>
          <a:noFill/>
          <a:ln/>
        </p:spPr>
        <p:txBody>
          <a:bodyPr wrap="square" lIns="0" tIns="0" rIns="0" bIns="0" rtlCol="0" anchor="t"/>
          <a:lstStyle/>
          <a:p>
            <a:pPr indent="0" marL="0">
              <a:buNone/>
            </a:pPr>
            <a:r>
              <a:rPr lang="en-US" sz="2000" b="1" dirty="0">
                <a:solidFill>
                  <a:schemeClr val="tx1"/>
                </a:solidFill>
              </a:rPr>
              <a:t>To be used, information must reach its recipient as fast as possible.</a:t>
            </a:r>
            <a:endParaRPr lang="en-US" sz="2000" dirty="0"/>
          </a:p>
        </p:txBody>
      </p:sp>
      <p:sp>
        <p:nvSpPr>
          <p:cNvPr id="4" name="Shape 2"/>
          <p:cNvSpPr/>
          <p:nvPr/>
        </p:nvSpPr>
        <p:spPr>
          <a:xfrm>
            <a:off x="548640" y="2697480"/>
            <a:ext cx="2560320" cy="3474720"/>
          </a:xfrm>
          <a:prstGeom prst="roundRect">
            <a:avLst>
              <a:gd name="adj" fmla="val 3571"/>
            </a:avLst>
          </a:prstGeom>
          <a:solidFill>
            <a:schemeClr val="bg2"/>
          </a:solidFill>
          <a:ln/>
        </p:spPr>
      </p:sp>
      <p:sp>
        <p:nvSpPr>
          <p:cNvPr id="5" name="Text 3"/>
          <p:cNvSpPr txBox="1"/>
          <p:nvPr/>
        </p:nvSpPr>
        <p:spPr>
          <a:xfrm>
            <a:off x="731520" y="2834640"/>
            <a:ext cx="2194560" cy="411480"/>
          </a:xfrm>
          <a:prstGeom prst="rect">
            <a:avLst/>
          </a:prstGeom>
          <a:noFill/>
          <a:ln/>
        </p:spPr>
        <p:txBody>
          <a:bodyPr wrap="square" lIns="0" tIns="0" rIns="0" bIns="0" rtlCol="0" anchor="t"/>
          <a:lstStyle/>
          <a:p>
            <a:pPr indent="0" marL="0">
              <a:buNone/>
            </a:pPr>
            <a:r>
              <a:rPr lang="en-US" sz="1800" b="1" dirty="0">
                <a:solidFill>
                  <a:schemeClr val="accent1"/>
                </a:solidFill>
              </a:rPr>
              <a:t>Oral form</a:t>
            </a:r>
            <a:endParaRPr lang="en-US" sz="1800" dirty="0"/>
          </a:p>
        </p:txBody>
      </p:sp>
      <p:sp>
        <p:nvSpPr>
          <p:cNvPr id="6" name="Shape 4"/>
          <p:cNvSpPr/>
          <p:nvPr/>
        </p:nvSpPr>
        <p:spPr>
          <a:xfrm>
            <a:off x="1234440" y="3657600"/>
            <a:ext cx="1188720" cy="1188720"/>
          </a:xfrm>
          <a:prstGeom prst="ellipse">
            <a:avLst/>
          </a:prstGeom>
          <a:solidFill>
            <a:schemeClr val="accent1"/>
          </a:solidFill>
          <a:ln/>
        </p:spPr>
      </p:sp>
      <p:pic>
        <p:nvPicPr>
          <p:cNvPr id="7" name="Image 0" descr="comments icon">    </p:cNvPr>
          <p:cNvPicPr>
            <a:picLocks noChangeAspect="1"/>
          </p:cNvPicPr>
          <p:nvPr/>
        </p:nvPicPr>
        <p:blipFill>
          <a:blip r:embed="rId1"/>
          <a:stretch>
            <a:fillRect/>
          </a:stretch>
        </p:blipFill>
        <p:spPr>
          <a:xfrm>
            <a:off x="1531620" y="3954780"/>
            <a:ext cx="594360" cy="594360"/>
          </a:xfrm>
          <a:prstGeom prst="rect">
            <a:avLst/>
          </a:prstGeom>
        </p:spPr>
      </p:pic>
      <p:sp>
        <p:nvSpPr>
          <p:cNvPr id="8" name="Shape 5"/>
          <p:cNvSpPr/>
          <p:nvPr/>
        </p:nvSpPr>
        <p:spPr>
          <a:xfrm>
            <a:off x="3291840" y="2697480"/>
            <a:ext cx="2560320" cy="3474720"/>
          </a:xfrm>
          <a:prstGeom prst="roundRect">
            <a:avLst>
              <a:gd name="adj" fmla="val 3571"/>
            </a:avLst>
          </a:prstGeom>
          <a:solidFill>
            <a:schemeClr val="bg2"/>
          </a:solidFill>
          <a:ln/>
        </p:spPr>
      </p:sp>
      <p:sp>
        <p:nvSpPr>
          <p:cNvPr id="9" name="Text 6"/>
          <p:cNvSpPr txBox="1"/>
          <p:nvPr/>
        </p:nvSpPr>
        <p:spPr>
          <a:xfrm>
            <a:off x="3474720" y="2834640"/>
            <a:ext cx="2194560" cy="411480"/>
          </a:xfrm>
          <a:prstGeom prst="rect">
            <a:avLst/>
          </a:prstGeom>
          <a:noFill/>
          <a:ln/>
        </p:spPr>
        <p:txBody>
          <a:bodyPr wrap="square" lIns="0" tIns="0" rIns="0" bIns="0" rtlCol="0" anchor="t"/>
          <a:lstStyle/>
          <a:p>
            <a:pPr indent="0" marL="0">
              <a:buNone/>
            </a:pPr>
            <a:r>
              <a:rPr lang="en-US" sz="1800" b="1" dirty="0">
                <a:solidFill>
                  <a:schemeClr val="accent1"/>
                </a:solidFill>
              </a:rPr>
              <a:t>Paper</a:t>
            </a:r>
            <a:endParaRPr lang="en-US" sz="1800" dirty="0"/>
          </a:p>
        </p:txBody>
      </p:sp>
      <p:pic>
        <p:nvPicPr>
          <p:cNvPr id="10" name="Image 1" descr="Pen and open book">    </p:cNvPr>
          <p:cNvPicPr>
            <a:picLocks noChangeAspect="1"/>
          </p:cNvPicPr>
          <p:nvPr/>
        </p:nvPicPr>
        <p:blipFill>
          <a:blip r:embed="rId2"/>
          <a:stretch>
            <a:fillRect/>
          </a:stretch>
        </p:blipFill>
        <p:spPr>
          <a:xfrm>
            <a:off x="3931920" y="3429000"/>
            <a:ext cx="1280160" cy="1271016"/>
          </a:xfrm>
          <a:prstGeom prst="rect">
            <a:avLst/>
          </a:prstGeom>
        </p:spPr>
      </p:pic>
      <p:sp>
        <p:nvSpPr>
          <p:cNvPr id="11" name="Text 7"/>
          <p:cNvSpPr txBox="1"/>
          <p:nvPr/>
        </p:nvSpPr>
        <p:spPr>
          <a:xfrm>
            <a:off x="3474720" y="4937760"/>
            <a:ext cx="2194560" cy="822960"/>
          </a:xfrm>
          <a:prstGeom prst="rect">
            <a:avLst/>
          </a:prstGeom>
          <a:noFill/>
          <a:ln/>
        </p:spPr>
        <p:txBody>
          <a:bodyPr wrap="square" lIns="0" tIns="0" rIns="0" bIns="0" rtlCol="0" anchor="t"/>
          <a:lstStyle/>
          <a:p>
            <a:pPr indent="0" marL="0">
              <a:buNone/>
            </a:pPr>
            <a:r>
              <a:rPr lang="en-US" sz="1600" dirty="0">
                <a:solidFill>
                  <a:schemeClr val="tx1"/>
                </a:solidFill>
              </a:rPr>
              <a:t>(mail, internal note, ...)</a:t>
            </a:r>
            <a:endParaRPr lang="en-US" sz="1600" dirty="0"/>
          </a:p>
        </p:txBody>
      </p:sp>
      <p:sp>
        <p:nvSpPr>
          <p:cNvPr id="12" name="Shape 8"/>
          <p:cNvSpPr/>
          <p:nvPr/>
        </p:nvSpPr>
        <p:spPr>
          <a:xfrm>
            <a:off x="6035040" y="2697480"/>
            <a:ext cx="2560320" cy="3474720"/>
          </a:xfrm>
          <a:prstGeom prst="roundRect">
            <a:avLst>
              <a:gd name="adj" fmla="val 3571"/>
            </a:avLst>
          </a:prstGeom>
          <a:solidFill>
            <a:schemeClr val="bg2"/>
          </a:solidFill>
          <a:ln/>
        </p:spPr>
      </p:sp>
      <p:sp>
        <p:nvSpPr>
          <p:cNvPr id="13" name="Text 9"/>
          <p:cNvSpPr txBox="1"/>
          <p:nvPr/>
        </p:nvSpPr>
        <p:spPr>
          <a:xfrm>
            <a:off x="6217920" y="2834640"/>
            <a:ext cx="2194560" cy="411480"/>
          </a:xfrm>
          <a:prstGeom prst="rect">
            <a:avLst/>
          </a:prstGeom>
          <a:noFill/>
          <a:ln/>
        </p:spPr>
        <p:txBody>
          <a:bodyPr wrap="square" lIns="0" tIns="0" rIns="0" bIns="0" rtlCol="0" anchor="t"/>
          <a:lstStyle/>
          <a:p>
            <a:pPr indent="0" marL="0">
              <a:buNone/>
            </a:pPr>
            <a:r>
              <a:rPr lang="en-US" sz="1800" b="1" dirty="0">
                <a:solidFill>
                  <a:schemeClr val="accent1"/>
                </a:solidFill>
              </a:rPr>
              <a:t>Digital (more and more)</a:t>
            </a:r>
            <a:endParaRPr lang="en-US" sz="1800" dirty="0"/>
          </a:p>
        </p:txBody>
      </p:sp>
      <p:pic>
        <p:nvPicPr>
          <p:cNvPr id="14" name="Image 2" descr="Tablet">    </p:cNvPr>
          <p:cNvPicPr>
            <a:picLocks noChangeAspect="1"/>
          </p:cNvPicPr>
          <p:nvPr/>
        </p:nvPicPr>
        <p:blipFill>
          <a:blip r:embed="rId3"/>
          <a:stretch>
            <a:fillRect/>
          </a:stretch>
        </p:blipFill>
        <p:spPr>
          <a:xfrm>
            <a:off x="6400800" y="3703320"/>
            <a:ext cx="777240" cy="960120"/>
          </a:xfrm>
          <a:prstGeom prst="rect">
            <a:avLst/>
          </a:prstGeom>
        </p:spPr>
      </p:pic>
      <p:pic>
        <p:nvPicPr>
          <p:cNvPr id="15" name="Image 3" descr="Smartphone">    </p:cNvPr>
          <p:cNvPicPr>
            <a:picLocks noChangeAspect="1"/>
          </p:cNvPicPr>
          <p:nvPr/>
        </p:nvPicPr>
        <p:blipFill>
          <a:blip r:embed="rId4"/>
          <a:stretch>
            <a:fillRect/>
          </a:stretch>
        </p:blipFill>
        <p:spPr>
          <a:xfrm>
            <a:off x="7269480" y="3886200"/>
            <a:ext cx="1097280" cy="822960"/>
          </a:xfrm>
          <a:prstGeom prst="rect">
            <a:avLst/>
          </a:prstGeom>
        </p:spPr>
      </p:pic>
      <p:sp>
        <p:nvSpPr>
          <p:cNvPr id="16" name="Text 10"/>
          <p:cNvSpPr txBox="1"/>
          <p:nvPr/>
        </p:nvSpPr>
        <p:spPr>
          <a:xfrm>
            <a:off x="6217920" y="4846320"/>
            <a:ext cx="2240280" cy="1280160"/>
          </a:xfrm>
          <a:prstGeom prst="rect">
            <a:avLst/>
          </a:prstGeom>
          <a:noFill/>
          <a:ln/>
        </p:spPr>
        <p:txBody>
          <a:bodyPr wrap="square" lIns="0" tIns="0" rIns="0" bIns="0" rtlCol="0" anchor="t"/>
          <a:lstStyle/>
          <a:p>
            <a:pPr marL="342900" indent="-342900">
              <a:spcAft>
                <a:spcPts val="300"/>
              </a:spcAft>
              <a:buSzPct val="100000"/>
              <a:buChar char="•"/>
            </a:pPr>
            <a:r>
              <a:rPr lang="en-US" sz="1400" dirty="0">
                <a:solidFill>
                  <a:schemeClr val="tx1"/>
                </a:solidFill>
              </a:rPr>
              <a:t>Best speed</a:t>
            </a:r>
            <a:endParaRPr lang="en-US" sz="1400" dirty="0"/>
          </a:p>
          <a:p>
            <a:pPr marL="342900" indent="-342900">
              <a:spcAft>
                <a:spcPts val="300"/>
              </a:spcAft>
              <a:buSzPct val="100000"/>
              <a:buChar char="•"/>
            </a:pPr>
            <a:r>
              <a:rPr lang="en-US" sz="1400" dirty="0">
                <a:solidFill>
                  <a:schemeClr val="tx1"/>
                </a:solidFill>
              </a:rPr>
              <a:t>Wide distribution</a:t>
            </a:r>
            <a:endParaRPr lang="en-US" sz="1400" dirty="0"/>
          </a:p>
          <a:p>
            <a:pPr marL="342900" indent="-342900">
              <a:spcAft>
                <a:spcPts val="300"/>
              </a:spcAft>
              <a:buSzPct val="100000"/>
              <a:buChar char="•"/>
            </a:pPr>
            <a:r>
              <a:rPr lang="en-US" sz="1400" dirty="0">
                <a:solidFill>
                  <a:schemeClr val="tx1"/>
                </a:solidFill>
              </a:rPr>
              <a:t>Internet (web, email, mobile phones)</a:t>
            </a:r>
            <a:endParaRPr lang="en-US" sz="14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Some examples...</a:t>
            </a:r>
            <a:endParaRPr lang="en-US" sz="3200" dirty="0"/>
          </a:p>
        </p:txBody>
      </p:sp>
      <p:sp>
        <p:nvSpPr>
          <p:cNvPr id="3" name="Shape 1"/>
          <p:cNvSpPr/>
          <p:nvPr/>
        </p:nvSpPr>
        <p:spPr>
          <a:xfrm>
            <a:off x="548640" y="1828800"/>
            <a:ext cx="8046720" cy="1097280"/>
          </a:xfrm>
          <a:prstGeom prst="roundRect">
            <a:avLst>
              <a:gd name="adj" fmla="val 8333"/>
            </a:avLst>
          </a:prstGeom>
          <a:solidFill>
            <a:schemeClr val="bg2"/>
          </a:solidFill>
          <a:ln/>
        </p:spPr>
      </p:sp>
      <p:sp>
        <p:nvSpPr>
          <p:cNvPr id="4" name="Shape 2"/>
          <p:cNvSpPr/>
          <p:nvPr/>
        </p:nvSpPr>
        <p:spPr>
          <a:xfrm>
            <a:off x="777240" y="2011680"/>
            <a:ext cx="731520" cy="731520"/>
          </a:xfrm>
          <a:prstGeom prst="ellipse">
            <a:avLst/>
          </a:prstGeom>
          <a:solidFill>
            <a:schemeClr val="accent1"/>
          </a:solidFill>
          <a:ln/>
        </p:spPr>
      </p:sp>
      <p:pic>
        <p:nvPicPr>
          <p:cNvPr id="5" name="Image 0" descr="invoice icon">    </p:cNvPr>
          <p:cNvPicPr>
            <a:picLocks noChangeAspect="1"/>
          </p:cNvPicPr>
          <p:nvPr/>
        </p:nvPicPr>
        <p:blipFill>
          <a:blip r:embed="rId1"/>
          <a:stretch>
            <a:fillRect/>
          </a:stretch>
        </p:blipFill>
        <p:spPr>
          <a:xfrm>
            <a:off x="960120" y="2194560"/>
            <a:ext cx="365760" cy="365760"/>
          </a:xfrm>
          <a:prstGeom prst="rect">
            <a:avLst/>
          </a:prstGeom>
        </p:spPr>
      </p:pic>
      <p:sp>
        <p:nvSpPr>
          <p:cNvPr id="6" name="Text 3"/>
          <p:cNvSpPr txBox="1"/>
          <p:nvPr/>
        </p:nvSpPr>
        <p:spPr>
          <a:xfrm>
            <a:off x="1783080" y="1965960"/>
            <a:ext cx="6583680" cy="365760"/>
          </a:xfrm>
          <a:prstGeom prst="rect">
            <a:avLst/>
          </a:prstGeom>
          <a:noFill/>
          <a:ln/>
        </p:spPr>
        <p:txBody>
          <a:bodyPr wrap="square" lIns="0" tIns="0" rIns="0" bIns="0" rtlCol="0" anchor="t"/>
          <a:lstStyle/>
          <a:p>
            <a:pPr indent="0" marL="0">
              <a:buNone/>
            </a:pPr>
            <a:r>
              <a:rPr lang="en-US" sz="1800" b="1" dirty="0">
                <a:solidFill>
                  <a:schemeClr val="accent1"/>
                </a:solidFill>
              </a:rPr>
              <a:t>Classic</a:t>
            </a:r>
            <a:endParaRPr lang="en-US" sz="1800" dirty="0"/>
          </a:p>
        </p:txBody>
      </p:sp>
      <p:sp>
        <p:nvSpPr>
          <p:cNvPr id="7" name="Text 4"/>
          <p:cNvSpPr txBox="1"/>
          <p:nvPr/>
        </p:nvSpPr>
        <p:spPr>
          <a:xfrm>
            <a:off x="1783080" y="2377440"/>
            <a:ext cx="6583680" cy="457200"/>
          </a:xfrm>
          <a:prstGeom prst="rect">
            <a:avLst/>
          </a:prstGeom>
          <a:noFill/>
          <a:ln/>
        </p:spPr>
        <p:txBody>
          <a:bodyPr wrap="square" lIns="0" tIns="0" rIns="0" bIns="0" rtlCol="0" anchor="t"/>
          <a:lstStyle/>
          <a:p>
            <a:pPr indent="0" marL="0">
              <a:spcAft>
                <a:spcPts val="300"/>
              </a:spcAft>
              <a:buNone/>
            </a:pPr>
            <a:r>
              <a:rPr lang="en-US" sz="1600" dirty="0">
                <a:solidFill>
                  <a:schemeClr val="tx1"/>
                </a:solidFill>
              </a:rPr>
              <a:t>Accounting, pay, invoicing</a:t>
            </a:r>
            <a:endParaRPr lang="en-US" sz="1600" dirty="0"/>
          </a:p>
        </p:txBody>
      </p:sp>
      <p:sp>
        <p:nvSpPr>
          <p:cNvPr id="8" name="Shape 5"/>
          <p:cNvSpPr/>
          <p:nvPr/>
        </p:nvSpPr>
        <p:spPr>
          <a:xfrm>
            <a:off x="548640" y="3108960"/>
            <a:ext cx="8046720" cy="2011680"/>
          </a:xfrm>
          <a:prstGeom prst="roundRect">
            <a:avLst>
              <a:gd name="adj" fmla="val 4545"/>
            </a:avLst>
          </a:prstGeom>
          <a:solidFill>
            <a:schemeClr val="bg2"/>
          </a:solidFill>
          <a:ln/>
        </p:spPr>
      </p:sp>
      <p:sp>
        <p:nvSpPr>
          <p:cNvPr id="9" name="Shape 6"/>
          <p:cNvSpPr/>
          <p:nvPr/>
        </p:nvSpPr>
        <p:spPr>
          <a:xfrm>
            <a:off x="777240" y="3749040"/>
            <a:ext cx="731520" cy="731520"/>
          </a:xfrm>
          <a:prstGeom prst="ellipse">
            <a:avLst/>
          </a:prstGeom>
          <a:solidFill>
            <a:schemeClr val="accent1"/>
          </a:solidFill>
          <a:ln/>
        </p:spPr>
      </p:sp>
      <p:pic>
        <p:nvPicPr>
          <p:cNvPr id="10" name="Image 1" descr="handshake icon">    </p:cNvPr>
          <p:cNvPicPr>
            <a:picLocks noChangeAspect="1"/>
          </p:cNvPicPr>
          <p:nvPr/>
        </p:nvPicPr>
        <p:blipFill>
          <a:blip r:embed="rId2"/>
          <a:stretch>
            <a:fillRect/>
          </a:stretch>
        </p:blipFill>
        <p:spPr>
          <a:xfrm>
            <a:off x="960120" y="3931920"/>
            <a:ext cx="365760" cy="365760"/>
          </a:xfrm>
          <a:prstGeom prst="rect">
            <a:avLst/>
          </a:prstGeom>
        </p:spPr>
      </p:pic>
      <p:sp>
        <p:nvSpPr>
          <p:cNvPr id="11" name="Text 7"/>
          <p:cNvSpPr txBox="1"/>
          <p:nvPr/>
        </p:nvSpPr>
        <p:spPr>
          <a:xfrm>
            <a:off x="1783080" y="3246120"/>
            <a:ext cx="6583680" cy="365760"/>
          </a:xfrm>
          <a:prstGeom prst="rect">
            <a:avLst/>
          </a:prstGeom>
          <a:noFill/>
          <a:ln/>
        </p:spPr>
        <p:txBody>
          <a:bodyPr wrap="square" lIns="0" tIns="0" rIns="0" bIns="0" rtlCol="0" anchor="t"/>
          <a:lstStyle/>
          <a:p>
            <a:pPr indent="0" marL="0">
              <a:buNone/>
            </a:pPr>
            <a:r>
              <a:rPr lang="en-US" sz="1800" b="1" dirty="0">
                <a:solidFill>
                  <a:schemeClr val="accent1"/>
                </a:solidFill>
              </a:rPr>
              <a:t>Commercial management</a:t>
            </a:r>
            <a:endParaRPr lang="en-US" sz="1800" dirty="0"/>
          </a:p>
        </p:txBody>
      </p:sp>
      <p:sp>
        <p:nvSpPr>
          <p:cNvPr id="12" name="Text 8"/>
          <p:cNvSpPr txBox="1"/>
          <p:nvPr/>
        </p:nvSpPr>
        <p:spPr>
          <a:xfrm>
            <a:off x="1783080" y="3657600"/>
            <a:ext cx="6583680" cy="1371600"/>
          </a:xfrm>
          <a:prstGeom prst="rect">
            <a:avLst/>
          </a:prstGeom>
          <a:noFill/>
          <a:ln/>
        </p:spPr>
        <p:txBody>
          <a:bodyPr wrap="square" lIns="0" tIns="0" rIns="0" bIns="0" rtlCol="0" anchor="t"/>
          <a:lstStyle/>
          <a:p>
            <a:pPr marL="342900" indent="-342900">
              <a:spcAft>
                <a:spcPts val="300"/>
              </a:spcAft>
              <a:buSzPct val="100000"/>
              <a:buChar char="•"/>
            </a:pPr>
            <a:r>
              <a:rPr lang="en-US" sz="1600" dirty="0">
                <a:solidFill>
                  <a:schemeClr val="tx1"/>
                </a:solidFill>
              </a:rPr>
              <a:t>CRM: Customer Relationship Management</a:t>
            </a:r>
            <a:endParaRPr lang="en-US" sz="1600" dirty="0"/>
          </a:p>
          <a:p>
            <a:pPr marL="342900" indent="-342900">
              <a:spcAft>
                <a:spcPts val="300"/>
              </a:spcAft>
              <a:buSzPct val="100000"/>
              <a:buChar char="•"/>
            </a:pPr>
            <a:r>
              <a:rPr lang="en-US" sz="1600" dirty="0">
                <a:solidFill>
                  <a:schemeClr val="tx1"/>
                </a:solidFill>
              </a:rPr>
              <a:t>SIM: Marketing Information System</a:t>
            </a:r>
            <a:endParaRPr lang="en-US" sz="1600" dirty="0"/>
          </a:p>
          <a:p>
            <a:pPr lvl="1" marL="685800" indent="-342900">
              <a:spcAft>
                <a:spcPts val="300"/>
              </a:spcAft>
              <a:buSzPct val="100000"/>
              <a:buChar char="•"/>
            </a:pPr>
            <a:r>
              <a:rPr lang="en-US" sz="1600" dirty="0">
                <a:solidFill>
                  <a:schemeClr val="tx1"/>
                </a:solidFill>
              </a:rPr>
              <a:t>Collect and process data to steer marketing</a:t>
            </a:r>
            <a:endParaRPr lang="en-US" sz="1600" dirty="0"/>
          </a:p>
        </p:txBody>
      </p:sp>
      <p:sp>
        <p:nvSpPr>
          <p:cNvPr id="13" name="Shape 9"/>
          <p:cNvSpPr/>
          <p:nvPr/>
        </p:nvSpPr>
        <p:spPr>
          <a:xfrm>
            <a:off x="548640" y="5303520"/>
            <a:ext cx="8046720" cy="1051560"/>
          </a:xfrm>
          <a:prstGeom prst="roundRect">
            <a:avLst>
              <a:gd name="adj" fmla="val 8696"/>
            </a:avLst>
          </a:prstGeom>
          <a:solidFill>
            <a:schemeClr val="bg2"/>
          </a:solidFill>
          <a:ln/>
        </p:spPr>
      </p:sp>
      <p:sp>
        <p:nvSpPr>
          <p:cNvPr id="14" name="Shape 10"/>
          <p:cNvSpPr/>
          <p:nvPr/>
        </p:nvSpPr>
        <p:spPr>
          <a:xfrm>
            <a:off x="777240" y="5463540"/>
            <a:ext cx="731520" cy="731520"/>
          </a:xfrm>
          <a:prstGeom prst="ellipse">
            <a:avLst/>
          </a:prstGeom>
          <a:solidFill>
            <a:schemeClr val="accent1"/>
          </a:solidFill>
          <a:ln/>
        </p:spPr>
      </p:sp>
      <p:pic>
        <p:nvPicPr>
          <p:cNvPr id="15" name="Image 2" descr="users icon">    </p:cNvPr>
          <p:cNvPicPr>
            <a:picLocks noChangeAspect="1"/>
          </p:cNvPicPr>
          <p:nvPr/>
        </p:nvPicPr>
        <p:blipFill>
          <a:blip r:embed="rId3"/>
          <a:stretch>
            <a:fillRect/>
          </a:stretch>
        </p:blipFill>
        <p:spPr>
          <a:xfrm>
            <a:off x="960120" y="5646420"/>
            <a:ext cx="365760" cy="365760"/>
          </a:xfrm>
          <a:prstGeom prst="rect">
            <a:avLst/>
          </a:prstGeom>
        </p:spPr>
      </p:pic>
      <p:sp>
        <p:nvSpPr>
          <p:cNvPr id="16" name="Text 11"/>
          <p:cNvSpPr txBox="1"/>
          <p:nvPr/>
        </p:nvSpPr>
        <p:spPr>
          <a:xfrm>
            <a:off x="1783080" y="5440680"/>
            <a:ext cx="6583680" cy="365760"/>
          </a:xfrm>
          <a:prstGeom prst="rect">
            <a:avLst/>
          </a:prstGeom>
          <a:noFill/>
          <a:ln/>
        </p:spPr>
        <p:txBody>
          <a:bodyPr wrap="square" lIns="0" tIns="0" rIns="0" bIns="0" rtlCol="0" anchor="t"/>
          <a:lstStyle/>
          <a:p>
            <a:pPr indent="0" marL="0">
              <a:buNone/>
            </a:pPr>
            <a:r>
              <a:rPr lang="en-US" sz="1800" b="1" dirty="0">
                <a:solidFill>
                  <a:schemeClr val="accent1"/>
                </a:solidFill>
              </a:rPr>
              <a:t>Human resources management (HRM)</a:t>
            </a:r>
            <a:endParaRPr lang="en-US" sz="1800" dirty="0"/>
          </a:p>
        </p:txBody>
      </p:sp>
      <p:sp>
        <p:nvSpPr>
          <p:cNvPr id="17" name="Text 12"/>
          <p:cNvSpPr txBox="1"/>
          <p:nvPr/>
        </p:nvSpPr>
        <p:spPr>
          <a:xfrm>
            <a:off x="1783080" y="5852160"/>
            <a:ext cx="6583680" cy="411480"/>
          </a:xfrm>
          <a:prstGeom prst="rect">
            <a:avLst/>
          </a:prstGeom>
          <a:noFill/>
          <a:ln/>
        </p:spPr>
        <p:txBody>
          <a:bodyPr wrap="square" lIns="0" tIns="0" rIns="0" bIns="0" rtlCol="0" anchor="t"/>
          <a:lstStyle/>
          <a:p>
            <a:pPr indent="0" marL="0">
              <a:spcAft>
                <a:spcPts val="300"/>
              </a:spcAft>
              <a:buNone/>
            </a:pPr>
            <a:r>
              <a:rPr lang="en-US" sz="1600" dirty="0">
                <a:solidFill>
                  <a:schemeClr val="tx1"/>
                </a:solidFill>
              </a:rPr>
              <a:t>Follow careers, skills, training, pay, leave, ... of staff</a:t>
            </a:r>
            <a:endParaRPr lang="en-US" sz="16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Some examples...</a:t>
            </a:r>
            <a:endParaRPr lang="en-US" sz="3200" dirty="0"/>
          </a:p>
        </p:txBody>
      </p:sp>
      <p:sp>
        <p:nvSpPr>
          <p:cNvPr id="3" name="Shape 1"/>
          <p:cNvSpPr/>
          <p:nvPr/>
        </p:nvSpPr>
        <p:spPr>
          <a:xfrm>
            <a:off x="548640" y="1828800"/>
            <a:ext cx="8046720" cy="2514600"/>
          </a:xfrm>
          <a:prstGeom prst="roundRect">
            <a:avLst>
              <a:gd name="adj" fmla="val 3636"/>
            </a:avLst>
          </a:prstGeom>
          <a:solidFill>
            <a:schemeClr val="bg2"/>
          </a:solidFill>
          <a:ln/>
        </p:spPr>
      </p:sp>
      <p:sp>
        <p:nvSpPr>
          <p:cNvPr id="4" name="Shape 2"/>
          <p:cNvSpPr/>
          <p:nvPr/>
        </p:nvSpPr>
        <p:spPr>
          <a:xfrm>
            <a:off x="777240" y="2011680"/>
            <a:ext cx="640080" cy="640080"/>
          </a:xfrm>
          <a:prstGeom prst="ellipse">
            <a:avLst/>
          </a:prstGeom>
          <a:solidFill>
            <a:schemeClr val="accent1"/>
          </a:solidFill>
          <a:ln/>
        </p:spPr>
      </p:sp>
      <p:pic>
        <p:nvPicPr>
          <p:cNvPr id="5" name="Image 0" descr="truckLoad icon">    </p:cNvPr>
          <p:cNvPicPr>
            <a:picLocks noChangeAspect="1"/>
          </p:cNvPicPr>
          <p:nvPr/>
        </p:nvPicPr>
        <p:blipFill>
          <a:blip r:embed="rId1"/>
          <a:stretch>
            <a:fillRect/>
          </a:stretch>
        </p:blipFill>
        <p:spPr>
          <a:xfrm>
            <a:off x="937260" y="2171700"/>
            <a:ext cx="320040" cy="320040"/>
          </a:xfrm>
          <a:prstGeom prst="rect">
            <a:avLst/>
          </a:prstGeom>
        </p:spPr>
      </p:pic>
      <p:sp>
        <p:nvSpPr>
          <p:cNvPr id="6" name="Text 3"/>
          <p:cNvSpPr txBox="1"/>
          <p:nvPr/>
        </p:nvSpPr>
        <p:spPr>
          <a:xfrm>
            <a:off x="1600200" y="2011680"/>
            <a:ext cx="6766560" cy="640080"/>
          </a:xfrm>
          <a:prstGeom prst="rect">
            <a:avLst/>
          </a:prstGeom>
          <a:noFill/>
          <a:ln/>
        </p:spPr>
        <p:txBody>
          <a:bodyPr wrap="square" lIns="0" tIns="0" rIns="0" bIns="0" rtlCol="0" anchor="ctr"/>
          <a:lstStyle/>
          <a:p>
            <a:pPr indent="0" marL="0">
              <a:buNone/>
            </a:pPr>
            <a:r>
              <a:rPr lang="en-US" sz="2000" b="1" dirty="0">
                <a:solidFill>
                  <a:schemeClr val="accent1"/>
                </a:solidFill>
              </a:rPr>
              <a:t>Logistics</a:t>
            </a:r>
            <a:endParaRPr lang="en-US" sz="2000" dirty="0"/>
          </a:p>
        </p:txBody>
      </p:sp>
      <p:sp>
        <p:nvSpPr>
          <p:cNvPr id="7" name="Text 4"/>
          <p:cNvSpPr txBox="1"/>
          <p:nvPr/>
        </p:nvSpPr>
        <p:spPr>
          <a:xfrm>
            <a:off x="822960" y="2788920"/>
            <a:ext cx="7498080" cy="1463040"/>
          </a:xfrm>
          <a:prstGeom prst="rect">
            <a:avLst/>
          </a:prstGeom>
          <a:noFill/>
          <a:ln/>
        </p:spPr>
        <p:txBody>
          <a:bodyPr wrap="square" lIns="0" tIns="0" rIns="0" bIns="0" rtlCol="0" anchor="t"/>
          <a:lstStyle/>
          <a:p>
            <a:pPr indent="0" marL="0">
              <a:spcAft>
                <a:spcPts val="300"/>
              </a:spcAft>
              <a:buNone/>
            </a:pPr>
            <a:r>
              <a:rPr lang="en-US" sz="1600" b="1" dirty="0">
                <a:solidFill>
                  <a:schemeClr val="tx1"/>
                </a:solidFill>
              </a:rPr>
              <a:t>SCM: Supply Chain Management</a:t>
            </a:r>
            <a:endParaRPr lang="en-US" sz="1600" dirty="0"/>
          </a:p>
          <a:p>
            <a:pPr marL="228600" indent="-228600">
              <a:spcAft>
                <a:spcPts val="300"/>
              </a:spcAft>
              <a:buSzPct val="100000"/>
              <a:buChar char="•"/>
            </a:pPr>
            <a:r>
              <a:rPr lang="en-US" sz="1600" dirty="0">
                <a:solidFill>
                  <a:schemeClr val="tx1"/>
                </a:solidFill>
              </a:rPr>
              <a:t>Following relations with suppliers and customers</a:t>
            </a:r>
            <a:endParaRPr lang="en-US" sz="1600" dirty="0"/>
          </a:p>
          <a:p>
            <a:pPr marL="228600" indent="-228600">
              <a:spcAft>
                <a:spcPts val="300"/>
              </a:spcAft>
              <a:buSzPct val="100000"/>
              <a:buChar char="•"/>
            </a:pPr>
            <a:r>
              <a:rPr lang="en-US" sz="1600" dirty="0">
                <a:solidFill>
                  <a:schemeClr val="tx1"/>
                </a:solidFill>
              </a:rPr>
              <a:t>In JIT (Just-in-Time) logic</a:t>
            </a:r>
            <a:endParaRPr lang="en-US" sz="1600" dirty="0"/>
          </a:p>
          <a:p>
            <a:pPr indent="0" marL="0">
              <a:spcAft>
                <a:spcPts val="300"/>
              </a:spcAft>
              <a:buNone/>
            </a:pPr>
            <a:r>
              <a:rPr lang="en-US" sz="1600" b="1" dirty="0">
                <a:solidFill>
                  <a:schemeClr val="tx1"/>
                </a:solidFill>
              </a:rPr>
              <a:t>GCL: Management of production, logistics and suppliers</a:t>
            </a:r>
            <a:endParaRPr lang="en-US" sz="1600" dirty="0"/>
          </a:p>
        </p:txBody>
      </p:sp>
      <p:sp>
        <p:nvSpPr>
          <p:cNvPr id="8" name="Shape 5"/>
          <p:cNvSpPr/>
          <p:nvPr/>
        </p:nvSpPr>
        <p:spPr>
          <a:xfrm>
            <a:off x="548640" y="4526280"/>
            <a:ext cx="8046720" cy="1783080"/>
          </a:xfrm>
          <a:prstGeom prst="roundRect">
            <a:avLst>
              <a:gd name="adj" fmla="val 5128"/>
            </a:avLst>
          </a:prstGeom>
          <a:solidFill>
            <a:schemeClr val="bg2"/>
          </a:solidFill>
          <a:ln/>
        </p:spPr>
      </p:sp>
      <p:sp>
        <p:nvSpPr>
          <p:cNvPr id="9" name="Shape 6"/>
          <p:cNvSpPr/>
          <p:nvPr/>
        </p:nvSpPr>
        <p:spPr>
          <a:xfrm>
            <a:off x="777240" y="4663440"/>
            <a:ext cx="640080" cy="640080"/>
          </a:xfrm>
          <a:prstGeom prst="ellipse">
            <a:avLst/>
          </a:prstGeom>
          <a:solidFill>
            <a:schemeClr val="accent1"/>
          </a:solidFill>
          <a:ln/>
        </p:spPr>
      </p:sp>
      <p:pic>
        <p:nvPicPr>
          <p:cNvPr id="10" name="Image 1" descr="sitemap icon">    </p:cNvPr>
          <p:cNvPicPr>
            <a:picLocks noChangeAspect="1"/>
          </p:cNvPicPr>
          <p:nvPr/>
        </p:nvPicPr>
        <p:blipFill>
          <a:blip r:embed="rId2"/>
          <a:stretch>
            <a:fillRect/>
          </a:stretch>
        </p:blipFill>
        <p:spPr>
          <a:xfrm>
            <a:off x="937260" y="4823460"/>
            <a:ext cx="320040" cy="320040"/>
          </a:xfrm>
          <a:prstGeom prst="rect">
            <a:avLst/>
          </a:prstGeom>
        </p:spPr>
      </p:pic>
      <p:sp>
        <p:nvSpPr>
          <p:cNvPr id="11" name="Text 7"/>
          <p:cNvSpPr txBox="1"/>
          <p:nvPr/>
        </p:nvSpPr>
        <p:spPr>
          <a:xfrm>
            <a:off x="1600200" y="4663440"/>
            <a:ext cx="6766560" cy="640080"/>
          </a:xfrm>
          <a:prstGeom prst="rect">
            <a:avLst/>
          </a:prstGeom>
          <a:noFill/>
          <a:ln/>
        </p:spPr>
        <p:txBody>
          <a:bodyPr wrap="square" lIns="0" tIns="0" rIns="0" bIns="0" rtlCol="0" anchor="ctr"/>
          <a:lstStyle/>
          <a:p>
            <a:pPr indent="0" marL="0">
              <a:buNone/>
            </a:pPr>
            <a:r>
              <a:rPr lang="en-US" sz="2000" b="1" dirty="0">
                <a:solidFill>
                  <a:schemeClr val="accent1"/>
                </a:solidFill>
              </a:rPr>
              <a:t>Technical data management (TDM)</a:t>
            </a:r>
            <a:endParaRPr lang="en-US" sz="2000" dirty="0"/>
          </a:p>
        </p:txBody>
      </p:sp>
      <p:sp>
        <p:nvSpPr>
          <p:cNvPr id="12" name="Text 8"/>
          <p:cNvSpPr txBox="1"/>
          <p:nvPr/>
        </p:nvSpPr>
        <p:spPr>
          <a:xfrm>
            <a:off x="822960" y="5349240"/>
            <a:ext cx="7498080" cy="914400"/>
          </a:xfrm>
          <a:prstGeom prst="rect">
            <a:avLst/>
          </a:prstGeom>
          <a:noFill/>
          <a:ln/>
        </p:spPr>
        <p:txBody>
          <a:bodyPr wrap="square" lIns="0" tIns="0" rIns="0" bIns="0" rtlCol="0" anchor="t"/>
          <a:lstStyle/>
          <a:p>
            <a:pPr indent="0" marL="0">
              <a:spcAft>
                <a:spcPts val="300"/>
              </a:spcAft>
              <a:buNone/>
            </a:pPr>
            <a:r>
              <a:rPr lang="en-US" sz="1500" b="1" dirty="0">
                <a:solidFill>
                  <a:schemeClr val="tx1"/>
                </a:solidFill>
              </a:rPr>
              <a:t>PDM: Product Data Management</a:t>
            </a:r>
            <a:endParaRPr lang="en-US" sz="1500" dirty="0"/>
          </a:p>
          <a:p>
            <a:pPr marL="228600" indent="-228600">
              <a:spcAft>
                <a:spcPts val="300"/>
              </a:spcAft>
              <a:buSzPct val="100000"/>
              <a:buChar char="•"/>
            </a:pPr>
            <a:r>
              <a:rPr lang="en-US" sz="1500" dirty="0">
                <a:solidFill>
                  <a:schemeClr val="tx1"/>
                </a:solidFill>
              </a:rPr>
              <a:t>For management linked to a design project; to manage and control the definition, production and maintenance of a product</a:t>
            </a:r>
            <a:endParaRPr lang="en-US" sz="1500" dirty="0"/>
          </a:p>
        </p:txBody>
      </p:sp>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3"/>
          <p:cNvSpPr/>
          <p:nvPr>
            <p:ph idx="103" type="title" hasCustomPrompt="1"/>
          </p:nvPr>
        </p:nvSpPr>
        <p:spPr>
          <a:xfrm>
            <a:off x="548640" y="548640"/>
            <a:ext cx="8046720" cy="1143000"/>
          </a:xfrm>
          <a:prstGeom prst="rect">
            <a:avLst/>
          </a:prstGeom>
          <a:noFill/>
          <a:ln/>
        </p:spPr>
        <p:txBody>
          <a:bodyPr wrap="square" lIns="0" tIns="0" rIns="0" bIns="0" rtlCol="0" anchor="ctr"/>
          <a:lstStyle/>
          <a:p>
            <a:pPr algn="l" indent="0" marL="0">
              <a:buNone/>
            </a:pPr>
            <a:r>
              <a:rPr lang="en-US" sz="3200" b="1" dirty="0">
                <a:solidFill>
                  <a:schemeClr val="accent1"/>
                </a:solidFill>
              </a:rPr>
              <a:t>Some examples...</a:t>
            </a:r>
            <a:endParaRPr lang="en-US" sz="3200" dirty="0"/>
          </a:p>
        </p:txBody>
      </p:sp>
      <p:sp>
        <p:nvSpPr>
          <p:cNvPr id="3" name="Shape 1"/>
          <p:cNvSpPr/>
          <p:nvPr/>
        </p:nvSpPr>
        <p:spPr>
          <a:xfrm>
            <a:off x="548640" y="1828800"/>
            <a:ext cx="8046720" cy="1600200"/>
          </a:xfrm>
          <a:prstGeom prst="roundRect">
            <a:avLst>
              <a:gd name="adj" fmla="val 5714"/>
            </a:avLst>
          </a:prstGeom>
          <a:solidFill>
            <a:schemeClr val="bg2"/>
          </a:solidFill>
          <a:ln/>
        </p:spPr>
      </p:sp>
      <p:sp>
        <p:nvSpPr>
          <p:cNvPr id="4" name="Shape 2"/>
          <p:cNvSpPr/>
          <p:nvPr/>
        </p:nvSpPr>
        <p:spPr>
          <a:xfrm>
            <a:off x="777240" y="1965960"/>
            <a:ext cx="640080" cy="640080"/>
          </a:xfrm>
          <a:prstGeom prst="ellipse">
            <a:avLst/>
          </a:prstGeom>
          <a:solidFill>
            <a:schemeClr val="accent1"/>
          </a:solidFill>
          <a:ln/>
        </p:spPr>
      </p:sp>
      <p:pic>
        <p:nvPicPr>
          <p:cNvPr id="5" name="Image 0" descr="boxes icon">    </p:cNvPr>
          <p:cNvPicPr>
            <a:picLocks noChangeAspect="1"/>
          </p:cNvPicPr>
          <p:nvPr/>
        </p:nvPicPr>
        <p:blipFill>
          <a:blip r:embed="rId1"/>
          <a:stretch>
            <a:fillRect/>
          </a:stretch>
        </p:blipFill>
        <p:spPr>
          <a:xfrm>
            <a:off x="937260" y="2125980"/>
            <a:ext cx="320040" cy="320040"/>
          </a:xfrm>
          <a:prstGeom prst="rect">
            <a:avLst/>
          </a:prstGeom>
        </p:spPr>
      </p:pic>
      <p:sp>
        <p:nvSpPr>
          <p:cNvPr id="6" name="Text 3"/>
          <p:cNvSpPr txBox="1"/>
          <p:nvPr/>
        </p:nvSpPr>
        <p:spPr>
          <a:xfrm>
            <a:off x="1600200" y="1965960"/>
            <a:ext cx="6766560" cy="640080"/>
          </a:xfrm>
          <a:prstGeom prst="rect">
            <a:avLst/>
          </a:prstGeom>
          <a:noFill/>
          <a:ln/>
        </p:spPr>
        <p:txBody>
          <a:bodyPr wrap="square" lIns="0" tIns="0" rIns="0" bIns="0" rtlCol="0" anchor="ctr"/>
          <a:lstStyle/>
          <a:p>
            <a:pPr indent="0" marL="0">
              <a:buNone/>
            </a:pPr>
            <a:r>
              <a:rPr lang="en-US" sz="2000" b="1" dirty="0">
                <a:solidFill>
                  <a:schemeClr val="accent1"/>
                </a:solidFill>
              </a:rPr>
              <a:t>Product management</a:t>
            </a:r>
            <a:endParaRPr lang="en-US" sz="2000" dirty="0"/>
          </a:p>
        </p:txBody>
      </p:sp>
      <p:sp>
        <p:nvSpPr>
          <p:cNvPr id="7" name="Text 4"/>
          <p:cNvSpPr txBox="1"/>
          <p:nvPr/>
        </p:nvSpPr>
        <p:spPr>
          <a:xfrm>
            <a:off x="822960" y="2651760"/>
            <a:ext cx="7498080" cy="685800"/>
          </a:xfrm>
          <a:prstGeom prst="rect">
            <a:avLst/>
          </a:prstGeom>
          <a:noFill/>
          <a:ln/>
        </p:spPr>
        <p:txBody>
          <a:bodyPr wrap="square" lIns="0" tIns="0" rIns="0" bIns="0" rtlCol="0" anchor="t"/>
          <a:lstStyle/>
          <a:p>
            <a:pPr indent="0" marL="0">
              <a:spcAft>
                <a:spcPts val="200"/>
              </a:spcAft>
              <a:buNone/>
            </a:pPr>
            <a:r>
              <a:rPr lang="en-US" sz="1500" b="1" dirty="0">
                <a:solidFill>
                  <a:schemeClr val="tx1"/>
                </a:solidFill>
              </a:rPr>
              <a:t>PLM: Product Lifecycle Management</a:t>
            </a:r>
            <a:endParaRPr lang="en-US" sz="1500" dirty="0"/>
          </a:p>
          <a:p>
            <a:pPr marL="228600" indent="-228600">
              <a:spcAft>
                <a:spcPts val="200"/>
              </a:spcAft>
              <a:buSzPct val="100000"/>
              <a:buChar char="•"/>
            </a:pPr>
            <a:r>
              <a:rPr lang="en-US" sz="1500" dirty="0">
                <a:solidFill>
                  <a:schemeClr val="tx1"/>
                </a:solidFill>
              </a:rPr>
              <a:t>3A CGP-MPA with C. Merlo (+Reinforcement) – Windchill</a:t>
            </a:r>
            <a:endParaRPr lang="en-US" sz="1500" dirty="0"/>
          </a:p>
        </p:txBody>
      </p:sp>
      <p:sp>
        <p:nvSpPr>
          <p:cNvPr id="8" name="Shape 5"/>
          <p:cNvSpPr/>
          <p:nvPr/>
        </p:nvSpPr>
        <p:spPr>
          <a:xfrm>
            <a:off x="548640" y="3611880"/>
            <a:ext cx="8046720" cy="2743200"/>
          </a:xfrm>
          <a:prstGeom prst="roundRect">
            <a:avLst>
              <a:gd name="adj" fmla="val 3333"/>
            </a:avLst>
          </a:prstGeom>
          <a:solidFill>
            <a:schemeClr val="bg2"/>
          </a:solidFill>
          <a:ln/>
        </p:spPr>
      </p:sp>
      <p:sp>
        <p:nvSpPr>
          <p:cNvPr id="9" name="Shape 6"/>
          <p:cNvSpPr/>
          <p:nvPr/>
        </p:nvSpPr>
        <p:spPr>
          <a:xfrm>
            <a:off x="777240" y="3703320"/>
            <a:ext cx="640080" cy="640080"/>
          </a:xfrm>
          <a:prstGeom prst="ellipse">
            <a:avLst/>
          </a:prstGeom>
          <a:solidFill>
            <a:schemeClr val="accent1"/>
          </a:solidFill>
          <a:ln/>
        </p:spPr>
      </p:sp>
      <p:pic>
        <p:nvPicPr>
          <p:cNvPr id="10" name="Image 1" descr="map icon">    </p:cNvPr>
          <p:cNvPicPr>
            <a:picLocks noChangeAspect="1"/>
          </p:cNvPicPr>
          <p:nvPr/>
        </p:nvPicPr>
        <p:blipFill>
          <a:blip r:embed="rId2"/>
          <a:stretch>
            <a:fillRect/>
          </a:stretch>
        </p:blipFill>
        <p:spPr>
          <a:xfrm>
            <a:off x="937260" y="3863340"/>
            <a:ext cx="320040" cy="320040"/>
          </a:xfrm>
          <a:prstGeom prst="rect">
            <a:avLst/>
          </a:prstGeom>
        </p:spPr>
      </p:pic>
      <p:sp>
        <p:nvSpPr>
          <p:cNvPr id="11" name="Text 7"/>
          <p:cNvSpPr txBox="1"/>
          <p:nvPr/>
        </p:nvSpPr>
        <p:spPr>
          <a:xfrm>
            <a:off x="1600200" y="3703320"/>
            <a:ext cx="6766560" cy="640080"/>
          </a:xfrm>
          <a:prstGeom prst="rect">
            <a:avLst/>
          </a:prstGeom>
          <a:noFill/>
          <a:ln/>
        </p:spPr>
        <p:txBody>
          <a:bodyPr wrap="square" lIns="0" tIns="0" rIns="0" bIns="0" rtlCol="0" anchor="ctr"/>
          <a:lstStyle/>
          <a:p>
            <a:pPr indent="0" marL="0">
              <a:buNone/>
            </a:pPr>
            <a:r>
              <a:rPr lang="en-US" sz="2000" b="1" dirty="0">
                <a:solidFill>
                  <a:schemeClr val="accent1"/>
                </a:solidFill>
              </a:rPr>
              <a:t>Geographic management</a:t>
            </a:r>
            <a:endParaRPr lang="en-US" sz="2000" dirty="0"/>
          </a:p>
        </p:txBody>
      </p:sp>
      <p:sp>
        <p:nvSpPr>
          <p:cNvPr id="12" name="Text 8"/>
          <p:cNvSpPr txBox="1"/>
          <p:nvPr/>
        </p:nvSpPr>
        <p:spPr>
          <a:xfrm>
            <a:off x="822960" y="4434840"/>
            <a:ext cx="6035040" cy="1874520"/>
          </a:xfrm>
          <a:prstGeom prst="rect">
            <a:avLst/>
          </a:prstGeom>
          <a:noFill/>
          <a:ln/>
        </p:spPr>
        <p:txBody>
          <a:bodyPr wrap="square" lIns="0" tIns="0" rIns="0" bIns="0" rtlCol="0" anchor="t"/>
          <a:lstStyle/>
          <a:p>
            <a:pPr indent="0" marL="0">
              <a:spcAft>
                <a:spcPts val="100"/>
              </a:spcAft>
              <a:buNone/>
            </a:pPr>
            <a:r>
              <a:rPr lang="en-US" sz="1400" b="1" dirty="0">
                <a:solidFill>
                  <a:schemeClr val="tx1"/>
                </a:solidFill>
              </a:rPr>
              <a:t>GIS: Geographic Information System</a:t>
            </a:r>
            <a:endParaRPr lang="en-US" sz="1400" dirty="0"/>
          </a:p>
          <a:p>
            <a:pPr marL="228600" indent="-228600">
              <a:spcAft>
                <a:spcPts val="100"/>
              </a:spcAft>
              <a:buSzPct val="100000"/>
              <a:buChar char="•"/>
            </a:pPr>
            <a:r>
              <a:rPr lang="en-US" sz="1400" dirty="0">
                <a:solidFill>
                  <a:schemeClr val="tx1"/>
                </a:solidFill>
              </a:rPr>
              <a:t>Produces plans and maps</a:t>
            </a:r>
            <a:endParaRPr lang="en-US" sz="1400" dirty="0"/>
          </a:p>
          <a:p>
            <a:pPr marL="228600" indent="-228600">
              <a:spcAft>
                <a:spcPts val="100"/>
              </a:spcAft>
              <a:buSzPct val="100000"/>
              <a:buChar char="•"/>
            </a:pPr>
            <a:r>
              <a:rPr lang="en-US" sz="1400" dirty="0">
                <a:solidFill>
                  <a:schemeClr val="tx1"/>
                </a:solidFill>
              </a:rPr>
              <a:t>Locates sites and towns geographically</a:t>
            </a:r>
            <a:endParaRPr lang="en-US" sz="1400" dirty="0"/>
          </a:p>
          <a:p>
            <a:pPr marL="228600" indent="-228600">
              <a:spcAft>
                <a:spcPts val="100"/>
              </a:spcAft>
              <a:buSzPct val="100000"/>
              <a:buChar char="•"/>
            </a:pPr>
            <a:r>
              <a:rPr lang="en-US" sz="1400" dirty="0">
                <a:solidFill>
                  <a:schemeClr val="tx1"/>
                </a:solidFill>
              </a:rPr>
              <a:t>French territory: www.geoportail.fr</a:t>
            </a:r>
            <a:endParaRPr lang="en-US" sz="1400" dirty="0"/>
          </a:p>
          <a:p>
            <a:pPr lvl="1" marL="457200" indent="-228600">
              <a:spcAft>
                <a:spcPts val="100"/>
              </a:spcAft>
              <a:buSzPct val="100000"/>
              <a:buChar char="•"/>
            </a:pPr>
            <a:r>
              <a:rPr lang="en-US" sz="1400" dirty="0">
                <a:solidFill>
                  <a:schemeClr val="tx1"/>
                </a:solidFill>
              </a:rPr>
              <a:t>Freight and vehicle fleet management</a:t>
            </a:r>
            <a:endParaRPr lang="en-US" sz="1400" dirty="0"/>
          </a:p>
          <a:p>
            <a:pPr lvl="1" marL="457200" indent="-228600">
              <a:spcAft>
                <a:spcPts val="100"/>
              </a:spcAft>
              <a:buSzPct val="100000"/>
              <a:buChar char="•"/>
            </a:pPr>
            <a:r>
              <a:rPr lang="en-US" sz="1400" dirty="0">
                <a:solidFill>
                  <a:schemeClr val="tx1"/>
                </a:solidFill>
              </a:rPr>
              <a:t>GPS</a:t>
            </a:r>
            <a:endParaRPr lang="en-US" sz="1400" dirty="0"/>
          </a:p>
          <a:p>
            <a:pPr lvl="1" marL="457200" indent="-228600">
              <a:spcAft>
                <a:spcPts val="100"/>
              </a:spcAft>
              <a:buSzPct val="100000"/>
              <a:buChar char="•"/>
            </a:pPr>
            <a:r>
              <a:rPr lang="en-US" sz="1400" dirty="0">
                <a:solidFill>
                  <a:schemeClr val="tx1"/>
                </a:solidFill>
              </a:rPr>
              <a:t>Land registry, weather</a:t>
            </a:r>
            <a:endParaRPr lang="en-US" sz="1400" dirty="0"/>
          </a:p>
          <a:p>
            <a:pPr lvl="1" marL="457200" indent="-228600">
              <a:spcAft>
                <a:spcPts val="100"/>
              </a:spcAft>
              <a:buSzPct val="100000"/>
              <a:buChar char="•"/>
            </a:pPr>
            <a:r>
              <a:rPr lang="en-US" sz="1400" dirty="0">
                <a:solidFill>
                  <a:schemeClr val="tx1"/>
                </a:solidFill>
              </a:rPr>
              <a:t>Mobility of agents (smartphones, tablets, ...)</a:t>
            </a:r>
            <a:endParaRPr lang="en-US" sz="1400" dirty="0"/>
          </a:p>
        </p:txBody>
      </p:sp>
      <p:pic>
        <p:nvPicPr>
          <p:cNvPr id="13" name="Image 2" descr="Globe">    </p:cNvPr>
          <p:cNvPicPr>
            <a:picLocks noChangeAspect="1"/>
          </p:cNvPicPr>
          <p:nvPr/>
        </p:nvPicPr>
        <p:blipFill>
          <a:blip r:embed="rId3"/>
          <a:stretch>
            <a:fillRect/>
          </a:stretch>
        </p:blipFill>
        <p:spPr>
          <a:xfrm>
            <a:off x="7040880" y="4526280"/>
            <a:ext cx="1280160" cy="1280160"/>
          </a:xfrm>
          <a:prstGeom prst="rect">
            <a:avLst/>
          </a:prstGeom>
        </p:spPr>
      </p:pic>
      <p:sp>
        <p:nvSpPr>
          <p:cNvPr id="25" name="Slide Number Placeholder 0"/>
          <p:cNvSpPr>
            <a:spLocks noGrp="1"/>
          </p:cNvSpPr>
          <p:nvPr>
            <p:ph type="sldNum" sz="quarter" idx="4294967295"/>
          </p:nvPr>
        </p:nvSpPr>
        <p:spPr>
          <a:xfrm>
            <a:off x="7863840" y="0"/>
            <a:ext cx="731520" cy="365760"/>
          </a:xfrm>
          <a:prstGeom prst="rect">
            <a:avLst/>
          </a:prstGeom>
          <a:extLst>
            <a:ext uri="{C572A759-6A51-4108-AA02-DFA0A04FC94B}">
              <ma14:wrappingTextBoxFlag xmlns:ma14="http://schemas.microsoft.com/office/mac/drawingml/2011/main" val="0"/>
            </a:ext>
          </a:extLst>
        </p:spPr>
        <p:txBody>
          <a:bodyPr anchor="ctr"/>
          <a:lstStyle>
            <a:lvl1pPr>
              <a:defRPr sz="1200">
                <a:solidFill>
                  <a:srgbClr val="FFFFFF"/>
                </a:solidFill>
              </a:defRPr>
            </a:lvl1pPr>
          </a:lstStyle>
          <a:p>
            <a:pPr algn="r"/>
            <a:fld id="{F7021451-1387-4CA6-816F-3879F97B5CBC}" type="slidenum">
              <a:rPr b="1" lang="en-US"/>
              <a:t>39</a:t>
            </a:fld>
            <a:endParaRPr lang="en-US"/>
          </a:p>
        </p:txBody>
      </p:sp>
    </p:spTree>
  </p:cSld>
  <p:clrMapOvr>
    <a:masterClrMapping/>
  </p:clrMapOvr>
</p:sld>
</file>

<file path=ppt/theme/theme1.xml><?xml version="1.0" encoding="utf-8"?>
<a:theme xmlns:a="http://schemas.openxmlformats.org/drawingml/2006/main" name="ICT Course">
  <a:themeElements>
    <a:clrScheme name="ICT Course">
      <a:dk1>
        <a:srgbClr val="262633"/>
      </a:dk1>
      <a:lt1>
        <a:srgbClr val="FFFFFF"/>
      </a:lt1>
      <a:dk2>
        <a:srgbClr val="5E6F67"/>
      </a:dk2>
      <a:lt2>
        <a:srgbClr val="EEF1EF"/>
      </a:lt2>
      <a:accent1>
        <a:srgbClr val="C84B31"/>
      </a:accent1>
      <a:accent2>
        <a:srgbClr val="5E6F67"/>
      </a:accent2>
      <a:accent3>
        <a:srgbClr val="8FA096"/>
      </a:accent3>
      <a:accent4>
        <a:srgbClr val="E8A87C"/>
      </a:accent4>
      <a:accent5>
        <a:srgbClr val="3E7C8C"/>
      </a:accent5>
      <a:accent6>
        <a:srgbClr val="C9CFCB"/>
      </a:accent6>
      <a:hlink>
        <a:srgbClr val="C84B31"/>
      </a:hlink>
      <a:folHlink>
        <a:srgbClr val="5E6F67"/>
      </a:folHlink>
    </a:clrScheme>
    <a:fontScheme name="ICT Cours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company and ICT</dc:title>
  <dc:subject>PptxGenJS Presentation</dc:subject>
  <dc:creator>PptxGenJS</dc:creator>
  <cp:lastModifiedBy>PptxGenJS</cp:lastModifiedBy>
  <cp:revision>1</cp:revision>
  <dcterms:created xsi:type="dcterms:W3CDTF">2026-10-14T08:04:21Z</dcterms:created>
  <dcterms:modified xsi:type="dcterms:W3CDTF">2026-10-14T08:04:21Z</dcterms:modified>
</cp:coreProperties>
</file>