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ction" id="{cae6526e-609e-d892-97e1-bbc2dcf7ae13}">
          <p14:sldIdLst>
            <p14:sldId id="256"/>
            <p14:sldId id="257"/>
            <p14:sldId id="258"/>
            <p14:sldId id="259"/>
          </p14:sldIdLst>
        </p14:section>
        <p14:section name="The reactor" id="{7c9da2ce-623f-e2fe-9c5f-fb4e98cbaaf4}">
          <p14:sldIdLst>
            <p14:sldId id="260"/>
            <p14:sldId id="261"/>
            <p14:sldId id="262"/>
          </p14:sldIdLst>
        </p14:section>
        <p14:section name="Types and generations" id="{8d0425c7-b7c4-8f69-9cdb-aaf74b0a9b99}">
          <p14:sldIdLst>
            <p14:sldId id="263"/>
            <p14:sldId id="264"/>
            <p14:sldId id="265"/>
          </p14:sldIdLst>
        </p14:section>
        <p14:section name="Operation" id="{768df6e9-83aa-acbb-266f-fb5db9f69008}">
          <p14:sldIdLst>
            <p14:sldId id="266"/>
            <p14:sldId id="267"/>
          </p14:sldIdLst>
        </p14:section>
        <p14:section name="Review" id="{03b72772-66b1-b9f9-2526-44a59d6703e1}">
          <p14:sldIdLst>
            <p14:sldId id="268"/>
            <p14:sldId id="269"/>
            <p14:sldId id="270"/>
            <p14:sldId id="27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200" b="0" i="0" u="none" strike="noStrike">
                <a:solidFill>
                  <a:srgbClr val="12303B"/>
                </a:solidFill>
                <a:latin typeface="+mn-lt"/>
              </a:defRPr>
            </a:pPr>
            <a:r>
              <a:rPr sz="1200" b="0" i="0" u="none" strike="noStrike">
                <a:solidFill>
                  <a:srgbClr val="12303B"/>
                </a:solidFill>
                <a:latin typeface="+mn-lt"/>
              </a:rPr>
              <a:t>Share of installed reactors worldwide</a:t>
            </a:r>
          </a:p>
        </c:rich>
      </c:tx>
      <c:layout/>
      <c:overlay val="0"/>
    </c:title>
    <c:autoTitleDeleted val="0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Installed reactors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0E7C86"/>
              </a:solidFill>
              <a:ln w="25400" cap="flat">
                <a:solidFill>
                  <a:srgbClr val="FFFFFF"/>
                </a:solidFill>
                <a:prstDash val="solid"/>
                <a:round/>
              </a:ln>
              <a:effectLst/>
            </c:spPr>
          </c:dPt>
          <c:dPt>
            <c:idx val="1"/>
            <c:bubble3D val="0"/>
            <c:spPr>
              <a:solidFill>
                <a:srgbClr val="F59E0B"/>
              </a:solidFill>
              <a:ln w="25400" cap="flat">
                <a:solidFill>
                  <a:srgbClr val="FFFFFF"/>
                </a:solidFill>
                <a:prstDash val="solid"/>
                <a:round/>
              </a:ln>
              <a:effectLst/>
            </c:spPr>
          </c:dPt>
          <c:dPt>
            <c:idx val="2"/>
            <c:bubble3D val="0"/>
            <c:spPr>
              <a:solidFill>
                <a:srgbClr val="9FB8C0"/>
              </a:solidFill>
              <a:ln w="25400" cap="flat">
                <a:solidFill>
                  <a:srgbClr val="FFFFFF"/>
                </a:solidFill>
                <a:prstDash val="solid"/>
                <a:round/>
              </a:ln>
              <a:effectLst/>
            </c:spPr>
          </c:dPt>
          <c:dLbls>
            <c:dLbl>
              <c:idx val="0"/>
              <c:numFmt formatCode="0&quot;%&quot;" sourceLinked="0"/>
              <c:spPr/>
              <c:txPr>
                <a:bodyPr/>
                <a:lstStyle/>
                <a:p>
                  <a:pPr>
                    <a:defRPr sz="1400" b="1" i="0" u="none" strike="noStrike">
                      <a:solidFill>
                        <a:srgbClr val="FFFFFF"/>
                      </a:solidFill>
                      <a:latin typeface="+mn-lt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numFmt formatCode="0&quot;%&quot;" sourceLinked="0"/>
              <c:spPr/>
              <c:txPr>
                <a:bodyPr/>
                <a:lstStyle/>
                <a:p>
                  <a:pPr>
                    <a:defRPr sz="1400" b="1" i="0" u="none" strike="noStrike">
                      <a:solidFill>
                        <a:srgbClr val="FFFFFF"/>
                      </a:solidFill>
                      <a:latin typeface="+mn-lt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numFmt formatCode="0&quot;%&quot;" sourceLinked="0"/>
              <c:spPr/>
              <c:txPr>
                <a:bodyPr/>
                <a:lstStyle/>
                <a:p>
                  <a:pPr>
                    <a:defRPr sz="1400" b="1" i="0" u="none" strike="noStrike">
                      <a:solidFill>
                        <a:srgbClr val="FFFFFF"/>
                      </a:solidFill>
                      <a:latin typeface="+mn-lt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0&quot;%&quot;" sourceLinked="0"/>
            <c:txPr>
              <a:bodyPr/>
              <a:lstStyle/>
              <a:p>
                <a:pPr>
                  <a:defRPr sz="1800" b="1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Sheet1!$A$2:$A$4</c:f>
              <c:strCache>
                <c:ptCount val="3"/>
                <c:pt idx="0">
                  <c:v>PWR</c:v>
                </c:pt>
                <c:pt idx="1">
                  <c:v>BWR</c:v>
                </c:pt>
                <c:pt idx="2">
                  <c:v>Other types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55</c:v>
                </c:pt>
                <c:pt idx="1">
                  <c:v>22</c:v>
                </c:pt>
                <c:pt idx="2">
                  <c:v>23</c:v>
                </c:pt>
              </c:numCache>
            </c:numRef>
          </c:val>
        </c:ser>
        <c:firstSliceAng val="0"/>
        <c:holeSize val="55"/>
      </c:doughnutChart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200">
              <a:solidFill>
                <a:srgbClr val="12303B"/>
              </a:solidFill>
              <a:latin typeface="+mn-lt"/>
              <a:cs typeface="+mn-lt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Chapter 3: general principle, reactors, operation, review and outlook.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Five parts: principle, reactor core, types and generations, operation, review.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Same principle as a thermal power plant, but the heat comes from the fission of an atomic nucleus.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four parts: reactor building, machine room, power lines, cooling towers (river sites only).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fuel contains fissile atoms. Only uranium 235 occurs naturally: it is the one most used.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neutron strikes a uranium-235 nucleus, which splits into two fragments and releases heat and neutrons: chain reaction.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Control rods: number of neutrons. Moderator: speed of neutrons. Coolant: heat transport.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Five categories according to fuel, coolant and moderator. The Phénix reactor in France is an FNR.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Pressurized water reactors account for about 55 % of the installed fleet, boiling water reactors 22 %.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Generations are classified according to the age of the reactors’ design.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Three water circuits sealed off from one another: primary, secondary, cooling.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Schematic diagram of a pressurized water reactor: reactor, steam generator, turbine, alternator, condenser.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plant operates in base load: it is very difficult to stop the chain reaction. Output adjustable from 60 to 100 %.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Strengths: CO2-free electricity, competitive cost. Drawbacks: waste, limited resource, accident risk, demanding technology.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EPR with MOX, 4th-generation breeder reactor, thorium–uranium-233 cycle.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Identical principle everywhere, several families of reactors. PWRs dominate nuclear production.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3" name="Text 1"/>
          <p:cNvSpPr/>
          <p:nvPr>
            <p:ph idx="101" type="title" hasCustomPrompt="1"/>
          </p:nvPr>
        </p:nvSpPr>
        <p:spPr>
          <a:xfrm>
            <a:off x="548640" y="1234440"/>
            <a:ext cx="4572000" cy="16459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4000" dirty="0"/>
          </a:p>
        </p:txBody>
      </p:sp>
      <p:sp>
        <p:nvSpPr>
          <p:cNvPr id="4" name="Text 1"/>
          <p:cNvSpPr/>
          <p:nvPr>
            <p:ph idx="102" type="body" hasCustomPrompt="1"/>
          </p:nvPr>
        </p:nvSpPr>
        <p:spPr>
          <a:xfrm>
            <a:off x="548640" y="3063240"/>
            <a:ext cx="448056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chemeClr val="bg2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3" name="Text 1"/>
          <p:cNvSpPr/>
          <p:nvPr>
            <p:ph idx="101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200" b="1" dirty="0">
                <a:solidFill>
                  <a:schemeClr val="tx2"/>
                </a:solidFill>
              </a:defRPr>
            </a:lvl1pPr>
          </a:lstStyle>
          <a:p>
            <a:pPr algn="l" indent="0" marL="0">
              <a:buNone/>
            </a:pPr>
            <a:endParaRPr lang="en-US" sz="3200" dirty="0"/>
          </a:p>
        </p:txBody>
      </p:sp>
      <p:sp>
        <p:nvSpPr>
          <p:cNvPr id="4" name="Text 1"/>
          <p:cNvSpPr/>
          <p:nvPr/>
        </p:nvSpPr>
        <p:spPr>
          <a:xfrm>
            <a:off x="457200" y="475488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accent4"/>
                </a:solidFill>
              </a:rPr>
              <a:t>Chapter 3 — Nuclear power plants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748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3" name="Text 1"/>
          <p:cNvSpPr/>
          <p:nvPr>
            <p:ph idx="101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2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3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9FB8C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748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3.xml"/><Relationship Id="rId7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3.xml"/><Relationship Id="rId7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3.xml"/><Relationship Id="rId7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chart" Target="../charts/chart1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3.xml"/><Relationship Id="rId5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3.xml"/><Relationship Id="rId5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>
            <p:ph idx="101" type="title" hasCustomPrompt="1"/>
          </p:nvPr>
        </p:nvSpPr>
        <p:spPr>
          <a:xfrm>
            <a:off x="548640" y="1234440"/>
            <a:ext cx="45720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Nuclear Power Plants</a:t>
            </a:r>
            <a:endParaRPr lang="en-US" sz="4000" dirty="0"/>
          </a:p>
        </p:txBody>
      </p:sp>
      <p:sp>
        <p:nvSpPr>
          <p:cNvPr id="4" name="Text 1"/>
          <p:cNvSpPr/>
          <p:nvPr>
            <p:ph idx="102" type="body" hasCustomPrompt="1"/>
          </p:nvPr>
        </p:nvSpPr>
        <p:spPr>
          <a:xfrm>
            <a:off x="548640" y="3063240"/>
            <a:ext cx="4480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bg2"/>
                </a:solidFill>
              </a:rPr>
              <a:t>Chapter 3 — Principles, reactors and operation</a:t>
            </a:r>
            <a:endParaRPr lang="en-US" sz="1800" dirty="0"/>
          </a:p>
        </p:txBody>
      </p:sp>
      <p:sp>
        <p:nvSpPr>
          <p:cNvPr id="5" name="anneau"/>
          <p:cNvSpPr/>
          <p:nvPr/>
        </p:nvSpPr>
        <p:spPr>
          <a:xfrm>
            <a:off x="5074920" y="777240"/>
            <a:ext cx="3566160" cy="3566160"/>
          </a:xfrm>
          <a:prstGeom prst="ellipse">
            <a:avLst/>
          </a:prstGeom>
          <a:ln w="17780">
            <a:solidFill>
              <a:schemeClr val="accent1">
                <a:alpha val="80000"/>
              </a:schemeClr>
            </a:solidFill>
            <a:prstDash val="solid"/>
          </a:ln>
        </p:spPr>
        <p:txBody>
          <a:bodyPr/>
          <a:p/>
        </p:txBody>
      </p:sp>
      <p:sp>
        <p:nvSpPr>
          <p:cNvPr id="6" name="anneau"/>
          <p:cNvSpPr/>
          <p:nvPr/>
        </p:nvSpPr>
        <p:spPr>
          <a:xfrm>
            <a:off x="5532120" y="1234440"/>
            <a:ext cx="2651760" cy="2651760"/>
          </a:xfrm>
          <a:prstGeom prst="ellipse">
            <a:avLst/>
          </a:prstGeom>
          <a:ln w="22860">
            <a:solidFill>
              <a:schemeClr val="accent1">
                <a:alpha val="80000"/>
              </a:schemeClr>
            </a:solidFill>
            <a:prstDash val="solid"/>
          </a:ln>
        </p:spPr>
        <p:txBody>
          <a:bodyPr/>
          <a:p/>
        </p:txBody>
      </p:sp>
      <p:sp>
        <p:nvSpPr>
          <p:cNvPr id="7" name="anneau"/>
          <p:cNvSpPr/>
          <p:nvPr/>
        </p:nvSpPr>
        <p:spPr>
          <a:xfrm>
            <a:off x="5989320" y="1691640"/>
            <a:ext cx="1737360" cy="1737360"/>
          </a:xfrm>
          <a:prstGeom prst="ellipse">
            <a:avLst/>
          </a:prstGeom>
          <a:ln w="15240">
            <a:solidFill>
              <a:schemeClr val="accent1">
                <a:alpha val="80000"/>
              </a:schemeClr>
            </a:solidFill>
            <a:prstDash val="solid"/>
          </a:ln>
        </p:spPr>
        <p:txBody>
          <a:bodyPr/>
          <a:p/>
        </p:txBody>
      </p:sp>
      <p:sp>
        <p:nvSpPr>
          <p:cNvPr id="8" name="atome fond"/>
          <p:cNvSpPr/>
          <p:nvPr/>
        </p:nvSpPr>
        <p:spPr>
          <a:xfrm>
            <a:off x="6217920" y="1920240"/>
            <a:ext cx="1280160" cy="128016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  <p:txBody>
          <a:bodyPr/>
          <a:p/>
        </p:txBody>
      </p:sp>
      <p:pic>
        <p:nvPicPr>
          <p:cNvPr id="9" name="Image 0" descr="atom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25158" y="2227478"/>
            <a:ext cx="665683" cy="66568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>
            <p:ph idx="101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</a:rPr>
              <a:t>Chapter outline</a:t>
            </a:r>
            <a:endParaRPr lang="en-US" sz="3200" dirty="0"/>
          </a:p>
        </p:txBody>
      </p:sp>
      <p:sp>
        <p:nvSpPr>
          <p:cNvPr id="4" name="carte plan 1"/>
          <p:cNvSpPr/>
          <p:nvPr/>
        </p:nvSpPr>
        <p:spPr>
          <a:xfrm>
            <a:off x="457200" y="1325880"/>
            <a:ext cx="1536192" cy="2926080"/>
          </a:xfrm>
          <a:prstGeom prst="roundRect">
            <a:avLst>
              <a:gd name="adj" fmla="val 5952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5" name="Principe général fond"/>
          <p:cNvSpPr/>
          <p:nvPr/>
        </p:nvSpPr>
        <p:spPr>
          <a:xfrm>
            <a:off x="813816" y="1600200"/>
            <a:ext cx="822960" cy="822960"/>
          </a:xfrm>
          <a:prstGeom prst="ellipse">
            <a:avLst/>
          </a:prstGeom>
          <a:solidFill>
            <a:srgbClr val="2F9E8F"/>
          </a:solidFill>
          <a:ln w="12700">
            <a:solidFill>
              <a:srgbClr val="2F9E8F"/>
            </a:solidFill>
            <a:prstDash val="solid"/>
          </a:ln>
        </p:spPr>
        <p:txBody>
          <a:bodyPr/>
          <a:p/>
        </p:txBody>
      </p:sp>
      <p:pic>
        <p:nvPicPr>
          <p:cNvPr id="6" name="Image 0" descr="General principle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11326" y="1797710"/>
            <a:ext cx="427939" cy="427939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457200" y="2606040"/>
            <a:ext cx="153619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chemeClr val="accent2"/>
                </a:solidFill>
              </a:rPr>
              <a:t>1</a:t>
            </a:r>
            <a:endParaRPr lang="en-US" sz="3200" dirty="0"/>
          </a:p>
        </p:txBody>
      </p:sp>
      <p:sp>
        <p:nvSpPr>
          <p:cNvPr id="8" name="Text 4"/>
          <p:cNvSpPr txBox="1"/>
          <p:nvPr/>
        </p:nvSpPr>
        <p:spPr>
          <a:xfrm>
            <a:off x="502920" y="3200400"/>
            <a:ext cx="144475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General principle</a:t>
            </a:r>
            <a:endParaRPr lang="en-US" sz="1400" dirty="0"/>
          </a:p>
        </p:txBody>
      </p:sp>
      <p:sp>
        <p:nvSpPr>
          <p:cNvPr id="9" name="carte plan 2"/>
          <p:cNvSpPr/>
          <p:nvPr/>
        </p:nvSpPr>
        <p:spPr>
          <a:xfrm>
            <a:off x="2130552" y="1325880"/>
            <a:ext cx="1536192" cy="2926080"/>
          </a:xfrm>
          <a:prstGeom prst="roundRect">
            <a:avLst>
              <a:gd name="adj" fmla="val 5952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10" name="Le cœur du réacteur fond"/>
          <p:cNvSpPr/>
          <p:nvPr/>
        </p:nvSpPr>
        <p:spPr>
          <a:xfrm>
            <a:off x="2487168" y="1600200"/>
            <a:ext cx="822960" cy="82296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  <p:txBody>
          <a:bodyPr/>
          <a:p/>
        </p:txBody>
      </p:sp>
      <p:pic>
        <p:nvPicPr>
          <p:cNvPr id="11" name="Image 1" descr="The reactor core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4678" y="1797710"/>
            <a:ext cx="427939" cy="427939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2130552" y="2606040"/>
            <a:ext cx="153619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chemeClr val="accent2"/>
                </a:solidFill>
              </a:rPr>
              <a:t>2</a:t>
            </a:r>
            <a:endParaRPr lang="en-US" sz="3200" dirty="0"/>
          </a:p>
        </p:txBody>
      </p:sp>
      <p:sp>
        <p:nvSpPr>
          <p:cNvPr id="13" name="Text 8"/>
          <p:cNvSpPr txBox="1"/>
          <p:nvPr/>
        </p:nvSpPr>
        <p:spPr>
          <a:xfrm>
            <a:off x="2176272" y="3200400"/>
            <a:ext cx="144475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The reactor core</a:t>
            </a:r>
            <a:endParaRPr lang="en-US" sz="1400" dirty="0"/>
          </a:p>
        </p:txBody>
      </p:sp>
      <p:sp>
        <p:nvSpPr>
          <p:cNvPr id="14" name="carte plan 3"/>
          <p:cNvSpPr/>
          <p:nvPr/>
        </p:nvSpPr>
        <p:spPr>
          <a:xfrm>
            <a:off x="3803904" y="1325880"/>
            <a:ext cx="1536192" cy="2926080"/>
          </a:xfrm>
          <a:prstGeom prst="roundRect">
            <a:avLst>
              <a:gd name="adj" fmla="val 5952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15" name="Types et générations fond"/>
          <p:cNvSpPr/>
          <p:nvPr/>
        </p:nvSpPr>
        <p:spPr>
          <a:xfrm>
            <a:off x="4160520" y="1600200"/>
            <a:ext cx="822960" cy="822960"/>
          </a:xfrm>
          <a:prstGeom prst="ellipse">
            <a:avLst/>
          </a:prstGeom>
          <a:solidFill>
            <a:srgbClr val="2F9E8F"/>
          </a:solidFill>
          <a:ln w="12700">
            <a:solidFill>
              <a:srgbClr val="2F9E8F"/>
            </a:solidFill>
            <a:prstDash val="solid"/>
          </a:ln>
        </p:spPr>
        <p:txBody>
          <a:bodyPr/>
          <a:p/>
        </p:txBody>
      </p:sp>
      <p:pic>
        <p:nvPicPr>
          <p:cNvPr id="16" name="Image 2" descr="Types and generations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8030" y="1797710"/>
            <a:ext cx="427939" cy="427939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3803904" y="2606040"/>
            <a:ext cx="153619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chemeClr val="accent2"/>
                </a:solidFill>
              </a:rPr>
              <a:t>3</a:t>
            </a:r>
            <a:endParaRPr lang="en-US" sz="3200" dirty="0"/>
          </a:p>
        </p:txBody>
      </p:sp>
      <p:sp>
        <p:nvSpPr>
          <p:cNvPr id="18" name="Text 12"/>
          <p:cNvSpPr txBox="1"/>
          <p:nvPr/>
        </p:nvSpPr>
        <p:spPr>
          <a:xfrm>
            <a:off x="3849624" y="3200400"/>
            <a:ext cx="144475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Types and generations</a:t>
            </a:r>
            <a:endParaRPr lang="en-US" sz="1400" dirty="0"/>
          </a:p>
        </p:txBody>
      </p:sp>
      <p:sp>
        <p:nvSpPr>
          <p:cNvPr id="19" name="carte plan 4"/>
          <p:cNvSpPr/>
          <p:nvPr/>
        </p:nvSpPr>
        <p:spPr>
          <a:xfrm>
            <a:off x="5477256" y="1325880"/>
            <a:ext cx="1536192" cy="2926080"/>
          </a:xfrm>
          <a:prstGeom prst="roundRect">
            <a:avLst>
              <a:gd name="adj" fmla="val 5952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20" name="Fonctionnement fond"/>
          <p:cNvSpPr/>
          <p:nvPr/>
        </p:nvSpPr>
        <p:spPr>
          <a:xfrm>
            <a:off x="5833872" y="1600200"/>
            <a:ext cx="822960" cy="82296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  <p:txBody>
          <a:bodyPr/>
          <a:p/>
        </p:txBody>
      </p:sp>
      <p:pic>
        <p:nvPicPr>
          <p:cNvPr id="21" name="Image 3" descr="Operation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1382" y="1797710"/>
            <a:ext cx="427939" cy="427939"/>
          </a:xfrm>
          <a:prstGeom prst="rect">
            <a:avLst/>
          </a:prstGeom>
        </p:spPr>
      </p:pic>
      <p:sp>
        <p:nvSpPr>
          <p:cNvPr id="22" name="Text 15"/>
          <p:cNvSpPr txBox="1"/>
          <p:nvPr/>
        </p:nvSpPr>
        <p:spPr>
          <a:xfrm>
            <a:off x="5477256" y="2606040"/>
            <a:ext cx="153619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chemeClr val="accent2"/>
                </a:solidFill>
              </a:rPr>
              <a:t>4</a:t>
            </a:r>
            <a:endParaRPr lang="en-US" sz="3200" dirty="0"/>
          </a:p>
        </p:txBody>
      </p:sp>
      <p:sp>
        <p:nvSpPr>
          <p:cNvPr id="23" name="Text 16"/>
          <p:cNvSpPr txBox="1"/>
          <p:nvPr/>
        </p:nvSpPr>
        <p:spPr>
          <a:xfrm>
            <a:off x="5522976" y="3200400"/>
            <a:ext cx="144475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Operation</a:t>
            </a:r>
            <a:endParaRPr lang="en-US" sz="1400" dirty="0"/>
          </a:p>
        </p:txBody>
      </p:sp>
      <p:sp>
        <p:nvSpPr>
          <p:cNvPr id="24" name="carte plan 5"/>
          <p:cNvSpPr/>
          <p:nvPr/>
        </p:nvSpPr>
        <p:spPr>
          <a:xfrm>
            <a:off x="7150608" y="1325880"/>
            <a:ext cx="1536192" cy="2926080"/>
          </a:xfrm>
          <a:prstGeom prst="roundRect">
            <a:avLst>
              <a:gd name="adj" fmla="val 5952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25" name="Bilan et avenir fond"/>
          <p:cNvSpPr/>
          <p:nvPr/>
        </p:nvSpPr>
        <p:spPr>
          <a:xfrm>
            <a:off x="7507224" y="1600200"/>
            <a:ext cx="822960" cy="822960"/>
          </a:xfrm>
          <a:prstGeom prst="ellipse">
            <a:avLst/>
          </a:prstGeom>
          <a:solidFill>
            <a:srgbClr val="2F9E8F"/>
          </a:solidFill>
          <a:ln w="12700">
            <a:solidFill>
              <a:srgbClr val="2F9E8F"/>
            </a:solidFill>
            <a:prstDash val="solid"/>
          </a:ln>
        </p:spPr>
        <p:txBody>
          <a:bodyPr/>
          <a:p/>
        </p:txBody>
      </p:sp>
      <p:pic>
        <p:nvPicPr>
          <p:cNvPr id="26" name="Image 4" descr="Review and outlook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04734" y="1797710"/>
            <a:ext cx="427939" cy="427939"/>
          </a:xfrm>
          <a:prstGeom prst="rect">
            <a:avLst/>
          </a:prstGeom>
        </p:spPr>
      </p:pic>
      <p:sp>
        <p:nvSpPr>
          <p:cNvPr id="27" name="Text 19"/>
          <p:cNvSpPr txBox="1"/>
          <p:nvPr/>
        </p:nvSpPr>
        <p:spPr>
          <a:xfrm>
            <a:off x="7150608" y="2606040"/>
            <a:ext cx="153619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chemeClr val="accent2"/>
                </a:solidFill>
              </a:rPr>
              <a:t>5</a:t>
            </a:r>
            <a:endParaRPr lang="en-US" sz="3200" dirty="0"/>
          </a:p>
        </p:txBody>
      </p:sp>
      <p:sp>
        <p:nvSpPr>
          <p:cNvPr id="28" name="Text 20"/>
          <p:cNvSpPr txBox="1"/>
          <p:nvPr/>
        </p:nvSpPr>
        <p:spPr>
          <a:xfrm>
            <a:off x="7196328" y="3200400"/>
            <a:ext cx="144475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Review and outlook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748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>
            <p:ph idx="101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</a:rPr>
              <a:t>What is a power plant?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457200" y="109728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Like a thermal power plant, it turns heat into electricity. Here, the heat comes from the fission of an atomic nucleus.</a:t>
            </a:r>
            <a:endParaRPr lang="en-US" sz="1600" dirty="0"/>
          </a:p>
        </p:txBody>
      </p:sp>
      <p:sp>
        <p:nvSpPr>
          <p:cNvPr id="5" name="etape 1"/>
          <p:cNvSpPr/>
          <p:nvPr/>
        </p:nvSpPr>
        <p:spPr>
          <a:xfrm>
            <a:off x="457200" y="1874520"/>
            <a:ext cx="1463040" cy="1691640"/>
          </a:xfrm>
          <a:prstGeom prst="roundRect">
            <a:avLst>
              <a:gd name="adj" fmla="val 6250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6" name="Fission du noyau fond"/>
          <p:cNvSpPr/>
          <p:nvPr/>
        </p:nvSpPr>
        <p:spPr>
          <a:xfrm>
            <a:off x="868680" y="205740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  <p:txBody>
          <a:bodyPr/>
          <a:p/>
        </p:txBody>
      </p:sp>
      <p:pic>
        <p:nvPicPr>
          <p:cNvPr id="7" name="Image 0" descr="Nuclear fissi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299" y="2211019"/>
            <a:ext cx="332842" cy="332842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530352" y="2788920"/>
            <a:ext cx="131673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Nuclear fission</a:t>
            </a:r>
            <a:endParaRPr lang="en-US" sz="1400" dirty="0"/>
          </a:p>
        </p:txBody>
      </p:sp>
      <p:sp>
        <p:nvSpPr>
          <p:cNvPr id="9" name="fleche"/>
          <p:cNvSpPr/>
          <p:nvPr/>
        </p:nvSpPr>
        <p:spPr>
          <a:xfrm rot="5400000">
            <a:off x="1965960" y="2606040"/>
            <a:ext cx="137160" cy="182880"/>
          </a:xfrm>
          <a:prstGeom prst="triangl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  <p:txBody>
          <a:bodyPr/>
          <a:p/>
        </p:txBody>
      </p:sp>
      <p:sp>
        <p:nvSpPr>
          <p:cNvPr id="10" name="etape 2"/>
          <p:cNvSpPr/>
          <p:nvPr/>
        </p:nvSpPr>
        <p:spPr>
          <a:xfrm>
            <a:off x="2148840" y="1874520"/>
            <a:ext cx="1463040" cy="1691640"/>
          </a:xfrm>
          <a:prstGeom prst="roundRect">
            <a:avLst>
              <a:gd name="adj" fmla="val 6250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11" name="Chauffe de l'eau fond"/>
          <p:cNvSpPr/>
          <p:nvPr/>
        </p:nvSpPr>
        <p:spPr>
          <a:xfrm>
            <a:off x="2560320" y="205740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  <p:txBody>
          <a:bodyPr/>
          <a:p/>
        </p:txBody>
      </p:sp>
      <p:pic>
        <p:nvPicPr>
          <p:cNvPr id="12" name="Image 1" descr="Heating the water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3939" y="2211019"/>
            <a:ext cx="332842" cy="332842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2221992" y="2788920"/>
            <a:ext cx="131673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Heating the water</a:t>
            </a:r>
            <a:endParaRPr lang="en-US" sz="1400" dirty="0"/>
          </a:p>
        </p:txBody>
      </p:sp>
      <p:sp>
        <p:nvSpPr>
          <p:cNvPr id="14" name="fleche"/>
          <p:cNvSpPr/>
          <p:nvPr/>
        </p:nvSpPr>
        <p:spPr>
          <a:xfrm rot="5400000">
            <a:off x="3657600" y="2606040"/>
            <a:ext cx="137160" cy="182880"/>
          </a:xfrm>
          <a:prstGeom prst="triangl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  <p:txBody>
          <a:bodyPr/>
          <a:p/>
        </p:txBody>
      </p:sp>
      <p:sp>
        <p:nvSpPr>
          <p:cNvPr id="15" name="etape 3"/>
          <p:cNvSpPr/>
          <p:nvPr/>
        </p:nvSpPr>
        <p:spPr>
          <a:xfrm>
            <a:off x="3840480" y="1874520"/>
            <a:ext cx="1463040" cy="1691640"/>
          </a:xfrm>
          <a:prstGeom prst="roundRect">
            <a:avLst>
              <a:gd name="adj" fmla="val 6250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16" name="Vapeur sous pression fond"/>
          <p:cNvSpPr/>
          <p:nvPr/>
        </p:nvSpPr>
        <p:spPr>
          <a:xfrm>
            <a:off x="4251960" y="205740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  <p:txBody>
          <a:bodyPr/>
          <a:p/>
        </p:txBody>
      </p:sp>
      <p:pic>
        <p:nvPicPr>
          <p:cNvPr id="17" name="Image 2" descr="Pressurized steam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05579" y="2211019"/>
            <a:ext cx="332842" cy="332842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3913632" y="2788920"/>
            <a:ext cx="131673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Pressurized steam</a:t>
            </a:r>
            <a:endParaRPr lang="en-US" sz="1400" dirty="0"/>
          </a:p>
        </p:txBody>
      </p:sp>
      <p:sp>
        <p:nvSpPr>
          <p:cNvPr id="19" name="fleche"/>
          <p:cNvSpPr/>
          <p:nvPr/>
        </p:nvSpPr>
        <p:spPr>
          <a:xfrm rot="5400000">
            <a:off x="5349240" y="2606040"/>
            <a:ext cx="137160" cy="182880"/>
          </a:xfrm>
          <a:prstGeom prst="triangl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  <p:txBody>
          <a:bodyPr/>
          <a:p/>
        </p:txBody>
      </p:sp>
      <p:sp>
        <p:nvSpPr>
          <p:cNvPr id="20" name="etape 4"/>
          <p:cNvSpPr/>
          <p:nvPr/>
        </p:nvSpPr>
        <p:spPr>
          <a:xfrm>
            <a:off x="5532120" y="1874520"/>
            <a:ext cx="1463040" cy="1691640"/>
          </a:xfrm>
          <a:prstGeom prst="roundRect">
            <a:avLst>
              <a:gd name="adj" fmla="val 6250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21" name="Turbine + alternateur fond"/>
          <p:cNvSpPr/>
          <p:nvPr/>
        </p:nvSpPr>
        <p:spPr>
          <a:xfrm>
            <a:off x="5943600" y="205740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  <p:txBody>
          <a:bodyPr/>
          <a:p/>
        </p:txBody>
      </p:sp>
      <p:pic>
        <p:nvPicPr>
          <p:cNvPr id="22" name="Image 3" descr="Turbine + alternator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7219" y="2211019"/>
            <a:ext cx="332842" cy="332842"/>
          </a:xfrm>
          <a:prstGeom prst="rect">
            <a:avLst/>
          </a:prstGeom>
        </p:spPr>
      </p:pic>
      <p:sp>
        <p:nvSpPr>
          <p:cNvPr id="23" name="Text 16"/>
          <p:cNvSpPr txBox="1"/>
          <p:nvPr/>
        </p:nvSpPr>
        <p:spPr>
          <a:xfrm>
            <a:off x="5605272" y="2788920"/>
            <a:ext cx="131673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Turbine + alternator</a:t>
            </a:r>
            <a:endParaRPr lang="en-US" sz="1400" dirty="0"/>
          </a:p>
        </p:txBody>
      </p:sp>
      <p:sp>
        <p:nvSpPr>
          <p:cNvPr id="24" name="fleche"/>
          <p:cNvSpPr/>
          <p:nvPr/>
        </p:nvSpPr>
        <p:spPr>
          <a:xfrm rot="5400000">
            <a:off x="7040880" y="2606040"/>
            <a:ext cx="137160" cy="182880"/>
          </a:xfrm>
          <a:prstGeom prst="triangl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  <p:txBody>
          <a:bodyPr/>
          <a:p/>
        </p:txBody>
      </p:sp>
      <p:sp>
        <p:nvSpPr>
          <p:cNvPr id="25" name="etape 5"/>
          <p:cNvSpPr/>
          <p:nvPr/>
        </p:nvSpPr>
        <p:spPr>
          <a:xfrm>
            <a:off x="7223760" y="1874520"/>
            <a:ext cx="1463040" cy="1691640"/>
          </a:xfrm>
          <a:prstGeom prst="roundRect">
            <a:avLst>
              <a:gd name="adj" fmla="val 6250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26" name="Électricité fond"/>
          <p:cNvSpPr/>
          <p:nvPr/>
        </p:nvSpPr>
        <p:spPr>
          <a:xfrm>
            <a:off x="7635240" y="2057400"/>
            <a:ext cx="640080" cy="64008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  <p:txBody>
          <a:bodyPr/>
          <a:p/>
        </p:txBody>
      </p:sp>
      <p:pic>
        <p:nvPicPr>
          <p:cNvPr id="27" name="Image 4" descr="Electricity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88859" y="2211019"/>
            <a:ext cx="332842" cy="332842"/>
          </a:xfrm>
          <a:prstGeom prst="rect">
            <a:avLst/>
          </a:prstGeom>
        </p:spPr>
      </p:pic>
      <p:sp>
        <p:nvSpPr>
          <p:cNvPr id="28" name="Text 20"/>
          <p:cNvSpPr txBox="1"/>
          <p:nvPr/>
        </p:nvSpPr>
        <p:spPr>
          <a:xfrm>
            <a:off x="7296912" y="2788920"/>
            <a:ext cx="131673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Electricity</a:t>
            </a:r>
            <a:endParaRPr lang="en-US" sz="1400" dirty="0"/>
          </a:p>
        </p:txBody>
      </p:sp>
      <p:sp>
        <p:nvSpPr>
          <p:cNvPr id="29" name="bandeau 1974"/>
          <p:cNvSpPr/>
          <p:nvPr/>
        </p:nvSpPr>
        <p:spPr>
          <a:xfrm>
            <a:off x="457200" y="3840480"/>
            <a:ext cx="8229600" cy="731520"/>
          </a:xfrm>
          <a:prstGeom prst="roundRect">
            <a:avLst>
              <a:gd name="adj" fmla="val 12500"/>
            </a:avLst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  <p:txBody>
          <a:bodyPr/>
          <a:p/>
        </p:txBody>
      </p:sp>
      <p:sp>
        <p:nvSpPr>
          <p:cNvPr id="30" name="Text 22"/>
          <p:cNvSpPr txBox="1"/>
          <p:nvPr/>
        </p:nvSpPr>
        <p:spPr>
          <a:xfrm>
            <a:off x="731520" y="3840480"/>
            <a:ext cx="1188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chemeClr val="accent2"/>
                </a:solidFill>
              </a:rPr>
              <a:t>1974</a:t>
            </a:r>
            <a:endParaRPr lang="en-US" sz="3200" dirty="0"/>
          </a:p>
        </p:txBody>
      </p:sp>
      <p:sp>
        <p:nvSpPr>
          <p:cNvPr id="31" name="Text 23"/>
          <p:cNvSpPr txBox="1"/>
          <p:nvPr/>
        </p:nvSpPr>
        <p:spPr>
          <a:xfrm>
            <a:off x="2011680" y="3840480"/>
            <a:ext cx="6309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Nuclear electricity production expanded more widely in the aftermath of the first oil crisis.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748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>
            <p:ph idx="101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</a:rPr>
              <a:t>Four main parts</a:t>
            </a:r>
            <a:endParaRPr lang="en-US" sz="3200" dirty="0"/>
          </a:p>
        </p:txBody>
      </p:sp>
      <p:sp>
        <p:nvSpPr>
          <p:cNvPr id="4" name="cadre schema"/>
          <p:cNvSpPr/>
          <p:nvPr/>
        </p:nvSpPr>
        <p:spPr>
          <a:xfrm>
            <a:off x="457200" y="1143000"/>
            <a:ext cx="4206240" cy="3337560"/>
          </a:xfrm>
          <a:prstGeom prst="roundRect">
            <a:avLst>
              <a:gd name="adj" fmla="val 2740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  <p:txBody>
          <a:bodyPr/>
          <a:p/>
        </p:txBody>
      </p:sp>
      <p:pic>
        <p:nvPicPr>
          <p:cNvPr id="5" name="Image 0" descr="Diagram of a nuclear power plant: reactor building, machine room, alternator, transformer, cooling tower and power lines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594360" y="1371600"/>
            <a:ext cx="3931920" cy="2971800"/>
          </a:xfrm>
          <a:prstGeom prst="rect">
            <a:avLst/>
          </a:prstGeom>
        </p:spPr>
      </p:pic>
      <p:sp>
        <p:nvSpPr>
          <p:cNvPr id="6" name="ligne 1"/>
          <p:cNvSpPr/>
          <p:nvPr/>
        </p:nvSpPr>
        <p:spPr>
          <a:xfrm>
            <a:off x="4937760" y="1143000"/>
            <a:ext cx="3749040" cy="731520"/>
          </a:xfrm>
          <a:prstGeom prst="roundRect">
            <a:avLst>
              <a:gd name="adj" fmla="val 12500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7" name="Bâtiment du réacteur fond"/>
          <p:cNvSpPr/>
          <p:nvPr/>
        </p:nvSpPr>
        <p:spPr>
          <a:xfrm>
            <a:off x="5074920" y="1252728"/>
            <a:ext cx="512064" cy="512064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  <p:txBody>
          <a:bodyPr/>
          <a:p/>
        </p:txBody>
      </p:sp>
      <p:pic>
        <p:nvPicPr>
          <p:cNvPr id="8" name="Image 1" descr="Reactor buildi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7815" y="1375623"/>
            <a:ext cx="266273" cy="266273"/>
          </a:xfrm>
          <a:prstGeom prst="rect">
            <a:avLst/>
          </a:prstGeom>
        </p:spPr>
      </p:pic>
      <p:sp>
        <p:nvSpPr>
          <p:cNvPr id="9" name="Text 4"/>
          <p:cNvSpPr txBox="1"/>
          <p:nvPr/>
        </p:nvSpPr>
        <p:spPr>
          <a:xfrm>
            <a:off x="5760720" y="1143000"/>
            <a:ext cx="2834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Reactor building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accent4"/>
                </a:solidFill>
              </a:rPr>
              <a:t>Site of the fission</a:t>
            </a:r>
            <a:endParaRPr lang="en-US" sz="1400" dirty="0"/>
          </a:p>
        </p:txBody>
      </p:sp>
      <p:sp>
        <p:nvSpPr>
          <p:cNvPr id="10" name="ligne 2"/>
          <p:cNvSpPr/>
          <p:nvPr/>
        </p:nvSpPr>
        <p:spPr>
          <a:xfrm>
            <a:off x="4937760" y="1993392"/>
            <a:ext cx="3749040" cy="731520"/>
          </a:xfrm>
          <a:prstGeom prst="roundRect">
            <a:avLst>
              <a:gd name="adj" fmla="val 12500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11" name="Salle des machines fond"/>
          <p:cNvSpPr/>
          <p:nvPr/>
        </p:nvSpPr>
        <p:spPr>
          <a:xfrm>
            <a:off x="5074920" y="2103120"/>
            <a:ext cx="512064" cy="512064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  <p:txBody>
          <a:bodyPr/>
          <a:p/>
        </p:txBody>
      </p:sp>
      <p:pic>
        <p:nvPicPr>
          <p:cNvPr id="12" name="Image 2" descr="Machine room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7815" y="2226015"/>
            <a:ext cx="266273" cy="266273"/>
          </a:xfrm>
          <a:prstGeom prst="rect">
            <a:avLst/>
          </a:prstGeom>
        </p:spPr>
      </p:pic>
      <p:sp>
        <p:nvSpPr>
          <p:cNvPr id="13" name="Text 7"/>
          <p:cNvSpPr txBox="1"/>
          <p:nvPr/>
        </p:nvSpPr>
        <p:spPr>
          <a:xfrm>
            <a:off x="5760720" y="1993392"/>
            <a:ext cx="2834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Machine room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accent4"/>
                </a:solidFill>
              </a:rPr>
              <a:t>Electricity production</a:t>
            </a:r>
            <a:endParaRPr lang="en-US" sz="1400" dirty="0"/>
          </a:p>
        </p:txBody>
      </p:sp>
      <p:sp>
        <p:nvSpPr>
          <p:cNvPr id="14" name="ligne 3"/>
          <p:cNvSpPr/>
          <p:nvPr/>
        </p:nvSpPr>
        <p:spPr>
          <a:xfrm>
            <a:off x="4937760" y="2843784"/>
            <a:ext cx="3749040" cy="731520"/>
          </a:xfrm>
          <a:prstGeom prst="roundRect">
            <a:avLst>
              <a:gd name="adj" fmla="val 12500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15" name="Lignes électriques fond"/>
          <p:cNvSpPr/>
          <p:nvPr/>
        </p:nvSpPr>
        <p:spPr>
          <a:xfrm>
            <a:off x="5074920" y="2953512"/>
            <a:ext cx="512064" cy="512064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  <p:txBody>
          <a:bodyPr/>
          <a:p/>
        </p:txBody>
      </p:sp>
      <p:pic>
        <p:nvPicPr>
          <p:cNvPr id="16" name="Image 3" descr="Power lines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97815" y="3076407"/>
            <a:ext cx="266273" cy="266273"/>
          </a:xfrm>
          <a:prstGeom prst="rect">
            <a:avLst/>
          </a:prstGeom>
        </p:spPr>
      </p:pic>
      <p:sp>
        <p:nvSpPr>
          <p:cNvPr id="17" name="Text 10"/>
          <p:cNvSpPr txBox="1"/>
          <p:nvPr/>
        </p:nvSpPr>
        <p:spPr>
          <a:xfrm>
            <a:off x="5760720" y="2843784"/>
            <a:ext cx="2834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Power lines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accent4"/>
                </a:solidFill>
              </a:rPr>
              <a:t>Carry away and transmit</a:t>
            </a:r>
            <a:endParaRPr lang="en-US" sz="1400" dirty="0"/>
          </a:p>
        </p:txBody>
      </p:sp>
      <p:sp>
        <p:nvSpPr>
          <p:cNvPr id="18" name="ligne 4"/>
          <p:cNvSpPr/>
          <p:nvPr/>
        </p:nvSpPr>
        <p:spPr>
          <a:xfrm>
            <a:off x="4937760" y="3694176"/>
            <a:ext cx="3749040" cy="731520"/>
          </a:xfrm>
          <a:prstGeom prst="roundRect">
            <a:avLst>
              <a:gd name="adj" fmla="val 12500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19" name="Tours de refroidissement fond"/>
          <p:cNvSpPr/>
          <p:nvPr/>
        </p:nvSpPr>
        <p:spPr>
          <a:xfrm>
            <a:off x="5074920" y="3803904"/>
            <a:ext cx="512064" cy="512064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  <p:txBody>
          <a:bodyPr/>
          <a:p/>
        </p:txBody>
      </p:sp>
      <p:pic>
        <p:nvPicPr>
          <p:cNvPr id="20" name="Image 4" descr="Cooling towers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97815" y="3926799"/>
            <a:ext cx="266273" cy="266273"/>
          </a:xfrm>
          <a:prstGeom prst="rect">
            <a:avLst/>
          </a:prstGeom>
        </p:spPr>
      </p:pic>
      <p:sp>
        <p:nvSpPr>
          <p:cNvPr id="21" name="Text 13"/>
          <p:cNvSpPr txBox="1"/>
          <p:nvPr/>
        </p:nvSpPr>
        <p:spPr>
          <a:xfrm>
            <a:off x="5760720" y="3694176"/>
            <a:ext cx="2834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Cooling towers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accent4"/>
                </a:solidFill>
              </a:rPr>
              <a:t>River sites only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748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>
            <p:ph idx="101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</a:rPr>
              <a:t>Nuclear fuel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457200" y="1097280"/>
            <a:ext cx="5486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Fissile atoms: their nucleus can split under the action of a neutron, releasing a considerable amount of energy.</a:t>
            </a:r>
            <a:endParaRPr lang="en-US" sz="1600" dirty="0"/>
          </a:p>
        </p:txBody>
      </p:sp>
      <p:sp>
        <p:nvSpPr>
          <p:cNvPr id="5" name="atome U233"/>
          <p:cNvSpPr/>
          <p:nvPr/>
        </p:nvSpPr>
        <p:spPr>
          <a:xfrm>
            <a:off x="457200" y="2103120"/>
            <a:ext cx="1280160" cy="1097280"/>
          </a:xfrm>
          <a:prstGeom prst="roundRect">
            <a:avLst>
              <a:gd name="adj" fmla="val 8333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6" name="Text 3"/>
          <p:cNvSpPr txBox="1"/>
          <p:nvPr/>
        </p:nvSpPr>
        <p:spPr>
          <a:xfrm>
            <a:off x="457200" y="2103120"/>
            <a:ext cx="12801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U</a:t>
            </a:r>
            <a:endParaRPr lang="en-US" sz="1400" dirty="0"/>
          </a:p>
          <a:p>
            <a:pPr algn="ctr" indent="0" marL="0">
              <a:buNone/>
            </a:pPr>
            <a:r>
              <a:rPr lang="en-US" sz="3000" b="1" dirty="0">
                <a:solidFill>
                  <a:schemeClr val="accent1"/>
                </a:solidFill>
              </a:rPr>
              <a:t>233</a:t>
            </a:r>
            <a:endParaRPr lang="en-US" sz="1400" dirty="0"/>
          </a:p>
        </p:txBody>
      </p:sp>
      <p:sp>
        <p:nvSpPr>
          <p:cNvPr id="7" name="atome U235"/>
          <p:cNvSpPr/>
          <p:nvPr/>
        </p:nvSpPr>
        <p:spPr>
          <a:xfrm>
            <a:off x="1858975" y="2103120"/>
            <a:ext cx="1280160" cy="1097280"/>
          </a:xfrm>
          <a:prstGeom prst="roundRect">
            <a:avLst>
              <a:gd name="adj" fmla="val 8333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8" name="Text 5"/>
          <p:cNvSpPr txBox="1"/>
          <p:nvPr/>
        </p:nvSpPr>
        <p:spPr>
          <a:xfrm>
            <a:off x="1858975" y="2103120"/>
            <a:ext cx="12801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U</a:t>
            </a:r>
            <a:endParaRPr lang="en-US" sz="1400" dirty="0"/>
          </a:p>
          <a:p>
            <a:pPr algn="ctr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235</a:t>
            </a:r>
            <a:endParaRPr lang="en-US" sz="1400" dirty="0"/>
          </a:p>
        </p:txBody>
      </p:sp>
      <p:sp>
        <p:nvSpPr>
          <p:cNvPr id="9" name="atome Pu239"/>
          <p:cNvSpPr/>
          <p:nvPr/>
        </p:nvSpPr>
        <p:spPr>
          <a:xfrm>
            <a:off x="3260750" y="2103120"/>
            <a:ext cx="1280160" cy="1097280"/>
          </a:xfrm>
          <a:prstGeom prst="roundRect">
            <a:avLst>
              <a:gd name="adj" fmla="val 8333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10" name="Text 7"/>
          <p:cNvSpPr txBox="1"/>
          <p:nvPr/>
        </p:nvSpPr>
        <p:spPr>
          <a:xfrm>
            <a:off x="3260750" y="2103120"/>
            <a:ext cx="12801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Pu</a:t>
            </a:r>
            <a:endParaRPr lang="en-US" sz="1400" dirty="0"/>
          </a:p>
          <a:p>
            <a:pPr algn="ctr" indent="0" marL="0">
              <a:buNone/>
            </a:pPr>
            <a:r>
              <a:rPr lang="en-US" sz="3000" b="1" dirty="0">
                <a:solidFill>
                  <a:schemeClr val="accent1"/>
                </a:solidFill>
              </a:rPr>
              <a:t>239</a:t>
            </a:r>
            <a:endParaRPr lang="en-US" sz="1400" dirty="0"/>
          </a:p>
        </p:txBody>
      </p:sp>
      <p:sp>
        <p:nvSpPr>
          <p:cNvPr id="11" name="atome Pu241"/>
          <p:cNvSpPr/>
          <p:nvPr/>
        </p:nvSpPr>
        <p:spPr>
          <a:xfrm>
            <a:off x="4662526" y="2103120"/>
            <a:ext cx="1280160" cy="1097280"/>
          </a:xfrm>
          <a:prstGeom prst="roundRect">
            <a:avLst>
              <a:gd name="adj" fmla="val 8333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12" name="Text 9"/>
          <p:cNvSpPr txBox="1"/>
          <p:nvPr/>
        </p:nvSpPr>
        <p:spPr>
          <a:xfrm>
            <a:off x="4662526" y="2103120"/>
            <a:ext cx="12801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Pu</a:t>
            </a:r>
            <a:endParaRPr lang="en-US" sz="1400" dirty="0"/>
          </a:p>
          <a:p>
            <a:pPr algn="ctr" indent="0" marL="0">
              <a:buNone/>
            </a:pPr>
            <a:r>
              <a:rPr lang="en-US" sz="3000" b="1" dirty="0">
                <a:solidFill>
                  <a:schemeClr val="accent1"/>
                </a:solidFill>
              </a:rPr>
              <a:t>241</a:t>
            </a:r>
            <a:endParaRPr lang="en-US" sz="1400" dirty="0"/>
          </a:p>
        </p:txBody>
      </p:sp>
      <p:sp>
        <p:nvSpPr>
          <p:cNvPr id="13" name="encart U235"/>
          <p:cNvSpPr/>
          <p:nvPr/>
        </p:nvSpPr>
        <p:spPr>
          <a:xfrm>
            <a:off x="457200" y="3429000"/>
            <a:ext cx="5486400" cy="1051560"/>
          </a:xfrm>
          <a:prstGeom prst="roundRect">
            <a:avLst>
              <a:gd name="adj" fmla="val 8696"/>
            </a:avLst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  <p:txBody>
          <a:bodyPr/>
          <a:p/>
        </p:txBody>
      </p:sp>
      <p:sp>
        <p:nvSpPr>
          <p:cNvPr id="14" name="Text 11"/>
          <p:cNvSpPr txBox="1"/>
          <p:nvPr/>
        </p:nvSpPr>
        <p:spPr>
          <a:xfrm>
            <a:off x="685800" y="3429000"/>
            <a:ext cx="50292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2"/>
                </a:solidFill>
              </a:rPr>
              <a:t>Uranium 235</a:t>
            </a:r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 : the only one found in nature, so the one most often used. The fuel is placed in the reactor core.</a:t>
            </a:r>
            <a:endParaRPr lang="en-US" sz="1400" dirty="0"/>
          </a:p>
        </p:txBody>
      </p:sp>
      <p:sp>
        <p:nvSpPr>
          <p:cNvPr id="15" name="cadre cuve"/>
          <p:cNvSpPr/>
          <p:nvPr/>
        </p:nvSpPr>
        <p:spPr>
          <a:xfrm>
            <a:off x="6309360" y="1143000"/>
            <a:ext cx="2377440" cy="3337560"/>
          </a:xfrm>
          <a:prstGeom prst="roundRect">
            <a:avLst>
              <a:gd name="adj" fmla="val 3846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  <p:txBody>
          <a:bodyPr/>
          <a:p/>
        </p:txBody>
      </p:sp>
      <p:pic>
        <p:nvPicPr>
          <p:cNvPr id="16" name="Image 0" descr="Cross-section of a reactor vessel: fuel assembly, control rods, primary circuit water inlet and outlet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6446520" y="1234440"/>
            <a:ext cx="2103120" cy="315468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748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>
            <p:ph idx="101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</a:rPr>
              <a:t>Nuclear fission</a:t>
            </a:r>
            <a:endParaRPr lang="en-US" sz="3200" dirty="0"/>
          </a:p>
        </p:txBody>
      </p:sp>
      <p:sp>
        <p:nvSpPr>
          <p:cNvPr id="4" name="cadre fission"/>
          <p:cNvSpPr/>
          <p:nvPr/>
        </p:nvSpPr>
        <p:spPr>
          <a:xfrm>
            <a:off x="457200" y="1143000"/>
            <a:ext cx="4846320" cy="2743200"/>
          </a:xfrm>
          <a:prstGeom prst="roundRect">
            <a:avLst>
              <a:gd name="adj" fmla="val 3333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  <p:txBody>
          <a:bodyPr/>
          <a:p/>
        </p:txBody>
      </p:sp>
      <p:pic>
        <p:nvPicPr>
          <p:cNvPr id="5" name="Image 0" descr="Diagram of the chain reaction: a neutron strikes a uranium-235 nucleus, which splits and releases new neutrons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594360" y="1280160"/>
            <a:ext cx="4572000" cy="2468880"/>
          </a:xfrm>
          <a:prstGeom prst="rect">
            <a:avLst/>
          </a:prstGeom>
        </p:spPr>
      </p:pic>
      <p:sp>
        <p:nvSpPr>
          <p:cNvPr id="6" name="numero 1"/>
          <p:cNvSpPr/>
          <p:nvPr/>
        </p:nvSpPr>
        <p:spPr>
          <a:xfrm>
            <a:off x="5577840" y="1325880"/>
            <a:ext cx="502920" cy="502920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chemeClr val="bg1"/>
                </a:solidFill>
              </a:rPr>
              <a:t>1</a:t>
            </a:r>
            <a:endParaRPr lang="en-US" sz="1700" dirty="0"/>
          </a:p>
        </p:txBody>
      </p:sp>
      <p:sp>
        <p:nvSpPr>
          <p:cNvPr id="7" name="Text 3"/>
          <p:cNvSpPr txBox="1"/>
          <p:nvPr/>
        </p:nvSpPr>
        <p:spPr>
          <a:xfrm>
            <a:off x="6263640" y="1143000"/>
            <a:ext cx="24231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A uranium-235 nucleus absorbs a neutron.</a:t>
            </a:r>
            <a:endParaRPr lang="en-US" sz="1400" dirty="0"/>
          </a:p>
        </p:txBody>
      </p:sp>
      <p:sp>
        <p:nvSpPr>
          <p:cNvPr id="8" name="numero 2"/>
          <p:cNvSpPr/>
          <p:nvPr/>
        </p:nvSpPr>
        <p:spPr>
          <a:xfrm>
            <a:off x="5577840" y="2258568"/>
            <a:ext cx="502920" cy="502920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chemeClr val="bg1"/>
                </a:solidFill>
              </a:rPr>
              <a:t>2</a:t>
            </a:r>
            <a:endParaRPr lang="en-US" sz="1700" dirty="0"/>
          </a:p>
        </p:txBody>
      </p:sp>
      <p:sp>
        <p:nvSpPr>
          <p:cNvPr id="9" name="Text 5"/>
          <p:cNvSpPr txBox="1"/>
          <p:nvPr/>
        </p:nvSpPr>
        <p:spPr>
          <a:xfrm>
            <a:off x="6263640" y="2075688"/>
            <a:ext cx="24231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It splits into two fragments and releases heat.</a:t>
            </a:r>
            <a:endParaRPr lang="en-US" sz="1400" dirty="0"/>
          </a:p>
        </p:txBody>
      </p:sp>
      <p:sp>
        <p:nvSpPr>
          <p:cNvPr id="10" name="numero 3"/>
          <p:cNvSpPr/>
          <p:nvPr/>
        </p:nvSpPr>
        <p:spPr>
          <a:xfrm>
            <a:off x="5577840" y="3191256"/>
            <a:ext cx="502920" cy="502920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chemeClr val="bg1"/>
                </a:solidFill>
              </a:rPr>
              <a:t>3</a:t>
            </a:r>
            <a:endParaRPr lang="en-US" sz="1700" dirty="0"/>
          </a:p>
        </p:txBody>
      </p:sp>
      <p:sp>
        <p:nvSpPr>
          <p:cNvPr id="11" name="Text 7"/>
          <p:cNvSpPr txBox="1"/>
          <p:nvPr/>
        </p:nvSpPr>
        <p:spPr>
          <a:xfrm>
            <a:off x="6263640" y="3008376"/>
            <a:ext cx="24231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The neutrons released cause further fissions: this is the chain reaction.</a:t>
            </a:r>
            <a:endParaRPr lang="en-US" sz="1400" dirty="0"/>
          </a:p>
        </p:txBody>
      </p:sp>
      <p:sp>
        <p:nvSpPr>
          <p:cNvPr id="12" name="bandeau uranium"/>
          <p:cNvSpPr/>
          <p:nvPr/>
        </p:nvSpPr>
        <p:spPr>
          <a:xfrm>
            <a:off x="457200" y="4069080"/>
            <a:ext cx="8229600" cy="594360"/>
          </a:xfrm>
          <a:prstGeom prst="roundRect">
            <a:avLst>
              <a:gd name="adj" fmla="val 15385"/>
            </a:avLst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  <p:txBody>
          <a:bodyPr/>
          <a:p/>
        </p:txBody>
      </p:sp>
      <p:sp>
        <p:nvSpPr>
          <p:cNvPr id="13" name="Text 9"/>
          <p:cNvSpPr txBox="1"/>
          <p:nvPr/>
        </p:nvSpPr>
        <p:spPr>
          <a:xfrm>
            <a:off x="731520" y="4069080"/>
            <a:ext cx="1097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chemeClr val="accent2"/>
                </a:solidFill>
              </a:rPr>
              <a:t>1 g</a:t>
            </a:r>
            <a:endParaRPr lang="en-US" sz="2800" dirty="0"/>
          </a:p>
        </p:txBody>
      </p:sp>
      <p:sp>
        <p:nvSpPr>
          <p:cNvPr id="14" name="Text 10"/>
          <p:cNvSpPr txBox="1"/>
          <p:nvPr/>
        </p:nvSpPr>
        <p:spPr>
          <a:xfrm>
            <a:off x="1828800" y="4069080"/>
            <a:ext cx="66751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of uranium produces more heat than burning a tonne of oil.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748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>
            <p:ph idx="101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</a:rPr>
              <a:t>Controlling the chain reaction</a:t>
            </a:r>
            <a:endParaRPr lang="en-US" sz="3200" dirty="0"/>
          </a:p>
        </p:txBody>
      </p:sp>
      <p:sp>
        <p:nvSpPr>
          <p:cNvPr id="4" name="Barres de contrôle"/>
          <p:cNvSpPr/>
          <p:nvPr/>
        </p:nvSpPr>
        <p:spPr>
          <a:xfrm>
            <a:off x="457200" y="1143000"/>
            <a:ext cx="5120640" cy="1005840"/>
          </a:xfrm>
          <a:prstGeom prst="roundRect">
            <a:avLst>
              <a:gd name="adj" fmla="val 9091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5" name="Barres de contrôle fond"/>
          <p:cNvSpPr/>
          <p:nvPr/>
        </p:nvSpPr>
        <p:spPr>
          <a:xfrm>
            <a:off x="640080" y="1371600"/>
            <a:ext cx="548640" cy="54864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  <p:txBody>
          <a:bodyPr/>
          <a:p/>
        </p:txBody>
      </p:sp>
      <p:pic>
        <p:nvPicPr>
          <p:cNvPr id="6" name="Image 0" descr="Control rods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1754" y="1503274"/>
            <a:ext cx="285293" cy="285293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1371600" y="1143000"/>
            <a:ext cx="40690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Control rods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Regulate the number of neutrons.</a:t>
            </a:r>
            <a:endParaRPr lang="en-US" sz="1400" dirty="0"/>
          </a:p>
        </p:txBody>
      </p:sp>
      <p:sp>
        <p:nvSpPr>
          <p:cNvPr id="8" name="Modérateur"/>
          <p:cNvSpPr/>
          <p:nvPr/>
        </p:nvSpPr>
        <p:spPr>
          <a:xfrm>
            <a:off x="457200" y="2286000"/>
            <a:ext cx="5120640" cy="1005840"/>
          </a:xfrm>
          <a:prstGeom prst="roundRect">
            <a:avLst>
              <a:gd name="adj" fmla="val 9091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9" name="Modérateur fond"/>
          <p:cNvSpPr/>
          <p:nvPr/>
        </p:nvSpPr>
        <p:spPr>
          <a:xfrm>
            <a:off x="640080" y="2514600"/>
            <a:ext cx="548640" cy="54864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  <p:txBody>
          <a:bodyPr/>
          <a:p/>
        </p:txBody>
      </p:sp>
      <p:pic>
        <p:nvPicPr>
          <p:cNvPr id="10" name="Image 1" descr="Moderator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1754" y="2646274"/>
            <a:ext cx="285293" cy="285293"/>
          </a:xfrm>
          <a:prstGeom prst="rect">
            <a:avLst/>
          </a:prstGeom>
        </p:spPr>
      </p:pic>
      <p:sp>
        <p:nvSpPr>
          <p:cNvPr id="11" name="Text 6"/>
          <p:cNvSpPr txBox="1"/>
          <p:nvPr/>
        </p:nvSpPr>
        <p:spPr>
          <a:xfrm>
            <a:off x="1371600" y="2286000"/>
            <a:ext cx="40690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Moderator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Slows neutrons down to increase the chances of fission.</a:t>
            </a:r>
            <a:endParaRPr lang="en-US" sz="1400" dirty="0"/>
          </a:p>
        </p:txBody>
      </p:sp>
      <p:sp>
        <p:nvSpPr>
          <p:cNvPr id="12" name="Caloporteur"/>
          <p:cNvSpPr/>
          <p:nvPr/>
        </p:nvSpPr>
        <p:spPr>
          <a:xfrm>
            <a:off x="457200" y="3429000"/>
            <a:ext cx="5120640" cy="1005840"/>
          </a:xfrm>
          <a:prstGeom prst="roundRect">
            <a:avLst>
              <a:gd name="adj" fmla="val 9091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13" name="Caloporteur fond"/>
          <p:cNvSpPr/>
          <p:nvPr/>
        </p:nvSpPr>
        <p:spPr>
          <a:xfrm>
            <a:off x="640080" y="3657600"/>
            <a:ext cx="548640" cy="54864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  <p:txBody>
          <a:bodyPr/>
          <a:p/>
        </p:txBody>
      </p:sp>
      <p:pic>
        <p:nvPicPr>
          <p:cNvPr id="14" name="Image 2" descr="Coolant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754" y="3789274"/>
            <a:ext cx="285293" cy="285293"/>
          </a:xfrm>
          <a:prstGeom prst="rect">
            <a:avLst/>
          </a:prstGeom>
        </p:spPr>
      </p:pic>
      <p:sp>
        <p:nvSpPr>
          <p:cNvPr id="15" name="Text 9"/>
          <p:cNvSpPr txBox="1"/>
          <p:nvPr/>
        </p:nvSpPr>
        <p:spPr>
          <a:xfrm>
            <a:off x="1371600" y="3429000"/>
            <a:ext cx="40690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Coolant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Gas or liquid: picks up the heat around the uranium rods and carries it out of the core.</a:t>
            </a:r>
            <a:endParaRPr lang="en-US" sz="1400" dirty="0"/>
          </a:p>
        </p:txBody>
      </p:sp>
      <p:sp>
        <p:nvSpPr>
          <p:cNvPr id="16" name="cadre barres"/>
          <p:cNvSpPr/>
          <p:nvPr/>
        </p:nvSpPr>
        <p:spPr>
          <a:xfrm>
            <a:off x="5852160" y="1143000"/>
            <a:ext cx="2834640" cy="3383280"/>
          </a:xfrm>
          <a:prstGeom prst="roundRect">
            <a:avLst>
              <a:gd name="adj" fmla="val 3226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  <p:txBody>
          <a:bodyPr/>
          <a:p/>
        </p:txBody>
      </p:sp>
      <p:pic>
        <p:nvPicPr>
          <p:cNvPr id="17" name="Image 3" descr="Diagram of a reactor: control rods, moderator, uranium fuel rods and circulation of the coolant">    </p:cNvPr>
          <p:cNvPicPr>
            <a:picLocks noChangeAspect="1"/>
          </p:cNvPicPr>
          <p:nvPr/>
        </p:nvPicPr>
        <p:blipFill>
          <a:blip r:embed="rId4"/>
          <a:srcRect l="0" r="0" t="0" b="0"/>
          <a:stretch/>
        </p:blipFill>
        <p:spPr>
          <a:xfrm>
            <a:off x="5989320" y="1280160"/>
            <a:ext cx="2560320" cy="310896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748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>
            <p:ph idx="101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</a:rPr>
              <a:t>Five types of reactors</a:t>
            </a:r>
            <a:endParaRPr lang="en-US" sz="3200" dirty="0"/>
          </a:p>
        </p:txBody>
      </p:sp>
      <p:graphicFrame>
        <p:nvGraphicFramePr>
          <p:cNvPr id="9" name="tableau types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097280"/>
          <a:ext cx="8229600" cy="914400"/>
        </p:xfrm>
        <a:graphic>
          <a:graphicData uri="http://schemas.openxmlformats.org/drawingml/2006/table">
            <a:tbl>
              <a:tblPr/>
              <a:tblGrid>
                <a:gridCol w="2194560"/>
                <a:gridCol w="2651760"/>
                <a:gridCol w="1371600"/>
                <a:gridCol w="2011680"/>
              </a:tblGrid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Type</a:t>
                      </a:r>
                      <a:endParaRPr lang="en-US" sz="140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D5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53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Coolant</a:t>
                      </a:r>
                      <a:endParaRPr lang="en-US" sz="140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D5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53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Moderator</a:t>
                      </a:r>
                      <a:endParaRPr lang="en-US" sz="140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D5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53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Fuel</a:t>
                      </a:r>
                      <a:endParaRPr lang="en-US" sz="140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D5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530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0B2530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PWR — pressurized water</a:t>
                      </a:r>
                      <a:endParaRPr lang="en-US" sz="140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D5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2303B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Pressurized water</a:t>
                      </a:r>
                      <a:endParaRPr lang="en-US" sz="140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D5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2303B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Water</a:t>
                      </a:r>
                      <a:endParaRPr lang="en-US" sz="140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D5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2303B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Enriched uranium</a:t>
                      </a:r>
                      <a:endParaRPr lang="en-US" sz="140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D5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0B2530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BWR — boiling water</a:t>
                      </a:r>
                      <a:endParaRPr lang="en-US" sz="140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D5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9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2303B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Water, not pressurized</a:t>
                      </a:r>
                      <a:endParaRPr lang="en-US" sz="140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D5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9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2303B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Water</a:t>
                      </a:r>
                      <a:endParaRPr lang="en-US" sz="140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D5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9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2303B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Enriched uranium</a:t>
                      </a:r>
                      <a:endParaRPr lang="en-US" sz="140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D5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9FA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0B2530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Heavy water</a:t>
                      </a:r>
                      <a:endParaRPr lang="en-US" sz="140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D5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2303B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Pressurized heavy water</a:t>
                      </a:r>
                      <a:endParaRPr lang="en-US" sz="140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D5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2303B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Heavy water</a:t>
                      </a:r>
                      <a:endParaRPr lang="en-US" sz="140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D5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2303B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Natural uranium</a:t>
                      </a:r>
                      <a:endParaRPr lang="en-US" sz="140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D5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0B2530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FNR — fast neutrons</a:t>
                      </a:r>
                      <a:endParaRPr lang="en-US" sz="140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D5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9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2303B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Liquid metal (sodium) or gas (helium)</a:t>
                      </a:r>
                      <a:endParaRPr lang="en-US" sz="140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D5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9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2303B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None</a:t>
                      </a:r>
                      <a:endParaRPr lang="en-US" sz="140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D5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9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2303B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Enriched uranium or plutonium</a:t>
                      </a:r>
                      <a:endParaRPr lang="en-US" sz="140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D5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9FA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0B2530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GCR — gas-cooled</a:t>
                      </a:r>
                      <a:endParaRPr lang="en-US" sz="140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D5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2303B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Helium</a:t>
                      </a:r>
                      <a:endParaRPr lang="en-US" sz="140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D5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2303B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—</a:t>
                      </a:r>
                      <a:endParaRPr lang="en-US" sz="140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D5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2303B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—</a:t>
                      </a:r>
                      <a:endParaRPr lang="en-US" sz="140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D5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etiquette"/>
          <p:cNvSpPr/>
          <p:nvPr/>
        </p:nvSpPr>
        <p:spPr>
          <a:xfrm>
            <a:off x="457200" y="4114800"/>
            <a:ext cx="3931920" cy="457200"/>
          </a:xfrm>
          <a:prstGeom prst="roundRect">
            <a:avLst>
              <a:gd name="adj" fmla="val 30000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FNR: breeder reactors (Phénix reactor, France)</a:t>
            </a:r>
            <a:endParaRPr lang="en-US" sz="1400" dirty="0"/>
          </a:p>
        </p:txBody>
      </p:sp>
      <p:sp>
        <p:nvSpPr>
          <p:cNvPr id="6" name="etiquette"/>
          <p:cNvSpPr/>
          <p:nvPr/>
        </p:nvSpPr>
        <p:spPr>
          <a:xfrm>
            <a:off x="4572000" y="4114800"/>
            <a:ext cx="4114800" cy="457200"/>
          </a:xfrm>
          <a:prstGeom prst="roundRect">
            <a:avLst>
              <a:gd name="adj" fmla="val 3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GCR: small size, 100 to 300 MW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748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>
            <p:ph idx="101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</a:rPr>
              <a:t>The most widespread types</a:t>
            </a:r>
            <a:endParaRPr lang="en-US" sz="3200" dirty="0"/>
          </a:p>
        </p:txBody>
      </p:sp>
      <p:sp>
        <p:nvSpPr>
          <p:cNvPr id="4" name="cadre graphique"/>
          <p:cNvSpPr/>
          <p:nvPr/>
        </p:nvSpPr>
        <p:spPr>
          <a:xfrm>
            <a:off x="457200" y="1143000"/>
            <a:ext cx="4572000" cy="3383280"/>
          </a:xfrm>
          <a:prstGeom prst="roundRect">
            <a:avLst>
              <a:gd name="adj" fmla="val 2703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  <p:txBody>
          <a:bodyPr/>
          <a:p/>
        </p:txBody>
      </p:sp>
      <p:graphicFrame>
        <p:nvGraphicFramePr>
          <p:cNvPr id="5" name="Chart 0" descr=""/>
          <p:cNvGraphicFramePr/>
          <p:nvPr/>
        </p:nvGraphicFramePr>
        <p:xfrm>
          <a:off x="548640" y="1234440"/>
          <a:ext cx="4389120" cy="32004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6" name="stat 55 %"/>
          <p:cNvSpPr/>
          <p:nvPr/>
        </p:nvSpPr>
        <p:spPr>
          <a:xfrm>
            <a:off x="5303520" y="1143000"/>
            <a:ext cx="3383280" cy="1645920"/>
          </a:xfrm>
          <a:prstGeom prst="roundRect">
            <a:avLst>
              <a:gd name="adj" fmla="val 5556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7" name="Text 3"/>
          <p:cNvSpPr txBox="1"/>
          <p:nvPr/>
        </p:nvSpPr>
        <p:spPr>
          <a:xfrm>
            <a:off x="5532120" y="1280160"/>
            <a:ext cx="2926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chemeClr val="accent1"/>
                </a:solidFill>
              </a:rPr>
              <a:t>55 %</a:t>
            </a:r>
            <a:endParaRPr lang="en-US" sz="4400" dirty="0"/>
          </a:p>
        </p:txBody>
      </p:sp>
      <p:sp>
        <p:nvSpPr>
          <p:cNvPr id="8" name="Text 4"/>
          <p:cNvSpPr txBox="1"/>
          <p:nvPr/>
        </p:nvSpPr>
        <p:spPr>
          <a:xfrm>
            <a:off x="5532120" y="2011680"/>
            <a:ext cx="29260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of installed reactors are PWRs: the most widespread type in the world.</a:t>
            </a:r>
            <a:endParaRPr lang="en-US" sz="1400" dirty="0"/>
          </a:p>
        </p:txBody>
      </p:sp>
      <p:sp>
        <p:nvSpPr>
          <p:cNvPr id="9" name="stat 22 %"/>
          <p:cNvSpPr/>
          <p:nvPr/>
        </p:nvSpPr>
        <p:spPr>
          <a:xfrm>
            <a:off x="5303520" y="2880360"/>
            <a:ext cx="3383280" cy="1645920"/>
          </a:xfrm>
          <a:prstGeom prst="roundRect">
            <a:avLst>
              <a:gd name="adj" fmla="val 5556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10" name="Text 6"/>
          <p:cNvSpPr txBox="1"/>
          <p:nvPr/>
        </p:nvSpPr>
        <p:spPr>
          <a:xfrm>
            <a:off x="5532120" y="3017520"/>
            <a:ext cx="2926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chemeClr val="accent2"/>
                </a:solidFill>
              </a:rPr>
              <a:t>22 %</a:t>
            </a:r>
            <a:endParaRPr lang="en-US" sz="4400" dirty="0"/>
          </a:p>
        </p:txBody>
      </p:sp>
      <p:sp>
        <p:nvSpPr>
          <p:cNvPr id="11" name="Text 7"/>
          <p:cNvSpPr txBox="1"/>
          <p:nvPr/>
        </p:nvSpPr>
        <p:spPr>
          <a:xfrm>
            <a:off x="5532120" y="3749040"/>
            <a:ext cx="29260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are boiling water reactors (BWR).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748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>
            <p:ph idx="101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</a:rPr>
              <a:t>Reactor generations</a:t>
            </a:r>
            <a:endParaRPr lang="en-US" sz="3200" dirty="0"/>
          </a:p>
        </p:txBody>
      </p:sp>
      <p:sp>
        <p:nvSpPr>
          <p:cNvPr id="4" name="ligne temps"/>
          <p:cNvSpPr/>
          <p:nvPr/>
        </p:nvSpPr>
        <p:spPr>
          <a:xfrm>
            <a:off x="1737360" y="1874520"/>
            <a:ext cx="5669280" cy="0"/>
          </a:xfrm>
          <a:prstGeom prst="line">
            <a:avLst/>
          </a:prstGeom>
          <a:noFill/>
          <a:ln w="25400">
            <a:solidFill>
              <a:srgbClr val="9FB8C0"/>
            </a:solidFill>
            <a:prstDash val="dash"/>
          </a:ln>
        </p:spPr>
        <p:txBody>
          <a:bodyPr/>
          <a:p/>
        </p:txBody>
      </p:sp>
      <p:sp>
        <p:nvSpPr>
          <p:cNvPr id="5" name="generation II"/>
          <p:cNvSpPr/>
          <p:nvPr/>
        </p:nvSpPr>
        <p:spPr>
          <a:xfrm>
            <a:off x="1371600" y="1371600"/>
            <a:ext cx="1005840" cy="1005840"/>
          </a:xfrm>
          <a:prstGeom prst="ellipse">
            <a:avLst/>
          </a:prstGeom>
          <a:solidFill>
            <a:srgbClr val="0E7C86"/>
          </a:solidFill>
          <a:ln>
            <a:solidFill>
              <a:srgbClr val="0E7C86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II</a:t>
            </a:r>
            <a:endParaRPr lang="en-US" sz="3000" dirty="0"/>
          </a:p>
        </p:txBody>
      </p:sp>
      <p:sp>
        <p:nvSpPr>
          <p:cNvPr id="6" name="carte generation II"/>
          <p:cNvSpPr/>
          <p:nvPr/>
        </p:nvSpPr>
        <p:spPr>
          <a:xfrm>
            <a:off x="457200" y="2514600"/>
            <a:ext cx="2651760" cy="2103120"/>
          </a:xfrm>
          <a:prstGeom prst="roundRect">
            <a:avLst>
              <a:gd name="adj" fmla="val 4348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7" name="Text 4"/>
          <p:cNvSpPr txBox="1"/>
          <p:nvPr/>
        </p:nvSpPr>
        <p:spPr>
          <a:xfrm>
            <a:off x="640080" y="260604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Generation II</a:t>
            </a:r>
            <a:endParaRPr lang="en-US" sz="1600" dirty="0"/>
          </a:p>
        </p:txBody>
      </p:sp>
      <p:sp>
        <p:nvSpPr>
          <p:cNvPr id="8" name="etiquette"/>
          <p:cNvSpPr/>
          <p:nvPr/>
        </p:nvSpPr>
        <p:spPr>
          <a:xfrm>
            <a:off x="640080" y="3017520"/>
            <a:ext cx="1463040" cy="320040"/>
          </a:xfrm>
          <a:prstGeom prst="roundRect">
            <a:avLst>
              <a:gd name="adj" fmla="val 42857"/>
            </a:avLst>
          </a:prstGeom>
          <a:solidFill>
            <a:schemeClr val="bg2"/>
          </a:solidFill>
          <a:ln>
            <a:solidFill>
              <a:schemeClr val="bg2"/>
            </a:solidFill>
          </a:ln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In service</a:t>
            </a:r>
            <a:endParaRPr lang="en-US" sz="1400" dirty="0"/>
          </a:p>
        </p:txBody>
      </p:sp>
      <p:sp>
        <p:nvSpPr>
          <p:cNvPr id="9" name="Text 6"/>
          <p:cNvSpPr txBox="1"/>
          <p:nvPr/>
        </p:nvSpPr>
        <p:spPr>
          <a:xfrm>
            <a:off x="640080" y="3429000"/>
            <a:ext cx="22860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Current reactors (generation I for the oldest, e.g. Magnox in the United Kingdom).</a:t>
            </a:r>
            <a:endParaRPr lang="en-US" sz="1400" dirty="0"/>
          </a:p>
        </p:txBody>
      </p:sp>
      <p:sp>
        <p:nvSpPr>
          <p:cNvPr id="10" name="generation III"/>
          <p:cNvSpPr/>
          <p:nvPr/>
        </p:nvSpPr>
        <p:spPr>
          <a:xfrm>
            <a:off x="4206240" y="1371600"/>
            <a:ext cx="1005840" cy="1005840"/>
          </a:xfrm>
          <a:prstGeom prst="ellipse">
            <a:avLst/>
          </a:prstGeom>
          <a:solidFill>
            <a:srgbClr val="2F9E8F"/>
          </a:solidFill>
          <a:ln>
            <a:solidFill>
              <a:srgbClr val="2F9E8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III</a:t>
            </a:r>
            <a:endParaRPr lang="en-US" sz="3000" dirty="0"/>
          </a:p>
        </p:txBody>
      </p:sp>
      <p:sp>
        <p:nvSpPr>
          <p:cNvPr id="11" name="carte generation III"/>
          <p:cNvSpPr/>
          <p:nvPr/>
        </p:nvSpPr>
        <p:spPr>
          <a:xfrm>
            <a:off x="3291840" y="2514600"/>
            <a:ext cx="2651760" cy="2103120"/>
          </a:xfrm>
          <a:prstGeom prst="roundRect">
            <a:avLst>
              <a:gd name="adj" fmla="val 4348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12" name="Text 9"/>
          <p:cNvSpPr txBox="1"/>
          <p:nvPr/>
        </p:nvSpPr>
        <p:spPr>
          <a:xfrm>
            <a:off x="3474720" y="260604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Generation III</a:t>
            </a:r>
            <a:endParaRPr lang="en-US" sz="1600" dirty="0"/>
          </a:p>
        </p:txBody>
      </p:sp>
      <p:sp>
        <p:nvSpPr>
          <p:cNvPr id="13" name="etiquette"/>
          <p:cNvSpPr/>
          <p:nvPr/>
        </p:nvSpPr>
        <p:spPr>
          <a:xfrm>
            <a:off x="3474720" y="3017520"/>
            <a:ext cx="1463040" cy="320040"/>
          </a:xfrm>
          <a:prstGeom prst="roundRect">
            <a:avLst>
              <a:gd name="adj" fmla="val 42857"/>
            </a:avLst>
          </a:prstGeom>
          <a:solidFill>
            <a:schemeClr val="bg2"/>
          </a:solidFill>
          <a:ln>
            <a:solidFill>
              <a:schemeClr val="bg2"/>
            </a:solidFill>
          </a:ln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Being built</a:t>
            </a:r>
            <a:endParaRPr lang="en-US" sz="1400" dirty="0"/>
          </a:p>
        </p:txBody>
      </p:sp>
      <p:sp>
        <p:nvSpPr>
          <p:cNvPr id="14" name="Text 11"/>
          <p:cNvSpPr txBox="1"/>
          <p:nvPr/>
        </p:nvSpPr>
        <p:spPr>
          <a:xfrm>
            <a:off x="3474720" y="3429000"/>
            <a:ext cx="22860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EPR and AP1000: generation III or III+ (II+ for the Chinese CPR1000).</a:t>
            </a:r>
            <a:endParaRPr lang="en-US" sz="1400" dirty="0"/>
          </a:p>
        </p:txBody>
      </p:sp>
      <p:sp>
        <p:nvSpPr>
          <p:cNvPr id="15" name="generation IV"/>
          <p:cNvSpPr/>
          <p:nvPr/>
        </p:nvSpPr>
        <p:spPr>
          <a:xfrm>
            <a:off x="7040880" y="1371600"/>
            <a:ext cx="1005840" cy="1005840"/>
          </a:xfrm>
          <a:prstGeom prst="ellipse">
            <a:avLst/>
          </a:prstGeom>
          <a:solidFill>
            <a:srgbClr val="F59E0B"/>
          </a:solidFill>
          <a:ln>
            <a:solidFill>
              <a:srgbClr val="F59E0B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0B2530"/>
                </a:solidFill>
              </a:rPr>
              <a:t>IV</a:t>
            </a:r>
            <a:endParaRPr lang="en-US" sz="3000" dirty="0"/>
          </a:p>
        </p:txBody>
      </p:sp>
      <p:sp>
        <p:nvSpPr>
          <p:cNvPr id="16" name="carte generation IV"/>
          <p:cNvSpPr/>
          <p:nvPr/>
        </p:nvSpPr>
        <p:spPr>
          <a:xfrm>
            <a:off x="6126480" y="2514600"/>
            <a:ext cx="2651760" cy="2103120"/>
          </a:xfrm>
          <a:prstGeom prst="roundRect">
            <a:avLst>
              <a:gd name="adj" fmla="val 4348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17" name="Text 14"/>
          <p:cNvSpPr txBox="1"/>
          <p:nvPr/>
        </p:nvSpPr>
        <p:spPr>
          <a:xfrm>
            <a:off x="6309360" y="260604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Generation IV</a:t>
            </a:r>
            <a:endParaRPr lang="en-US" sz="1600" dirty="0"/>
          </a:p>
        </p:txBody>
      </p:sp>
      <p:sp>
        <p:nvSpPr>
          <p:cNvPr id="18" name="etiquette"/>
          <p:cNvSpPr/>
          <p:nvPr/>
        </p:nvSpPr>
        <p:spPr>
          <a:xfrm>
            <a:off x="6309360" y="3017520"/>
            <a:ext cx="1463040" cy="320040"/>
          </a:xfrm>
          <a:prstGeom prst="roundRect">
            <a:avLst>
              <a:gd name="adj" fmla="val 42857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Under study</a:t>
            </a:r>
            <a:endParaRPr lang="en-US" sz="1400" dirty="0"/>
          </a:p>
        </p:txBody>
      </p:sp>
      <p:sp>
        <p:nvSpPr>
          <p:cNvPr id="19" name="Text 16"/>
          <p:cNvSpPr txBox="1"/>
          <p:nvPr/>
        </p:nvSpPr>
        <p:spPr>
          <a:xfrm>
            <a:off x="6309360" y="3429000"/>
            <a:ext cx="22860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Reactors still under study.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748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>
            <p:ph idx="101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</a:rPr>
              <a:t>Three sealed circuits</a:t>
            </a:r>
            <a:endParaRPr lang="en-US" sz="3200" dirty="0"/>
          </a:p>
        </p:txBody>
      </p:sp>
      <p:sp>
        <p:nvSpPr>
          <p:cNvPr id="4" name="Circuit primaire"/>
          <p:cNvSpPr/>
          <p:nvPr/>
        </p:nvSpPr>
        <p:spPr>
          <a:xfrm>
            <a:off x="457200" y="1143000"/>
            <a:ext cx="2560320" cy="3154680"/>
          </a:xfrm>
          <a:prstGeom prst="roundRect">
            <a:avLst>
              <a:gd name="adj" fmla="val 3571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5" name="Circuit primaire fond"/>
          <p:cNvSpPr/>
          <p:nvPr/>
        </p:nvSpPr>
        <p:spPr>
          <a:xfrm>
            <a:off x="640080" y="1325880"/>
            <a:ext cx="685800" cy="685800"/>
          </a:xfrm>
          <a:prstGeom prst="ellipse">
            <a:avLst/>
          </a:prstGeom>
          <a:solidFill>
            <a:srgbClr val="C8453B"/>
          </a:solidFill>
          <a:ln w="12700">
            <a:solidFill>
              <a:srgbClr val="C8453B"/>
            </a:solidFill>
            <a:prstDash val="solid"/>
          </a:ln>
        </p:spPr>
        <p:txBody>
          <a:bodyPr/>
          <a:p/>
        </p:txBody>
      </p:sp>
      <p:pic>
        <p:nvPicPr>
          <p:cNvPr id="6" name="Image 0" descr="Primary circuit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4672" y="1490472"/>
            <a:ext cx="356616" cy="356616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1463040" y="1325880"/>
            <a:ext cx="14173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Primary circuit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640080" y="2194560"/>
            <a:ext cx="21945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Water heated by fission stays liquid thanks to the pressure. Closed circuit.</a:t>
            </a:r>
            <a:endParaRPr lang="en-US" sz="1400" dirty="0"/>
          </a:p>
        </p:txBody>
      </p:sp>
      <p:sp>
        <p:nvSpPr>
          <p:cNvPr id="9" name="etiquette"/>
          <p:cNvSpPr/>
          <p:nvPr/>
        </p:nvSpPr>
        <p:spPr>
          <a:xfrm>
            <a:off x="640080" y="3749040"/>
            <a:ext cx="2194560" cy="365760"/>
          </a:xfrm>
          <a:prstGeom prst="roundRect">
            <a:avLst>
              <a:gd name="adj" fmla="val 37500"/>
            </a:avLst>
          </a:prstGeom>
          <a:solidFill>
            <a:schemeClr val="bg2"/>
          </a:solidFill>
          <a:ln>
            <a:solidFill>
              <a:schemeClr val="bg2"/>
            </a:solidFill>
          </a:ln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Closed circuit</a:t>
            </a:r>
            <a:endParaRPr lang="en-US" sz="1400" dirty="0"/>
          </a:p>
        </p:txBody>
      </p:sp>
      <p:sp>
        <p:nvSpPr>
          <p:cNvPr id="10" name="Circuit secondaire"/>
          <p:cNvSpPr/>
          <p:nvPr/>
        </p:nvSpPr>
        <p:spPr>
          <a:xfrm>
            <a:off x="3291840" y="1143000"/>
            <a:ext cx="2560320" cy="3154680"/>
          </a:xfrm>
          <a:prstGeom prst="roundRect">
            <a:avLst>
              <a:gd name="adj" fmla="val 3571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11" name="Circuit secondaire fond"/>
          <p:cNvSpPr/>
          <p:nvPr/>
        </p:nvSpPr>
        <p:spPr>
          <a:xfrm>
            <a:off x="3474720" y="1325880"/>
            <a:ext cx="685800" cy="68580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  <p:txBody>
          <a:bodyPr/>
          <a:p/>
        </p:txBody>
      </p:sp>
      <p:pic>
        <p:nvPicPr>
          <p:cNvPr id="12" name="Image 1" descr="Secondary circuit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9312" y="1490472"/>
            <a:ext cx="356616" cy="356616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4297680" y="1325880"/>
            <a:ext cx="14173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Secondary circuit</a:t>
            </a:r>
            <a:endParaRPr lang="en-US" sz="1600" dirty="0"/>
          </a:p>
        </p:txBody>
      </p:sp>
      <p:sp>
        <p:nvSpPr>
          <p:cNvPr id="14" name="Text 9"/>
          <p:cNvSpPr txBox="1"/>
          <p:nvPr/>
        </p:nvSpPr>
        <p:spPr>
          <a:xfrm>
            <a:off x="3474720" y="2194560"/>
            <a:ext cx="21945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The steam generator turns water into steam, which drives the turbine and the alternator.</a:t>
            </a:r>
            <a:endParaRPr lang="en-US" sz="1400" dirty="0"/>
          </a:p>
        </p:txBody>
      </p:sp>
      <p:sp>
        <p:nvSpPr>
          <p:cNvPr id="15" name="etiquette"/>
          <p:cNvSpPr/>
          <p:nvPr/>
        </p:nvSpPr>
        <p:spPr>
          <a:xfrm>
            <a:off x="3474720" y="3749040"/>
            <a:ext cx="2194560" cy="365760"/>
          </a:xfrm>
          <a:prstGeom prst="roundRect">
            <a:avLst>
              <a:gd name="adj" fmla="val 37500"/>
            </a:avLst>
          </a:prstGeom>
          <a:solidFill>
            <a:schemeClr val="bg2"/>
          </a:solidFill>
          <a:ln>
            <a:solidFill>
              <a:schemeClr val="bg2"/>
            </a:solidFill>
          </a:ln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Transformer</a:t>
            </a:r>
            <a:endParaRPr lang="en-US" sz="1400" dirty="0"/>
          </a:p>
        </p:txBody>
      </p:sp>
      <p:sp>
        <p:nvSpPr>
          <p:cNvPr id="16" name="Refroidissement"/>
          <p:cNvSpPr/>
          <p:nvPr/>
        </p:nvSpPr>
        <p:spPr>
          <a:xfrm>
            <a:off x="6126480" y="1143000"/>
            <a:ext cx="2560320" cy="3154680"/>
          </a:xfrm>
          <a:prstGeom prst="roundRect">
            <a:avLst>
              <a:gd name="adj" fmla="val 3571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17" name="Refroidissement fond"/>
          <p:cNvSpPr/>
          <p:nvPr/>
        </p:nvSpPr>
        <p:spPr>
          <a:xfrm>
            <a:off x="6309360" y="1325880"/>
            <a:ext cx="685800" cy="685800"/>
          </a:xfrm>
          <a:prstGeom prst="ellipse">
            <a:avLst/>
          </a:prstGeom>
          <a:solidFill>
            <a:srgbClr val="2F9E8F"/>
          </a:solidFill>
          <a:ln w="12700">
            <a:solidFill>
              <a:srgbClr val="2F9E8F"/>
            </a:solidFill>
            <a:prstDash val="solid"/>
          </a:ln>
        </p:spPr>
        <p:txBody>
          <a:bodyPr/>
          <a:p/>
        </p:txBody>
      </p:sp>
      <p:pic>
        <p:nvPicPr>
          <p:cNvPr id="18" name="Image 2" descr="Cooling circuit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3952" y="1490472"/>
            <a:ext cx="356616" cy="356616"/>
          </a:xfrm>
          <a:prstGeom prst="rect">
            <a:avLst/>
          </a:prstGeom>
        </p:spPr>
      </p:pic>
      <p:sp>
        <p:nvSpPr>
          <p:cNvPr id="19" name="Text 13"/>
          <p:cNvSpPr txBox="1"/>
          <p:nvPr/>
        </p:nvSpPr>
        <p:spPr>
          <a:xfrm>
            <a:off x="7132320" y="1325880"/>
            <a:ext cx="14173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Cooling circuit</a:t>
            </a:r>
            <a:endParaRPr lang="en-US" sz="1600" dirty="0"/>
          </a:p>
        </p:txBody>
      </p:sp>
      <p:sp>
        <p:nvSpPr>
          <p:cNvPr id="20" name="Text 14"/>
          <p:cNvSpPr txBox="1"/>
          <p:nvPr/>
        </p:nvSpPr>
        <p:spPr>
          <a:xfrm>
            <a:off x="6309360" y="2194560"/>
            <a:ext cx="21945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A condenser turns the steam back into water using cold water from a river or the sea.</a:t>
            </a:r>
            <a:endParaRPr lang="en-US" sz="1400" dirty="0"/>
          </a:p>
        </p:txBody>
      </p:sp>
      <p:sp>
        <p:nvSpPr>
          <p:cNvPr id="21" name="etiquette"/>
          <p:cNvSpPr/>
          <p:nvPr/>
        </p:nvSpPr>
        <p:spPr>
          <a:xfrm>
            <a:off x="6309360" y="3749040"/>
            <a:ext cx="2194560" cy="365760"/>
          </a:xfrm>
          <a:prstGeom prst="roundRect">
            <a:avLst>
              <a:gd name="adj" fmla="val 37500"/>
            </a:avLst>
          </a:prstGeom>
          <a:solidFill>
            <a:schemeClr val="bg2"/>
          </a:solidFill>
          <a:ln>
            <a:solidFill>
              <a:schemeClr val="bg2"/>
            </a:solidFill>
          </a:ln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Cooling towers</a:t>
            </a:r>
            <a:endParaRPr lang="en-US" sz="1400" dirty="0"/>
          </a:p>
        </p:txBody>
      </p:sp>
      <p:sp>
        <p:nvSpPr>
          <p:cNvPr id="22" name="Text 16"/>
          <p:cNvSpPr txBox="1"/>
          <p:nvPr/>
        </p:nvSpPr>
        <p:spPr>
          <a:xfrm>
            <a:off x="457200" y="44348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chemeClr val="accent4"/>
                </a:solidFill>
              </a:rPr>
              <a:t>The three water circuits are sealed off from one another.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748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>
            <p:ph idx="101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</a:rPr>
              <a:t>Diagram of a PWR</a:t>
            </a:r>
            <a:endParaRPr lang="en-US" sz="3200" dirty="0"/>
          </a:p>
        </p:txBody>
      </p:sp>
      <p:sp>
        <p:nvSpPr>
          <p:cNvPr id="4" name="cadre schema REP"/>
          <p:cNvSpPr/>
          <p:nvPr/>
        </p:nvSpPr>
        <p:spPr>
          <a:xfrm>
            <a:off x="457200" y="1143000"/>
            <a:ext cx="5760720" cy="3383280"/>
          </a:xfrm>
          <a:prstGeom prst="roundRect">
            <a:avLst>
              <a:gd name="adj" fmla="val 2703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  <p:txBody>
          <a:bodyPr/>
          <a:p/>
        </p:txBody>
      </p:sp>
      <p:pic>
        <p:nvPicPr>
          <p:cNvPr id="5" name="Image 0" descr="Schematic diagram of a pressurized water reactor with its three circuits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594360" y="1280160"/>
            <a:ext cx="5486400" cy="3108960"/>
          </a:xfrm>
          <a:prstGeom prst="rect">
            <a:avLst/>
          </a:prstGeom>
        </p:spPr>
      </p:pic>
      <p:sp>
        <p:nvSpPr>
          <p:cNvPr id="6" name="stat 320 °C"/>
          <p:cNvSpPr/>
          <p:nvPr/>
        </p:nvSpPr>
        <p:spPr>
          <a:xfrm>
            <a:off x="6492240" y="1143000"/>
            <a:ext cx="2194560" cy="1645920"/>
          </a:xfrm>
          <a:prstGeom prst="roundRect">
            <a:avLst>
              <a:gd name="adj" fmla="val 5556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7" name="Text 3"/>
          <p:cNvSpPr txBox="1"/>
          <p:nvPr/>
        </p:nvSpPr>
        <p:spPr>
          <a:xfrm>
            <a:off x="6629400" y="1234440"/>
            <a:ext cx="1920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accent1"/>
                </a:solidFill>
              </a:rPr>
              <a:t>320 °C</a:t>
            </a:r>
            <a:endParaRPr lang="en-US" sz="3400" dirty="0"/>
          </a:p>
        </p:txBody>
      </p:sp>
      <p:sp>
        <p:nvSpPr>
          <p:cNvPr id="8" name="Text 4"/>
          <p:cNvSpPr txBox="1"/>
          <p:nvPr/>
        </p:nvSpPr>
        <p:spPr>
          <a:xfrm>
            <a:off x="6629400" y="1965960"/>
            <a:ext cx="1920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temperature of the primary circuit water</a:t>
            </a:r>
            <a:endParaRPr lang="en-US" sz="1400" dirty="0"/>
          </a:p>
        </p:txBody>
      </p:sp>
      <p:sp>
        <p:nvSpPr>
          <p:cNvPr id="9" name="stat 3"/>
          <p:cNvSpPr/>
          <p:nvPr/>
        </p:nvSpPr>
        <p:spPr>
          <a:xfrm>
            <a:off x="6492240" y="2880360"/>
            <a:ext cx="2194560" cy="1645920"/>
          </a:xfrm>
          <a:prstGeom prst="roundRect">
            <a:avLst>
              <a:gd name="adj" fmla="val 5556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10" name="Text 6"/>
          <p:cNvSpPr txBox="1"/>
          <p:nvPr/>
        </p:nvSpPr>
        <p:spPr>
          <a:xfrm>
            <a:off x="6629400" y="2971800"/>
            <a:ext cx="1920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400" b="1" dirty="0">
                <a:solidFill>
                  <a:schemeClr val="accent2"/>
                </a:solidFill>
              </a:rPr>
              <a:t>3</a:t>
            </a:r>
            <a:endParaRPr lang="en-US" sz="4400" dirty="0"/>
          </a:p>
        </p:txBody>
      </p:sp>
      <p:sp>
        <p:nvSpPr>
          <p:cNvPr id="11" name="Text 7"/>
          <p:cNvSpPr txBox="1"/>
          <p:nvPr/>
        </p:nvSpPr>
        <p:spPr>
          <a:xfrm>
            <a:off x="6629400" y="3703320"/>
            <a:ext cx="1920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water circuits, sealed off from one another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748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>
            <p:ph idx="101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</a:rPr>
              <a:t>Power and operation</a:t>
            </a:r>
            <a:endParaRPr lang="en-US" sz="3200" dirty="0"/>
          </a:p>
        </p:txBody>
      </p:sp>
      <p:sp>
        <p:nvSpPr>
          <p:cNvPr id="4" name="puissance 900–1450"/>
          <p:cNvSpPr/>
          <p:nvPr/>
        </p:nvSpPr>
        <p:spPr>
          <a:xfrm>
            <a:off x="457200" y="1143000"/>
            <a:ext cx="2560320" cy="1874520"/>
          </a:xfrm>
          <a:prstGeom prst="roundRect">
            <a:avLst>
              <a:gd name="adj" fmla="val 4878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5" name="Text 2"/>
          <p:cNvSpPr txBox="1"/>
          <p:nvPr/>
        </p:nvSpPr>
        <p:spPr>
          <a:xfrm>
            <a:off x="640080" y="1234440"/>
            <a:ext cx="2194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accent1"/>
                </a:solidFill>
              </a:rPr>
              <a:t>900–1450</a:t>
            </a:r>
            <a:pPr indent="0" marL="0">
              <a:buNone/>
            </a:pPr>
            <a:r>
              <a:rPr lang="en-US" sz="1600" b="1" dirty="0">
                <a:solidFill>
                  <a:schemeClr val="accent4"/>
                </a:solidFill>
              </a:rPr>
              <a:t> MW</a:t>
            </a:r>
            <a:endParaRPr lang="en-US" sz="3000" dirty="0"/>
          </a:p>
        </p:txBody>
      </p:sp>
      <p:sp>
        <p:nvSpPr>
          <p:cNvPr id="6" name="Text 3"/>
          <p:cNvSpPr txBox="1"/>
          <p:nvPr/>
        </p:nvSpPr>
        <p:spPr>
          <a:xfrm>
            <a:off x="640080" y="1920240"/>
            <a:ext cx="21945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Power of a PWR reactor</a:t>
            </a:r>
            <a:endParaRPr lang="en-US" sz="1400" dirty="0"/>
          </a:p>
        </p:txBody>
      </p:sp>
      <p:sp>
        <p:nvSpPr>
          <p:cNvPr id="7" name="puissance 1600"/>
          <p:cNvSpPr/>
          <p:nvPr/>
        </p:nvSpPr>
        <p:spPr>
          <a:xfrm>
            <a:off x="3291840" y="1143000"/>
            <a:ext cx="2560320" cy="1874520"/>
          </a:xfrm>
          <a:prstGeom prst="roundRect">
            <a:avLst>
              <a:gd name="adj" fmla="val 4878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8" name="Text 5"/>
          <p:cNvSpPr txBox="1"/>
          <p:nvPr/>
        </p:nvSpPr>
        <p:spPr>
          <a:xfrm>
            <a:off x="3474720" y="1234440"/>
            <a:ext cx="2194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accent1"/>
                </a:solidFill>
              </a:rPr>
              <a:t>1600</a:t>
            </a:r>
            <a:pPr indent="0" marL="0">
              <a:buNone/>
            </a:pPr>
            <a:r>
              <a:rPr lang="en-US" sz="1600" b="1" dirty="0">
                <a:solidFill>
                  <a:schemeClr val="accent4"/>
                </a:solidFill>
              </a:rPr>
              <a:t> MW</a:t>
            </a:r>
            <a:endParaRPr lang="en-US" sz="3000" dirty="0"/>
          </a:p>
        </p:txBody>
      </p:sp>
      <p:sp>
        <p:nvSpPr>
          <p:cNvPr id="9" name="Text 6"/>
          <p:cNvSpPr txBox="1"/>
          <p:nvPr/>
        </p:nvSpPr>
        <p:spPr>
          <a:xfrm>
            <a:off x="3474720" y="1920240"/>
            <a:ext cx="21945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EPR, a 3rd-generation reactor: more electricity from the same quantity of fuel</a:t>
            </a:r>
            <a:endParaRPr lang="en-US" sz="1400" dirty="0"/>
          </a:p>
        </p:txBody>
      </p:sp>
      <p:sp>
        <p:nvSpPr>
          <p:cNvPr id="10" name="puissance 60–100"/>
          <p:cNvSpPr/>
          <p:nvPr/>
        </p:nvSpPr>
        <p:spPr>
          <a:xfrm>
            <a:off x="6126480" y="1143000"/>
            <a:ext cx="2560320" cy="1874520"/>
          </a:xfrm>
          <a:prstGeom prst="roundRect">
            <a:avLst>
              <a:gd name="adj" fmla="val 4878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11" name="Text 8"/>
          <p:cNvSpPr txBox="1"/>
          <p:nvPr/>
        </p:nvSpPr>
        <p:spPr>
          <a:xfrm>
            <a:off x="6309360" y="1234440"/>
            <a:ext cx="2194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accent2"/>
                </a:solidFill>
              </a:rPr>
              <a:t>60–100</a:t>
            </a:r>
            <a:pPr indent="0" marL="0">
              <a:buNone/>
            </a:pPr>
            <a:r>
              <a:rPr lang="en-US" sz="1600" b="1" dirty="0">
                <a:solidFill>
                  <a:schemeClr val="accent4"/>
                </a:solidFill>
              </a:rPr>
              <a:t> %</a:t>
            </a:r>
            <a:endParaRPr lang="en-US" sz="3000" dirty="0"/>
          </a:p>
        </p:txBody>
      </p:sp>
      <p:sp>
        <p:nvSpPr>
          <p:cNvPr id="12" name="Text 9"/>
          <p:cNvSpPr txBox="1"/>
          <p:nvPr/>
        </p:nvSpPr>
        <p:spPr>
          <a:xfrm>
            <a:off x="6309360" y="1920240"/>
            <a:ext cx="21945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of its power: adjustment range of the output</a:t>
            </a:r>
            <a:endParaRPr lang="en-US" sz="1400" dirty="0"/>
          </a:p>
        </p:txBody>
      </p:sp>
      <p:sp>
        <p:nvSpPr>
          <p:cNvPr id="13" name="carte base"/>
          <p:cNvSpPr/>
          <p:nvPr/>
        </p:nvSpPr>
        <p:spPr>
          <a:xfrm>
            <a:off x="457200" y="3246120"/>
            <a:ext cx="4023360" cy="1280160"/>
          </a:xfrm>
          <a:prstGeom prst="roundRect">
            <a:avLst>
              <a:gd name="adj" fmla="val 7143"/>
            </a:avLst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14" name="Text 11"/>
          <p:cNvSpPr txBox="1"/>
          <p:nvPr/>
        </p:nvSpPr>
        <p:spPr>
          <a:xfrm>
            <a:off x="685800" y="3246120"/>
            <a:ext cx="35661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2"/>
                </a:solidFill>
              </a:rPr>
              <a:t>Base-load operation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Output cannot be adjusted to demand: the chain reaction is very difficult to stop.</a:t>
            </a:r>
            <a:endParaRPr lang="en-US" sz="1400" dirty="0"/>
          </a:p>
        </p:txBody>
      </p:sp>
      <p:sp>
        <p:nvSpPr>
          <p:cNvPr id="15" name="carte cout"/>
          <p:cNvSpPr/>
          <p:nvPr/>
        </p:nvSpPr>
        <p:spPr>
          <a:xfrm>
            <a:off x="4663440" y="3246120"/>
            <a:ext cx="4023360" cy="1280160"/>
          </a:xfrm>
          <a:prstGeom prst="roundRect">
            <a:avLst>
              <a:gd name="adj" fmla="val 7143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16" name="Text 13"/>
          <p:cNvSpPr txBox="1"/>
          <p:nvPr/>
        </p:nvSpPr>
        <p:spPr>
          <a:xfrm>
            <a:off x="4892040" y="3246120"/>
            <a:ext cx="35661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Very competitive cost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Large quantities of electricity to meet ever-growing demand.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748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>
            <p:ph idx="101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</a:rPr>
              <a:t>Advantages and disadvantages</a:t>
            </a:r>
            <a:endParaRPr lang="en-US" sz="3200" dirty="0"/>
          </a:p>
        </p:txBody>
      </p:sp>
      <p:sp>
        <p:nvSpPr>
          <p:cNvPr id="4" name="Atouts"/>
          <p:cNvSpPr/>
          <p:nvPr/>
        </p:nvSpPr>
        <p:spPr>
          <a:xfrm>
            <a:off x="457200" y="1143000"/>
            <a:ext cx="4023360" cy="3429000"/>
          </a:xfrm>
          <a:prstGeom prst="roundRect">
            <a:avLst>
              <a:gd name="adj" fmla="val 2667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5" name="Atouts fond"/>
          <p:cNvSpPr/>
          <p:nvPr/>
        </p:nvSpPr>
        <p:spPr>
          <a:xfrm>
            <a:off x="685800" y="1325880"/>
            <a:ext cx="548640" cy="548640"/>
          </a:xfrm>
          <a:prstGeom prst="ellipse">
            <a:avLst/>
          </a:prstGeom>
          <a:solidFill>
            <a:srgbClr val="2F9E8F"/>
          </a:solidFill>
          <a:ln w="12700">
            <a:solidFill>
              <a:srgbClr val="2F9E8F"/>
            </a:solidFill>
            <a:prstDash val="solid"/>
          </a:ln>
        </p:spPr>
        <p:txBody>
          <a:bodyPr/>
          <a:p/>
        </p:txBody>
      </p:sp>
      <p:pic>
        <p:nvPicPr>
          <p:cNvPr id="6" name="Image 0" descr="Strengths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17474" y="1457554"/>
            <a:ext cx="285293" cy="285293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1371600" y="1325880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Strengths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731520" y="2103120"/>
            <a:ext cx="3520440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Large quantities of electricity without CO₂ emissions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Very competitive cost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Output adjustable from 60 to 100 %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Meets growing demand</a:t>
            </a:r>
            <a:endParaRPr lang="en-US" sz="1600" dirty="0"/>
          </a:p>
        </p:txBody>
      </p:sp>
      <p:sp>
        <p:nvSpPr>
          <p:cNvPr id="9" name="Limites"/>
          <p:cNvSpPr/>
          <p:nvPr/>
        </p:nvSpPr>
        <p:spPr>
          <a:xfrm>
            <a:off x="4663440" y="1143000"/>
            <a:ext cx="4023360" cy="3429000"/>
          </a:xfrm>
          <a:prstGeom prst="roundRect">
            <a:avLst>
              <a:gd name="adj" fmla="val 2667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10" name="Limites fond"/>
          <p:cNvSpPr/>
          <p:nvPr/>
        </p:nvSpPr>
        <p:spPr>
          <a:xfrm>
            <a:off x="4892040" y="1325880"/>
            <a:ext cx="548640" cy="548640"/>
          </a:xfrm>
          <a:prstGeom prst="ellipse">
            <a:avLst/>
          </a:prstGeom>
          <a:solidFill>
            <a:srgbClr val="C8453B"/>
          </a:solidFill>
          <a:ln w="12700">
            <a:solidFill>
              <a:srgbClr val="C8453B"/>
            </a:solidFill>
            <a:prstDash val="solid"/>
          </a:ln>
        </p:spPr>
        <p:txBody>
          <a:bodyPr/>
          <a:p/>
        </p:txBody>
      </p:sp>
      <p:pic>
        <p:nvPicPr>
          <p:cNvPr id="11" name="Image 1" descr="Drawbacks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3714" y="1457554"/>
            <a:ext cx="285293" cy="285293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5577840" y="1325880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Drawbacks</a:t>
            </a:r>
            <a:endParaRPr lang="en-US" sz="2000" dirty="0"/>
          </a:p>
        </p:txBody>
      </p:sp>
      <p:sp>
        <p:nvSpPr>
          <p:cNvPr id="13" name="Text 8"/>
          <p:cNvSpPr txBox="1"/>
          <p:nvPr/>
        </p:nvSpPr>
        <p:spPr>
          <a:xfrm>
            <a:off x="4937760" y="2103120"/>
            <a:ext cx="3520440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Non-renewable energy: limited raw material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Dangerous radioactive waste, to be isolated for hundreds of years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Risk of rare but serious accidents (Chernobyl, 1986)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Technology not accessible to all countries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748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>
            <p:ph idx="101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</a:rPr>
              <a:t>Future prospects</a:t>
            </a:r>
            <a:endParaRPr lang="en-US" sz="3200" dirty="0"/>
          </a:p>
        </p:txBody>
      </p:sp>
      <p:sp>
        <p:nvSpPr>
          <p:cNvPr id="4" name="−15 à 30 %"/>
          <p:cNvSpPr/>
          <p:nvPr/>
        </p:nvSpPr>
        <p:spPr>
          <a:xfrm>
            <a:off x="457200" y="1143000"/>
            <a:ext cx="2560320" cy="3383280"/>
          </a:xfrm>
          <a:prstGeom prst="roundRect">
            <a:avLst>
              <a:gd name="adj" fmla="val 3571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5" name="−15 à 30 % fond"/>
          <p:cNvSpPr/>
          <p:nvPr/>
        </p:nvSpPr>
        <p:spPr>
          <a:xfrm>
            <a:off x="640080" y="132588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  <p:txBody>
          <a:bodyPr/>
          <a:p/>
        </p:txBody>
      </p:sp>
      <p:pic>
        <p:nvPicPr>
          <p:cNvPr id="6" name="Image 0" descr="−15 to 30 %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3699" y="1479499"/>
            <a:ext cx="332842" cy="332842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640080" y="2057400"/>
            <a:ext cx="2194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tx2"/>
                </a:solidFill>
              </a:rPr>
              <a:t>−15 to 30 %</a:t>
            </a:r>
            <a:endParaRPr lang="en-US" sz="2400" dirty="0"/>
          </a:p>
        </p:txBody>
      </p:sp>
      <p:sp>
        <p:nvSpPr>
          <p:cNvPr id="8" name="Text 4"/>
          <p:cNvSpPr txBox="1"/>
          <p:nvPr/>
        </p:nvSpPr>
        <p:spPr>
          <a:xfrm>
            <a:off x="640080" y="2560320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accent4"/>
                </a:solidFill>
              </a:rPr>
              <a:t>of radioactive waste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40080" y="3017520"/>
            <a:ext cx="21945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EPR (3rd generation): MOX, a recycled fuel, reduces waste and safety is improved.</a:t>
            </a:r>
            <a:endParaRPr lang="en-US" sz="1400" dirty="0"/>
          </a:p>
        </p:txBody>
      </p:sp>
      <p:sp>
        <p:nvSpPr>
          <p:cNvPr id="10" name="Tout l'uranium"/>
          <p:cNvSpPr/>
          <p:nvPr/>
        </p:nvSpPr>
        <p:spPr>
          <a:xfrm>
            <a:off x="3291840" y="1143000"/>
            <a:ext cx="2560320" cy="3383280"/>
          </a:xfrm>
          <a:prstGeom prst="roundRect">
            <a:avLst>
              <a:gd name="adj" fmla="val 3571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11" name="Tout l'uranium fond"/>
          <p:cNvSpPr/>
          <p:nvPr/>
        </p:nvSpPr>
        <p:spPr>
          <a:xfrm>
            <a:off x="3474720" y="1325880"/>
            <a:ext cx="640080" cy="640080"/>
          </a:xfrm>
          <a:prstGeom prst="ellipse">
            <a:avLst/>
          </a:prstGeom>
          <a:solidFill>
            <a:srgbClr val="2F9E8F"/>
          </a:solidFill>
          <a:ln w="12700">
            <a:solidFill>
              <a:srgbClr val="2F9E8F"/>
            </a:solidFill>
            <a:prstDash val="solid"/>
          </a:ln>
        </p:spPr>
        <p:txBody>
          <a:bodyPr/>
          <a:p/>
        </p:txBody>
      </p:sp>
      <p:pic>
        <p:nvPicPr>
          <p:cNvPr id="12" name="Image 1" descr="All the uranium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8339" y="1479499"/>
            <a:ext cx="332842" cy="332842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3474720" y="2057400"/>
            <a:ext cx="2194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tx2"/>
                </a:solidFill>
              </a:rPr>
              <a:t>All the uranium</a:t>
            </a:r>
            <a:endParaRPr lang="en-US" sz="2400" dirty="0"/>
          </a:p>
        </p:txBody>
      </p:sp>
      <p:sp>
        <p:nvSpPr>
          <p:cNvPr id="14" name="Text 9"/>
          <p:cNvSpPr txBox="1"/>
          <p:nvPr/>
        </p:nvSpPr>
        <p:spPr>
          <a:xfrm>
            <a:off x="3474720" y="2560320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accent4"/>
                </a:solidFill>
              </a:rPr>
              <a:t>without enrichment</a:t>
            </a:r>
            <a:endParaRPr lang="en-US" sz="1200" dirty="0"/>
          </a:p>
        </p:txBody>
      </p:sp>
      <p:sp>
        <p:nvSpPr>
          <p:cNvPr id="15" name="Text 10"/>
          <p:cNvSpPr txBox="1"/>
          <p:nvPr/>
        </p:nvSpPr>
        <p:spPr>
          <a:xfrm>
            <a:off x="3474720" y="3017520"/>
            <a:ext cx="21945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Breeder reactor (4th generation): a fast neutron reactor that can destroy long-lived waste.</a:t>
            </a:r>
            <a:endParaRPr lang="en-US" sz="1400" dirty="0"/>
          </a:p>
        </p:txBody>
      </p:sp>
      <p:sp>
        <p:nvSpPr>
          <p:cNvPr id="16" name="3 à 4 ×"/>
          <p:cNvSpPr/>
          <p:nvPr/>
        </p:nvSpPr>
        <p:spPr>
          <a:xfrm>
            <a:off x="6126480" y="1143000"/>
            <a:ext cx="2560320" cy="3383280"/>
          </a:xfrm>
          <a:prstGeom prst="roundRect">
            <a:avLst>
              <a:gd name="adj" fmla="val 3571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17" name="3 à 4 × fond"/>
          <p:cNvSpPr/>
          <p:nvPr/>
        </p:nvSpPr>
        <p:spPr>
          <a:xfrm>
            <a:off x="6309360" y="1325880"/>
            <a:ext cx="640080" cy="64008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  <p:txBody>
          <a:bodyPr/>
          <a:p/>
        </p:txBody>
      </p:sp>
      <p:pic>
        <p:nvPicPr>
          <p:cNvPr id="18" name="Image 2" descr="3 to 4 ×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2979" y="1479499"/>
            <a:ext cx="332842" cy="332842"/>
          </a:xfrm>
          <a:prstGeom prst="rect">
            <a:avLst/>
          </a:prstGeom>
        </p:spPr>
      </p:pic>
      <p:sp>
        <p:nvSpPr>
          <p:cNvPr id="19" name="Text 13"/>
          <p:cNvSpPr txBox="1"/>
          <p:nvPr/>
        </p:nvSpPr>
        <p:spPr>
          <a:xfrm>
            <a:off x="6309360" y="2057400"/>
            <a:ext cx="2194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tx2"/>
                </a:solidFill>
              </a:rPr>
              <a:t>3 to 4 ×</a:t>
            </a:r>
            <a:endParaRPr lang="en-US" sz="2400" dirty="0"/>
          </a:p>
        </p:txBody>
      </p:sp>
      <p:sp>
        <p:nvSpPr>
          <p:cNvPr id="20" name="Text 14"/>
          <p:cNvSpPr txBox="1"/>
          <p:nvPr/>
        </p:nvSpPr>
        <p:spPr>
          <a:xfrm>
            <a:off x="6309360" y="2560320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accent4"/>
                </a:solidFill>
              </a:rPr>
              <a:t>more abundant than uranium</a:t>
            </a:r>
            <a:endParaRPr lang="en-US" sz="1200" dirty="0"/>
          </a:p>
        </p:txBody>
      </p:sp>
      <p:sp>
        <p:nvSpPr>
          <p:cNvPr id="21" name="Text 15"/>
          <p:cNvSpPr txBox="1"/>
          <p:nvPr/>
        </p:nvSpPr>
        <p:spPr>
          <a:xfrm>
            <a:off x="6309360" y="3017520"/>
            <a:ext cx="21945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Thorium-232/uranium-233: a fuel under consideration, well distributed on Earth.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748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>
            <p:ph idx="101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bg1"/>
                </a:solidFill>
              </a:rPr>
              <a:t>Conclusion</a:t>
            </a:r>
            <a:endParaRPr lang="en-US" sz="3200" dirty="0"/>
          </a:p>
        </p:txBody>
      </p:sp>
      <p:sp>
        <p:nvSpPr>
          <p:cNvPr id="4" name="carte principe"/>
          <p:cNvSpPr/>
          <p:nvPr/>
        </p:nvSpPr>
        <p:spPr>
          <a:xfrm>
            <a:off x="457200" y="1234440"/>
            <a:ext cx="4023360" cy="3108960"/>
          </a:xfrm>
          <a:prstGeom prst="roundRect">
            <a:avLst>
              <a:gd name="adj" fmla="val 2941"/>
            </a:avLst>
          </a:prstGeom>
          <a:solidFill>
            <a:schemeClr val="bg1">
              <a:alpha val="10000"/>
            </a:schemeClr>
          </a:solidFill>
          <a:ln w="19050">
            <a:solidFill>
              <a:schemeClr val="accent1"/>
            </a:solidFill>
            <a:prstDash val="solid"/>
          </a:ln>
        </p:spPr>
        <p:txBody>
          <a:bodyPr/>
          <a:p/>
        </p:txBody>
      </p:sp>
      <p:sp>
        <p:nvSpPr>
          <p:cNvPr id="5" name="atome fond"/>
          <p:cNvSpPr/>
          <p:nvPr/>
        </p:nvSpPr>
        <p:spPr>
          <a:xfrm>
            <a:off x="731520" y="1508760"/>
            <a:ext cx="731520" cy="73152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  <p:txBody>
          <a:bodyPr/>
          <a:p/>
        </p:txBody>
      </p:sp>
      <p:pic>
        <p:nvPicPr>
          <p:cNvPr id="6" name="Image 0" descr="atom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7085" y="1684325"/>
            <a:ext cx="380390" cy="380390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731520" y="2468880"/>
            <a:ext cx="34747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chemeClr val="bg1"/>
                </a:solidFill>
              </a:rPr>
              <a:t>The operating principle is identical in all nuclear power plants, but there are several families of reactors.</a:t>
            </a:r>
            <a:endParaRPr lang="en-US" sz="1800" dirty="0"/>
          </a:p>
        </p:txBody>
      </p:sp>
      <p:sp>
        <p:nvSpPr>
          <p:cNvPr id="8" name="carte REP"/>
          <p:cNvSpPr/>
          <p:nvPr/>
        </p:nvSpPr>
        <p:spPr>
          <a:xfrm>
            <a:off x="4663440" y="1234440"/>
            <a:ext cx="4023360" cy="3108960"/>
          </a:xfrm>
          <a:prstGeom prst="roundRect">
            <a:avLst>
              <a:gd name="adj" fmla="val 2941"/>
            </a:avLst>
          </a:prstGeom>
          <a:solidFill>
            <a:schemeClr val="bg1">
              <a:alpha val="10000"/>
            </a:schemeClr>
          </a:solidFill>
          <a:ln w="19050">
            <a:solidFill>
              <a:schemeClr val="accent1"/>
            </a:solidFill>
            <a:prstDash val="solid"/>
          </a:ln>
        </p:spPr>
        <p:txBody>
          <a:bodyPr/>
          <a:p/>
        </p:txBody>
      </p:sp>
      <p:sp>
        <p:nvSpPr>
          <p:cNvPr id="9" name="Text 5"/>
          <p:cNvSpPr txBox="1"/>
          <p:nvPr/>
        </p:nvSpPr>
        <p:spPr>
          <a:xfrm>
            <a:off x="4937760" y="1508760"/>
            <a:ext cx="3474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chemeClr val="accent2"/>
                </a:solidFill>
              </a:rPr>
              <a:t>Nearly half</a:t>
            </a:r>
            <a:endParaRPr lang="en-US" sz="3200" dirty="0"/>
          </a:p>
        </p:txBody>
      </p:sp>
      <p:sp>
        <p:nvSpPr>
          <p:cNvPr id="10" name="Text 6"/>
          <p:cNvSpPr txBox="1"/>
          <p:nvPr/>
        </p:nvSpPr>
        <p:spPr>
          <a:xfrm>
            <a:off x="4937760" y="2468880"/>
            <a:ext cx="34747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chemeClr val="bg1"/>
                </a:solidFill>
              </a:rPr>
              <a:t>of the world's nuclear electricity is produced by pressurized water reactors.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9FB8C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ucleaire">
  <a:themeElements>
    <a:clrScheme name="Nucleaire">
      <a:dk1>
        <a:srgbClr val="12303B"/>
      </a:dk1>
      <a:lt1>
        <a:srgbClr val="FFFFFF"/>
      </a:lt1>
      <a:dk2>
        <a:srgbClr val="0B2530"/>
      </a:dk2>
      <a:lt2>
        <a:srgbClr val="EAF2F4"/>
      </a:lt2>
      <a:accent1>
        <a:srgbClr val="0E7C86"/>
      </a:accent1>
      <a:accent2>
        <a:srgbClr val="F59E0B"/>
      </a:accent2>
      <a:accent3>
        <a:srgbClr val="2F9E8F"/>
      </a:accent3>
      <a:accent4>
        <a:srgbClr val="5B7480"/>
      </a:accent4>
      <a:accent5>
        <a:srgbClr val="C8453B"/>
      </a:accent5>
      <a:accent6>
        <a:srgbClr val="7CB518"/>
      </a:accent6>
      <a:hlink>
        <a:srgbClr val="0E7C86"/>
      </a:hlink>
      <a:folHlink>
        <a:srgbClr val="5B7480"/>
      </a:folHlink>
    </a:clrScheme>
    <a:fontScheme name="Nucleaire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Nuclear Power Plants</dc:title>
  <dc:subject>PptxGenJS Presentation</dc:subject>
  <dc:creator>Chapitre 3</dc:creator>
  <cp:lastModifiedBy>Chapitre 3</cp:lastModifiedBy>
  <cp:revision>1</cp:revision>
  <dcterms:created xsi:type="dcterms:W3CDTF">2026-10-19T21:50:59Z</dcterms:created>
  <dcterms:modified xsi:type="dcterms:W3CDTF">2026-10-19T21:50:59Z</dcterms:modified>
</cp:coreProperties>
</file>