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10C4E1-F10A-4066-9170-1B05F1D0458B}" v="18" dt="2023-10-07T10:32:03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Cliquez pour déplacer la diapo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102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CF81DABB-DA5C-466C-98F3-6B495FFD4BB5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6700" cy="3722687"/>
          </a:xfrm>
          <a:prstGeom prst="rect">
            <a:avLst/>
          </a:prstGeom>
        </p:spPr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160" name="Espace réservé du numéro de diapositiv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46655D9A-E8B9-424A-AA33-698665DB2307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6700" cy="3722687"/>
          </a:xfrm>
          <a:prstGeom prst="rect">
            <a:avLst/>
          </a:prstGeom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163" name="Espace réservé du numéro de diapositiv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18D13E2C-7670-4163-96B3-358A1942EC7B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6700" cy="3722687"/>
          </a:xfrm>
          <a:prstGeom prst="rect">
            <a:avLst/>
          </a:prstGeom>
        </p:spPr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166" name="Espace réservé du numéro de diapositiv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8DA8A9DC-F011-4AF5-A03D-33E3D74A5E3B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6700" cy="3722687"/>
          </a:xfrm>
          <a:prstGeom prst="rect">
            <a:avLst/>
          </a:prstGeom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169" name="Espace réservé du numéro de diapositiv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ECF8D58-27DF-4AFB-BEA0-283C367EDFF8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6700" cy="3722687"/>
          </a:xfrm>
          <a:prstGeom prst="rect">
            <a:avLst/>
          </a:prstGeom>
        </p:spPr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172" name="Espace réservé du numéro de diapositiv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C41814AA-B944-4AA6-B5E2-D2686FFD5543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9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3" hidden="1"/>
          <p:cNvSpPr/>
          <p:nvPr/>
        </p:nvSpPr>
        <p:spPr>
          <a:xfrm>
            <a:off x="304920" y="228600"/>
            <a:ext cx="1159344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7" name="Group 15"/>
          <p:cNvGrpSpPr/>
          <p:nvPr/>
        </p:nvGrpSpPr>
        <p:grpSpPr>
          <a:xfrm>
            <a:off x="282240" y="1679400"/>
            <a:ext cx="11630160" cy="1328760"/>
            <a:chOff x="282240" y="1679400"/>
            <a:chExt cx="11630160" cy="1328760"/>
          </a:xfrm>
        </p:grpSpPr>
        <p:sp>
          <p:nvSpPr>
            <p:cNvPr id="2" name="Freeform 14"/>
            <p:cNvSpPr/>
            <p:nvPr/>
          </p:nvSpPr>
          <p:spPr>
            <a:xfrm>
              <a:off x="8063280" y="1824480"/>
              <a:ext cx="383400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Freeform 18"/>
            <p:cNvSpPr/>
            <p:nvPr/>
          </p:nvSpPr>
          <p:spPr>
            <a:xfrm>
              <a:off x="3492360" y="1696320"/>
              <a:ext cx="739152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Freeform 22"/>
            <p:cNvSpPr/>
            <p:nvPr/>
          </p:nvSpPr>
          <p:spPr>
            <a:xfrm>
              <a:off x="3771720" y="1708560"/>
              <a:ext cx="728964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Freeform 26"/>
            <p:cNvSpPr/>
            <p:nvPr/>
          </p:nvSpPr>
          <p:spPr>
            <a:xfrm>
              <a:off x="7479360" y="1694880"/>
              <a:ext cx="440964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Freeform 10"/>
            <p:cNvSpPr/>
            <p:nvPr/>
          </p:nvSpPr>
          <p:spPr>
            <a:xfrm>
              <a:off x="282240" y="1679400"/>
              <a:ext cx="1163016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15"/>
              <a:stretch/>
            </a:blip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7" name="Rounded Rectangle 15"/>
          <p:cNvSpPr/>
          <p:nvPr/>
        </p:nvSpPr>
        <p:spPr>
          <a:xfrm>
            <a:off x="304920" y="228600"/>
            <a:ext cx="11593440" cy="6033960"/>
          </a:xfrm>
          <a:prstGeom prst="roundRect">
            <a:avLst>
              <a:gd name="adj" fmla="val 1272"/>
            </a:avLst>
          </a:prstGeom>
          <a:gradFill rotWithShape="0">
            <a:gsLst>
              <a:gs pos="0">
                <a:srgbClr val="376092"/>
              </a:gs>
              <a:gs pos="100000">
                <a:srgbClr val="95B3D7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" name="Group 9"/>
          <p:cNvGrpSpPr/>
          <p:nvPr/>
        </p:nvGrpSpPr>
        <p:grpSpPr>
          <a:xfrm>
            <a:off x="282240" y="5353920"/>
            <a:ext cx="11630160" cy="1330560"/>
            <a:chOff x="282240" y="5353920"/>
            <a:chExt cx="11630160" cy="1330560"/>
          </a:xfrm>
        </p:grpSpPr>
        <p:sp>
          <p:nvSpPr>
            <p:cNvPr id="9" name="Freeform 14"/>
            <p:cNvSpPr/>
            <p:nvPr/>
          </p:nvSpPr>
          <p:spPr>
            <a:xfrm>
              <a:off x="8073360" y="5499360"/>
              <a:ext cx="3839040" cy="71388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Freeform 18"/>
            <p:cNvSpPr/>
            <p:nvPr/>
          </p:nvSpPr>
          <p:spPr>
            <a:xfrm>
              <a:off x="3496680" y="5370840"/>
              <a:ext cx="7401240" cy="85032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Freeform 22"/>
            <p:cNvSpPr/>
            <p:nvPr/>
          </p:nvSpPr>
          <p:spPr>
            <a:xfrm>
              <a:off x="3776040" y="5383080"/>
              <a:ext cx="7299000" cy="77436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Freeform 26"/>
            <p:cNvSpPr/>
            <p:nvPr/>
          </p:nvSpPr>
          <p:spPr>
            <a:xfrm>
              <a:off x="7488720" y="5369760"/>
              <a:ext cx="4415400" cy="65124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Freeform 10"/>
            <p:cNvSpPr/>
            <p:nvPr/>
          </p:nvSpPr>
          <p:spPr>
            <a:xfrm>
              <a:off x="282240" y="5353920"/>
              <a:ext cx="11630160" cy="13305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15"/>
              <a:stretch/>
            </a:blip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ounded Rectangle 13"/>
          <p:cNvSpPr/>
          <p:nvPr/>
        </p:nvSpPr>
        <p:spPr>
          <a:xfrm>
            <a:off x="304920" y="228600"/>
            <a:ext cx="11593440" cy="2467800"/>
          </a:xfrm>
          <a:prstGeom prst="roundRect">
            <a:avLst>
              <a:gd name="adj" fmla="val 3362"/>
            </a:avLst>
          </a:prstGeom>
          <a:gradFill rotWithShape="0">
            <a:gsLst>
              <a:gs pos="10000">
                <a:srgbClr val="95B3D7"/>
              </a:gs>
              <a:gs pos="100000">
                <a:srgbClr val="376092"/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3" name="Group 15"/>
          <p:cNvGrpSpPr/>
          <p:nvPr/>
        </p:nvGrpSpPr>
        <p:grpSpPr>
          <a:xfrm>
            <a:off x="282240" y="1679400"/>
            <a:ext cx="11630160" cy="1328760"/>
            <a:chOff x="282240" y="1679400"/>
            <a:chExt cx="11630160" cy="1328760"/>
          </a:xfrm>
        </p:grpSpPr>
        <p:sp>
          <p:nvSpPr>
            <p:cNvPr id="54" name="Freeform 14"/>
            <p:cNvSpPr/>
            <p:nvPr/>
          </p:nvSpPr>
          <p:spPr>
            <a:xfrm>
              <a:off x="8063280" y="1824480"/>
              <a:ext cx="3834000" cy="7128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5" name="Freeform 18"/>
            <p:cNvSpPr/>
            <p:nvPr/>
          </p:nvSpPr>
          <p:spPr>
            <a:xfrm>
              <a:off x="3492360" y="1696320"/>
              <a:ext cx="7391520" cy="848880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6" name="Freeform 22"/>
            <p:cNvSpPr/>
            <p:nvPr/>
          </p:nvSpPr>
          <p:spPr>
            <a:xfrm>
              <a:off x="3771720" y="1708560"/>
              <a:ext cx="7289640" cy="773280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7" name="Freeform 26"/>
            <p:cNvSpPr/>
            <p:nvPr/>
          </p:nvSpPr>
          <p:spPr>
            <a:xfrm>
              <a:off x="7479360" y="1694880"/>
              <a:ext cx="4409640" cy="65052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8" name="Freeform 10"/>
            <p:cNvSpPr/>
            <p:nvPr/>
          </p:nvSpPr>
          <p:spPr>
            <a:xfrm>
              <a:off x="282240" y="1679400"/>
              <a:ext cx="11630160" cy="132876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blipFill rotWithShape="0">
              <a:blip r:embed="rId15"/>
              <a:stretch/>
            </a:blip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re 1"/>
          <p:cNvSpPr/>
          <p:nvPr/>
        </p:nvSpPr>
        <p:spPr>
          <a:xfrm>
            <a:off x="1724040" y="2125080"/>
            <a:ext cx="8596800" cy="1768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lnSpcReduction="10000"/>
          </a:bodyPr>
          <a:lstStyle/>
          <a:p>
            <a:pPr algn="ctr">
              <a:lnSpc>
                <a:spcPct val="100000"/>
              </a:lnSpc>
            </a:pPr>
            <a:br>
              <a:rPr dirty="0"/>
            </a:br>
            <a:br>
              <a:rPr dirty="0"/>
            </a:br>
            <a:r>
              <a:rPr lang="en-US" sz="4000" spc="-1">
                <a:solidFill>
                  <a:srgbClr val="FFFFFF"/>
                </a:solidFill>
                <a:latin typeface="Times New Roman"/>
              </a:rPr>
              <a:t>Course of : </a:t>
            </a:r>
            <a:r>
              <a:rPr lang="en-US" sz="4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Advanced </a:t>
            </a:r>
            <a:r>
              <a:rPr lang="en-US" sz="40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Algorithmic and Complexity</a:t>
            </a:r>
            <a:endParaRPr lang="fr-FR" sz="4000" b="0" strike="noStrike" spc="-1" dirty="0">
              <a:latin typeface="Arial"/>
            </a:endParaRPr>
          </a:p>
        </p:txBody>
      </p:sp>
      <p:sp>
        <p:nvSpPr>
          <p:cNvPr id="104" name="Sous-titre 2"/>
          <p:cNvSpPr/>
          <p:nvPr/>
        </p:nvSpPr>
        <p:spPr>
          <a:xfrm>
            <a:off x="1724040" y="3771000"/>
            <a:ext cx="8742960" cy="217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endParaRPr lang="fr-F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By</a:t>
            </a:r>
            <a:endParaRPr lang="fr-FR" sz="2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Dr. Guemri Oualid</a:t>
            </a:r>
            <a:endParaRPr lang="fr-FR" sz="2400" b="0" strike="noStrike" spc="-1" dirty="0">
              <a:latin typeface="Arial"/>
            </a:endParaRPr>
          </a:p>
        </p:txBody>
      </p:sp>
      <p:sp>
        <p:nvSpPr>
          <p:cNvPr id="105" name="ZoneTexte 3"/>
          <p:cNvSpPr/>
          <p:nvPr/>
        </p:nvSpPr>
        <p:spPr>
          <a:xfrm>
            <a:off x="1176546" y="495318"/>
            <a:ext cx="9837948" cy="16297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Mila University</a:t>
            </a:r>
            <a:endParaRPr lang="fr-FR" sz="2000" b="0" strike="noStrike" spc="-1" dirty="0">
              <a:latin typeface="Arial"/>
            </a:endParaRPr>
          </a:p>
          <a:p>
            <a:pPr algn="ctr"/>
            <a:r>
              <a:rPr lang="en-US" sz="2000" spc="-1" dirty="0">
                <a:solidFill>
                  <a:srgbClr val="FFFFFF"/>
                </a:solidFill>
                <a:latin typeface="Times New Roman"/>
              </a:rPr>
              <a:t>Faculty of Mathematics and Computer Science</a:t>
            </a:r>
          </a:p>
          <a:p>
            <a:pPr algn="ctr">
              <a:lnSpc>
                <a:spcPct val="100000"/>
              </a:lnSpc>
            </a:pPr>
            <a:r>
              <a:rPr lang="en-US" sz="2000" spc="-1" dirty="0">
                <a:solidFill>
                  <a:srgbClr val="FFFFFF"/>
                </a:solidFill>
                <a:latin typeface="Times New Roman"/>
                <a:ea typeface="DejaVu Sans"/>
              </a:rPr>
              <a:t>Computer Science </a:t>
            </a:r>
            <a:r>
              <a:rPr lang="en-US" spc="-1" dirty="0">
                <a:solidFill>
                  <a:srgbClr val="FFFFFF"/>
                </a:solidFill>
                <a:latin typeface="Times New Roman"/>
              </a:rPr>
              <a:t>Department</a:t>
            </a:r>
            <a:br>
              <a:rPr dirty="0"/>
            </a:b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0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Master 1 I2A</a:t>
            </a:r>
            <a:r>
              <a:rPr lang="en-US" sz="2000" spc="-1" dirty="0">
                <a:solidFill>
                  <a:srgbClr val="FFFFFF"/>
                </a:solidFill>
                <a:latin typeface="Times New Roman"/>
                <a:ea typeface="DejaVu Sans"/>
              </a:rPr>
              <a:t>                                                                                                        </a:t>
            </a:r>
            <a:r>
              <a:rPr lang="en-US" sz="20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Year: </a:t>
            </a:r>
            <a:r>
              <a:rPr lang="fr-FR" sz="2000" spc="-1" dirty="0">
                <a:solidFill>
                  <a:srgbClr val="FFFFFF"/>
                </a:solidFill>
                <a:latin typeface="Times New Roman"/>
                <a:ea typeface="DejaVu Sans"/>
              </a:rPr>
              <a:t>2026/2027</a:t>
            </a:r>
            <a:endParaRPr lang="fr-FR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re 1"/>
          <p:cNvSpPr/>
          <p:nvPr/>
        </p:nvSpPr>
        <p:spPr>
          <a:xfrm>
            <a:off x="1724040" y="2156760"/>
            <a:ext cx="8742960" cy="177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Chapter 1:</a:t>
            </a:r>
            <a:br/>
            <a:r>
              <a:rPr lang="en-US" sz="4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 Algorithmic Complexity</a:t>
            </a:r>
            <a:endParaRPr lang="fr-FR" sz="4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tre 1"/>
          <p:cNvSpPr/>
          <p:nvPr/>
        </p:nvSpPr>
        <p:spPr>
          <a:xfrm>
            <a:off x="2167920" y="2719800"/>
            <a:ext cx="8695800" cy="207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1. Algorithmic complexity</a:t>
            </a:r>
            <a:br/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2. Asymptotic order of growth</a:t>
            </a:r>
            <a:br/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3. Classical complexity classes</a:t>
            </a:r>
            <a:br/>
            <a:endParaRPr lang="fr-FR" sz="3600" b="0" strike="noStrike" spc="-1">
              <a:latin typeface="Arial"/>
            </a:endParaRPr>
          </a:p>
        </p:txBody>
      </p:sp>
      <p:sp>
        <p:nvSpPr>
          <p:cNvPr id="108" name="Titre 1"/>
          <p:cNvSpPr/>
          <p:nvPr/>
        </p:nvSpPr>
        <p:spPr>
          <a:xfrm>
            <a:off x="3624120" y="1355040"/>
            <a:ext cx="4832280" cy="62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Outline 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Espace réservé du contenu 1"/>
          <p:cNvSpPr/>
          <p:nvPr/>
        </p:nvSpPr>
        <p:spPr>
          <a:xfrm>
            <a:off x="573480" y="2888280"/>
            <a:ext cx="10731960" cy="267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80000"/>
              </a:lnSpc>
              <a:spcBef>
                <a:spcPts val="561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complexity of an algorithm is the quantity of resources required for the algorithm to accomplish its task. There are two types of complexity:</a:t>
            </a:r>
            <a:endParaRPr lang="fr-FR" sz="2800" b="0" strike="noStrike" spc="-1" dirty="0">
              <a:latin typeface="Arial"/>
            </a:endParaRPr>
          </a:p>
          <a:p>
            <a:pPr marL="1440">
              <a:lnSpc>
                <a:spcPct val="80000"/>
              </a:lnSpc>
              <a:spcBef>
                <a:spcPts val="561"/>
              </a:spcBef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1)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Space complexity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: concerns the size of memory required to run the algorithm.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2)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Time complexity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: concerns the number of elementary instructions it must run.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10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00A6AC55-7C0C-473B-AC00-0C84474923F6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4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11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1. Algorithmic complexity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Espace réservé du contenu 1"/>
          <p:cNvSpPr/>
          <p:nvPr/>
        </p:nvSpPr>
        <p:spPr>
          <a:xfrm>
            <a:off x="440280" y="2574000"/>
            <a:ext cx="11474640" cy="342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1800" b="0" strike="noStrike" spc="-1" dirty="0">
              <a:latin typeface="Arial"/>
            </a:endParaRPr>
          </a:p>
          <a:p>
            <a:pPr marL="274320" indent="-272520">
              <a:lnSpc>
                <a:spcPct val="80000"/>
              </a:lnSpc>
              <a:spcBef>
                <a:spcPts val="43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complexity of an algorithm is always measured as a function of the size of the input data (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</a:t>
            </a:r>
            <a:r>
              <a:rPr lang="fr-FR" sz="28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n), n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the size of the input data). 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80000"/>
              </a:lnSpc>
              <a:spcBef>
                <a:spcPts val="43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For an algorithm, the complexity is computed for the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best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average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and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worst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cases.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80000"/>
              </a:lnSpc>
              <a:spcBef>
                <a:spcPts val="43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In the literature, when we talk about the complexity of an algorithm, we mean the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time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complexity in the 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worst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case. 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80000"/>
              </a:lnSpc>
              <a:spcBef>
                <a:spcPts val="43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Examples: </a:t>
            </a: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 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= </a:t>
            </a: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4n + 10 instructions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 </a:t>
            </a: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 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= </a:t>
            </a: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lang="fr-FR" sz="2800" b="1" strike="noStrike" spc="-1" baseline="30000" dirty="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+ 3n + 1 instructions, </a:t>
            </a:r>
            <a:endParaRPr lang="fr-FR" sz="2800" b="0" strike="noStrike" spc="-1" dirty="0">
              <a:latin typeface="Arial"/>
            </a:endParaRPr>
          </a:p>
          <a:p>
            <a:pPr marL="1440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r>
              <a:rPr lang="fr-FR" sz="28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etc...</a:t>
            </a: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13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0D5D6FD3-D960-439A-A5B3-0D965AB692F9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5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14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1. Algorithmic complexity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Espace réservé du contenu 1"/>
          <p:cNvSpPr/>
          <p:nvPr/>
        </p:nvSpPr>
        <p:spPr>
          <a:xfrm>
            <a:off x="939240" y="2607480"/>
            <a:ext cx="10131480" cy="360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 algn="just">
              <a:lnSpc>
                <a:spcPct val="8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Asymptotic order of growth (big O) of a function:</a:t>
            </a:r>
            <a:endParaRPr lang="fr-FR" sz="2400" b="1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Given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 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two functions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and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g(n)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we say that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in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O(g(s))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or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∈ 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O(g(s))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if: </a:t>
            </a:r>
            <a:endParaRPr lang="fr-FR" sz="2400" b="0" strike="noStrike" spc="-1" dirty="0">
              <a:latin typeface="Arial"/>
            </a:endParaRPr>
          </a:p>
          <a:p>
            <a:pPr algn="ctr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∃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lang="fr-FR" sz="2400" b="1" i="1" strike="noStrike" spc="-1" baseline="-25000" dirty="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∃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c, </a:t>
            </a:r>
            <a:r>
              <a:rPr lang="fr-FR" sz="2400" b="0" strike="noStrike" spc="-1" dirty="0">
                <a:solidFill>
                  <a:srgbClr val="1F497D"/>
                </a:solidFill>
                <a:latin typeface="Candara"/>
                <a:ea typeface="Candara"/>
              </a:rPr>
              <a:t>∀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 ≥ n</a:t>
            </a:r>
            <a:r>
              <a:rPr lang="fr-FR" sz="2400" b="1" i="1" strike="noStrike" spc="-1" baseline="-25000" dirty="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 f(n) ≤ g(n)×c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where 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c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a constant.</a:t>
            </a:r>
            <a:br>
              <a:rPr dirty="0"/>
            </a:b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 </a:t>
            </a:r>
            <a:endParaRPr lang="fr-FR" sz="2400" b="0" strike="noStrike" spc="-1" dirty="0">
              <a:latin typeface="Arial"/>
            </a:endParaRPr>
          </a:p>
          <a:p>
            <a:pPr marL="457200" indent="-456840">
              <a:lnSpc>
                <a:spcPct val="80000"/>
              </a:lnSpc>
              <a:spcBef>
                <a:spcPts val="479"/>
              </a:spcBef>
              <a:buClr>
                <a:srgbClr val="1F497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That is, beyond a threshold 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lang="fr-FR" sz="2400" b="1" i="1" strike="noStrike" spc="-1" baseline="-25000" dirty="0">
                <a:solidFill>
                  <a:srgbClr val="1F497D"/>
                </a:solidFill>
                <a:latin typeface="Times New Roman"/>
                <a:ea typeface="Candara"/>
              </a:rPr>
              <a:t>0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the function 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 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is dominated by </a:t>
            </a:r>
            <a:r>
              <a:rPr lang="fr-FR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g(n)×c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. Examples: 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     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f(n)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=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n×4 + 10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in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O(n),  f(n)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= 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</a:t>
            </a:r>
            <a:r>
              <a:rPr lang="fr-FR" sz="2400" b="1" strike="noStrike" spc="-1" baseline="30000" dirty="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+ 3n + 1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in 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O(n</a:t>
            </a:r>
            <a:r>
              <a:rPr lang="fr-FR" sz="2400" b="1" strike="noStrike" spc="-1" baseline="30000" dirty="0">
                <a:solidFill>
                  <a:srgbClr val="1F497D"/>
                </a:solidFill>
                <a:latin typeface="Times New Roman"/>
                <a:ea typeface="Candara"/>
              </a:rPr>
              <a:t>2</a:t>
            </a:r>
            <a:r>
              <a:rPr lang="fr-FR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lang="fr-FR" sz="2400" b="0" strike="noStrike" spc="-1" dirty="0">
              <a:latin typeface="Arial"/>
            </a:endParaRPr>
          </a:p>
          <a:p>
            <a:pPr marL="458640" indent="-456840" algn="just">
              <a:lnSpc>
                <a:spcPct val="8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To evaluate and compare the performance of algorithms, the order of growth of the complexity is often used. </a:t>
            </a:r>
            <a:r>
              <a:rPr lang="fr-FR" sz="2800" b="0" strike="noStrike" spc="-1" dirty="0">
                <a:solidFill>
                  <a:srgbClr val="1F497D"/>
                </a:solidFill>
                <a:latin typeface="Consolas"/>
                <a:ea typeface="Candara"/>
              </a:rPr>
              <a:t> </a:t>
            </a: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16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D70CF8C0-8B93-41C8-9885-7BB4441CDD12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6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17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2. Asymptotic</a:t>
            </a: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Candara"/>
              </a:rPr>
              <a:t> order of growth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Espace réservé du contenu 1"/>
          <p:cNvSpPr/>
          <p:nvPr/>
        </p:nvSpPr>
        <p:spPr>
          <a:xfrm>
            <a:off x="1325520" y="2290320"/>
            <a:ext cx="9401400" cy="42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400" b="0" strike="noStrike" spc="-1">
                <a:solidFill>
                  <a:srgbClr val="1F497D"/>
                </a:solidFill>
                <a:latin typeface="Times New Roman"/>
                <a:ea typeface="Candara"/>
              </a:rPr>
              <a:t>Classical complexity classes:</a:t>
            </a:r>
            <a:endParaRPr lang="fr-FR" sz="2400" b="0" strike="noStrike" spc="-1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>
              <a:latin typeface="Arial"/>
            </a:endParaRPr>
          </a:p>
        </p:txBody>
      </p:sp>
      <p:sp>
        <p:nvSpPr>
          <p:cNvPr id="119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41075699-CA18-44AB-AA9E-0028822ED332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7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20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3. Classical complexity classes</a:t>
            </a:r>
            <a:endParaRPr lang="fr-FR" sz="3600" b="0" strike="noStrike" spc="-1">
              <a:latin typeface="Arial"/>
            </a:endParaRPr>
          </a:p>
        </p:txBody>
      </p:sp>
      <p:graphicFrame>
        <p:nvGraphicFramePr>
          <p:cNvPr id="121" name="Tableau 5"/>
          <p:cNvGraphicFramePr/>
          <p:nvPr>
            <p:extLst>
              <p:ext uri="{D42A27DB-BD31-4B8C-83A1-F6EECF244321}">
                <p14:modId xmlns:p14="http://schemas.microsoft.com/office/powerpoint/2010/main" val="2854677937"/>
              </p:ext>
            </p:extLst>
          </p:nvPr>
        </p:nvGraphicFramePr>
        <p:xfrm>
          <a:off x="3512160" y="2828880"/>
          <a:ext cx="5153400" cy="3291840"/>
        </p:xfrm>
        <a:graphic>
          <a:graphicData uri="http://schemas.openxmlformats.org/drawingml/2006/table">
            <a:tbl>
              <a:tblPr/>
              <a:tblGrid>
                <a:gridCol w="257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O: order of growth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1" strike="noStrike" spc="-1">
                          <a:solidFill>
                            <a:srgbClr val="FFFFFF"/>
                          </a:solidFill>
                          <a:latin typeface="Times New Roman"/>
                          <a:ea typeface="DejaVu Sans"/>
                        </a:rPr>
                        <a:t>Complexity type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O(1)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Constant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O(log</a:t>
                      </a:r>
                      <a:r>
                        <a:rPr lang="fr-FR" sz="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(n))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Logarithmic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O(n)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Linear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O(nlog</a:t>
                      </a:r>
                      <a:r>
                        <a:rPr lang="fr-FR" sz="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(n))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Quasilinear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O(n</a:t>
                      </a:r>
                      <a:r>
                        <a:rPr lang="fr-FR" sz="1800" b="0" strike="noStrike" spc="-1" baseline="3000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</a:t>
                      </a: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Quadratic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O(n</a:t>
                      </a:r>
                      <a:r>
                        <a:rPr lang="fr-FR" sz="1800" b="0" strike="noStrike" spc="-1" baseline="3000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</a:t>
                      </a: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) 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Cubic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6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O(c</a:t>
                      </a:r>
                      <a:r>
                        <a:rPr lang="fr-FR" sz="1800" b="0" strike="noStrike" spc="-1" baseline="3000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n</a:t>
                      </a: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Exponential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O(n!)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Factorial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re 1"/>
          <p:cNvSpPr/>
          <p:nvPr/>
        </p:nvSpPr>
        <p:spPr>
          <a:xfrm>
            <a:off x="1724040" y="2156760"/>
            <a:ext cx="8742960" cy="177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Chapter 2:</a:t>
            </a:r>
            <a:br/>
            <a:r>
              <a:rPr lang="en-US" sz="40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 Hash Tables</a:t>
            </a:r>
            <a:endParaRPr lang="fr-FR" sz="4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re 1"/>
          <p:cNvSpPr/>
          <p:nvPr/>
        </p:nvSpPr>
        <p:spPr>
          <a:xfrm>
            <a:off x="2167920" y="2053080"/>
            <a:ext cx="8695800" cy="274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1. Introduction</a:t>
            </a:r>
            <a:br/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2. Definition of a hash table</a:t>
            </a:r>
            <a:br/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3. The collision problem</a:t>
            </a:r>
            <a:br/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4. Chaining</a:t>
            </a:r>
            <a:br/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5. Open addressing</a:t>
            </a:r>
            <a:br/>
            <a:r>
              <a:rPr lang="en-US" sz="28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6. The clustering problem</a:t>
            </a:r>
            <a:endParaRPr lang="fr-FR" sz="2800" b="0" strike="noStrike" spc="-1">
              <a:latin typeface="Arial"/>
            </a:endParaRPr>
          </a:p>
        </p:txBody>
      </p:sp>
      <p:sp>
        <p:nvSpPr>
          <p:cNvPr id="124" name="Titre 1"/>
          <p:cNvSpPr/>
          <p:nvPr/>
        </p:nvSpPr>
        <p:spPr>
          <a:xfrm>
            <a:off x="3624120" y="1174320"/>
            <a:ext cx="4832280" cy="626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Outline 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Espace réservé du contenu 1"/>
          <p:cNvSpPr/>
          <p:nvPr/>
        </p:nvSpPr>
        <p:spPr>
          <a:xfrm>
            <a:off x="612359" y="2229479"/>
            <a:ext cx="10852053" cy="38271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1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519"/>
              </a:spcBef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Consider an array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of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n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elements and an element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(assume an integer):</a:t>
            </a:r>
            <a:endParaRPr lang="fr-FR" sz="2800" b="0" strike="noStrike" spc="-1" dirty="0">
              <a:latin typeface="Arial"/>
            </a:endParaRPr>
          </a:p>
          <a:p>
            <a:pPr marL="343080" indent="-342000">
              <a:lnSpc>
                <a:spcPct val="80000"/>
              </a:lnSpc>
              <a:spcBef>
                <a:spcPts val="51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In general, searching for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O(n)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and inserting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into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O(1)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. </a:t>
            </a:r>
            <a:endParaRPr lang="fr-FR" sz="2800" b="0" strike="noStrike" spc="-1" dirty="0">
              <a:latin typeface="Arial"/>
            </a:endParaRPr>
          </a:p>
          <a:p>
            <a:pPr marL="343080" indent="-342000">
              <a:lnSpc>
                <a:spcPct val="80000"/>
              </a:lnSpc>
              <a:spcBef>
                <a:spcPts val="51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If</a:t>
            </a:r>
            <a:r>
              <a:rPr lang="fr-FR" sz="2800" b="0" strike="noStrike" spc="-1" dirty="0">
                <a:solidFill>
                  <a:srgbClr val="FF0000"/>
                </a:solidFill>
                <a:latin typeface="Times New Roman"/>
                <a:ea typeface="DejaVu Sans"/>
              </a:rPr>
              <a:t>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 array is sorted, then searching for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(using binary search) is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O(log(n))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, but inserting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into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O(n)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.</a:t>
            </a:r>
            <a:endParaRPr lang="fr-FR" sz="2800" b="0" strike="noStrike" spc="-1" dirty="0">
              <a:latin typeface="Arial"/>
            </a:endParaRPr>
          </a:p>
          <a:p>
            <a:pPr marL="343080" indent="-342000">
              <a:lnSpc>
                <a:spcPct val="80000"/>
              </a:lnSpc>
              <a:spcBef>
                <a:spcPts val="51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</a:t>
            </a:r>
            <a:r>
              <a:rPr lang="en-US" sz="2800" b="1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How can we improve the efficiency of the insertion, delete and search operations in an array? 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26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7F2C0737-27CE-4BA3-989B-C91A7FE166A3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10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27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3600" b="0" strike="noStrike" spc="-1" dirty="0">
                <a:solidFill>
                  <a:srgbClr val="FFFFFF"/>
                </a:solidFill>
                <a:latin typeface="Times New Roman"/>
                <a:ea typeface="DejaVu Sans"/>
              </a:rPr>
              <a:t>1. Introduction</a:t>
            </a:r>
            <a:endParaRPr lang="fr-FR" sz="3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Espace réservé du contenu 1"/>
          <p:cNvSpPr/>
          <p:nvPr/>
        </p:nvSpPr>
        <p:spPr>
          <a:xfrm>
            <a:off x="707760" y="2920320"/>
            <a:ext cx="10637280" cy="201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457200" indent="-456120">
              <a:lnSpc>
                <a:spcPct val="80000"/>
              </a:lnSpc>
              <a:spcBef>
                <a:spcPts val="561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Hash tables are data structures that improve the complexity of insertion, delete and search operations in an array.</a:t>
            </a:r>
            <a:endParaRPr lang="fr-FR" sz="2800" b="0" strike="noStrike" spc="-1" dirty="0">
              <a:latin typeface="Arial"/>
            </a:endParaRPr>
          </a:p>
          <a:p>
            <a:pPr marL="457200" indent="-456120">
              <a:lnSpc>
                <a:spcPct val="80000"/>
              </a:lnSpc>
              <a:spcBef>
                <a:spcPts val="561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goal is to make the complexity of these operations in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O(1)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561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29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66ADD313-FCF5-4005-98D2-3415E30FB93C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11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30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2. Definition</a:t>
            </a: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Candara"/>
              </a:rPr>
              <a:t> of a hash table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Espace réservé du contenu 1"/>
          <p:cNvSpPr/>
          <p:nvPr/>
        </p:nvSpPr>
        <p:spPr>
          <a:xfrm>
            <a:off x="774360" y="2586960"/>
            <a:ext cx="10799280" cy="32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Let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be a set of elements, and for each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 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∈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E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let </a:t>
            </a:r>
            <a:r>
              <a:rPr lang="fr-FR" sz="2400" i="1" spc="-1" dirty="0" err="1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lang="fr-FR" sz="2400" i="1" spc="-1" baseline="-25000" dirty="0" err="1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fr-FR" sz="2400" i="1" spc="-1" baseline="-25000" dirty="0">
                <a:solidFill>
                  <a:srgbClr val="1F497D"/>
                </a:solidFill>
                <a:latin typeface="Times New Roman"/>
                <a:ea typeface="Candara"/>
              </a:rPr>
              <a:t>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be its key,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Let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be a function that returns, for each element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 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∈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E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a value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 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 where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0 ≤ 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 ≤ n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(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n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is the size of the hash table);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In a hash table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, the position of each element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 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∈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E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in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(to insert, search for or delete it) is computed by the function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(the value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). 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is </a:t>
            </a:r>
            <a:r>
              <a:rPr lang="en-US" sz="2400" spc="-1" dirty="0">
                <a:solidFill>
                  <a:srgbClr val="1F497D"/>
                </a:solidFill>
                <a:latin typeface="Times New Roman"/>
                <a:ea typeface="Candara"/>
              </a:rPr>
              <a:t>called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the </a:t>
            </a:r>
            <a:r>
              <a:rPr lang="en-US" sz="2400" b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hash function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.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8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value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Candara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Candara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 (for each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e </a:t>
            </a:r>
            <a:r>
              <a:rPr lang="fr-FR" sz="2400" b="1" strike="noStrike" spc="-1" dirty="0">
                <a:solidFill>
                  <a:srgbClr val="1F497D"/>
                </a:solidFill>
                <a:latin typeface="Candara"/>
                <a:ea typeface="Candara"/>
              </a:rPr>
              <a:t>∈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 E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) is called the hash value.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</p:txBody>
      </p:sp>
      <p:sp>
        <p:nvSpPr>
          <p:cNvPr id="132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A0777C38-2D4A-4F04-B811-7FDFA0E87C77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12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33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2. Definition</a:t>
            </a: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Candara"/>
              </a:rPr>
              <a:t> of a hash table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Espace réservé du contenu 1"/>
          <p:cNvSpPr/>
          <p:nvPr/>
        </p:nvSpPr>
        <p:spPr>
          <a:xfrm>
            <a:off x="531720" y="2684520"/>
            <a:ext cx="10637280" cy="33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A hash function may sometimes give the same address (in the array) to two different keys!</a:t>
            </a:r>
            <a:endParaRPr lang="fr-FR" sz="2800" b="0" strike="noStrike" spc="-1" dirty="0">
              <a:latin typeface="Arial"/>
            </a:endParaRPr>
          </a:p>
          <a:p>
            <a:pPr marL="274320" indent="-272520" algn="just">
              <a:lnSpc>
                <a:spcPct val="80000"/>
              </a:lnSpc>
              <a:spcBef>
                <a:spcPts val="641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This problem is called the </a:t>
            </a:r>
            <a:r>
              <a:rPr lang="en-US" sz="2800" b="1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"Collision problem"</a:t>
            </a:r>
            <a:endParaRPr lang="fr-FR" sz="2800" b="0" strike="noStrike" spc="-1" dirty="0">
              <a:latin typeface="Arial"/>
            </a:endParaRPr>
          </a:p>
          <a:p>
            <a:pPr marL="274320" indent="-272520" algn="just">
              <a:lnSpc>
                <a:spcPct val="8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There are two solutions to this problem:</a:t>
            </a: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2800" b="1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(1) Chaining </a:t>
            </a: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en-US" sz="2800" b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(2) Open addressing</a:t>
            </a: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35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912DC87F-9CF7-4B8E-AD38-13B34DF9CBD4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13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36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3. The collision</a:t>
            </a: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Candara"/>
              </a:rPr>
              <a:t> problem</a:t>
            </a:r>
            <a:r>
              <a:rPr lang="fr-FR" sz="3600" b="0" strike="noStrike" spc="-1">
                <a:solidFill>
                  <a:srgbClr val="FFFFFF"/>
                </a:solidFill>
                <a:latin typeface="Candara"/>
                <a:ea typeface="Candara"/>
              </a:rPr>
              <a:t>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Espace réservé du contenu 1"/>
          <p:cNvSpPr/>
          <p:nvPr/>
        </p:nvSpPr>
        <p:spPr>
          <a:xfrm>
            <a:off x="806245" y="2743513"/>
            <a:ext cx="10971720" cy="316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Chaining is a solution to the collision problem that consists of placing/inserting all elements hashed to the same address in a linked list (so the address, i.e. the array cell, holds the pointer to this list). 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Searching for an element consists of looking for it in the list;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Deleting an element consists of removing it from this list;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38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19DA129B-E493-442C-84DC-862F95CBBD2E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14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39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 4. Chaining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Espace réservé du contenu 1"/>
          <p:cNvSpPr/>
          <p:nvPr/>
        </p:nvSpPr>
        <p:spPr>
          <a:xfrm>
            <a:off x="531720" y="2684520"/>
            <a:ext cx="10637280" cy="2952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With open addressing, when a collision occurs, the element to insert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placed at another address (other than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). 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This new address is determined by a probing function.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 probing function keeps computing a new address each time until a free one is found, and then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inserted at that free address.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endParaRPr lang="fr-FR" sz="2800" b="0" strike="noStrike" spc="-1" dirty="0">
              <a:latin typeface="Arial"/>
            </a:endParaRPr>
          </a:p>
        </p:txBody>
      </p:sp>
      <p:sp>
        <p:nvSpPr>
          <p:cNvPr id="141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33AF9874-B72E-417A-B6BA-32DFB638B156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15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42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 5. Open addressing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Espace réservé du contenu 1"/>
          <p:cNvSpPr/>
          <p:nvPr/>
        </p:nvSpPr>
        <p:spPr>
          <a:xfrm>
            <a:off x="855360" y="2875320"/>
            <a:ext cx="10637280" cy="2447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In this solution, a linear probing function is used.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Example: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                              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= (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+ i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% n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;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: is the array address computed at the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en-US" sz="2800" b="0" i="1" strike="noStrike" spc="-1" baseline="30000" dirty="0" err="1">
                <a:solidFill>
                  <a:srgbClr val="1F497D"/>
                </a:solidFill>
                <a:latin typeface="Times New Roman"/>
                <a:ea typeface="DejaVu Sans"/>
              </a:rPr>
              <a:t>th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attempt.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n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the size of the array.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</a:t>
            </a:r>
            <a:endParaRPr lang="fr-FR" sz="24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44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27CF6133-0F16-4639-B388-81FDD34E1EAF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16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45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 5.1. Open addressing with </a:t>
            </a:r>
            <a:br/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linear probing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Espace réservé du contenu 1"/>
          <p:cNvSpPr/>
          <p:nvPr/>
        </p:nvSpPr>
        <p:spPr>
          <a:xfrm>
            <a:off x="607680" y="2865600"/>
            <a:ext cx="10637280" cy="247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,Sans-Serif"/>
              <a:buChar char="Ø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In this solution, a quadratic probing function is used.</a:t>
            </a:r>
            <a:endParaRPr lang="fr-FR" sz="28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,Sans-Serif"/>
              <a:buChar char="•"/>
            </a:pP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Example: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                                    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= (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+ c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1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×i + c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2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×i</a:t>
            </a:r>
            <a:r>
              <a:rPr lang="fr-FR" sz="2800" b="0" strike="noStrike" spc="-1" baseline="30000" dirty="0">
                <a:solidFill>
                  <a:srgbClr val="1F497D"/>
                </a:solidFill>
                <a:latin typeface="Times New Roman"/>
                <a:ea typeface="DejaVu Sans"/>
              </a:rPr>
              <a:t>2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)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% n</a:t>
            </a: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;</a:t>
            </a:r>
            <a:endParaRPr lang="fr-FR" sz="2800" b="0" strike="noStrike" spc="-1" dirty="0">
              <a:latin typeface="Arial"/>
            </a:endParaRPr>
          </a:p>
          <a:p>
            <a:pPr marL="343080" indent="-34200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</a:t>
            </a:r>
            <a:r>
              <a:rPr lang="fr-FR" sz="28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8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8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 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: is the array address computed at the </a:t>
            </a:r>
            <a:r>
              <a:rPr lang="fr-FR" sz="28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en-US" sz="2800" b="0" i="1" strike="noStrike" spc="-1" baseline="30000" dirty="0" err="1">
                <a:solidFill>
                  <a:srgbClr val="1F497D"/>
                </a:solidFill>
                <a:latin typeface="Times New Roman"/>
                <a:ea typeface="DejaVu Sans"/>
              </a:rPr>
              <a:t>th</a:t>
            </a:r>
            <a:r>
              <a:rPr lang="en-US" sz="28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attempt. </a:t>
            </a:r>
            <a:endParaRPr lang="fr-FR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8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47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5559CDB9-FE5A-4309-BB9C-8DEBD7B5CF46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17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48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5.2. Open addressing with </a:t>
            </a:r>
            <a:br/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quadratic probing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Espace réservé du contenu 1"/>
          <p:cNvSpPr/>
          <p:nvPr/>
        </p:nvSpPr>
        <p:spPr>
          <a:xfrm>
            <a:off x="569880" y="2389320"/>
            <a:ext cx="10637280" cy="334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In this solution, a second hash function is used to compute the new address.</a:t>
            </a:r>
            <a:endParaRPr lang="fr-FR" sz="2400" b="0" strike="noStrike" spc="-1" dirty="0">
              <a:latin typeface="Arial"/>
            </a:endParaRPr>
          </a:p>
          <a:p>
            <a:pPr marL="274320" indent="-27252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Example: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Let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be a hash function and let </a:t>
            </a:r>
            <a:r>
              <a:rPr lang="fr-FR" sz="2400" i="1" spc="-1" dirty="0">
                <a:solidFill>
                  <a:srgbClr val="1F497D"/>
                </a:solidFill>
                <a:latin typeface="Times New Roman"/>
              </a:rPr>
              <a:t>h</a:t>
            </a:r>
            <a:r>
              <a:rPr lang="fr-FR" sz="2400" i="1" spc="-1" baseline="-25000" dirty="0">
                <a:solidFill>
                  <a:srgbClr val="1F497D"/>
                </a:solidFill>
                <a:latin typeface="Times New Roman"/>
              </a:rPr>
              <a:t>2</a:t>
            </a:r>
            <a:r>
              <a:rPr lang="fr-FR" sz="2400" i="1" spc="-1" dirty="0">
                <a:solidFill>
                  <a:srgbClr val="1F497D"/>
                </a:solidFill>
                <a:latin typeface="Times New Roman"/>
              </a:rPr>
              <a:t>(</a:t>
            </a:r>
            <a:r>
              <a:rPr lang="fr-FR" sz="2400" i="1" spc="-1" dirty="0" err="1">
                <a:solidFill>
                  <a:srgbClr val="1F497D"/>
                </a:solidFill>
                <a:latin typeface="Times New Roman"/>
              </a:rPr>
              <a:t>k</a:t>
            </a:r>
            <a:r>
              <a:rPr lang="fr-FR" sz="2400" i="1" spc="-1" baseline="-25000" dirty="0" err="1">
                <a:solidFill>
                  <a:srgbClr val="1F497D"/>
                </a:solidFill>
                <a:latin typeface="Times New Roman"/>
              </a:rPr>
              <a:t>e</a:t>
            </a:r>
            <a:r>
              <a:rPr lang="fr-FR" sz="2400" i="1" spc="-1" dirty="0">
                <a:solidFill>
                  <a:srgbClr val="1F497D"/>
                </a:solidFill>
                <a:latin typeface="Times New Roman"/>
              </a:rPr>
              <a:t>)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be a second hash function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.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In case of a collision at address 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),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 new address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h</a:t>
            </a:r>
            <a:r>
              <a:rPr lang="fr-FR" sz="24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at the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</a:t>
            </a:r>
            <a:r>
              <a:rPr lang="en-US" sz="2400" b="0" i="1" strike="noStrike" spc="-1" baseline="30000" dirty="0" err="1">
                <a:solidFill>
                  <a:srgbClr val="1F497D"/>
                </a:solidFill>
                <a:latin typeface="Times New Roman"/>
                <a:ea typeface="DejaVu Sans"/>
              </a:rPr>
              <a:t>th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attempt is computed as follows: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                                    h</a:t>
            </a:r>
            <a:r>
              <a:rPr lang="fr-FR" sz="24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i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= (h(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 +</a:t>
            </a:r>
            <a:r>
              <a:rPr lang="fr-FR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i*h</a:t>
            </a:r>
            <a:r>
              <a:rPr lang="fr-FR" sz="2400" b="0" i="1" strike="noStrike" spc="-1" baseline="-25000" dirty="0">
                <a:solidFill>
                  <a:srgbClr val="1F497D"/>
                </a:solidFill>
                <a:latin typeface="Times New Roman"/>
                <a:ea typeface="DejaVu Sans"/>
              </a:rPr>
              <a:t>2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(</a:t>
            </a:r>
            <a:r>
              <a:rPr lang="fr-FR" sz="2400" b="0" i="1" strike="noStrike" spc="-1" dirty="0" err="1">
                <a:solidFill>
                  <a:srgbClr val="1F497D"/>
                </a:solidFill>
                <a:latin typeface="Times New Roman"/>
                <a:ea typeface="DejaVu Sans"/>
              </a:rPr>
              <a:t>k</a:t>
            </a:r>
            <a:r>
              <a:rPr lang="fr-FR" sz="2400" b="0" i="1" strike="noStrike" spc="-1" baseline="-25000" dirty="0" err="1">
                <a:solidFill>
                  <a:srgbClr val="1F497D"/>
                </a:solidFill>
                <a:latin typeface="Times New Roman"/>
                <a:ea typeface="DejaVu Sans"/>
              </a:rPr>
              <a:t>e</a:t>
            </a:r>
            <a:r>
              <a:rPr lang="fr-FR" sz="24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))% n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50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1C10296C-2B18-43E3-A756-F2D89DE7AAAF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18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51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 5.3. Open addressing with  </a:t>
            </a:r>
            <a:br/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double hashing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Espace réservé du contenu 1"/>
          <p:cNvSpPr/>
          <p:nvPr/>
        </p:nvSpPr>
        <p:spPr>
          <a:xfrm>
            <a:off x="664920" y="2551320"/>
            <a:ext cx="10637280" cy="392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24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There are situations where elements are hashed/stored/inserted side by side in the array, forming clusters. This kind of placement increases the complexity of operations</a:t>
            </a:r>
            <a:r>
              <a:rPr lang="fr-FR" sz="2400" b="0" strike="noStrike" spc="-1" dirty="0">
                <a:solidFill>
                  <a:srgbClr val="1F497D"/>
                </a:solidFill>
                <a:latin typeface="Candara"/>
                <a:ea typeface="Candara"/>
              </a:rPr>
              <a:t> </a:t>
            </a:r>
            <a:r>
              <a:rPr lang="en-US" sz="2400" spc="-1" dirty="0">
                <a:solidFill>
                  <a:srgbClr val="1F497D"/>
                </a:solidFill>
                <a:latin typeface="Times New Roman"/>
                <a:ea typeface="Candara"/>
              </a:rPr>
              <a:t>and t</a:t>
            </a: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his is called:  </a:t>
            </a:r>
            <a:r>
              <a:rPr lang="en-US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clustering problem.</a:t>
            </a:r>
            <a:endParaRPr lang="fr-FR" sz="24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0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Open addressing with linear probing is the method most sensitive to the clustering problem, compared with the others (quadratic probing and double hashing)</a:t>
            </a:r>
            <a:endParaRPr lang="fr-FR" sz="24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479"/>
              </a:spcBef>
              <a:buClr>
                <a:srgbClr val="4F81BD"/>
              </a:buClr>
              <a:buFont typeface="Wingdings" charset="2"/>
              <a:buChar char=""/>
            </a:pPr>
            <a:r>
              <a:rPr lang="en-US" sz="2400" b="1" i="1" strike="noStrike" spc="-1" dirty="0">
                <a:solidFill>
                  <a:srgbClr val="1F497D"/>
                </a:solidFill>
                <a:latin typeface="Times New Roman"/>
                <a:ea typeface="Candara"/>
              </a:rPr>
              <a:t>The solution to the clustering problem is to use a good hash function that can achieve a uniform distribution of hash values. 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fr-FR" sz="3200" b="0" strike="noStrike" spc="-1" dirty="0">
                <a:solidFill>
                  <a:srgbClr val="1F497D"/>
                </a:solidFill>
                <a:highlight>
                  <a:srgbClr val="FFFF00"/>
                </a:highlight>
                <a:latin typeface="Times New Roman"/>
                <a:ea typeface="Candara"/>
              </a:rPr>
              <a:t>   </a:t>
            </a:r>
            <a:endParaRPr lang="fr-FR" sz="3200" b="0" strike="noStrike" spc="-1" dirty="0">
              <a:latin typeface="Arial"/>
            </a:endParaRPr>
          </a:p>
        </p:txBody>
      </p:sp>
      <p:sp>
        <p:nvSpPr>
          <p:cNvPr id="153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F7290AE3-387F-4848-8D81-6ED1E50C488E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19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54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6. The clustering</a:t>
            </a: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Candara"/>
              </a:rPr>
              <a:t> problem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space réservé du contenu 1"/>
          <p:cNvSpPr/>
          <p:nvPr/>
        </p:nvSpPr>
        <p:spPr>
          <a:xfrm>
            <a:off x="269640" y="2644200"/>
            <a:ext cx="11656440" cy="337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4F81BD"/>
              </a:buClr>
              <a:buFont typeface="Wingdings,Sans-Serif"/>
              <a:buChar char="Ø"/>
            </a:pP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Clearly, designing a good hash function is essential for the efficiency of the insertion, search and deletion operations.</a:t>
            </a:r>
            <a:endParaRPr lang="fr-FR" sz="2600" b="0" strike="noStrike" spc="-1" dirty="0">
              <a:latin typeface="Arial"/>
            </a:endParaRPr>
          </a:p>
          <a:p>
            <a:pPr marL="274320" indent="-273240">
              <a:lnSpc>
                <a:spcPct val="100000"/>
              </a:lnSpc>
              <a:spcBef>
                <a:spcPts val="519"/>
              </a:spcBef>
              <a:buClr>
                <a:srgbClr val="4F81BD"/>
              </a:buClr>
              <a:buFont typeface="Wingdings,Sans-Serif"/>
              <a:buChar char="Ø"/>
            </a:pP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The proportion of cells used in a hash table is computed as follows: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tabLst>
                <a:tab pos="0" algn="l"/>
              </a:tabLst>
            </a:pPr>
            <a:r>
              <a:rPr lang="fr-FR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      α = </a:t>
            </a:r>
            <a:r>
              <a:rPr lang="fr-FR" sz="26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y/n</a:t>
            </a: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, where:  </a:t>
            </a:r>
            <a:r>
              <a:rPr lang="fr-FR" sz="26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y </a:t>
            </a: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is the number of cells used and </a:t>
            </a:r>
            <a:r>
              <a:rPr lang="fr-FR" sz="2600" b="0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n</a:t>
            </a: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 is the number of cells in the array.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19"/>
              </a:spcBef>
              <a:tabLst>
                <a:tab pos="0" algn="l"/>
              </a:tabLst>
            </a:pPr>
            <a:r>
              <a:rPr lang="en-US" sz="2600" b="0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         α is called the </a:t>
            </a:r>
            <a:r>
              <a:rPr lang="en-US" sz="2600" b="1" i="1" strike="noStrike" spc="-1" dirty="0">
                <a:solidFill>
                  <a:srgbClr val="1F497D"/>
                </a:solidFill>
                <a:latin typeface="Times New Roman"/>
                <a:ea typeface="DejaVu Sans"/>
              </a:rPr>
              <a:t>Load factor</a:t>
            </a:r>
            <a:endParaRPr lang="fr-FR" sz="26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600" b="0" strike="noStrike" spc="-1" dirty="0">
              <a:latin typeface="Arial"/>
            </a:endParaRPr>
          </a:p>
          <a:p>
            <a:pPr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600" b="0" strike="noStrike" spc="-1" dirty="0">
              <a:latin typeface="Arial"/>
            </a:endParaRPr>
          </a:p>
          <a:p>
            <a:pPr algn="just">
              <a:lnSpc>
                <a:spcPct val="80000"/>
              </a:lnSpc>
              <a:spcBef>
                <a:spcPts val="439"/>
              </a:spcBef>
              <a:tabLst>
                <a:tab pos="0" algn="l"/>
              </a:tabLst>
            </a:pPr>
            <a:endParaRPr lang="fr-FR" sz="2600" b="0" strike="noStrike" spc="-1" dirty="0">
              <a:latin typeface="Arial"/>
            </a:endParaRPr>
          </a:p>
        </p:txBody>
      </p:sp>
      <p:sp>
        <p:nvSpPr>
          <p:cNvPr id="156" name="Espace réservé du numéro de diapositive 2"/>
          <p:cNvSpPr/>
          <p:nvPr/>
        </p:nvSpPr>
        <p:spPr>
          <a:xfrm>
            <a:off x="10640880" y="6214680"/>
            <a:ext cx="15480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fld id="{14B7A10A-B276-4C3D-867F-10695DAD85BC}" type="slidenum">
              <a:rPr lang="en-GB" sz="1000" b="0" strike="noStrike" spc="-1">
                <a:solidFill>
                  <a:srgbClr val="1F497D"/>
                </a:solidFill>
                <a:latin typeface="Candara"/>
                <a:ea typeface="DejaVu Sans"/>
              </a:rPr>
              <a:t>20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57" name="Titre 3"/>
          <p:cNvSpPr/>
          <p:nvPr/>
        </p:nvSpPr>
        <p:spPr>
          <a:xfrm>
            <a:off x="609480" y="338400"/>
            <a:ext cx="10971720" cy="125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600" b="0" strike="noStrike" spc="-1">
                <a:solidFill>
                  <a:srgbClr val="FFFFFF"/>
                </a:solidFill>
                <a:latin typeface="Times New Roman"/>
                <a:ea typeface="DejaVu Sans"/>
              </a:rPr>
              <a:t>Important remarks 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1370</Words>
  <Application>Microsoft Office PowerPoint</Application>
  <PresentationFormat>Grand écran</PresentationFormat>
  <Paragraphs>148</Paragraphs>
  <Slides>20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20</vt:i4>
      </vt:variant>
    </vt:vector>
  </HeadingPairs>
  <TitlesOfParts>
    <vt:vector size="30" baseType="lpstr">
      <vt:lpstr>Arial</vt:lpstr>
      <vt:lpstr>Arial,Sans-Serif</vt:lpstr>
      <vt:lpstr>Candara</vt:lpstr>
      <vt:lpstr>Consolas</vt:lpstr>
      <vt:lpstr>Symbol</vt:lpstr>
      <vt:lpstr>Times New Roman</vt:lpstr>
      <vt:lpstr>Wingdings</vt:lpstr>
      <vt:lpstr>Wingdings,Sans-Serif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dc:description/>
  <cp:lastModifiedBy>Oualid Guemri</cp:lastModifiedBy>
  <cp:revision>1036</cp:revision>
  <dcterms:created xsi:type="dcterms:W3CDTF">2022-08-03T08:44:48Z</dcterms:created>
  <dcterms:modified xsi:type="dcterms:W3CDTF">2026-10-07T21:37:01Z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Grand écran</vt:lpwstr>
  </property>
  <property fmtid="{D5CDD505-2E9C-101B-9397-08002B2CF9AE}" pid="4" name="Slides">
    <vt:i4>20</vt:i4>
  </property>
</Properties>
</file>