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60"/>
  </p:normalViewPr>
  <p:slideViewPr>
    <p:cSldViewPr>
      <p:cViewPr>
        <p:scale>
          <a:sx n="70" d="100"/>
          <a:sy n="70" d="100"/>
        </p:scale>
        <p:origin x="-888" y="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05/12/2025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12/5/2025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12/5/2025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600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IIIX: </a:t>
            </a:r>
            <a:endParaRPr lang="en-US" sz="2000" b="1" u="sng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12/5/2025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1828800"/>
            <a:ext cx="6629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Occupational Health &amp; Workplace Hygiene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" t="23024" r="7395" b="9727"/>
          <a:stretch/>
        </p:blipFill>
        <p:spPr>
          <a:xfrm>
            <a:off x="2057400" y="2875085"/>
            <a:ext cx="5791200" cy="36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066800"/>
            <a:ext cx="7391400" cy="609600"/>
          </a:xfrm>
        </p:spPr>
        <p:txBody>
          <a:bodyPr/>
          <a:lstStyle/>
          <a:p>
            <a:r>
              <a:rPr lang="en-US" dirty="0"/>
              <a:t>By the end of this session, </a:t>
            </a:r>
            <a:r>
              <a:rPr lang="en-US" dirty="0" smtClean="0"/>
              <a:t>you </a:t>
            </a:r>
            <a:r>
              <a:rPr lang="en-US" dirty="0"/>
              <a:t>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12/5/2025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19200" y="1600200"/>
            <a:ext cx="7543800" cy="4038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8463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Explain the concept of 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occupational 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8463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Identify </a:t>
            </a:r>
            <a:r>
              <a:rPr lang="en-US" dirty="0">
                <a:solidFill>
                  <a:schemeClr val="tx1"/>
                </a:solidFill>
              </a:rPr>
              <a:t>main categories of work-related </a:t>
            </a:r>
            <a:r>
              <a:rPr lang="en-US" dirty="0" smtClean="0">
                <a:solidFill>
                  <a:schemeClr val="tx1"/>
                </a:solidFill>
              </a:rPr>
              <a:t>diseases.</a:t>
            </a:r>
          </a:p>
          <a:p>
            <a:pPr marL="48463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Understand 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hygiene principles </a:t>
            </a:r>
            <a:r>
              <a:rPr lang="en-US" dirty="0">
                <a:solidFill>
                  <a:schemeClr val="tx1"/>
                </a:solidFill>
              </a:rPr>
              <a:t>in living and working </a:t>
            </a:r>
            <a:r>
              <a:rPr lang="en-US" dirty="0" smtClean="0">
                <a:solidFill>
                  <a:schemeClr val="tx1"/>
                </a:solidFill>
              </a:rPr>
              <a:t>spaces.</a:t>
            </a:r>
          </a:p>
          <a:p>
            <a:pPr marL="48463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Apply </a:t>
            </a:r>
            <a:r>
              <a:rPr lang="en-US" dirty="0">
                <a:solidFill>
                  <a:schemeClr val="tx1"/>
                </a:solidFill>
              </a:rPr>
              <a:t>basic 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industrial hygiene 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practices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84632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Analyze </a:t>
            </a:r>
            <a:r>
              <a:rPr lang="en-US" dirty="0">
                <a:solidFill>
                  <a:schemeClr val="tx1"/>
                </a:solidFill>
              </a:rPr>
              <a:t>simple case studies of hygiene failures.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974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1. </a:t>
            </a:r>
            <a:r>
              <a:rPr lang="en-US" sz="3600" dirty="0" smtClean="0">
                <a:solidFill>
                  <a:srgbClr val="002060"/>
                </a:solidFill>
              </a:rPr>
              <a:t>What is Occupational Health ?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0" y="914400"/>
            <a:ext cx="7391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Occupational Health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discipline focused 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protecting workers’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mental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</a:t>
            </a:r>
            <a:r>
              <a:rPr lang="en-US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well-being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1853118"/>
            <a:ext cx="7238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 </a:t>
            </a:r>
            <a:r>
              <a:rPr lang="fr-F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»</a:t>
            </a:r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الصحة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المهنية هي تخصص يركز على حماية </a:t>
            </a:r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الصحة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البدنية والعقلية والاجتماعية للعمال</a:t>
            </a:r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.</a:t>
            </a:r>
            <a:r>
              <a:rPr lang="fr-F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</a:t>
            </a:r>
            <a:r>
              <a:rPr lang="fr-F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«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26670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Goal: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>
                <a:solidFill>
                  <a:srgbClr val="C00000"/>
                </a:solidFill>
              </a:rPr>
              <a:t>prevent</a:t>
            </a:r>
            <a:r>
              <a:rPr lang="en-US" sz="2400" dirty="0"/>
              <a:t> illnesses caused by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environment</a:t>
            </a:r>
            <a:r>
              <a:rPr lang="en-US" sz="2400" dirty="0"/>
              <a:t> or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activities</a:t>
            </a:r>
            <a:r>
              <a:rPr lang="en-US" sz="2400" dirty="0"/>
              <a:t>.</a:t>
            </a:r>
            <a:endParaRPr lang="fr-FR" sz="2400" dirty="0"/>
          </a:p>
        </p:txBody>
      </p:sp>
      <p:sp>
        <p:nvSpPr>
          <p:cNvPr id="11" name="Rectangle 10"/>
          <p:cNvSpPr/>
          <p:nvPr/>
        </p:nvSpPr>
        <p:spPr>
          <a:xfrm>
            <a:off x="3048000" y="3135868"/>
            <a:ext cx="5791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DZ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الهدف هو :</a:t>
            </a:r>
            <a:r>
              <a:rPr lang="ar-DZ" b="1" dirty="0" smtClean="0">
                <a:solidFill>
                  <a:srgbClr val="00B050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</a:t>
            </a:r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الوقاية</a:t>
            </a:r>
            <a:r>
              <a:rPr lang="ar-DZ" dirty="0"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من الأمراض الناجمة عن بيئة العمل أو أنشطة العمل.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2" name="AutoShape 2" descr="https://lh3.googleusercontent.com/gg-dl/ABS2GSmpRC0TUK_ogCwiH1tqLfAxrvRnlRU4FxFYDeO5qsBFxAdbFEsLRw3uFpwo_W21HbAZmjrI_qU_8Met9fMZk5_r8V_VoZIoUngw5n1keyoH0akPPGhHZjE2Ido3e1Q17yppbOnr4pKGQLR3L6e9LZgFXoMSzeOlnMPboPElQ1NKY5ipfg=s1024-rj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 descr="C:\Users\LA CASA TECHNOLOGY\Downloads\صثقف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9" t="28605" r="19674" b="21783"/>
          <a:stretch/>
        </p:blipFill>
        <p:spPr bwMode="auto">
          <a:xfrm>
            <a:off x="5106499" y="3497997"/>
            <a:ext cx="380890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219200" y="3890665"/>
            <a:ext cx="3887299" cy="1376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Noise, chemical exposure, or bad lighting affecting workers’ health.</a:t>
            </a:r>
            <a:endParaRPr lang="fr-FR" sz="2000" dirty="0"/>
          </a:p>
        </p:txBody>
      </p:sp>
      <p:sp>
        <p:nvSpPr>
          <p:cNvPr id="14" name="Rectangle 13"/>
          <p:cNvSpPr/>
          <p:nvPr/>
        </p:nvSpPr>
        <p:spPr>
          <a:xfrm>
            <a:off x="1257300" y="5267580"/>
            <a:ext cx="35814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DZ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الضوضاء أو التعرض للمواد الكيميائية أو الإضاءة السيئة التي تؤثر على صحة العمال.</a:t>
            </a:r>
            <a:endParaRPr lang="fr-FR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II.  </a:t>
            </a:r>
            <a:r>
              <a:rPr lang="en-US" sz="3600" dirty="0" smtClean="0">
                <a:solidFill>
                  <a:srgbClr val="002060"/>
                </a:solidFill>
              </a:rPr>
              <a:t>Concepts of Hygiene &amp; Public Health: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1828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Health: </a:t>
            </a:r>
            <a:r>
              <a:rPr lang="en-US" dirty="0"/>
              <a:t>Actions that protect entire populations from disease.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143000" y="762000"/>
            <a:ext cx="403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Hygiene: </a:t>
            </a:r>
            <a:r>
              <a:rPr lang="en-US" dirty="0"/>
              <a:t>Conditions and practices that support </a:t>
            </a: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 health</a:t>
            </a:r>
            <a:r>
              <a:rPr lang="en-US" dirty="0"/>
              <a:t>.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495800" y="1038999"/>
            <a:ext cx="4237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النظافة: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الظروف والممارسات التي تدعم الصحة الجيدة.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6057" y="2124986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الصحة العامة: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الإجراءات التي تحمي جميع السكان من الأمراض.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2797016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u="sng" dirty="0"/>
              <a:t>Industrial context: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Clean </a:t>
            </a:r>
            <a:r>
              <a:rPr lang="en-US" dirty="0" smtClean="0"/>
              <a:t>workplaces.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Safe </a:t>
            </a:r>
            <a:r>
              <a:rPr lang="en-US" dirty="0"/>
              <a:t>water </a:t>
            </a:r>
            <a:r>
              <a:rPr lang="en-US" dirty="0" smtClean="0"/>
              <a:t>supply.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Waste management.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Control </a:t>
            </a:r>
            <a:r>
              <a:rPr lang="en-US" dirty="0"/>
              <a:t>of microorganisms and </a:t>
            </a:r>
            <a:r>
              <a:rPr lang="en-US" dirty="0" smtClean="0"/>
              <a:t>allergens.</a:t>
            </a:r>
            <a:endParaRPr lang="en-US" dirty="0"/>
          </a:p>
        </p:txBody>
      </p:sp>
      <p:pic>
        <p:nvPicPr>
          <p:cNvPr id="2051" name="Picture 3" descr="C:\Users\LA CASA TECHNOLOGY\Downloads\Gemini_Generated_Image_v6lim2v6lim2v6li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" t="44344" r="2982" b="27828"/>
          <a:stretch/>
        </p:blipFill>
        <p:spPr bwMode="auto">
          <a:xfrm>
            <a:off x="2071811" y="4305121"/>
            <a:ext cx="5990977" cy="177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181600" y="2827793"/>
            <a:ext cx="388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b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السياق الصناعي</a:t>
            </a:r>
            <a:r>
              <a:rPr lang="ar-DZ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:</a:t>
            </a:r>
            <a:endParaRPr lang="fr-FR" b="1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  <a:p>
            <a:pPr algn="r" rtl="1"/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أماكن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عمل </a:t>
            </a:r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نظيفة</a:t>
            </a:r>
            <a:endParaRPr lang="fr-FR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  <a:p>
            <a:pPr algn="r" rtl="1"/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إمدادات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مياه </a:t>
            </a:r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آمنة</a:t>
            </a:r>
            <a:endParaRPr lang="fr-FR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  <a:p>
            <a:pPr algn="r" rtl="1"/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إدارة النفايات</a:t>
            </a:r>
            <a:endParaRPr lang="fr-FR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  <a:p>
            <a:pPr algn="r" rtl="1"/>
            <a:r>
              <a:rPr lang="ar-DZ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مكافحة </a:t>
            </a:r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الكائنات الدقيقة والمواد المسببة للحساسية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64866" y="6096000"/>
            <a:ext cx="77505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dirty="0" smtClean="0"/>
              <a:t>Regular </a:t>
            </a:r>
            <a:r>
              <a:rPr lang="en-US" dirty="0"/>
              <a:t>cleaning of production areas to avoid contamination and pests.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</a:t>
            </a:r>
            <a:r>
              <a:rPr lang="en-US" sz="3600" dirty="0" smtClean="0">
                <a:solidFill>
                  <a:srgbClr val="002060"/>
                </a:solidFill>
              </a:rPr>
              <a:t>.  </a:t>
            </a:r>
            <a:r>
              <a:rPr lang="en-US" sz="3600" dirty="0" smtClean="0">
                <a:solidFill>
                  <a:srgbClr val="002060"/>
                </a:solidFill>
              </a:rPr>
              <a:t>Work-related Diseases: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0" y="117901"/>
            <a:ext cx="1795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DZ" sz="24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الأمراض </a:t>
            </a:r>
            <a:r>
              <a:rPr lang="ar-D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المِهَنِيَّة</a:t>
            </a:r>
            <a:endParaRPr lang="fr-FR" sz="24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8844" y="1241978"/>
            <a:ext cx="2286000" cy="1289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Agents: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Noise </a:t>
            </a:r>
            <a:r>
              <a:rPr lang="en-US" dirty="0"/>
              <a:t>→ hearing loss</a:t>
            </a:r>
          </a:p>
          <a:p>
            <a:pPr>
              <a:lnSpc>
                <a:spcPct val="150000"/>
              </a:lnSpc>
            </a:pPr>
            <a:r>
              <a:rPr lang="en-US" dirty="0"/>
              <a:t>Heat → heat stress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9804" y="3849774"/>
            <a:ext cx="28194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Agents: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dirty="0"/>
              <a:t>Solvents → skin irritation</a:t>
            </a:r>
          </a:p>
          <a:p>
            <a:pPr>
              <a:lnSpc>
                <a:spcPct val="150000"/>
              </a:lnSpc>
            </a:pPr>
            <a:r>
              <a:rPr lang="en-US" dirty="0"/>
              <a:t>Dust → respiratory issues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" b="8334"/>
          <a:stretch/>
        </p:blipFill>
        <p:spPr>
          <a:xfrm>
            <a:off x="3444844" y="914400"/>
            <a:ext cx="2590800" cy="23067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6"/>
          <a:stretch/>
        </p:blipFill>
        <p:spPr>
          <a:xfrm>
            <a:off x="6172200" y="609600"/>
            <a:ext cx="2700602" cy="24144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308" y="3962400"/>
            <a:ext cx="2594248" cy="22640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726" y="3733800"/>
            <a:ext cx="2617054" cy="23622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246656" y="6031468"/>
            <a:ext cx="2815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الغبار → مشاكل في الجهاز التنفسي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15112" y="6183868"/>
            <a:ext cx="1904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المذيبات → تهيج الجلد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72186" y="3036494"/>
            <a:ext cx="2300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الحرارة → الإجهاد الحراري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668476" y="3238474"/>
            <a:ext cx="214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الضوضاء → فقدان السمع</a:t>
            </a:r>
          </a:p>
        </p:txBody>
      </p:sp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IV.  Work-related Diseases: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066" y="4381485"/>
            <a:ext cx="2643533" cy="217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326914"/>
            <a:ext cx="2463800" cy="247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43000" y="3505200"/>
            <a:ext cx="4572000" cy="8740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4"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Ergonomic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Factors: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dirty="0"/>
              <a:t>Poor posture → musculoskeletal disorders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486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Psychosocial Factors:</a:t>
            </a:r>
            <a:endParaRPr lang="en-US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/>
              <a:t>Stress</a:t>
            </a:r>
            <a:r>
              <a:rPr lang="fr-FR" dirty="0"/>
              <a:t>, burnout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671062"/>
            <a:ext cx="2489200" cy="2489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219200" y="849311"/>
            <a:ext cx="2895600" cy="87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Agents: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dirty="0"/>
              <a:t>Bacteria, fungi → infections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6431620" y="1262355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البكتيريا والفطريات → العدوى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05599" y="4800600"/>
            <a:ext cx="2259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الوضعية السيئة → اضطرابات العضلات والعظام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95978" y="6115957"/>
            <a:ext cx="1535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الإجهاد، الإرهاق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fr-FR" sz="3600" dirty="0" smtClean="0">
                <a:solidFill>
                  <a:srgbClr val="002060"/>
                </a:solidFill>
              </a:rPr>
              <a:t>V</a:t>
            </a:r>
            <a:r>
              <a:rPr lang="en-US" sz="3600" dirty="0" smtClean="0">
                <a:solidFill>
                  <a:srgbClr val="002060"/>
                </a:solidFill>
              </a:rPr>
              <a:t>.  Common Industrial Examples: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5688" y="381000"/>
            <a:ext cx="676671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Welders: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 to fumes → lung irritation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Bakers: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flour dust → asthma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staff: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biological contamination risk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Workshop operators: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repetitive movement → tendonitis</a:t>
            </a:r>
          </a:p>
          <a:p>
            <a:pPr>
              <a:lnSpc>
                <a:spcPct val="250000"/>
              </a:lnSpc>
            </a:pPr>
            <a:r>
              <a:rPr lang="en-US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Foundry workers: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stress and dehydration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96645" y="224135"/>
            <a:ext cx="20473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400" dirty="0">
                <a:solidFill>
                  <a:srgbClr val="002060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أمثلة صناعية شائعة</a:t>
            </a:r>
            <a:endParaRPr lang="fr-FR" sz="2400" dirty="0">
              <a:solidFill>
                <a:srgbClr val="002060"/>
              </a:solidFill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46936" y="762000"/>
            <a:ext cx="2890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اللحامون: التعرض للأبخرة </a:t>
            </a:r>
            <a:r>
              <a:rPr lang="fr-FR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:</a:t>
            </a:r>
            <a:r>
              <a:rPr lang="ar-DZ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 </a:t>
            </a:r>
            <a:r>
              <a:rPr lang="ar-DZ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تهيج الرئة</a:t>
            </a:r>
            <a:endParaRPr lang="fr-FR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33039" y="1505542"/>
            <a:ext cx="2432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الخبازون: غبار الدقيق → الربو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72200" y="2274332"/>
            <a:ext cx="2853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موظفو المختبر: خطر التلوث البيولوجي</a:t>
            </a:r>
            <a:endParaRPr lang="fr-FR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87466" y="3341132"/>
            <a:ext cx="4397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مشغلو ورش العمل: الحركات المتكررة → التهاب الأوتار</a:t>
            </a:r>
            <a:endParaRPr lang="fr-FR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49077" y="4124206"/>
            <a:ext cx="3254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عمال المصانع: الإجهاد الحراري والجفاف</a:t>
            </a:r>
            <a:endParaRPr lang="fr-FR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pic>
        <p:nvPicPr>
          <p:cNvPr id="4098" name="Picture 2" descr="C:\Users\LA CASA TECHNOLOGY\Downloads\Gemini_Generated_Image_vf615nvf615nvf6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9" b="8892"/>
          <a:stretch/>
        </p:blipFill>
        <p:spPr bwMode="auto">
          <a:xfrm>
            <a:off x="1066800" y="4191000"/>
            <a:ext cx="3810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VI.  Hygiene in the Workplace: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762000"/>
            <a:ext cx="7620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industrial hygiene practices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cleaning of work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Adequate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ventilation (natural or mechanical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fume extraction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storage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Sanitary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facilities and hand-washing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Separation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clean vs. dirty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areas.</a:t>
            </a:r>
            <a:endParaRPr lang="fr-F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3643" y="577334"/>
            <a:ext cx="2040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sz="2000" dirty="0">
                <a:solidFill>
                  <a:srgbClr val="0070C0"/>
                </a:solidFill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النظافة في مكان العمل</a:t>
            </a:r>
            <a:endParaRPr lang="fr-FR" sz="2000" dirty="0">
              <a:solidFill>
                <a:srgbClr val="0070C0"/>
              </a:solidFill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2133600"/>
            <a:ext cx="24144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التنظيف اليومي لأسطح العمل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4600" y="2887249"/>
            <a:ext cx="2600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تهوية كافية (طبيعية أو ميكانيكية)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2949" y="3616859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أنظمة شفط الغبار والأبخرة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1804" y="4343400"/>
            <a:ext cx="2483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التخزين الآمن للمواد الكيميائية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69996" y="5105400"/>
            <a:ext cx="2977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المرافق الصحية ومحطات غسل اليدين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09926" y="5840313"/>
            <a:ext cx="3320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iri" panose="00000500000000000000" pitchFamily="2" charset="-78"/>
                <a:ea typeface="Amiri" panose="00000500000000000000" pitchFamily="2" charset="-78"/>
                <a:cs typeface="Amiri" panose="00000500000000000000" pitchFamily="2" charset="-78"/>
              </a:rPr>
              <a:t>فصل المناطق النظيفة عن المناطق المتسخة</a:t>
            </a:r>
            <a:endParaRPr lang="fr-F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iri" panose="00000500000000000000" pitchFamily="2" charset="-78"/>
              <a:ea typeface="Amiri" panose="00000500000000000000" pitchFamily="2" charset="-78"/>
              <a:cs typeface="Amiri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IIIX</a:t>
            </a:r>
            <a:r>
              <a:rPr lang="en-US" sz="3600" dirty="0" smtClean="0">
                <a:solidFill>
                  <a:srgbClr val="002060"/>
                </a:solidFill>
              </a:rPr>
              <a:t>.  Summary: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90188" y="1295400"/>
            <a:ext cx="7772400" cy="335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Occupational health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focuses on preventing diseases caused by work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environments.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Hygiene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(living + working) is essential for protecting worker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well-being.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Work-related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from physical, chemical, biological, ergonomic, and psychosocial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hazards.</a:t>
            </a:r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IX. 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685" y="776654"/>
            <a:ext cx="7585915" cy="662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8: Environmental Protection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17394</TotalTime>
  <Words>663</Words>
  <Application>Microsoft Office PowerPoint</Application>
  <PresentationFormat>On-screen Show (4:3)</PresentationFormat>
  <Paragraphs>126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Solstice</vt:lpstr>
      <vt:lpstr>PowerPoint Presentation</vt:lpstr>
      <vt:lpstr>Learning Outcomes</vt:lpstr>
      <vt:lpstr>1. What is Occupational Health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 5400</dc:creator>
  <cp:lastModifiedBy>Dr. Bouti .M</cp:lastModifiedBy>
  <cp:revision>181</cp:revision>
  <dcterms:created xsi:type="dcterms:W3CDTF">2006-08-16T00:00:00Z</dcterms:created>
  <dcterms:modified xsi:type="dcterms:W3CDTF">2025-12-05T20:37:05Z</dcterms:modified>
</cp:coreProperties>
</file>