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>
        <p:scale>
          <a:sx n="124" d="100"/>
          <a:sy n="124" d="100"/>
        </p:scale>
        <p:origin x="-330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22885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2913063" y="0"/>
            <a:ext cx="222885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AD3A36-06A8-4CC8-83A4-5395D5C0AF91}" type="datetimeFigureOut">
              <a:rPr lang="fr-FR" smtClean="0"/>
              <a:t>10/10/2026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-47625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514350" y="4343400"/>
            <a:ext cx="41148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22885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2913063" y="8685213"/>
            <a:ext cx="222885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129106-1B04-40A4-9F6F-B83590ECBEB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98062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Redrawn in English from the original French org chart. "Codir" = management committee. "SAV" = after-sales service.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Redrawn in English from the original French org chart. CNPE = Centre Nucléaire de Production d'Électricité (nuclear power plant). RP = radiation protection.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Redrawn in English from the original French graph. Original abbreviations: C = order (commande), F = invoice (facture), OF = manufacturing order (ordre de fabrication), BC = purchase order (bon de commande), BL = delivery note (bon de livraison), EP = pay slip (état de paie). Banks, Director and Staff are also actors in the original drawing.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last line ("Show how documents move between actors") is a short simple explanation of "établir les flux".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the original slide the goal of the factory is written "produire 1000 Produits 5/mois". It is translated here as 1000 products per month.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"Système opérant" is translated as "operating system" here. It means the part of the company that does the actual work. Do not mix it up with a computer operating system (like Windows).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slide combines two slides from the original deck (a/b/c definitions and the longer explanation of each sub-system). SD = decision system, SO = operating system, SSP = steering (control) sub-system.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6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3C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005840"/>
            <a:ext cx="7680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A9D6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1</a:t>
            </a:r>
            <a:endParaRPr lang="en-US" sz="20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508760"/>
            <a:ext cx="76809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Company and its Information System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474720"/>
            <a:ext cx="7680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Prepared by Dr. Nardjes BOUCHEMAL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4846320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A9A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Information Systems course by Mrs F. Benabderrahmane and Mrs N. Bouchemal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Definition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188720"/>
            <a:ext cx="3931920" cy="3291840"/>
          </a:xfrm>
          <a:prstGeom prst="rect">
            <a:avLst/>
          </a:prstGeom>
          <a:solidFill>
            <a:srgbClr val="F4F8F9"/>
          </a:solidFill>
          <a:ln w="9525">
            <a:solidFill>
              <a:srgbClr val="B8CDD1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663440" y="1188720"/>
            <a:ext cx="3931920" cy="3291840"/>
          </a:xfrm>
          <a:prstGeom prst="rect">
            <a:avLst/>
          </a:prstGeom>
          <a:solidFill>
            <a:srgbClr val="F4F8F9"/>
          </a:solidFill>
          <a:ln w="9525">
            <a:solidFill>
              <a:srgbClr val="B8CDD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1417320"/>
            <a:ext cx="731520" cy="731520"/>
          </a:xfrm>
          <a:prstGeom prst="ellipse">
            <a:avLst/>
          </a:prstGeom>
          <a:solidFill>
            <a:srgbClr val="12707F"/>
          </a:solidFill>
          <a:ln/>
        </p:spPr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120" y="1600200"/>
            <a:ext cx="365760" cy="36576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4892040" y="1417320"/>
            <a:ext cx="731520" cy="731520"/>
          </a:xfrm>
          <a:prstGeom prst="ellipse">
            <a:avLst/>
          </a:prstGeom>
          <a:solidFill>
            <a:srgbClr val="0B3C49"/>
          </a:solidFill>
          <a:ln/>
        </p:spPr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4920" y="1600200"/>
            <a:ext cx="365760" cy="36576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777240" y="2377440"/>
            <a:ext cx="347472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"company" (enterprise), we mean </a:t>
            </a:r>
            <a:r>
              <a:rPr lang="en-US" sz="1700" b="1" dirty="0">
                <a:solidFill>
                  <a:srgbClr val="1270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any organization</a:t>
            </a:r>
            <a:r>
              <a:rPr lang="en-US" sz="17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public or private, an academic institution or an economic institution.</a:t>
            </a:r>
            <a:endParaRPr lang="en-US" sz="1700" dirty="0"/>
          </a:p>
        </p:txBody>
      </p:sp>
      <p:sp>
        <p:nvSpPr>
          <p:cNvPr id="11" name="Text 7"/>
          <p:cNvSpPr txBox="1"/>
          <p:nvPr/>
        </p:nvSpPr>
        <p:spPr>
          <a:xfrm>
            <a:off x="4892040" y="2377440"/>
            <a:ext cx="347472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company is a </a:t>
            </a:r>
            <a:r>
              <a:rPr lang="en-US" sz="1700" b="1" dirty="0">
                <a:solidFill>
                  <a:srgbClr val="1270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socio-economic unit</a:t>
            </a:r>
            <a:r>
              <a:rPr lang="en-US" sz="17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made to produce goods and services.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4846320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A9A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Information Systems course by Mrs F. Benabderrahmane and Mrs N. Bouchemal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Main goals of a company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371600"/>
            <a:ext cx="1874520" cy="2743200"/>
          </a:xfrm>
          <a:prstGeom prst="rect">
            <a:avLst/>
          </a:prstGeom>
          <a:solidFill>
            <a:srgbClr val="F4F8F9"/>
          </a:solidFill>
          <a:ln w="9525">
            <a:solidFill>
              <a:srgbClr val="B8CDD1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097280" y="1645920"/>
            <a:ext cx="777240" cy="777240"/>
          </a:xfrm>
          <a:prstGeom prst="ellipse">
            <a:avLst/>
          </a:prstGeom>
          <a:solidFill>
            <a:srgbClr val="12707F"/>
          </a:solidFill>
          <a:ln/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1590" y="1840230"/>
            <a:ext cx="388620" cy="38862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685800" y="2651760"/>
            <a:ext cx="1600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Profit</a:t>
            </a:r>
            <a:endParaRPr lang="en-US" sz="1700" dirty="0"/>
          </a:p>
        </p:txBody>
      </p:sp>
      <p:sp>
        <p:nvSpPr>
          <p:cNvPr id="8" name="Shape 5"/>
          <p:cNvSpPr/>
          <p:nvPr/>
        </p:nvSpPr>
        <p:spPr>
          <a:xfrm>
            <a:off x="2606040" y="1371600"/>
            <a:ext cx="1874520" cy="2743200"/>
          </a:xfrm>
          <a:prstGeom prst="rect">
            <a:avLst/>
          </a:prstGeom>
          <a:solidFill>
            <a:srgbClr val="F4F8F9"/>
          </a:solidFill>
          <a:ln w="9525">
            <a:solidFill>
              <a:srgbClr val="B8CDD1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3154680" y="1645920"/>
            <a:ext cx="777240" cy="777240"/>
          </a:xfrm>
          <a:prstGeom prst="ellipse">
            <a:avLst/>
          </a:prstGeom>
          <a:solidFill>
            <a:srgbClr val="0B3C49"/>
          </a:solidFill>
          <a:ln/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8990" y="1840230"/>
            <a:ext cx="388620" cy="38862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2743200" y="2651760"/>
            <a:ext cx="1600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Provide jobs</a:t>
            </a:r>
            <a:endParaRPr lang="en-US" sz="1700" dirty="0"/>
          </a:p>
        </p:txBody>
      </p:sp>
      <p:sp>
        <p:nvSpPr>
          <p:cNvPr id="12" name="Shape 8"/>
          <p:cNvSpPr/>
          <p:nvPr/>
        </p:nvSpPr>
        <p:spPr>
          <a:xfrm>
            <a:off x="4663440" y="1371600"/>
            <a:ext cx="1874520" cy="2743200"/>
          </a:xfrm>
          <a:prstGeom prst="rect">
            <a:avLst/>
          </a:prstGeom>
          <a:solidFill>
            <a:srgbClr val="F4F8F9"/>
          </a:solidFill>
          <a:ln w="9525">
            <a:solidFill>
              <a:srgbClr val="B8CDD1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5212080" y="1645920"/>
            <a:ext cx="777240" cy="777240"/>
          </a:xfrm>
          <a:prstGeom prst="ellipse">
            <a:avLst/>
          </a:prstGeom>
          <a:solidFill>
            <a:srgbClr val="12707F"/>
          </a:solidFill>
          <a:ln/>
        </p:spPr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6390" y="1840230"/>
            <a:ext cx="388620" cy="38862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4800600" y="2651760"/>
            <a:ext cx="1600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Satisfy customers</a:t>
            </a:r>
            <a:endParaRPr lang="en-US" sz="1700" dirty="0"/>
          </a:p>
        </p:txBody>
      </p:sp>
      <p:sp>
        <p:nvSpPr>
          <p:cNvPr id="16" name="Shape 11"/>
          <p:cNvSpPr/>
          <p:nvPr/>
        </p:nvSpPr>
        <p:spPr>
          <a:xfrm>
            <a:off x="6720840" y="1371600"/>
            <a:ext cx="1874520" cy="2743200"/>
          </a:xfrm>
          <a:prstGeom prst="rect">
            <a:avLst/>
          </a:prstGeom>
          <a:solidFill>
            <a:srgbClr val="F4F8F9"/>
          </a:solidFill>
          <a:ln w="9525">
            <a:solidFill>
              <a:srgbClr val="B8CDD1"/>
            </a:solidFill>
            <a:prstDash val="solid"/>
          </a:ln>
        </p:spPr>
      </p:sp>
      <p:sp>
        <p:nvSpPr>
          <p:cNvPr id="17" name="Shape 12"/>
          <p:cNvSpPr/>
          <p:nvPr/>
        </p:nvSpPr>
        <p:spPr>
          <a:xfrm>
            <a:off x="7269480" y="1645920"/>
            <a:ext cx="777240" cy="777240"/>
          </a:xfrm>
          <a:prstGeom prst="ellipse">
            <a:avLst/>
          </a:prstGeom>
          <a:solidFill>
            <a:srgbClr val="0B3C49"/>
          </a:solidFill>
          <a:ln/>
        </p:spPr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63790" y="1840230"/>
            <a:ext cx="388620" cy="388620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6858000" y="2651760"/>
            <a:ext cx="1600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Build the base for the development of a society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4846320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A9A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Information Systems course by Mrs F. Benabderrahmane and Mrs N. Bouchemal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Problems when there is no organization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280160"/>
            <a:ext cx="1874520" cy="822960"/>
          </a:xfrm>
          <a:prstGeom prst="roundRect">
            <a:avLst>
              <a:gd name="adj" fmla="val 8889"/>
            </a:avLst>
          </a:prstGeom>
          <a:solidFill>
            <a:srgbClr val="E6F2F3"/>
          </a:solidFill>
          <a:ln w="12700">
            <a:solidFill>
              <a:srgbClr val="E6F2F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1280160"/>
            <a:ext cx="1874520" cy="82296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B3C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 breakdown rate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2606040" y="1280160"/>
            <a:ext cx="1874520" cy="822960"/>
          </a:xfrm>
          <a:prstGeom prst="roundRect">
            <a:avLst>
              <a:gd name="adj" fmla="val 8889"/>
            </a:avLst>
          </a:prstGeom>
          <a:solidFill>
            <a:srgbClr val="E6F2F3"/>
          </a:solidFill>
          <a:ln w="12700">
            <a:solidFill>
              <a:srgbClr val="E6F2F3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2606040" y="1280160"/>
            <a:ext cx="1874520" cy="82296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B3C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Conflicts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3440" y="1280160"/>
            <a:ext cx="1874520" cy="822960"/>
          </a:xfrm>
          <a:prstGeom prst="roundRect">
            <a:avLst>
              <a:gd name="adj" fmla="val 8889"/>
            </a:avLst>
          </a:prstGeom>
          <a:solidFill>
            <a:srgbClr val="E6F2F3"/>
          </a:solidFill>
          <a:ln w="12700">
            <a:solidFill>
              <a:srgbClr val="E6F2F3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663440" y="1280160"/>
            <a:ext cx="1874520" cy="82296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B3C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Extra costs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720840" y="1280160"/>
            <a:ext cx="1874520" cy="822960"/>
          </a:xfrm>
          <a:prstGeom prst="roundRect">
            <a:avLst>
              <a:gd name="adj" fmla="val 8889"/>
            </a:avLst>
          </a:prstGeom>
          <a:solidFill>
            <a:srgbClr val="E6F2F3"/>
          </a:solidFill>
          <a:ln w="12700">
            <a:solidFill>
              <a:srgbClr val="E6F2F3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720840" y="1280160"/>
            <a:ext cx="1874520" cy="82296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B3C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 of stock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548640" y="2743200"/>
            <a:ext cx="2377440" cy="1097280"/>
          </a:xfrm>
          <a:prstGeom prst="roundRect">
            <a:avLst>
              <a:gd name="adj" fmla="val 6667"/>
            </a:avLst>
          </a:prstGeom>
          <a:solidFill>
            <a:srgbClr val="12707F"/>
          </a:solidFill>
          <a:ln w="12700">
            <a:solidFill>
              <a:srgbClr val="12707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548640" y="2743200"/>
            <a:ext cx="2377440" cy="109728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Poor results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2971800" y="3291840"/>
            <a:ext cx="365760" cy="914"/>
          </a:xfrm>
          <a:prstGeom prst="line">
            <a:avLst/>
          </a:prstGeom>
          <a:noFill/>
          <a:ln w="31750">
            <a:solidFill>
              <a:srgbClr val="E07A2F"/>
            </a:solidFill>
            <a:prstDash val="solid"/>
            <a:tailEnd type="triangle"/>
          </a:ln>
        </p:spPr>
      </p:sp>
      <p:sp>
        <p:nvSpPr>
          <p:cNvPr id="15" name="Shape 13"/>
          <p:cNvSpPr/>
          <p:nvPr/>
        </p:nvSpPr>
        <p:spPr>
          <a:xfrm>
            <a:off x="3383280" y="2743200"/>
            <a:ext cx="2377440" cy="1097280"/>
          </a:xfrm>
          <a:prstGeom prst="roundRect">
            <a:avLst>
              <a:gd name="adj" fmla="val 6667"/>
            </a:avLst>
          </a:prstGeom>
          <a:solidFill>
            <a:srgbClr val="0B3C49"/>
          </a:solidFill>
          <a:ln w="12700">
            <a:solidFill>
              <a:srgbClr val="0B3C49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3383280" y="2743200"/>
            <a:ext cx="2377440" cy="109728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Lower turnover (sales)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5806440" y="3291840"/>
            <a:ext cx="365760" cy="914"/>
          </a:xfrm>
          <a:prstGeom prst="line">
            <a:avLst/>
          </a:prstGeom>
          <a:noFill/>
          <a:ln w="31750">
            <a:solidFill>
              <a:srgbClr val="E07A2F"/>
            </a:solidFill>
            <a:prstDash val="solid"/>
            <a:tailEnd type="triangle"/>
          </a:ln>
        </p:spPr>
      </p:sp>
      <p:sp>
        <p:nvSpPr>
          <p:cNvPr id="18" name="Shape 16"/>
          <p:cNvSpPr/>
          <p:nvPr/>
        </p:nvSpPr>
        <p:spPr>
          <a:xfrm>
            <a:off x="6217920" y="2743200"/>
            <a:ext cx="2377440" cy="1097280"/>
          </a:xfrm>
          <a:prstGeom prst="roundRect">
            <a:avLst>
              <a:gd name="adj" fmla="val 6667"/>
            </a:avLst>
          </a:prstGeom>
          <a:solidFill>
            <a:srgbClr val="E07A2F"/>
          </a:solidFill>
          <a:ln w="12700">
            <a:solidFill>
              <a:srgbClr val="E07A2F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6217920" y="2743200"/>
            <a:ext cx="2377440" cy="109728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Bankruptcy</a:t>
            </a:r>
            <a:endParaRPr lang="en-US" sz="1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4846320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A9A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Information Systems course by Mrs F. Benabderrahmane and Mrs N. Bouchemal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Main functions of the company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188720"/>
            <a:ext cx="2560320" cy="3383280"/>
          </a:xfrm>
          <a:prstGeom prst="rect">
            <a:avLst/>
          </a:prstGeom>
          <a:solidFill>
            <a:srgbClr val="F4F8F9"/>
          </a:solidFill>
          <a:ln w="9525">
            <a:solidFill>
              <a:srgbClr val="B8CDD1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77240" y="1417320"/>
            <a:ext cx="731520" cy="731520"/>
          </a:xfrm>
          <a:prstGeom prst="ellipse">
            <a:avLst/>
          </a:prstGeom>
          <a:solidFill>
            <a:srgbClr val="12707F"/>
          </a:solidFill>
          <a:ln/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120" y="1600200"/>
            <a:ext cx="365760" cy="36576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777240" y="2286000"/>
            <a:ext cx="2148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Production function</a:t>
            </a:r>
            <a:endParaRPr lang="en-US" sz="1700" dirty="0"/>
          </a:p>
        </p:txBody>
      </p:sp>
      <p:sp>
        <p:nvSpPr>
          <p:cNvPr id="8" name="Text 5"/>
          <p:cNvSpPr txBox="1"/>
          <p:nvPr/>
        </p:nvSpPr>
        <p:spPr>
          <a:xfrm>
            <a:off x="777240" y="3017520"/>
            <a:ext cx="21488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Makes goods and services to exchange them on the market.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3291840" y="1188720"/>
            <a:ext cx="2560320" cy="3383280"/>
          </a:xfrm>
          <a:prstGeom prst="rect">
            <a:avLst/>
          </a:prstGeom>
          <a:solidFill>
            <a:srgbClr val="F4F8F9"/>
          </a:solidFill>
          <a:ln w="9525">
            <a:solidFill>
              <a:srgbClr val="B8CDD1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3520440" y="1417320"/>
            <a:ext cx="731520" cy="731520"/>
          </a:xfrm>
          <a:prstGeom prst="ellipse">
            <a:avLst/>
          </a:prstGeom>
          <a:solidFill>
            <a:srgbClr val="0B3C49"/>
          </a:solidFill>
          <a:ln/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3320" y="1600200"/>
            <a:ext cx="365760" cy="36576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3520440" y="2286000"/>
            <a:ext cx="2148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Commercial (sales) function</a:t>
            </a:r>
            <a:endParaRPr lang="en-US" sz="1700" dirty="0"/>
          </a:p>
        </p:txBody>
      </p:sp>
      <p:sp>
        <p:nvSpPr>
          <p:cNvPr id="13" name="Text 9"/>
          <p:cNvSpPr txBox="1"/>
          <p:nvPr/>
        </p:nvSpPr>
        <p:spPr>
          <a:xfrm>
            <a:off x="3520440" y="3017520"/>
            <a:ext cx="21488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Sells the company's products to create added value for the company.</a:t>
            </a:r>
            <a:endParaRPr lang="en-US" sz="1400" dirty="0"/>
          </a:p>
        </p:txBody>
      </p:sp>
      <p:sp>
        <p:nvSpPr>
          <p:cNvPr id="14" name="Shape 10"/>
          <p:cNvSpPr/>
          <p:nvPr/>
        </p:nvSpPr>
        <p:spPr>
          <a:xfrm>
            <a:off x="6035040" y="1188720"/>
            <a:ext cx="2560320" cy="3383280"/>
          </a:xfrm>
          <a:prstGeom prst="rect">
            <a:avLst/>
          </a:prstGeom>
          <a:solidFill>
            <a:srgbClr val="F4F8F9"/>
          </a:solidFill>
          <a:ln w="9525">
            <a:solidFill>
              <a:srgbClr val="B8CDD1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6263640" y="1417320"/>
            <a:ext cx="731520" cy="731520"/>
          </a:xfrm>
          <a:prstGeom prst="ellipse">
            <a:avLst/>
          </a:prstGeom>
          <a:solidFill>
            <a:srgbClr val="E07A2F"/>
          </a:solidFill>
          <a:ln/>
        </p:spPr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6520" y="1600200"/>
            <a:ext cx="365760" cy="36576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6263640" y="2286000"/>
            <a:ext cx="2148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Administrative function</a:t>
            </a:r>
            <a:endParaRPr lang="en-US" sz="1700" dirty="0"/>
          </a:p>
        </p:txBody>
      </p:sp>
      <p:sp>
        <p:nvSpPr>
          <p:cNvPr id="18" name="Text 13"/>
          <p:cNvSpPr txBox="1"/>
          <p:nvPr/>
        </p:nvSpPr>
        <p:spPr>
          <a:xfrm>
            <a:off x="6263640" y="3017520"/>
            <a:ext cx="21488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Gives non-commercial services, like public administration.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4846320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A9A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Information Systems course by Mrs F. Benabderrahmane and Mrs N. Bouchemal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company and organization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09728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i="1" dirty="0">
                <a:solidFill>
                  <a:srgbClr val="5E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company is a social body, with legal, financial and social sides.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48640" y="1645920"/>
            <a:ext cx="3931920" cy="2926080"/>
          </a:xfrm>
          <a:prstGeom prst="rect">
            <a:avLst/>
          </a:prstGeom>
          <a:solidFill>
            <a:srgbClr val="F4F8F9"/>
          </a:solidFill>
          <a:ln w="9525">
            <a:solidFill>
              <a:srgbClr val="B8CDD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48640" y="1645920"/>
            <a:ext cx="3931920" cy="457200"/>
          </a:xfrm>
          <a:prstGeom prst="rect">
            <a:avLst/>
          </a:prstGeom>
          <a:solidFill>
            <a:srgbClr val="12707F"/>
          </a:solidFill>
          <a:ln w="12700">
            <a:solidFill>
              <a:srgbClr val="12707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1645920"/>
            <a:ext cx="3931920" cy="45720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Main parts of the company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85800" y="2240280"/>
            <a:ext cx="365760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400"/>
              </a:spcAft>
              <a:buSzPct val="100000"/>
              <a:buChar char="•"/>
            </a:pPr>
            <a:r>
              <a:rPr lang="en-US" sz="15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People (human resources)</a:t>
            </a:r>
            <a:endParaRPr lang="en-US" sz="1500" dirty="0"/>
          </a:p>
          <a:p>
            <a:pPr marL="228600" indent="-228600">
              <a:spcAft>
                <a:spcPts val="400"/>
              </a:spcAft>
              <a:buSzPct val="100000"/>
              <a:buChar char="•"/>
            </a:pPr>
            <a:r>
              <a:rPr lang="en-US" sz="15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Equipment (material resources)</a:t>
            </a:r>
            <a:endParaRPr lang="en-US" sz="1500" dirty="0"/>
          </a:p>
          <a:p>
            <a:pPr marL="228600" indent="-228600">
              <a:spcAft>
                <a:spcPts val="400"/>
              </a:spcAft>
              <a:buSzPct val="100000"/>
              <a:buChar char="•"/>
            </a:pPr>
            <a:r>
              <a:rPr lang="en-US" sz="15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Methods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4663440" y="1645920"/>
            <a:ext cx="3931920" cy="2926080"/>
          </a:xfrm>
          <a:prstGeom prst="rect">
            <a:avLst/>
          </a:prstGeom>
          <a:solidFill>
            <a:srgbClr val="F4F8F9"/>
          </a:solidFill>
          <a:ln w="9525">
            <a:solidFill>
              <a:srgbClr val="B8CDD1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663440" y="1645920"/>
            <a:ext cx="3931920" cy="457200"/>
          </a:xfrm>
          <a:prstGeom prst="rect">
            <a:avLst/>
          </a:prstGeom>
          <a:solidFill>
            <a:srgbClr val="0B3C49"/>
          </a:solidFill>
          <a:ln w="12700">
            <a:solidFill>
              <a:srgbClr val="0B3C49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663440" y="1645920"/>
            <a:ext cx="3931920" cy="45720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3 factors come together to: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4800600" y="2240280"/>
            <a:ext cx="365760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400"/>
              </a:spcAft>
              <a:buSzPct val="100000"/>
              <a:buChar char="•"/>
            </a:pPr>
            <a:r>
              <a:rPr lang="en-US" sz="15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Meet needs and reach goals</a:t>
            </a:r>
            <a:endParaRPr lang="en-US" sz="1500" dirty="0"/>
          </a:p>
          <a:p>
            <a:pPr marL="228600" indent="-228600">
              <a:spcAft>
                <a:spcPts val="400"/>
              </a:spcAft>
              <a:buSzPct val="100000"/>
              <a:buChar char="•"/>
            </a:pPr>
            <a:r>
              <a:rPr lang="en-US" sz="15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Hire people and make them work</a:t>
            </a:r>
            <a:endParaRPr lang="en-US" sz="1500" dirty="0"/>
          </a:p>
          <a:p>
            <a:pPr marL="228600" indent="-228600">
              <a:spcAft>
                <a:spcPts val="400"/>
              </a:spcAft>
              <a:buSzPct val="100000"/>
              <a:buChar char="•"/>
            </a:pPr>
            <a:r>
              <a:rPr lang="en-US" sz="15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money</a:t>
            </a:r>
            <a:endParaRPr lang="en-US" sz="1500" dirty="0"/>
          </a:p>
          <a:p>
            <a:pPr marL="228600" indent="-228600">
              <a:spcAft>
                <a:spcPts val="400"/>
              </a:spcAft>
              <a:buSzPct val="100000"/>
              <a:buChar char="•"/>
            </a:pPr>
            <a:r>
              <a:rPr lang="en-US" sz="15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 results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4846320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A9A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Information Systems course by Mrs F. Benabderrahmane and Mrs N. Bouchemal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the company works: business areas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188720"/>
            <a:ext cx="4572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reach all its goals, the company is split into </a:t>
            </a:r>
            <a:r>
              <a:rPr lang="en-US" sz="1800" b="1" dirty="0">
                <a:solidFill>
                  <a:srgbClr val="E07A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areas (or domains) of activity</a:t>
            </a:r>
            <a:r>
              <a:rPr lang="en-US" sz="18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468880"/>
            <a:ext cx="4572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</a:t>
            </a:r>
            <a:r>
              <a:rPr lang="en-US" sz="1800" b="1" dirty="0">
                <a:solidFill>
                  <a:srgbClr val="E07A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area</a:t>
            </a:r>
            <a:r>
              <a:rPr lang="en-US" sz="18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does a </a:t>
            </a:r>
            <a:r>
              <a:rPr lang="en-US" sz="1800" b="1" dirty="0">
                <a:solidFill>
                  <a:srgbClr val="E07A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specific function</a:t>
            </a:r>
            <a:r>
              <a:rPr lang="en-US" sz="18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5486400" y="1234440"/>
            <a:ext cx="1463040" cy="822960"/>
          </a:xfrm>
          <a:prstGeom prst="roundRect">
            <a:avLst>
              <a:gd name="adj" fmla="val 8889"/>
            </a:avLst>
          </a:prstGeom>
          <a:solidFill>
            <a:srgbClr val="12707F"/>
          </a:solidFill>
          <a:ln w="12700">
            <a:solidFill>
              <a:srgbClr val="12707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0" y="1234440"/>
            <a:ext cx="1463040" cy="82296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Sales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7086600" y="1234440"/>
            <a:ext cx="1463040" cy="822960"/>
          </a:xfrm>
          <a:prstGeom prst="roundRect">
            <a:avLst>
              <a:gd name="adj" fmla="val 8889"/>
            </a:avLst>
          </a:prstGeom>
          <a:solidFill>
            <a:srgbClr val="E6F2F3"/>
          </a:solidFill>
          <a:ln w="12700">
            <a:solidFill>
              <a:srgbClr val="E6F2F3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086600" y="1234440"/>
            <a:ext cx="1463040" cy="82296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B3C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Production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5486400" y="2240280"/>
            <a:ext cx="1463040" cy="822960"/>
          </a:xfrm>
          <a:prstGeom prst="roundRect">
            <a:avLst>
              <a:gd name="adj" fmla="val 8889"/>
            </a:avLst>
          </a:prstGeom>
          <a:solidFill>
            <a:srgbClr val="0B3C49"/>
          </a:solidFill>
          <a:ln w="12700">
            <a:solidFill>
              <a:srgbClr val="0B3C49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0" y="2240280"/>
            <a:ext cx="1463040" cy="82296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Purchasing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7086600" y="2240280"/>
            <a:ext cx="1463040" cy="822960"/>
          </a:xfrm>
          <a:prstGeom prst="roundRect">
            <a:avLst>
              <a:gd name="adj" fmla="val 8889"/>
            </a:avLst>
          </a:prstGeom>
          <a:solidFill>
            <a:srgbClr val="12707F"/>
          </a:solidFill>
          <a:ln w="12700">
            <a:solidFill>
              <a:srgbClr val="12707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7086600" y="2240280"/>
            <a:ext cx="1463040" cy="82296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Finance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5486400" y="3246120"/>
            <a:ext cx="1463040" cy="822960"/>
          </a:xfrm>
          <a:prstGeom prst="roundRect">
            <a:avLst>
              <a:gd name="adj" fmla="val 8889"/>
            </a:avLst>
          </a:prstGeom>
          <a:solidFill>
            <a:srgbClr val="E6F2F3"/>
          </a:solidFill>
          <a:ln w="12700">
            <a:solidFill>
              <a:srgbClr val="E6F2F3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5486400" y="3246120"/>
            <a:ext cx="1463040" cy="82296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B3C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HR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7086600" y="3246120"/>
            <a:ext cx="1463040" cy="822960"/>
          </a:xfrm>
          <a:prstGeom prst="roundRect">
            <a:avLst>
              <a:gd name="adj" fmla="val 8889"/>
            </a:avLst>
          </a:prstGeom>
          <a:solidFill>
            <a:srgbClr val="0B3C49"/>
          </a:solidFill>
          <a:ln w="12700">
            <a:solidFill>
              <a:srgbClr val="0B3C49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086600" y="3246120"/>
            <a:ext cx="1463040" cy="82296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Admin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B3C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188720"/>
            <a:ext cx="768096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are the relations between the members and the departments of a company organized?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4846320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A9A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Information Systems course by Mrs F. Benabderrahmane and Mrs N. Bouchemal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company: organization chart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18872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i="1" dirty="0">
                <a:solidFill>
                  <a:srgbClr val="5E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Definition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48640" y="1645920"/>
            <a:ext cx="8046720" cy="2011680"/>
          </a:xfrm>
          <a:prstGeom prst="roundRect">
            <a:avLst>
              <a:gd name="adj" fmla="val 3636"/>
            </a:avLst>
          </a:prstGeom>
          <a:solidFill>
            <a:srgbClr val="E6F2F3"/>
          </a:solidFill>
          <a:ln w="12700">
            <a:solidFill>
              <a:srgbClr val="E6F2F3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1645920"/>
            <a:ext cx="74980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</a:t>
            </a:r>
            <a:r>
              <a:rPr lang="en-US" sz="2400" b="1" dirty="0">
                <a:solidFill>
                  <a:srgbClr val="12707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organization chart</a:t>
            </a:r>
            <a:r>
              <a:rPr lang="en-US" sz="2400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(org chart) is a </a:t>
            </a:r>
            <a:r>
              <a:rPr lang="en-US" sz="24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diagram</a:t>
            </a:r>
            <a:r>
              <a:rPr lang="en-US" sz="2400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that shows the </a:t>
            </a:r>
            <a:r>
              <a:rPr lang="en-US" sz="24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functional, organizational and hierarchical links</a:t>
            </a:r>
            <a:r>
              <a:rPr lang="en-US" sz="2400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of a company.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4846320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A9A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Information Systems course by Mrs F. Benabderrahmane and Mrs N. Bouchemal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company: organization chart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3291840" y="1097280"/>
            <a:ext cx="2560320" cy="640080"/>
          </a:xfrm>
          <a:prstGeom prst="rect">
            <a:avLst/>
          </a:prstGeom>
          <a:solidFill>
            <a:srgbClr val="0B3C49"/>
          </a:solidFill>
          <a:ln w="12700">
            <a:solidFill>
              <a:srgbClr val="0B3C49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3291840" y="1097280"/>
            <a:ext cx="2560320" cy="64008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General Management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309360" y="1828800"/>
            <a:ext cx="2194560" cy="548640"/>
          </a:xfrm>
          <a:prstGeom prst="rect">
            <a:avLst/>
          </a:prstGeom>
          <a:solidFill>
            <a:srgbClr val="E6F2F3"/>
          </a:solidFill>
          <a:ln w="12700">
            <a:solidFill>
              <a:srgbClr val="E6F2F3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309360" y="1828800"/>
            <a:ext cx="2194560" cy="54864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B3C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General Secretariat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572000" y="1737360"/>
            <a:ext cx="914" cy="1143000"/>
          </a:xfrm>
          <a:prstGeom prst="line">
            <a:avLst/>
          </a:prstGeom>
          <a:noFill/>
          <a:ln w="19050">
            <a:solidFill>
              <a:srgbClr val="0B3C49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572000" y="2103120"/>
            <a:ext cx="1737360" cy="914"/>
          </a:xfrm>
          <a:prstGeom prst="line">
            <a:avLst/>
          </a:prstGeom>
          <a:noFill/>
          <a:ln w="19050">
            <a:solidFill>
              <a:srgbClr val="0B3C49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143000" y="2880360"/>
            <a:ext cx="6858000" cy="914"/>
          </a:xfrm>
          <a:prstGeom prst="line">
            <a:avLst/>
          </a:prstGeom>
          <a:noFill/>
          <a:ln w="19050">
            <a:solidFill>
              <a:srgbClr val="0B3C49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143000" y="2880360"/>
            <a:ext cx="914" cy="411480"/>
          </a:xfrm>
          <a:prstGeom prst="line">
            <a:avLst/>
          </a:prstGeom>
          <a:noFill/>
          <a:ln w="19050">
            <a:solidFill>
              <a:srgbClr val="0B3C49"/>
            </a:solidFill>
            <a:prstDash val="solid"/>
            <a:tailEnd type="triangle"/>
          </a:ln>
        </p:spPr>
      </p:sp>
      <p:sp>
        <p:nvSpPr>
          <p:cNvPr id="12" name="Shape 10"/>
          <p:cNvSpPr/>
          <p:nvPr/>
        </p:nvSpPr>
        <p:spPr>
          <a:xfrm>
            <a:off x="548640" y="3291840"/>
            <a:ext cx="1188720" cy="731520"/>
          </a:xfrm>
          <a:prstGeom prst="rect">
            <a:avLst/>
          </a:prstGeom>
          <a:solidFill>
            <a:srgbClr val="12707F"/>
          </a:solidFill>
          <a:ln w="12700">
            <a:solidFill>
              <a:srgbClr val="12707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548640" y="3291840"/>
            <a:ext cx="1188720" cy="73152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Staff (HR)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2514600" y="2880360"/>
            <a:ext cx="914" cy="411480"/>
          </a:xfrm>
          <a:prstGeom prst="line">
            <a:avLst/>
          </a:prstGeom>
          <a:noFill/>
          <a:ln w="19050">
            <a:solidFill>
              <a:srgbClr val="0B3C49"/>
            </a:solidFill>
            <a:prstDash val="solid"/>
            <a:tailEnd type="triangle"/>
          </a:ln>
        </p:spPr>
      </p:sp>
      <p:sp>
        <p:nvSpPr>
          <p:cNvPr id="15" name="Shape 13"/>
          <p:cNvSpPr/>
          <p:nvPr/>
        </p:nvSpPr>
        <p:spPr>
          <a:xfrm>
            <a:off x="1920240" y="3291840"/>
            <a:ext cx="1188720" cy="731520"/>
          </a:xfrm>
          <a:prstGeom prst="rect">
            <a:avLst/>
          </a:prstGeom>
          <a:solidFill>
            <a:srgbClr val="12707F"/>
          </a:solidFill>
          <a:ln w="12700">
            <a:solidFill>
              <a:srgbClr val="12707F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1920240" y="3291840"/>
            <a:ext cx="1188720" cy="73152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Finance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3886200" y="2880360"/>
            <a:ext cx="914" cy="411480"/>
          </a:xfrm>
          <a:prstGeom prst="line">
            <a:avLst/>
          </a:prstGeom>
          <a:noFill/>
          <a:ln w="19050">
            <a:solidFill>
              <a:srgbClr val="0B3C49"/>
            </a:solidFill>
            <a:prstDash val="solid"/>
            <a:tailEnd type="triangle"/>
          </a:ln>
        </p:spPr>
      </p:sp>
      <p:sp>
        <p:nvSpPr>
          <p:cNvPr id="18" name="Shape 16"/>
          <p:cNvSpPr/>
          <p:nvPr/>
        </p:nvSpPr>
        <p:spPr>
          <a:xfrm>
            <a:off x="3291840" y="3291840"/>
            <a:ext cx="1188720" cy="731520"/>
          </a:xfrm>
          <a:prstGeom prst="rect">
            <a:avLst/>
          </a:prstGeom>
          <a:solidFill>
            <a:srgbClr val="12707F"/>
          </a:solidFill>
          <a:ln w="12700">
            <a:solidFill>
              <a:srgbClr val="12707F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3291840" y="3291840"/>
            <a:ext cx="1188720" cy="73152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Purchasing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5257800" y="2880360"/>
            <a:ext cx="914" cy="411480"/>
          </a:xfrm>
          <a:prstGeom prst="line">
            <a:avLst/>
          </a:prstGeom>
          <a:noFill/>
          <a:ln w="19050">
            <a:solidFill>
              <a:srgbClr val="0B3C49"/>
            </a:solidFill>
            <a:prstDash val="solid"/>
            <a:tailEnd type="triangle"/>
          </a:ln>
        </p:spPr>
      </p:sp>
      <p:sp>
        <p:nvSpPr>
          <p:cNvPr id="21" name="Shape 19"/>
          <p:cNvSpPr/>
          <p:nvPr/>
        </p:nvSpPr>
        <p:spPr>
          <a:xfrm>
            <a:off x="4663440" y="3291840"/>
            <a:ext cx="1188720" cy="731520"/>
          </a:xfrm>
          <a:prstGeom prst="rect">
            <a:avLst/>
          </a:prstGeom>
          <a:solidFill>
            <a:srgbClr val="12707F"/>
          </a:solidFill>
          <a:ln w="12700">
            <a:solidFill>
              <a:srgbClr val="12707F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4663440" y="3291840"/>
            <a:ext cx="1188720" cy="73152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Production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6629400" y="2880360"/>
            <a:ext cx="914" cy="411480"/>
          </a:xfrm>
          <a:prstGeom prst="line">
            <a:avLst/>
          </a:prstGeom>
          <a:noFill/>
          <a:ln w="19050">
            <a:solidFill>
              <a:srgbClr val="0B3C49"/>
            </a:solidFill>
            <a:prstDash val="solid"/>
            <a:tailEnd type="triangle"/>
          </a:ln>
        </p:spPr>
      </p:sp>
      <p:sp>
        <p:nvSpPr>
          <p:cNvPr id="24" name="Shape 22"/>
          <p:cNvSpPr/>
          <p:nvPr/>
        </p:nvSpPr>
        <p:spPr>
          <a:xfrm>
            <a:off x="6035040" y="3291840"/>
            <a:ext cx="1188720" cy="731520"/>
          </a:xfrm>
          <a:prstGeom prst="rect">
            <a:avLst/>
          </a:prstGeom>
          <a:solidFill>
            <a:srgbClr val="12707F"/>
          </a:solidFill>
          <a:ln w="12700">
            <a:solidFill>
              <a:srgbClr val="12707F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6035040" y="3291840"/>
            <a:ext cx="1188720" cy="73152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Sales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8001000" y="2880360"/>
            <a:ext cx="914" cy="411480"/>
          </a:xfrm>
          <a:prstGeom prst="line">
            <a:avLst/>
          </a:prstGeom>
          <a:noFill/>
          <a:ln w="19050">
            <a:solidFill>
              <a:srgbClr val="0B3C49"/>
            </a:solidFill>
            <a:prstDash val="solid"/>
            <a:tailEnd type="triangle"/>
          </a:ln>
        </p:spPr>
      </p:sp>
      <p:sp>
        <p:nvSpPr>
          <p:cNvPr id="27" name="Shape 25"/>
          <p:cNvSpPr/>
          <p:nvPr/>
        </p:nvSpPr>
        <p:spPr>
          <a:xfrm>
            <a:off x="7406640" y="3291840"/>
            <a:ext cx="1188720" cy="731520"/>
          </a:xfrm>
          <a:prstGeom prst="rect">
            <a:avLst/>
          </a:prstGeom>
          <a:solidFill>
            <a:srgbClr val="12707F"/>
          </a:solidFill>
          <a:ln w="12700">
            <a:solidFill>
              <a:srgbClr val="12707F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7406640" y="3291840"/>
            <a:ext cx="1188720" cy="73152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Administration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4846320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A9A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Information Systems course by Mrs F. Benabderrahmane and Mrs N. Bouchemal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company: organization chart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188720"/>
            <a:ext cx="80467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gives an overview of how jobs (posts) and functions are shared inside a structure.</a:t>
            </a:r>
            <a:endParaRPr lang="en-US" sz="18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simple map shows who gives orders (lines of command) and who reports to whom (subordination).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548640" y="3200400"/>
            <a:ext cx="8046720" cy="1097280"/>
          </a:xfrm>
          <a:prstGeom prst="roundRect">
            <a:avLst>
              <a:gd name="adj" fmla="val 6667"/>
            </a:avLst>
          </a:prstGeom>
          <a:solidFill>
            <a:srgbClr val="12707F"/>
          </a:solidFill>
          <a:ln w="12700">
            <a:solidFill>
              <a:srgbClr val="12707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48640" y="3200400"/>
            <a:ext cx="8046720" cy="109728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simple and clear view of complex structures.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4846320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A9A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Information Systems course by Mrs F. Benabderrahmane and Mrs N. Bouchemal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Example: org chart of the PIDJI Group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3291840" y="914400"/>
            <a:ext cx="2560320" cy="292608"/>
          </a:xfrm>
          <a:prstGeom prst="roundRect">
            <a:avLst>
              <a:gd name="adj" fmla="val 25000"/>
            </a:avLst>
          </a:prstGeom>
          <a:solidFill>
            <a:srgbClr val="F7C995"/>
          </a:solidFill>
          <a:ln w="12700">
            <a:solidFill>
              <a:srgbClr val="D98A3A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3291840" y="914400"/>
            <a:ext cx="2560320" cy="29260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3B2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President of the PIDJI Group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3566160" y="1325880"/>
            <a:ext cx="2011680" cy="292608"/>
          </a:xfrm>
          <a:prstGeom prst="roundRect">
            <a:avLst>
              <a:gd name="adj" fmla="val 25000"/>
            </a:avLst>
          </a:prstGeom>
          <a:solidFill>
            <a:srgbClr val="F7C995"/>
          </a:solidFill>
          <a:ln w="12700">
            <a:solidFill>
              <a:srgbClr val="D98A3A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3566160" y="1325880"/>
            <a:ext cx="2011680" cy="29260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3B2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Management (Codir)</a:t>
            </a:r>
            <a:endParaRPr lang="en-US" sz="950" dirty="0"/>
          </a:p>
        </p:txBody>
      </p:sp>
      <p:sp>
        <p:nvSpPr>
          <p:cNvPr id="8" name="Shape 6"/>
          <p:cNvSpPr/>
          <p:nvPr/>
        </p:nvSpPr>
        <p:spPr>
          <a:xfrm>
            <a:off x="4572000" y="1207008"/>
            <a:ext cx="914" cy="118872"/>
          </a:xfrm>
          <a:prstGeom prst="line">
            <a:avLst/>
          </a:prstGeom>
          <a:noFill/>
          <a:ln w="19050">
            <a:solidFill>
              <a:srgbClr val="8A4B12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371600" y="1737360"/>
            <a:ext cx="2377440" cy="384048"/>
          </a:xfrm>
          <a:prstGeom prst="roundRect">
            <a:avLst>
              <a:gd name="adj" fmla="val 19048"/>
            </a:avLst>
          </a:prstGeom>
          <a:solidFill>
            <a:srgbClr val="F7C995"/>
          </a:solidFill>
          <a:ln w="12700">
            <a:solidFill>
              <a:srgbClr val="D98A3A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1371600" y="1737360"/>
            <a:ext cx="2377440" cy="38404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3B2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Human Resources (Codir) / Sales assistant</a:t>
            </a:r>
            <a:endParaRPr lang="en-US" sz="850" dirty="0"/>
          </a:p>
        </p:txBody>
      </p:sp>
      <p:sp>
        <p:nvSpPr>
          <p:cNvPr id="11" name="Shape 9"/>
          <p:cNvSpPr/>
          <p:nvPr/>
        </p:nvSpPr>
        <p:spPr>
          <a:xfrm>
            <a:off x="5394960" y="1737360"/>
            <a:ext cx="2377440" cy="384048"/>
          </a:xfrm>
          <a:prstGeom prst="roundRect">
            <a:avLst>
              <a:gd name="adj" fmla="val 19048"/>
            </a:avLst>
          </a:prstGeom>
          <a:solidFill>
            <a:srgbClr val="F7C995"/>
          </a:solidFill>
          <a:ln w="12700">
            <a:solidFill>
              <a:srgbClr val="D98A3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5394960" y="1737360"/>
            <a:ext cx="2377440" cy="38404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3B2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Secretariat–Accounting / Sales assistant</a:t>
            </a:r>
            <a:endParaRPr lang="en-US" sz="850" dirty="0"/>
          </a:p>
        </p:txBody>
      </p:sp>
      <p:sp>
        <p:nvSpPr>
          <p:cNvPr id="13" name="Shape 11"/>
          <p:cNvSpPr/>
          <p:nvPr/>
        </p:nvSpPr>
        <p:spPr>
          <a:xfrm>
            <a:off x="4572000" y="1618488"/>
            <a:ext cx="914" cy="667512"/>
          </a:xfrm>
          <a:prstGeom prst="line">
            <a:avLst/>
          </a:prstGeom>
          <a:noFill/>
          <a:ln w="19050">
            <a:solidFill>
              <a:srgbClr val="8A4B12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749040" y="1920240"/>
            <a:ext cx="1645920" cy="914"/>
          </a:xfrm>
          <a:prstGeom prst="line">
            <a:avLst/>
          </a:prstGeom>
          <a:noFill/>
          <a:ln w="19050">
            <a:solidFill>
              <a:srgbClr val="8A4B12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143000" y="2286000"/>
            <a:ext cx="6858000" cy="914"/>
          </a:xfrm>
          <a:prstGeom prst="line">
            <a:avLst/>
          </a:prstGeom>
          <a:noFill/>
          <a:ln w="19050">
            <a:solidFill>
              <a:srgbClr val="8A4B12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257300" y="2286000"/>
            <a:ext cx="914" cy="137160"/>
          </a:xfrm>
          <a:prstGeom prst="line">
            <a:avLst/>
          </a:prstGeom>
          <a:noFill/>
          <a:ln w="19050">
            <a:solidFill>
              <a:srgbClr val="8A4B1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02920" y="2423160"/>
            <a:ext cx="1508760" cy="384048"/>
          </a:xfrm>
          <a:prstGeom prst="roundRect">
            <a:avLst>
              <a:gd name="adj" fmla="val 19048"/>
            </a:avLst>
          </a:prstGeom>
          <a:solidFill>
            <a:srgbClr val="E88E3C"/>
          </a:solidFill>
          <a:ln w="12700">
            <a:solidFill>
              <a:srgbClr val="E88E3C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502920" y="2423160"/>
            <a:ext cx="1508760" cy="38404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SALES</a:t>
            </a:r>
            <a:endParaRPr lang="en-US" sz="850" dirty="0"/>
          </a:p>
        </p:txBody>
      </p:sp>
      <p:sp>
        <p:nvSpPr>
          <p:cNvPr id="19" name="Shape 17"/>
          <p:cNvSpPr/>
          <p:nvPr/>
        </p:nvSpPr>
        <p:spPr>
          <a:xfrm>
            <a:off x="594360" y="2898648"/>
            <a:ext cx="1325880" cy="338328"/>
          </a:xfrm>
          <a:prstGeom prst="roundRect">
            <a:avLst>
              <a:gd name="adj" fmla="val 21622"/>
            </a:avLst>
          </a:prstGeom>
          <a:solidFill>
            <a:srgbClr val="F7C995"/>
          </a:solidFill>
          <a:ln w="12700">
            <a:solidFill>
              <a:srgbClr val="D98A3A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594360" y="2898648"/>
            <a:ext cx="1325880" cy="33832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750" dirty="0">
                <a:solidFill>
                  <a:srgbClr val="3B2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North region</a:t>
            </a:r>
            <a:endParaRPr lang="en-US" sz="750" dirty="0"/>
          </a:p>
        </p:txBody>
      </p:sp>
      <p:sp>
        <p:nvSpPr>
          <p:cNvPr id="21" name="Shape 19"/>
          <p:cNvSpPr/>
          <p:nvPr/>
        </p:nvSpPr>
        <p:spPr>
          <a:xfrm>
            <a:off x="594360" y="3282696"/>
            <a:ext cx="1325880" cy="338328"/>
          </a:xfrm>
          <a:prstGeom prst="roundRect">
            <a:avLst>
              <a:gd name="adj" fmla="val 21622"/>
            </a:avLst>
          </a:prstGeom>
          <a:solidFill>
            <a:srgbClr val="F7C995"/>
          </a:solidFill>
          <a:ln w="12700">
            <a:solidFill>
              <a:srgbClr val="D98A3A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594360" y="3282696"/>
            <a:ext cx="1325880" cy="33832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750" dirty="0">
                <a:solidFill>
                  <a:srgbClr val="3B2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Recruitment: South</a:t>
            </a:r>
            <a:endParaRPr lang="en-US" sz="750" dirty="0"/>
          </a:p>
        </p:txBody>
      </p:sp>
      <p:sp>
        <p:nvSpPr>
          <p:cNvPr id="23" name="Shape 21"/>
          <p:cNvSpPr/>
          <p:nvPr/>
        </p:nvSpPr>
        <p:spPr>
          <a:xfrm>
            <a:off x="2903220" y="2286000"/>
            <a:ext cx="914" cy="137160"/>
          </a:xfrm>
          <a:prstGeom prst="line">
            <a:avLst/>
          </a:prstGeom>
          <a:noFill/>
          <a:ln w="19050">
            <a:solidFill>
              <a:srgbClr val="8A4B12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148840" y="2423160"/>
            <a:ext cx="1508760" cy="384048"/>
          </a:xfrm>
          <a:prstGeom prst="roundRect">
            <a:avLst>
              <a:gd name="adj" fmla="val 19048"/>
            </a:avLst>
          </a:prstGeom>
          <a:solidFill>
            <a:srgbClr val="E88E3C"/>
          </a:solidFill>
          <a:ln w="12700">
            <a:solidFill>
              <a:srgbClr val="E88E3C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2148840" y="2423160"/>
            <a:ext cx="1508760" cy="38404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R&amp;D (STUDIES &amp; DEVELOPMENT)</a:t>
            </a:r>
            <a:endParaRPr lang="en-US" sz="850" dirty="0"/>
          </a:p>
        </p:txBody>
      </p:sp>
      <p:sp>
        <p:nvSpPr>
          <p:cNvPr id="26" name="Shape 24"/>
          <p:cNvSpPr/>
          <p:nvPr/>
        </p:nvSpPr>
        <p:spPr>
          <a:xfrm>
            <a:off x="2240280" y="2898648"/>
            <a:ext cx="1325880" cy="338328"/>
          </a:xfrm>
          <a:prstGeom prst="roundRect">
            <a:avLst>
              <a:gd name="adj" fmla="val 21622"/>
            </a:avLst>
          </a:prstGeom>
          <a:solidFill>
            <a:srgbClr val="F7C995"/>
          </a:solidFill>
          <a:ln w="12700">
            <a:solidFill>
              <a:srgbClr val="D98A3A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2240280" y="2898648"/>
            <a:ext cx="1325880" cy="33832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750" dirty="0">
                <a:solidFill>
                  <a:srgbClr val="3B2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 office / New technologies (Codir), Tech watch</a:t>
            </a:r>
            <a:endParaRPr lang="en-US" sz="750" dirty="0"/>
          </a:p>
        </p:txBody>
      </p:sp>
      <p:sp>
        <p:nvSpPr>
          <p:cNvPr id="28" name="Shape 26"/>
          <p:cNvSpPr/>
          <p:nvPr/>
        </p:nvSpPr>
        <p:spPr>
          <a:xfrm>
            <a:off x="2240280" y="3282696"/>
            <a:ext cx="1325880" cy="338328"/>
          </a:xfrm>
          <a:prstGeom prst="roundRect">
            <a:avLst>
              <a:gd name="adj" fmla="val 21622"/>
            </a:avLst>
          </a:prstGeom>
          <a:solidFill>
            <a:srgbClr val="F7C995"/>
          </a:solidFill>
          <a:ln w="12700">
            <a:solidFill>
              <a:srgbClr val="D98A3A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2240280" y="3282696"/>
            <a:ext cx="1325880" cy="33832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750" dirty="0">
                <a:solidFill>
                  <a:srgbClr val="3B2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Cutting design office: industrialization "FT"</a:t>
            </a:r>
            <a:endParaRPr lang="en-US" sz="750" dirty="0"/>
          </a:p>
        </p:txBody>
      </p:sp>
      <p:sp>
        <p:nvSpPr>
          <p:cNvPr id="30" name="Shape 28"/>
          <p:cNvSpPr/>
          <p:nvPr/>
        </p:nvSpPr>
        <p:spPr>
          <a:xfrm>
            <a:off x="2240280" y="3666744"/>
            <a:ext cx="1325880" cy="338328"/>
          </a:xfrm>
          <a:prstGeom prst="roundRect">
            <a:avLst>
              <a:gd name="adj" fmla="val 21622"/>
            </a:avLst>
          </a:prstGeom>
          <a:solidFill>
            <a:srgbClr val="F7C995"/>
          </a:solidFill>
          <a:ln w="12700">
            <a:solidFill>
              <a:srgbClr val="D98A3A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2240280" y="3666744"/>
            <a:ext cx="1325880" cy="33832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750" dirty="0">
                <a:solidFill>
                  <a:srgbClr val="3B2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Linear design office: small-series cutting</a:t>
            </a:r>
            <a:endParaRPr lang="en-US" sz="750" dirty="0"/>
          </a:p>
        </p:txBody>
      </p:sp>
      <p:sp>
        <p:nvSpPr>
          <p:cNvPr id="32" name="Shape 30"/>
          <p:cNvSpPr/>
          <p:nvPr/>
        </p:nvSpPr>
        <p:spPr>
          <a:xfrm>
            <a:off x="4549140" y="2286000"/>
            <a:ext cx="914" cy="137160"/>
          </a:xfrm>
          <a:prstGeom prst="line">
            <a:avLst/>
          </a:prstGeom>
          <a:noFill/>
          <a:ln w="19050">
            <a:solidFill>
              <a:srgbClr val="8A4B1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3794760" y="2423160"/>
            <a:ext cx="1508760" cy="384048"/>
          </a:xfrm>
          <a:prstGeom prst="roundRect">
            <a:avLst>
              <a:gd name="adj" fmla="val 19048"/>
            </a:avLst>
          </a:prstGeom>
          <a:solidFill>
            <a:srgbClr val="E88E3C"/>
          </a:solidFill>
          <a:ln w="12700">
            <a:solidFill>
              <a:srgbClr val="E88E3C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3794760" y="2423160"/>
            <a:ext cx="1508760" cy="38404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METHODS &amp; QUALITY</a:t>
            </a:r>
            <a:endParaRPr lang="en-US" sz="850" dirty="0"/>
          </a:p>
        </p:txBody>
      </p:sp>
      <p:sp>
        <p:nvSpPr>
          <p:cNvPr id="35" name="Shape 33"/>
          <p:cNvSpPr/>
          <p:nvPr/>
        </p:nvSpPr>
        <p:spPr>
          <a:xfrm>
            <a:off x="3886200" y="2898648"/>
            <a:ext cx="1325880" cy="338328"/>
          </a:xfrm>
          <a:prstGeom prst="roundRect">
            <a:avLst>
              <a:gd name="adj" fmla="val 21622"/>
            </a:avLst>
          </a:prstGeom>
          <a:solidFill>
            <a:srgbClr val="F7C995"/>
          </a:solidFill>
          <a:ln w="12700">
            <a:solidFill>
              <a:srgbClr val="D98A3A"/>
            </a:solidFill>
            <a:prstDash val="solid"/>
          </a:ln>
        </p:spPr>
      </p:sp>
      <p:sp>
        <p:nvSpPr>
          <p:cNvPr id="36" name="Text 34"/>
          <p:cNvSpPr txBox="1"/>
          <p:nvPr/>
        </p:nvSpPr>
        <p:spPr>
          <a:xfrm>
            <a:off x="3886200" y="2898648"/>
            <a:ext cx="1325880" cy="33832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750" dirty="0">
                <a:solidFill>
                  <a:srgbClr val="3B2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Methods and quality, Documents, After-sales (SAV) management</a:t>
            </a:r>
            <a:endParaRPr lang="en-US" sz="750" dirty="0"/>
          </a:p>
        </p:txBody>
      </p:sp>
      <p:sp>
        <p:nvSpPr>
          <p:cNvPr id="37" name="Shape 35"/>
          <p:cNvSpPr/>
          <p:nvPr/>
        </p:nvSpPr>
        <p:spPr>
          <a:xfrm>
            <a:off x="6195060" y="2286000"/>
            <a:ext cx="914" cy="137160"/>
          </a:xfrm>
          <a:prstGeom prst="line">
            <a:avLst/>
          </a:prstGeom>
          <a:noFill/>
          <a:ln w="19050">
            <a:solidFill>
              <a:srgbClr val="8A4B1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0680" y="2423160"/>
            <a:ext cx="1508760" cy="384048"/>
          </a:xfrm>
          <a:prstGeom prst="roundRect">
            <a:avLst>
              <a:gd name="adj" fmla="val 19048"/>
            </a:avLst>
          </a:prstGeom>
          <a:solidFill>
            <a:srgbClr val="E88E3C"/>
          </a:solidFill>
          <a:ln w="12700">
            <a:solidFill>
              <a:srgbClr val="E88E3C"/>
            </a:solidFill>
            <a:prstDash val="solid"/>
          </a:ln>
        </p:spPr>
      </p:sp>
      <p:sp>
        <p:nvSpPr>
          <p:cNvPr id="39" name="Text 37"/>
          <p:cNvSpPr txBox="1"/>
          <p:nvPr/>
        </p:nvSpPr>
        <p:spPr>
          <a:xfrm>
            <a:off x="5440680" y="2423160"/>
            <a:ext cx="1508760" cy="38404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PRODUCTION</a:t>
            </a:r>
            <a:endParaRPr lang="en-US" sz="850" dirty="0"/>
          </a:p>
        </p:txBody>
      </p:sp>
      <p:sp>
        <p:nvSpPr>
          <p:cNvPr id="40" name="Shape 38"/>
          <p:cNvSpPr/>
          <p:nvPr/>
        </p:nvSpPr>
        <p:spPr>
          <a:xfrm>
            <a:off x="5532120" y="2898648"/>
            <a:ext cx="1325880" cy="338328"/>
          </a:xfrm>
          <a:prstGeom prst="roundRect">
            <a:avLst>
              <a:gd name="adj" fmla="val 21622"/>
            </a:avLst>
          </a:prstGeom>
          <a:solidFill>
            <a:srgbClr val="F7C995"/>
          </a:solidFill>
          <a:ln w="12700">
            <a:solidFill>
              <a:srgbClr val="D98A3A"/>
            </a:solidFill>
            <a:prstDash val="solid"/>
          </a:ln>
        </p:spPr>
      </p:sp>
      <p:sp>
        <p:nvSpPr>
          <p:cNvPr id="41" name="Text 39"/>
          <p:cNvSpPr txBox="1"/>
          <p:nvPr/>
        </p:nvSpPr>
        <p:spPr>
          <a:xfrm>
            <a:off x="5532120" y="2898648"/>
            <a:ext cx="1325880" cy="33832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750" dirty="0">
                <a:solidFill>
                  <a:srgbClr val="3B2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Cutting "P": wiring planning</a:t>
            </a:r>
            <a:endParaRPr lang="en-US" sz="750" dirty="0"/>
          </a:p>
        </p:txBody>
      </p:sp>
      <p:sp>
        <p:nvSpPr>
          <p:cNvPr id="42" name="Shape 40"/>
          <p:cNvSpPr/>
          <p:nvPr/>
        </p:nvSpPr>
        <p:spPr>
          <a:xfrm>
            <a:off x="5532120" y="3282696"/>
            <a:ext cx="1325880" cy="338328"/>
          </a:xfrm>
          <a:prstGeom prst="roundRect">
            <a:avLst>
              <a:gd name="adj" fmla="val 21622"/>
            </a:avLst>
          </a:prstGeom>
          <a:solidFill>
            <a:srgbClr val="F7C995"/>
          </a:solidFill>
          <a:ln w="12700">
            <a:solidFill>
              <a:srgbClr val="D98A3A"/>
            </a:solidFill>
            <a:prstDash val="solid"/>
          </a:ln>
        </p:spPr>
      </p:sp>
      <p:sp>
        <p:nvSpPr>
          <p:cNvPr id="43" name="Text 41"/>
          <p:cNvSpPr txBox="1"/>
          <p:nvPr/>
        </p:nvSpPr>
        <p:spPr>
          <a:xfrm>
            <a:off x="5532120" y="3282696"/>
            <a:ext cx="1325880" cy="33832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750" dirty="0">
                <a:solidFill>
                  <a:srgbClr val="3B2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Cutting "p": winding planning</a:t>
            </a:r>
            <a:endParaRPr lang="en-US" sz="750" dirty="0"/>
          </a:p>
        </p:txBody>
      </p:sp>
      <p:sp>
        <p:nvSpPr>
          <p:cNvPr id="44" name="Shape 42"/>
          <p:cNvSpPr/>
          <p:nvPr/>
        </p:nvSpPr>
        <p:spPr>
          <a:xfrm>
            <a:off x="5532120" y="3666744"/>
            <a:ext cx="1325880" cy="338328"/>
          </a:xfrm>
          <a:prstGeom prst="roundRect">
            <a:avLst>
              <a:gd name="adj" fmla="val 21622"/>
            </a:avLst>
          </a:prstGeom>
          <a:solidFill>
            <a:srgbClr val="F7C995"/>
          </a:solidFill>
          <a:ln w="12700">
            <a:solidFill>
              <a:srgbClr val="D98A3A"/>
            </a:solidFill>
            <a:prstDash val="solid"/>
          </a:ln>
        </p:spPr>
      </p:sp>
      <p:sp>
        <p:nvSpPr>
          <p:cNvPr id="45" name="Text 43"/>
          <p:cNvSpPr txBox="1"/>
          <p:nvPr/>
        </p:nvSpPr>
        <p:spPr>
          <a:xfrm>
            <a:off x="5532120" y="3666744"/>
            <a:ext cx="1325880" cy="33832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750" dirty="0">
                <a:solidFill>
                  <a:srgbClr val="3B2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Specific cutting</a:t>
            </a:r>
            <a:endParaRPr lang="en-US" sz="750" dirty="0"/>
          </a:p>
        </p:txBody>
      </p:sp>
      <p:sp>
        <p:nvSpPr>
          <p:cNvPr id="46" name="Shape 44"/>
          <p:cNvSpPr/>
          <p:nvPr/>
        </p:nvSpPr>
        <p:spPr>
          <a:xfrm>
            <a:off x="5532120" y="4050792"/>
            <a:ext cx="1325880" cy="338328"/>
          </a:xfrm>
          <a:prstGeom prst="roundRect">
            <a:avLst>
              <a:gd name="adj" fmla="val 21622"/>
            </a:avLst>
          </a:prstGeom>
          <a:solidFill>
            <a:srgbClr val="F7C995"/>
          </a:solidFill>
          <a:ln w="12700">
            <a:solidFill>
              <a:srgbClr val="D98A3A"/>
            </a:solidFill>
            <a:prstDash val="solid"/>
          </a:ln>
        </p:spPr>
      </p:sp>
      <p:sp>
        <p:nvSpPr>
          <p:cNvPr id="47" name="Text 45"/>
          <p:cNvSpPr txBox="1"/>
          <p:nvPr/>
        </p:nvSpPr>
        <p:spPr>
          <a:xfrm>
            <a:off x="5532120" y="4050792"/>
            <a:ext cx="1325880" cy="33832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750" dirty="0">
                <a:solidFill>
                  <a:srgbClr val="3B2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Small linear parts</a:t>
            </a:r>
            <a:endParaRPr lang="en-US" sz="750" dirty="0"/>
          </a:p>
        </p:txBody>
      </p:sp>
      <p:sp>
        <p:nvSpPr>
          <p:cNvPr id="48" name="Shape 46"/>
          <p:cNvSpPr/>
          <p:nvPr/>
        </p:nvSpPr>
        <p:spPr>
          <a:xfrm>
            <a:off x="5532120" y="4434840"/>
            <a:ext cx="1325880" cy="338328"/>
          </a:xfrm>
          <a:prstGeom prst="roundRect">
            <a:avLst>
              <a:gd name="adj" fmla="val 21622"/>
            </a:avLst>
          </a:prstGeom>
          <a:solidFill>
            <a:srgbClr val="F7C995"/>
          </a:solidFill>
          <a:ln w="12700">
            <a:solidFill>
              <a:srgbClr val="D98A3A"/>
            </a:solidFill>
            <a:prstDash val="solid"/>
          </a:ln>
        </p:spPr>
      </p:sp>
      <p:sp>
        <p:nvSpPr>
          <p:cNvPr id="49" name="Text 47"/>
          <p:cNvSpPr txBox="1"/>
          <p:nvPr/>
        </p:nvSpPr>
        <p:spPr>
          <a:xfrm>
            <a:off x="5532120" y="4434840"/>
            <a:ext cx="1325880" cy="33832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750" dirty="0">
                <a:solidFill>
                  <a:srgbClr val="3B2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Mechanical works</a:t>
            </a:r>
            <a:endParaRPr lang="en-US" sz="750" dirty="0"/>
          </a:p>
        </p:txBody>
      </p:sp>
      <p:sp>
        <p:nvSpPr>
          <p:cNvPr id="50" name="Shape 48"/>
          <p:cNvSpPr/>
          <p:nvPr/>
        </p:nvSpPr>
        <p:spPr>
          <a:xfrm>
            <a:off x="7840980" y="2286000"/>
            <a:ext cx="914" cy="137160"/>
          </a:xfrm>
          <a:prstGeom prst="line">
            <a:avLst/>
          </a:prstGeom>
          <a:noFill/>
          <a:ln w="19050">
            <a:solidFill>
              <a:srgbClr val="8A4B12"/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7086600" y="2423160"/>
            <a:ext cx="1508760" cy="384048"/>
          </a:xfrm>
          <a:prstGeom prst="roundRect">
            <a:avLst>
              <a:gd name="adj" fmla="val 19048"/>
            </a:avLst>
          </a:prstGeom>
          <a:solidFill>
            <a:srgbClr val="E88E3C"/>
          </a:solidFill>
          <a:ln w="12700">
            <a:solidFill>
              <a:srgbClr val="E88E3C"/>
            </a:solidFill>
            <a:prstDash val="solid"/>
          </a:ln>
        </p:spPr>
      </p:sp>
      <p:sp>
        <p:nvSpPr>
          <p:cNvPr id="52" name="Text 50"/>
          <p:cNvSpPr txBox="1"/>
          <p:nvPr/>
        </p:nvSpPr>
        <p:spPr>
          <a:xfrm>
            <a:off x="7086600" y="2423160"/>
            <a:ext cx="1508760" cy="38404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PURCHASING</a:t>
            </a:r>
            <a:endParaRPr lang="en-US" sz="850" dirty="0"/>
          </a:p>
        </p:txBody>
      </p:sp>
      <p:sp>
        <p:nvSpPr>
          <p:cNvPr id="53" name="Shape 51"/>
          <p:cNvSpPr/>
          <p:nvPr/>
        </p:nvSpPr>
        <p:spPr>
          <a:xfrm>
            <a:off x="7178040" y="2898648"/>
            <a:ext cx="1325880" cy="338328"/>
          </a:xfrm>
          <a:prstGeom prst="roundRect">
            <a:avLst>
              <a:gd name="adj" fmla="val 21622"/>
            </a:avLst>
          </a:prstGeom>
          <a:solidFill>
            <a:srgbClr val="F7C995"/>
          </a:solidFill>
          <a:ln w="12700">
            <a:solidFill>
              <a:srgbClr val="D98A3A"/>
            </a:solidFill>
            <a:prstDash val="solid"/>
          </a:ln>
        </p:spPr>
      </p:sp>
      <p:sp>
        <p:nvSpPr>
          <p:cNvPr id="54" name="Text 52"/>
          <p:cNvSpPr txBox="1"/>
          <p:nvPr/>
        </p:nvSpPr>
        <p:spPr>
          <a:xfrm>
            <a:off x="7178040" y="2898648"/>
            <a:ext cx="1325880" cy="33832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750" dirty="0">
                <a:solidFill>
                  <a:srgbClr val="3B2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Supplies, Logistics</a:t>
            </a:r>
            <a:endParaRPr lang="en-US" sz="7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4846320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A9A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Information Systems course by Mrs F. Benabderrahmane and Mrs N. Bouchemal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Example: org chart of a large company (EDF)</a:t>
            </a:r>
            <a:endParaRPr lang="en-US" sz="2200" dirty="0"/>
          </a:p>
        </p:txBody>
      </p:sp>
      <p:pic>
        <p:nvPicPr>
          <p:cNvPr id="4" name="Image 0" descr="edf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234440" y="914400"/>
            <a:ext cx="5669280" cy="3904488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7040880" y="1005840"/>
            <a:ext cx="17373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5E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the real org chart of EDF (the French electricity company). The picture is the original, in French.</a:t>
            </a:r>
            <a:endParaRPr lang="en-US" sz="1100" dirty="0"/>
          </a:p>
          <a:p>
            <a:pPr marL="0" indent="0">
              <a:buNone/>
            </a:pP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5E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shows how big companies have many levels: a CEO at the top, then deputy general managers, then many departments and divisions.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4846320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A9A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Information Systems course by Mrs F. Benabderrahmane and Mrs N. Bouchemal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Example: org chart of the CNPE Bugey (nuclear power plant)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743200" y="914400"/>
            <a:ext cx="2194560" cy="365760"/>
          </a:xfrm>
          <a:prstGeom prst="roundRect">
            <a:avLst>
              <a:gd name="adj" fmla="val 20000"/>
            </a:avLst>
          </a:prstGeom>
          <a:solidFill>
            <a:srgbClr val="C2185B"/>
          </a:solidFill>
          <a:ln w="12700">
            <a:solidFill>
              <a:srgbClr val="C2185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2743200" y="914400"/>
            <a:ext cx="2194560" cy="36576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 of CNPE Bugey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120640" y="914400"/>
            <a:ext cx="1463040" cy="365760"/>
          </a:xfrm>
          <a:prstGeom prst="roundRect">
            <a:avLst>
              <a:gd name="adj" fmla="val 20000"/>
            </a:avLst>
          </a:prstGeom>
          <a:solidFill>
            <a:srgbClr val="D9486F"/>
          </a:solidFill>
          <a:ln w="12700">
            <a:solidFill>
              <a:srgbClr val="D9486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120640" y="914400"/>
            <a:ext cx="1463040" cy="36576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Deputy Director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274320" y="1417320"/>
            <a:ext cx="8595360" cy="54864"/>
          </a:xfrm>
          <a:prstGeom prst="rect">
            <a:avLst/>
          </a:prstGeom>
          <a:solidFill>
            <a:srgbClr val="C2185B"/>
          </a:solidFill>
          <a:ln w="12700">
            <a:solidFill>
              <a:srgbClr val="C2185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74320" y="1572768"/>
            <a:ext cx="896112" cy="731520"/>
          </a:xfrm>
          <a:prstGeom prst="roundRect">
            <a:avLst>
              <a:gd name="adj" fmla="val 10000"/>
            </a:avLst>
          </a:prstGeom>
          <a:solidFill>
            <a:srgbClr val="7B3FA0"/>
          </a:solidFill>
          <a:ln w="12700">
            <a:solidFill>
              <a:srgbClr val="7B3FA0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274320" y="1572768"/>
            <a:ext cx="896112" cy="7315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Quality Management Mission</a:t>
            </a:r>
            <a:endParaRPr lang="en-US" sz="750" dirty="0"/>
          </a:p>
        </p:txBody>
      </p:sp>
      <p:sp>
        <p:nvSpPr>
          <p:cNvPr id="11" name="Shape 9"/>
          <p:cNvSpPr/>
          <p:nvPr/>
        </p:nvSpPr>
        <p:spPr>
          <a:xfrm>
            <a:off x="1234440" y="1572768"/>
            <a:ext cx="896112" cy="731520"/>
          </a:xfrm>
          <a:prstGeom prst="roundRect">
            <a:avLst>
              <a:gd name="adj" fmla="val 10000"/>
            </a:avLst>
          </a:prstGeom>
          <a:solidFill>
            <a:srgbClr val="A14BC0"/>
          </a:solidFill>
          <a:ln w="12700">
            <a:solidFill>
              <a:srgbClr val="A14BC0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1234440" y="1572768"/>
            <a:ext cx="896112" cy="7315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Safety (Sûreté) Dept</a:t>
            </a:r>
            <a:endParaRPr lang="en-US" sz="750" dirty="0"/>
          </a:p>
        </p:txBody>
      </p:sp>
      <p:sp>
        <p:nvSpPr>
          <p:cNvPr id="13" name="Shape 11"/>
          <p:cNvSpPr/>
          <p:nvPr/>
        </p:nvSpPr>
        <p:spPr>
          <a:xfrm>
            <a:off x="1234440" y="2395728"/>
            <a:ext cx="896112" cy="502920"/>
          </a:xfrm>
          <a:prstGeom prst="roundRect">
            <a:avLst>
              <a:gd name="adj" fmla="val 14545"/>
            </a:avLst>
          </a:prstGeom>
          <a:solidFill>
            <a:srgbClr val="F4F8F9"/>
          </a:solidFill>
          <a:ln w="12700">
            <a:solidFill>
              <a:srgbClr val="A14BC0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1234440" y="2395728"/>
            <a:ext cx="896112" cy="5029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7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Quality &amp; Safety service</a:t>
            </a:r>
            <a:endParaRPr lang="en-US" sz="700" dirty="0"/>
          </a:p>
        </p:txBody>
      </p:sp>
      <p:sp>
        <p:nvSpPr>
          <p:cNvPr id="15" name="Shape 13"/>
          <p:cNvSpPr/>
          <p:nvPr/>
        </p:nvSpPr>
        <p:spPr>
          <a:xfrm>
            <a:off x="1234440" y="2962656"/>
            <a:ext cx="896112" cy="502920"/>
          </a:xfrm>
          <a:prstGeom prst="roundRect">
            <a:avLst>
              <a:gd name="adj" fmla="val 14545"/>
            </a:avLst>
          </a:prstGeom>
          <a:solidFill>
            <a:srgbClr val="F4F8F9"/>
          </a:solidFill>
          <a:ln w="12700">
            <a:solidFill>
              <a:srgbClr val="A14BC0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1234440" y="2962656"/>
            <a:ext cx="896112" cy="5029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7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Inspection &amp; Regulation service</a:t>
            </a:r>
            <a:endParaRPr lang="en-US" sz="700" dirty="0"/>
          </a:p>
        </p:txBody>
      </p:sp>
      <p:sp>
        <p:nvSpPr>
          <p:cNvPr id="17" name="Shape 15"/>
          <p:cNvSpPr/>
          <p:nvPr/>
        </p:nvSpPr>
        <p:spPr>
          <a:xfrm>
            <a:off x="2194560" y="1572768"/>
            <a:ext cx="896112" cy="731520"/>
          </a:xfrm>
          <a:prstGeom prst="roundRect">
            <a:avLst>
              <a:gd name="adj" fmla="val 10000"/>
            </a:avLst>
          </a:prstGeom>
          <a:solidFill>
            <a:srgbClr val="C45BB8"/>
          </a:solidFill>
          <a:ln w="12700">
            <a:solidFill>
              <a:srgbClr val="C45BB8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2194560" y="1572768"/>
            <a:ext cx="896112" cy="7315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Technical Dept</a:t>
            </a:r>
            <a:endParaRPr lang="en-US" sz="750" dirty="0"/>
          </a:p>
        </p:txBody>
      </p:sp>
      <p:sp>
        <p:nvSpPr>
          <p:cNvPr id="19" name="Shape 17"/>
          <p:cNvSpPr/>
          <p:nvPr/>
        </p:nvSpPr>
        <p:spPr>
          <a:xfrm>
            <a:off x="2194560" y="2395728"/>
            <a:ext cx="896112" cy="502920"/>
          </a:xfrm>
          <a:prstGeom prst="roundRect">
            <a:avLst>
              <a:gd name="adj" fmla="val 14545"/>
            </a:avLst>
          </a:prstGeom>
          <a:solidFill>
            <a:srgbClr val="F4F8F9"/>
          </a:solidFill>
          <a:ln w="12700">
            <a:solidFill>
              <a:srgbClr val="C45BB8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2194560" y="2395728"/>
            <a:ext cx="896112" cy="5029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7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Site Engineering service</a:t>
            </a:r>
            <a:endParaRPr lang="en-US" sz="700" dirty="0"/>
          </a:p>
        </p:txBody>
      </p:sp>
      <p:sp>
        <p:nvSpPr>
          <p:cNvPr id="21" name="Shape 19"/>
          <p:cNvSpPr/>
          <p:nvPr/>
        </p:nvSpPr>
        <p:spPr>
          <a:xfrm>
            <a:off x="2194560" y="2962656"/>
            <a:ext cx="896112" cy="502920"/>
          </a:xfrm>
          <a:prstGeom prst="roundRect">
            <a:avLst>
              <a:gd name="adj" fmla="val 14545"/>
            </a:avLst>
          </a:prstGeom>
          <a:solidFill>
            <a:srgbClr val="F4F8F9"/>
          </a:solidFill>
          <a:ln w="12700">
            <a:solidFill>
              <a:srgbClr val="C45BB8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2194560" y="2962656"/>
            <a:ext cx="896112" cy="5029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7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Works unit</a:t>
            </a:r>
            <a:endParaRPr lang="en-US" sz="700" dirty="0"/>
          </a:p>
        </p:txBody>
      </p:sp>
      <p:sp>
        <p:nvSpPr>
          <p:cNvPr id="23" name="Shape 21"/>
          <p:cNvSpPr/>
          <p:nvPr/>
        </p:nvSpPr>
        <p:spPr>
          <a:xfrm>
            <a:off x="3154680" y="1572768"/>
            <a:ext cx="896112" cy="731520"/>
          </a:xfrm>
          <a:prstGeom prst="roundRect">
            <a:avLst>
              <a:gd name="adj" fmla="val 10000"/>
            </a:avLst>
          </a:prstGeom>
          <a:solidFill>
            <a:srgbClr val="1F5FB0"/>
          </a:solidFill>
          <a:ln w="12700">
            <a:solidFill>
              <a:srgbClr val="1F5FB0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3154680" y="1572768"/>
            <a:ext cx="896112" cy="7315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Safety, Radiation Protection &amp; Environment Dept</a:t>
            </a:r>
            <a:endParaRPr lang="en-US" sz="750" dirty="0"/>
          </a:p>
        </p:txBody>
      </p:sp>
      <p:sp>
        <p:nvSpPr>
          <p:cNvPr id="25" name="Shape 23"/>
          <p:cNvSpPr/>
          <p:nvPr/>
        </p:nvSpPr>
        <p:spPr>
          <a:xfrm>
            <a:off x="3154680" y="2395728"/>
            <a:ext cx="896112" cy="502920"/>
          </a:xfrm>
          <a:prstGeom prst="roundRect">
            <a:avLst>
              <a:gd name="adj" fmla="val 14545"/>
            </a:avLst>
          </a:prstGeom>
          <a:solidFill>
            <a:srgbClr val="F4F8F9"/>
          </a:solidFill>
          <a:ln w="12700">
            <a:solidFill>
              <a:srgbClr val="1F5FB0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3154680" y="2395728"/>
            <a:ext cx="896112" cy="5029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7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Environment mission head</a:t>
            </a:r>
            <a:endParaRPr lang="en-US" sz="700" dirty="0"/>
          </a:p>
        </p:txBody>
      </p:sp>
      <p:sp>
        <p:nvSpPr>
          <p:cNvPr id="27" name="Shape 25"/>
          <p:cNvSpPr/>
          <p:nvPr/>
        </p:nvSpPr>
        <p:spPr>
          <a:xfrm>
            <a:off x="3154680" y="2962656"/>
            <a:ext cx="896112" cy="502920"/>
          </a:xfrm>
          <a:prstGeom prst="roundRect">
            <a:avLst>
              <a:gd name="adj" fmla="val 14545"/>
            </a:avLst>
          </a:prstGeom>
          <a:solidFill>
            <a:srgbClr val="F4F8F9"/>
          </a:solidFill>
          <a:ln w="12700">
            <a:solidFill>
              <a:srgbClr val="1F5FB0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3154680" y="2962656"/>
            <a:ext cx="896112" cy="5029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7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RP safety mission head</a:t>
            </a:r>
            <a:endParaRPr lang="en-US" sz="700" dirty="0"/>
          </a:p>
        </p:txBody>
      </p:sp>
      <p:sp>
        <p:nvSpPr>
          <p:cNvPr id="29" name="Shape 27"/>
          <p:cNvSpPr/>
          <p:nvPr/>
        </p:nvSpPr>
        <p:spPr>
          <a:xfrm>
            <a:off x="3154680" y="3529584"/>
            <a:ext cx="896112" cy="502920"/>
          </a:xfrm>
          <a:prstGeom prst="roundRect">
            <a:avLst>
              <a:gd name="adj" fmla="val 14545"/>
            </a:avLst>
          </a:prstGeom>
          <a:solidFill>
            <a:srgbClr val="F4F8F9"/>
          </a:solidFill>
          <a:ln w="12700">
            <a:solidFill>
              <a:srgbClr val="1F5FB0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3154680" y="3529584"/>
            <a:ext cx="896112" cy="5029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7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Safety &amp; Radiation Protection service</a:t>
            </a:r>
            <a:endParaRPr lang="en-US" sz="700" dirty="0"/>
          </a:p>
        </p:txBody>
      </p:sp>
      <p:sp>
        <p:nvSpPr>
          <p:cNvPr id="31" name="Shape 29"/>
          <p:cNvSpPr/>
          <p:nvPr/>
        </p:nvSpPr>
        <p:spPr>
          <a:xfrm>
            <a:off x="3154680" y="4096512"/>
            <a:ext cx="896112" cy="502920"/>
          </a:xfrm>
          <a:prstGeom prst="roundRect">
            <a:avLst>
              <a:gd name="adj" fmla="val 14545"/>
            </a:avLst>
          </a:prstGeom>
          <a:solidFill>
            <a:srgbClr val="F4F8F9"/>
          </a:solidFill>
          <a:ln w="12700">
            <a:solidFill>
              <a:srgbClr val="1F5FB0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3154680" y="4096512"/>
            <a:ext cx="896112" cy="5029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7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Site protection</a:t>
            </a:r>
            <a:endParaRPr lang="en-US" sz="700" dirty="0"/>
          </a:p>
        </p:txBody>
      </p:sp>
      <p:sp>
        <p:nvSpPr>
          <p:cNvPr id="33" name="Shape 31"/>
          <p:cNvSpPr/>
          <p:nvPr/>
        </p:nvSpPr>
        <p:spPr>
          <a:xfrm>
            <a:off x="4114800" y="1572768"/>
            <a:ext cx="896112" cy="731520"/>
          </a:xfrm>
          <a:prstGeom prst="roundRect">
            <a:avLst>
              <a:gd name="adj" fmla="val 10000"/>
            </a:avLst>
          </a:prstGeom>
          <a:solidFill>
            <a:srgbClr val="3A8FD0"/>
          </a:solidFill>
          <a:ln w="12700">
            <a:solidFill>
              <a:srgbClr val="3A8FD0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4114800" y="1572768"/>
            <a:ext cx="896112" cy="7315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Maintenance Dept</a:t>
            </a:r>
            <a:endParaRPr lang="en-US" sz="750" dirty="0"/>
          </a:p>
        </p:txBody>
      </p:sp>
      <p:sp>
        <p:nvSpPr>
          <p:cNvPr id="35" name="Shape 33"/>
          <p:cNvSpPr/>
          <p:nvPr/>
        </p:nvSpPr>
        <p:spPr>
          <a:xfrm>
            <a:off x="4114800" y="2395728"/>
            <a:ext cx="896112" cy="502920"/>
          </a:xfrm>
          <a:prstGeom prst="roundRect">
            <a:avLst>
              <a:gd name="adj" fmla="val 14545"/>
            </a:avLst>
          </a:prstGeom>
          <a:solidFill>
            <a:srgbClr val="F4F8F9"/>
          </a:solidFill>
          <a:ln w="12700">
            <a:solidFill>
              <a:srgbClr val="3A8FD0"/>
            </a:solidFill>
            <a:prstDash val="solid"/>
          </a:ln>
        </p:spPr>
      </p:sp>
      <p:sp>
        <p:nvSpPr>
          <p:cNvPr id="36" name="Text 34"/>
          <p:cNvSpPr txBox="1"/>
          <p:nvPr/>
        </p:nvSpPr>
        <p:spPr>
          <a:xfrm>
            <a:off x="4114800" y="2395728"/>
            <a:ext cx="896112" cy="5029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7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Electrical &amp; Mechanical service</a:t>
            </a:r>
            <a:endParaRPr lang="en-US" sz="700" dirty="0"/>
          </a:p>
        </p:txBody>
      </p:sp>
      <p:sp>
        <p:nvSpPr>
          <p:cNvPr id="37" name="Shape 35"/>
          <p:cNvSpPr/>
          <p:nvPr/>
        </p:nvSpPr>
        <p:spPr>
          <a:xfrm>
            <a:off x="4114800" y="2962656"/>
            <a:ext cx="896112" cy="502920"/>
          </a:xfrm>
          <a:prstGeom prst="roundRect">
            <a:avLst>
              <a:gd name="adj" fmla="val 14545"/>
            </a:avLst>
          </a:prstGeom>
          <a:solidFill>
            <a:srgbClr val="F4F8F9"/>
          </a:solidFill>
          <a:ln w="12700">
            <a:solidFill>
              <a:srgbClr val="3A8FD0"/>
            </a:solidFill>
            <a:prstDash val="solid"/>
          </a:ln>
        </p:spPr>
      </p:sp>
      <p:sp>
        <p:nvSpPr>
          <p:cNvPr id="38" name="Text 36"/>
          <p:cNvSpPr txBox="1"/>
          <p:nvPr/>
        </p:nvSpPr>
        <p:spPr>
          <a:xfrm>
            <a:off x="4114800" y="2962656"/>
            <a:ext cx="896112" cy="5029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7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Valves &amp; Boilermaking service</a:t>
            </a:r>
            <a:endParaRPr lang="en-US" sz="700" dirty="0"/>
          </a:p>
        </p:txBody>
      </p:sp>
      <p:sp>
        <p:nvSpPr>
          <p:cNvPr id="39" name="Shape 37"/>
          <p:cNvSpPr/>
          <p:nvPr/>
        </p:nvSpPr>
        <p:spPr>
          <a:xfrm>
            <a:off x="4114800" y="3529584"/>
            <a:ext cx="896112" cy="502920"/>
          </a:xfrm>
          <a:prstGeom prst="roundRect">
            <a:avLst>
              <a:gd name="adj" fmla="val 14545"/>
            </a:avLst>
          </a:prstGeom>
          <a:solidFill>
            <a:srgbClr val="F4F8F9"/>
          </a:solidFill>
          <a:ln w="12700">
            <a:solidFill>
              <a:srgbClr val="3A8FD0"/>
            </a:solidFill>
            <a:prstDash val="solid"/>
          </a:ln>
        </p:spPr>
      </p:sp>
      <p:sp>
        <p:nvSpPr>
          <p:cNvPr id="40" name="Text 38"/>
          <p:cNvSpPr txBox="1"/>
          <p:nvPr/>
        </p:nvSpPr>
        <p:spPr>
          <a:xfrm>
            <a:off x="4114800" y="3529584"/>
            <a:ext cx="896112" cy="5029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7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Permanent Works service</a:t>
            </a:r>
            <a:endParaRPr lang="en-US" sz="700" dirty="0"/>
          </a:p>
        </p:txBody>
      </p:sp>
      <p:sp>
        <p:nvSpPr>
          <p:cNvPr id="41" name="Shape 39"/>
          <p:cNvSpPr/>
          <p:nvPr/>
        </p:nvSpPr>
        <p:spPr>
          <a:xfrm>
            <a:off x="4114800" y="4096512"/>
            <a:ext cx="896112" cy="502920"/>
          </a:xfrm>
          <a:prstGeom prst="roundRect">
            <a:avLst>
              <a:gd name="adj" fmla="val 14545"/>
            </a:avLst>
          </a:prstGeom>
          <a:solidFill>
            <a:srgbClr val="F4F8F9"/>
          </a:solidFill>
          <a:ln w="12700">
            <a:solidFill>
              <a:srgbClr val="3A8FD0"/>
            </a:solidFill>
            <a:prstDash val="solid"/>
          </a:ln>
        </p:spPr>
      </p:sp>
      <p:sp>
        <p:nvSpPr>
          <p:cNvPr id="42" name="Text 40"/>
          <p:cNvSpPr txBox="1"/>
          <p:nvPr/>
        </p:nvSpPr>
        <p:spPr>
          <a:xfrm>
            <a:off x="4114800" y="4096512"/>
            <a:ext cx="896112" cy="5029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7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Fuel, Logistics &amp; Waste service</a:t>
            </a:r>
            <a:endParaRPr lang="en-US" sz="700" dirty="0"/>
          </a:p>
        </p:txBody>
      </p:sp>
      <p:sp>
        <p:nvSpPr>
          <p:cNvPr id="43" name="Shape 41"/>
          <p:cNvSpPr/>
          <p:nvPr/>
        </p:nvSpPr>
        <p:spPr>
          <a:xfrm>
            <a:off x="5074920" y="1572768"/>
            <a:ext cx="896112" cy="731520"/>
          </a:xfrm>
          <a:prstGeom prst="roundRect">
            <a:avLst>
              <a:gd name="adj" fmla="val 10000"/>
            </a:avLst>
          </a:prstGeom>
          <a:solidFill>
            <a:srgbClr val="1E7A45"/>
          </a:solidFill>
          <a:ln w="12700">
            <a:solidFill>
              <a:srgbClr val="1E7A45"/>
            </a:solidFill>
            <a:prstDash val="solid"/>
          </a:ln>
        </p:spPr>
      </p:sp>
      <p:sp>
        <p:nvSpPr>
          <p:cNvPr id="44" name="Text 42"/>
          <p:cNvSpPr txBox="1"/>
          <p:nvPr/>
        </p:nvSpPr>
        <p:spPr>
          <a:xfrm>
            <a:off x="5074920" y="1572768"/>
            <a:ext cx="896112" cy="7315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Production Dept</a:t>
            </a:r>
            <a:endParaRPr lang="en-US" sz="750" dirty="0"/>
          </a:p>
        </p:txBody>
      </p:sp>
      <p:sp>
        <p:nvSpPr>
          <p:cNvPr id="45" name="Shape 43"/>
          <p:cNvSpPr/>
          <p:nvPr/>
        </p:nvSpPr>
        <p:spPr>
          <a:xfrm>
            <a:off x="5074920" y="2395728"/>
            <a:ext cx="896112" cy="502920"/>
          </a:xfrm>
          <a:prstGeom prst="roundRect">
            <a:avLst>
              <a:gd name="adj" fmla="val 14545"/>
            </a:avLst>
          </a:prstGeom>
          <a:solidFill>
            <a:srgbClr val="F4F8F9"/>
          </a:solidFill>
          <a:ln w="12700">
            <a:solidFill>
              <a:srgbClr val="1E7A45"/>
            </a:solidFill>
            <a:prstDash val="solid"/>
          </a:ln>
        </p:spPr>
      </p:sp>
      <p:sp>
        <p:nvSpPr>
          <p:cNvPr id="46" name="Text 44"/>
          <p:cNvSpPr txBox="1"/>
          <p:nvPr/>
        </p:nvSpPr>
        <p:spPr>
          <a:xfrm>
            <a:off x="5074920" y="2395728"/>
            <a:ext cx="896112" cy="5029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7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Operations service</a:t>
            </a:r>
            <a:endParaRPr lang="en-US" sz="700" dirty="0"/>
          </a:p>
        </p:txBody>
      </p:sp>
      <p:sp>
        <p:nvSpPr>
          <p:cNvPr id="47" name="Shape 45"/>
          <p:cNvSpPr/>
          <p:nvPr/>
        </p:nvSpPr>
        <p:spPr>
          <a:xfrm>
            <a:off x="5074920" y="2962656"/>
            <a:ext cx="896112" cy="502920"/>
          </a:xfrm>
          <a:prstGeom prst="roundRect">
            <a:avLst>
              <a:gd name="adj" fmla="val 14545"/>
            </a:avLst>
          </a:prstGeom>
          <a:solidFill>
            <a:srgbClr val="F4F8F9"/>
          </a:solidFill>
          <a:ln w="12700">
            <a:solidFill>
              <a:srgbClr val="1E7A45"/>
            </a:solidFill>
            <a:prstDash val="solid"/>
          </a:ln>
        </p:spPr>
      </p:sp>
      <p:sp>
        <p:nvSpPr>
          <p:cNvPr id="48" name="Text 46"/>
          <p:cNvSpPr txBox="1"/>
          <p:nvPr/>
        </p:nvSpPr>
        <p:spPr>
          <a:xfrm>
            <a:off x="5074920" y="2962656"/>
            <a:ext cx="896112" cy="5029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7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Automation service</a:t>
            </a:r>
            <a:endParaRPr lang="en-US" sz="700" dirty="0"/>
          </a:p>
        </p:txBody>
      </p:sp>
      <p:sp>
        <p:nvSpPr>
          <p:cNvPr id="49" name="Shape 47"/>
          <p:cNvSpPr/>
          <p:nvPr/>
        </p:nvSpPr>
        <p:spPr>
          <a:xfrm>
            <a:off x="5074920" y="3529584"/>
            <a:ext cx="896112" cy="502920"/>
          </a:xfrm>
          <a:prstGeom prst="roundRect">
            <a:avLst>
              <a:gd name="adj" fmla="val 14545"/>
            </a:avLst>
          </a:prstGeom>
          <a:solidFill>
            <a:srgbClr val="F4F8F9"/>
          </a:solidFill>
          <a:ln w="12700">
            <a:solidFill>
              <a:srgbClr val="1E7A45"/>
            </a:solidFill>
            <a:prstDash val="solid"/>
          </a:ln>
        </p:spPr>
      </p:sp>
      <p:sp>
        <p:nvSpPr>
          <p:cNvPr id="50" name="Text 48"/>
          <p:cNvSpPr txBox="1"/>
          <p:nvPr/>
        </p:nvSpPr>
        <p:spPr>
          <a:xfrm>
            <a:off x="5074920" y="3529584"/>
            <a:ext cx="896112" cy="5029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7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Environmental Measurements service</a:t>
            </a:r>
            <a:endParaRPr lang="en-US" sz="700" dirty="0"/>
          </a:p>
        </p:txBody>
      </p:sp>
      <p:sp>
        <p:nvSpPr>
          <p:cNvPr id="51" name="Shape 49"/>
          <p:cNvSpPr/>
          <p:nvPr/>
        </p:nvSpPr>
        <p:spPr>
          <a:xfrm>
            <a:off x="6035040" y="1572768"/>
            <a:ext cx="896112" cy="731520"/>
          </a:xfrm>
          <a:prstGeom prst="roundRect">
            <a:avLst>
              <a:gd name="adj" fmla="val 10000"/>
            </a:avLst>
          </a:prstGeom>
          <a:solidFill>
            <a:srgbClr val="4CA35A"/>
          </a:solidFill>
          <a:ln w="12700">
            <a:solidFill>
              <a:srgbClr val="4CA35A"/>
            </a:solidFill>
            <a:prstDash val="solid"/>
          </a:ln>
        </p:spPr>
      </p:sp>
      <p:sp>
        <p:nvSpPr>
          <p:cNvPr id="52" name="Text 50"/>
          <p:cNvSpPr txBox="1"/>
          <p:nvPr/>
        </p:nvSpPr>
        <p:spPr>
          <a:xfrm>
            <a:off x="6035040" y="1572768"/>
            <a:ext cx="896112" cy="7315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Economic Performance &amp; Management Control Dept</a:t>
            </a:r>
            <a:endParaRPr lang="en-US" sz="750" dirty="0"/>
          </a:p>
        </p:txBody>
      </p:sp>
      <p:sp>
        <p:nvSpPr>
          <p:cNvPr id="53" name="Shape 51"/>
          <p:cNvSpPr/>
          <p:nvPr/>
        </p:nvSpPr>
        <p:spPr>
          <a:xfrm>
            <a:off x="6035040" y="2395728"/>
            <a:ext cx="896112" cy="502920"/>
          </a:xfrm>
          <a:prstGeom prst="roundRect">
            <a:avLst>
              <a:gd name="adj" fmla="val 14545"/>
            </a:avLst>
          </a:prstGeom>
          <a:solidFill>
            <a:srgbClr val="F4F8F9"/>
          </a:solidFill>
          <a:ln w="12700">
            <a:solidFill>
              <a:srgbClr val="4CA35A"/>
            </a:solidFill>
            <a:prstDash val="solid"/>
          </a:ln>
        </p:spPr>
      </p:sp>
      <p:sp>
        <p:nvSpPr>
          <p:cNvPr id="54" name="Text 52"/>
          <p:cNvSpPr txBox="1"/>
          <p:nvPr/>
        </p:nvSpPr>
        <p:spPr>
          <a:xfrm>
            <a:off x="6035040" y="2395728"/>
            <a:ext cx="896112" cy="5029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7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Management Information service</a:t>
            </a:r>
            <a:endParaRPr lang="en-US" sz="700" dirty="0"/>
          </a:p>
        </p:txBody>
      </p:sp>
      <p:sp>
        <p:nvSpPr>
          <p:cNvPr id="55" name="Shape 53"/>
          <p:cNvSpPr/>
          <p:nvPr/>
        </p:nvSpPr>
        <p:spPr>
          <a:xfrm>
            <a:off x="6995160" y="1572768"/>
            <a:ext cx="896112" cy="731520"/>
          </a:xfrm>
          <a:prstGeom prst="roundRect">
            <a:avLst>
              <a:gd name="adj" fmla="val 10000"/>
            </a:avLst>
          </a:prstGeom>
          <a:solidFill>
            <a:srgbClr val="E07A2F"/>
          </a:solidFill>
          <a:ln w="12700">
            <a:solidFill>
              <a:srgbClr val="E07A2F"/>
            </a:solidFill>
            <a:prstDash val="solid"/>
          </a:ln>
        </p:spPr>
      </p:sp>
      <p:sp>
        <p:nvSpPr>
          <p:cNvPr id="56" name="Text 54"/>
          <p:cNvSpPr txBox="1"/>
          <p:nvPr/>
        </p:nvSpPr>
        <p:spPr>
          <a:xfrm>
            <a:off x="6995160" y="1572768"/>
            <a:ext cx="896112" cy="7315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Communication Dept</a:t>
            </a:r>
            <a:endParaRPr lang="en-US" sz="750" dirty="0"/>
          </a:p>
        </p:txBody>
      </p:sp>
      <p:sp>
        <p:nvSpPr>
          <p:cNvPr id="57" name="Shape 55"/>
          <p:cNvSpPr/>
          <p:nvPr/>
        </p:nvSpPr>
        <p:spPr>
          <a:xfrm>
            <a:off x="7955280" y="1572768"/>
            <a:ext cx="896112" cy="731520"/>
          </a:xfrm>
          <a:prstGeom prst="roundRect">
            <a:avLst>
              <a:gd name="adj" fmla="val 10000"/>
            </a:avLst>
          </a:prstGeom>
          <a:solidFill>
            <a:srgbClr val="C9A400"/>
          </a:solidFill>
          <a:ln w="12700">
            <a:solidFill>
              <a:srgbClr val="C9A400"/>
            </a:solidFill>
            <a:prstDash val="solid"/>
          </a:ln>
        </p:spPr>
      </p:sp>
      <p:sp>
        <p:nvSpPr>
          <p:cNvPr id="58" name="Text 56"/>
          <p:cNvSpPr txBox="1"/>
          <p:nvPr/>
        </p:nvSpPr>
        <p:spPr>
          <a:xfrm>
            <a:off x="7955280" y="1572768"/>
            <a:ext cx="896112" cy="7315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Human Resources Dept</a:t>
            </a:r>
            <a:endParaRPr lang="en-US" sz="7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4846320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A9A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Information Systems course by Mrs F. Benabderrahmane and Mrs N. Bouchemal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Classifying companies: (1) by name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09728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B3C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company is named by: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48640" y="1600200"/>
            <a:ext cx="2560320" cy="2971800"/>
          </a:xfrm>
          <a:prstGeom prst="rect">
            <a:avLst/>
          </a:prstGeom>
          <a:solidFill>
            <a:srgbClr val="F4F8F9"/>
          </a:solidFill>
          <a:ln w="9525">
            <a:solidFill>
              <a:srgbClr val="B8CDD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48640" y="1600200"/>
            <a:ext cx="2560320" cy="457200"/>
          </a:xfrm>
          <a:prstGeom prst="rect">
            <a:avLst/>
          </a:prstGeom>
          <a:solidFill>
            <a:srgbClr val="12707F"/>
          </a:solidFill>
          <a:ln w="12700">
            <a:solidFill>
              <a:srgbClr val="12707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1600200"/>
            <a:ext cx="2560320" cy="45720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name of its owner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2240280"/>
            <a:ext cx="219456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Cybercafé Med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3291840" y="1600200"/>
            <a:ext cx="2560320" cy="2971800"/>
          </a:xfrm>
          <a:prstGeom prst="rect">
            <a:avLst/>
          </a:prstGeom>
          <a:solidFill>
            <a:srgbClr val="F4F8F9"/>
          </a:solidFill>
          <a:ln w="9525">
            <a:solidFill>
              <a:srgbClr val="B8CDD1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291840" y="1600200"/>
            <a:ext cx="2560320" cy="457200"/>
          </a:xfrm>
          <a:prstGeom prst="rect">
            <a:avLst/>
          </a:prstGeom>
          <a:solidFill>
            <a:srgbClr val="0B3C49"/>
          </a:solidFill>
          <a:ln w="12700">
            <a:solidFill>
              <a:srgbClr val="0B3C49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3291840" y="1600200"/>
            <a:ext cx="2560320" cy="45720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does (its activity)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3474720" y="2240280"/>
            <a:ext cx="219456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S.N.T.F: National Railway Transport Company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Sonelgaz: National Electricity and Gas Company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035040" y="1600200"/>
            <a:ext cx="2560320" cy="2971800"/>
          </a:xfrm>
          <a:prstGeom prst="rect">
            <a:avLst/>
          </a:prstGeom>
          <a:solidFill>
            <a:srgbClr val="F4F8F9"/>
          </a:solidFill>
          <a:ln w="9525">
            <a:solidFill>
              <a:srgbClr val="B8CDD1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035040" y="1600200"/>
            <a:ext cx="2560320" cy="457200"/>
          </a:xfrm>
          <a:prstGeom prst="rect">
            <a:avLst/>
          </a:prstGeom>
          <a:solidFill>
            <a:srgbClr val="E07A2F"/>
          </a:solidFill>
          <a:ln w="12700">
            <a:solidFill>
              <a:srgbClr val="E07A2F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035040" y="1600200"/>
            <a:ext cx="2560320" cy="45720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made-up (brand) name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217920" y="2240280"/>
            <a:ext cx="219456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Hotel Mercure, Sofitel…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4846320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A9A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Information Systems course by Mrs F. Benabderrahmane and Mrs N. Bouchemal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Classifying companies: (2) by type of activity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188720"/>
            <a:ext cx="2560320" cy="3383280"/>
          </a:xfrm>
          <a:prstGeom prst="rect">
            <a:avLst/>
          </a:prstGeom>
          <a:solidFill>
            <a:srgbClr val="F4F8F9"/>
          </a:solidFill>
          <a:ln w="9525">
            <a:solidFill>
              <a:srgbClr val="B8CDD1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1188720"/>
            <a:ext cx="2560320" cy="457200"/>
          </a:xfrm>
          <a:prstGeom prst="rect">
            <a:avLst/>
          </a:prstGeom>
          <a:solidFill>
            <a:srgbClr val="12707F"/>
          </a:solidFill>
          <a:ln w="12700">
            <a:solidFill>
              <a:srgbClr val="12707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48640" y="1188720"/>
            <a:ext cx="2560320" cy="45720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Commercial company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685800" y="1783080"/>
            <a:ext cx="2286000" cy="2697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Goal: sell finished products</a:t>
            </a:r>
            <a:endParaRPr lang="en-US" sz="1400" dirty="0"/>
          </a:p>
          <a:p>
            <a:pPr marL="228600" indent="-2286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Restocks</a:t>
            </a:r>
            <a:endParaRPr lang="en-US" sz="1400" dirty="0"/>
          </a:p>
          <a:p>
            <a:pPr marL="228600" indent="-2286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Stores (stock)</a:t>
            </a:r>
            <a:endParaRPr lang="en-US" sz="1400" dirty="0"/>
          </a:p>
          <a:p>
            <a:pPr marL="228600" indent="-2286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Manages profits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3291840" y="1188720"/>
            <a:ext cx="2560320" cy="3383280"/>
          </a:xfrm>
          <a:prstGeom prst="rect">
            <a:avLst/>
          </a:prstGeom>
          <a:solidFill>
            <a:srgbClr val="F4F8F9"/>
          </a:solidFill>
          <a:ln w="9525">
            <a:solidFill>
              <a:srgbClr val="B8CDD1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291840" y="1188720"/>
            <a:ext cx="2560320" cy="457200"/>
          </a:xfrm>
          <a:prstGeom prst="rect">
            <a:avLst/>
          </a:prstGeom>
          <a:solidFill>
            <a:srgbClr val="0B3C49"/>
          </a:solidFill>
          <a:ln w="12700">
            <a:solidFill>
              <a:srgbClr val="0B3C49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291840" y="1188720"/>
            <a:ext cx="2560320" cy="45720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 company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3429000" y="1783080"/>
            <a:ext cx="2286000" cy="2697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Serves the public interest (customers) without focusing on profit</a:t>
            </a:r>
            <a:endParaRPr lang="en-US" sz="1400" dirty="0"/>
          </a:p>
          <a:p>
            <a:pPr marL="228600" indent="-2286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Examples: university, school, ministry…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6035040" y="1188720"/>
            <a:ext cx="2560320" cy="3383280"/>
          </a:xfrm>
          <a:prstGeom prst="rect">
            <a:avLst/>
          </a:prstGeom>
          <a:solidFill>
            <a:srgbClr val="F4F8F9"/>
          </a:solidFill>
          <a:ln w="9525">
            <a:solidFill>
              <a:srgbClr val="B8CDD1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035040" y="1188720"/>
            <a:ext cx="2560320" cy="457200"/>
          </a:xfrm>
          <a:prstGeom prst="rect">
            <a:avLst/>
          </a:prstGeom>
          <a:solidFill>
            <a:srgbClr val="E07A2F"/>
          </a:solidFill>
          <a:ln w="12700">
            <a:solidFill>
              <a:srgbClr val="E07A2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035040" y="1188720"/>
            <a:ext cx="2560320" cy="45720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Goods production company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6172200" y="1783080"/>
            <a:ext cx="2286000" cy="2697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Buys</a:t>
            </a:r>
            <a:endParaRPr lang="en-US" sz="1400" dirty="0"/>
          </a:p>
          <a:p>
            <a:pPr marL="228600" indent="-2286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Produces or transforms</a:t>
            </a:r>
            <a:endParaRPr lang="en-US" sz="1400" dirty="0"/>
          </a:p>
          <a:p>
            <a:pPr marL="228600" indent="-2286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Sells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4846320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A9A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Information Systems course by Mrs F. Benabderrahmane and Mrs N. Bouchemal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Classifying companies: (3) by size and (4) by ownership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143000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2707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(3) By size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548640" y="1645920"/>
            <a:ext cx="3108960" cy="594360"/>
          </a:xfrm>
          <a:prstGeom prst="roundRect">
            <a:avLst>
              <a:gd name="adj" fmla="val 12308"/>
            </a:avLst>
          </a:prstGeom>
          <a:solidFill>
            <a:srgbClr val="E6F2F3"/>
          </a:solidFill>
          <a:ln w="12700">
            <a:solidFill>
              <a:srgbClr val="E6F2F3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48640" y="1645920"/>
            <a:ext cx="3108960" cy="59436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B3C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Small companies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777240" y="2377440"/>
            <a:ext cx="3108960" cy="594360"/>
          </a:xfrm>
          <a:prstGeom prst="roundRect">
            <a:avLst>
              <a:gd name="adj" fmla="val 12308"/>
            </a:avLst>
          </a:prstGeom>
          <a:solidFill>
            <a:srgbClr val="A9D6DC"/>
          </a:solidFill>
          <a:ln w="12700">
            <a:solidFill>
              <a:srgbClr val="A9D6DC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377440"/>
            <a:ext cx="3108960" cy="59436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B3C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Medium companies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1005840" y="3108960"/>
            <a:ext cx="3108960" cy="594360"/>
          </a:xfrm>
          <a:prstGeom prst="roundRect">
            <a:avLst>
              <a:gd name="adj" fmla="val 12308"/>
            </a:avLst>
          </a:prstGeom>
          <a:solidFill>
            <a:srgbClr val="12707F"/>
          </a:solidFill>
          <a:ln w="12700">
            <a:solidFill>
              <a:srgbClr val="12707F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1005840" y="3108960"/>
            <a:ext cx="3108960" cy="59436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Large companies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1234440" y="3840480"/>
            <a:ext cx="3108960" cy="594360"/>
          </a:xfrm>
          <a:prstGeom prst="roundRect">
            <a:avLst>
              <a:gd name="adj" fmla="val 12308"/>
            </a:avLst>
          </a:prstGeom>
          <a:solidFill>
            <a:srgbClr val="0B3C49"/>
          </a:solidFill>
          <a:ln w="12700">
            <a:solidFill>
              <a:srgbClr val="0B3C49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1234440" y="3840480"/>
            <a:ext cx="3108960" cy="59436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Very large companies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4937760" y="11430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2707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(4) By ownership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4937760" y="1645920"/>
            <a:ext cx="3657600" cy="1188720"/>
          </a:xfrm>
          <a:prstGeom prst="roundRect">
            <a:avLst>
              <a:gd name="adj" fmla="val 6154"/>
            </a:avLst>
          </a:prstGeom>
          <a:solidFill>
            <a:srgbClr val="12707F"/>
          </a:solidFill>
          <a:ln w="12700">
            <a:solidFill>
              <a:srgbClr val="12707F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4937760" y="1645920"/>
            <a:ext cx="3657600" cy="118872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Private sector</a:t>
            </a:r>
            <a:endParaRPr lang="en-US" sz="2200" dirty="0"/>
          </a:p>
        </p:txBody>
      </p:sp>
      <p:sp>
        <p:nvSpPr>
          <p:cNvPr id="16" name="Shape 14"/>
          <p:cNvSpPr/>
          <p:nvPr/>
        </p:nvSpPr>
        <p:spPr>
          <a:xfrm>
            <a:off x="4937760" y="3017520"/>
            <a:ext cx="3657600" cy="1188720"/>
          </a:xfrm>
          <a:prstGeom prst="roundRect">
            <a:avLst>
              <a:gd name="adj" fmla="val 6154"/>
            </a:avLst>
          </a:prstGeom>
          <a:solidFill>
            <a:srgbClr val="0B3C49"/>
          </a:solidFill>
          <a:ln w="12700">
            <a:solidFill>
              <a:srgbClr val="0B3C49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4937760" y="3017520"/>
            <a:ext cx="3657600" cy="118872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Public sector</a:t>
            </a:r>
            <a:endParaRPr lang="en-US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4846320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A9A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Information Systems course by Mrs F. Benabderrahmane and Mrs N. Bouchemal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Classifying companies: (5) by economic sector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280160"/>
            <a:ext cx="2560320" cy="3108960"/>
          </a:xfrm>
          <a:prstGeom prst="rect">
            <a:avLst/>
          </a:prstGeom>
          <a:solidFill>
            <a:srgbClr val="F4F8F9"/>
          </a:solidFill>
          <a:ln w="9525">
            <a:solidFill>
              <a:srgbClr val="B8CDD1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417320" y="1554480"/>
            <a:ext cx="822960" cy="822960"/>
          </a:xfrm>
          <a:prstGeom prst="ellipse">
            <a:avLst/>
          </a:prstGeom>
          <a:solidFill>
            <a:srgbClr val="12707F"/>
          </a:solidFill>
          <a:ln/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3060" y="1760220"/>
            <a:ext cx="411480" cy="41148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685800" y="260604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Primary sector</a:t>
            </a:r>
            <a:endParaRPr lang="en-US" sz="18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154680"/>
            <a:ext cx="2194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Agriculture, fishing…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3291840" y="1280160"/>
            <a:ext cx="2560320" cy="3108960"/>
          </a:xfrm>
          <a:prstGeom prst="rect">
            <a:avLst/>
          </a:prstGeom>
          <a:solidFill>
            <a:srgbClr val="F4F8F9"/>
          </a:solidFill>
          <a:ln w="9525">
            <a:solidFill>
              <a:srgbClr val="B8CDD1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4160520" y="1554480"/>
            <a:ext cx="822960" cy="822960"/>
          </a:xfrm>
          <a:prstGeom prst="ellipse">
            <a:avLst/>
          </a:prstGeom>
          <a:solidFill>
            <a:srgbClr val="0B3C49"/>
          </a:solidFill>
          <a:ln/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6260" y="1760220"/>
            <a:ext cx="411480" cy="41148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3429000" y="260604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Secondary sector</a:t>
            </a:r>
            <a:endParaRPr lang="en-US" sz="1800" dirty="0"/>
          </a:p>
        </p:txBody>
      </p:sp>
      <p:sp>
        <p:nvSpPr>
          <p:cNvPr id="13" name="Text 9"/>
          <p:cNvSpPr txBox="1"/>
          <p:nvPr/>
        </p:nvSpPr>
        <p:spPr>
          <a:xfrm>
            <a:off x="3474720" y="3154680"/>
            <a:ext cx="2194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Industry</a:t>
            </a:r>
            <a:endParaRPr lang="en-US" sz="1500" dirty="0"/>
          </a:p>
        </p:txBody>
      </p:sp>
      <p:sp>
        <p:nvSpPr>
          <p:cNvPr id="14" name="Shape 10"/>
          <p:cNvSpPr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solidFill>
            <a:srgbClr val="F4F8F9"/>
          </a:solidFill>
          <a:ln w="9525">
            <a:solidFill>
              <a:srgbClr val="B8CDD1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6903720" y="1554480"/>
            <a:ext cx="822960" cy="822960"/>
          </a:xfrm>
          <a:prstGeom prst="ellipse">
            <a:avLst/>
          </a:prstGeom>
          <a:solidFill>
            <a:srgbClr val="E07A2F"/>
          </a:solidFill>
          <a:ln/>
        </p:spPr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9460" y="1760220"/>
            <a:ext cx="411480" cy="41148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6172200" y="260604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Tertiary sector</a:t>
            </a:r>
            <a:endParaRPr lang="en-US" sz="1800" dirty="0"/>
          </a:p>
        </p:txBody>
      </p:sp>
      <p:sp>
        <p:nvSpPr>
          <p:cNvPr id="18" name="Text 13"/>
          <p:cNvSpPr txBox="1"/>
          <p:nvPr/>
        </p:nvSpPr>
        <p:spPr>
          <a:xfrm>
            <a:off x="6217920" y="3154680"/>
            <a:ext cx="2194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Banks, insurance, transport</a:t>
            </a:r>
            <a:endParaRPr lang="en-US" sz="15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4846320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A9A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Information Systems course by Mrs F. Benabderrahmane and Mrs N. Bouchemal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company as an organization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097280"/>
            <a:ext cx="8046720" cy="1097280"/>
          </a:xfrm>
          <a:prstGeom prst="roundRect">
            <a:avLst>
              <a:gd name="adj" fmla="val 6667"/>
            </a:avLst>
          </a:prstGeom>
          <a:solidFill>
            <a:srgbClr val="E6F2F3"/>
          </a:solidFill>
          <a:ln w="12700">
            <a:solidFill>
              <a:srgbClr val="E6F2F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31520" y="1097280"/>
            <a:ext cx="76809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270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organize: </a:t>
            </a:r>
            <a:r>
              <a:rPr lang="en-US" sz="16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create the frame where the company's activities happen. It means setting up structures, means and methods to control the flows, in line with the company's goals.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237744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B3C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Example: making a part in a factory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48640" y="2834640"/>
            <a:ext cx="2377440" cy="1783080"/>
          </a:xfrm>
          <a:prstGeom prst="rect">
            <a:avLst/>
          </a:prstGeom>
          <a:solidFill>
            <a:srgbClr val="F4F8F9"/>
          </a:solidFill>
          <a:ln w="9525">
            <a:solidFill>
              <a:srgbClr val="B8CDD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85800" y="292608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12707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1. Design office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685800" y="3337560"/>
            <a:ext cx="21031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part is designed.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2971800" y="3703320"/>
            <a:ext cx="365760" cy="914"/>
          </a:xfrm>
          <a:prstGeom prst="line">
            <a:avLst/>
          </a:prstGeom>
          <a:noFill/>
          <a:ln w="31750">
            <a:solidFill>
              <a:srgbClr val="E07A2F"/>
            </a:solidFill>
            <a:prstDash val="solid"/>
            <a:tailEnd type="triangle"/>
          </a:ln>
        </p:spPr>
      </p:sp>
      <p:sp>
        <p:nvSpPr>
          <p:cNvPr id="11" name="Shape 9"/>
          <p:cNvSpPr/>
          <p:nvPr/>
        </p:nvSpPr>
        <p:spPr>
          <a:xfrm>
            <a:off x="3383280" y="2834640"/>
            <a:ext cx="2377440" cy="1783080"/>
          </a:xfrm>
          <a:prstGeom prst="rect">
            <a:avLst/>
          </a:prstGeom>
          <a:solidFill>
            <a:srgbClr val="F4F8F9"/>
          </a:solidFill>
          <a:ln w="9525">
            <a:solidFill>
              <a:srgbClr val="B8CDD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3520440" y="292608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12707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2. Methods office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3520440" y="3337560"/>
            <a:ext cx="21031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Gets the file and prepares the manufacturing steps (means, time…).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5806440" y="3703320"/>
            <a:ext cx="365760" cy="914"/>
          </a:xfrm>
          <a:prstGeom prst="line">
            <a:avLst/>
          </a:prstGeom>
          <a:noFill/>
          <a:ln w="31750">
            <a:solidFill>
              <a:srgbClr val="E07A2F"/>
            </a:solidFill>
            <a:prstDash val="solid"/>
            <a:tailEnd type="triangle"/>
          </a:ln>
        </p:spPr>
      </p:sp>
      <p:sp>
        <p:nvSpPr>
          <p:cNvPr id="15" name="Shape 13"/>
          <p:cNvSpPr/>
          <p:nvPr/>
        </p:nvSpPr>
        <p:spPr>
          <a:xfrm>
            <a:off x="6217920" y="2834640"/>
            <a:ext cx="2377440" cy="1783080"/>
          </a:xfrm>
          <a:prstGeom prst="rect">
            <a:avLst/>
          </a:prstGeom>
          <a:solidFill>
            <a:srgbClr val="F4F8F9"/>
          </a:solidFill>
          <a:ln w="9525">
            <a:solidFill>
              <a:srgbClr val="B8CDD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355080" y="292608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12707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3. Scheduling office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6355080" y="3337560"/>
            <a:ext cx="21031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Orders all the steps needed to make the part, following which step must come first.</a:t>
            </a:r>
            <a:endParaRPr lang="en-US" sz="1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4846320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A9A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Information Systems course by Mrs F. Benabderrahmane and Mrs N. Bouchemal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 administer is to…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124712"/>
            <a:ext cx="502920" cy="502920"/>
          </a:xfrm>
          <a:prstGeom prst="ellipse">
            <a:avLst/>
          </a:prstGeom>
          <a:solidFill>
            <a:srgbClr val="12707F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548640" y="112471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1234440" y="1051560"/>
            <a:ext cx="1463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Plan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2743200" y="1051560"/>
            <a:ext cx="5852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 medium and long-term goals, and make a plan.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548640" y="1856232"/>
            <a:ext cx="502920" cy="502920"/>
          </a:xfrm>
          <a:prstGeom prst="ellipse">
            <a:avLst/>
          </a:prstGeom>
          <a:solidFill>
            <a:srgbClr val="0B3C49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548640" y="185623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1234440" y="1783080"/>
            <a:ext cx="1463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Organize</a:t>
            </a:r>
            <a:endParaRPr lang="en-US" sz="1700" dirty="0"/>
          </a:p>
        </p:txBody>
      </p:sp>
      <p:sp>
        <p:nvSpPr>
          <p:cNvPr id="11" name="Text 9"/>
          <p:cNvSpPr txBox="1"/>
          <p:nvPr/>
        </p:nvSpPr>
        <p:spPr>
          <a:xfrm>
            <a:off x="2743200" y="1783080"/>
            <a:ext cx="5852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 up the parts needed to run the plan • give the company all the means (people, equipment) it needs • create departments and job posts • decide the work of each job post.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548640" y="2587752"/>
            <a:ext cx="502920" cy="502920"/>
          </a:xfrm>
          <a:prstGeom prst="ellipse">
            <a:avLst/>
          </a:prstGeom>
          <a:solidFill>
            <a:srgbClr val="12707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548640" y="258775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1234440" y="2514600"/>
            <a:ext cx="1463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Command</a:t>
            </a:r>
            <a:endParaRPr lang="en-US" sz="1700" dirty="0"/>
          </a:p>
        </p:txBody>
      </p:sp>
      <p:sp>
        <p:nvSpPr>
          <p:cNvPr id="15" name="Text 13"/>
          <p:cNvSpPr txBox="1"/>
          <p:nvPr/>
        </p:nvSpPr>
        <p:spPr>
          <a:xfrm>
            <a:off x="2743200" y="2514600"/>
            <a:ext cx="5852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Give orders to do a task or a program.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548640" y="3319272"/>
            <a:ext cx="502920" cy="502920"/>
          </a:xfrm>
          <a:prstGeom prst="ellipse">
            <a:avLst/>
          </a:prstGeom>
          <a:solidFill>
            <a:srgbClr val="0B3C49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48640" y="331927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1234440" y="3246120"/>
            <a:ext cx="1463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Coordinate</a:t>
            </a:r>
            <a:endParaRPr lang="en-US" sz="1700" dirty="0"/>
          </a:p>
        </p:txBody>
      </p:sp>
      <p:sp>
        <p:nvSpPr>
          <p:cNvPr id="19" name="Text 17"/>
          <p:cNvSpPr txBox="1"/>
          <p:nvPr/>
        </p:nvSpPr>
        <p:spPr>
          <a:xfrm>
            <a:off x="2743200" y="3246120"/>
            <a:ext cx="5852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Organize the tasks between the different parts.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548640" y="4050792"/>
            <a:ext cx="502920" cy="502920"/>
          </a:xfrm>
          <a:prstGeom prst="ellipse">
            <a:avLst/>
          </a:prstGeom>
          <a:solidFill>
            <a:srgbClr val="12707F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548640" y="405079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600" dirty="0"/>
          </a:p>
        </p:txBody>
      </p:sp>
      <p:sp>
        <p:nvSpPr>
          <p:cNvPr id="22" name="Text 20"/>
          <p:cNvSpPr txBox="1"/>
          <p:nvPr/>
        </p:nvSpPr>
        <p:spPr>
          <a:xfrm>
            <a:off x="1234440" y="3977640"/>
            <a:ext cx="1463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Control</a:t>
            </a:r>
            <a:endParaRPr lang="en-US" sz="1700" dirty="0"/>
          </a:p>
        </p:txBody>
      </p:sp>
      <p:sp>
        <p:nvSpPr>
          <p:cNvPr id="23" name="Text 21"/>
          <p:cNvSpPr txBox="1"/>
          <p:nvPr/>
        </p:nvSpPr>
        <p:spPr>
          <a:xfrm>
            <a:off x="2743200" y="3977640"/>
            <a:ext cx="5852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that the activities work well.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4846320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A9A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Information Systems course by Mrs F. Benabderrahmane and Mrs N. Bouchemal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company as an organization: 2 points of view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1188720"/>
            <a:ext cx="3931920" cy="3383280"/>
          </a:xfrm>
          <a:prstGeom prst="rect">
            <a:avLst/>
          </a:prstGeom>
          <a:solidFill>
            <a:srgbClr val="F4F8F9"/>
          </a:solidFill>
          <a:ln w="9525">
            <a:solidFill>
              <a:srgbClr val="B8CDD1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1188720"/>
            <a:ext cx="3931920" cy="457200"/>
          </a:xfrm>
          <a:prstGeom prst="rect">
            <a:avLst/>
          </a:prstGeom>
          <a:solidFill>
            <a:srgbClr val="12707F"/>
          </a:solidFill>
          <a:ln w="12700">
            <a:solidFill>
              <a:srgbClr val="12707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48640" y="1188720"/>
            <a:ext cx="3931920" cy="45720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View 1: a network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731520" y="1828800"/>
            <a:ext cx="35661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network of business areas, linked by circuits. Flows move in these circuits: money, information and material.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731520" y="3749040"/>
            <a:ext cx="1097280" cy="457200"/>
          </a:xfrm>
          <a:prstGeom prst="roundRect">
            <a:avLst>
              <a:gd name="adj" fmla="val 16000"/>
            </a:avLst>
          </a:prstGeom>
          <a:solidFill>
            <a:srgbClr val="E6F2F3"/>
          </a:solidFill>
          <a:ln w="12700">
            <a:solidFill>
              <a:srgbClr val="E6F2F3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31520" y="3749040"/>
            <a:ext cx="1097280" cy="45720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B3C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Money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1947672" y="3749040"/>
            <a:ext cx="1097280" cy="457200"/>
          </a:xfrm>
          <a:prstGeom prst="roundRect">
            <a:avLst>
              <a:gd name="adj" fmla="val 16000"/>
            </a:avLst>
          </a:prstGeom>
          <a:solidFill>
            <a:srgbClr val="E6F2F3"/>
          </a:solidFill>
          <a:ln w="12700">
            <a:solidFill>
              <a:srgbClr val="E6F2F3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1947672" y="3749040"/>
            <a:ext cx="1097280" cy="45720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B3C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Information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3163824" y="3749040"/>
            <a:ext cx="1097280" cy="457200"/>
          </a:xfrm>
          <a:prstGeom prst="roundRect">
            <a:avLst>
              <a:gd name="adj" fmla="val 16000"/>
            </a:avLst>
          </a:prstGeom>
          <a:solidFill>
            <a:srgbClr val="E6F2F3"/>
          </a:solidFill>
          <a:ln w="12700">
            <a:solidFill>
              <a:srgbClr val="E6F2F3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3163824" y="3749040"/>
            <a:ext cx="1097280" cy="45720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B3C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Material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4663440" y="1188720"/>
            <a:ext cx="3931920" cy="3383280"/>
          </a:xfrm>
          <a:prstGeom prst="rect">
            <a:avLst/>
          </a:prstGeom>
          <a:solidFill>
            <a:srgbClr val="F4F8F9"/>
          </a:solidFill>
          <a:ln w="9525">
            <a:solidFill>
              <a:srgbClr val="B8CDD1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663440" y="1188720"/>
            <a:ext cx="3931920" cy="457200"/>
          </a:xfrm>
          <a:prstGeom prst="rect">
            <a:avLst/>
          </a:prstGeom>
          <a:solidFill>
            <a:srgbClr val="0B3C49"/>
          </a:solidFill>
          <a:ln w="12700">
            <a:solidFill>
              <a:srgbClr val="0B3C49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4663440" y="1188720"/>
            <a:ext cx="3931920" cy="45720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View 2: levels of responsibility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4846320" y="1828800"/>
            <a:ext cx="35661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organization with several levels. Each level has some power to decide (general management, finance department, HR department, head of department, head of section…). Information circuits link these levels.</a:t>
            </a:r>
            <a:endParaRPr lang="en-US" sz="15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4846320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A9A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Information Systems course by Mrs F. Benabderrahmane and Mrs N. Bouchemal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Information circuit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143000"/>
            <a:ext cx="484632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an organization, the company can be seen as a network of business areas (sales, supply, accounting…) linked by circuits where flows move.</a:t>
            </a:r>
            <a:endParaRPr lang="en-US" sz="160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Also, the company is not alone: it is open to the outside (customers, suppliers, banks, insurance companies, etc.). Its areas are linked to the outside by circuits where flows move.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760720" y="1463040"/>
            <a:ext cx="2743200" cy="2743200"/>
          </a:xfrm>
          <a:prstGeom prst="ellipse">
            <a:avLst/>
          </a:prstGeom>
          <a:solidFill>
            <a:srgbClr val="E6F2F3"/>
          </a:solidFill>
          <a:ln w="19050">
            <a:solidFill>
              <a:srgbClr val="12707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760720" y="155448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270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Company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309360" y="1965960"/>
            <a:ext cx="1645920" cy="411480"/>
          </a:xfrm>
          <a:prstGeom prst="roundRect">
            <a:avLst>
              <a:gd name="adj" fmla="val 17778"/>
            </a:avLst>
          </a:prstGeom>
          <a:solidFill>
            <a:srgbClr val="12707F"/>
          </a:solidFill>
          <a:ln w="12700">
            <a:solidFill>
              <a:srgbClr val="12707F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309360" y="1965960"/>
            <a:ext cx="1645920" cy="41148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Sales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6309360" y="2560320"/>
            <a:ext cx="1645920" cy="411480"/>
          </a:xfrm>
          <a:prstGeom prst="roundRect">
            <a:avLst>
              <a:gd name="adj" fmla="val 17778"/>
            </a:avLst>
          </a:prstGeom>
          <a:solidFill>
            <a:srgbClr val="12707F"/>
          </a:solidFill>
          <a:ln w="12700">
            <a:solidFill>
              <a:srgbClr val="12707F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309360" y="2560320"/>
            <a:ext cx="1645920" cy="41148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Supply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309360" y="3154680"/>
            <a:ext cx="1645920" cy="411480"/>
          </a:xfrm>
          <a:prstGeom prst="roundRect">
            <a:avLst>
              <a:gd name="adj" fmla="val 17778"/>
            </a:avLst>
          </a:prstGeom>
          <a:solidFill>
            <a:srgbClr val="12707F"/>
          </a:solidFill>
          <a:ln w="12700">
            <a:solidFill>
              <a:srgbClr val="12707F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309360" y="3154680"/>
            <a:ext cx="1645920" cy="41148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Accounting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5577840" y="4343400"/>
            <a:ext cx="1371600" cy="365760"/>
          </a:xfrm>
          <a:prstGeom prst="roundRect">
            <a:avLst>
              <a:gd name="adj" fmla="val 20000"/>
            </a:avLst>
          </a:prstGeom>
          <a:solidFill>
            <a:srgbClr val="E07A2F"/>
          </a:solidFill>
          <a:ln w="12700">
            <a:solidFill>
              <a:srgbClr val="E07A2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5577840" y="4343400"/>
            <a:ext cx="1371600" cy="36576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Customers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7315200" y="4343400"/>
            <a:ext cx="1371600" cy="365760"/>
          </a:xfrm>
          <a:prstGeom prst="roundRect">
            <a:avLst>
              <a:gd name="adj" fmla="val 20000"/>
            </a:avLst>
          </a:prstGeom>
          <a:solidFill>
            <a:srgbClr val="E07A2F"/>
          </a:solidFill>
          <a:ln w="12700">
            <a:solidFill>
              <a:srgbClr val="E07A2F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315200" y="4343400"/>
            <a:ext cx="1371600" cy="36576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Suppliers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5577840" y="1024128"/>
            <a:ext cx="1371600" cy="347472"/>
          </a:xfrm>
          <a:prstGeom prst="roundRect">
            <a:avLst>
              <a:gd name="adj" fmla="val 21053"/>
            </a:avLst>
          </a:prstGeom>
          <a:solidFill>
            <a:srgbClr val="E07A2F"/>
          </a:solidFill>
          <a:ln w="12700">
            <a:solidFill>
              <a:srgbClr val="E07A2F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5577840" y="1024128"/>
            <a:ext cx="1371600" cy="347472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Banks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7315200" y="1024128"/>
            <a:ext cx="1371600" cy="347472"/>
          </a:xfrm>
          <a:prstGeom prst="roundRect">
            <a:avLst>
              <a:gd name="adj" fmla="val 21053"/>
            </a:avLst>
          </a:prstGeom>
          <a:solidFill>
            <a:srgbClr val="E07A2F"/>
          </a:solidFill>
          <a:ln w="12700">
            <a:solidFill>
              <a:srgbClr val="E07A2F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7315200" y="1024128"/>
            <a:ext cx="1371600" cy="347472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Insurance</a:t>
            </a:r>
            <a:endParaRPr lang="en-US" sz="11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4846320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A9A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Information Systems course by Mrs F. Benabderrahmane and Mrs N. Bouchemal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Key ideas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188720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0B3C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Functional aspects and structural aspects: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548640" y="1828800"/>
            <a:ext cx="1874520" cy="2377440"/>
          </a:xfrm>
          <a:prstGeom prst="rect">
            <a:avLst/>
          </a:prstGeom>
          <a:solidFill>
            <a:srgbClr val="F4F8F9"/>
          </a:solidFill>
          <a:ln w="9525">
            <a:solidFill>
              <a:srgbClr val="B8CDD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97280" y="2103120"/>
            <a:ext cx="777240" cy="777240"/>
          </a:xfrm>
          <a:prstGeom prst="ellipse">
            <a:avLst/>
          </a:prstGeom>
          <a:solidFill>
            <a:srgbClr val="12707F"/>
          </a:solidFill>
          <a:ln/>
        </p:spPr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1590" y="2297430"/>
            <a:ext cx="388620" cy="38862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640080" y="3108960"/>
            <a:ext cx="1691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Station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2606040" y="1828800"/>
            <a:ext cx="1874520" cy="2377440"/>
          </a:xfrm>
          <a:prstGeom prst="rect">
            <a:avLst/>
          </a:prstGeom>
          <a:solidFill>
            <a:srgbClr val="F4F8F9"/>
          </a:solidFill>
          <a:ln w="9525">
            <a:solidFill>
              <a:srgbClr val="B8CDD1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3154680" y="2103120"/>
            <a:ext cx="777240" cy="777240"/>
          </a:xfrm>
          <a:prstGeom prst="ellipse">
            <a:avLst/>
          </a:prstGeom>
          <a:solidFill>
            <a:srgbClr val="0B3C49"/>
          </a:solidFill>
          <a:ln/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8990" y="2297430"/>
            <a:ext cx="388620" cy="38862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2697480" y="3108960"/>
            <a:ext cx="1691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Workstation (job post)</a:t>
            </a:r>
            <a:endParaRPr lang="en-US" sz="1600" dirty="0"/>
          </a:p>
        </p:txBody>
      </p:sp>
      <p:sp>
        <p:nvSpPr>
          <p:cNvPr id="13" name="Shape 9"/>
          <p:cNvSpPr/>
          <p:nvPr/>
        </p:nvSpPr>
        <p:spPr>
          <a:xfrm>
            <a:off x="4663440" y="1828800"/>
            <a:ext cx="1874520" cy="2377440"/>
          </a:xfrm>
          <a:prstGeom prst="rect">
            <a:avLst/>
          </a:prstGeom>
          <a:solidFill>
            <a:srgbClr val="F4F8F9"/>
          </a:solidFill>
          <a:ln w="9525">
            <a:solidFill>
              <a:srgbClr val="B8CDD1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5212080" y="2103120"/>
            <a:ext cx="777240" cy="777240"/>
          </a:xfrm>
          <a:prstGeom prst="ellipse">
            <a:avLst/>
          </a:prstGeom>
          <a:solidFill>
            <a:srgbClr val="12707F"/>
          </a:solidFill>
          <a:ln/>
        </p:spPr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6390" y="2297430"/>
            <a:ext cx="388620" cy="38862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4754880" y="3108960"/>
            <a:ext cx="1691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Flow</a:t>
            </a:r>
            <a:endParaRPr lang="en-US" sz="1600" dirty="0"/>
          </a:p>
        </p:txBody>
      </p:sp>
      <p:sp>
        <p:nvSpPr>
          <p:cNvPr id="17" name="Shape 12"/>
          <p:cNvSpPr/>
          <p:nvPr/>
        </p:nvSpPr>
        <p:spPr>
          <a:xfrm>
            <a:off x="6720840" y="1828800"/>
            <a:ext cx="1874520" cy="2377440"/>
          </a:xfrm>
          <a:prstGeom prst="rect">
            <a:avLst/>
          </a:prstGeom>
          <a:solidFill>
            <a:srgbClr val="F4F8F9"/>
          </a:solidFill>
          <a:ln w="9525">
            <a:solidFill>
              <a:srgbClr val="B8CDD1"/>
            </a:solidFill>
            <a:prstDash val="solid"/>
          </a:ln>
        </p:spPr>
      </p:sp>
      <p:sp>
        <p:nvSpPr>
          <p:cNvPr id="18" name="Shape 13"/>
          <p:cNvSpPr/>
          <p:nvPr/>
        </p:nvSpPr>
        <p:spPr>
          <a:xfrm>
            <a:off x="7269480" y="2103120"/>
            <a:ext cx="777240" cy="777240"/>
          </a:xfrm>
          <a:prstGeom prst="ellipse">
            <a:avLst/>
          </a:prstGeom>
          <a:solidFill>
            <a:srgbClr val="0B3C49"/>
          </a:solidFill>
          <a:ln/>
        </p:spPr>
      </p:sp>
      <p:pic>
        <p:nvPicPr>
          <p:cNvPr id="1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63790" y="2297430"/>
            <a:ext cx="388620" cy="388620"/>
          </a:xfrm>
          <a:prstGeom prst="rect">
            <a:avLst/>
          </a:prstGeom>
        </p:spPr>
      </p:pic>
      <p:sp>
        <p:nvSpPr>
          <p:cNvPr id="20" name="Text 14"/>
          <p:cNvSpPr txBox="1"/>
          <p:nvPr/>
        </p:nvSpPr>
        <p:spPr>
          <a:xfrm>
            <a:off x="6812280" y="3108960"/>
            <a:ext cx="1691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Documents</a:t>
            </a:r>
            <a:endParaRPr lang="en-US" sz="16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4846320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A9A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Information Systems course by Mrs F. Benabderrahmane and Mrs N. Bouchemal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information flow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05156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flow diagram is a drawing of the actors and the flows they exchange: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640080" y="1737360"/>
            <a:ext cx="914400" cy="914"/>
          </a:xfrm>
          <a:prstGeom prst="line">
            <a:avLst/>
          </a:prstGeom>
          <a:noFill/>
          <a:ln w="19050">
            <a:solidFill>
              <a:srgbClr val="0B3C49"/>
            </a:solidFill>
            <a:prstDash val="dash"/>
            <a:tailEnd type="triangle"/>
          </a:ln>
        </p:spPr>
      </p:sp>
      <p:sp>
        <p:nvSpPr>
          <p:cNvPr id="6" name="Text 4"/>
          <p:cNvSpPr txBox="1"/>
          <p:nvPr/>
        </p:nvSpPr>
        <p:spPr>
          <a:xfrm>
            <a:off x="1737360" y="1508760"/>
            <a:ext cx="1920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270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a. Material flow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3657600" y="1508760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raw material, the company makes changes and gives a finished product.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640080" y="2258568"/>
            <a:ext cx="914400" cy="914"/>
          </a:xfrm>
          <a:prstGeom prst="line">
            <a:avLst/>
          </a:prstGeom>
          <a:noFill/>
          <a:ln w="19050">
            <a:solidFill>
              <a:srgbClr val="0B3C49"/>
            </a:solidFill>
            <a:prstDash val="solid"/>
            <a:tailEnd type="triangle"/>
          </a:ln>
        </p:spPr>
      </p:sp>
      <p:sp>
        <p:nvSpPr>
          <p:cNvPr id="9" name="Shape 7"/>
          <p:cNvSpPr/>
          <p:nvPr/>
        </p:nvSpPr>
        <p:spPr>
          <a:xfrm>
            <a:off x="640080" y="2350008"/>
            <a:ext cx="914400" cy="914"/>
          </a:xfrm>
          <a:prstGeom prst="line">
            <a:avLst/>
          </a:prstGeom>
          <a:noFill/>
          <a:ln w="19050">
            <a:solidFill>
              <a:srgbClr val="0B3C49"/>
            </a:solidFill>
            <a:prstDash val="solid"/>
            <a:tailEnd type="triangle"/>
          </a:ln>
        </p:spPr>
      </p:sp>
      <p:sp>
        <p:nvSpPr>
          <p:cNvPr id="10" name="Text 8"/>
          <p:cNvSpPr txBox="1"/>
          <p:nvPr/>
        </p:nvSpPr>
        <p:spPr>
          <a:xfrm>
            <a:off x="1737360" y="2075688"/>
            <a:ext cx="1920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270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b. Money flow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3657600" y="2075688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Payments and money received.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640080" y="2871216"/>
            <a:ext cx="914400" cy="914"/>
          </a:xfrm>
          <a:prstGeom prst="line">
            <a:avLst/>
          </a:prstGeom>
          <a:noFill/>
          <a:ln w="19050">
            <a:solidFill>
              <a:srgbClr val="0B3C49"/>
            </a:solidFill>
            <a:prstDash val="solid"/>
            <a:tailEnd type="triangle"/>
          </a:ln>
        </p:spPr>
      </p:sp>
      <p:sp>
        <p:nvSpPr>
          <p:cNvPr id="13" name="Text 11"/>
          <p:cNvSpPr txBox="1"/>
          <p:nvPr/>
        </p:nvSpPr>
        <p:spPr>
          <a:xfrm>
            <a:off x="1737360" y="2642616"/>
            <a:ext cx="1920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270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c. Information flow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3657600" y="2642616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most common flows.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329184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B3C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Examples (information flows):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548640" y="3611880"/>
            <a:ext cx="8046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200"/>
              </a:spcAft>
              <a:buSzPct val="100000"/>
              <a:buChar char="•"/>
            </a:pPr>
            <a:r>
              <a:rPr lang="en-US" sz="13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 orders arrive at the sales department.</a:t>
            </a:r>
            <a:endParaRPr lang="en-US" sz="1300" dirty="0"/>
          </a:p>
          <a:p>
            <a:pPr marL="228600" indent="-228600">
              <a:spcAft>
                <a:spcPts val="200"/>
              </a:spcAft>
              <a:buSzPct val="100000"/>
              <a:buChar char="•"/>
            </a:pPr>
            <a:r>
              <a:rPr lang="en-US" sz="13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sales department sends a manufacturing order to the production units.</a:t>
            </a:r>
            <a:endParaRPr lang="en-US" sz="1300" dirty="0"/>
          </a:p>
          <a:p>
            <a:pPr marL="228600" indent="-228600">
              <a:spcAft>
                <a:spcPts val="200"/>
              </a:spcAft>
              <a:buSzPct val="100000"/>
              <a:buChar char="•"/>
            </a:pPr>
            <a:r>
              <a:rPr lang="en-US" sz="13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enroll, the student brings a file to the registration office.</a:t>
            </a:r>
            <a:endParaRPr lang="en-US" sz="1300" dirty="0"/>
          </a:p>
          <a:p>
            <a:pPr marL="228600" indent="-228600">
              <a:spcAft>
                <a:spcPts val="200"/>
              </a:spcAft>
              <a:buSzPct val="100000"/>
              <a:buChar char="•"/>
            </a:pPr>
            <a:r>
              <a:rPr lang="en-US" sz="13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registration office gives the students their transcript (grades).</a:t>
            </a:r>
            <a:endParaRPr lang="en-US" sz="13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4846320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A9A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Information Systems course by Mrs F. Benabderrahmane and Mrs N. Bouchemal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Flow graph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731520" y="1463040"/>
            <a:ext cx="6035040" cy="2514600"/>
          </a:xfrm>
          <a:prstGeom prst="rect">
            <a:avLst/>
          </a:prstGeom>
          <a:solidFill>
            <a:srgbClr val="F4F8F9"/>
          </a:solidFill>
          <a:ln w="12700">
            <a:solidFill>
              <a:srgbClr val="5E6B72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3017520" y="3675888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i="1" dirty="0">
                <a:solidFill>
                  <a:srgbClr val="5E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Company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188720" y="868680"/>
            <a:ext cx="1463040" cy="384048"/>
          </a:xfrm>
          <a:prstGeom prst="rect">
            <a:avLst/>
          </a:prstGeom>
          <a:solidFill>
            <a:srgbClr val="E07A2F"/>
          </a:solidFill>
          <a:ln w="12700">
            <a:solidFill>
              <a:srgbClr val="0B3C49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188720" y="868680"/>
            <a:ext cx="1463040" cy="38404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Customers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1188720" y="4160520"/>
            <a:ext cx="1463040" cy="384048"/>
          </a:xfrm>
          <a:prstGeom prst="rect">
            <a:avLst/>
          </a:prstGeom>
          <a:solidFill>
            <a:srgbClr val="E07A2F"/>
          </a:solidFill>
          <a:ln w="12700">
            <a:solidFill>
              <a:srgbClr val="0B3C49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188720" y="4160520"/>
            <a:ext cx="1463040" cy="38404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Suppliers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7132320" y="2011680"/>
            <a:ext cx="1463040" cy="384048"/>
          </a:xfrm>
          <a:prstGeom prst="rect">
            <a:avLst/>
          </a:prstGeom>
          <a:solidFill>
            <a:srgbClr val="E07A2F"/>
          </a:solidFill>
          <a:ln w="12700">
            <a:solidFill>
              <a:srgbClr val="0B3C49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7132320" y="2011680"/>
            <a:ext cx="1463040" cy="38404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Banks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1188720" y="1691640"/>
            <a:ext cx="1463040" cy="384048"/>
          </a:xfrm>
          <a:prstGeom prst="rect">
            <a:avLst/>
          </a:prstGeom>
          <a:solidFill>
            <a:srgbClr val="FFFFFF"/>
          </a:solidFill>
          <a:ln w="12700">
            <a:solidFill>
              <a:srgbClr val="0B3C49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1188720" y="1691640"/>
            <a:ext cx="1463040" cy="38404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B3C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Sales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1188720" y="2514600"/>
            <a:ext cx="1463040" cy="384048"/>
          </a:xfrm>
          <a:prstGeom prst="rect">
            <a:avLst/>
          </a:prstGeom>
          <a:solidFill>
            <a:srgbClr val="FFFFFF"/>
          </a:solidFill>
          <a:ln w="12700">
            <a:solidFill>
              <a:srgbClr val="0B3C49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1188720" y="2514600"/>
            <a:ext cx="1463040" cy="38404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B3C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Production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1188720" y="3337560"/>
            <a:ext cx="1463040" cy="384048"/>
          </a:xfrm>
          <a:prstGeom prst="rect">
            <a:avLst/>
          </a:prstGeom>
          <a:solidFill>
            <a:srgbClr val="FFFFFF"/>
          </a:solidFill>
          <a:ln w="12700">
            <a:solidFill>
              <a:srgbClr val="0B3C49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1188720" y="3337560"/>
            <a:ext cx="1463040" cy="38404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B3C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Purchasing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4846320" y="1691640"/>
            <a:ext cx="1463040" cy="384048"/>
          </a:xfrm>
          <a:prstGeom prst="rect">
            <a:avLst/>
          </a:prstGeom>
          <a:solidFill>
            <a:srgbClr val="FFFFFF"/>
          </a:solidFill>
          <a:ln w="12700">
            <a:solidFill>
              <a:srgbClr val="0B3C49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846320" y="1691640"/>
            <a:ext cx="1463040" cy="38404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B3C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Accounting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3063240" y="2514600"/>
            <a:ext cx="1463040" cy="384048"/>
          </a:xfrm>
          <a:prstGeom prst="rect">
            <a:avLst/>
          </a:prstGeom>
          <a:solidFill>
            <a:srgbClr val="FFFFFF"/>
          </a:solidFill>
          <a:ln w="12700">
            <a:solidFill>
              <a:srgbClr val="0B3C49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3063240" y="2514600"/>
            <a:ext cx="1463040" cy="38404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B3C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4846320" y="3154680"/>
            <a:ext cx="1463040" cy="384048"/>
          </a:xfrm>
          <a:prstGeom prst="rect">
            <a:avLst/>
          </a:prstGeom>
          <a:solidFill>
            <a:srgbClr val="FFFFFF"/>
          </a:solidFill>
          <a:ln w="12700">
            <a:solidFill>
              <a:srgbClr val="0B3C49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4846320" y="3154680"/>
            <a:ext cx="1463040" cy="38404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B3C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Staff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1554480" y="1252728"/>
            <a:ext cx="914" cy="438912"/>
          </a:xfrm>
          <a:prstGeom prst="line">
            <a:avLst/>
          </a:prstGeom>
          <a:noFill/>
          <a:ln w="19050">
            <a:solidFill>
              <a:srgbClr val="0B3C49"/>
            </a:solidFill>
            <a:prstDash val="solid"/>
            <a:tailEnd type="triangle"/>
          </a:ln>
        </p:spPr>
      </p:sp>
      <p:sp>
        <p:nvSpPr>
          <p:cNvPr id="25" name="Text 23"/>
          <p:cNvSpPr txBox="1"/>
          <p:nvPr/>
        </p:nvSpPr>
        <p:spPr>
          <a:xfrm>
            <a:off x="182880" y="1364300"/>
            <a:ext cx="1325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i="1" dirty="0">
                <a:solidFill>
                  <a:srgbClr val="5E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Order</a:t>
            </a:r>
            <a:endParaRPr lang="en-US" sz="900" dirty="0"/>
          </a:p>
        </p:txBody>
      </p:sp>
      <p:sp>
        <p:nvSpPr>
          <p:cNvPr id="26" name="Shape 24"/>
          <p:cNvSpPr/>
          <p:nvPr/>
        </p:nvSpPr>
        <p:spPr>
          <a:xfrm flipV="1">
            <a:off x="2103120" y="1252728"/>
            <a:ext cx="914" cy="438912"/>
          </a:xfrm>
          <a:prstGeom prst="line">
            <a:avLst/>
          </a:prstGeom>
          <a:noFill/>
          <a:ln w="19050">
            <a:solidFill>
              <a:srgbClr val="0B3C49"/>
            </a:solidFill>
            <a:prstDash val="solid"/>
            <a:tailEnd type="triangle"/>
          </a:ln>
        </p:spPr>
      </p:sp>
      <p:sp>
        <p:nvSpPr>
          <p:cNvPr id="27" name="Text 25"/>
          <p:cNvSpPr txBox="1"/>
          <p:nvPr/>
        </p:nvSpPr>
        <p:spPr>
          <a:xfrm>
            <a:off x="1745812" y="1377440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i="1" dirty="0">
                <a:solidFill>
                  <a:srgbClr val="5E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Invoice</a:t>
            </a:r>
            <a:endParaRPr lang="en-US" sz="900" dirty="0"/>
          </a:p>
        </p:txBody>
      </p:sp>
      <p:sp>
        <p:nvSpPr>
          <p:cNvPr id="28" name="Shape 26"/>
          <p:cNvSpPr/>
          <p:nvPr/>
        </p:nvSpPr>
        <p:spPr>
          <a:xfrm flipV="1">
            <a:off x="2377440" y="1252728"/>
            <a:ext cx="914" cy="438912"/>
          </a:xfrm>
          <a:prstGeom prst="line">
            <a:avLst/>
          </a:prstGeom>
          <a:noFill/>
          <a:ln w="19050">
            <a:solidFill>
              <a:srgbClr val="0B3C49"/>
            </a:solidFill>
            <a:prstDash val="dash"/>
            <a:tailEnd type="triangle"/>
          </a:ln>
        </p:spPr>
      </p:sp>
      <p:sp>
        <p:nvSpPr>
          <p:cNvPr id="29" name="Shape 27"/>
          <p:cNvSpPr/>
          <p:nvPr/>
        </p:nvSpPr>
        <p:spPr>
          <a:xfrm>
            <a:off x="1554480" y="2075688"/>
            <a:ext cx="914" cy="438912"/>
          </a:xfrm>
          <a:prstGeom prst="line">
            <a:avLst/>
          </a:prstGeom>
          <a:noFill/>
          <a:ln w="19050">
            <a:solidFill>
              <a:srgbClr val="0B3C49"/>
            </a:solidFill>
            <a:prstDash val="solid"/>
            <a:tailEnd type="triangle"/>
          </a:ln>
        </p:spPr>
      </p:sp>
      <p:sp>
        <p:nvSpPr>
          <p:cNvPr id="30" name="Text 28"/>
          <p:cNvSpPr txBox="1"/>
          <p:nvPr/>
        </p:nvSpPr>
        <p:spPr>
          <a:xfrm>
            <a:off x="182880" y="2148840"/>
            <a:ext cx="1325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i="1" dirty="0">
                <a:solidFill>
                  <a:srgbClr val="5E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Manuf. order</a:t>
            </a:r>
            <a:endParaRPr lang="en-US" sz="900" dirty="0"/>
          </a:p>
        </p:txBody>
      </p:sp>
      <p:sp>
        <p:nvSpPr>
          <p:cNvPr id="31" name="Shape 29"/>
          <p:cNvSpPr/>
          <p:nvPr/>
        </p:nvSpPr>
        <p:spPr>
          <a:xfrm flipV="1">
            <a:off x="2103120" y="2075688"/>
            <a:ext cx="914" cy="438912"/>
          </a:xfrm>
          <a:prstGeom prst="line">
            <a:avLst/>
          </a:prstGeom>
          <a:noFill/>
          <a:ln w="19050">
            <a:solidFill>
              <a:srgbClr val="0B3C49"/>
            </a:solidFill>
            <a:prstDash val="solid"/>
            <a:tailEnd type="triangle"/>
          </a:ln>
        </p:spPr>
      </p:sp>
      <p:sp>
        <p:nvSpPr>
          <p:cNvPr id="32" name="Text 30"/>
          <p:cNvSpPr txBox="1"/>
          <p:nvPr/>
        </p:nvSpPr>
        <p:spPr>
          <a:xfrm>
            <a:off x="1599816" y="2138467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i="1" dirty="0">
                <a:solidFill>
                  <a:srgbClr val="5E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Delivery note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 flipV="1">
            <a:off x="2377440" y="2075688"/>
            <a:ext cx="914" cy="438912"/>
          </a:xfrm>
          <a:prstGeom prst="line">
            <a:avLst/>
          </a:prstGeom>
          <a:noFill/>
          <a:ln w="19050">
            <a:solidFill>
              <a:srgbClr val="0B3C49"/>
            </a:solidFill>
            <a:prstDash val="dash"/>
            <a:tailEnd type="triangle"/>
          </a:ln>
        </p:spPr>
      </p:sp>
      <p:sp>
        <p:nvSpPr>
          <p:cNvPr id="34" name="Shape 32"/>
          <p:cNvSpPr/>
          <p:nvPr/>
        </p:nvSpPr>
        <p:spPr>
          <a:xfrm>
            <a:off x="1554480" y="2898648"/>
            <a:ext cx="914" cy="438912"/>
          </a:xfrm>
          <a:prstGeom prst="line">
            <a:avLst/>
          </a:prstGeom>
          <a:noFill/>
          <a:ln w="19050">
            <a:solidFill>
              <a:srgbClr val="0B3C49"/>
            </a:solidFill>
            <a:prstDash val="solid"/>
            <a:tailEnd type="triangle"/>
          </a:ln>
        </p:spPr>
      </p:sp>
      <p:sp>
        <p:nvSpPr>
          <p:cNvPr id="35" name="Text 33"/>
          <p:cNvSpPr txBox="1"/>
          <p:nvPr/>
        </p:nvSpPr>
        <p:spPr>
          <a:xfrm>
            <a:off x="182880" y="2971800"/>
            <a:ext cx="1325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i="1" dirty="0">
                <a:solidFill>
                  <a:srgbClr val="5E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Purchase order</a:t>
            </a:r>
            <a:endParaRPr lang="en-US" sz="900" dirty="0"/>
          </a:p>
        </p:txBody>
      </p:sp>
      <p:sp>
        <p:nvSpPr>
          <p:cNvPr id="36" name="Shape 34"/>
          <p:cNvSpPr/>
          <p:nvPr/>
        </p:nvSpPr>
        <p:spPr>
          <a:xfrm flipV="1">
            <a:off x="2103120" y="2898648"/>
            <a:ext cx="914" cy="438912"/>
          </a:xfrm>
          <a:prstGeom prst="line">
            <a:avLst/>
          </a:prstGeom>
          <a:noFill/>
          <a:ln w="19050">
            <a:solidFill>
              <a:srgbClr val="0B3C49"/>
            </a:solidFill>
            <a:prstDash val="solid"/>
            <a:tailEnd type="triangle"/>
          </a:ln>
        </p:spPr>
      </p:sp>
      <p:sp>
        <p:nvSpPr>
          <p:cNvPr id="37" name="Text 35"/>
          <p:cNvSpPr txBox="1"/>
          <p:nvPr/>
        </p:nvSpPr>
        <p:spPr>
          <a:xfrm>
            <a:off x="1645920" y="2971800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i="1" dirty="0">
                <a:solidFill>
                  <a:srgbClr val="5E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Delivery note</a:t>
            </a:r>
            <a:endParaRPr lang="en-US" sz="900" dirty="0"/>
          </a:p>
        </p:txBody>
      </p:sp>
      <p:sp>
        <p:nvSpPr>
          <p:cNvPr id="38" name="Shape 36"/>
          <p:cNvSpPr/>
          <p:nvPr/>
        </p:nvSpPr>
        <p:spPr>
          <a:xfrm flipV="1">
            <a:off x="2377440" y="2898648"/>
            <a:ext cx="914" cy="438912"/>
          </a:xfrm>
          <a:prstGeom prst="line">
            <a:avLst/>
          </a:prstGeom>
          <a:noFill/>
          <a:ln w="19050">
            <a:solidFill>
              <a:srgbClr val="0B3C49"/>
            </a:solidFill>
            <a:prstDash val="dash"/>
            <a:tailEnd type="triangle"/>
          </a:ln>
        </p:spPr>
      </p:sp>
      <p:sp>
        <p:nvSpPr>
          <p:cNvPr id="39" name="Shape 37"/>
          <p:cNvSpPr/>
          <p:nvPr/>
        </p:nvSpPr>
        <p:spPr>
          <a:xfrm>
            <a:off x="1554480" y="3721608"/>
            <a:ext cx="914" cy="438912"/>
          </a:xfrm>
          <a:prstGeom prst="line">
            <a:avLst/>
          </a:prstGeom>
          <a:noFill/>
          <a:ln w="19050">
            <a:solidFill>
              <a:srgbClr val="0B3C49"/>
            </a:solidFill>
            <a:prstDash val="solid"/>
            <a:tailEnd type="triangle"/>
          </a:ln>
        </p:spPr>
      </p:sp>
      <p:sp>
        <p:nvSpPr>
          <p:cNvPr id="40" name="Text 38"/>
          <p:cNvSpPr txBox="1"/>
          <p:nvPr/>
        </p:nvSpPr>
        <p:spPr>
          <a:xfrm>
            <a:off x="182880" y="3794760"/>
            <a:ext cx="1325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i="1" dirty="0">
                <a:solidFill>
                  <a:srgbClr val="5E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Order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 flipV="1">
            <a:off x="2103120" y="3721608"/>
            <a:ext cx="914" cy="438912"/>
          </a:xfrm>
          <a:prstGeom prst="line">
            <a:avLst/>
          </a:prstGeom>
          <a:noFill/>
          <a:ln w="19050">
            <a:solidFill>
              <a:srgbClr val="0B3C49"/>
            </a:solidFill>
            <a:prstDash val="solid"/>
            <a:tailEnd type="triangle"/>
          </a:ln>
        </p:spPr>
      </p:sp>
      <p:sp>
        <p:nvSpPr>
          <p:cNvPr id="42" name="Text 40"/>
          <p:cNvSpPr txBox="1"/>
          <p:nvPr/>
        </p:nvSpPr>
        <p:spPr>
          <a:xfrm>
            <a:off x="1562548" y="3778239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i="1" dirty="0">
                <a:solidFill>
                  <a:srgbClr val="5E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Delivery note</a:t>
            </a:r>
            <a:endParaRPr lang="en-US" sz="900" dirty="0"/>
          </a:p>
        </p:txBody>
      </p:sp>
      <p:sp>
        <p:nvSpPr>
          <p:cNvPr id="43" name="Shape 41"/>
          <p:cNvSpPr/>
          <p:nvPr/>
        </p:nvSpPr>
        <p:spPr>
          <a:xfrm flipV="1">
            <a:off x="2377440" y="3721608"/>
            <a:ext cx="914" cy="438912"/>
          </a:xfrm>
          <a:prstGeom prst="line">
            <a:avLst/>
          </a:prstGeom>
          <a:noFill/>
          <a:ln w="19050">
            <a:solidFill>
              <a:srgbClr val="0B3C49"/>
            </a:solidFill>
            <a:prstDash val="dash"/>
            <a:tailEnd type="triangle"/>
          </a:ln>
        </p:spPr>
      </p:sp>
      <p:sp>
        <p:nvSpPr>
          <p:cNvPr id="44" name="Shape 42"/>
          <p:cNvSpPr/>
          <p:nvPr/>
        </p:nvSpPr>
        <p:spPr>
          <a:xfrm>
            <a:off x="2651760" y="1005840"/>
            <a:ext cx="2926080" cy="914"/>
          </a:xfrm>
          <a:prstGeom prst="line">
            <a:avLst/>
          </a:prstGeom>
          <a:noFill/>
          <a:ln w="19050">
            <a:solidFill>
              <a:srgbClr val="0B3C49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5577840" y="1005840"/>
            <a:ext cx="914" cy="685800"/>
          </a:xfrm>
          <a:prstGeom prst="line">
            <a:avLst/>
          </a:prstGeom>
          <a:noFill/>
          <a:ln w="19050">
            <a:solidFill>
              <a:srgbClr val="0B3C49"/>
            </a:solidFill>
            <a:prstDash val="solid"/>
            <a:tailEnd type="triangle"/>
          </a:ln>
        </p:spPr>
      </p:sp>
      <p:sp>
        <p:nvSpPr>
          <p:cNvPr id="46" name="Shape 44"/>
          <p:cNvSpPr/>
          <p:nvPr/>
        </p:nvSpPr>
        <p:spPr>
          <a:xfrm>
            <a:off x="2651760" y="1124712"/>
            <a:ext cx="2788920" cy="914"/>
          </a:xfrm>
          <a:prstGeom prst="line">
            <a:avLst/>
          </a:prstGeom>
          <a:noFill/>
          <a:ln w="19050">
            <a:solidFill>
              <a:srgbClr val="0B3C49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5440680" y="1124712"/>
            <a:ext cx="914" cy="566928"/>
          </a:xfrm>
          <a:prstGeom prst="line">
            <a:avLst/>
          </a:prstGeom>
          <a:noFill/>
          <a:ln w="19050">
            <a:solidFill>
              <a:srgbClr val="0B3C49"/>
            </a:solidFill>
            <a:prstDash val="solid"/>
            <a:tailEnd type="triangle"/>
          </a:ln>
        </p:spPr>
      </p:sp>
      <p:sp>
        <p:nvSpPr>
          <p:cNvPr id="48" name="Shape 46"/>
          <p:cNvSpPr/>
          <p:nvPr/>
        </p:nvSpPr>
        <p:spPr>
          <a:xfrm>
            <a:off x="2651760" y="1188720"/>
            <a:ext cx="2697480" cy="914"/>
          </a:xfrm>
          <a:prstGeom prst="line">
            <a:avLst/>
          </a:prstGeom>
          <a:noFill/>
          <a:ln w="19050">
            <a:solidFill>
              <a:srgbClr val="0B3C49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5349240" y="1188720"/>
            <a:ext cx="914" cy="502920"/>
          </a:xfrm>
          <a:prstGeom prst="line">
            <a:avLst/>
          </a:prstGeom>
          <a:noFill/>
          <a:ln w="19050">
            <a:solidFill>
              <a:srgbClr val="0B3C49"/>
            </a:solidFill>
            <a:prstDash val="solid"/>
            <a:tailEnd type="triangle"/>
          </a:ln>
        </p:spPr>
      </p:sp>
      <p:sp>
        <p:nvSpPr>
          <p:cNvPr id="50" name="Text 48"/>
          <p:cNvSpPr txBox="1"/>
          <p:nvPr/>
        </p:nvSpPr>
        <p:spPr>
          <a:xfrm>
            <a:off x="3017520" y="731520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i="1" dirty="0">
                <a:solidFill>
                  <a:srgbClr val="5E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Payment (money + information)</a:t>
            </a:r>
            <a:endParaRPr lang="en-US" sz="900" dirty="0"/>
          </a:p>
        </p:txBody>
      </p:sp>
      <p:sp>
        <p:nvSpPr>
          <p:cNvPr id="51" name="Shape 49"/>
          <p:cNvSpPr/>
          <p:nvPr/>
        </p:nvSpPr>
        <p:spPr>
          <a:xfrm>
            <a:off x="5212080" y="2075688"/>
            <a:ext cx="914" cy="1078992"/>
          </a:xfrm>
          <a:prstGeom prst="line">
            <a:avLst/>
          </a:prstGeom>
          <a:noFill/>
          <a:ln w="19050">
            <a:solidFill>
              <a:srgbClr val="0B3C49"/>
            </a:solidFill>
            <a:prstDash val="solid"/>
            <a:tailEnd type="triangle"/>
          </a:ln>
        </p:spPr>
      </p:sp>
      <p:sp>
        <p:nvSpPr>
          <p:cNvPr id="52" name="Text 50"/>
          <p:cNvSpPr txBox="1"/>
          <p:nvPr/>
        </p:nvSpPr>
        <p:spPr>
          <a:xfrm>
            <a:off x="4160520" y="2697480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i="1" dirty="0">
                <a:solidFill>
                  <a:srgbClr val="5E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 slip</a:t>
            </a:r>
            <a:endParaRPr lang="en-US" sz="900" dirty="0"/>
          </a:p>
        </p:txBody>
      </p:sp>
      <p:sp>
        <p:nvSpPr>
          <p:cNvPr id="53" name="Shape 51"/>
          <p:cNvSpPr/>
          <p:nvPr/>
        </p:nvSpPr>
        <p:spPr>
          <a:xfrm>
            <a:off x="5760720" y="2075688"/>
            <a:ext cx="914" cy="1078992"/>
          </a:xfrm>
          <a:prstGeom prst="line">
            <a:avLst/>
          </a:prstGeom>
          <a:noFill/>
          <a:ln w="19050">
            <a:solidFill>
              <a:srgbClr val="0B3C49"/>
            </a:solidFill>
            <a:prstDash val="solid"/>
            <a:tailEnd type="triangle"/>
          </a:ln>
        </p:spPr>
      </p:sp>
      <p:sp>
        <p:nvSpPr>
          <p:cNvPr id="54" name="Shape 52"/>
          <p:cNvSpPr/>
          <p:nvPr/>
        </p:nvSpPr>
        <p:spPr>
          <a:xfrm>
            <a:off x="5852160" y="2075688"/>
            <a:ext cx="914" cy="1078992"/>
          </a:xfrm>
          <a:prstGeom prst="line">
            <a:avLst/>
          </a:prstGeom>
          <a:noFill/>
          <a:ln w="19050">
            <a:solidFill>
              <a:srgbClr val="0B3C49"/>
            </a:solidFill>
            <a:prstDash val="solid"/>
            <a:tailEnd type="triangle"/>
          </a:ln>
        </p:spPr>
      </p:sp>
      <p:sp>
        <p:nvSpPr>
          <p:cNvPr id="55" name="Text 53"/>
          <p:cNvSpPr txBox="1"/>
          <p:nvPr/>
        </p:nvSpPr>
        <p:spPr>
          <a:xfrm>
            <a:off x="5943600" y="2697480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i="1" dirty="0">
                <a:solidFill>
                  <a:srgbClr val="5E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Salary</a:t>
            </a:r>
            <a:endParaRPr lang="en-US" sz="900" dirty="0"/>
          </a:p>
        </p:txBody>
      </p:sp>
      <p:sp>
        <p:nvSpPr>
          <p:cNvPr id="56" name="Shape 54"/>
          <p:cNvSpPr/>
          <p:nvPr/>
        </p:nvSpPr>
        <p:spPr>
          <a:xfrm>
            <a:off x="7040880" y="2926080"/>
            <a:ext cx="1828800" cy="1417320"/>
          </a:xfrm>
          <a:prstGeom prst="rect">
            <a:avLst/>
          </a:prstGeom>
          <a:solidFill>
            <a:srgbClr val="FFFFFF"/>
          </a:solidFill>
          <a:ln w="9525">
            <a:solidFill>
              <a:srgbClr val="B8CDD1"/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>
            <a:off x="7178040" y="3154680"/>
            <a:ext cx="457200" cy="914"/>
          </a:xfrm>
          <a:prstGeom prst="line">
            <a:avLst/>
          </a:prstGeom>
          <a:noFill/>
          <a:ln w="19050">
            <a:solidFill>
              <a:srgbClr val="0B3C49"/>
            </a:solidFill>
            <a:prstDash val="solid"/>
            <a:tailEnd type="triangle"/>
          </a:ln>
        </p:spPr>
      </p:sp>
      <p:sp>
        <p:nvSpPr>
          <p:cNvPr id="58" name="Text 56"/>
          <p:cNvSpPr txBox="1"/>
          <p:nvPr/>
        </p:nvSpPr>
        <p:spPr>
          <a:xfrm>
            <a:off x="7726680" y="3044952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Information</a:t>
            </a:r>
            <a:endParaRPr lang="en-US" sz="1000" dirty="0"/>
          </a:p>
        </p:txBody>
      </p:sp>
      <p:sp>
        <p:nvSpPr>
          <p:cNvPr id="59" name="Shape 57"/>
          <p:cNvSpPr/>
          <p:nvPr/>
        </p:nvSpPr>
        <p:spPr>
          <a:xfrm>
            <a:off x="7177272" y="3518288"/>
            <a:ext cx="457200" cy="914"/>
          </a:xfrm>
          <a:prstGeom prst="line">
            <a:avLst/>
          </a:prstGeom>
          <a:noFill/>
          <a:ln w="19050">
            <a:solidFill>
              <a:srgbClr val="0B3C49"/>
            </a:solidFill>
            <a:prstDash val="dash"/>
            <a:tailEnd type="triangle"/>
          </a:ln>
        </p:spPr>
      </p:sp>
      <p:sp>
        <p:nvSpPr>
          <p:cNvPr id="60" name="Text 58"/>
          <p:cNvSpPr txBox="1"/>
          <p:nvPr/>
        </p:nvSpPr>
        <p:spPr>
          <a:xfrm>
            <a:off x="7726680" y="3410712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Material</a:t>
            </a:r>
            <a:endParaRPr lang="en-US" sz="1000" dirty="0"/>
          </a:p>
        </p:txBody>
      </p:sp>
      <p:sp>
        <p:nvSpPr>
          <p:cNvPr id="61" name="Shape 59"/>
          <p:cNvSpPr/>
          <p:nvPr/>
        </p:nvSpPr>
        <p:spPr>
          <a:xfrm>
            <a:off x="7178040" y="3840480"/>
            <a:ext cx="457200" cy="914"/>
          </a:xfrm>
          <a:prstGeom prst="line">
            <a:avLst/>
          </a:prstGeom>
          <a:noFill/>
          <a:ln w="19050">
            <a:solidFill>
              <a:srgbClr val="0B3C49"/>
            </a:solidFill>
            <a:prstDash val="solid"/>
            <a:tailEnd type="triangle"/>
          </a:ln>
        </p:spPr>
      </p:sp>
      <p:sp>
        <p:nvSpPr>
          <p:cNvPr id="62" name="Shape 60"/>
          <p:cNvSpPr/>
          <p:nvPr/>
        </p:nvSpPr>
        <p:spPr>
          <a:xfrm>
            <a:off x="7178040" y="3931920"/>
            <a:ext cx="457200" cy="914"/>
          </a:xfrm>
          <a:prstGeom prst="line">
            <a:avLst/>
          </a:prstGeom>
          <a:noFill/>
          <a:ln w="19050">
            <a:solidFill>
              <a:srgbClr val="0B3C49"/>
            </a:solidFill>
            <a:prstDash val="solid"/>
            <a:tailEnd type="triangle"/>
          </a:ln>
        </p:spPr>
      </p:sp>
      <p:sp>
        <p:nvSpPr>
          <p:cNvPr id="63" name="Text 61"/>
          <p:cNvSpPr txBox="1"/>
          <p:nvPr/>
        </p:nvSpPr>
        <p:spPr>
          <a:xfrm>
            <a:off x="7726680" y="3776472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Money</a:t>
            </a:r>
            <a:endParaRPr lang="en-US" sz="10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4846320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A9A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Information Systems course by Mrs F. Benabderrahmane and Mrs N. Bouchemal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Example: a bus accident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051560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i="1" dirty="0">
                <a:solidFill>
                  <a:srgbClr val="5E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public transport company… a bus has an accident… How is the accident handled?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48640" y="1645920"/>
            <a:ext cx="411480" cy="411480"/>
          </a:xfrm>
          <a:prstGeom prst="ellipse">
            <a:avLst/>
          </a:prstGeom>
          <a:solidFill>
            <a:srgbClr val="12707F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548640" y="16459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1097280" y="1600200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driver fills in an accident report, then drives the bus to the workshop.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548640" y="2212848"/>
            <a:ext cx="411480" cy="411480"/>
          </a:xfrm>
          <a:prstGeom prst="ellipse">
            <a:avLst/>
          </a:prstGeom>
          <a:solidFill>
            <a:srgbClr val="12707F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548640" y="2212848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1097280" y="2167128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workshop makes a repair estimate (quote).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548640" y="2779776"/>
            <a:ext cx="411480" cy="411480"/>
          </a:xfrm>
          <a:prstGeom prst="ellipse">
            <a:avLst/>
          </a:prstGeom>
          <a:solidFill>
            <a:srgbClr val="12707F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548640" y="2779776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1097280" y="2734056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administrative department decides who is responsible, based on the accident report.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548640" y="33375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B3C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possible cases: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548640" y="3657600"/>
            <a:ext cx="2560320" cy="1097280"/>
          </a:xfrm>
          <a:prstGeom prst="rect">
            <a:avLst/>
          </a:prstGeom>
          <a:solidFill>
            <a:srgbClr val="F4F8F9"/>
          </a:solidFill>
          <a:ln w="9525">
            <a:solidFill>
              <a:srgbClr val="B8CDD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58368" y="3703320"/>
            <a:ext cx="234086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E07A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Insurance pays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658368" y="4023360"/>
            <a:ext cx="2340864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 and estimate are sent to the insurance company, which pays the bill.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3291840" y="3657600"/>
            <a:ext cx="2560320" cy="1097280"/>
          </a:xfrm>
          <a:prstGeom prst="rect">
            <a:avLst/>
          </a:prstGeom>
          <a:solidFill>
            <a:srgbClr val="F4F8F9"/>
          </a:solidFill>
          <a:ln w="9525">
            <a:solidFill>
              <a:srgbClr val="B8CDD1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3401568" y="3703320"/>
            <a:ext cx="234086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E07A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Driver is responsible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3401568" y="4023360"/>
            <a:ext cx="2340864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company pays the injured person after they show proof (receipts).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6035040" y="3657600"/>
            <a:ext cx="2560320" cy="1097280"/>
          </a:xfrm>
          <a:prstGeom prst="rect">
            <a:avLst/>
          </a:prstGeom>
          <a:solidFill>
            <a:srgbClr val="F4F8F9"/>
          </a:solidFill>
          <a:ln w="9525">
            <a:solidFill>
              <a:srgbClr val="B8CDD1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144768" y="3703320"/>
            <a:ext cx="234086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E07A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Third party is responsible</a:t>
            </a:r>
            <a:endParaRPr lang="en-US" sz="1300" dirty="0"/>
          </a:p>
        </p:txBody>
      </p:sp>
      <p:sp>
        <p:nvSpPr>
          <p:cNvPr id="23" name="Text 21"/>
          <p:cNvSpPr txBox="1"/>
          <p:nvPr/>
        </p:nvSpPr>
        <p:spPr>
          <a:xfrm>
            <a:off x="6144768" y="4023360"/>
            <a:ext cx="2340864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other person pays the bill…</a:t>
            </a:r>
            <a:endParaRPr lang="en-US" sz="11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4846320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A9A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Information Systems course by Mrs F. Benabderrahmane and Mrs N. Bouchemal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Solution: what to do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280160"/>
            <a:ext cx="2560320" cy="3108960"/>
          </a:xfrm>
          <a:prstGeom prst="rect">
            <a:avLst/>
          </a:prstGeom>
          <a:solidFill>
            <a:srgbClr val="F4F8F9"/>
          </a:solidFill>
          <a:ln w="9525">
            <a:solidFill>
              <a:srgbClr val="B8CDD1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417320" y="1554480"/>
            <a:ext cx="822960" cy="822960"/>
          </a:xfrm>
          <a:prstGeom prst="ellipse">
            <a:avLst/>
          </a:prstGeom>
          <a:solidFill>
            <a:srgbClr val="12707F"/>
          </a:solidFill>
          <a:ln/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3060" y="1760220"/>
            <a:ext cx="411480" cy="41148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685800" y="260604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Define the actors</a:t>
            </a:r>
            <a:endParaRPr lang="en-US" sz="1700" dirty="0"/>
          </a:p>
        </p:txBody>
      </p:sp>
      <p:sp>
        <p:nvSpPr>
          <p:cNvPr id="8" name="Text 5"/>
          <p:cNvSpPr txBox="1"/>
          <p:nvPr/>
        </p:nvSpPr>
        <p:spPr>
          <a:xfrm>
            <a:off x="777240" y="3154680"/>
            <a:ext cx="2103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Internal actors and external actors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3291840" y="1280160"/>
            <a:ext cx="2560320" cy="3108960"/>
          </a:xfrm>
          <a:prstGeom prst="rect">
            <a:avLst/>
          </a:prstGeom>
          <a:solidFill>
            <a:srgbClr val="F4F8F9"/>
          </a:solidFill>
          <a:ln w="9525">
            <a:solidFill>
              <a:srgbClr val="B8CDD1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4160520" y="1554480"/>
            <a:ext cx="822960" cy="822960"/>
          </a:xfrm>
          <a:prstGeom prst="ellipse">
            <a:avLst/>
          </a:prstGeom>
          <a:solidFill>
            <a:srgbClr val="0B3C49"/>
          </a:solidFill>
          <a:ln/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6260" y="1760220"/>
            <a:ext cx="411480" cy="41148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3429000" y="260604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Define the documents</a:t>
            </a:r>
            <a:endParaRPr lang="en-US" sz="1700" dirty="0"/>
          </a:p>
        </p:txBody>
      </p:sp>
      <p:sp>
        <p:nvSpPr>
          <p:cNvPr id="13" name="Text 9"/>
          <p:cNvSpPr txBox="1"/>
          <p:nvPr/>
        </p:nvSpPr>
        <p:spPr>
          <a:xfrm>
            <a:off x="3520440" y="3154680"/>
            <a:ext cx="2103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Internal documents and external documents</a:t>
            </a:r>
            <a:endParaRPr lang="en-US" sz="1400" dirty="0"/>
          </a:p>
        </p:txBody>
      </p:sp>
      <p:sp>
        <p:nvSpPr>
          <p:cNvPr id="14" name="Shape 10"/>
          <p:cNvSpPr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solidFill>
            <a:srgbClr val="F4F8F9"/>
          </a:solidFill>
          <a:ln w="9525">
            <a:solidFill>
              <a:srgbClr val="B8CDD1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6903720" y="1554480"/>
            <a:ext cx="822960" cy="822960"/>
          </a:xfrm>
          <a:prstGeom prst="ellipse">
            <a:avLst/>
          </a:prstGeom>
          <a:solidFill>
            <a:srgbClr val="E07A2F"/>
          </a:solidFill>
          <a:ln/>
        </p:spPr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9460" y="1760220"/>
            <a:ext cx="411480" cy="41148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6172200" y="260604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Draw the flows</a:t>
            </a:r>
            <a:endParaRPr lang="en-US" sz="1700" dirty="0"/>
          </a:p>
        </p:txBody>
      </p:sp>
      <p:sp>
        <p:nvSpPr>
          <p:cNvPr id="18" name="Text 13"/>
          <p:cNvSpPr txBox="1"/>
          <p:nvPr/>
        </p:nvSpPr>
        <p:spPr>
          <a:xfrm>
            <a:off x="6263640" y="3154680"/>
            <a:ext cx="2103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Show how documents move between actors</a:t>
            </a:r>
            <a:endParaRPr lang="en-US" sz="14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4846320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A9A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Information Systems course by Mrs F. Benabderrahmane and Mrs N. Bouchemal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company as a system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09728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i="1" dirty="0">
                <a:solidFill>
                  <a:srgbClr val="5E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Reminder: the idea of a system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8046720" cy="1920240"/>
          </a:xfrm>
          <a:prstGeom prst="roundRect">
            <a:avLst>
              <a:gd name="adj" fmla="val 3810"/>
            </a:avLst>
          </a:prstGeom>
          <a:solidFill>
            <a:srgbClr val="E6F2F3"/>
          </a:solidFill>
          <a:ln w="12700">
            <a:solidFill>
              <a:srgbClr val="E6F2F3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1554480"/>
            <a:ext cx="74980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system is a group of material </a:t>
            </a:r>
            <a:r>
              <a:rPr lang="en-US" sz="1900" dirty="0" smtClean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and </a:t>
            </a:r>
            <a:r>
              <a:rPr lang="en-US" sz="1900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non-material elements (people, machines, rules, methods…) that interact with each other. They are organized to reach a goal, and they change a set of inputs into a set of outputs.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548640" y="3749040"/>
            <a:ext cx="2011680" cy="640080"/>
          </a:xfrm>
          <a:prstGeom prst="roundRect">
            <a:avLst>
              <a:gd name="adj" fmla="val 11429"/>
            </a:avLst>
          </a:prstGeom>
          <a:solidFill>
            <a:srgbClr val="12707F"/>
          </a:solidFill>
          <a:ln w="12700">
            <a:solidFill>
              <a:srgbClr val="12707F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548640" y="3749040"/>
            <a:ext cx="2011680" cy="64008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Inputs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3108960" y="3749040"/>
            <a:ext cx="2926080" cy="640080"/>
          </a:xfrm>
          <a:prstGeom prst="roundRect">
            <a:avLst>
              <a:gd name="adj" fmla="val 11429"/>
            </a:avLst>
          </a:prstGeom>
          <a:solidFill>
            <a:srgbClr val="0B3C49"/>
          </a:solidFill>
          <a:ln w="12700">
            <a:solidFill>
              <a:srgbClr val="0B3C49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108960" y="3749040"/>
            <a:ext cx="2926080" cy="64008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Transformation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6583680" y="3749040"/>
            <a:ext cx="2011680" cy="640080"/>
          </a:xfrm>
          <a:prstGeom prst="roundRect">
            <a:avLst>
              <a:gd name="adj" fmla="val 11429"/>
            </a:avLst>
          </a:prstGeom>
          <a:solidFill>
            <a:srgbClr val="12707F"/>
          </a:solidFill>
          <a:ln w="12700">
            <a:solidFill>
              <a:srgbClr val="12707F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583680" y="3749040"/>
            <a:ext cx="2011680" cy="64008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Outputs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2606040" y="4069080"/>
            <a:ext cx="457200" cy="914"/>
          </a:xfrm>
          <a:prstGeom prst="line">
            <a:avLst/>
          </a:prstGeom>
          <a:noFill/>
          <a:ln w="31750">
            <a:solidFill>
              <a:srgbClr val="E07A2F"/>
            </a:solidFill>
            <a:prstDash val="solid"/>
            <a:tailEnd type="triangle"/>
          </a:ln>
        </p:spPr>
      </p:sp>
      <p:sp>
        <p:nvSpPr>
          <p:cNvPr id="14" name="Shape 12"/>
          <p:cNvSpPr/>
          <p:nvPr/>
        </p:nvSpPr>
        <p:spPr>
          <a:xfrm>
            <a:off x="6080760" y="4069080"/>
            <a:ext cx="457200" cy="914"/>
          </a:xfrm>
          <a:prstGeom prst="line">
            <a:avLst/>
          </a:prstGeom>
          <a:noFill/>
          <a:ln w="31750">
            <a:solidFill>
              <a:srgbClr val="E07A2F"/>
            </a:solidFill>
            <a:prstDash val="solid"/>
            <a:tailEnd type="triangle"/>
          </a:ln>
        </p:spPr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4846320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A9A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Information Systems course by Mrs F. Benabderrahmane and Mrs N. Bouchemal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idea of a system: examples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1430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12707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a) Coffee maker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548640" y="1645920"/>
            <a:ext cx="2194560" cy="731520"/>
          </a:xfrm>
          <a:prstGeom prst="roundRect">
            <a:avLst>
              <a:gd name="adj" fmla="val 10000"/>
            </a:avLst>
          </a:prstGeom>
          <a:solidFill>
            <a:srgbClr val="E6F2F3"/>
          </a:solidFill>
          <a:ln w="12700">
            <a:solidFill>
              <a:srgbClr val="E6F2F3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48640" y="1645920"/>
            <a:ext cx="2194560" cy="73152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B3C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Coffee + Water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3200400" y="1645920"/>
            <a:ext cx="2560320" cy="731520"/>
          </a:xfrm>
          <a:prstGeom prst="roundRect">
            <a:avLst>
              <a:gd name="adj" fmla="val 10000"/>
            </a:avLst>
          </a:prstGeom>
          <a:solidFill>
            <a:srgbClr val="0B3C49"/>
          </a:solidFill>
          <a:ln w="12700">
            <a:solidFill>
              <a:srgbClr val="0B3C49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3200400" y="1645920"/>
            <a:ext cx="2560320" cy="73152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Coffee maker: transformation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217920" y="1645920"/>
            <a:ext cx="2377440" cy="731520"/>
          </a:xfrm>
          <a:prstGeom prst="roundRect">
            <a:avLst>
              <a:gd name="adj" fmla="val 10000"/>
            </a:avLst>
          </a:prstGeom>
          <a:solidFill>
            <a:srgbClr val="E6F2F3"/>
          </a:solidFill>
          <a:ln w="12700">
            <a:solidFill>
              <a:srgbClr val="E6F2F3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217920" y="1645920"/>
            <a:ext cx="2377440" cy="73152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B3C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Liquid coffee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2761488" y="2011680"/>
            <a:ext cx="420624" cy="914"/>
          </a:xfrm>
          <a:prstGeom prst="line">
            <a:avLst/>
          </a:prstGeom>
          <a:noFill/>
          <a:ln w="25400">
            <a:solidFill>
              <a:srgbClr val="E07A2F"/>
            </a:solidFill>
            <a:prstDash val="solid"/>
            <a:tailEnd type="triangle"/>
          </a:ln>
        </p:spPr>
      </p:sp>
      <p:sp>
        <p:nvSpPr>
          <p:cNvPr id="12" name="Shape 10"/>
          <p:cNvSpPr/>
          <p:nvPr/>
        </p:nvSpPr>
        <p:spPr>
          <a:xfrm>
            <a:off x="5779008" y="2011680"/>
            <a:ext cx="420624" cy="914"/>
          </a:xfrm>
          <a:prstGeom prst="line">
            <a:avLst/>
          </a:prstGeom>
          <a:noFill/>
          <a:ln w="25400">
            <a:solidFill>
              <a:srgbClr val="E07A2F"/>
            </a:solidFill>
            <a:prstDash val="solid"/>
            <a:tailEnd type="triangle"/>
          </a:ln>
        </p:spPr>
      </p:sp>
      <p:sp>
        <p:nvSpPr>
          <p:cNvPr id="13" name="Shape 11"/>
          <p:cNvSpPr/>
          <p:nvPr/>
        </p:nvSpPr>
        <p:spPr>
          <a:xfrm>
            <a:off x="5120640" y="1143000"/>
            <a:ext cx="3474720" cy="384048"/>
          </a:xfrm>
          <a:prstGeom prst="roundRect">
            <a:avLst>
              <a:gd name="adj" fmla="val 19048"/>
            </a:avLst>
          </a:prstGeom>
          <a:solidFill>
            <a:srgbClr val="FFFFFF"/>
          </a:solidFill>
          <a:ln w="12700">
            <a:solidFill>
              <a:srgbClr val="E07A2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5120640" y="1143000"/>
            <a:ext cx="3474720" cy="38404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E07A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Goal: make coffee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29718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12707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b) Factory</a:t>
            </a:r>
            <a:endParaRPr lang="en-US" sz="1700" dirty="0"/>
          </a:p>
        </p:txBody>
      </p:sp>
      <p:sp>
        <p:nvSpPr>
          <p:cNvPr id="16" name="Shape 14"/>
          <p:cNvSpPr/>
          <p:nvPr/>
        </p:nvSpPr>
        <p:spPr>
          <a:xfrm>
            <a:off x="548640" y="3474720"/>
            <a:ext cx="2194560" cy="731520"/>
          </a:xfrm>
          <a:prstGeom prst="roundRect">
            <a:avLst>
              <a:gd name="adj" fmla="val 10000"/>
            </a:avLst>
          </a:prstGeom>
          <a:solidFill>
            <a:srgbClr val="E6F2F3"/>
          </a:solidFill>
          <a:ln w="12700">
            <a:solidFill>
              <a:srgbClr val="E6F2F3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548640" y="3474720"/>
            <a:ext cx="2194560" cy="73152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B3C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Raw materials + Spare parts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3200400" y="3474720"/>
            <a:ext cx="2560320" cy="731520"/>
          </a:xfrm>
          <a:prstGeom prst="roundRect">
            <a:avLst>
              <a:gd name="adj" fmla="val 10000"/>
            </a:avLst>
          </a:prstGeom>
          <a:solidFill>
            <a:srgbClr val="0B3C49"/>
          </a:solidFill>
          <a:ln w="12700">
            <a:solidFill>
              <a:srgbClr val="0B3C49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3200400" y="3474720"/>
            <a:ext cx="2560320" cy="73152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Factory: manufacturing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6217920" y="3474720"/>
            <a:ext cx="2377440" cy="731520"/>
          </a:xfrm>
          <a:prstGeom prst="roundRect">
            <a:avLst>
              <a:gd name="adj" fmla="val 10000"/>
            </a:avLst>
          </a:prstGeom>
          <a:solidFill>
            <a:srgbClr val="E6F2F3"/>
          </a:solidFill>
          <a:ln w="12700">
            <a:solidFill>
              <a:srgbClr val="E6F2F3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6217920" y="3474720"/>
            <a:ext cx="2377440" cy="73152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B3C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Finished products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2761488" y="3840480"/>
            <a:ext cx="420624" cy="914"/>
          </a:xfrm>
          <a:prstGeom prst="line">
            <a:avLst/>
          </a:prstGeom>
          <a:noFill/>
          <a:ln w="25400">
            <a:solidFill>
              <a:srgbClr val="E07A2F"/>
            </a:solidFill>
            <a:prstDash val="solid"/>
            <a:tailEnd type="triangle"/>
          </a:ln>
        </p:spPr>
      </p:sp>
      <p:sp>
        <p:nvSpPr>
          <p:cNvPr id="23" name="Shape 21"/>
          <p:cNvSpPr/>
          <p:nvPr/>
        </p:nvSpPr>
        <p:spPr>
          <a:xfrm>
            <a:off x="5779008" y="3840480"/>
            <a:ext cx="420624" cy="914"/>
          </a:xfrm>
          <a:prstGeom prst="line">
            <a:avLst/>
          </a:prstGeom>
          <a:noFill/>
          <a:ln w="25400">
            <a:solidFill>
              <a:srgbClr val="E07A2F"/>
            </a:solidFill>
            <a:prstDash val="solid"/>
            <a:tailEnd type="triangle"/>
          </a:ln>
        </p:spPr>
      </p:sp>
      <p:sp>
        <p:nvSpPr>
          <p:cNvPr id="24" name="Shape 22"/>
          <p:cNvSpPr/>
          <p:nvPr/>
        </p:nvSpPr>
        <p:spPr>
          <a:xfrm>
            <a:off x="5120640" y="2971800"/>
            <a:ext cx="3474720" cy="384048"/>
          </a:xfrm>
          <a:prstGeom prst="roundRect">
            <a:avLst>
              <a:gd name="adj" fmla="val 19048"/>
            </a:avLst>
          </a:prstGeom>
          <a:solidFill>
            <a:srgbClr val="FFFFFF"/>
          </a:solidFill>
          <a:ln w="12700">
            <a:solidFill>
              <a:srgbClr val="E07A2F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5120640" y="2971800"/>
            <a:ext cx="3474720" cy="38404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E07A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Goal: produce 1000 products per month</a:t>
            </a:r>
            <a:endParaRPr lang="en-US" sz="12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4846320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A9A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Information Systems course by Mrs F. Benabderrahmane and Mrs N. Bouchemal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Control of a system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005840"/>
            <a:ext cx="8046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400"/>
              </a:spcAft>
              <a:buSzPct val="100000"/>
              <a:buChar char="•"/>
            </a:pPr>
            <a:r>
              <a:rPr lang="en-US" sz="15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outputs must match the goal that was set.</a:t>
            </a:r>
            <a:endParaRPr lang="en-US" sz="1500" dirty="0"/>
          </a:p>
          <a:p>
            <a:pPr marL="228600" indent="-228600">
              <a:spcAft>
                <a:spcPts val="400"/>
              </a:spcAft>
              <a:buSzPct val="100000"/>
              <a:buChar char="•"/>
            </a:pPr>
            <a:r>
              <a:rPr lang="en-US" sz="15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Control acts on the inputs and/or on the transformation, to make the gap between the goal and the results as small as possible.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3566160" y="2148840"/>
            <a:ext cx="2011680" cy="4572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E07A2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3566160" y="2148840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E07A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Goals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3657600" y="2834640"/>
            <a:ext cx="1828800" cy="502920"/>
          </a:xfrm>
          <a:prstGeom prst="rect">
            <a:avLst/>
          </a:prstGeom>
          <a:solidFill>
            <a:srgbClr val="0B3C49"/>
          </a:solidFill>
          <a:ln w="12700">
            <a:solidFill>
              <a:srgbClr val="0B3C49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3657600" y="2834640"/>
            <a:ext cx="1828800" cy="50292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 flipV="1">
            <a:off x="4572000" y="2606040"/>
            <a:ext cx="914" cy="228600"/>
          </a:xfrm>
          <a:prstGeom prst="line">
            <a:avLst/>
          </a:prstGeom>
          <a:noFill/>
          <a:ln w="19050">
            <a:solidFill>
              <a:srgbClr val="0B3C49"/>
            </a:solidFill>
            <a:prstDash val="solid"/>
            <a:tailEnd type="triangle"/>
          </a:ln>
        </p:spPr>
      </p:sp>
      <p:sp>
        <p:nvSpPr>
          <p:cNvPr id="10" name="Shape 8"/>
          <p:cNvSpPr/>
          <p:nvPr/>
        </p:nvSpPr>
        <p:spPr>
          <a:xfrm>
            <a:off x="2651760" y="3081528"/>
            <a:ext cx="1005840" cy="914"/>
          </a:xfrm>
          <a:prstGeom prst="line">
            <a:avLst/>
          </a:prstGeom>
          <a:noFill/>
          <a:ln w="19050">
            <a:solidFill>
              <a:srgbClr val="0B3C49"/>
            </a:solidFill>
            <a:prstDash val="solid"/>
            <a:tailEnd type="triangle"/>
          </a:ln>
        </p:spPr>
      </p:sp>
      <p:sp>
        <p:nvSpPr>
          <p:cNvPr id="11" name="Text 9"/>
          <p:cNvSpPr txBox="1"/>
          <p:nvPr/>
        </p:nvSpPr>
        <p:spPr>
          <a:xfrm>
            <a:off x="2651760" y="27889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Inputs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5486400" y="3081528"/>
            <a:ext cx="2651760" cy="914"/>
          </a:xfrm>
          <a:prstGeom prst="line">
            <a:avLst/>
          </a:prstGeom>
          <a:noFill/>
          <a:ln w="19050">
            <a:solidFill>
              <a:srgbClr val="0B3C49"/>
            </a:solidFill>
            <a:prstDash val="solid"/>
            <a:tailEnd type="triangle"/>
          </a:ln>
        </p:spPr>
      </p:sp>
      <p:sp>
        <p:nvSpPr>
          <p:cNvPr id="13" name="Text 11"/>
          <p:cNvSpPr txBox="1"/>
          <p:nvPr/>
        </p:nvSpPr>
        <p:spPr>
          <a:xfrm>
            <a:off x="7315200" y="27889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Outputs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6035040" y="3749040"/>
            <a:ext cx="2560320" cy="777240"/>
          </a:xfrm>
          <a:prstGeom prst="rect">
            <a:avLst/>
          </a:prstGeom>
          <a:solidFill>
            <a:srgbClr val="12707F"/>
          </a:solidFill>
          <a:ln w="12700">
            <a:solidFill>
              <a:srgbClr val="12707F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035040" y="3749040"/>
            <a:ext cx="2560320" cy="77724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Control: compare the outputs with the goals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6675120" y="3081528"/>
            <a:ext cx="914" cy="667512"/>
          </a:xfrm>
          <a:prstGeom prst="line">
            <a:avLst/>
          </a:prstGeom>
          <a:noFill/>
          <a:ln w="19050">
            <a:solidFill>
              <a:srgbClr val="0B3C49"/>
            </a:solidFill>
            <a:prstDash val="solid"/>
            <a:tailEnd type="triangle"/>
          </a:ln>
        </p:spPr>
      </p:sp>
      <p:sp>
        <p:nvSpPr>
          <p:cNvPr id="17" name="Shape 15"/>
          <p:cNvSpPr/>
          <p:nvPr/>
        </p:nvSpPr>
        <p:spPr>
          <a:xfrm>
            <a:off x="5577840" y="2377440"/>
            <a:ext cx="2286000" cy="914"/>
          </a:xfrm>
          <a:prstGeom prst="line">
            <a:avLst/>
          </a:prstGeom>
          <a:noFill/>
          <a:ln w="19050">
            <a:solidFill>
              <a:srgbClr val="0B3C49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863840" y="2377440"/>
            <a:ext cx="914" cy="1371600"/>
          </a:xfrm>
          <a:prstGeom prst="line">
            <a:avLst/>
          </a:prstGeom>
          <a:noFill/>
          <a:ln w="19050">
            <a:solidFill>
              <a:srgbClr val="0B3C49"/>
            </a:solidFill>
            <a:prstDash val="solid"/>
            <a:tailEnd type="triangle"/>
          </a:ln>
        </p:spPr>
      </p:sp>
      <p:sp>
        <p:nvSpPr>
          <p:cNvPr id="19" name="Shape 17"/>
          <p:cNvSpPr/>
          <p:nvPr/>
        </p:nvSpPr>
        <p:spPr>
          <a:xfrm>
            <a:off x="548640" y="3611880"/>
            <a:ext cx="1645920" cy="640080"/>
          </a:xfrm>
          <a:prstGeom prst="rect">
            <a:avLst/>
          </a:prstGeom>
          <a:solidFill>
            <a:srgbClr val="E6F2F3"/>
          </a:solidFill>
          <a:ln w="12700">
            <a:solidFill>
              <a:srgbClr val="E6F2F3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548640" y="3611880"/>
            <a:ext cx="1645920" cy="64008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B3C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Action on the inputs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2926080" y="3794760"/>
            <a:ext cx="2377440" cy="640080"/>
          </a:xfrm>
          <a:prstGeom prst="roundRect">
            <a:avLst>
              <a:gd name="adj" fmla="val 11429"/>
            </a:avLst>
          </a:prstGeom>
          <a:solidFill>
            <a:srgbClr val="E6F2F3"/>
          </a:solidFill>
          <a:ln w="12700">
            <a:solidFill>
              <a:srgbClr val="E6F2F3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2926080" y="3794760"/>
            <a:ext cx="2377440" cy="64008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B3C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Action on the transformation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 flipH="1">
            <a:off x="5303520" y="4114800"/>
            <a:ext cx="731520" cy="914"/>
          </a:xfrm>
          <a:prstGeom prst="line">
            <a:avLst/>
          </a:prstGeom>
          <a:noFill/>
          <a:ln w="19050">
            <a:solidFill>
              <a:srgbClr val="0B3C49"/>
            </a:solidFill>
            <a:prstDash val="solid"/>
            <a:tailEnd type="triangle"/>
          </a:ln>
        </p:spPr>
      </p:sp>
      <p:sp>
        <p:nvSpPr>
          <p:cNvPr id="24" name="Shape 22"/>
          <p:cNvSpPr/>
          <p:nvPr/>
        </p:nvSpPr>
        <p:spPr>
          <a:xfrm flipH="1">
            <a:off x="2468880" y="4389120"/>
            <a:ext cx="3566160" cy="914"/>
          </a:xfrm>
          <a:prstGeom prst="line">
            <a:avLst/>
          </a:prstGeom>
          <a:noFill/>
          <a:ln w="19050">
            <a:solidFill>
              <a:srgbClr val="0B3C49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 flipV="1">
            <a:off x="2468880" y="3154680"/>
            <a:ext cx="914" cy="1234440"/>
          </a:xfrm>
          <a:prstGeom prst="line">
            <a:avLst/>
          </a:prstGeom>
          <a:noFill/>
          <a:ln w="19050">
            <a:solidFill>
              <a:srgbClr val="0B3C49"/>
            </a:solidFill>
            <a:prstDash val="solid"/>
            <a:tailEnd type="triangle"/>
          </a:ln>
        </p:spPr>
      </p:sp>
      <p:sp>
        <p:nvSpPr>
          <p:cNvPr id="26" name="Shape 24"/>
          <p:cNvSpPr/>
          <p:nvPr/>
        </p:nvSpPr>
        <p:spPr>
          <a:xfrm>
            <a:off x="2194560" y="3931920"/>
            <a:ext cx="274320" cy="914"/>
          </a:xfrm>
          <a:prstGeom prst="line">
            <a:avLst/>
          </a:prstGeom>
          <a:noFill/>
          <a:ln w="19050">
            <a:solidFill>
              <a:srgbClr val="0B3C49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 flipV="1">
            <a:off x="4114800" y="3337560"/>
            <a:ext cx="914" cy="457200"/>
          </a:xfrm>
          <a:prstGeom prst="line">
            <a:avLst/>
          </a:prstGeom>
          <a:noFill/>
          <a:ln w="19050">
            <a:solidFill>
              <a:srgbClr val="0B3C49"/>
            </a:solidFill>
            <a:prstDash val="solid"/>
            <a:tailEnd type="triangle"/>
          </a:ln>
        </p:spPr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4846320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A9A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Information Systems course by Mrs F. Benabderrahmane and Mrs N. Bouchemal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Company vs System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143000"/>
            <a:ext cx="2377440" cy="1005840"/>
          </a:xfrm>
          <a:prstGeom prst="roundRect">
            <a:avLst>
              <a:gd name="adj" fmla="val 7273"/>
            </a:avLst>
          </a:prstGeom>
          <a:solidFill>
            <a:srgbClr val="0B3C49"/>
          </a:solidFill>
          <a:ln w="12700">
            <a:solidFill>
              <a:srgbClr val="0B3C49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118872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dirty="0">
                <a:solidFill>
                  <a:srgbClr val="A9D6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Since the 1970s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572768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Company = System</a:t>
            </a:r>
            <a:endParaRPr lang="en-US" sz="1700" dirty="0"/>
          </a:p>
        </p:txBody>
      </p:sp>
      <p:sp>
        <p:nvSpPr>
          <p:cNvPr id="7" name="Shape 5"/>
          <p:cNvSpPr/>
          <p:nvPr/>
        </p:nvSpPr>
        <p:spPr>
          <a:xfrm>
            <a:off x="3108960" y="1143000"/>
            <a:ext cx="5486400" cy="1005840"/>
          </a:xfrm>
          <a:prstGeom prst="roundRect">
            <a:avLst>
              <a:gd name="adj" fmla="val 7273"/>
            </a:avLst>
          </a:prstGeom>
          <a:solidFill>
            <a:srgbClr val="E6F2F3"/>
          </a:solidFill>
          <a:ln w="12700">
            <a:solidFill>
              <a:srgbClr val="E6F2F3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3291840" y="1170432"/>
            <a:ext cx="5120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1F2A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"A set of elements in dynamic interaction, organized for a </a:t>
            </a:r>
            <a:r>
              <a:rPr lang="en-US" sz="1600" b="1" i="1" dirty="0">
                <a:solidFill>
                  <a:srgbClr val="1F2A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goal</a:t>
            </a:r>
            <a:r>
              <a:rPr lang="en-US" sz="1600" i="1" dirty="0">
                <a:solidFill>
                  <a:srgbClr val="1F2A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."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3291840" y="1719072"/>
            <a:ext cx="5120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5E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Joël De Rosnay, "Le Macroscope", Éditions du Seuil, 1975</a:t>
            </a:r>
            <a:endParaRPr lang="en-US" sz="110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2514600"/>
            <a:ext cx="804672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7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 the company is seen as a set of elements (human, material, financial and technical means) that are linked to each other (interrelated).</a:t>
            </a:r>
            <a:endParaRPr lang="en-US" sz="17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7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Any human organization (the State, a family…) can be seen as a system.</a:t>
            </a:r>
            <a:endParaRPr lang="en-US" sz="17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4846320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A9A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Information Systems course by Mrs F. Benabderrahmane and Mrs N. Bouchemal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Company vs System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09728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B3C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Like any system, the company is: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2560320" cy="1371600"/>
          </a:xfrm>
          <a:prstGeom prst="rect">
            <a:avLst/>
          </a:prstGeom>
          <a:solidFill>
            <a:srgbClr val="F4F8F9"/>
          </a:solidFill>
          <a:ln w="9525">
            <a:solidFill>
              <a:srgbClr val="B8CDD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31520" y="1783080"/>
            <a:ext cx="640080" cy="640080"/>
          </a:xfrm>
          <a:prstGeom prst="ellipse">
            <a:avLst/>
          </a:prstGeom>
          <a:solidFill>
            <a:srgbClr val="12707F"/>
          </a:solidFill>
          <a:ln/>
        </p:spPr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1540" y="1943100"/>
            <a:ext cx="320040" cy="32004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1508760" y="1737360"/>
            <a:ext cx="1508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Open</a:t>
            </a:r>
            <a:endParaRPr lang="en-US" sz="1600" dirty="0"/>
          </a:p>
        </p:txBody>
      </p:sp>
      <p:sp>
        <p:nvSpPr>
          <p:cNvPr id="9" name="Text 6"/>
          <p:cNvSpPr txBox="1"/>
          <p:nvPr/>
        </p:nvSpPr>
        <p:spPr>
          <a:xfrm>
            <a:off x="1508760" y="2148840"/>
            <a:ext cx="1508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its environment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3291840" y="1554480"/>
            <a:ext cx="2560320" cy="1371600"/>
          </a:xfrm>
          <a:prstGeom prst="rect">
            <a:avLst/>
          </a:prstGeom>
          <a:solidFill>
            <a:srgbClr val="F4F8F9"/>
          </a:solidFill>
          <a:ln w="9525">
            <a:solidFill>
              <a:srgbClr val="B8CDD1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3474720" y="1783080"/>
            <a:ext cx="640080" cy="640080"/>
          </a:xfrm>
          <a:prstGeom prst="ellipse">
            <a:avLst/>
          </a:prstGeom>
          <a:solidFill>
            <a:srgbClr val="0B3C49"/>
          </a:solidFill>
          <a:ln/>
        </p:spPr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4740" y="1943100"/>
            <a:ext cx="320040" cy="32004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4251960" y="1737360"/>
            <a:ext cx="1508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Goal-driven</a:t>
            </a:r>
            <a:endParaRPr lang="en-US" sz="1600" dirty="0"/>
          </a:p>
        </p:txBody>
      </p:sp>
      <p:sp>
        <p:nvSpPr>
          <p:cNvPr id="14" name="Text 10"/>
          <p:cNvSpPr txBox="1"/>
          <p:nvPr/>
        </p:nvSpPr>
        <p:spPr>
          <a:xfrm>
            <a:off x="4251960" y="2148840"/>
            <a:ext cx="1508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has a goal (goal = profit…)</a:t>
            </a:r>
            <a:endParaRPr lang="en-US" sz="1300" dirty="0"/>
          </a:p>
        </p:txBody>
      </p:sp>
      <p:sp>
        <p:nvSpPr>
          <p:cNvPr id="15" name="Shape 11"/>
          <p:cNvSpPr/>
          <p:nvPr/>
        </p:nvSpPr>
        <p:spPr>
          <a:xfrm>
            <a:off x="6035040" y="1554480"/>
            <a:ext cx="2560320" cy="1371600"/>
          </a:xfrm>
          <a:prstGeom prst="rect">
            <a:avLst/>
          </a:prstGeom>
          <a:solidFill>
            <a:srgbClr val="F4F8F9"/>
          </a:solidFill>
          <a:ln w="9525">
            <a:solidFill>
              <a:srgbClr val="B8CDD1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6217920" y="1783080"/>
            <a:ext cx="640080" cy="640080"/>
          </a:xfrm>
          <a:prstGeom prst="ellipse">
            <a:avLst/>
          </a:prstGeom>
          <a:solidFill>
            <a:srgbClr val="E07A2F"/>
          </a:solidFill>
          <a:ln/>
        </p:spPr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7940" y="1943100"/>
            <a:ext cx="320040" cy="320040"/>
          </a:xfrm>
          <a:prstGeom prst="rect">
            <a:avLst/>
          </a:prstGeom>
        </p:spPr>
      </p:pic>
      <p:sp>
        <p:nvSpPr>
          <p:cNvPr id="18" name="Text 13"/>
          <p:cNvSpPr txBox="1"/>
          <p:nvPr/>
        </p:nvSpPr>
        <p:spPr>
          <a:xfrm>
            <a:off x="6995160" y="1737360"/>
            <a:ext cx="1508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Evolving</a:t>
            </a:r>
            <a:endParaRPr lang="en-US" sz="1600" dirty="0"/>
          </a:p>
        </p:txBody>
      </p:sp>
      <p:sp>
        <p:nvSpPr>
          <p:cNvPr id="19" name="Text 14"/>
          <p:cNvSpPr txBox="1"/>
          <p:nvPr/>
        </p:nvSpPr>
        <p:spPr>
          <a:xfrm>
            <a:off x="6995160" y="2148840"/>
            <a:ext cx="1508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is always changing</a:t>
            </a:r>
            <a:endParaRPr lang="en-US" sz="1300" dirty="0"/>
          </a:p>
        </p:txBody>
      </p:sp>
      <p:sp>
        <p:nvSpPr>
          <p:cNvPr id="20" name="Shape 15"/>
          <p:cNvSpPr/>
          <p:nvPr/>
        </p:nvSpPr>
        <p:spPr>
          <a:xfrm>
            <a:off x="548640" y="3246120"/>
            <a:ext cx="8046720" cy="1097280"/>
          </a:xfrm>
          <a:prstGeom prst="roundRect">
            <a:avLst>
              <a:gd name="adj" fmla="val 6667"/>
            </a:avLst>
          </a:prstGeom>
          <a:solidFill>
            <a:srgbClr val="E6F2F3"/>
          </a:solidFill>
          <a:ln w="12700">
            <a:solidFill>
              <a:srgbClr val="E6F2F3"/>
            </a:solidFill>
            <a:prstDash val="solid"/>
          </a:ln>
        </p:spPr>
      </p:sp>
      <p:sp>
        <p:nvSpPr>
          <p:cNvPr id="21" name="Text 16"/>
          <p:cNvSpPr txBox="1"/>
          <p:nvPr/>
        </p:nvSpPr>
        <p:spPr>
          <a:xfrm>
            <a:off x="777240" y="3246120"/>
            <a:ext cx="75895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reach its goal, the system takes its environment into account and </a:t>
            </a:r>
            <a:r>
              <a:rPr lang="en-US" sz="1700" b="1" dirty="0">
                <a:solidFill>
                  <a:srgbClr val="1270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regulates</a:t>
            </a:r>
            <a:r>
              <a:rPr lang="en-US" sz="17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how it works by </a:t>
            </a:r>
            <a:r>
              <a:rPr lang="en-US" sz="1700" b="1" dirty="0">
                <a:solidFill>
                  <a:srgbClr val="1270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adapting</a:t>
            </a:r>
            <a:r>
              <a:rPr lang="en-US" sz="17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to changes.</a:t>
            </a:r>
            <a:endParaRPr lang="en-US" sz="17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4846320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A9A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Information Systems course by Mrs F. Benabderrahmane and Mrs N. Bouchemal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 organization seen as a system: examples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2743200" y="1051560"/>
            <a:ext cx="3657600" cy="38404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E07A2F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2743200" y="1051560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E07A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Goal: produce and sell goods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548640" y="1737360"/>
            <a:ext cx="2011680" cy="914400"/>
          </a:xfrm>
          <a:prstGeom prst="roundRect">
            <a:avLst>
              <a:gd name="adj" fmla="val 8000"/>
            </a:avLst>
          </a:prstGeom>
          <a:solidFill>
            <a:srgbClr val="E6F2F3"/>
          </a:solidFill>
          <a:ln w="12700">
            <a:solidFill>
              <a:srgbClr val="E6F2F3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1737360"/>
            <a:ext cx="2011680" cy="91440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B3C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Raw materials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0B3C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 requests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3017520" y="1618488"/>
            <a:ext cx="3108960" cy="1143000"/>
          </a:xfrm>
          <a:prstGeom prst="rect">
            <a:avLst/>
          </a:prstGeom>
          <a:solidFill>
            <a:srgbClr val="FFFFFF"/>
          </a:solidFill>
          <a:ln w="9525">
            <a:solidFill>
              <a:srgbClr val="B8CDD1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3108960" y="1655064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u="sng" dirty="0">
                <a:solidFill>
                  <a:srgbClr val="1270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Organization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3108960" y="1965960"/>
            <a:ext cx="2926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Staff • Equipment • Money • Work methods • Information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6583680" y="1737360"/>
            <a:ext cx="2011680" cy="914400"/>
          </a:xfrm>
          <a:prstGeom prst="roundRect">
            <a:avLst>
              <a:gd name="adj" fmla="val 8000"/>
            </a:avLst>
          </a:prstGeom>
          <a:solidFill>
            <a:srgbClr val="E6F2F3"/>
          </a:solidFill>
          <a:ln w="12700">
            <a:solidFill>
              <a:srgbClr val="E6F2F3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583680" y="1737360"/>
            <a:ext cx="2011680" cy="91440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B3C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Finished products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0B3C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Services given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2578608" y="2194560"/>
            <a:ext cx="420624" cy="914"/>
          </a:xfrm>
          <a:prstGeom prst="line">
            <a:avLst/>
          </a:prstGeom>
          <a:noFill/>
          <a:ln w="19050">
            <a:solidFill>
              <a:srgbClr val="0B3C49"/>
            </a:solidFill>
            <a:prstDash val="solid"/>
            <a:tailEnd type="triangle"/>
          </a:ln>
        </p:spPr>
      </p:sp>
      <p:sp>
        <p:nvSpPr>
          <p:cNvPr id="14" name="Shape 12"/>
          <p:cNvSpPr/>
          <p:nvPr/>
        </p:nvSpPr>
        <p:spPr>
          <a:xfrm>
            <a:off x="6144768" y="2194560"/>
            <a:ext cx="420624" cy="914"/>
          </a:xfrm>
          <a:prstGeom prst="line">
            <a:avLst/>
          </a:prstGeom>
          <a:noFill/>
          <a:ln w="19050">
            <a:solidFill>
              <a:srgbClr val="0B3C49"/>
            </a:solidFill>
            <a:prstDash val="solid"/>
            <a:tailEnd type="triangle"/>
          </a:ln>
        </p:spPr>
      </p:sp>
      <p:sp>
        <p:nvSpPr>
          <p:cNvPr id="15" name="Shape 13"/>
          <p:cNvSpPr/>
          <p:nvPr/>
        </p:nvSpPr>
        <p:spPr>
          <a:xfrm flipV="1">
            <a:off x="4572000" y="1435608"/>
            <a:ext cx="914" cy="182880"/>
          </a:xfrm>
          <a:prstGeom prst="line">
            <a:avLst/>
          </a:prstGeom>
          <a:noFill/>
          <a:ln w="19050">
            <a:solidFill>
              <a:srgbClr val="0B3C49"/>
            </a:solidFill>
            <a:prstDash val="solid"/>
            <a:tailEnd type="triangle"/>
          </a:ln>
        </p:spPr>
      </p:sp>
      <p:sp>
        <p:nvSpPr>
          <p:cNvPr id="16" name="Shape 14"/>
          <p:cNvSpPr/>
          <p:nvPr/>
        </p:nvSpPr>
        <p:spPr>
          <a:xfrm>
            <a:off x="2743200" y="2926080"/>
            <a:ext cx="3657600" cy="38404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E07A2F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2743200" y="2926080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E07A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Goal: reach 80% success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548640" y="3611880"/>
            <a:ext cx="2011680" cy="914400"/>
          </a:xfrm>
          <a:prstGeom prst="roundRect">
            <a:avLst>
              <a:gd name="adj" fmla="val 8000"/>
            </a:avLst>
          </a:prstGeom>
          <a:solidFill>
            <a:srgbClr val="E6F2F3"/>
          </a:solidFill>
          <a:ln w="12700">
            <a:solidFill>
              <a:srgbClr val="E6F2F3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548640" y="3611880"/>
            <a:ext cx="2011680" cy="91440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B3C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Students to train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3017520" y="3493008"/>
            <a:ext cx="3108960" cy="1143000"/>
          </a:xfrm>
          <a:prstGeom prst="rect">
            <a:avLst/>
          </a:prstGeom>
          <a:solidFill>
            <a:srgbClr val="FFFFFF"/>
          </a:solidFill>
          <a:ln w="9525">
            <a:solidFill>
              <a:srgbClr val="B8CDD1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3108960" y="3529584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u="sng" dirty="0">
                <a:solidFill>
                  <a:srgbClr val="1270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Training school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3108960" y="3840480"/>
            <a:ext cx="2926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Teaching • Equipment • Training programs • …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6583680" y="3611880"/>
            <a:ext cx="2011680" cy="914400"/>
          </a:xfrm>
          <a:prstGeom prst="roundRect">
            <a:avLst>
              <a:gd name="adj" fmla="val 8000"/>
            </a:avLst>
          </a:prstGeom>
          <a:solidFill>
            <a:srgbClr val="E6F2F3"/>
          </a:solidFill>
          <a:ln w="12700">
            <a:solidFill>
              <a:srgbClr val="E6F2F3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6583680" y="3611880"/>
            <a:ext cx="2011680" cy="91440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B3C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Trained students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2578608" y="4069080"/>
            <a:ext cx="420624" cy="914"/>
          </a:xfrm>
          <a:prstGeom prst="line">
            <a:avLst/>
          </a:prstGeom>
          <a:noFill/>
          <a:ln w="19050">
            <a:solidFill>
              <a:srgbClr val="0B3C49"/>
            </a:solidFill>
            <a:prstDash val="solid"/>
            <a:tailEnd type="triangle"/>
          </a:ln>
        </p:spPr>
      </p:sp>
      <p:sp>
        <p:nvSpPr>
          <p:cNvPr id="26" name="Shape 24"/>
          <p:cNvSpPr/>
          <p:nvPr/>
        </p:nvSpPr>
        <p:spPr>
          <a:xfrm>
            <a:off x="6144768" y="4069080"/>
            <a:ext cx="420624" cy="914"/>
          </a:xfrm>
          <a:prstGeom prst="line">
            <a:avLst/>
          </a:prstGeom>
          <a:noFill/>
          <a:ln w="19050">
            <a:solidFill>
              <a:srgbClr val="0B3C49"/>
            </a:solidFill>
            <a:prstDash val="solid"/>
            <a:tailEnd type="triangle"/>
          </a:ln>
        </p:spPr>
      </p:sp>
      <p:sp>
        <p:nvSpPr>
          <p:cNvPr id="27" name="Shape 25"/>
          <p:cNvSpPr/>
          <p:nvPr/>
        </p:nvSpPr>
        <p:spPr>
          <a:xfrm flipV="1">
            <a:off x="4572000" y="3310128"/>
            <a:ext cx="914" cy="182880"/>
          </a:xfrm>
          <a:prstGeom prst="line">
            <a:avLst/>
          </a:prstGeom>
          <a:noFill/>
          <a:ln w="19050">
            <a:solidFill>
              <a:srgbClr val="0B3C49"/>
            </a:solidFill>
            <a:prstDash val="solid"/>
            <a:tailEnd type="triangle"/>
          </a:ln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4846320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A9A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Information Systems course by Mrs F. Benabderrahmane and Mrs N. Bouchemal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parts of the system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188720"/>
            <a:ext cx="37490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parts of a system are also systems themselves (sub-systems).</a:t>
            </a:r>
            <a:endParaRPr lang="en-US" sz="16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company can be split into 3 sub-systems:</a:t>
            </a:r>
            <a:endParaRPr lang="en-US" sz="1600" dirty="0"/>
          </a:p>
          <a:p>
            <a:pPr marL="381000" lvl="1" indent="-1905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5E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decision (control) system</a:t>
            </a:r>
            <a:endParaRPr lang="en-US" sz="1600" dirty="0"/>
          </a:p>
          <a:p>
            <a:pPr marL="381000" lvl="1" indent="-1905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5E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information system</a:t>
            </a:r>
            <a:endParaRPr lang="en-US" sz="1600" dirty="0"/>
          </a:p>
          <a:p>
            <a:pPr marL="381000" lvl="1" indent="-1905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5E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operating system (the one that does the work)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989320" y="960120"/>
            <a:ext cx="2651760" cy="3749040"/>
          </a:xfrm>
          <a:prstGeom prst="ellipse">
            <a:avLst/>
          </a:prstGeom>
          <a:solidFill>
            <a:srgbClr val="F4F8F9"/>
          </a:solidFill>
          <a:ln w="19050">
            <a:solidFill>
              <a:srgbClr val="0B3C49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583680" y="1188720"/>
            <a:ext cx="1463040" cy="868680"/>
          </a:xfrm>
          <a:prstGeom prst="triangle">
            <a:avLst/>
          </a:prstGeom>
          <a:solidFill>
            <a:srgbClr val="12707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6583680" y="1600200"/>
            <a:ext cx="1463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Decision system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6400800" y="2514600"/>
            <a:ext cx="1828800" cy="731520"/>
          </a:xfrm>
          <a:prstGeom prst="ellipse">
            <a:avLst/>
          </a:prstGeom>
          <a:solidFill>
            <a:srgbClr val="12707F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400800" y="2514600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Information system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6537960" y="3749040"/>
            <a:ext cx="1554480" cy="502920"/>
          </a:xfrm>
          <a:prstGeom prst="rect">
            <a:avLst/>
          </a:prstGeom>
          <a:solidFill>
            <a:srgbClr val="12707F"/>
          </a:solidFill>
          <a:ln w="12700">
            <a:solidFill>
              <a:srgbClr val="12707F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537960" y="3749040"/>
            <a:ext cx="1554480" cy="50292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Operating system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 flipV="1">
            <a:off x="7086600" y="2103120"/>
            <a:ext cx="914" cy="411480"/>
          </a:xfrm>
          <a:prstGeom prst="line">
            <a:avLst/>
          </a:prstGeom>
          <a:noFill/>
          <a:ln w="25400">
            <a:solidFill>
              <a:srgbClr val="0B3C49"/>
            </a:solidFill>
            <a:prstDash val="solid"/>
            <a:tailEnd type="triangle"/>
          </a:ln>
        </p:spPr>
      </p:sp>
      <p:sp>
        <p:nvSpPr>
          <p:cNvPr id="13" name="Shape 11"/>
          <p:cNvSpPr/>
          <p:nvPr/>
        </p:nvSpPr>
        <p:spPr>
          <a:xfrm>
            <a:off x="7543800" y="2103120"/>
            <a:ext cx="914" cy="411480"/>
          </a:xfrm>
          <a:prstGeom prst="line">
            <a:avLst/>
          </a:prstGeom>
          <a:noFill/>
          <a:ln w="25400">
            <a:solidFill>
              <a:srgbClr val="0B3C49"/>
            </a:solidFill>
            <a:prstDash val="solid"/>
            <a:tailEnd type="triangle"/>
          </a:ln>
        </p:spPr>
      </p:sp>
      <p:sp>
        <p:nvSpPr>
          <p:cNvPr id="14" name="Shape 12"/>
          <p:cNvSpPr/>
          <p:nvPr/>
        </p:nvSpPr>
        <p:spPr>
          <a:xfrm flipV="1">
            <a:off x="7086600" y="3291840"/>
            <a:ext cx="914" cy="457200"/>
          </a:xfrm>
          <a:prstGeom prst="line">
            <a:avLst/>
          </a:prstGeom>
          <a:noFill/>
          <a:ln w="25400">
            <a:solidFill>
              <a:srgbClr val="0B3C49"/>
            </a:solidFill>
            <a:prstDash val="solid"/>
            <a:tailEnd type="triangle"/>
          </a:ln>
        </p:spPr>
      </p:sp>
      <p:sp>
        <p:nvSpPr>
          <p:cNvPr id="15" name="Shape 13"/>
          <p:cNvSpPr/>
          <p:nvPr/>
        </p:nvSpPr>
        <p:spPr>
          <a:xfrm>
            <a:off x="7543800" y="3291840"/>
            <a:ext cx="914" cy="457200"/>
          </a:xfrm>
          <a:prstGeom prst="line">
            <a:avLst/>
          </a:prstGeom>
          <a:noFill/>
          <a:ln w="25400">
            <a:solidFill>
              <a:srgbClr val="0B3C49"/>
            </a:solidFill>
            <a:prstDash val="solid"/>
            <a:tailEnd type="triangle"/>
          </a:ln>
        </p:spPr>
      </p:sp>
      <p:sp>
        <p:nvSpPr>
          <p:cNvPr id="16" name="Shape 14"/>
          <p:cNvSpPr/>
          <p:nvPr/>
        </p:nvSpPr>
        <p:spPr>
          <a:xfrm>
            <a:off x="4572000" y="2468880"/>
            <a:ext cx="1280160" cy="822960"/>
          </a:xfrm>
          <a:prstGeom prst="cloud">
            <a:avLst/>
          </a:prstGeom>
          <a:solidFill>
            <a:srgbClr val="D5DCDF"/>
          </a:solidFill>
          <a:ln w="12700">
            <a:solidFill>
              <a:srgbClr val="5E6B72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4572000" y="2468880"/>
            <a:ext cx="1280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i="1" dirty="0">
                <a:solidFill>
                  <a:srgbClr val="0B3C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Environment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5852160" y="2743200"/>
            <a:ext cx="548640" cy="914"/>
          </a:xfrm>
          <a:prstGeom prst="line">
            <a:avLst/>
          </a:prstGeom>
          <a:noFill/>
          <a:ln w="25400">
            <a:solidFill>
              <a:srgbClr val="0B3C49"/>
            </a:solidFill>
            <a:prstDash val="solid"/>
            <a:tailEnd type="triangle"/>
          </a:ln>
        </p:spPr>
      </p:sp>
      <p:sp>
        <p:nvSpPr>
          <p:cNvPr id="19" name="Shape 17"/>
          <p:cNvSpPr/>
          <p:nvPr/>
        </p:nvSpPr>
        <p:spPr>
          <a:xfrm flipH="1">
            <a:off x="5852160" y="3017520"/>
            <a:ext cx="548640" cy="914"/>
          </a:xfrm>
          <a:prstGeom prst="line">
            <a:avLst/>
          </a:prstGeom>
          <a:noFill/>
          <a:ln w="25400">
            <a:solidFill>
              <a:srgbClr val="0B3C49"/>
            </a:solidFill>
            <a:prstDash val="solid"/>
            <a:tailEnd type="triangle"/>
          </a:ln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4846320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A9A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Information Systems course by Mrs F. Benabderrahmane and Mrs N. Bouchemal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Each system gives services to the others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914400" y="1005840"/>
            <a:ext cx="7315200" cy="548640"/>
          </a:xfrm>
          <a:prstGeom prst="roundRect">
            <a:avLst>
              <a:gd name="adj" fmla="val 13333"/>
            </a:avLst>
          </a:prstGeom>
          <a:solidFill>
            <a:srgbClr val="D5DCDF"/>
          </a:solidFill>
          <a:ln w="12700">
            <a:solidFill>
              <a:srgbClr val="D5DCDF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914400" y="1005840"/>
            <a:ext cx="7315200" cy="54864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B3C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Control (steering) system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914400" y="2011680"/>
            <a:ext cx="7315200" cy="1737360"/>
          </a:xfrm>
          <a:prstGeom prst="roundRect">
            <a:avLst>
              <a:gd name="adj" fmla="val 4211"/>
            </a:avLst>
          </a:prstGeom>
          <a:solidFill>
            <a:srgbClr val="E6F2F3"/>
          </a:solidFill>
          <a:ln w="12700">
            <a:solidFill>
              <a:srgbClr val="E6F2F3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914400" y="33832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B3C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Information system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2103120" y="2286000"/>
            <a:ext cx="2011680" cy="731520"/>
          </a:xfrm>
          <a:prstGeom prst="rect">
            <a:avLst/>
          </a:prstGeom>
          <a:solidFill>
            <a:srgbClr val="2FB39A"/>
          </a:solidFill>
          <a:ln w="12700">
            <a:solidFill>
              <a:srgbClr val="2FB39A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2103120" y="2286000"/>
            <a:ext cx="2011680" cy="73152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Processing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5486400" y="2194560"/>
            <a:ext cx="2194560" cy="1005840"/>
          </a:xfrm>
          <a:prstGeom prst="can">
            <a:avLst/>
          </a:prstGeom>
          <a:solidFill>
            <a:srgbClr val="2FB39A"/>
          </a:solidFill>
          <a:ln w="12700">
            <a:solidFill>
              <a:srgbClr val="1E8A76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0" y="2423160"/>
            <a:ext cx="2194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Storage (memory)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114800" y="2514600"/>
            <a:ext cx="1371600" cy="914"/>
          </a:xfrm>
          <a:prstGeom prst="line">
            <a:avLst/>
          </a:prstGeom>
          <a:noFill/>
          <a:ln w="19050">
            <a:solidFill>
              <a:srgbClr val="0B3C49"/>
            </a:solidFill>
            <a:prstDash val="solid"/>
            <a:tailEnd type="triangle"/>
          </a:ln>
        </p:spPr>
      </p:sp>
      <p:sp>
        <p:nvSpPr>
          <p:cNvPr id="13" name="Shape 11"/>
          <p:cNvSpPr/>
          <p:nvPr/>
        </p:nvSpPr>
        <p:spPr>
          <a:xfrm flipH="1">
            <a:off x="4114800" y="2788920"/>
            <a:ext cx="1371600" cy="914"/>
          </a:xfrm>
          <a:prstGeom prst="line">
            <a:avLst/>
          </a:prstGeom>
          <a:noFill/>
          <a:ln w="19050">
            <a:solidFill>
              <a:srgbClr val="0B3C49"/>
            </a:solidFill>
            <a:prstDash val="solid"/>
            <a:tailEnd type="triangle"/>
          </a:ln>
        </p:spPr>
      </p:sp>
      <p:sp>
        <p:nvSpPr>
          <p:cNvPr id="14" name="Shape 12"/>
          <p:cNvSpPr/>
          <p:nvPr/>
        </p:nvSpPr>
        <p:spPr>
          <a:xfrm>
            <a:off x="914400" y="4160520"/>
            <a:ext cx="7315200" cy="548640"/>
          </a:xfrm>
          <a:prstGeom prst="roundRect">
            <a:avLst>
              <a:gd name="adj" fmla="val 13333"/>
            </a:avLst>
          </a:prstGeom>
          <a:solidFill>
            <a:srgbClr val="D5DCDF"/>
          </a:solidFill>
          <a:ln w="12700">
            <a:solidFill>
              <a:srgbClr val="D5DCDF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914400" y="4160520"/>
            <a:ext cx="7315200" cy="54864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B3C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Operating system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2743200" y="1554480"/>
            <a:ext cx="914" cy="731520"/>
          </a:xfrm>
          <a:prstGeom prst="line">
            <a:avLst/>
          </a:prstGeom>
          <a:noFill/>
          <a:ln w="19050">
            <a:solidFill>
              <a:srgbClr val="0B3C49"/>
            </a:solidFill>
            <a:prstDash val="solid"/>
            <a:tailEnd type="triangle"/>
          </a:ln>
        </p:spPr>
      </p:sp>
      <p:sp>
        <p:nvSpPr>
          <p:cNvPr id="17" name="Shape 15"/>
          <p:cNvSpPr/>
          <p:nvPr/>
        </p:nvSpPr>
        <p:spPr>
          <a:xfrm flipV="1">
            <a:off x="3291840" y="1554480"/>
            <a:ext cx="914" cy="731520"/>
          </a:xfrm>
          <a:prstGeom prst="line">
            <a:avLst/>
          </a:prstGeom>
          <a:noFill/>
          <a:ln w="19050">
            <a:solidFill>
              <a:srgbClr val="0B3C49"/>
            </a:solidFill>
            <a:prstDash val="solid"/>
            <a:tailEnd type="triangle"/>
          </a:ln>
        </p:spPr>
      </p:sp>
      <p:sp>
        <p:nvSpPr>
          <p:cNvPr id="18" name="Text 16"/>
          <p:cNvSpPr txBox="1"/>
          <p:nvPr/>
        </p:nvSpPr>
        <p:spPr>
          <a:xfrm>
            <a:off x="1188720" y="1737360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Communication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6583680" y="1554480"/>
            <a:ext cx="914" cy="640080"/>
          </a:xfrm>
          <a:prstGeom prst="line">
            <a:avLst/>
          </a:prstGeom>
          <a:noFill/>
          <a:ln w="19050">
            <a:solidFill>
              <a:srgbClr val="0B3C49"/>
            </a:solidFill>
            <a:prstDash val="solid"/>
            <a:tailEnd type="triangle"/>
          </a:ln>
        </p:spPr>
      </p:sp>
      <p:sp>
        <p:nvSpPr>
          <p:cNvPr id="20" name="Text 18"/>
          <p:cNvSpPr txBox="1"/>
          <p:nvPr/>
        </p:nvSpPr>
        <p:spPr>
          <a:xfrm>
            <a:off x="6720840" y="1737360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b="1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Generation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2743200" y="3017520"/>
            <a:ext cx="914" cy="1143000"/>
          </a:xfrm>
          <a:prstGeom prst="line">
            <a:avLst/>
          </a:prstGeom>
          <a:noFill/>
          <a:ln w="19050">
            <a:solidFill>
              <a:srgbClr val="0B3C49"/>
            </a:solidFill>
            <a:prstDash val="solid"/>
            <a:tailEnd type="triangle"/>
          </a:ln>
        </p:spPr>
      </p:sp>
      <p:sp>
        <p:nvSpPr>
          <p:cNvPr id="22" name="Shape 20"/>
          <p:cNvSpPr/>
          <p:nvPr/>
        </p:nvSpPr>
        <p:spPr>
          <a:xfrm flipV="1">
            <a:off x="3291840" y="3017520"/>
            <a:ext cx="914" cy="1143000"/>
          </a:xfrm>
          <a:prstGeom prst="line">
            <a:avLst/>
          </a:prstGeom>
          <a:noFill/>
          <a:ln w="19050">
            <a:solidFill>
              <a:srgbClr val="0B3C49"/>
            </a:solidFill>
            <a:prstDash val="solid"/>
            <a:tailEnd type="triangle"/>
          </a:ln>
        </p:spPr>
      </p:sp>
      <p:sp>
        <p:nvSpPr>
          <p:cNvPr id="23" name="Text 21"/>
          <p:cNvSpPr txBox="1"/>
          <p:nvPr/>
        </p:nvSpPr>
        <p:spPr>
          <a:xfrm>
            <a:off x="1188720" y="3794760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Communication</a:t>
            </a:r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4846320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A9A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Information Systems course by Mrs F. Benabderrahmane and Mrs N. Bouchemal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each sub-system does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1051560"/>
            <a:ext cx="1920240" cy="914400"/>
          </a:xfrm>
          <a:prstGeom prst="rect">
            <a:avLst/>
          </a:prstGeom>
          <a:solidFill>
            <a:srgbClr val="0B3C49"/>
          </a:solidFill>
          <a:ln w="12700">
            <a:solidFill>
              <a:srgbClr val="0B3C49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1051560"/>
            <a:ext cx="1920240" cy="91440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Control system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1280160" y="1965960"/>
            <a:ext cx="914" cy="365760"/>
          </a:xfrm>
          <a:prstGeom prst="line">
            <a:avLst/>
          </a:prstGeom>
          <a:noFill/>
          <a:ln w="25400">
            <a:solidFill>
              <a:srgbClr val="0B3C49"/>
            </a:solidFill>
            <a:prstDash val="solid"/>
            <a:tailEnd type="triangle"/>
          </a:ln>
        </p:spPr>
      </p:sp>
      <p:sp>
        <p:nvSpPr>
          <p:cNvPr id="7" name="Shape 5"/>
          <p:cNvSpPr/>
          <p:nvPr/>
        </p:nvSpPr>
        <p:spPr>
          <a:xfrm flipV="1">
            <a:off x="1737360" y="1965960"/>
            <a:ext cx="914" cy="365760"/>
          </a:xfrm>
          <a:prstGeom prst="line">
            <a:avLst/>
          </a:prstGeom>
          <a:noFill/>
          <a:ln w="25400">
            <a:solidFill>
              <a:srgbClr val="0B3C49"/>
            </a:solidFill>
            <a:prstDash val="solid"/>
            <a:tailEnd type="triangle"/>
          </a:ln>
        </p:spPr>
      </p:sp>
      <p:sp>
        <p:nvSpPr>
          <p:cNvPr id="8" name="Text 6"/>
          <p:cNvSpPr txBox="1"/>
          <p:nvPr/>
        </p:nvSpPr>
        <p:spPr>
          <a:xfrm>
            <a:off x="2697480" y="1005840"/>
            <a:ext cx="44805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"/>
              </a:spcAft>
              <a:buSzPct val="100000"/>
              <a:buChar char="•"/>
            </a:pPr>
            <a:r>
              <a:rPr lang="en-US" sz="13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Think: adapt to the environment, design</a:t>
            </a:r>
            <a:endParaRPr lang="en-US" sz="1300" dirty="0"/>
          </a:p>
          <a:p>
            <a:pPr marL="228600" indent="-228600">
              <a:spcAft>
                <a:spcPts val="100"/>
              </a:spcAft>
              <a:buSzPct val="100000"/>
              <a:buChar char="•"/>
            </a:pPr>
            <a:r>
              <a:rPr lang="en-US" sz="13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Decide: forecasts, sharing of resources, planning</a:t>
            </a:r>
            <a:endParaRPr lang="en-US" sz="1300" dirty="0"/>
          </a:p>
          <a:p>
            <a:pPr marL="228600" indent="-228600">
              <a:spcAft>
                <a:spcPts val="100"/>
              </a:spcAft>
              <a:buSzPct val="100000"/>
              <a:buChar char="•"/>
            </a:pPr>
            <a:r>
              <a:rPr lang="en-US" sz="13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Control</a:t>
            </a:r>
            <a:endParaRPr lang="en-US" sz="1300" dirty="0"/>
          </a:p>
        </p:txBody>
      </p:sp>
      <p:pic>
        <p:nvPicPr>
          <p:cNvPr id="9" name="Image 0" descr="people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406640" y="1005840"/>
            <a:ext cx="1188720" cy="1051560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548640" y="2331720"/>
            <a:ext cx="1920240" cy="914400"/>
          </a:xfrm>
          <a:prstGeom prst="rect">
            <a:avLst/>
          </a:prstGeom>
          <a:solidFill>
            <a:srgbClr val="0B3C49"/>
          </a:solidFill>
          <a:ln w="12700">
            <a:solidFill>
              <a:srgbClr val="0B3C49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548640" y="2331720"/>
            <a:ext cx="1920240" cy="91440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Information system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1280160" y="3246120"/>
            <a:ext cx="914" cy="365760"/>
          </a:xfrm>
          <a:prstGeom prst="line">
            <a:avLst/>
          </a:prstGeom>
          <a:noFill/>
          <a:ln w="25400">
            <a:solidFill>
              <a:srgbClr val="0B3C49"/>
            </a:solidFill>
            <a:prstDash val="solid"/>
            <a:tailEnd type="triangle"/>
          </a:ln>
        </p:spPr>
      </p:sp>
      <p:sp>
        <p:nvSpPr>
          <p:cNvPr id="13" name="Shape 10"/>
          <p:cNvSpPr/>
          <p:nvPr/>
        </p:nvSpPr>
        <p:spPr>
          <a:xfrm flipV="1">
            <a:off x="1737360" y="3246120"/>
            <a:ext cx="914" cy="365760"/>
          </a:xfrm>
          <a:prstGeom prst="line">
            <a:avLst/>
          </a:prstGeom>
          <a:noFill/>
          <a:ln w="25400">
            <a:solidFill>
              <a:srgbClr val="0B3C49"/>
            </a:solidFill>
            <a:prstDash val="solid"/>
            <a:tailEnd type="triangle"/>
          </a:ln>
        </p:spPr>
      </p:sp>
      <p:sp>
        <p:nvSpPr>
          <p:cNvPr id="14" name="Text 11"/>
          <p:cNvSpPr txBox="1"/>
          <p:nvPr/>
        </p:nvSpPr>
        <p:spPr>
          <a:xfrm>
            <a:off x="2697480" y="2286000"/>
            <a:ext cx="44805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"/>
              </a:spcAft>
              <a:buSzPct val="100000"/>
              <a:buChar char="•"/>
            </a:pPr>
            <a:r>
              <a:rPr lang="en-US" sz="13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Create information</a:t>
            </a:r>
            <a:endParaRPr lang="en-US" sz="1300" dirty="0"/>
          </a:p>
          <a:p>
            <a:pPr marL="228600" indent="-228600">
              <a:spcAft>
                <a:spcPts val="100"/>
              </a:spcAft>
              <a:buSzPct val="100000"/>
              <a:buChar char="•"/>
            </a:pPr>
            <a:r>
              <a:rPr lang="en-US" sz="13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Store (memorize)</a:t>
            </a:r>
            <a:endParaRPr lang="en-US" sz="1300" dirty="0"/>
          </a:p>
          <a:p>
            <a:pPr marL="228600" indent="-228600">
              <a:spcAft>
                <a:spcPts val="100"/>
              </a:spcAft>
              <a:buSzPct val="100000"/>
              <a:buChar char="•"/>
            </a:pPr>
            <a:r>
              <a:rPr lang="en-US" sz="13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 (spread)</a:t>
            </a:r>
            <a:endParaRPr lang="en-US" sz="1300" dirty="0"/>
          </a:p>
          <a:p>
            <a:pPr marL="228600" indent="-228600">
              <a:spcAft>
                <a:spcPts val="100"/>
              </a:spcAft>
              <a:buSzPct val="100000"/>
              <a:buChar char="•"/>
            </a:pPr>
            <a:r>
              <a:rPr lang="en-US" sz="13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Process</a:t>
            </a:r>
            <a:endParaRPr lang="en-US" sz="1300" dirty="0"/>
          </a:p>
        </p:txBody>
      </p:sp>
      <p:pic>
        <p:nvPicPr>
          <p:cNvPr id="15" name="Image 1" descr="binders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406640" y="2286000"/>
            <a:ext cx="1188720" cy="1051560"/>
          </a:xfrm>
          <a:prstGeom prst="rect">
            <a:avLst/>
          </a:prstGeom>
        </p:spPr>
      </p:pic>
      <p:sp>
        <p:nvSpPr>
          <p:cNvPr id="16" name="Shape 12"/>
          <p:cNvSpPr/>
          <p:nvPr/>
        </p:nvSpPr>
        <p:spPr>
          <a:xfrm>
            <a:off x="548640" y="3611880"/>
            <a:ext cx="1920240" cy="914400"/>
          </a:xfrm>
          <a:prstGeom prst="rect">
            <a:avLst/>
          </a:prstGeom>
          <a:solidFill>
            <a:srgbClr val="0B3C49"/>
          </a:solidFill>
          <a:ln w="12700">
            <a:solidFill>
              <a:srgbClr val="0B3C49"/>
            </a:solidFill>
            <a:prstDash val="solid"/>
          </a:ln>
        </p:spPr>
      </p:sp>
      <p:sp>
        <p:nvSpPr>
          <p:cNvPr id="17" name="Text 13"/>
          <p:cNvSpPr txBox="1"/>
          <p:nvPr/>
        </p:nvSpPr>
        <p:spPr>
          <a:xfrm>
            <a:off x="548640" y="3611880"/>
            <a:ext cx="1920240" cy="91440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Operating system</a:t>
            </a:r>
            <a:endParaRPr lang="en-US" sz="1400" dirty="0"/>
          </a:p>
        </p:txBody>
      </p:sp>
      <p:sp>
        <p:nvSpPr>
          <p:cNvPr id="18" name="Text 14"/>
          <p:cNvSpPr txBox="1"/>
          <p:nvPr/>
        </p:nvSpPr>
        <p:spPr>
          <a:xfrm>
            <a:off x="2697480" y="3566160"/>
            <a:ext cx="44805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"/>
              </a:spcAft>
              <a:buSzPct val="100000"/>
              <a:buChar char="•"/>
            </a:pPr>
            <a:r>
              <a:rPr lang="en-US" sz="13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Transform</a:t>
            </a:r>
            <a:endParaRPr lang="en-US" sz="1300" dirty="0"/>
          </a:p>
          <a:p>
            <a:pPr marL="228600" indent="-228600">
              <a:spcAft>
                <a:spcPts val="100"/>
              </a:spcAft>
              <a:buSzPct val="100000"/>
              <a:buChar char="•"/>
            </a:pPr>
            <a:r>
              <a:rPr lang="en-US" sz="13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Produce</a:t>
            </a:r>
            <a:endParaRPr lang="en-US" sz="1300" dirty="0"/>
          </a:p>
        </p:txBody>
      </p:sp>
      <p:pic>
        <p:nvPicPr>
          <p:cNvPr id="19" name="Image 2" descr="worker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406640" y="3566160"/>
            <a:ext cx="1188720" cy="10515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4846320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A9A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Information Systems course by Mrs F. Benabderrahmane and Mrs N. Bouchemal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each sub-system does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097280"/>
            <a:ext cx="2560320" cy="3520440"/>
          </a:xfrm>
          <a:prstGeom prst="rect">
            <a:avLst/>
          </a:prstGeom>
          <a:solidFill>
            <a:srgbClr val="F4F8F9"/>
          </a:solidFill>
          <a:ln w="9525">
            <a:solidFill>
              <a:srgbClr val="B8CDD1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1097280"/>
            <a:ext cx="2560320" cy="457200"/>
          </a:xfrm>
          <a:prstGeom prst="rect">
            <a:avLst/>
          </a:prstGeom>
          <a:solidFill>
            <a:srgbClr val="12707F"/>
          </a:solidFill>
          <a:ln w="12700">
            <a:solidFill>
              <a:srgbClr val="12707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48640" y="1097280"/>
            <a:ext cx="2560320" cy="45720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a. Control (decision) system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685800" y="1691640"/>
            <a:ext cx="228600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400"/>
              </a:spcAft>
              <a:buSzPct val="100000"/>
              <a:buChar char="•"/>
            </a:pPr>
            <a:r>
              <a:rPr lang="en-US" sz="145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Makes decisions so the organization works well.</a:t>
            </a:r>
            <a:endParaRPr lang="en-US" sz="1450" dirty="0"/>
          </a:p>
          <a:p>
            <a:pPr marL="228600" indent="-228600">
              <a:spcAft>
                <a:spcPts val="400"/>
              </a:spcAft>
              <a:buSzPct val="100000"/>
              <a:buChar char="•"/>
            </a:pPr>
            <a:r>
              <a:rPr lang="en-US" sz="145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Sets the goals, and the methods and means to reach them.</a:t>
            </a:r>
            <a:endParaRPr lang="en-US" sz="1450" dirty="0"/>
          </a:p>
          <a:p>
            <a:pPr marL="228600" indent="-228600">
              <a:spcAft>
                <a:spcPts val="400"/>
              </a:spcAft>
              <a:buSzPct val="100000"/>
              <a:buChar char="•"/>
            </a:pPr>
            <a:r>
              <a:rPr lang="en-US" sz="145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Makes sure the organization reaches its goals.</a:t>
            </a:r>
            <a:endParaRPr lang="en-US" sz="1450" dirty="0"/>
          </a:p>
        </p:txBody>
      </p:sp>
      <p:sp>
        <p:nvSpPr>
          <p:cNvPr id="8" name="Shape 6"/>
          <p:cNvSpPr/>
          <p:nvPr/>
        </p:nvSpPr>
        <p:spPr>
          <a:xfrm>
            <a:off x="3291840" y="1097280"/>
            <a:ext cx="2560320" cy="3520440"/>
          </a:xfrm>
          <a:prstGeom prst="rect">
            <a:avLst/>
          </a:prstGeom>
          <a:solidFill>
            <a:srgbClr val="F4F8F9"/>
          </a:solidFill>
          <a:ln w="9525">
            <a:solidFill>
              <a:srgbClr val="B8CDD1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291840" y="1097280"/>
            <a:ext cx="2560320" cy="457200"/>
          </a:xfrm>
          <a:prstGeom prst="rect">
            <a:avLst/>
          </a:prstGeom>
          <a:solidFill>
            <a:srgbClr val="0B3C49"/>
          </a:solidFill>
          <a:ln w="12700">
            <a:solidFill>
              <a:srgbClr val="0B3C49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291840" y="1097280"/>
            <a:ext cx="2560320" cy="45720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b. Operating system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3429000" y="1691640"/>
            <a:ext cx="228600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400"/>
              </a:spcAft>
              <a:buSzPct val="100000"/>
              <a:buChar char="•"/>
            </a:pPr>
            <a:r>
              <a:rPr lang="en-US" sz="145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part that reaches the goal.</a:t>
            </a:r>
            <a:endParaRPr lang="en-US" sz="1450" dirty="0"/>
          </a:p>
          <a:p>
            <a:pPr marL="228600" indent="-228600">
              <a:spcAft>
                <a:spcPts val="400"/>
              </a:spcAft>
              <a:buSzPct val="100000"/>
              <a:buChar char="•"/>
            </a:pPr>
            <a:r>
              <a:rPr lang="en-US" sz="145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Turns the decisions into actions; follows the orders.</a:t>
            </a:r>
            <a:endParaRPr lang="en-US" sz="1450" dirty="0"/>
          </a:p>
          <a:p>
            <a:pPr marL="228600" indent="-228600">
              <a:spcAft>
                <a:spcPts val="400"/>
              </a:spcAft>
              <a:buSzPct val="100000"/>
              <a:buChar char="•"/>
            </a:pPr>
            <a:r>
              <a:rPr lang="en-US" sz="145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Makes goods and services (outgoing flows) from resources (incoming flows, e.g. raw materials).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6035040" y="1097280"/>
            <a:ext cx="2560320" cy="3520440"/>
          </a:xfrm>
          <a:prstGeom prst="rect">
            <a:avLst/>
          </a:prstGeom>
          <a:solidFill>
            <a:srgbClr val="F4F8F9"/>
          </a:solidFill>
          <a:ln w="9525">
            <a:solidFill>
              <a:srgbClr val="B8CDD1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035040" y="1097280"/>
            <a:ext cx="2560320" cy="457200"/>
          </a:xfrm>
          <a:prstGeom prst="rect">
            <a:avLst/>
          </a:prstGeom>
          <a:solidFill>
            <a:srgbClr val="E07A2F"/>
          </a:solidFill>
          <a:ln w="12700">
            <a:solidFill>
              <a:srgbClr val="E07A2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035040" y="1097280"/>
            <a:ext cx="2560320" cy="45720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c. Information system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6172200" y="1691640"/>
            <a:ext cx="228600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400"/>
              </a:spcAft>
              <a:buSzPct val="100000"/>
              <a:buChar char="•"/>
            </a:pPr>
            <a:r>
              <a:rPr lang="en-US" sz="145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Stores, processes and shares information for the people who work in the organization.</a:t>
            </a:r>
            <a:endParaRPr lang="en-US" sz="1450" dirty="0"/>
          </a:p>
          <a:p>
            <a:pPr marL="228600" indent="-228600">
              <a:spcAft>
                <a:spcPts val="400"/>
              </a:spcAft>
              <a:buSzPct val="100000"/>
              <a:buChar char="•"/>
            </a:pPr>
            <a:r>
              <a:rPr lang="en-US" sz="145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Gives decision information to the control system, and work information to the operating system.</a:t>
            </a:r>
            <a:endParaRPr lang="en-US" sz="1450" dirty="0"/>
          </a:p>
          <a:p>
            <a:pPr marL="228600" indent="-228600">
              <a:spcAft>
                <a:spcPts val="400"/>
              </a:spcAft>
              <a:buSzPct val="100000"/>
              <a:buChar char="•"/>
            </a:pPr>
            <a:r>
              <a:rPr lang="en-US" sz="145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Links the two systems.</a:t>
            </a:r>
            <a:endParaRPr lang="en-US" sz="14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4846320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A9A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Information Systems course by Mrs F. Benabderrahmane and Mrs N. Bouchemal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Example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2103120" y="868680"/>
            <a:ext cx="4937760" cy="3931920"/>
          </a:xfrm>
          <a:prstGeom prst="ellipse">
            <a:avLst/>
          </a:prstGeom>
          <a:solidFill>
            <a:srgbClr val="F4F8F9"/>
          </a:solidFill>
          <a:ln w="19050">
            <a:solidFill>
              <a:srgbClr val="0B3C49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2103120" y="960120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5E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Company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3840480" y="1325880"/>
            <a:ext cx="1463040" cy="548640"/>
          </a:xfrm>
          <a:prstGeom prst="rect">
            <a:avLst/>
          </a:prstGeom>
          <a:solidFill>
            <a:srgbClr val="0B3C49"/>
          </a:solidFill>
          <a:ln w="12700">
            <a:solidFill>
              <a:srgbClr val="0B3C49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3840480" y="1325880"/>
            <a:ext cx="1463040" cy="54864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Control system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3840480" y="2560320"/>
            <a:ext cx="1463040" cy="548640"/>
          </a:xfrm>
          <a:prstGeom prst="rect">
            <a:avLst/>
          </a:prstGeom>
          <a:solidFill>
            <a:srgbClr val="0B3C49"/>
          </a:solidFill>
          <a:ln w="12700">
            <a:solidFill>
              <a:srgbClr val="0B3C49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3840480" y="2560320"/>
            <a:ext cx="1463040" cy="54864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Information system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3840480" y="3794760"/>
            <a:ext cx="1463040" cy="548640"/>
          </a:xfrm>
          <a:prstGeom prst="rect">
            <a:avLst/>
          </a:prstGeom>
          <a:solidFill>
            <a:srgbClr val="0B3C49"/>
          </a:solidFill>
          <a:ln w="12700">
            <a:solidFill>
              <a:srgbClr val="0B3C49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3840480" y="3794760"/>
            <a:ext cx="1463040" cy="54864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Operating system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206240" y="1874520"/>
            <a:ext cx="914" cy="685800"/>
          </a:xfrm>
          <a:prstGeom prst="line">
            <a:avLst/>
          </a:prstGeom>
          <a:noFill/>
          <a:ln w="31750">
            <a:solidFill>
              <a:srgbClr val="0B3C49"/>
            </a:solidFill>
            <a:prstDash val="solid"/>
            <a:tailEnd type="triangle"/>
          </a:ln>
        </p:spPr>
      </p:sp>
      <p:sp>
        <p:nvSpPr>
          <p:cNvPr id="13" name="Shape 11"/>
          <p:cNvSpPr/>
          <p:nvPr/>
        </p:nvSpPr>
        <p:spPr>
          <a:xfrm flipV="1">
            <a:off x="4937760" y="1874520"/>
            <a:ext cx="914" cy="685800"/>
          </a:xfrm>
          <a:prstGeom prst="line">
            <a:avLst/>
          </a:prstGeom>
          <a:noFill/>
          <a:ln w="31750">
            <a:solidFill>
              <a:srgbClr val="0B3C49"/>
            </a:solidFill>
            <a:prstDash val="solid"/>
            <a:tailEnd type="triangle"/>
          </a:ln>
        </p:spPr>
      </p:sp>
      <p:sp>
        <p:nvSpPr>
          <p:cNvPr id="14" name="Shape 12"/>
          <p:cNvSpPr/>
          <p:nvPr/>
        </p:nvSpPr>
        <p:spPr>
          <a:xfrm>
            <a:off x="4206240" y="3108960"/>
            <a:ext cx="914" cy="685800"/>
          </a:xfrm>
          <a:prstGeom prst="line">
            <a:avLst/>
          </a:prstGeom>
          <a:noFill/>
          <a:ln w="31750">
            <a:solidFill>
              <a:srgbClr val="0B3C49"/>
            </a:solidFill>
            <a:prstDash val="solid"/>
            <a:tailEnd type="triangle"/>
          </a:ln>
        </p:spPr>
      </p:sp>
      <p:sp>
        <p:nvSpPr>
          <p:cNvPr id="15" name="Shape 13"/>
          <p:cNvSpPr/>
          <p:nvPr/>
        </p:nvSpPr>
        <p:spPr>
          <a:xfrm flipV="1">
            <a:off x="4937760" y="3108960"/>
            <a:ext cx="914" cy="685800"/>
          </a:xfrm>
          <a:prstGeom prst="line">
            <a:avLst/>
          </a:prstGeom>
          <a:noFill/>
          <a:ln w="31750">
            <a:solidFill>
              <a:srgbClr val="0B3C49"/>
            </a:solidFill>
            <a:prstDash val="solid"/>
            <a:tailEnd type="triangle"/>
          </a:ln>
        </p:spPr>
      </p:sp>
      <p:sp>
        <p:nvSpPr>
          <p:cNvPr id="16" name="Shape 14"/>
          <p:cNvSpPr/>
          <p:nvPr/>
        </p:nvSpPr>
        <p:spPr>
          <a:xfrm>
            <a:off x="2651760" y="1965960"/>
            <a:ext cx="1325880" cy="457200"/>
          </a:xfrm>
          <a:prstGeom prst="roundRect">
            <a:avLst>
              <a:gd name="adj" fmla="val 16000"/>
            </a:avLst>
          </a:prstGeom>
          <a:solidFill>
            <a:srgbClr val="D6D06A"/>
          </a:solidFill>
          <a:ln w="12700">
            <a:solidFill>
              <a:srgbClr val="D6D06A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2651760" y="1965960"/>
            <a:ext cx="1325880" cy="45720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2E2A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Selling price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5166360" y="1965960"/>
            <a:ext cx="1325880" cy="457200"/>
          </a:xfrm>
          <a:prstGeom prst="roundRect">
            <a:avLst>
              <a:gd name="adj" fmla="val 16000"/>
            </a:avLst>
          </a:prstGeom>
          <a:solidFill>
            <a:srgbClr val="D6D06A"/>
          </a:solidFill>
          <a:ln w="12700">
            <a:solidFill>
              <a:srgbClr val="D6D06A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5166360" y="1965960"/>
            <a:ext cx="1325880" cy="45720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2E2A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Sales statistics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2651760" y="3200400"/>
            <a:ext cx="1325880" cy="457200"/>
          </a:xfrm>
          <a:prstGeom prst="roundRect">
            <a:avLst>
              <a:gd name="adj" fmla="val 16000"/>
            </a:avLst>
          </a:prstGeom>
          <a:solidFill>
            <a:srgbClr val="D6D06A"/>
          </a:solidFill>
          <a:ln w="12700">
            <a:solidFill>
              <a:srgbClr val="D6D06A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2651760" y="3200400"/>
            <a:ext cx="1325880" cy="45720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2E2A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Delivery preparation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5166360" y="3200400"/>
            <a:ext cx="1325880" cy="457200"/>
          </a:xfrm>
          <a:prstGeom prst="roundRect">
            <a:avLst>
              <a:gd name="adj" fmla="val 16000"/>
            </a:avLst>
          </a:prstGeom>
          <a:solidFill>
            <a:srgbClr val="D6D06A"/>
          </a:solidFill>
          <a:ln w="12700">
            <a:solidFill>
              <a:srgbClr val="D6D06A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5166360" y="3200400"/>
            <a:ext cx="1325880" cy="45720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2E2A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Stock exit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74320" y="4069080"/>
            <a:ext cx="3566160" cy="914"/>
          </a:xfrm>
          <a:prstGeom prst="line">
            <a:avLst/>
          </a:prstGeom>
          <a:noFill/>
          <a:ln w="50800">
            <a:solidFill>
              <a:srgbClr val="2FB39A"/>
            </a:solidFill>
            <a:prstDash val="solid"/>
            <a:tailEnd type="triangle"/>
          </a:ln>
        </p:spPr>
      </p:sp>
      <p:sp>
        <p:nvSpPr>
          <p:cNvPr id="25" name="Text 23"/>
          <p:cNvSpPr txBox="1"/>
          <p:nvPr/>
        </p:nvSpPr>
        <p:spPr>
          <a:xfrm>
            <a:off x="274320" y="3703320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 order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5303520" y="4069080"/>
            <a:ext cx="3566160" cy="914"/>
          </a:xfrm>
          <a:prstGeom prst="line">
            <a:avLst/>
          </a:prstGeom>
          <a:noFill/>
          <a:ln w="50800">
            <a:solidFill>
              <a:srgbClr val="2FB39A"/>
            </a:solidFill>
            <a:prstDash val="solid"/>
            <a:tailEnd type="triangle"/>
          </a:ln>
        </p:spPr>
      </p:sp>
      <p:sp>
        <p:nvSpPr>
          <p:cNvPr id="27" name="Text 25"/>
          <p:cNvSpPr txBox="1"/>
          <p:nvPr/>
        </p:nvSpPr>
        <p:spPr>
          <a:xfrm>
            <a:off x="7863840" y="3703320"/>
            <a:ext cx="1005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Invoice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2794</Words>
  <Application>Microsoft Office PowerPoint</Application>
  <PresentationFormat>Affichage à l'écran (16:9)</PresentationFormat>
  <Paragraphs>458</Paragraphs>
  <Slides>38</Slides>
  <Notes>38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38</vt:i4>
      </vt:variant>
    </vt:vector>
  </HeadingPairs>
  <TitlesOfParts>
    <vt:vector size="39" baseType="lpstr"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1 - The Company and its Information System</dc:title>
  <dc:subject>PptxGenJS Presentation</dc:subject>
  <dc:creator>PptxGenJS</dc:creator>
  <cp:lastModifiedBy>Nardjes</cp:lastModifiedBy>
  <cp:revision>3</cp:revision>
  <dcterms:created xsi:type="dcterms:W3CDTF">2026-09-30T09:50:20Z</dcterms:created>
  <dcterms:modified xsi:type="dcterms:W3CDTF">2026-10-10T21:53:20Z</dcterms:modified>
</cp:coreProperties>
</file>