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66" r:id="rId3"/>
    <p:sldId id="267" r:id="rId4"/>
    <p:sldId id="268" r:id="rId5"/>
    <p:sldId id="257" r:id="rId6"/>
    <p:sldId id="258" r:id="rId7"/>
    <p:sldId id="259" r:id="rId8"/>
    <p:sldId id="260" r:id="rId9"/>
    <p:sldId id="261" r:id="rId10"/>
    <p:sldId id="262" r:id="rId11"/>
    <p:sldId id="263"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80" d="100"/>
          <a:sy n="80" d="100"/>
        </p:scale>
        <p:origin x="-318" y="2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6096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609600"/>
          </a:xfrm>
          <a:prstGeom prst="rect">
            <a:avLst/>
          </a:prstGeom>
        </p:spPr>
        <p:txBody>
          <a:bodyPr vert="horz" lIns="91440" tIns="45720" rIns="91440" bIns="45720" rtlCol="0"/>
          <a:lstStyle>
            <a:lvl1pPr algn="r">
              <a:defRPr sz="1200"/>
            </a:lvl1pPr>
          </a:lstStyle>
          <a:p>
            <a:fld id="{DAD28403-AE41-44CB-9B49-5B6F3CD692A4}" type="datetimeFigureOut">
              <a:rPr lang="fr-FR" smtClean="0"/>
              <a:t>20/10/2026</a:t>
            </a:fld>
            <a:endParaRPr lang="fr-FR"/>
          </a:p>
        </p:txBody>
      </p:sp>
      <p:sp>
        <p:nvSpPr>
          <p:cNvPr id="4" name="Espace réservé de l'image des diapositives 3"/>
          <p:cNvSpPr>
            <a:spLocks noGrp="1" noRot="1" noChangeAspect="1"/>
          </p:cNvSpPr>
          <p:nvPr>
            <p:ph type="sldImg" idx="2"/>
          </p:nvPr>
        </p:nvSpPr>
        <p:spPr>
          <a:xfrm>
            <a:off x="-635000" y="914400"/>
            <a:ext cx="8128000" cy="4572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5791200"/>
            <a:ext cx="5486400" cy="54864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11580813"/>
            <a:ext cx="2971800" cy="6096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11580813"/>
            <a:ext cx="2971800" cy="609600"/>
          </a:xfrm>
          <a:prstGeom prst="rect">
            <a:avLst/>
          </a:prstGeom>
        </p:spPr>
        <p:txBody>
          <a:bodyPr vert="horz" lIns="91440" tIns="45720" rIns="91440" bIns="45720" rtlCol="0" anchor="b"/>
          <a:lstStyle>
            <a:lvl1pPr algn="r">
              <a:defRPr sz="1200"/>
            </a:lvl1pPr>
          </a:lstStyle>
          <a:p>
            <a:fld id="{CC81C66B-1688-4329-82BD-49A891D1098A}" type="slidenum">
              <a:rPr lang="fr-FR" smtClean="0"/>
              <a:t>‹N°›</a:t>
            </a:fld>
            <a:endParaRPr lang="fr-FR"/>
          </a:p>
        </p:txBody>
      </p:sp>
    </p:spTree>
    <p:extLst>
      <p:ext uri="{BB962C8B-B14F-4D97-AF65-F5344CB8AC3E}">
        <p14:creationId xmlns:p14="http://schemas.microsoft.com/office/powerpoint/2010/main" val="32063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8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3B2A82"/>
                </a:solidFill>
                <a:latin typeface="Georgia" pitchFamily="34" charset="0"/>
                <a:ea typeface="Georgia" pitchFamily="34" charset="-122"/>
                <a:cs typeface="Georgia"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620441"/>
            <a:ext cx="10566400" cy="4424759"/>
          </a:xfrm>
          <a:prstGeom prst="rect">
            <a:avLst/>
          </a:prstGeom>
          <a:noFill/>
          <a:ln/>
        </p:spPr>
        <p:txBody>
          <a:bodyPr wrap="square" lIns="0" tIns="0" rIns="0" bIns="0" rtlCol="0" anchor="t"/>
          <a:lstStyle>
            <a:lvl1pPr marL="0" indent="0" algn="l">
              <a:lnSpc>
                <a:spcPct val="140000"/>
              </a:lnSpc>
              <a:buNone/>
              <a:defRPr lang="en-US" sz="1600" dirty="0">
                <a:solidFill>
                  <a:srgbClr val="3B2A82"/>
                </a:solidFill>
                <a:latin typeface="Georgia" pitchFamily="34" charset="0"/>
                <a:ea typeface="Georgia" pitchFamily="34" charset="-122"/>
                <a:cs typeface="Georgia"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8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3B2A82"/>
                </a:solidFill>
                <a:latin typeface="Georgia" pitchFamily="34" charset="0"/>
                <a:ea typeface="Georgia" pitchFamily="34" charset="-122"/>
                <a:cs typeface="Georgia"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620441"/>
            <a:ext cx="10566400" cy="4424759"/>
          </a:xfrm>
          <a:prstGeom prst="rect">
            <a:avLst/>
          </a:prstGeom>
          <a:noFill/>
          <a:ln/>
        </p:spPr>
        <p:txBody>
          <a:bodyPr wrap="square" lIns="0" tIns="0" rIns="0" bIns="0" rtlCol="0" anchor="t"/>
          <a:lstStyle>
            <a:lvl1pPr marL="0" indent="0" algn="l">
              <a:lnSpc>
                <a:spcPct val="140000"/>
              </a:lnSpc>
              <a:buNone/>
              <a:defRPr lang="en-US" sz="1600" dirty="0">
                <a:solidFill>
                  <a:srgbClr val="3B2A82"/>
                </a:solidFill>
                <a:latin typeface="Georgia" pitchFamily="34" charset="0"/>
                <a:ea typeface="Georgia" pitchFamily="34" charset="-122"/>
                <a:cs typeface="Georgia"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B2A82"/>
        </a:solidFill>
        <a:effectLst/>
      </p:bgPr>
    </p:bg>
    <p:spTree>
      <p:nvGrpSpPr>
        <p:cNvPr id="1" name=""/>
        <p:cNvGrpSpPr/>
        <p:nvPr/>
      </p:nvGrpSpPr>
      <p:grpSpPr>
        <a:xfrm>
          <a:off x="0" y="0"/>
          <a:ext cx="0" cy="0"/>
          <a:chOff x="0" y="0"/>
          <a:chExt cx="0" cy="0"/>
        </a:xfrm>
      </p:grpSpPr>
      <p:sp>
        <p:nvSpPr>
          <p:cNvPr id="2" name="Text 0"/>
          <p:cNvSpPr/>
          <p:nvPr/>
        </p:nvSpPr>
        <p:spPr>
          <a:xfrm>
            <a:off x="812800" y="812800"/>
            <a:ext cx="6540500" cy="594320"/>
          </a:xfrm>
          <a:prstGeom prst="rect">
            <a:avLst/>
          </a:prstGeom>
          <a:noFill/>
          <a:ln/>
        </p:spPr>
        <p:txBody>
          <a:bodyPr wrap="square" lIns="0" tIns="0" rIns="0" bIns="0" rtlCol="0" anchor="t">
            <a:normAutofit/>
          </a:bodyPr>
          <a:lstStyle/>
          <a:p>
            <a:pPr marL="0" indent="0" algn="l">
              <a:lnSpc>
                <a:spcPts val="2240"/>
              </a:lnSpc>
              <a:buNone/>
            </a:pPr>
            <a:r>
              <a:rPr lang="en-US" sz="1600" kern="0" spc="200" dirty="0">
                <a:solidFill>
                  <a:srgbClr val="FFC93C"/>
                </a:solidFill>
                <a:latin typeface="Georgia" pitchFamily="18" charset="0"/>
                <a:ea typeface="Georgia" pitchFamily="18" charset="-122"/>
                <a:cs typeface="Georgia" pitchFamily="18" charset="-120"/>
              </a:rPr>
              <a:t>SESSION 1 · ENGLISH FOR SCIENCE AND TECHNOLOGY</a:t>
            </a:r>
            <a:endParaRPr lang="en-US" sz="1600" dirty="0"/>
          </a:p>
        </p:txBody>
      </p:sp>
      <p:sp>
        <p:nvSpPr>
          <p:cNvPr id="3" name="Text 1"/>
          <p:cNvSpPr>
            <a:spLocks noGrp="1"/>
          </p:cNvSpPr>
          <p:nvPr>
            <p:ph type="title" idx="4294967295"/>
          </p:nvPr>
        </p:nvSpPr>
        <p:spPr>
          <a:xfrm>
            <a:off x="0" y="1660525"/>
            <a:ext cx="6540500" cy="2025650"/>
          </a:xfrm>
          <a:prstGeom prst="rect">
            <a:avLst/>
          </a:prstGeom>
          <a:noFill/>
          <a:ln/>
        </p:spPr>
        <p:txBody>
          <a:bodyPr wrap="square" lIns="0" tIns="0" rIns="0" bIns="0" rtlCol="0" anchor="t">
            <a:normAutofit/>
          </a:bodyPr>
          <a:lstStyle/>
          <a:p>
            <a:pPr marL="0" indent="0" algn="l">
              <a:lnSpc>
                <a:spcPts val="7875"/>
              </a:lnSpc>
              <a:buNone/>
            </a:pPr>
            <a:r>
              <a:rPr lang="en-US" sz="7500" b="1" i="0" dirty="0">
                <a:solidFill>
                  <a:srgbClr val="FFFFFF"/>
                </a:solidFill>
                <a:latin typeface="Georgia" pitchFamily="18" charset="0"/>
                <a:ea typeface="Georgia" pitchFamily="18" charset="-122"/>
                <a:cs typeface="Georgia" pitchFamily="18" charset="-120"/>
              </a:rPr>
              <a:t>Radioactivity</a:t>
            </a:r>
            <a:endParaRPr lang="en-US" sz="7500" dirty="0"/>
          </a:p>
        </p:txBody>
      </p:sp>
      <p:sp>
        <p:nvSpPr>
          <p:cNvPr id="4" name="Text 2"/>
          <p:cNvSpPr/>
          <p:nvPr/>
        </p:nvSpPr>
        <p:spPr>
          <a:xfrm>
            <a:off x="812800" y="3940770"/>
            <a:ext cx="5886450" cy="751681"/>
          </a:xfrm>
          <a:prstGeom prst="rect">
            <a:avLst/>
          </a:prstGeom>
          <a:noFill/>
          <a:ln/>
        </p:spPr>
        <p:txBody>
          <a:bodyPr wrap="square" lIns="0" tIns="0" rIns="0" bIns="0" rtlCol="0" anchor="t">
            <a:normAutofit/>
          </a:bodyPr>
          <a:lstStyle/>
          <a:p>
            <a:pPr marL="0" indent="0" algn="l">
              <a:lnSpc>
                <a:spcPts val="2860"/>
              </a:lnSpc>
              <a:buNone/>
            </a:pPr>
            <a:r>
              <a:rPr lang="en-US" sz="2200" dirty="0">
                <a:solidFill>
                  <a:srgbClr val="D9D0FF"/>
                </a:solidFill>
                <a:latin typeface="Georgia" pitchFamily="18" charset="0"/>
                <a:ea typeface="Georgia" pitchFamily="18" charset="-122"/>
                <a:cs typeface="Georgia" pitchFamily="18" charset="-120"/>
              </a:rPr>
              <a:t>Reading · Vocabulary · Explanation of Cause · Translation</a:t>
            </a:r>
            <a:endParaRPr lang="en-US" sz="2200" dirty="0"/>
          </a:p>
        </p:txBody>
      </p:sp>
      <p:pic>
        <p:nvPicPr>
          <p:cNvPr id="5" name="Image 0" descr="Atom with nucleus and three electron orbits"/>
          <p:cNvPicPr>
            <a:picLocks noChangeAspect="1"/>
          </p:cNvPicPr>
          <p:nvPr/>
        </p:nvPicPr>
        <p:blipFill>
          <a:blip r:embed="rId3"/>
          <a:srcRect/>
          <a:stretch/>
        </p:blipFill>
        <p:spPr>
          <a:xfrm>
            <a:off x="6350000" y="1270000"/>
            <a:ext cx="2540000" cy="2540000"/>
          </a:xfrm>
          <a:prstGeom prst="rect">
            <a:avLst/>
          </a:prstGeom>
        </p:spPr>
      </p:pic>
      <p:pic>
        <p:nvPicPr>
          <p:cNvPr id="6" name="Image 1" descr="Radiation hazard symbol"/>
          <p:cNvPicPr>
            <a:picLocks noChangeAspect="1"/>
          </p:cNvPicPr>
          <p:nvPr/>
        </p:nvPicPr>
        <p:blipFill>
          <a:blip r:embed="rId4"/>
          <a:srcRect l="-116667" r="-116667"/>
          <a:stretch/>
        </p:blipFill>
        <p:spPr>
          <a:xfrm>
            <a:off x="812800" y="5080000"/>
            <a:ext cx="2540000" cy="762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3138" y="489673"/>
            <a:ext cx="11008425" cy="6001643"/>
          </a:xfrm>
          <a:prstGeom prst="rect">
            <a:avLst/>
          </a:prstGeom>
        </p:spPr>
        <p:txBody>
          <a:bodyPr wrap="square">
            <a:spAutoFit/>
          </a:bodyPr>
          <a:lstStyle/>
          <a:p>
            <a:pPr algn="just">
              <a:lnSpc>
                <a:spcPct val="200000"/>
              </a:lnSpc>
            </a:pPr>
            <a:r>
              <a:rPr lang="en-US" sz="2400" dirty="0"/>
              <a:t>Radioactivity is a natural phenomenon in which unstable atomic nuclei emit particles or electromagnetic radiation. This process occurs spontaneously in certain elements, such as uranium, radium, and thorium. When an unstable nucleus decays, it releases energy in the form of alpha particles, beta particles, or gamma rays. Alpha particles consist of two protons and two neutrons, and they have a positive charge. Beta particles are high-speed electrons with a negative charge. Gamma rays are electromagnetic waves with no charge and no mass.</a:t>
            </a:r>
            <a:endParaRPr lang="fr-FR" sz="2400" dirty="0"/>
          </a:p>
        </p:txBody>
      </p:sp>
    </p:spTree>
    <p:extLst>
      <p:ext uri="{BB962C8B-B14F-4D97-AF65-F5344CB8AC3E}">
        <p14:creationId xmlns:p14="http://schemas.microsoft.com/office/powerpoint/2010/main" val="2828352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6882" y="1111332"/>
            <a:ext cx="11174681" cy="5011052"/>
          </a:xfrm>
          <a:prstGeom prst="rect">
            <a:avLst/>
          </a:prstGeom>
        </p:spPr>
        <p:txBody>
          <a:bodyPr wrap="square">
            <a:spAutoFit/>
          </a:bodyPr>
          <a:lstStyle/>
          <a:p>
            <a:pPr algn="just">
              <a:lnSpc>
                <a:spcPct val="150000"/>
              </a:lnSpc>
            </a:pPr>
            <a:r>
              <a:rPr lang="en-US" sz="2400" dirty="0"/>
              <a:t>The discovery of radioactivity is attributed to Henri Becquerel, who observed in 1896 that uranium salts emitted penetrating radiation. Later, Marie and Pierre Curie isolated radium and polonium, two highly radioactive elements. Their work demonstrated that radioactivity is an atomic property, not a chemical reaction.</a:t>
            </a:r>
          </a:p>
          <a:p>
            <a:pPr algn="just">
              <a:lnSpc>
                <a:spcPct val="150000"/>
              </a:lnSpc>
            </a:pPr>
            <a:r>
              <a:rPr lang="en-US" sz="2400" dirty="0"/>
              <a:t>Radioactivity has many practical applications. In medicine, radioactive isotopes are used for diagnosis and cancer treatment. In industry, radiation is used to inspect welds and detect cracks in metal structures. In archaeology, carbon-14 dating relies on the decay of radioactive carbon to determine the age of organic remains.</a:t>
            </a:r>
          </a:p>
        </p:txBody>
      </p:sp>
    </p:spTree>
    <p:extLst>
      <p:ext uri="{BB962C8B-B14F-4D97-AF65-F5344CB8AC3E}">
        <p14:creationId xmlns:p14="http://schemas.microsoft.com/office/powerpoint/2010/main" val="3685815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01"/>
          </p:nvPr>
        </p:nvSpPr>
        <p:spPr/>
        <p:txBody>
          <a:bodyPr/>
          <a:lstStyle/>
          <a:p>
            <a:pPr algn="just">
              <a:lnSpc>
                <a:spcPct val="200000"/>
              </a:lnSpc>
            </a:pPr>
            <a:r>
              <a:rPr lang="en-US" sz="2400" dirty="0"/>
              <a:t>However, radioactivity also presents serious hazards. Exposure to high levels of radiation can damage living cells and cause genetic mutations. Therefore, strict safety measures are necessary when handling radioactive materials. Shielding, distance, and time are the three basic principles of radiation protection. If a worker follows these principles, the risk of exposure is significantly reduced.</a:t>
            </a:r>
            <a:endParaRPr lang="fr-FR" sz="2400" dirty="0"/>
          </a:p>
        </p:txBody>
      </p:sp>
    </p:spTree>
    <p:extLst>
      <p:ext uri="{BB962C8B-B14F-4D97-AF65-F5344CB8AC3E}">
        <p14:creationId xmlns:p14="http://schemas.microsoft.com/office/powerpoint/2010/main" val="2567969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2">
    <p:bg>
      <p:bgPr>
        <a:solidFill>
          <a:srgbClr val="FFF8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3B2A82"/>
                </a:solidFill>
                <a:latin typeface="Georgia" pitchFamily="18" charset="0"/>
                <a:ea typeface="Georgia" pitchFamily="18" charset="-122"/>
                <a:cs typeface="Georgia" pitchFamily="18" charset="-120"/>
              </a:rPr>
              <a:t>1. Reading text: key ideas</a:t>
            </a:r>
            <a:endParaRPr lang="en-US" sz="3600" dirty="0"/>
          </a:p>
        </p:txBody>
      </p:sp>
      <p:sp>
        <p:nvSpPr>
          <p:cNvPr id="3" name="Shape 1"/>
          <p:cNvSpPr/>
          <p:nvPr/>
        </p:nvSpPr>
        <p:spPr>
          <a:xfrm>
            <a:off x="812800" y="1595041"/>
            <a:ext cx="5181600" cy="1337270"/>
          </a:xfrm>
          <a:prstGeom prst="roundRect">
            <a:avLst>
              <a:gd name="adj" fmla="val 9497"/>
            </a:avLst>
          </a:prstGeom>
          <a:solidFill>
            <a:srgbClr val="3B2A82"/>
          </a:solidFill>
          <a:ln/>
        </p:spPr>
      </p:sp>
      <p:sp>
        <p:nvSpPr>
          <p:cNvPr id="4" name="Text 2"/>
          <p:cNvSpPr/>
          <p:nvPr/>
        </p:nvSpPr>
        <p:spPr>
          <a:xfrm>
            <a:off x="1041400" y="1823641"/>
            <a:ext cx="4866132"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FFC93C"/>
                </a:solidFill>
                <a:latin typeface="Georgia" pitchFamily="18" charset="0"/>
                <a:ea typeface="Georgia" pitchFamily="18" charset="-122"/>
                <a:cs typeface="Georgia" pitchFamily="18" charset="-120"/>
              </a:rPr>
              <a:t>⚛️ What it is</a:t>
            </a:r>
            <a:endParaRPr lang="en-US" sz="1900" dirty="0"/>
          </a:p>
        </p:txBody>
      </p:sp>
      <p:sp>
        <p:nvSpPr>
          <p:cNvPr id="5" name="Text 3"/>
          <p:cNvSpPr/>
          <p:nvPr/>
        </p:nvSpPr>
        <p:spPr>
          <a:xfrm>
            <a:off x="1041400" y="2189361"/>
            <a:ext cx="4866132"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FFFFF"/>
                </a:solidFill>
                <a:latin typeface="Georgia" pitchFamily="18" charset="0"/>
                <a:ea typeface="Georgia" pitchFamily="18" charset="-122"/>
                <a:cs typeface="Georgia" pitchFamily="18" charset="-120"/>
              </a:rPr>
              <a:t>Unstable nuclei emit particles or electromagnetic radiation, spontaneously (uranium, radium, thorium).</a:t>
            </a:r>
            <a:endParaRPr lang="en-US" sz="1500" dirty="0"/>
          </a:p>
        </p:txBody>
      </p:sp>
      <p:sp>
        <p:nvSpPr>
          <p:cNvPr id="6" name="Shape 4"/>
          <p:cNvSpPr/>
          <p:nvPr/>
        </p:nvSpPr>
        <p:spPr>
          <a:xfrm>
            <a:off x="6197600" y="1595041"/>
            <a:ext cx="5181600" cy="1337270"/>
          </a:xfrm>
          <a:prstGeom prst="roundRect">
            <a:avLst>
              <a:gd name="adj" fmla="val 9497"/>
            </a:avLst>
          </a:prstGeom>
          <a:solidFill>
            <a:srgbClr val="1F6FD1"/>
          </a:solidFill>
          <a:ln/>
        </p:spPr>
      </p:sp>
      <p:sp>
        <p:nvSpPr>
          <p:cNvPr id="7" name="Text 5"/>
          <p:cNvSpPr/>
          <p:nvPr/>
        </p:nvSpPr>
        <p:spPr>
          <a:xfrm>
            <a:off x="6426200" y="1823641"/>
            <a:ext cx="4866132"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FFC93C"/>
                </a:solidFill>
                <a:latin typeface="Georgia" pitchFamily="18" charset="0"/>
                <a:ea typeface="Georgia" pitchFamily="18" charset="-122"/>
                <a:cs typeface="Georgia" pitchFamily="18" charset="-120"/>
              </a:rPr>
              <a:t>🔬 Discovery</a:t>
            </a:r>
            <a:endParaRPr lang="en-US" sz="1900" dirty="0"/>
          </a:p>
        </p:txBody>
      </p:sp>
      <p:sp>
        <p:nvSpPr>
          <p:cNvPr id="8" name="Text 6"/>
          <p:cNvSpPr/>
          <p:nvPr/>
        </p:nvSpPr>
        <p:spPr>
          <a:xfrm>
            <a:off x="6426200" y="2189361"/>
            <a:ext cx="4866132"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FFFFF"/>
                </a:solidFill>
                <a:latin typeface="Georgia" pitchFamily="18" charset="0"/>
                <a:ea typeface="Georgia" pitchFamily="18" charset="-122"/>
                <a:cs typeface="Georgia" pitchFamily="18" charset="-120"/>
              </a:rPr>
              <a:t>Becquerel (1896); the Curies isolated radium and polonium: an atomic property, not a chemical reaction.</a:t>
            </a:r>
            <a:endParaRPr lang="en-US" sz="1500" dirty="0"/>
          </a:p>
        </p:txBody>
      </p:sp>
      <p:sp>
        <p:nvSpPr>
          <p:cNvPr id="9" name="Shape 7"/>
          <p:cNvSpPr/>
          <p:nvPr/>
        </p:nvSpPr>
        <p:spPr>
          <a:xfrm>
            <a:off x="812800" y="3211711"/>
            <a:ext cx="5181600" cy="1337270"/>
          </a:xfrm>
          <a:prstGeom prst="roundRect">
            <a:avLst>
              <a:gd name="adj" fmla="val 9497"/>
            </a:avLst>
          </a:prstGeom>
          <a:solidFill>
            <a:srgbClr val="0B7A70"/>
          </a:solidFill>
          <a:ln/>
        </p:spPr>
      </p:sp>
      <p:sp>
        <p:nvSpPr>
          <p:cNvPr id="10" name="Text 8"/>
          <p:cNvSpPr/>
          <p:nvPr/>
        </p:nvSpPr>
        <p:spPr>
          <a:xfrm>
            <a:off x="1041400" y="3440311"/>
            <a:ext cx="4866132"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FFC93C"/>
                </a:solidFill>
                <a:latin typeface="Georgia" pitchFamily="18" charset="0"/>
                <a:ea typeface="Georgia" pitchFamily="18" charset="-122"/>
                <a:cs typeface="Georgia" pitchFamily="18" charset="-120"/>
              </a:rPr>
              <a:t>🏥 Applications</a:t>
            </a:r>
            <a:endParaRPr lang="en-US" sz="1900" dirty="0"/>
          </a:p>
        </p:txBody>
      </p:sp>
      <p:sp>
        <p:nvSpPr>
          <p:cNvPr id="11" name="Text 9"/>
          <p:cNvSpPr/>
          <p:nvPr/>
        </p:nvSpPr>
        <p:spPr>
          <a:xfrm>
            <a:off x="1041400" y="3806031"/>
            <a:ext cx="4866132"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FFFFF"/>
                </a:solidFill>
                <a:latin typeface="Georgia" pitchFamily="18" charset="0"/>
                <a:ea typeface="Georgia" pitchFamily="18" charset="-122"/>
                <a:cs typeface="Georgia" pitchFamily="18" charset="-120"/>
              </a:rPr>
              <a:t>Medicine (diagnosis, cancer treatment), industry (weld inspection), archaeology (carbon-14 dating).</a:t>
            </a:r>
            <a:endParaRPr lang="en-US" sz="1500" dirty="0"/>
          </a:p>
        </p:txBody>
      </p:sp>
      <p:sp>
        <p:nvSpPr>
          <p:cNvPr id="12" name="Shape 10"/>
          <p:cNvSpPr/>
          <p:nvPr/>
        </p:nvSpPr>
        <p:spPr>
          <a:xfrm>
            <a:off x="6197600" y="3211711"/>
            <a:ext cx="5181600" cy="1337270"/>
          </a:xfrm>
          <a:prstGeom prst="roundRect">
            <a:avLst>
              <a:gd name="adj" fmla="val 9497"/>
            </a:avLst>
          </a:prstGeom>
          <a:solidFill>
            <a:srgbClr val="C2185B"/>
          </a:solidFill>
          <a:ln/>
        </p:spPr>
      </p:sp>
      <p:sp>
        <p:nvSpPr>
          <p:cNvPr id="13" name="Text 11"/>
          <p:cNvSpPr/>
          <p:nvPr/>
        </p:nvSpPr>
        <p:spPr>
          <a:xfrm>
            <a:off x="6426200" y="3440311"/>
            <a:ext cx="4866132"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FFC93C"/>
                </a:solidFill>
                <a:latin typeface="Georgia" pitchFamily="18" charset="0"/>
                <a:ea typeface="Georgia" pitchFamily="18" charset="-122"/>
                <a:cs typeface="Georgia" pitchFamily="18" charset="-120"/>
              </a:rPr>
              <a:t>⚠️ Hazards</a:t>
            </a:r>
            <a:endParaRPr lang="en-US" sz="1900" dirty="0"/>
          </a:p>
        </p:txBody>
      </p:sp>
      <p:sp>
        <p:nvSpPr>
          <p:cNvPr id="14" name="Text 12"/>
          <p:cNvSpPr/>
          <p:nvPr/>
        </p:nvSpPr>
        <p:spPr>
          <a:xfrm>
            <a:off x="6426200" y="3806031"/>
            <a:ext cx="4866132"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FFFFF"/>
                </a:solidFill>
                <a:latin typeface="Georgia" pitchFamily="18" charset="0"/>
                <a:ea typeface="Georgia" pitchFamily="18" charset="-122"/>
                <a:cs typeface="Georgia" pitchFamily="18" charset="-120"/>
              </a:rPr>
              <a:t>Cell damage and genetic mutations. Protection: shielding, distance, time.</a:t>
            </a:r>
            <a:endParaRPr lang="en-US" sz="1500" dirty="0"/>
          </a:p>
        </p:txBody>
      </p:sp>
      <p:sp>
        <p:nvSpPr>
          <p:cNvPr id="15" name="Text 13"/>
          <p:cNvSpPr/>
          <p:nvPr/>
        </p:nvSpPr>
        <p:spPr>
          <a:xfrm>
            <a:off x="812800" y="6238280"/>
            <a:ext cx="397835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D6670"/>
                </a:solidFill>
                <a:latin typeface="Georgia" pitchFamily="18" charset="0"/>
                <a:ea typeface="Georgia" pitchFamily="18" charset="-122"/>
                <a:cs typeface="Georgia" pitchFamily="18" charset="-120"/>
              </a:rPr>
              <a:t>English for Science and Technology · Session 1 · 2</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3">
    <p:bg>
      <p:bgPr>
        <a:solidFill>
          <a:srgbClr val="1C1442"/>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FC93C"/>
                </a:solidFill>
                <a:latin typeface="Georgia" pitchFamily="18" charset="0"/>
                <a:ea typeface="Georgia" pitchFamily="18" charset="-122"/>
                <a:cs typeface="Georgia" pitchFamily="18" charset="-120"/>
              </a:rPr>
              <a:t>Three types of radiation</a:t>
            </a:r>
            <a:endParaRPr lang="en-US" sz="3600" dirty="0"/>
          </a:p>
        </p:txBody>
      </p:sp>
      <p:sp>
        <p:nvSpPr>
          <p:cNvPr id="3" name="Shape 1"/>
          <p:cNvSpPr/>
          <p:nvPr/>
        </p:nvSpPr>
        <p:spPr>
          <a:xfrm>
            <a:off x="812800" y="1595041"/>
            <a:ext cx="3386634" cy="2818110"/>
          </a:xfrm>
          <a:prstGeom prst="roundRect">
            <a:avLst>
              <a:gd name="adj" fmla="val 4507"/>
            </a:avLst>
          </a:prstGeom>
          <a:solidFill>
            <a:srgbClr val="C2185B"/>
          </a:solidFill>
          <a:ln/>
        </p:spPr>
      </p:sp>
      <p:pic>
        <p:nvPicPr>
          <p:cNvPr id="4" name="Image 0" descr="Alpha particle: two protons and two neutrons"/>
          <p:cNvPicPr>
            <a:picLocks noChangeAspect="1"/>
          </p:cNvPicPr>
          <p:nvPr/>
        </p:nvPicPr>
        <p:blipFill>
          <a:blip r:embed="rId3"/>
          <a:srcRect t="-94" b="-94"/>
          <a:stretch/>
        </p:blipFill>
        <p:spPr>
          <a:xfrm>
            <a:off x="1041400" y="1823641"/>
            <a:ext cx="2540000" cy="1695450"/>
          </a:xfrm>
          <a:prstGeom prst="rect">
            <a:avLst/>
          </a:prstGeom>
        </p:spPr>
      </p:pic>
      <p:sp>
        <p:nvSpPr>
          <p:cNvPr id="5" name="Text 2"/>
          <p:cNvSpPr/>
          <p:nvPr/>
        </p:nvSpPr>
        <p:spPr>
          <a:xfrm>
            <a:off x="1041400" y="3246041"/>
            <a:ext cx="3017317"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FFC93C"/>
                </a:solidFill>
                <a:latin typeface="Georgia" pitchFamily="18" charset="0"/>
                <a:ea typeface="Georgia" pitchFamily="18" charset="-122"/>
                <a:cs typeface="Georgia" pitchFamily="18" charset="-120"/>
              </a:rPr>
              <a:t>Alpha</a:t>
            </a:r>
            <a:endParaRPr lang="en-US" sz="2200" dirty="0"/>
          </a:p>
        </p:txBody>
      </p:sp>
      <p:sp>
        <p:nvSpPr>
          <p:cNvPr id="6" name="Text 3"/>
          <p:cNvSpPr/>
          <p:nvPr/>
        </p:nvSpPr>
        <p:spPr>
          <a:xfrm>
            <a:off x="1041400" y="3670201"/>
            <a:ext cx="3017317"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FFFFF"/>
                </a:solidFill>
                <a:latin typeface="Georgia" pitchFamily="18" charset="0"/>
                <a:ea typeface="Georgia" pitchFamily="18" charset="-122"/>
                <a:cs typeface="Georgia" pitchFamily="18" charset="-120"/>
              </a:rPr>
              <a:t>2 protons + 2 neutrons; positive charge.</a:t>
            </a:r>
            <a:endParaRPr lang="en-US" sz="1500" dirty="0"/>
          </a:p>
        </p:txBody>
      </p:sp>
      <p:sp>
        <p:nvSpPr>
          <p:cNvPr id="7" name="Shape 4"/>
          <p:cNvSpPr/>
          <p:nvPr/>
        </p:nvSpPr>
        <p:spPr>
          <a:xfrm>
            <a:off x="4402634" y="1595041"/>
            <a:ext cx="3386733" cy="2818110"/>
          </a:xfrm>
          <a:prstGeom prst="roundRect">
            <a:avLst>
              <a:gd name="adj" fmla="val 4507"/>
            </a:avLst>
          </a:prstGeom>
          <a:solidFill>
            <a:srgbClr val="1F6FD1"/>
          </a:solidFill>
          <a:ln/>
        </p:spPr>
      </p:sp>
      <p:pic>
        <p:nvPicPr>
          <p:cNvPr id="8" name="Image 1" descr="Beta particle: fast electron"/>
          <p:cNvPicPr>
            <a:picLocks noChangeAspect="1"/>
          </p:cNvPicPr>
          <p:nvPr/>
        </p:nvPicPr>
        <p:blipFill>
          <a:blip r:embed="rId4"/>
          <a:srcRect t="-94" b="-94"/>
          <a:stretch/>
        </p:blipFill>
        <p:spPr>
          <a:xfrm>
            <a:off x="4631234" y="1823641"/>
            <a:ext cx="2540000" cy="1695450"/>
          </a:xfrm>
          <a:prstGeom prst="rect">
            <a:avLst/>
          </a:prstGeom>
        </p:spPr>
      </p:pic>
      <p:sp>
        <p:nvSpPr>
          <p:cNvPr id="9" name="Text 5"/>
          <p:cNvSpPr/>
          <p:nvPr/>
        </p:nvSpPr>
        <p:spPr>
          <a:xfrm>
            <a:off x="4631234" y="3246041"/>
            <a:ext cx="3017419"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FFC93C"/>
                </a:solidFill>
                <a:latin typeface="Georgia" pitchFamily="18" charset="0"/>
                <a:ea typeface="Georgia" pitchFamily="18" charset="-122"/>
                <a:cs typeface="Georgia" pitchFamily="18" charset="-120"/>
              </a:rPr>
              <a:t>Beta</a:t>
            </a:r>
            <a:endParaRPr lang="en-US" sz="2200" dirty="0"/>
          </a:p>
        </p:txBody>
      </p:sp>
      <p:sp>
        <p:nvSpPr>
          <p:cNvPr id="10" name="Text 6"/>
          <p:cNvSpPr/>
          <p:nvPr/>
        </p:nvSpPr>
        <p:spPr>
          <a:xfrm>
            <a:off x="4631234" y="3670201"/>
            <a:ext cx="3017419"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FFFFF"/>
                </a:solidFill>
                <a:latin typeface="Georgia" pitchFamily="18" charset="0"/>
                <a:ea typeface="Georgia" pitchFamily="18" charset="-122"/>
                <a:cs typeface="Georgia" pitchFamily="18" charset="-120"/>
              </a:rPr>
              <a:t>High-speed electrons; negative charge.</a:t>
            </a:r>
            <a:endParaRPr lang="en-US" sz="1500" dirty="0"/>
          </a:p>
        </p:txBody>
      </p:sp>
      <p:sp>
        <p:nvSpPr>
          <p:cNvPr id="11" name="Shape 7"/>
          <p:cNvSpPr/>
          <p:nvPr/>
        </p:nvSpPr>
        <p:spPr>
          <a:xfrm>
            <a:off x="7992566" y="1595041"/>
            <a:ext cx="3386634" cy="2818110"/>
          </a:xfrm>
          <a:prstGeom prst="roundRect">
            <a:avLst>
              <a:gd name="adj" fmla="val 4507"/>
            </a:avLst>
          </a:prstGeom>
          <a:solidFill>
            <a:srgbClr val="0B7A70"/>
          </a:solidFill>
          <a:ln/>
        </p:spPr>
      </p:sp>
      <p:pic>
        <p:nvPicPr>
          <p:cNvPr id="12" name="Image 2" descr="Gamma ray: electromagnetic wave"/>
          <p:cNvPicPr>
            <a:picLocks noChangeAspect="1"/>
          </p:cNvPicPr>
          <p:nvPr/>
        </p:nvPicPr>
        <p:blipFill>
          <a:blip r:embed="rId5"/>
          <a:srcRect t="-94" b="-94"/>
          <a:stretch/>
        </p:blipFill>
        <p:spPr>
          <a:xfrm>
            <a:off x="8221166" y="1823641"/>
            <a:ext cx="2540000" cy="1695450"/>
          </a:xfrm>
          <a:prstGeom prst="rect">
            <a:avLst/>
          </a:prstGeom>
        </p:spPr>
      </p:pic>
      <p:sp>
        <p:nvSpPr>
          <p:cNvPr id="13" name="Text 8"/>
          <p:cNvSpPr/>
          <p:nvPr/>
        </p:nvSpPr>
        <p:spPr>
          <a:xfrm>
            <a:off x="8221166" y="3246041"/>
            <a:ext cx="3017317"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FFC93C"/>
                </a:solidFill>
                <a:latin typeface="Georgia" pitchFamily="18" charset="0"/>
                <a:ea typeface="Georgia" pitchFamily="18" charset="-122"/>
                <a:cs typeface="Georgia" pitchFamily="18" charset="-120"/>
              </a:rPr>
              <a:t>Gamma</a:t>
            </a:r>
            <a:endParaRPr lang="en-US" sz="2200" dirty="0"/>
          </a:p>
        </p:txBody>
      </p:sp>
      <p:sp>
        <p:nvSpPr>
          <p:cNvPr id="14" name="Text 9"/>
          <p:cNvSpPr/>
          <p:nvPr/>
        </p:nvSpPr>
        <p:spPr>
          <a:xfrm>
            <a:off x="8221166" y="3670201"/>
            <a:ext cx="3017317"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FFFFF"/>
                </a:solidFill>
                <a:latin typeface="Georgia" pitchFamily="18" charset="0"/>
                <a:ea typeface="Georgia" pitchFamily="18" charset="-122"/>
                <a:cs typeface="Georgia" pitchFamily="18" charset="-120"/>
              </a:rPr>
              <a:t>Electromagnetic waves; no charge, no mass.</a:t>
            </a:r>
            <a:endParaRPr lang="en-US" sz="1500" dirty="0"/>
          </a:p>
        </p:txBody>
      </p:sp>
      <p:sp>
        <p:nvSpPr>
          <p:cNvPr id="15" name="Text 10"/>
          <p:cNvSpPr/>
          <p:nvPr/>
        </p:nvSpPr>
        <p:spPr>
          <a:xfrm>
            <a:off x="812800" y="6238280"/>
            <a:ext cx="397704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A93C4"/>
                </a:solidFill>
                <a:latin typeface="Georgia" pitchFamily="18" charset="0"/>
                <a:ea typeface="Georgia" pitchFamily="18" charset="-122"/>
                <a:cs typeface="Georgia" pitchFamily="18" charset="-120"/>
              </a:rPr>
              <a:t>English for Science and Technology · Session 1 · 3</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FF8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C2185B"/>
                </a:solidFill>
                <a:latin typeface="Georgia" pitchFamily="18" charset="0"/>
                <a:ea typeface="Georgia" pitchFamily="18" charset="-122"/>
                <a:cs typeface="Georgia" pitchFamily="18" charset="-120"/>
              </a:rPr>
              <a:t>2. Vocabulary and terminology</a:t>
            </a:r>
            <a:endParaRPr lang="en-US" sz="36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607741"/>
          <a:ext cx="5118100" cy="3146920"/>
        </p:xfrm>
        <a:graphic>
          <a:graphicData uri="http://schemas.openxmlformats.org/drawingml/2006/table">
            <a:tbl>
              <a:tblPr/>
              <a:tblGrid>
                <a:gridCol w="2559050"/>
                <a:gridCol w="2559050"/>
              </a:tblGrid>
              <a:tr h="449560">
                <a:tc>
                  <a:txBody>
                    <a:bodyPr/>
                    <a:lstStyle/>
                    <a:p>
                      <a:pPr marL="0" indent="0">
                        <a:lnSpc>
                          <a:spcPts val="2240"/>
                        </a:lnSpc>
                        <a:buNone/>
                      </a:pPr>
                      <a:r>
                        <a:rPr lang="en-US" sz="1600" b="1" dirty="0">
                          <a:solidFill>
                            <a:srgbClr val="FFFFFF"/>
                          </a:solidFill>
                          <a:latin typeface="Georgia" pitchFamily="18" charset="0"/>
                          <a:ea typeface="Georgia" pitchFamily="18" charset="-122"/>
                          <a:cs typeface="Georgia" pitchFamily="18" charset="-120"/>
                        </a:rPr>
                        <a:t>English</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BCB8AF"/>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BCB8AF"/>
                      </a:solidFill>
                      <a:prstDash val="solid"/>
                      <a:round/>
                      <a:headEnd type="none" w="med" len="med"/>
                      <a:tailEnd type="none" w="med" len="med"/>
                    </a:lnB>
                    <a:solidFill>
                      <a:srgbClr val="ECE6DB"/>
                    </a:solidFill>
                  </a:tcPr>
                </a:tc>
                <a:tc>
                  <a:txBody>
                    <a:bodyPr/>
                    <a:lstStyle/>
                    <a:p>
                      <a:pPr marL="0" indent="0">
                        <a:lnSpc>
                          <a:spcPts val="2240"/>
                        </a:lnSpc>
                        <a:buNone/>
                      </a:pPr>
                      <a:r>
                        <a:rPr lang="en-US" sz="1600" b="1" dirty="0">
                          <a:solidFill>
                            <a:srgbClr val="FFC93C"/>
                          </a:solidFill>
                          <a:latin typeface="Georgia" pitchFamily="18" charset="0"/>
                          <a:ea typeface="Georgia" pitchFamily="18" charset="-122"/>
                          <a:cs typeface="Georgia" pitchFamily="18" charset="-120"/>
                        </a:rPr>
                        <a:t>Français</a:t>
                      </a:r>
                      <a:endParaRPr lang="en-US" sz="1600" dirty="0">
                        <a:latin typeface="Georgia" charset="0"/>
                        <a:ea typeface="Georgia" charset="0"/>
                        <a:cs typeface="Georgia" charset="0"/>
                      </a:endParaRPr>
                    </a:p>
                  </a:txBody>
                  <a:tcPr marL="127000" marR="127000" marT="76200" marB="76200">
                    <a:lnL w="12700" cap="flat" cmpd="sng" algn="ctr">
                      <a:solidFill>
                        <a:srgbClr val="BCB8AF"/>
                      </a:solidFill>
                      <a:prstDash val="solid"/>
                      <a:round/>
                      <a:headEnd type="none" w="med" len="med"/>
                      <a:tailEnd type="none" w="med" len="med"/>
                    </a:lnL>
                    <a:lnR w="12700" cap="flat" cmpd="sng" algn="ctr">
                      <a:solidFill>
                        <a:srgbClr val="BCB8AF"/>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BCB8AF"/>
                      </a:solidFill>
                      <a:prstDash val="solid"/>
                      <a:round/>
                      <a:headEnd type="none" w="med" len="med"/>
                      <a:tailEnd type="none" w="med" len="med"/>
                    </a:lnB>
                    <a:solidFill>
                      <a:srgbClr val="ECE6DB"/>
                    </a:solidFill>
                  </a:tcPr>
                </a:tc>
              </a:tr>
              <a:tr h="449560">
                <a:tc>
                  <a:txBody>
                    <a:bodyPr/>
                    <a:lstStyle/>
                    <a:p>
                      <a:pPr marL="0" indent="0">
                        <a:lnSpc>
                          <a:spcPts val="2240"/>
                        </a:lnSpc>
                        <a:buNone/>
                      </a:pPr>
                      <a:r>
                        <a:rPr lang="en-US" sz="1600" dirty="0">
                          <a:solidFill>
                            <a:srgbClr val="1C1442"/>
                          </a:solidFill>
                          <a:latin typeface="Georgia" pitchFamily="18" charset="0"/>
                          <a:ea typeface="Georgia" pitchFamily="18" charset="-122"/>
                          <a:cs typeface="Georgia" pitchFamily="18" charset="-120"/>
                        </a:rPr>
                        <a:t>Radioactivity</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BCB8AF"/>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c>
                  <a:txBody>
                    <a:bodyPr/>
                    <a:lstStyle/>
                    <a:p>
                      <a:pPr marL="0" indent="0">
                        <a:lnSpc>
                          <a:spcPts val="2240"/>
                        </a:lnSpc>
                        <a:buNone/>
                      </a:pPr>
                      <a:r>
                        <a:rPr lang="en-US" sz="1600" dirty="0">
                          <a:solidFill>
                            <a:srgbClr val="1F6FD1"/>
                          </a:solidFill>
                          <a:latin typeface="Georgia" pitchFamily="18" charset="0"/>
                          <a:ea typeface="Georgia" pitchFamily="18" charset="-122"/>
                          <a:cs typeface="Georgia" pitchFamily="18" charset="-120"/>
                        </a:rPr>
                        <a:t>Radioactivité</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BCB8AF"/>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r>
              <a:tr h="449560">
                <a:tc>
                  <a:txBody>
                    <a:bodyPr/>
                    <a:lstStyle/>
                    <a:p>
                      <a:pPr marL="0" indent="0">
                        <a:lnSpc>
                          <a:spcPts val="2240"/>
                        </a:lnSpc>
                        <a:buNone/>
                      </a:pPr>
                      <a:r>
                        <a:rPr lang="en-US" sz="1600" dirty="0">
                          <a:solidFill>
                            <a:srgbClr val="1C1442"/>
                          </a:solidFill>
                          <a:latin typeface="Georgia" pitchFamily="18" charset="0"/>
                          <a:ea typeface="Georgia" pitchFamily="18" charset="-122"/>
                          <a:cs typeface="Georgia" pitchFamily="18" charset="-120"/>
                        </a:rPr>
                        <a:t>Atomic nucleus</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c>
                  <a:txBody>
                    <a:bodyPr/>
                    <a:lstStyle/>
                    <a:p>
                      <a:pPr marL="0" indent="0">
                        <a:lnSpc>
                          <a:spcPts val="2240"/>
                        </a:lnSpc>
                        <a:buNone/>
                      </a:pPr>
                      <a:r>
                        <a:rPr lang="en-US" sz="1600" dirty="0">
                          <a:solidFill>
                            <a:srgbClr val="1F6FD1"/>
                          </a:solidFill>
                          <a:latin typeface="Georgia" pitchFamily="18" charset="0"/>
                          <a:ea typeface="Georgia" pitchFamily="18" charset="-122"/>
                          <a:cs typeface="Georgia" pitchFamily="18" charset="-120"/>
                        </a:rPr>
                        <a:t>Noyau atomique</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r>
              <a:tr h="449560">
                <a:tc>
                  <a:txBody>
                    <a:bodyPr/>
                    <a:lstStyle/>
                    <a:p>
                      <a:pPr marL="0" indent="0">
                        <a:lnSpc>
                          <a:spcPts val="2240"/>
                        </a:lnSpc>
                        <a:buNone/>
                      </a:pPr>
                      <a:r>
                        <a:rPr lang="en-US" sz="1600" dirty="0">
                          <a:solidFill>
                            <a:srgbClr val="1C1442"/>
                          </a:solidFill>
                          <a:latin typeface="Georgia" pitchFamily="18" charset="0"/>
                          <a:ea typeface="Georgia" pitchFamily="18" charset="-122"/>
                          <a:cs typeface="Georgia" pitchFamily="18" charset="-120"/>
                        </a:rPr>
                        <a:t>Alpha particle</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c>
                  <a:txBody>
                    <a:bodyPr/>
                    <a:lstStyle/>
                    <a:p>
                      <a:pPr marL="0" indent="0">
                        <a:lnSpc>
                          <a:spcPts val="2240"/>
                        </a:lnSpc>
                        <a:buNone/>
                      </a:pPr>
                      <a:r>
                        <a:rPr lang="en-US" sz="1600" dirty="0">
                          <a:solidFill>
                            <a:srgbClr val="1F6FD1"/>
                          </a:solidFill>
                          <a:latin typeface="Georgia" pitchFamily="18" charset="0"/>
                          <a:ea typeface="Georgia" pitchFamily="18" charset="-122"/>
                          <a:cs typeface="Georgia" pitchFamily="18" charset="-120"/>
                        </a:rPr>
                        <a:t>Particule alpha</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r>
              <a:tr h="449560">
                <a:tc>
                  <a:txBody>
                    <a:bodyPr/>
                    <a:lstStyle/>
                    <a:p>
                      <a:pPr marL="0" indent="0">
                        <a:lnSpc>
                          <a:spcPts val="2240"/>
                        </a:lnSpc>
                        <a:buNone/>
                      </a:pPr>
                      <a:r>
                        <a:rPr lang="en-US" sz="1600" dirty="0">
                          <a:solidFill>
                            <a:srgbClr val="1C1442"/>
                          </a:solidFill>
                          <a:latin typeface="Georgia" pitchFamily="18" charset="0"/>
                          <a:ea typeface="Georgia" pitchFamily="18" charset="-122"/>
                          <a:cs typeface="Georgia" pitchFamily="18" charset="-120"/>
                        </a:rPr>
                        <a:t>Beta particle</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c>
                  <a:txBody>
                    <a:bodyPr/>
                    <a:lstStyle/>
                    <a:p>
                      <a:pPr marL="0" indent="0">
                        <a:lnSpc>
                          <a:spcPts val="2240"/>
                        </a:lnSpc>
                        <a:buNone/>
                      </a:pPr>
                      <a:r>
                        <a:rPr lang="en-US" sz="1600" dirty="0">
                          <a:solidFill>
                            <a:srgbClr val="1F6FD1"/>
                          </a:solidFill>
                          <a:latin typeface="Georgia" pitchFamily="18" charset="0"/>
                          <a:ea typeface="Georgia" pitchFamily="18" charset="-122"/>
                          <a:cs typeface="Georgia" pitchFamily="18" charset="-120"/>
                        </a:rPr>
                        <a:t>Particule bêta</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r>
              <a:tr h="449560">
                <a:tc>
                  <a:txBody>
                    <a:bodyPr/>
                    <a:lstStyle/>
                    <a:p>
                      <a:pPr marL="0" indent="0">
                        <a:lnSpc>
                          <a:spcPts val="2240"/>
                        </a:lnSpc>
                        <a:buNone/>
                      </a:pPr>
                      <a:r>
                        <a:rPr lang="en-US" sz="1600" dirty="0">
                          <a:solidFill>
                            <a:srgbClr val="1C1442"/>
                          </a:solidFill>
                          <a:latin typeface="Georgia" pitchFamily="18" charset="0"/>
                          <a:ea typeface="Georgia" pitchFamily="18" charset="-122"/>
                          <a:cs typeface="Georgia" pitchFamily="18" charset="-120"/>
                        </a:rPr>
                        <a:t>Gamma ray</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c>
                  <a:txBody>
                    <a:bodyPr/>
                    <a:lstStyle/>
                    <a:p>
                      <a:pPr marL="0" indent="0">
                        <a:lnSpc>
                          <a:spcPts val="2240"/>
                        </a:lnSpc>
                        <a:buNone/>
                      </a:pPr>
                      <a:r>
                        <a:rPr lang="en-US" sz="1600" dirty="0">
                          <a:solidFill>
                            <a:srgbClr val="1F6FD1"/>
                          </a:solidFill>
                          <a:latin typeface="Georgia" pitchFamily="18" charset="0"/>
                          <a:ea typeface="Georgia" pitchFamily="18" charset="-122"/>
                          <a:cs typeface="Georgia" pitchFamily="18" charset="-120"/>
                        </a:rPr>
                        <a:t>Rayon gamma</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r>
              <a:tr h="449560">
                <a:tc>
                  <a:txBody>
                    <a:bodyPr/>
                    <a:lstStyle/>
                    <a:p>
                      <a:pPr marL="0" indent="0">
                        <a:lnSpc>
                          <a:spcPts val="2240"/>
                        </a:lnSpc>
                        <a:buNone/>
                      </a:pPr>
                      <a:r>
                        <a:rPr lang="en-US" sz="1600" dirty="0">
                          <a:solidFill>
                            <a:srgbClr val="1C1442"/>
                          </a:solidFill>
                          <a:latin typeface="Georgia" pitchFamily="18" charset="0"/>
                          <a:ea typeface="Georgia" pitchFamily="18" charset="-122"/>
                          <a:cs typeface="Georgia" pitchFamily="18" charset="-120"/>
                        </a:rPr>
                        <a:t>Decay</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c>
                  <a:txBody>
                    <a:bodyPr/>
                    <a:lstStyle/>
                    <a:p>
                      <a:pPr marL="0" indent="0">
                        <a:lnSpc>
                          <a:spcPts val="2240"/>
                        </a:lnSpc>
                        <a:buNone/>
                      </a:pPr>
                      <a:r>
                        <a:rPr lang="en-US" sz="1600" dirty="0">
                          <a:solidFill>
                            <a:srgbClr val="1F6FD1"/>
                          </a:solidFill>
                          <a:latin typeface="Georgia" pitchFamily="18" charset="0"/>
                          <a:ea typeface="Georgia" pitchFamily="18" charset="-122"/>
                          <a:cs typeface="Georgia" pitchFamily="18" charset="-120"/>
                        </a:rPr>
                        <a:t>Désintégration</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61100" y="1607741"/>
          <a:ext cx="5118100" cy="3146920"/>
        </p:xfrm>
        <a:graphic>
          <a:graphicData uri="http://schemas.openxmlformats.org/drawingml/2006/table">
            <a:tbl>
              <a:tblPr/>
              <a:tblGrid>
                <a:gridCol w="2559050"/>
                <a:gridCol w="2559050"/>
              </a:tblGrid>
              <a:tr h="449560">
                <a:tc>
                  <a:txBody>
                    <a:bodyPr/>
                    <a:lstStyle/>
                    <a:p>
                      <a:pPr marL="0" indent="0">
                        <a:lnSpc>
                          <a:spcPts val="2240"/>
                        </a:lnSpc>
                        <a:buNone/>
                      </a:pPr>
                      <a:r>
                        <a:rPr lang="en-US" sz="1600" b="1" dirty="0">
                          <a:solidFill>
                            <a:srgbClr val="FFFFFF"/>
                          </a:solidFill>
                          <a:latin typeface="Georgia" pitchFamily="18" charset="0"/>
                          <a:ea typeface="Georgia" pitchFamily="18" charset="-122"/>
                          <a:cs typeface="Georgia" pitchFamily="18" charset="-120"/>
                        </a:rPr>
                        <a:t>English</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BCB8AF"/>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BCB8AF"/>
                      </a:solidFill>
                      <a:prstDash val="solid"/>
                      <a:round/>
                      <a:headEnd type="none" w="med" len="med"/>
                      <a:tailEnd type="none" w="med" len="med"/>
                    </a:lnB>
                    <a:solidFill>
                      <a:srgbClr val="ECE6DB"/>
                    </a:solidFill>
                  </a:tcPr>
                </a:tc>
                <a:tc>
                  <a:txBody>
                    <a:bodyPr/>
                    <a:lstStyle/>
                    <a:p>
                      <a:pPr marL="0" indent="0">
                        <a:lnSpc>
                          <a:spcPts val="2240"/>
                        </a:lnSpc>
                        <a:buNone/>
                      </a:pPr>
                      <a:r>
                        <a:rPr lang="en-US" sz="1600" b="1" dirty="0">
                          <a:solidFill>
                            <a:srgbClr val="FFC93C"/>
                          </a:solidFill>
                          <a:latin typeface="Georgia" pitchFamily="18" charset="0"/>
                          <a:ea typeface="Georgia" pitchFamily="18" charset="-122"/>
                          <a:cs typeface="Georgia" pitchFamily="18" charset="-120"/>
                        </a:rPr>
                        <a:t>Français</a:t>
                      </a:r>
                      <a:endParaRPr lang="en-US" sz="1600" dirty="0">
                        <a:latin typeface="Georgia" charset="0"/>
                        <a:ea typeface="Georgia" charset="0"/>
                        <a:cs typeface="Georgia" charset="0"/>
                      </a:endParaRPr>
                    </a:p>
                  </a:txBody>
                  <a:tcPr marL="127000" marR="127000" marT="76200" marB="76200">
                    <a:lnL w="12700" cap="flat" cmpd="sng" algn="ctr">
                      <a:solidFill>
                        <a:srgbClr val="BCB8AF"/>
                      </a:solidFill>
                      <a:prstDash val="solid"/>
                      <a:round/>
                      <a:headEnd type="none" w="med" len="med"/>
                      <a:tailEnd type="none" w="med" len="med"/>
                    </a:lnL>
                    <a:lnR w="12700" cap="flat" cmpd="sng" algn="ctr">
                      <a:solidFill>
                        <a:srgbClr val="BCB8AF"/>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BCB8AF"/>
                      </a:solidFill>
                      <a:prstDash val="solid"/>
                      <a:round/>
                      <a:headEnd type="none" w="med" len="med"/>
                      <a:tailEnd type="none" w="med" len="med"/>
                    </a:lnB>
                    <a:solidFill>
                      <a:srgbClr val="ECE6DB"/>
                    </a:solidFill>
                  </a:tcPr>
                </a:tc>
              </a:tr>
              <a:tr h="449560">
                <a:tc>
                  <a:txBody>
                    <a:bodyPr/>
                    <a:lstStyle/>
                    <a:p>
                      <a:pPr marL="0" indent="0">
                        <a:lnSpc>
                          <a:spcPts val="2240"/>
                        </a:lnSpc>
                        <a:buNone/>
                      </a:pPr>
                      <a:r>
                        <a:rPr lang="en-US" sz="1600" dirty="0">
                          <a:solidFill>
                            <a:srgbClr val="1C1442"/>
                          </a:solidFill>
                          <a:latin typeface="Georgia" pitchFamily="18" charset="0"/>
                          <a:ea typeface="Georgia" pitchFamily="18" charset="-122"/>
                          <a:cs typeface="Georgia" pitchFamily="18" charset="-120"/>
                        </a:rPr>
                        <a:t>Isotope</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BCB8AF"/>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c>
                  <a:txBody>
                    <a:bodyPr/>
                    <a:lstStyle/>
                    <a:p>
                      <a:pPr marL="0" indent="0">
                        <a:lnSpc>
                          <a:spcPts val="2240"/>
                        </a:lnSpc>
                        <a:buNone/>
                      </a:pPr>
                      <a:r>
                        <a:rPr lang="en-US" sz="1600" dirty="0">
                          <a:solidFill>
                            <a:srgbClr val="0B7A70"/>
                          </a:solidFill>
                          <a:latin typeface="Georgia" pitchFamily="18" charset="0"/>
                          <a:ea typeface="Georgia" pitchFamily="18" charset="-122"/>
                          <a:cs typeface="Georgia" pitchFamily="18" charset="-120"/>
                        </a:rPr>
                        <a:t>Isotope</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BCB8AF"/>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r>
              <a:tr h="449560">
                <a:tc>
                  <a:txBody>
                    <a:bodyPr/>
                    <a:lstStyle/>
                    <a:p>
                      <a:pPr marL="0" indent="0">
                        <a:lnSpc>
                          <a:spcPts val="2240"/>
                        </a:lnSpc>
                        <a:buNone/>
                      </a:pPr>
                      <a:r>
                        <a:rPr lang="en-US" sz="1600" dirty="0">
                          <a:solidFill>
                            <a:srgbClr val="1C1442"/>
                          </a:solidFill>
                          <a:latin typeface="Georgia" pitchFamily="18" charset="0"/>
                          <a:ea typeface="Georgia" pitchFamily="18" charset="-122"/>
                          <a:cs typeface="Georgia" pitchFamily="18" charset="-120"/>
                        </a:rPr>
                        <a:t>Radiation</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c>
                  <a:txBody>
                    <a:bodyPr/>
                    <a:lstStyle/>
                    <a:p>
                      <a:pPr marL="0" indent="0">
                        <a:lnSpc>
                          <a:spcPts val="2240"/>
                        </a:lnSpc>
                        <a:buNone/>
                      </a:pPr>
                      <a:r>
                        <a:rPr lang="en-US" sz="1600" dirty="0">
                          <a:solidFill>
                            <a:srgbClr val="0B7A70"/>
                          </a:solidFill>
                          <a:latin typeface="Georgia" pitchFamily="18" charset="0"/>
                          <a:ea typeface="Georgia" pitchFamily="18" charset="-122"/>
                          <a:cs typeface="Georgia" pitchFamily="18" charset="-120"/>
                        </a:rPr>
                        <a:t>Rayonnement</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r>
              <a:tr h="449560">
                <a:tc>
                  <a:txBody>
                    <a:bodyPr/>
                    <a:lstStyle/>
                    <a:p>
                      <a:pPr marL="0" indent="0">
                        <a:lnSpc>
                          <a:spcPts val="2240"/>
                        </a:lnSpc>
                        <a:buNone/>
                      </a:pPr>
                      <a:r>
                        <a:rPr lang="en-US" sz="1600" dirty="0">
                          <a:solidFill>
                            <a:srgbClr val="1C1442"/>
                          </a:solidFill>
                          <a:latin typeface="Georgia" pitchFamily="18" charset="0"/>
                          <a:ea typeface="Georgia" pitchFamily="18" charset="-122"/>
                          <a:cs typeface="Georgia" pitchFamily="18" charset="-120"/>
                        </a:rPr>
                        <a:t>Shielding</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c>
                  <a:txBody>
                    <a:bodyPr/>
                    <a:lstStyle/>
                    <a:p>
                      <a:pPr marL="0" indent="0">
                        <a:lnSpc>
                          <a:spcPts val="2240"/>
                        </a:lnSpc>
                        <a:buNone/>
                      </a:pPr>
                      <a:r>
                        <a:rPr lang="en-US" sz="1600" dirty="0">
                          <a:solidFill>
                            <a:srgbClr val="0B7A70"/>
                          </a:solidFill>
                          <a:latin typeface="Georgia" pitchFamily="18" charset="0"/>
                          <a:ea typeface="Georgia" pitchFamily="18" charset="-122"/>
                          <a:cs typeface="Georgia" pitchFamily="18" charset="-120"/>
                        </a:rPr>
                        <a:t>Blindage</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r>
              <a:tr h="449560">
                <a:tc>
                  <a:txBody>
                    <a:bodyPr/>
                    <a:lstStyle/>
                    <a:p>
                      <a:pPr marL="0" indent="0">
                        <a:lnSpc>
                          <a:spcPts val="2240"/>
                        </a:lnSpc>
                        <a:buNone/>
                      </a:pPr>
                      <a:r>
                        <a:rPr lang="en-US" sz="1600" dirty="0">
                          <a:solidFill>
                            <a:srgbClr val="1C1442"/>
                          </a:solidFill>
                          <a:latin typeface="Georgia" pitchFamily="18" charset="0"/>
                          <a:ea typeface="Georgia" pitchFamily="18" charset="-122"/>
                          <a:cs typeface="Georgia" pitchFamily="18" charset="-120"/>
                        </a:rPr>
                        <a:t>Contamination</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c>
                  <a:txBody>
                    <a:bodyPr/>
                    <a:lstStyle/>
                    <a:p>
                      <a:pPr marL="0" indent="0">
                        <a:lnSpc>
                          <a:spcPts val="2240"/>
                        </a:lnSpc>
                        <a:buNone/>
                      </a:pPr>
                      <a:r>
                        <a:rPr lang="en-US" sz="1600" dirty="0">
                          <a:solidFill>
                            <a:srgbClr val="0B7A70"/>
                          </a:solidFill>
                          <a:latin typeface="Georgia" pitchFamily="18" charset="0"/>
                          <a:ea typeface="Georgia" pitchFamily="18" charset="-122"/>
                          <a:cs typeface="Georgia" pitchFamily="18" charset="-120"/>
                        </a:rPr>
                        <a:t>Contamination</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r>
              <a:tr h="449560">
                <a:tc>
                  <a:txBody>
                    <a:bodyPr/>
                    <a:lstStyle/>
                    <a:p>
                      <a:pPr marL="0" indent="0">
                        <a:lnSpc>
                          <a:spcPts val="2240"/>
                        </a:lnSpc>
                        <a:buNone/>
                      </a:pPr>
                      <a:r>
                        <a:rPr lang="en-US" sz="1600" dirty="0">
                          <a:solidFill>
                            <a:srgbClr val="1C1442"/>
                          </a:solidFill>
                          <a:latin typeface="Georgia" pitchFamily="18" charset="0"/>
                          <a:ea typeface="Georgia" pitchFamily="18" charset="-122"/>
                          <a:cs typeface="Georgia" pitchFamily="18" charset="-120"/>
                        </a:rPr>
                        <a:t>Half-life</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c>
                  <a:txBody>
                    <a:bodyPr/>
                    <a:lstStyle/>
                    <a:p>
                      <a:pPr marL="0" indent="0">
                        <a:lnSpc>
                          <a:spcPts val="2240"/>
                        </a:lnSpc>
                        <a:buNone/>
                      </a:pPr>
                      <a:r>
                        <a:rPr lang="en-US" sz="1600" dirty="0">
                          <a:solidFill>
                            <a:srgbClr val="0B7A70"/>
                          </a:solidFill>
                          <a:latin typeface="Georgia" pitchFamily="18" charset="0"/>
                          <a:ea typeface="Georgia" pitchFamily="18" charset="-122"/>
                          <a:cs typeface="Georgia" pitchFamily="18" charset="-120"/>
                        </a:rPr>
                        <a:t>Demi-vie</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r>
              <a:tr h="449560">
                <a:tc>
                  <a:txBody>
                    <a:bodyPr/>
                    <a:lstStyle/>
                    <a:p>
                      <a:pPr marL="0" indent="0">
                        <a:lnSpc>
                          <a:spcPts val="2240"/>
                        </a:lnSpc>
                        <a:buNone/>
                      </a:pPr>
                      <a:r>
                        <a:rPr lang="en-US" sz="1600" dirty="0">
                          <a:solidFill>
                            <a:srgbClr val="1C1442"/>
                          </a:solidFill>
                          <a:latin typeface="Georgia" pitchFamily="18" charset="0"/>
                          <a:ea typeface="Georgia" pitchFamily="18" charset="-122"/>
                          <a:cs typeface="Georgia" pitchFamily="18" charset="-120"/>
                        </a:rPr>
                        <a:t>Fission</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c>
                  <a:txBody>
                    <a:bodyPr/>
                    <a:lstStyle/>
                    <a:p>
                      <a:pPr marL="0" indent="0">
                        <a:lnSpc>
                          <a:spcPts val="2240"/>
                        </a:lnSpc>
                        <a:buNone/>
                      </a:pPr>
                      <a:r>
                        <a:rPr lang="en-US" sz="1600" dirty="0">
                          <a:solidFill>
                            <a:srgbClr val="0B7A70"/>
                          </a:solidFill>
                          <a:latin typeface="Georgia" pitchFamily="18" charset="0"/>
                          <a:ea typeface="Georgia" pitchFamily="18" charset="-122"/>
                          <a:cs typeface="Georgia" pitchFamily="18" charset="-120"/>
                        </a:rPr>
                        <a:t>Fission</a:t>
                      </a:r>
                      <a:endParaRPr lang="en-US" sz="1600" dirty="0">
                        <a:latin typeface="Georgia" charset="0"/>
                        <a:ea typeface="Georgia" charset="0"/>
                        <a:cs typeface="Georgia" charset="0"/>
                      </a:endParaRPr>
                    </a:p>
                  </a:txBody>
                  <a:tcPr marL="127000" marR="127000" marT="76200" marB="76200">
                    <a:lnL w="12700" cap="flat" cmpd="sng" algn="ctr">
                      <a:solidFill>
                        <a:srgbClr val="CBC6BC"/>
                      </a:solidFill>
                      <a:prstDash val="solid"/>
                      <a:round/>
                      <a:headEnd type="none" w="med" len="med"/>
                      <a:tailEnd type="none" w="med" len="med"/>
                    </a:lnL>
                    <a:lnR w="12700" cap="flat" cmpd="sng" algn="ctr">
                      <a:solidFill>
                        <a:srgbClr val="CBC6BC"/>
                      </a:solidFill>
                      <a:prstDash val="solid"/>
                      <a:round/>
                      <a:headEnd type="none" w="med" len="med"/>
                      <a:tailEnd type="none" w="med" len="med"/>
                    </a:lnR>
                    <a:lnT w="12700" cap="flat" cmpd="sng" algn="ctr">
                      <a:solidFill>
                        <a:srgbClr val="CBC6BC"/>
                      </a:solidFill>
                      <a:prstDash val="solid"/>
                      <a:round/>
                      <a:headEnd type="none" w="med" len="med"/>
                      <a:tailEnd type="none" w="med" len="med"/>
                    </a:lnT>
                    <a:lnB w="12700" cap="flat" cmpd="sng" algn="ctr">
                      <a:solidFill>
                        <a:srgbClr val="CBC6BC"/>
                      </a:solidFill>
                      <a:prstDash val="solid"/>
                      <a:round/>
                      <a:headEnd type="none" w="med" len="med"/>
                      <a:tailEnd type="none" w="med" len="med"/>
                    </a:lnB>
                  </a:tcPr>
                </a:tc>
              </a:tr>
            </a:tbl>
          </a:graphicData>
        </a:graphic>
      </p:graphicFrame>
      <p:sp>
        <p:nvSpPr>
          <p:cNvPr id="5" name="Text 1"/>
          <p:cNvSpPr/>
          <p:nvPr/>
        </p:nvSpPr>
        <p:spPr>
          <a:xfrm>
            <a:off x="812800" y="6238280"/>
            <a:ext cx="397942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D6670"/>
                </a:solidFill>
                <a:latin typeface="Georgia" pitchFamily="18" charset="0"/>
                <a:ea typeface="Georgia" pitchFamily="18" charset="-122"/>
                <a:cs typeface="Georgia" pitchFamily="18" charset="-120"/>
              </a:rPr>
              <a:t>English for Science and Technology · Session 1 · 4</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0B7A70"/>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FC93C"/>
                </a:solidFill>
                <a:latin typeface="Georgia" pitchFamily="18" charset="0"/>
                <a:ea typeface="Georgia" pitchFamily="18" charset="-122"/>
                <a:cs typeface="Georgia" pitchFamily="18" charset="-120"/>
              </a:rPr>
              <a:t>3. Word study: explanation of cause</a:t>
            </a:r>
            <a:endParaRPr lang="en-US" sz="3600" dirty="0"/>
          </a:p>
        </p:txBody>
      </p:sp>
      <p:sp>
        <p:nvSpPr>
          <p:cNvPr id="3" name="Text 1"/>
          <p:cNvSpPr/>
          <p:nvPr/>
        </p:nvSpPr>
        <p:spPr>
          <a:xfrm>
            <a:off x="812800" y="1595041"/>
            <a:ext cx="10566400" cy="577850"/>
          </a:xfrm>
          <a:prstGeom prst="roundRect">
            <a:avLst>
              <a:gd name="adj" fmla="val 21978"/>
            </a:avLst>
          </a:prstGeom>
          <a:solidFill>
            <a:srgbClr val="3B2A82"/>
          </a:solidFill>
          <a:ln/>
        </p:spPr>
        <p:txBody>
          <a:bodyPr wrap="square" lIns="191403" tIns="115203" rIns="0" bIns="115203" rtlCol="0" anchor="ctr">
            <a:normAutofit/>
          </a:bodyPr>
          <a:lstStyle/>
          <a:p>
            <a:pPr marL="0" indent="0" algn="l">
              <a:lnSpc>
                <a:spcPts val="1950"/>
              </a:lnSpc>
              <a:buNone/>
            </a:pPr>
            <a:r>
              <a:rPr lang="en-US" sz="1500" dirty="0">
                <a:solidFill>
                  <a:srgbClr val="FFFFFF"/>
                </a:solidFill>
                <a:latin typeface="Georgia" pitchFamily="18" charset="0"/>
                <a:ea typeface="Georgia" pitchFamily="18" charset="-122"/>
                <a:cs typeface="Georgia" pitchFamily="18" charset="-120"/>
              </a:rPr>
              <a:t>Because the nucleus is unstable, it emits radiation.</a:t>
            </a:r>
            <a:endParaRPr lang="en-US" sz="1500" dirty="0"/>
          </a:p>
        </p:txBody>
      </p:sp>
      <p:sp>
        <p:nvSpPr>
          <p:cNvPr id="4" name="Text 2"/>
          <p:cNvSpPr/>
          <p:nvPr/>
        </p:nvSpPr>
        <p:spPr>
          <a:xfrm>
            <a:off x="812800" y="2452291"/>
            <a:ext cx="10566400" cy="577850"/>
          </a:xfrm>
          <a:prstGeom prst="roundRect">
            <a:avLst>
              <a:gd name="adj" fmla="val 21978"/>
            </a:avLst>
          </a:prstGeom>
          <a:solidFill>
            <a:srgbClr val="C2185B"/>
          </a:solidFill>
          <a:ln/>
        </p:spPr>
        <p:txBody>
          <a:bodyPr wrap="square" lIns="191403" tIns="115203" rIns="0" bIns="115203" rtlCol="0" anchor="ctr">
            <a:normAutofit/>
          </a:bodyPr>
          <a:lstStyle/>
          <a:p>
            <a:pPr marL="0" indent="0" algn="l">
              <a:lnSpc>
                <a:spcPts val="1950"/>
              </a:lnSpc>
              <a:buNone/>
            </a:pPr>
            <a:r>
              <a:rPr lang="en-US" sz="1500" dirty="0">
                <a:solidFill>
                  <a:srgbClr val="FFFFFF"/>
                </a:solidFill>
                <a:latin typeface="Georgia" pitchFamily="18" charset="0"/>
                <a:ea typeface="Georgia" pitchFamily="18" charset="-122"/>
                <a:cs typeface="Georgia" pitchFamily="18" charset="-120"/>
              </a:rPr>
              <a:t>Due to its instability, the nucleus decays.</a:t>
            </a:r>
            <a:endParaRPr lang="en-US" sz="1500" dirty="0"/>
          </a:p>
        </p:txBody>
      </p:sp>
      <p:sp>
        <p:nvSpPr>
          <p:cNvPr id="5" name="Text 3"/>
          <p:cNvSpPr/>
          <p:nvPr/>
        </p:nvSpPr>
        <p:spPr>
          <a:xfrm>
            <a:off x="812800" y="3309541"/>
            <a:ext cx="10566400" cy="577850"/>
          </a:xfrm>
          <a:prstGeom prst="roundRect">
            <a:avLst>
              <a:gd name="adj" fmla="val 21978"/>
            </a:avLst>
          </a:prstGeom>
          <a:solidFill>
            <a:srgbClr val="1F6FD1"/>
          </a:solidFill>
          <a:ln/>
        </p:spPr>
        <p:txBody>
          <a:bodyPr wrap="square" lIns="191403" tIns="115203" rIns="0" bIns="115203" rtlCol="0" anchor="ctr">
            <a:normAutofit/>
          </a:bodyPr>
          <a:lstStyle/>
          <a:p>
            <a:pPr marL="0" indent="0" algn="l">
              <a:lnSpc>
                <a:spcPts val="1950"/>
              </a:lnSpc>
              <a:buNone/>
            </a:pPr>
            <a:r>
              <a:rPr lang="en-US" sz="1500" dirty="0">
                <a:solidFill>
                  <a:srgbClr val="FFFFFF"/>
                </a:solidFill>
                <a:latin typeface="Georgia" pitchFamily="18" charset="0"/>
                <a:ea typeface="Georgia" pitchFamily="18" charset="-122"/>
                <a:cs typeface="Georgia" pitchFamily="18" charset="-120"/>
              </a:rPr>
              <a:t>Exposure can cause genetic mutations.</a:t>
            </a:r>
            <a:endParaRPr lang="en-US" sz="1500" dirty="0"/>
          </a:p>
        </p:txBody>
      </p:sp>
      <p:sp>
        <p:nvSpPr>
          <p:cNvPr id="6" name="Text 4"/>
          <p:cNvSpPr/>
          <p:nvPr/>
        </p:nvSpPr>
        <p:spPr>
          <a:xfrm>
            <a:off x="812800" y="4166791"/>
            <a:ext cx="10566400" cy="577850"/>
          </a:xfrm>
          <a:prstGeom prst="roundRect">
            <a:avLst>
              <a:gd name="adj" fmla="val 21978"/>
            </a:avLst>
          </a:prstGeom>
          <a:solidFill>
            <a:srgbClr val="C2410C"/>
          </a:solidFill>
          <a:ln/>
        </p:spPr>
        <p:txBody>
          <a:bodyPr wrap="square" lIns="191403" tIns="115203" rIns="0" bIns="115203" rtlCol="0" anchor="ctr">
            <a:normAutofit/>
          </a:bodyPr>
          <a:lstStyle/>
          <a:p>
            <a:pPr marL="0" indent="0" algn="l">
              <a:lnSpc>
                <a:spcPts val="1950"/>
              </a:lnSpc>
              <a:buNone/>
            </a:pPr>
            <a:r>
              <a:rPr lang="en-US" sz="1500" dirty="0">
                <a:solidFill>
                  <a:srgbClr val="FFFFFF"/>
                </a:solidFill>
                <a:latin typeface="Georgia" pitchFamily="18" charset="0"/>
                <a:ea typeface="Georgia" pitchFamily="18" charset="-122"/>
                <a:cs typeface="Georgia" pitchFamily="18" charset="-120"/>
              </a:rPr>
              <a:t>Therefore, strict safety measures are necessary.</a:t>
            </a:r>
            <a:endParaRPr lang="en-US" sz="1500" dirty="0"/>
          </a:p>
        </p:txBody>
      </p:sp>
      <p:sp>
        <p:nvSpPr>
          <p:cNvPr id="7" name="Text 5"/>
          <p:cNvSpPr/>
          <p:nvPr/>
        </p:nvSpPr>
        <p:spPr>
          <a:xfrm>
            <a:off x="812800" y="6238280"/>
            <a:ext cx="3972758"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F2EE"/>
                </a:solidFill>
                <a:latin typeface="Georgia" pitchFamily="18" charset="0"/>
                <a:ea typeface="Georgia" pitchFamily="18" charset="-122"/>
                <a:cs typeface="Georgia" pitchFamily="18" charset="-120"/>
              </a:rPr>
              <a:t>English for Science and Technology · Session 1 · 5</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8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3B2A82"/>
                </a:solidFill>
                <a:latin typeface="Georgia" pitchFamily="18" charset="0"/>
                <a:ea typeface="Georgia" pitchFamily="18" charset="-122"/>
                <a:cs typeface="Georgia" pitchFamily="18" charset="-120"/>
              </a:rPr>
              <a:t>Cause and effect in the text</a:t>
            </a:r>
            <a:endParaRPr lang="en-US" sz="3600" dirty="0"/>
          </a:p>
        </p:txBody>
      </p:sp>
      <p:sp>
        <p:nvSpPr>
          <p:cNvPr id="3" name="Text 1"/>
          <p:cNvSpPr/>
          <p:nvPr/>
        </p:nvSpPr>
        <p:spPr>
          <a:xfrm>
            <a:off x="812800" y="1595041"/>
            <a:ext cx="4953000" cy="640060"/>
          </a:xfrm>
          <a:prstGeom prst="roundRect">
            <a:avLst>
              <a:gd name="adj" fmla="val 19842"/>
            </a:avLst>
          </a:prstGeom>
          <a:solidFill>
            <a:srgbClr val="C2410C"/>
          </a:solidFill>
          <a:ln/>
        </p:spPr>
        <p:txBody>
          <a:bodyPr wrap="square" lIns="166003" tIns="140603" rIns="29605" bIns="115203" rtlCol="0" anchor="t">
            <a:normAutofit/>
          </a:bodyPr>
          <a:lstStyle/>
          <a:p>
            <a:pPr marL="0" indent="0" algn="l">
              <a:lnSpc>
                <a:spcPts val="2240"/>
              </a:lnSpc>
              <a:buNone/>
            </a:pPr>
            <a:r>
              <a:rPr lang="en-US" sz="1600" dirty="0">
                <a:solidFill>
                  <a:srgbClr val="FFFFFF"/>
                </a:solidFill>
                <a:latin typeface="Georgia" pitchFamily="18" charset="0"/>
                <a:ea typeface="Georgia" pitchFamily="18" charset="-122"/>
                <a:cs typeface="Georgia" pitchFamily="18" charset="-120"/>
              </a:rPr>
              <a:t>The nucleus is unstable.</a:t>
            </a:r>
            <a:endParaRPr lang="en-US" sz="1600" dirty="0"/>
          </a:p>
        </p:txBody>
      </p:sp>
      <p:sp>
        <p:nvSpPr>
          <p:cNvPr id="4" name="Text 2"/>
          <p:cNvSpPr/>
          <p:nvPr/>
        </p:nvSpPr>
        <p:spPr>
          <a:xfrm>
            <a:off x="5892800" y="1630561"/>
            <a:ext cx="487680" cy="594320"/>
          </a:xfrm>
          <a:prstGeom prst="rect">
            <a:avLst/>
          </a:prstGeom>
          <a:noFill/>
          <a:ln/>
        </p:spPr>
        <p:txBody>
          <a:bodyPr wrap="square" lIns="0" tIns="0" rIns="0" bIns="0" rtlCol="0" anchor="t">
            <a:normAutofit/>
          </a:bodyPr>
          <a:lstStyle/>
          <a:p>
            <a:pPr marL="0" indent="0" algn="l">
              <a:lnSpc>
                <a:spcPts val="4480"/>
              </a:lnSpc>
              <a:buNone/>
            </a:pPr>
            <a:r>
              <a:rPr lang="en-US" sz="3200" dirty="0">
                <a:solidFill>
                  <a:srgbClr val="C2185B"/>
                </a:solidFill>
                <a:latin typeface="Georgia" pitchFamily="18" charset="0"/>
                <a:ea typeface="Georgia" pitchFamily="18" charset="-122"/>
                <a:cs typeface="Georgia" pitchFamily="18" charset="-120"/>
              </a:rPr>
              <a:t>→</a:t>
            </a:r>
            <a:endParaRPr lang="en-US" sz="3200" dirty="0"/>
          </a:p>
        </p:txBody>
      </p:sp>
      <p:sp>
        <p:nvSpPr>
          <p:cNvPr id="5" name="Text 3"/>
          <p:cNvSpPr/>
          <p:nvPr/>
        </p:nvSpPr>
        <p:spPr>
          <a:xfrm>
            <a:off x="6426200" y="1595041"/>
            <a:ext cx="4953000" cy="640060"/>
          </a:xfrm>
          <a:prstGeom prst="roundRect">
            <a:avLst>
              <a:gd name="adj" fmla="val 19842"/>
            </a:avLst>
          </a:prstGeom>
          <a:solidFill>
            <a:srgbClr val="0B7A70"/>
          </a:solidFill>
          <a:ln/>
        </p:spPr>
        <p:txBody>
          <a:bodyPr wrap="square" lIns="166003" tIns="140603" rIns="29605" bIns="115203" rtlCol="0" anchor="t">
            <a:normAutofit/>
          </a:bodyPr>
          <a:lstStyle/>
          <a:p>
            <a:pPr marL="0" indent="0" algn="l">
              <a:lnSpc>
                <a:spcPts val="2240"/>
              </a:lnSpc>
              <a:buNone/>
            </a:pPr>
            <a:r>
              <a:rPr lang="en-US" sz="1600" dirty="0">
                <a:solidFill>
                  <a:srgbClr val="FFFFFF"/>
                </a:solidFill>
                <a:latin typeface="Georgia" pitchFamily="18" charset="0"/>
                <a:ea typeface="Georgia" pitchFamily="18" charset="-122"/>
                <a:cs typeface="Georgia" pitchFamily="18" charset="-120"/>
              </a:rPr>
              <a:t>It emits particles or radiation.</a:t>
            </a:r>
            <a:endParaRPr lang="en-US" sz="1600" dirty="0"/>
          </a:p>
        </p:txBody>
      </p:sp>
      <p:sp>
        <p:nvSpPr>
          <p:cNvPr id="6" name="Text 4"/>
          <p:cNvSpPr/>
          <p:nvPr/>
        </p:nvSpPr>
        <p:spPr>
          <a:xfrm>
            <a:off x="812800" y="2514501"/>
            <a:ext cx="4953000" cy="640060"/>
          </a:xfrm>
          <a:prstGeom prst="roundRect">
            <a:avLst>
              <a:gd name="adj" fmla="val 19842"/>
            </a:avLst>
          </a:prstGeom>
          <a:solidFill>
            <a:srgbClr val="C2410C"/>
          </a:solidFill>
          <a:ln/>
        </p:spPr>
        <p:txBody>
          <a:bodyPr wrap="square" lIns="166003" tIns="140603" rIns="29605" bIns="115203" rtlCol="0" anchor="t">
            <a:normAutofit/>
          </a:bodyPr>
          <a:lstStyle/>
          <a:p>
            <a:pPr marL="0" indent="0" algn="l">
              <a:lnSpc>
                <a:spcPts val="2240"/>
              </a:lnSpc>
              <a:buNone/>
            </a:pPr>
            <a:r>
              <a:rPr lang="en-US" sz="1600" dirty="0">
                <a:solidFill>
                  <a:srgbClr val="FFFFFF"/>
                </a:solidFill>
                <a:latin typeface="Georgia" pitchFamily="18" charset="0"/>
                <a:ea typeface="Georgia" pitchFamily="18" charset="-122"/>
                <a:cs typeface="Georgia" pitchFamily="18" charset="-120"/>
              </a:rPr>
              <a:t>Exposure to high radiation.</a:t>
            </a:r>
            <a:endParaRPr lang="en-US" sz="1600" dirty="0"/>
          </a:p>
        </p:txBody>
      </p:sp>
      <p:sp>
        <p:nvSpPr>
          <p:cNvPr id="7" name="Text 5"/>
          <p:cNvSpPr/>
          <p:nvPr/>
        </p:nvSpPr>
        <p:spPr>
          <a:xfrm>
            <a:off x="5892800" y="2550021"/>
            <a:ext cx="487680" cy="594320"/>
          </a:xfrm>
          <a:prstGeom prst="rect">
            <a:avLst/>
          </a:prstGeom>
          <a:noFill/>
          <a:ln/>
        </p:spPr>
        <p:txBody>
          <a:bodyPr wrap="square" lIns="0" tIns="0" rIns="0" bIns="0" rtlCol="0" anchor="t">
            <a:normAutofit/>
          </a:bodyPr>
          <a:lstStyle/>
          <a:p>
            <a:pPr marL="0" indent="0" algn="l">
              <a:lnSpc>
                <a:spcPts val="4480"/>
              </a:lnSpc>
              <a:buNone/>
            </a:pPr>
            <a:r>
              <a:rPr lang="en-US" sz="3200" dirty="0">
                <a:solidFill>
                  <a:srgbClr val="C2185B"/>
                </a:solidFill>
                <a:latin typeface="Georgia" pitchFamily="18" charset="0"/>
                <a:ea typeface="Georgia" pitchFamily="18" charset="-122"/>
                <a:cs typeface="Georgia" pitchFamily="18" charset="-120"/>
              </a:rPr>
              <a:t>→</a:t>
            </a:r>
            <a:endParaRPr lang="en-US" sz="3200" dirty="0"/>
          </a:p>
        </p:txBody>
      </p:sp>
      <p:sp>
        <p:nvSpPr>
          <p:cNvPr id="8" name="Text 6"/>
          <p:cNvSpPr/>
          <p:nvPr/>
        </p:nvSpPr>
        <p:spPr>
          <a:xfrm>
            <a:off x="6426200" y="2514501"/>
            <a:ext cx="4953000" cy="640060"/>
          </a:xfrm>
          <a:prstGeom prst="roundRect">
            <a:avLst>
              <a:gd name="adj" fmla="val 19842"/>
            </a:avLst>
          </a:prstGeom>
          <a:solidFill>
            <a:srgbClr val="0B7A70"/>
          </a:solidFill>
          <a:ln/>
        </p:spPr>
        <p:txBody>
          <a:bodyPr wrap="square" lIns="166003" tIns="140603" rIns="29605" bIns="115203" rtlCol="0" anchor="t">
            <a:normAutofit/>
          </a:bodyPr>
          <a:lstStyle/>
          <a:p>
            <a:pPr marL="0" indent="0" algn="l">
              <a:lnSpc>
                <a:spcPts val="2240"/>
              </a:lnSpc>
              <a:buNone/>
            </a:pPr>
            <a:r>
              <a:rPr lang="en-US" sz="1600" dirty="0">
                <a:solidFill>
                  <a:srgbClr val="FFFFFF"/>
                </a:solidFill>
                <a:latin typeface="Georgia" pitchFamily="18" charset="0"/>
                <a:ea typeface="Georgia" pitchFamily="18" charset="-122"/>
                <a:cs typeface="Georgia" pitchFamily="18" charset="-120"/>
              </a:rPr>
              <a:t>Cell damage and mutations.</a:t>
            </a:r>
            <a:endParaRPr lang="en-US" sz="1600" dirty="0"/>
          </a:p>
        </p:txBody>
      </p:sp>
      <p:sp>
        <p:nvSpPr>
          <p:cNvPr id="9" name="Text 7"/>
          <p:cNvSpPr/>
          <p:nvPr/>
        </p:nvSpPr>
        <p:spPr>
          <a:xfrm>
            <a:off x="812800" y="3433961"/>
            <a:ext cx="4953000" cy="640060"/>
          </a:xfrm>
          <a:prstGeom prst="roundRect">
            <a:avLst>
              <a:gd name="adj" fmla="val 19842"/>
            </a:avLst>
          </a:prstGeom>
          <a:solidFill>
            <a:srgbClr val="C2410C"/>
          </a:solidFill>
          <a:ln/>
        </p:spPr>
        <p:txBody>
          <a:bodyPr wrap="square" lIns="166003" tIns="140603" rIns="29605" bIns="115203" rtlCol="0" anchor="t">
            <a:normAutofit/>
          </a:bodyPr>
          <a:lstStyle/>
          <a:p>
            <a:pPr marL="0" indent="0" algn="l">
              <a:lnSpc>
                <a:spcPts val="2240"/>
              </a:lnSpc>
              <a:buNone/>
            </a:pPr>
            <a:r>
              <a:rPr lang="en-US" sz="1600" dirty="0">
                <a:solidFill>
                  <a:srgbClr val="FFFFFF"/>
                </a:solidFill>
                <a:latin typeface="Georgia" pitchFamily="18" charset="0"/>
                <a:ea typeface="Georgia" pitchFamily="18" charset="-122"/>
                <a:cs typeface="Georgia" pitchFamily="18" charset="-120"/>
              </a:rPr>
              <a:t>Workers follow safety principles.</a:t>
            </a:r>
            <a:endParaRPr lang="en-US" sz="1600" dirty="0"/>
          </a:p>
        </p:txBody>
      </p:sp>
      <p:sp>
        <p:nvSpPr>
          <p:cNvPr id="10" name="Text 8"/>
          <p:cNvSpPr/>
          <p:nvPr/>
        </p:nvSpPr>
        <p:spPr>
          <a:xfrm>
            <a:off x="5892800" y="3469481"/>
            <a:ext cx="487680" cy="594320"/>
          </a:xfrm>
          <a:prstGeom prst="rect">
            <a:avLst/>
          </a:prstGeom>
          <a:noFill/>
          <a:ln/>
        </p:spPr>
        <p:txBody>
          <a:bodyPr wrap="square" lIns="0" tIns="0" rIns="0" bIns="0" rtlCol="0" anchor="t">
            <a:normAutofit/>
          </a:bodyPr>
          <a:lstStyle/>
          <a:p>
            <a:pPr marL="0" indent="0" algn="l">
              <a:lnSpc>
                <a:spcPts val="4480"/>
              </a:lnSpc>
              <a:buNone/>
            </a:pPr>
            <a:r>
              <a:rPr lang="en-US" sz="3200" dirty="0">
                <a:solidFill>
                  <a:srgbClr val="C2185B"/>
                </a:solidFill>
                <a:latin typeface="Georgia" pitchFamily="18" charset="0"/>
                <a:ea typeface="Georgia" pitchFamily="18" charset="-122"/>
                <a:cs typeface="Georgia" pitchFamily="18" charset="-120"/>
              </a:rPr>
              <a:t>→</a:t>
            </a:r>
            <a:endParaRPr lang="en-US" sz="3200" dirty="0"/>
          </a:p>
        </p:txBody>
      </p:sp>
      <p:sp>
        <p:nvSpPr>
          <p:cNvPr id="11" name="Text 9"/>
          <p:cNvSpPr/>
          <p:nvPr/>
        </p:nvSpPr>
        <p:spPr>
          <a:xfrm>
            <a:off x="6426200" y="3433961"/>
            <a:ext cx="4953000" cy="640060"/>
          </a:xfrm>
          <a:prstGeom prst="roundRect">
            <a:avLst>
              <a:gd name="adj" fmla="val 19842"/>
            </a:avLst>
          </a:prstGeom>
          <a:solidFill>
            <a:srgbClr val="0B7A70"/>
          </a:solidFill>
          <a:ln/>
        </p:spPr>
        <p:txBody>
          <a:bodyPr wrap="square" lIns="166003" tIns="140603" rIns="29605" bIns="115203" rtlCol="0" anchor="t">
            <a:normAutofit/>
          </a:bodyPr>
          <a:lstStyle/>
          <a:p>
            <a:pPr marL="0" indent="0" algn="l">
              <a:lnSpc>
                <a:spcPts val="2240"/>
              </a:lnSpc>
              <a:buNone/>
            </a:pPr>
            <a:r>
              <a:rPr lang="en-US" sz="1600" dirty="0">
                <a:solidFill>
                  <a:srgbClr val="FFFFFF"/>
                </a:solidFill>
                <a:latin typeface="Georgia" pitchFamily="18" charset="0"/>
                <a:ea typeface="Georgia" pitchFamily="18" charset="-122"/>
                <a:cs typeface="Georgia" pitchFamily="18" charset="-120"/>
              </a:rPr>
              <a:t>The risk of exposure is reduced.</a:t>
            </a:r>
            <a:endParaRPr lang="en-US" sz="1600" dirty="0"/>
          </a:p>
        </p:txBody>
      </p:sp>
      <p:pic>
        <p:nvPicPr>
          <p:cNvPr id="12" name="Image 0" descr="Radiation hazard symbol"/>
          <p:cNvPicPr>
            <a:picLocks noChangeAspect="1"/>
          </p:cNvPicPr>
          <p:nvPr/>
        </p:nvPicPr>
        <p:blipFill>
          <a:blip r:embed="rId3"/>
          <a:srcRect l="-83333" r="-83333"/>
          <a:stretch/>
        </p:blipFill>
        <p:spPr>
          <a:xfrm>
            <a:off x="10414000" y="381000"/>
            <a:ext cx="2540000" cy="952500"/>
          </a:xfrm>
          <a:prstGeom prst="rect">
            <a:avLst/>
          </a:prstGeom>
        </p:spPr>
      </p:pic>
      <p:sp>
        <p:nvSpPr>
          <p:cNvPr id="13" name="Text 10"/>
          <p:cNvSpPr/>
          <p:nvPr/>
        </p:nvSpPr>
        <p:spPr>
          <a:xfrm>
            <a:off x="812800" y="6238280"/>
            <a:ext cx="3979664"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D6670"/>
                </a:solidFill>
                <a:latin typeface="Georgia" pitchFamily="18" charset="0"/>
                <a:ea typeface="Georgia" pitchFamily="18" charset="-122"/>
                <a:cs typeface="Georgia" pitchFamily="18" charset="-120"/>
              </a:rPr>
              <a:t>English for Science and Technology · Session 1 · 6</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7">
    <p:bg>
      <p:bgPr>
        <a:solidFill>
          <a:srgbClr val="C2185B"/>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FC93C"/>
                </a:solidFill>
                <a:latin typeface="Georgia" pitchFamily="18" charset="0"/>
                <a:ea typeface="Georgia" pitchFamily="18" charset="-122"/>
                <a:cs typeface="Georgia" pitchFamily="18" charset="-120"/>
              </a:rPr>
              <a:t>4. Special expressions</a:t>
            </a:r>
            <a:endParaRPr lang="en-US" sz="3600" dirty="0"/>
          </a:p>
        </p:txBody>
      </p:sp>
      <p:sp>
        <p:nvSpPr>
          <p:cNvPr id="3" name="Text 1"/>
          <p:cNvSpPr/>
          <p:nvPr/>
        </p:nvSpPr>
        <p:spPr>
          <a:xfrm>
            <a:off x="812800" y="1595041"/>
            <a:ext cx="3386634" cy="647700"/>
          </a:xfrm>
          <a:prstGeom prst="roundRect">
            <a:avLst>
              <a:gd name="adj" fmla="val 19608"/>
            </a:avLst>
          </a:prstGeom>
          <a:solidFill>
            <a:srgbClr val="3B2A82"/>
          </a:solidFill>
          <a:ln/>
        </p:spPr>
        <p:txBody>
          <a:bodyPr wrap="square" lIns="153303" tIns="153303" rIns="63134" bIns="127903" rtlCol="0" anchor="t">
            <a:normAutofit/>
          </a:bodyPr>
          <a:lstStyle/>
          <a:p>
            <a:pPr marL="0" indent="0" algn="l">
              <a:lnSpc>
                <a:spcPts val="2100"/>
              </a:lnSpc>
              <a:buNone/>
            </a:pPr>
            <a:r>
              <a:rPr lang="en-US" sz="1500" dirty="0">
                <a:solidFill>
                  <a:srgbClr val="FFFFFF"/>
                </a:solidFill>
                <a:latin typeface="Georgia" pitchFamily="18" charset="0"/>
                <a:ea typeface="Georgia" pitchFamily="18" charset="-122"/>
                <a:cs typeface="Georgia" pitchFamily="18" charset="-120"/>
              </a:rPr>
              <a:t>to release radiation</a:t>
            </a:r>
            <a:endParaRPr lang="en-US" sz="1500" dirty="0"/>
          </a:p>
        </p:txBody>
      </p:sp>
      <p:sp>
        <p:nvSpPr>
          <p:cNvPr id="4" name="Text 2"/>
          <p:cNvSpPr/>
          <p:nvPr/>
        </p:nvSpPr>
        <p:spPr>
          <a:xfrm>
            <a:off x="4402634" y="1595041"/>
            <a:ext cx="3386733" cy="647700"/>
          </a:xfrm>
          <a:prstGeom prst="roundRect">
            <a:avLst>
              <a:gd name="adj" fmla="val 19608"/>
            </a:avLst>
          </a:prstGeom>
          <a:solidFill>
            <a:srgbClr val="1F6FD1"/>
          </a:solidFill>
          <a:ln/>
        </p:spPr>
        <p:txBody>
          <a:bodyPr wrap="square" lIns="153303" tIns="153303" rIns="63131" bIns="127903" rtlCol="0" anchor="t">
            <a:normAutofit/>
          </a:bodyPr>
          <a:lstStyle/>
          <a:p>
            <a:pPr marL="0" indent="0" algn="l">
              <a:lnSpc>
                <a:spcPts val="2100"/>
              </a:lnSpc>
              <a:buNone/>
            </a:pPr>
            <a:r>
              <a:rPr lang="en-US" sz="1500" dirty="0">
                <a:solidFill>
                  <a:srgbClr val="FFFFFF"/>
                </a:solidFill>
                <a:latin typeface="Georgia" pitchFamily="18" charset="0"/>
                <a:ea typeface="Georgia" pitchFamily="18" charset="-122"/>
                <a:cs typeface="Georgia" pitchFamily="18" charset="-120"/>
              </a:rPr>
              <a:t>to be credited to</a:t>
            </a:r>
            <a:endParaRPr lang="en-US" sz="1500" dirty="0"/>
          </a:p>
        </p:txBody>
      </p:sp>
      <p:sp>
        <p:nvSpPr>
          <p:cNvPr id="5" name="Text 3"/>
          <p:cNvSpPr/>
          <p:nvPr/>
        </p:nvSpPr>
        <p:spPr>
          <a:xfrm>
            <a:off x="7992566" y="1595041"/>
            <a:ext cx="3386634" cy="647700"/>
          </a:xfrm>
          <a:prstGeom prst="roundRect">
            <a:avLst>
              <a:gd name="adj" fmla="val 19608"/>
            </a:avLst>
          </a:prstGeom>
          <a:solidFill>
            <a:srgbClr val="0B7A70"/>
          </a:solidFill>
          <a:ln/>
        </p:spPr>
        <p:txBody>
          <a:bodyPr wrap="square" lIns="153303" tIns="153303" rIns="63134" bIns="127903" rtlCol="0" anchor="t">
            <a:normAutofit/>
          </a:bodyPr>
          <a:lstStyle/>
          <a:p>
            <a:pPr marL="0" indent="0" algn="l">
              <a:lnSpc>
                <a:spcPts val="2100"/>
              </a:lnSpc>
              <a:buNone/>
            </a:pPr>
            <a:r>
              <a:rPr lang="en-US" sz="1500" dirty="0">
                <a:solidFill>
                  <a:srgbClr val="FFFFFF"/>
                </a:solidFill>
                <a:latin typeface="Georgia" pitchFamily="18" charset="0"/>
                <a:ea typeface="Georgia" pitchFamily="18" charset="-122"/>
                <a:cs typeface="Georgia" pitchFamily="18" charset="-120"/>
              </a:rPr>
              <a:t>to depend on</a:t>
            </a:r>
            <a:endParaRPr lang="en-US" sz="1500" dirty="0"/>
          </a:p>
        </p:txBody>
      </p:sp>
      <p:sp>
        <p:nvSpPr>
          <p:cNvPr id="6" name="Text 4"/>
          <p:cNvSpPr/>
          <p:nvPr/>
        </p:nvSpPr>
        <p:spPr>
          <a:xfrm>
            <a:off x="812800" y="2522141"/>
            <a:ext cx="3386634" cy="647700"/>
          </a:xfrm>
          <a:prstGeom prst="roundRect">
            <a:avLst>
              <a:gd name="adj" fmla="val 19608"/>
            </a:avLst>
          </a:prstGeom>
          <a:solidFill>
            <a:srgbClr val="C2410C"/>
          </a:solidFill>
          <a:ln/>
        </p:spPr>
        <p:txBody>
          <a:bodyPr wrap="square" lIns="153303" tIns="153303" rIns="63134" bIns="127903" rtlCol="0" anchor="t">
            <a:normAutofit/>
          </a:bodyPr>
          <a:lstStyle/>
          <a:p>
            <a:pPr marL="0" indent="0" algn="l">
              <a:lnSpc>
                <a:spcPts val="2100"/>
              </a:lnSpc>
              <a:buNone/>
            </a:pPr>
            <a:r>
              <a:rPr lang="en-US" sz="1500" dirty="0">
                <a:solidFill>
                  <a:srgbClr val="FFFFFF"/>
                </a:solidFill>
                <a:latin typeface="Georgia" pitchFamily="18" charset="0"/>
                <a:ea typeface="Georgia" pitchFamily="18" charset="-122"/>
                <a:cs typeface="Georgia" pitchFamily="18" charset="-120"/>
              </a:rPr>
              <a:t>to be dangerous</a:t>
            </a:r>
            <a:endParaRPr lang="en-US" sz="1500" dirty="0"/>
          </a:p>
        </p:txBody>
      </p:sp>
      <p:sp>
        <p:nvSpPr>
          <p:cNvPr id="7" name="Text 5"/>
          <p:cNvSpPr/>
          <p:nvPr/>
        </p:nvSpPr>
        <p:spPr>
          <a:xfrm>
            <a:off x="4402634" y="2522141"/>
            <a:ext cx="3386733" cy="647700"/>
          </a:xfrm>
          <a:prstGeom prst="roundRect">
            <a:avLst>
              <a:gd name="adj" fmla="val 19608"/>
            </a:avLst>
          </a:prstGeom>
          <a:solidFill>
            <a:srgbClr val="3B2A82"/>
          </a:solidFill>
          <a:ln/>
        </p:spPr>
        <p:txBody>
          <a:bodyPr wrap="square" lIns="153303" tIns="153303" rIns="63131" bIns="127903" rtlCol="0" anchor="t">
            <a:normAutofit/>
          </a:bodyPr>
          <a:lstStyle/>
          <a:p>
            <a:pPr marL="0" indent="0" algn="l">
              <a:lnSpc>
                <a:spcPts val="2100"/>
              </a:lnSpc>
              <a:buNone/>
            </a:pPr>
            <a:r>
              <a:rPr lang="en-US" sz="1500" dirty="0">
                <a:solidFill>
                  <a:srgbClr val="FFFFFF"/>
                </a:solidFill>
                <a:latin typeface="Georgia" pitchFamily="18" charset="0"/>
                <a:ea typeface="Georgia" pitchFamily="18" charset="-122"/>
                <a:cs typeface="Georgia" pitchFamily="18" charset="-120"/>
              </a:rPr>
              <a:t>to be subjected to</a:t>
            </a:r>
            <a:endParaRPr lang="en-US" sz="1500" dirty="0"/>
          </a:p>
        </p:txBody>
      </p:sp>
      <p:sp>
        <p:nvSpPr>
          <p:cNvPr id="8" name="Text 6"/>
          <p:cNvSpPr/>
          <p:nvPr/>
        </p:nvSpPr>
        <p:spPr>
          <a:xfrm>
            <a:off x="7992566" y="2522141"/>
            <a:ext cx="3386634" cy="647700"/>
          </a:xfrm>
          <a:prstGeom prst="roundRect">
            <a:avLst>
              <a:gd name="adj" fmla="val 19608"/>
            </a:avLst>
          </a:prstGeom>
          <a:solidFill>
            <a:srgbClr val="1F6FD1"/>
          </a:solidFill>
          <a:ln/>
        </p:spPr>
        <p:txBody>
          <a:bodyPr wrap="square" lIns="153303" tIns="153303" rIns="63134" bIns="127903" rtlCol="0" anchor="t">
            <a:normAutofit/>
          </a:bodyPr>
          <a:lstStyle/>
          <a:p>
            <a:pPr marL="0" indent="0" algn="l">
              <a:lnSpc>
                <a:spcPts val="2100"/>
              </a:lnSpc>
              <a:buNone/>
            </a:pPr>
            <a:r>
              <a:rPr lang="en-US" sz="1500" dirty="0">
                <a:solidFill>
                  <a:srgbClr val="FFFFFF"/>
                </a:solidFill>
                <a:latin typeface="Georgia" pitchFamily="18" charset="0"/>
                <a:ea typeface="Georgia" pitchFamily="18" charset="-122"/>
                <a:cs typeface="Georgia" pitchFamily="18" charset="-120"/>
              </a:rPr>
              <a:t>to lower the danger</a:t>
            </a:r>
            <a:endParaRPr lang="en-US" sz="1500" dirty="0"/>
          </a:p>
        </p:txBody>
      </p:sp>
      <p:sp>
        <p:nvSpPr>
          <p:cNvPr id="9" name="Text 7"/>
          <p:cNvSpPr/>
          <p:nvPr/>
        </p:nvSpPr>
        <p:spPr>
          <a:xfrm>
            <a:off x="812800" y="6238280"/>
            <a:ext cx="396799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FFD0E1"/>
                </a:solidFill>
                <a:latin typeface="Georgia" pitchFamily="18" charset="0"/>
                <a:ea typeface="Georgia" pitchFamily="18" charset="-122"/>
                <a:cs typeface="Georgia" pitchFamily="18" charset="-120"/>
              </a:rPr>
              <a:t>English for Science and Technology · Session 1 · 7</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bg>
      <p:bgPr>
        <a:solidFill>
          <a:srgbClr val="FFF8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6FD1"/>
                </a:solidFill>
                <a:latin typeface="Georgia" pitchFamily="18" charset="0"/>
                <a:ea typeface="Georgia" pitchFamily="18" charset="-122"/>
                <a:cs typeface="Georgia" pitchFamily="18" charset="-120"/>
              </a:rPr>
              <a:t>5. Grammar practice: cause</a:t>
            </a:r>
            <a:endParaRPr lang="en-US" sz="3600" dirty="0"/>
          </a:p>
        </p:txBody>
      </p:sp>
      <p:sp>
        <p:nvSpPr>
          <p:cNvPr id="3" name="Shape 1"/>
          <p:cNvSpPr/>
          <p:nvPr/>
        </p:nvSpPr>
        <p:spPr>
          <a:xfrm>
            <a:off x="812800" y="1595041"/>
            <a:ext cx="5181600" cy="1851620"/>
          </a:xfrm>
          <a:prstGeom prst="roundRect">
            <a:avLst>
              <a:gd name="adj" fmla="val 6859"/>
            </a:avLst>
          </a:prstGeom>
          <a:solidFill>
            <a:srgbClr val="C2185B"/>
          </a:solidFill>
          <a:ln/>
        </p:spPr>
      </p:sp>
      <p:sp>
        <p:nvSpPr>
          <p:cNvPr id="4" name="Text 2"/>
          <p:cNvSpPr/>
          <p:nvPr/>
        </p:nvSpPr>
        <p:spPr>
          <a:xfrm>
            <a:off x="1041400" y="1823641"/>
            <a:ext cx="4866132"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FFC93C"/>
                </a:solidFill>
                <a:latin typeface="Georgia" pitchFamily="18" charset="0"/>
                <a:ea typeface="Georgia" pitchFamily="18" charset="-122"/>
                <a:cs typeface="Georgia" pitchFamily="18" charset="-120"/>
              </a:rPr>
              <a:t>Exercise A · Combine</a:t>
            </a:r>
            <a:endParaRPr lang="en-US" sz="1900" dirty="0"/>
          </a:p>
        </p:txBody>
      </p:sp>
      <p:sp>
        <p:nvSpPr>
          <p:cNvPr id="5" name="Text 3"/>
          <p:cNvSpPr/>
          <p:nvPr/>
        </p:nvSpPr>
        <p:spPr>
          <a:xfrm>
            <a:off x="1041400" y="2189361"/>
            <a:ext cx="4866132" cy="79692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FFFFF"/>
                </a:solidFill>
                <a:latin typeface="Georgia" pitchFamily="18" charset="0"/>
                <a:ea typeface="Georgia" pitchFamily="18" charset="-122"/>
                <a:cs typeface="Georgia" pitchFamily="18" charset="-120"/>
              </a:rPr>
              <a:t>The nucleus is unstable. It emits radiation. (because)</a:t>
            </a:r>
            <a:endParaRPr lang="en-US" sz="1500" dirty="0"/>
          </a:p>
          <a:p>
            <a:pPr marL="0" indent="0" algn="l">
              <a:lnSpc>
                <a:spcPts val="2025"/>
              </a:lnSpc>
              <a:buNone/>
            </a:pPr>
            <a:r>
              <a:rPr lang="en-US" sz="1500" dirty="0">
                <a:solidFill>
                  <a:srgbClr val="FFFFFF"/>
                </a:solidFill>
                <a:latin typeface="Georgia" pitchFamily="18" charset="0"/>
                <a:ea typeface="Georgia" pitchFamily="18" charset="-122"/>
                <a:cs typeface="Georgia" pitchFamily="18" charset="-120"/>
              </a:rPr>
              <a:t>Radiation can damage cells. Safety measures are necessary. (therefore)</a:t>
            </a:r>
            <a:endParaRPr lang="en-US" sz="1500" dirty="0"/>
          </a:p>
        </p:txBody>
      </p:sp>
      <p:sp>
        <p:nvSpPr>
          <p:cNvPr id="6" name="Shape 4"/>
          <p:cNvSpPr/>
          <p:nvPr/>
        </p:nvSpPr>
        <p:spPr>
          <a:xfrm>
            <a:off x="6197600" y="1595041"/>
            <a:ext cx="5181600" cy="1851620"/>
          </a:xfrm>
          <a:prstGeom prst="roundRect">
            <a:avLst>
              <a:gd name="adj" fmla="val 6859"/>
            </a:avLst>
          </a:prstGeom>
          <a:solidFill>
            <a:srgbClr val="1F6FD1"/>
          </a:solidFill>
          <a:ln/>
        </p:spPr>
      </p:sp>
      <p:sp>
        <p:nvSpPr>
          <p:cNvPr id="7" name="Text 5"/>
          <p:cNvSpPr/>
          <p:nvPr/>
        </p:nvSpPr>
        <p:spPr>
          <a:xfrm>
            <a:off x="6426200" y="1823641"/>
            <a:ext cx="4866132"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FFC93C"/>
                </a:solidFill>
                <a:latin typeface="Georgia" pitchFamily="18" charset="0"/>
                <a:ea typeface="Georgia" pitchFamily="18" charset="-122"/>
                <a:cs typeface="Georgia" pitchFamily="18" charset="-120"/>
              </a:rPr>
              <a:t>Exercise B · Identify</a:t>
            </a:r>
            <a:endParaRPr lang="en-US" sz="1900" dirty="0"/>
          </a:p>
        </p:txBody>
      </p:sp>
      <p:sp>
        <p:nvSpPr>
          <p:cNvPr id="8" name="Text 6"/>
          <p:cNvSpPr/>
          <p:nvPr/>
        </p:nvSpPr>
        <p:spPr>
          <a:xfrm>
            <a:off x="6426200" y="2189361"/>
            <a:ext cx="4866132" cy="10541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FFFFF"/>
                </a:solidFill>
                <a:latin typeface="Georgia" pitchFamily="18" charset="0"/>
                <a:ea typeface="Georgia" pitchFamily="18" charset="-122"/>
                <a:cs typeface="Georgia" pitchFamily="18" charset="-120"/>
              </a:rPr>
              <a:t>Since gamma rays have no charge, they are not deflected by electric fields.</a:t>
            </a:r>
            <a:endParaRPr lang="en-US" sz="1500" dirty="0"/>
          </a:p>
          <a:p>
            <a:pPr marL="0" indent="0" algn="l">
              <a:lnSpc>
                <a:spcPts val="2025"/>
              </a:lnSpc>
              <a:buNone/>
            </a:pPr>
            <a:r>
              <a:rPr lang="en-US" sz="1500" dirty="0">
                <a:solidFill>
                  <a:srgbClr val="FFFFFF"/>
                </a:solidFill>
                <a:latin typeface="Georgia" pitchFamily="18" charset="0"/>
                <a:ea typeface="Georgia" pitchFamily="18" charset="-122"/>
                <a:cs typeface="Georgia" pitchFamily="18" charset="-120"/>
              </a:rPr>
              <a:t>Owing to its long half-life, carbon-14 is useful for dating.</a:t>
            </a:r>
            <a:endParaRPr lang="en-US" sz="1500" dirty="0"/>
          </a:p>
        </p:txBody>
      </p:sp>
      <p:sp>
        <p:nvSpPr>
          <p:cNvPr id="9" name="Shape 7"/>
          <p:cNvSpPr/>
          <p:nvPr/>
        </p:nvSpPr>
        <p:spPr>
          <a:xfrm>
            <a:off x="812800" y="3726061"/>
            <a:ext cx="5181600" cy="1337270"/>
          </a:xfrm>
          <a:prstGeom prst="roundRect">
            <a:avLst>
              <a:gd name="adj" fmla="val 9497"/>
            </a:avLst>
          </a:prstGeom>
          <a:solidFill>
            <a:srgbClr val="0B7A70"/>
          </a:solidFill>
          <a:ln/>
        </p:spPr>
      </p:sp>
      <p:sp>
        <p:nvSpPr>
          <p:cNvPr id="10" name="Text 8"/>
          <p:cNvSpPr/>
          <p:nvPr/>
        </p:nvSpPr>
        <p:spPr>
          <a:xfrm>
            <a:off x="1041400" y="3954661"/>
            <a:ext cx="4866132"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FFC93C"/>
                </a:solidFill>
                <a:latin typeface="Georgia" pitchFamily="18" charset="0"/>
                <a:ea typeface="Georgia" pitchFamily="18" charset="-122"/>
                <a:cs typeface="Georgia" pitchFamily="18" charset="-120"/>
              </a:rPr>
              <a:t>Exercise C · Rewrite</a:t>
            </a:r>
            <a:endParaRPr lang="en-US" sz="1900" dirty="0"/>
          </a:p>
        </p:txBody>
      </p:sp>
      <p:sp>
        <p:nvSpPr>
          <p:cNvPr id="11" name="Text 9"/>
          <p:cNvSpPr/>
          <p:nvPr/>
        </p:nvSpPr>
        <p:spPr>
          <a:xfrm>
            <a:off x="1041400" y="4320381"/>
            <a:ext cx="4866132"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FFFFF"/>
                </a:solidFill>
                <a:latin typeface="Georgia" pitchFamily="18" charset="0"/>
                <a:ea typeface="Georgia" pitchFamily="18" charset="-122"/>
                <a:cs typeface="Georgia" pitchFamily="18" charset="-120"/>
              </a:rPr>
              <a:t>Workers use shielding. The risk is reduced. (if)</a:t>
            </a:r>
            <a:endParaRPr lang="en-US" sz="1500" dirty="0"/>
          </a:p>
        </p:txBody>
      </p:sp>
      <p:sp>
        <p:nvSpPr>
          <p:cNvPr id="12" name="Shape 10"/>
          <p:cNvSpPr/>
          <p:nvPr/>
        </p:nvSpPr>
        <p:spPr>
          <a:xfrm>
            <a:off x="6197600" y="3726061"/>
            <a:ext cx="5181600" cy="1337270"/>
          </a:xfrm>
          <a:prstGeom prst="roundRect">
            <a:avLst>
              <a:gd name="adj" fmla="val 9497"/>
            </a:avLst>
          </a:prstGeom>
          <a:solidFill>
            <a:srgbClr val="C2410C"/>
          </a:solidFill>
          <a:ln/>
        </p:spPr>
      </p:sp>
      <p:sp>
        <p:nvSpPr>
          <p:cNvPr id="13" name="Text 11"/>
          <p:cNvSpPr/>
          <p:nvPr/>
        </p:nvSpPr>
        <p:spPr>
          <a:xfrm>
            <a:off x="6426200" y="3954661"/>
            <a:ext cx="4866132" cy="314920"/>
          </a:xfrm>
          <a:prstGeom prst="rect">
            <a:avLst/>
          </a:prstGeom>
          <a:noFill/>
          <a:ln/>
        </p:spPr>
        <p:txBody>
          <a:bodyPr wrap="square" lIns="0" tIns="0" rIns="0" bIns="0" rtlCol="0" anchor="t">
            <a:normAutofit/>
          </a:bodyPr>
          <a:lstStyle/>
          <a:p>
            <a:pPr marL="0" indent="0" algn="l">
              <a:lnSpc>
                <a:spcPts val="2280"/>
              </a:lnSpc>
              <a:buNone/>
            </a:pPr>
            <a:r>
              <a:rPr lang="en-US" sz="1900" b="1" dirty="0">
                <a:solidFill>
                  <a:srgbClr val="FFC93C"/>
                </a:solidFill>
                <a:latin typeface="Georgia" pitchFamily="18" charset="0"/>
                <a:ea typeface="Georgia" pitchFamily="18" charset="-122"/>
                <a:cs typeface="Georgia" pitchFamily="18" charset="-120"/>
              </a:rPr>
              <a:t>Exercise D · Complete</a:t>
            </a:r>
            <a:endParaRPr lang="en-US" sz="1900" dirty="0"/>
          </a:p>
        </p:txBody>
      </p:sp>
      <p:sp>
        <p:nvSpPr>
          <p:cNvPr id="14" name="Text 12"/>
          <p:cNvSpPr/>
          <p:nvPr/>
        </p:nvSpPr>
        <p:spPr>
          <a:xfrm>
            <a:off x="6426200" y="4320381"/>
            <a:ext cx="4866132"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FFFFF"/>
                </a:solidFill>
                <a:latin typeface="Georgia" pitchFamily="18" charset="0"/>
                <a:ea typeface="Georgia" pitchFamily="18" charset="-122"/>
                <a:cs typeface="Georgia" pitchFamily="18" charset="-120"/>
              </a:rPr>
              <a:t>________ its high penetrating power, gamma radiation requires thick lead shielding.</a:t>
            </a:r>
            <a:endParaRPr lang="en-US" sz="1500" dirty="0"/>
          </a:p>
        </p:txBody>
      </p:sp>
      <p:sp>
        <p:nvSpPr>
          <p:cNvPr id="15" name="Text 13"/>
          <p:cNvSpPr/>
          <p:nvPr/>
        </p:nvSpPr>
        <p:spPr>
          <a:xfrm>
            <a:off x="812800" y="6238280"/>
            <a:ext cx="3985141"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D6670"/>
                </a:solidFill>
                <a:latin typeface="Georgia" pitchFamily="18" charset="0"/>
                <a:ea typeface="Georgia" pitchFamily="18" charset="-122"/>
                <a:cs typeface="Georgia" pitchFamily="18" charset="-120"/>
              </a:rPr>
              <a:t>English for Science and Technology · Session 1 · 8</a:t>
            </a:r>
            <a:endParaRPr lang="en-US" sz="1200" dirty="0"/>
          </a:p>
        </p:txBody>
      </p:sp>
    </p:spTree>
  </p:cSld>
  <p:clrMapOvr>
    <a:masterClrMapping/>
  </p:clrMapOvr>
</p:sld>
</file>

<file path=ppt/theme/theme1.xml><?xml version="1.0" encoding="utf-8"?>
<a:theme xmlns:a="http://schemas.openxmlformats.org/drawingml/2006/main" name="Radioactivity – English for Science and Technology">
  <a:themeElements>
    <a:clrScheme name="Radioactivity – English for Science and Technology">
      <a:dk1>
        <a:srgbClr val="3B2A82"/>
      </a:dk1>
      <a:lt1>
        <a:srgbClr val="FFF8EC"/>
      </a:lt1>
      <a:dk2>
        <a:srgbClr val="6C5E9D"/>
      </a:dk2>
      <a:lt2>
        <a:srgbClr val="EBE3E1"/>
      </a:lt2>
      <a:accent1>
        <a:srgbClr val="FFC93C"/>
      </a:accent1>
      <a:accent2>
        <a:srgbClr val="C2185B"/>
      </a:accent2>
      <a:accent3>
        <a:srgbClr val="0B7A70"/>
      </a:accent3>
      <a:accent4>
        <a:srgbClr val="1F6FD1"/>
      </a:accent4>
      <a:accent5>
        <a:srgbClr val="C2410C"/>
      </a:accent5>
      <a:accent6>
        <a:srgbClr val="1C1442"/>
      </a:accent6>
      <a:hlink>
        <a:srgbClr val="0563C1"/>
      </a:hlink>
      <a:folHlink>
        <a:srgbClr val="954F72"/>
      </a:folHlink>
    </a:clrScheme>
    <a:fontScheme name="Radioactivity – English for Science and Technology">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726</Words>
  <Application>Microsoft Office PowerPoint</Application>
  <PresentationFormat>Personnalisé</PresentationFormat>
  <Paragraphs>100</Paragraphs>
  <Slides>11</Slides>
  <Notes>8</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Radioactivity – English for Science and Technology</vt:lpstr>
      <vt:lpstr>Radioactivity</vt:lpstr>
      <vt:lpstr>Présentation PowerPoint</vt:lpstr>
      <vt:lpstr>Présentation PowerPoint</vt:lpstr>
      <vt:lpstr>Présentation PowerPoint</vt:lpstr>
      <vt:lpstr>1. Reading text: key ideas</vt:lpstr>
      <vt:lpstr>Three types of radiation</vt:lpstr>
      <vt:lpstr>2. Vocabulary and terminology</vt:lpstr>
      <vt:lpstr>3. Word study: explanation of cause</vt:lpstr>
      <vt:lpstr>Cause and effect in the text</vt:lpstr>
      <vt:lpstr>4. Special expressions</vt:lpstr>
      <vt:lpstr>5. Grammar practice: cause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Radioactivity – English for Science and Technology</dc:title>
  <dc:subject/>
  <dc:creator/>
  <cp:lastModifiedBy>ADMIN</cp:lastModifiedBy>
  <cp:revision>4</cp:revision>
  <dcterms:created xsi:type="dcterms:W3CDTF">2026-10-20T16:27:19Z</dcterms:created>
  <dcterms:modified xsi:type="dcterms:W3CDTF">2026-10-20T18:17:31Z</dcterms:modified>
</cp:coreProperties>
</file>