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</p:sldIdLst>
  <p:notesMasterIdLst>
    <p:notesMasterId r:id="rId9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notesMaster" Target="notesMasters/notesMaster1.xml"/><Relationship Id="rId10" Type="http://schemas.openxmlformats.org/officeDocument/2006/relationships/presProps" Target="presProps.xml"/><Relationship Id="rId11" Type="http://schemas.openxmlformats.org/officeDocument/2006/relationships/viewProps" Target="viewProps.xml"/><Relationship Id="rId12" Type="http://schemas.openxmlformats.org/officeDocument/2006/relationships/theme" Target="theme/theme1.xml"/><Relationship Id="rId13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body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02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22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20507"/>
            <a:ext cx="10566400" cy="4424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2202E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/>
          <p:nvPr>
            <p:ph type="title"/>
          </p:nvPr>
        </p:nvSpPr>
        <p:spPr>
          <a:xfrm>
            <a:off x="812800" y="812800"/>
            <a:ext cx="10566400" cy="5029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15000"/>
              </a:lnSpc>
              <a:buNone/>
              <a:defRPr lang="en-US" sz="3600" dirty="0">
                <a:solidFill>
                  <a:srgbClr val="12202E"/>
                </a:solidFill>
                <a:latin typeface="Georgia" pitchFamily="34" charset="0"/>
                <a:ea typeface="Georgia" pitchFamily="34" charset="-122"/>
                <a:cs typeface="Georgia" pitchFamily="34" charset="-120"/>
              </a:defRPr>
            </a:lvl1pPr>
          </a:lstStyle>
          <a:p>
            <a:pPr algn="l" indent="0" marL="0">
              <a:lnSpc>
                <a:spcPct val="115000"/>
              </a:lnSpc>
              <a:buNone/>
            </a:pPr>
            <a:endParaRPr lang="en-US" sz="3600" dirty="0"/>
          </a:p>
        </p:txBody>
      </p:sp>
      <p:sp>
        <p:nvSpPr>
          <p:cNvPr id="3" name="Text Placeholder 2"/>
          <p:cNvSpPr/>
          <p:nvPr>
            <p:ph idx="101" type="body"/>
          </p:nvPr>
        </p:nvSpPr>
        <p:spPr>
          <a:xfrm>
            <a:off x="812800" y="1620507"/>
            <a:ext cx="10566400" cy="4424693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>
            <a:lvl1pPr algn="l" indent="0" marL="0">
              <a:lnSpc>
                <a:spcPct val="140000"/>
              </a:lnSpc>
              <a:buNone/>
              <a:defRPr lang="en-US" sz="1600" dirty="0">
                <a:solidFill>
                  <a:srgbClr val="12202E"/>
                </a:solidFill>
                <a:latin typeface="Arial" pitchFamily="34" charset="0"/>
                <a:ea typeface="Arial" pitchFamily="34" charset="-122"/>
                <a:cs typeface="Arial" pitchFamily="34" charset="-120"/>
              </a:defRPr>
            </a:lvl1pPr>
          </a:lstStyle>
          <a:p>
            <a:pPr algn="l" indent="0" marL="0">
              <a:lnSpc>
                <a:spcPct val="140000"/>
              </a:lnSpc>
              <a:buNone/>
            </a:pPr>
            <a:endParaRPr lang="en-US" sz="1600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22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812800" y="2434630"/>
            <a:ext cx="10883392" cy="3454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520"/>
              </a:lnSpc>
              <a:buNone/>
            </a:pPr>
            <a:r>
              <a:rPr lang="en-US" sz="1800" b="1" dirty="0">
                <a:solidFill>
                  <a:srgbClr val="E8A33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Chapter 1: Overview</a:t>
            </a:r>
            <a:endParaRPr lang="en-US" sz="1800" dirty="0"/>
          </a:p>
        </p:txBody>
      </p:sp>
      <p:sp>
        <p:nvSpPr>
          <p:cNvPr id="3" name="Text 1"/>
          <p:cNvSpPr/>
          <p:nvPr>
            <p:ph type="title"/>
          </p:nvPr>
        </p:nvSpPr>
        <p:spPr>
          <a:xfrm>
            <a:off x="812800" y="2957843"/>
            <a:ext cx="10883392" cy="9321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7140"/>
              </a:lnSpc>
              <a:buNone/>
            </a:pPr>
            <a:r>
              <a:rPr lang="en-US" sz="6800" b="0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Power Plants</a:t>
            </a:r>
            <a:endParaRPr lang="en-US" sz="6800" dirty="0"/>
          </a:p>
        </p:txBody>
      </p:sp>
      <p:sp>
        <p:nvSpPr>
          <p:cNvPr id="4" name="Text 2"/>
          <p:cNvSpPr/>
          <p:nvPr/>
        </p:nvSpPr>
        <p:spPr>
          <a:xfrm>
            <a:off x="812800" y="4067770"/>
            <a:ext cx="10883392" cy="3810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800"/>
              </a:lnSpc>
              <a:buNone/>
            </a:pPr>
            <a:r>
              <a:rPr lang="en-US" sz="2000" dirty="0">
                <a:solidFill>
                  <a:srgbClr val="CFD6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How electricity is generated and delivered to the grid</a:t>
            </a:r>
            <a:endParaRPr lang="en-US" sz="2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2202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What is a power plant?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75" y="1674482"/>
            <a:ext cx="5175250" cy="1675805"/>
          </a:xfrm>
          <a:prstGeom prst="roundRect">
            <a:avLst>
              <a:gd name="adj" fmla="val 5873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633" y="1904140"/>
            <a:ext cx="485741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Power plant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45633" y="2267347"/>
            <a:ext cx="4857411" cy="87868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Intended for electricity generation. It supplies electricity, via the power grid, to private and industrial consumers located far from the plant.</a:t>
            </a:r>
            <a:endParaRPr lang="en-US" sz="1600" dirty="0"/>
          </a:p>
        </p:txBody>
      </p:sp>
      <p:sp>
        <p:nvSpPr>
          <p:cNvPr id="6" name="Shape 4"/>
          <p:cNvSpPr/>
          <p:nvPr/>
        </p:nvSpPr>
        <p:spPr>
          <a:xfrm>
            <a:off x="6200775" y="1674482"/>
            <a:ext cx="5175250" cy="1675805"/>
          </a:xfrm>
          <a:prstGeom prst="roundRect">
            <a:avLst>
              <a:gd name="adj" fmla="val 5873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6430433" y="1904140"/>
            <a:ext cx="485741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Electricity generation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6430433" y="2267347"/>
            <a:ext cx="4857411" cy="59425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240"/>
              </a:lnSpc>
              <a:buNone/>
            </a:pPr>
            <a:r>
              <a:rPr lang="en-US" sz="16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 primary energy is converted into electrical energy. It can be mechanical, chemical, nuclear or solar.</a:t>
            </a:r>
            <a:endParaRPr lang="en-US" sz="16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2202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Classification by primary energy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75" y="1572882"/>
            <a:ext cx="3380317" cy="1485371"/>
          </a:xfrm>
          <a:prstGeom prst="roundRect">
            <a:avLst>
              <a:gd name="adj" fmla="val 6626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633" y="1802541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Fossil fuels</a:t>
            </a:r>
            <a:endParaRPr lang="en-US" sz="1600" dirty="0"/>
          </a:p>
        </p:txBody>
      </p:sp>
      <p:sp>
        <p:nvSpPr>
          <p:cNvPr id="5" name="Text 3"/>
          <p:cNvSpPr/>
          <p:nvPr/>
        </p:nvSpPr>
        <p:spPr>
          <a:xfrm>
            <a:off x="1045633" y="2135254"/>
            <a:ext cx="3008630" cy="718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Coal, fuel oil and natural gas, burned in boilers or gas turbines. Still the most widely used worldwide.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4405842" y="1572882"/>
            <a:ext cx="3380317" cy="1485371"/>
          </a:xfrm>
          <a:prstGeom prst="roundRect">
            <a:avLst>
              <a:gd name="adj" fmla="val 6626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4635500" y="1802541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fuels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4635500" y="2135254"/>
            <a:ext cx="3008630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Biomass or household waste, burned in specific boilers.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7995709" y="1572882"/>
            <a:ext cx="3380317" cy="1485371"/>
          </a:xfrm>
          <a:prstGeom prst="roundRect">
            <a:avLst>
              <a:gd name="adj" fmla="val 6626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8225367" y="1802541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8225367" y="2135254"/>
            <a:ext cx="3008630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Heat for steam comes from the fission of uranium.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815975" y="3318604"/>
            <a:ext cx="3380317" cy="1485371"/>
          </a:xfrm>
          <a:prstGeom prst="roundRect">
            <a:avLst>
              <a:gd name="adj" fmla="val 6626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1045633" y="3548261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1045633" y="3880976"/>
            <a:ext cx="3008630" cy="718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Solar boilers producing steam for a turbine, or plants made of many photovoltaic panels.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4405842" y="3318604"/>
            <a:ext cx="3380317" cy="1485371"/>
          </a:xfrm>
          <a:prstGeom prst="roundRect">
            <a:avLst>
              <a:gd name="adj" fmla="val 6626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4635500" y="3548261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Hydraulic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4635500" y="3880976"/>
            <a:ext cx="3008630" cy="71874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River currents or falling water (dams, penstocks) drive the turbine powering the alternator.</a:t>
            </a:r>
            <a:endParaRPr lang="en-US" sz="1300" dirty="0"/>
          </a:p>
        </p:txBody>
      </p:sp>
      <p:sp>
        <p:nvSpPr>
          <p:cNvPr id="18" name="Shape 16"/>
          <p:cNvSpPr/>
          <p:nvPr/>
        </p:nvSpPr>
        <p:spPr>
          <a:xfrm>
            <a:off x="7995709" y="3318604"/>
            <a:ext cx="3380317" cy="1485371"/>
          </a:xfrm>
          <a:prstGeom prst="roundRect">
            <a:avLst>
              <a:gd name="adj" fmla="val 6626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19" name="Text 17"/>
          <p:cNvSpPr/>
          <p:nvPr/>
        </p:nvSpPr>
        <p:spPr>
          <a:xfrm>
            <a:off x="8225367" y="3548261"/>
            <a:ext cx="3008630" cy="269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20"/>
              </a:lnSpc>
              <a:buNone/>
            </a:pPr>
            <a:r>
              <a:rPr lang="en-US" sz="16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</a:t>
            </a:r>
            <a:endParaRPr lang="en-US" sz="1600" dirty="0"/>
          </a:p>
        </p:txBody>
      </p:sp>
      <p:sp>
        <p:nvSpPr>
          <p:cNvPr id="20" name="Text 18"/>
          <p:cNvSpPr/>
          <p:nvPr/>
        </p:nvSpPr>
        <p:spPr>
          <a:xfrm>
            <a:off x="8225367" y="3880976"/>
            <a:ext cx="3008630" cy="4876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820"/>
              </a:lnSpc>
              <a:buNone/>
            </a:pPr>
            <a:r>
              <a:rPr lang="en-US" sz="13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force of the wind drives an alternator.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2202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Technologies and types of plants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75" y="1674482"/>
            <a:ext cx="5175250" cy="2657673"/>
          </a:xfrm>
          <a:prstGeom prst="roundRect">
            <a:avLst>
              <a:gd name="adj" fmla="val 3703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633" y="1904141"/>
            <a:ext cx="485741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By technology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45633" y="2267347"/>
            <a:ext cx="4942417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Mechanical energy converted by alternators, driven by: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129453" y="2622947"/>
            <a:ext cx="4765971" cy="88265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Hydraulic turbine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turbine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 or gas turbine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1045633" y="3569097"/>
            <a:ext cx="4857411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Other sources: chemical energy (oil, gas, wood, waste) and nuclear energy.</a:t>
            </a:r>
            <a:endParaRPr lang="en-US" sz="1500" dirty="0"/>
          </a:p>
        </p:txBody>
      </p:sp>
      <p:sp>
        <p:nvSpPr>
          <p:cNvPr id="8" name="Shape 6"/>
          <p:cNvSpPr/>
          <p:nvPr/>
        </p:nvSpPr>
        <p:spPr>
          <a:xfrm>
            <a:off x="6200775" y="1674482"/>
            <a:ext cx="5175250" cy="2657673"/>
          </a:xfrm>
          <a:prstGeom prst="roundRect">
            <a:avLst>
              <a:gd name="adj" fmla="val 3703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6430433" y="1904141"/>
            <a:ext cx="485741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Types of power plants</a:t>
            </a:r>
            <a:endParaRPr lang="en-US" sz="1800" dirty="0"/>
          </a:p>
        </p:txBody>
      </p:sp>
      <p:sp>
        <p:nvSpPr>
          <p:cNvPr id="10" name="Text 8"/>
          <p:cNvSpPr/>
          <p:nvPr/>
        </p:nvSpPr>
        <p:spPr>
          <a:xfrm>
            <a:off x="6514253" y="2267347"/>
            <a:ext cx="4765971" cy="17399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Hydroelectric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Flame thermal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Flameless thermal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Wind turbines</a:t>
            </a:r>
            <a:endParaRPr lang="en-US" sz="1500" dirty="0"/>
          </a:p>
          <a:p>
            <a:pPr algn="l" marL="170180" indent="-170180">
              <a:lnSpc>
                <a:spcPts val="2250"/>
              </a:lnSpc>
              <a:buSzPct val="100000"/>
              <a:buChar char="•"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Photovoltaic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2202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The alternator and the transformer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75" y="1674484"/>
            <a:ext cx="5175250" cy="1978223"/>
          </a:xfrm>
          <a:prstGeom prst="roundRect">
            <a:avLst>
              <a:gd name="adj" fmla="val 4975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633" y="1904141"/>
            <a:ext cx="485741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Alternator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1045633" y="2267347"/>
            <a:ext cx="4857411" cy="8255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Converts mechanical energy into electricity. Used in every power plant, whatever the energy source. A rotor rotates inside a stator.</a:t>
            </a:r>
            <a:endParaRPr lang="en-US" sz="1500" dirty="0"/>
          </a:p>
        </p:txBody>
      </p:sp>
      <p:sp>
        <p:nvSpPr>
          <p:cNvPr id="6" name="Text 4"/>
          <p:cNvSpPr/>
          <p:nvPr/>
        </p:nvSpPr>
        <p:spPr>
          <a:xfrm>
            <a:off x="1045633" y="3156347"/>
            <a:ext cx="4857411" cy="2921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Example: 1300 MW, 1500 rpm, 50 Hz three-phase</a:t>
            </a:r>
            <a:endParaRPr lang="en-US" sz="1500" dirty="0"/>
          </a:p>
        </p:txBody>
      </p:sp>
      <p:sp>
        <p:nvSpPr>
          <p:cNvPr id="7" name="Shape 5"/>
          <p:cNvSpPr/>
          <p:nvPr/>
        </p:nvSpPr>
        <p:spPr>
          <a:xfrm>
            <a:off x="6200775" y="1674484"/>
            <a:ext cx="5175250" cy="1978223"/>
          </a:xfrm>
          <a:prstGeom prst="roundRect">
            <a:avLst>
              <a:gd name="adj" fmla="val 4975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6430433" y="1904141"/>
            <a:ext cx="4857411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2F6F9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Transformer</a:t>
            </a:r>
            <a:endParaRPr lang="en-US" sz="1800" dirty="0"/>
          </a:p>
        </p:txBody>
      </p:sp>
      <p:sp>
        <p:nvSpPr>
          <p:cNvPr id="9" name="Text 7"/>
          <p:cNvSpPr/>
          <p:nvPr/>
        </p:nvSpPr>
        <p:spPr>
          <a:xfrm>
            <a:off x="6430433" y="2267347"/>
            <a:ext cx="4857411" cy="55880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00"/>
              </a:lnSpc>
              <a:buNone/>
            </a:pPr>
            <a:r>
              <a:rPr lang="en-US" sz="15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Adapts the voltage generated by the alternator before it is fed into the power grid.</a:t>
            </a:r>
            <a:endParaRPr lang="en-US" sz="1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6F4E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12202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How power plants work</a:t>
            </a:r>
            <a:endParaRPr lang="en-US" sz="3600" dirty="0"/>
          </a:p>
        </p:txBody>
      </p:sp>
      <p:sp>
        <p:nvSpPr>
          <p:cNvPr id="3" name="Shape 1"/>
          <p:cNvSpPr/>
          <p:nvPr/>
        </p:nvSpPr>
        <p:spPr>
          <a:xfrm>
            <a:off x="815975" y="1674484"/>
            <a:ext cx="2482850" cy="2204244"/>
          </a:xfrm>
          <a:prstGeom prst="roundRect">
            <a:avLst>
              <a:gd name="adj" fmla="val 4465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4" name="Text 2"/>
          <p:cNvSpPr/>
          <p:nvPr/>
        </p:nvSpPr>
        <p:spPr>
          <a:xfrm>
            <a:off x="1045633" y="1904141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330200" y="0"/>
                </a:lnTo>
                <a:arcTo hR="330200" wR="330200" stAng="16200000" swAng="5400000"/>
                <a:lnTo>
                  <a:pt x="660400" y="330200"/>
                </a:lnTo>
                <a:arcTo hR="330200" wR="330200" stAng="0" swAng="5400000"/>
                <a:lnTo>
                  <a:pt x="330200" y="660400"/>
                </a:lnTo>
                <a:arcTo hR="330200" wR="330200" stAng="5400000" swAng="5400000"/>
                <a:lnTo>
                  <a:pt x="0" y="330200"/>
                </a:lnTo>
                <a:arcTo hR="330200" wR="330200" stAng="10800000" swAng="5400000"/>
                <a:close/>
              </a:path>
            </a:pathLst>
          </a:custGeom>
          <a:solidFill>
            <a:srgbClr val="1220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040"/>
              </a:lnSpc>
              <a:buNone/>
            </a:pPr>
            <a:r>
              <a:rPr lang="en-US" sz="36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</a:t>
            </a:r>
            <a:endParaRPr lang="en-US" sz="3600" dirty="0"/>
          </a:p>
        </p:txBody>
      </p:sp>
      <p:sp>
        <p:nvSpPr>
          <p:cNvPr id="5" name="Text 3"/>
          <p:cNvSpPr/>
          <p:nvPr/>
        </p:nvSpPr>
        <p:spPr>
          <a:xfrm>
            <a:off x="1045633" y="2653441"/>
            <a:ext cx="2084239" cy="102102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Steam or water sets the turbine in rotation. In a wind turbine, the wind turns a 3-blade propeller.</a:t>
            </a:r>
            <a:endParaRPr lang="en-US" sz="1400" dirty="0"/>
          </a:p>
        </p:txBody>
      </p:sp>
      <p:sp>
        <p:nvSpPr>
          <p:cNvPr id="6" name="Shape 4"/>
          <p:cNvSpPr/>
          <p:nvPr/>
        </p:nvSpPr>
        <p:spPr>
          <a:xfrm>
            <a:off x="3508375" y="1674484"/>
            <a:ext cx="2482850" cy="2204244"/>
          </a:xfrm>
          <a:prstGeom prst="roundRect">
            <a:avLst>
              <a:gd name="adj" fmla="val 4465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738033" y="1904141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330200" y="0"/>
                </a:lnTo>
                <a:arcTo hR="330200" wR="330200" stAng="16200000" swAng="5400000"/>
                <a:lnTo>
                  <a:pt x="660400" y="330200"/>
                </a:lnTo>
                <a:arcTo hR="330200" wR="330200" stAng="0" swAng="5400000"/>
                <a:lnTo>
                  <a:pt x="330200" y="660400"/>
                </a:lnTo>
                <a:arcTo hR="330200" wR="330200" stAng="5400000" swAng="5400000"/>
                <a:lnTo>
                  <a:pt x="0" y="330200"/>
                </a:lnTo>
                <a:arcTo hR="330200" wR="330200" stAng="10800000" swAng="5400000"/>
                <a:close/>
              </a:path>
            </a:pathLst>
          </a:custGeom>
          <a:solidFill>
            <a:srgbClr val="1220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040"/>
              </a:lnSpc>
              <a:buNone/>
            </a:pPr>
            <a:r>
              <a:rPr lang="en-US" sz="36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</a:t>
            </a:r>
            <a:endParaRPr lang="en-US" sz="3600" dirty="0"/>
          </a:p>
        </p:txBody>
      </p:sp>
      <p:sp>
        <p:nvSpPr>
          <p:cNvPr id="8" name="Text 6"/>
          <p:cNvSpPr/>
          <p:nvPr/>
        </p:nvSpPr>
        <p:spPr>
          <a:xfrm>
            <a:off x="3738033" y="2653441"/>
            <a:ext cx="2084239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rotating turbine turns the generator shaft.</a:t>
            </a:r>
            <a:endParaRPr lang="en-US" sz="1400" dirty="0"/>
          </a:p>
        </p:txBody>
      </p:sp>
      <p:sp>
        <p:nvSpPr>
          <p:cNvPr id="9" name="Shape 7"/>
          <p:cNvSpPr/>
          <p:nvPr/>
        </p:nvSpPr>
        <p:spPr>
          <a:xfrm>
            <a:off x="6200775" y="1674484"/>
            <a:ext cx="2482850" cy="2204244"/>
          </a:xfrm>
          <a:prstGeom prst="roundRect">
            <a:avLst>
              <a:gd name="adj" fmla="val 4465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6430433" y="1904141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330200" y="0"/>
                </a:lnTo>
                <a:arcTo hR="330200" wR="330200" stAng="16200000" swAng="5400000"/>
                <a:lnTo>
                  <a:pt x="660400" y="330200"/>
                </a:lnTo>
                <a:arcTo hR="330200" wR="330200" stAng="0" swAng="5400000"/>
                <a:lnTo>
                  <a:pt x="330200" y="660400"/>
                </a:lnTo>
                <a:arcTo hR="330200" wR="330200" stAng="5400000" swAng="5400000"/>
                <a:lnTo>
                  <a:pt x="0" y="330200"/>
                </a:lnTo>
                <a:arcTo hR="330200" wR="330200" stAng="10800000" swAng="5400000"/>
                <a:close/>
              </a:path>
            </a:pathLst>
          </a:custGeom>
          <a:solidFill>
            <a:srgbClr val="1220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040"/>
              </a:lnSpc>
              <a:buNone/>
            </a:pPr>
            <a:r>
              <a:rPr lang="en-US" sz="36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3</a:t>
            </a:r>
            <a:endParaRPr lang="en-US" sz="3600" dirty="0"/>
          </a:p>
        </p:txBody>
      </p:sp>
      <p:sp>
        <p:nvSpPr>
          <p:cNvPr id="11" name="Text 9"/>
          <p:cNvSpPr/>
          <p:nvPr/>
        </p:nvSpPr>
        <p:spPr>
          <a:xfrm>
            <a:off x="6430433" y="2653441"/>
            <a:ext cx="2084239" cy="7721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In the alternator, the rotor (magnets) turns inside the stator (a fixed coil).</a:t>
            </a:r>
            <a:endParaRPr lang="en-US" sz="1400" dirty="0"/>
          </a:p>
        </p:txBody>
      </p:sp>
      <p:sp>
        <p:nvSpPr>
          <p:cNvPr id="12" name="Shape 10"/>
          <p:cNvSpPr/>
          <p:nvPr/>
        </p:nvSpPr>
        <p:spPr>
          <a:xfrm>
            <a:off x="8893175" y="1674484"/>
            <a:ext cx="2482850" cy="2204244"/>
          </a:xfrm>
          <a:prstGeom prst="roundRect">
            <a:avLst>
              <a:gd name="adj" fmla="val 4465"/>
            </a:avLst>
          </a:prstGeom>
          <a:solidFill>
            <a:srgbClr val="FCFBF7"/>
          </a:solidFill>
          <a:ln w="6350">
            <a:solidFill>
              <a:srgbClr val="DDD8CB"/>
            </a:solidFill>
            <a:prstDash val="solid"/>
          </a:ln>
        </p:spPr>
      </p:sp>
      <p:sp>
        <p:nvSpPr>
          <p:cNvPr id="13" name="Text 11"/>
          <p:cNvSpPr/>
          <p:nvPr/>
        </p:nvSpPr>
        <p:spPr>
          <a:xfrm>
            <a:off x="9122834" y="1904141"/>
            <a:ext cx="660400" cy="660400"/>
          </a:xfrm>
          <a:custGeom>
            <a:avLst/>
            <a:gdLst/>
            <a:ahLst/>
            <a:cxnLst/>
            <a:rect l="l" t="t" r="r" b="b"/>
            <a:pathLst>
              <a:path w="660400" h="660400">
                <a:moveTo>
                  <a:pt x="330200" y="0"/>
                </a:moveTo>
                <a:lnTo>
                  <a:pt x="330200" y="0"/>
                </a:lnTo>
                <a:arcTo hR="330200" wR="330200" stAng="16200000" swAng="5400000"/>
                <a:lnTo>
                  <a:pt x="660400" y="330200"/>
                </a:lnTo>
                <a:arcTo hR="330200" wR="330200" stAng="0" swAng="5400000"/>
                <a:lnTo>
                  <a:pt x="330200" y="660400"/>
                </a:lnTo>
                <a:arcTo hR="330200" wR="330200" stAng="5400000" swAng="5400000"/>
                <a:lnTo>
                  <a:pt x="0" y="330200"/>
                </a:lnTo>
                <a:arcTo hR="330200" wR="330200" stAng="10800000" swAng="5400000"/>
                <a:close/>
              </a:path>
            </a:pathLst>
          </a:custGeom>
          <a:solidFill>
            <a:srgbClr val="12202E"/>
          </a:solidFill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ts val="5040"/>
              </a:lnSpc>
              <a:buNone/>
            </a:pPr>
            <a:r>
              <a:rPr lang="en-US" sz="36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4</a:t>
            </a:r>
            <a:endParaRPr lang="en-US" sz="3600" dirty="0"/>
          </a:p>
        </p:txBody>
      </p:sp>
      <p:sp>
        <p:nvSpPr>
          <p:cNvPr id="14" name="Text 12"/>
          <p:cNvSpPr/>
          <p:nvPr/>
        </p:nvSpPr>
        <p:spPr>
          <a:xfrm>
            <a:off x="9122834" y="2653441"/>
            <a:ext cx="2084239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1C243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 alternator generates the electric current.</a:t>
            </a:r>
            <a:endParaRPr lang="en-US" sz="14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12202E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>
            <p:ph type="title"/>
          </p:nvPr>
        </p:nvSpPr>
        <p:spPr>
          <a:xfrm>
            <a:off x="812800" y="812800"/>
            <a:ext cx="10883392" cy="528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3960"/>
              </a:lnSpc>
              <a:buNone/>
            </a:pPr>
            <a:r>
              <a:rPr lang="en-US" sz="3600" b="0" i="0" dirty="0">
                <a:solidFill>
                  <a:srgbClr val="F6F4EE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World electricity production</a:t>
            </a:r>
            <a:endParaRPr lang="en-US" sz="3600" dirty="0"/>
          </a:p>
        </p:txBody>
      </p:sp>
      <p:sp>
        <p:nvSpPr>
          <p:cNvPr id="3" name="Text 1"/>
          <p:cNvSpPr/>
          <p:nvPr/>
        </p:nvSpPr>
        <p:spPr>
          <a:xfrm>
            <a:off x="812800" y="4216468"/>
            <a:ext cx="3348736" cy="878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720"/>
              </a:lnSpc>
              <a:buNone/>
            </a:pPr>
            <a:r>
              <a:rPr lang="en-US" sz="64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62.5%</a:t>
            </a:r>
            <a:endParaRPr lang="en-US" sz="6400" dirty="0"/>
          </a:p>
        </p:txBody>
      </p:sp>
      <p:sp>
        <p:nvSpPr>
          <p:cNvPr id="4" name="Text 2"/>
          <p:cNvSpPr/>
          <p:nvPr/>
        </p:nvSpPr>
        <p:spPr>
          <a:xfrm>
            <a:off x="812800" y="5171480"/>
            <a:ext cx="334873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Flame thermal</a:t>
            </a:r>
            <a:endParaRPr lang="en-US" sz="1800" dirty="0"/>
          </a:p>
        </p:txBody>
      </p:sp>
      <p:sp>
        <p:nvSpPr>
          <p:cNvPr id="5" name="Text 3"/>
          <p:cNvSpPr/>
          <p:nvPr/>
        </p:nvSpPr>
        <p:spPr>
          <a:xfrm>
            <a:off x="812800" y="5547389"/>
            <a:ext cx="3348736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FD6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power plants</a:t>
            </a:r>
            <a:endParaRPr lang="en-US" sz="1400" dirty="0"/>
          </a:p>
        </p:txBody>
      </p:sp>
      <p:sp>
        <p:nvSpPr>
          <p:cNvPr id="6" name="Text 4"/>
          <p:cNvSpPr/>
          <p:nvPr/>
        </p:nvSpPr>
        <p:spPr>
          <a:xfrm>
            <a:off x="4470400" y="4216468"/>
            <a:ext cx="3348736" cy="878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720"/>
              </a:lnSpc>
              <a:buNone/>
            </a:pPr>
            <a:r>
              <a:rPr lang="en-US" sz="64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17.5%</a:t>
            </a:r>
            <a:endParaRPr lang="en-US" sz="6400" dirty="0"/>
          </a:p>
        </p:txBody>
      </p:sp>
      <p:sp>
        <p:nvSpPr>
          <p:cNvPr id="7" name="Text 5"/>
          <p:cNvSpPr/>
          <p:nvPr/>
        </p:nvSpPr>
        <p:spPr>
          <a:xfrm>
            <a:off x="4470400" y="5171480"/>
            <a:ext cx="334873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Nuclear</a:t>
            </a:r>
            <a:endParaRPr lang="en-US" sz="1800" dirty="0"/>
          </a:p>
        </p:txBody>
      </p:sp>
      <p:sp>
        <p:nvSpPr>
          <p:cNvPr id="8" name="Text 6"/>
          <p:cNvSpPr/>
          <p:nvPr/>
        </p:nvSpPr>
        <p:spPr>
          <a:xfrm>
            <a:off x="4470400" y="5547389"/>
            <a:ext cx="3348736" cy="2743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FD6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Thermal power plants</a:t>
            </a:r>
            <a:endParaRPr lang="en-US" sz="1400" dirty="0"/>
          </a:p>
        </p:txBody>
      </p:sp>
      <p:sp>
        <p:nvSpPr>
          <p:cNvPr id="9" name="Text 7"/>
          <p:cNvSpPr/>
          <p:nvPr/>
        </p:nvSpPr>
        <p:spPr>
          <a:xfrm>
            <a:off x="8128000" y="4216468"/>
            <a:ext cx="3348736" cy="8788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6720"/>
              </a:lnSpc>
              <a:buNone/>
            </a:pPr>
            <a:r>
              <a:rPr lang="en-US" sz="6400" dirty="0">
                <a:solidFill>
                  <a:srgbClr val="E8A33D"/>
                </a:solidFill>
                <a:latin typeface="Georgia" pitchFamily="18" charset="0"/>
                <a:ea typeface="Georgia" pitchFamily="18" charset="-122"/>
                <a:cs typeface="Georgia" pitchFamily="18" charset="-120"/>
              </a:rPr>
              <a:t>20%</a:t>
            </a:r>
            <a:endParaRPr lang="en-US" sz="6400" dirty="0"/>
          </a:p>
        </p:txBody>
      </p:sp>
      <p:sp>
        <p:nvSpPr>
          <p:cNvPr id="10" name="Text 8"/>
          <p:cNvSpPr/>
          <p:nvPr/>
        </p:nvSpPr>
        <p:spPr>
          <a:xfrm>
            <a:off x="8128000" y="5171480"/>
            <a:ext cx="3348736" cy="299707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2160"/>
              </a:lnSpc>
              <a:buNone/>
            </a:pPr>
            <a:r>
              <a:rPr lang="en-US" sz="1800" b="1" dirty="0">
                <a:solidFill>
                  <a:srgbClr val="F6F4EE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Renewables</a:t>
            </a:r>
            <a:endParaRPr lang="en-US" sz="1800" dirty="0"/>
          </a:p>
        </p:txBody>
      </p:sp>
      <p:sp>
        <p:nvSpPr>
          <p:cNvPr id="11" name="Text 9"/>
          <p:cNvSpPr/>
          <p:nvPr/>
        </p:nvSpPr>
        <p:spPr>
          <a:xfrm>
            <a:off x="8128000" y="5547389"/>
            <a:ext cx="3348736" cy="52321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ts val="1960"/>
              </a:lnSpc>
              <a:buNone/>
            </a:pPr>
            <a:r>
              <a:rPr lang="en-US" sz="1400" dirty="0">
                <a:solidFill>
                  <a:srgbClr val="CFD6DD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Hydroelectric, solar, geothermal, wind, tidal</a:t>
            </a:r>
            <a:endParaRPr lang="en-US" sz="1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Power Plants – Overview">
  <a:themeElements>
    <a:clrScheme name="Power Plants – Overview">
      <a:dk1>
        <a:srgbClr val="12202E"/>
      </a:dk1>
      <a:lt1>
        <a:srgbClr val="F6F4EE"/>
      </a:lt1>
      <a:dk2>
        <a:srgbClr val="4B555E"/>
      </a:dk2>
      <a:lt2>
        <a:srgbClr val="DFDFDB"/>
      </a:lt2>
      <a:accent1>
        <a:srgbClr val="2F6F9F"/>
      </a:accent1>
      <a:accent2>
        <a:srgbClr val="E8A33D"/>
      </a:accent2>
      <a:accent3>
        <a:srgbClr val="CFD6DD"/>
      </a:accent3>
      <a:accent4>
        <a:srgbClr val="9AA0A6"/>
      </a:accent4>
      <a:accent5>
        <a:srgbClr val="6D757B"/>
      </a:accent5>
      <a:accent6>
        <a:srgbClr val="8F9598"/>
      </a:accent6>
      <a:hlink>
        <a:srgbClr val="0563C1"/>
      </a:hlink>
      <a:folHlink>
        <a:srgbClr val="954F72"/>
      </a:folHlink>
    </a:clrScheme>
    <a:fontScheme name="Power Plants – Overview">
      <a:majorFont>
        <a:latin typeface="Arial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rial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7</Slides>
  <Notes>7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7</vt:i4>
      </vt:variant>
    </vt:vector>
  </HeadingPairs>
  <TitlesOfParts>
    <vt:vector size="10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 Plants – Overview</dc:title>
  <dc:subject/>
  <dc:creator/>
  <cp:lastModifiedBy/>
  <cp:revision>1</cp:revision>
  <dcterms:created xsi:type="dcterms:W3CDTF">2026-10-04T22:25:14Z</dcterms:created>
  <dcterms:modified xsi:type="dcterms:W3CDTF">2026-10-04T22:25:14Z</dcterms:modified>
</cp:coreProperties>
</file>