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4660"/>
  </p:normalViewPr>
  <p:slideViewPr>
    <p:cSldViewPr>
      <p:cViewPr>
        <p:scale>
          <a:sx n="87" d="100"/>
          <a:sy n="87" d="100"/>
        </p:scale>
        <p:origin x="-118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DD01-B965-4495-8A35-B34F05FCAC24}" type="datetimeFigureOut">
              <a:rPr lang="fr-FR" smtClean="0"/>
              <a:t>29/10/2025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FCFDD-EF72-4540-81D9-B83F42DC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2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FCFDD-EF72-4540-81D9-B83F42DC88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1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DD005-8337-47E2-B1F4-2DB65B06A34A}" type="datetime1">
              <a:rPr lang="en-US" smtClean="0"/>
              <a:t>10/29/2025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5C6837-A884-4855-83B0-CE8BCE4E32D3}" type="datetime1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33FBF-8827-4A19-9313-B44950DFE823}" type="datetime1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AA822C-EA49-4476-8522-9274ADBDE073}" type="datetime1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0BA7F-4B55-4557-B60F-54BC740D5A2F}" type="datetime1">
              <a:rPr lang="en-US" smtClean="0"/>
              <a:t>10/29/2025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9423CE-D1B7-40BA-9A20-733D45026EE3}" type="datetime1">
              <a:rPr lang="en-US" smtClean="0"/>
              <a:t>10/29/2025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A226E3-9A3A-4742-9473-A1A4A7D0FA5C}" type="datetime1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F190CA-3A95-4837-A04F-C0DAC6C104B3}" type="datetime1">
              <a:rPr lang="en-US" smtClean="0"/>
              <a:t>10/29/2025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1005E8-3E9E-48E7-88A2-BD4ED6291004}" type="datetime1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799A93-C020-481C-93F3-CD7E9FBB2CC1}" type="datetime1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1B3A10-39F4-4D9A-B916-0505D887E8DE}" type="datetime1">
              <a:rPr lang="en-US" smtClean="0"/>
              <a:t>10/29/2025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3448" y="0"/>
            <a:ext cx="9157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and Popular Republic of Algeria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447" y="2710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Higher Education and Scientific Research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34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El-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Boussouf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044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Sciences &amp; Technology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668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Process Engineering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3448" y="1367135"/>
            <a:ext cx="9157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in Industrial Installations – UED2.1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2" y="1909465"/>
            <a:ext cx="144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AD41-FAED-4480-813A-248201A9D28A}" type="datetime1">
              <a:rPr lang="en-US" smtClean="0">
                <a:solidFill>
                  <a:schemeClr val="accent1">
                    <a:lumMod val="50000"/>
                  </a:schemeClr>
                </a:solidFill>
              </a:rPr>
              <a:t>10/29/2025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0" y="1827074"/>
            <a:ext cx="411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ACCIDENT INDICATORS </a:t>
            </a:r>
            <a:br>
              <a:rPr 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INDUSTRIAL SAFETY</a:t>
            </a:r>
            <a:endParaRPr 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LA CASA TECHNOLOGY\Downloads\Copilot_20251029_2027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1272">
            <a:off x="6324600" y="2054999"/>
            <a:ext cx="2752557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A CASA TECHNOLOGY\Downloads\Copilot_20251029_2030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8472">
            <a:off x="1066801" y="3291451"/>
            <a:ext cx="2743200" cy="334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37"/>
          <a:stretch/>
        </p:blipFill>
        <p:spPr bwMode="auto">
          <a:xfrm rot="429179">
            <a:off x="3651738" y="2890256"/>
            <a:ext cx="2743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45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Learning Outcomes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066800"/>
            <a:ext cx="7406640" cy="609600"/>
          </a:xfrm>
        </p:spPr>
        <p:txBody>
          <a:bodyPr/>
          <a:lstStyle/>
          <a:p>
            <a:r>
              <a:rPr lang="en-US" dirty="0"/>
              <a:t>By the end of this session, students will be able to</a:t>
            </a:r>
            <a:r>
              <a:rPr lang="en-US" dirty="0" smtClean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8256-A431-4D06-BBF9-FB214F4D1504}" type="datetime1">
              <a:rPr lang="en-US" smtClean="0"/>
              <a:t>10/29/2025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71600" y="1676400"/>
            <a:ext cx="7391400" cy="426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Define and interpret the main accident indicators:</a:t>
            </a:r>
          </a:p>
          <a:p>
            <a:pPr marL="800100" lvl="1" indent="-342900" algn="l">
              <a:buClrTx/>
              <a:buFont typeface="Wingdings" panose="05000000000000000000" pitchFamily="2" charset="2"/>
              <a:buChar char="§"/>
            </a:pPr>
            <a:r>
              <a:rPr lang="en-US" sz="2000" i="1" dirty="0" smtClean="0"/>
              <a:t>Frequency rate</a:t>
            </a:r>
            <a:r>
              <a:rPr lang="en-US" sz="2000" dirty="0" smtClean="0"/>
              <a:t>,</a:t>
            </a:r>
          </a:p>
          <a:p>
            <a:pPr marL="800100" lvl="1" indent="-342900" algn="l">
              <a:buClrTx/>
              <a:buFont typeface="Wingdings" panose="05000000000000000000" pitchFamily="2" charset="2"/>
              <a:buChar char="§"/>
            </a:pPr>
            <a:r>
              <a:rPr lang="en-US" sz="2000" i="1" dirty="0" smtClean="0"/>
              <a:t>Severity rate</a:t>
            </a:r>
            <a:r>
              <a:rPr lang="en-US" sz="2000" dirty="0" smtClean="0"/>
              <a:t>,</a:t>
            </a:r>
          </a:p>
          <a:p>
            <a:pPr marL="800100" lvl="1" indent="-342900" algn="l">
              <a:buClrTx/>
              <a:buFont typeface="Wingdings" panose="05000000000000000000" pitchFamily="2" charset="2"/>
              <a:buChar char="§"/>
            </a:pPr>
            <a:r>
              <a:rPr lang="en-US" sz="2000" i="1" dirty="0" smtClean="0"/>
              <a:t>Incidence rate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Calculate those indicators using real data.</a:t>
            </a:r>
            <a:endParaRPr lang="en-US" sz="2400" dirty="0" smtClean="0"/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Explain the important of 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 miss </a:t>
            </a:r>
            <a:r>
              <a:rPr lang="en-US" sz="2400" dirty="0" smtClean="0"/>
              <a:t>analysis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Discuss how accident indicators contribute to continuous safety improvement.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307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1. </a:t>
            </a:r>
            <a:r>
              <a:rPr lang="en-US" dirty="0" smtClean="0">
                <a:solidFill>
                  <a:srgbClr val="002060"/>
                </a:solidFill>
              </a:rPr>
              <a:t>Introduction to Accident Indicators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D005-8337-47E2-B1F4-2DB65B06A34A}" type="datetime1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0600" y="697468"/>
            <a:ext cx="533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an Industrial Accident ?</a:t>
            </a:r>
            <a:endParaRPr lang="fr-FR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43000" y="1219200"/>
            <a:ext cx="7696200" cy="21336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     An </a:t>
            </a:r>
            <a:r>
              <a:rPr lang="en-US" sz="2400" dirty="0"/>
              <a:t>industrial accident is an </a:t>
            </a:r>
            <a:r>
              <a:rPr lang="en-US" sz="2400" u="sng" dirty="0">
                <a:solidFill>
                  <a:srgbClr val="0070C0"/>
                </a:solidFill>
              </a:rPr>
              <a:t>unplanned and undesired event</a:t>
            </a:r>
            <a:r>
              <a:rPr lang="en-US" sz="2400" dirty="0"/>
              <a:t>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occurring in the course of work</a:t>
            </a:r>
            <a:r>
              <a:rPr lang="en-US" sz="2400" dirty="0"/>
              <a:t>, which </a:t>
            </a:r>
            <a:r>
              <a:rPr lang="en-US" sz="2400" b="1" u="sng" dirty="0">
                <a:solidFill>
                  <a:srgbClr val="FF0000"/>
                </a:solidFill>
              </a:rPr>
              <a:t>results</a:t>
            </a:r>
            <a:r>
              <a:rPr lang="en-US" sz="2400" dirty="0"/>
              <a:t> in:</a:t>
            </a:r>
          </a:p>
          <a:p>
            <a:pPr marL="370332" indent="-342900"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Injury to </a:t>
            </a:r>
            <a:r>
              <a:rPr lang="en-US" sz="2400" dirty="0" smtClean="0"/>
              <a:t>personnel,</a:t>
            </a:r>
          </a:p>
          <a:p>
            <a:pPr marL="370332" indent="-342900">
              <a:buClrTx/>
              <a:buFont typeface="Arial" panose="020B0604020202020204" pitchFamily="34" charset="0"/>
              <a:buChar char="•"/>
            </a:pPr>
            <a:r>
              <a:rPr lang="en-US" sz="2400" dirty="0" smtClean="0"/>
              <a:t>Material </a:t>
            </a:r>
            <a:r>
              <a:rPr lang="en-US" sz="2400" dirty="0"/>
              <a:t>damage, </a:t>
            </a:r>
            <a:r>
              <a:rPr lang="en-US" sz="2400" dirty="0" smtClean="0"/>
              <a:t>or</a:t>
            </a:r>
          </a:p>
          <a:p>
            <a:pPr marL="370332" indent="-342900">
              <a:buClrTx/>
              <a:buFont typeface="Arial" panose="020B0604020202020204" pitchFamily="34" charset="0"/>
              <a:buChar char="•"/>
            </a:pPr>
            <a:r>
              <a:rPr lang="en-US" sz="2400" dirty="0" smtClean="0"/>
              <a:t>Interruption </a:t>
            </a:r>
            <a:r>
              <a:rPr lang="en-US" sz="2400" dirty="0"/>
              <a:t>of production</a:t>
            </a:r>
            <a:r>
              <a:rPr lang="en-US" sz="2400" dirty="0" smtClean="0"/>
              <a:t>.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4419600" y="4114800"/>
            <a:ext cx="45573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solidFill>
                  <a:srgbClr val="C00000"/>
                </a:solidFill>
              </a:rPr>
              <a:t>Example</a:t>
            </a:r>
            <a:r>
              <a:rPr lang="en-US" b="1" dirty="0" smtClean="0">
                <a:solidFill>
                  <a:srgbClr val="C00000"/>
                </a:solidFill>
              </a:rPr>
              <a:t>:</a:t>
            </a:r>
            <a:endParaRPr lang="en-US" dirty="0" smtClean="0">
              <a:solidFill>
                <a:srgbClr val="C00000"/>
              </a:solidFill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A </a:t>
            </a:r>
            <a:r>
              <a:rPr lang="en-US" dirty="0">
                <a:solidFill>
                  <a:srgbClr val="C00000"/>
                </a:solidFill>
              </a:rPr>
              <a:t>maintenance technician receives a burn due to contact with a hot steam pipe while performing a repair — this is an </a:t>
            </a:r>
            <a:r>
              <a:rPr lang="en-US" i="1" dirty="0">
                <a:solidFill>
                  <a:srgbClr val="C00000"/>
                </a:solidFill>
              </a:rPr>
              <a:t>occupational accident</a:t>
            </a:r>
            <a:r>
              <a:rPr lang="en-US" dirty="0">
                <a:solidFill>
                  <a:srgbClr val="C00000"/>
                </a:solidFill>
              </a:rPr>
              <a:t> causing injury and lost workdays.</a:t>
            </a:r>
            <a:endParaRPr lang="fr-FR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LA CASA TECHNOLOGY\Downloads\Copilot_20251029_21284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74"/>
          <a:stretch/>
        </p:blipFill>
        <p:spPr bwMode="auto">
          <a:xfrm>
            <a:off x="1600200" y="3429001"/>
            <a:ext cx="2743200" cy="332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90600" y="0"/>
            <a:ext cx="815340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mtClean="0">
                <a:solidFill>
                  <a:srgbClr val="002060"/>
                </a:solidFill>
              </a:rPr>
              <a:t>1. Introduction to Accident Indicators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697468"/>
            <a:ext cx="533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 of Accident Indicators:</a:t>
            </a:r>
            <a:endParaRPr lang="fr-FR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1097578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     Accident </a:t>
            </a:r>
            <a:r>
              <a:rPr lang="en-US" sz="2400" dirty="0"/>
              <a:t>indicators are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statistical ratios </a:t>
            </a:r>
            <a:r>
              <a:rPr lang="en-US" sz="2400" dirty="0"/>
              <a:t>that express the </a:t>
            </a:r>
            <a:r>
              <a:rPr lang="en-US" sz="2400" u="sng" dirty="0">
                <a:solidFill>
                  <a:srgbClr val="00B050"/>
                </a:solidFill>
              </a:rPr>
              <a:t>occurrence</a:t>
            </a:r>
            <a:r>
              <a:rPr lang="en-US" sz="2400" dirty="0"/>
              <a:t> and </a:t>
            </a:r>
            <a:r>
              <a:rPr lang="en-US" sz="2400" u="sng" dirty="0">
                <a:solidFill>
                  <a:srgbClr val="00B050"/>
                </a:solidFill>
              </a:rPr>
              <a:t>seriousness</a:t>
            </a:r>
            <a:r>
              <a:rPr lang="en-US" sz="2400" dirty="0"/>
              <a:t> of workplace accidents over a defined period.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1184030" y="5263018"/>
            <a:ext cx="78280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If </a:t>
            </a:r>
            <a:r>
              <a:rPr lang="en-US" dirty="0">
                <a:solidFill>
                  <a:srgbClr val="0070C0"/>
                </a:solidFill>
              </a:rPr>
              <a:t>Plant A reports a frequency rate of 10, and Plant B reports 3, it indicates that Plant A experiences more frequent accidents per million hours worked — prompting investigation and preventive measures.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LA CASA TECHNOLOGY\Downloads\Copilot_20251029_21442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2438401"/>
            <a:ext cx="47244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8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A) Frequency rate (Fr):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630702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Definition: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The </a:t>
            </a:r>
            <a:r>
              <a:rPr lang="en-US" sz="2400" i="1" dirty="0">
                <a:solidFill>
                  <a:srgbClr val="0070C0"/>
                </a:solidFill>
              </a:rPr>
              <a:t>frequency </a:t>
            </a:r>
            <a:r>
              <a:rPr lang="en-US" sz="2400" i="1" dirty="0" smtClean="0">
                <a:solidFill>
                  <a:srgbClr val="0070C0"/>
                </a:solidFill>
              </a:rPr>
              <a:t>rate (Fr) </a:t>
            </a:r>
            <a:r>
              <a:rPr lang="en-US" sz="2400" dirty="0"/>
              <a:t>measures the 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accidents with lost workdays </a:t>
            </a:r>
            <a:r>
              <a:rPr lang="en-US" sz="2400" dirty="0"/>
              <a:t>per 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million hours 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worked</a:t>
            </a:r>
            <a:r>
              <a:rPr lang="en-US" sz="2400" dirty="0" smtClean="0"/>
              <a:t>.</a:t>
            </a:r>
            <a:endParaRPr lang="fr-FR" sz="2400" dirty="0"/>
          </a:p>
        </p:txBody>
      </p:sp>
      <p:sp>
        <p:nvSpPr>
          <p:cNvPr id="7" name="Rectangle 6"/>
          <p:cNvSpPr/>
          <p:nvPr/>
        </p:nvSpPr>
        <p:spPr>
          <a:xfrm>
            <a:off x="1232388" y="2819399"/>
            <a:ext cx="1483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/>
              <a:t>Formula:</a:t>
            </a:r>
            <a:endParaRPr lang="en-US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1684337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5274326" y="2844225"/>
            <a:ext cx="3793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dirty="0" smtClean="0"/>
              <a:t> number of accidents with lost workdays.</a:t>
            </a:r>
          </a:p>
          <a:p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H:</a:t>
            </a:r>
            <a:r>
              <a:rPr lang="en-US" sz="1600" dirty="0" smtClean="0"/>
              <a:t> total number of hours worked.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1232388" y="3962400"/>
            <a:ext cx="76698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FFC000"/>
                </a:solidFill>
              </a:rPr>
              <a:t>Interpretation</a:t>
            </a:r>
            <a:r>
              <a:rPr lang="en-US" sz="2400" b="1" u="sng" dirty="0" smtClean="0">
                <a:solidFill>
                  <a:srgbClr val="FFC000"/>
                </a:solidFill>
              </a:rPr>
              <a:t>:</a:t>
            </a:r>
            <a:r>
              <a:rPr lang="en-US" dirty="0" smtClean="0">
                <a:solidFill>
                  <a:srgbClr val="FFC000"/>
                </a:solidFill>
              </a:rPr>
              <a:t> → </a:t>
            </a:r>
            <a:r>
              <a:rPr lang="en-US" dirty="0">
                <a:solidFill>
                  <a:srgbClr val="FFC000"/>
                </a:solidFill>
              </a:rPr>
              <a:t>Indicates </a:t>
            </a:r>
            <a:r>
              <a:rPr lang="en-US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often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accidents occur.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3000" y="48006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Example</a:t>
            </a:r>
            <a:r>
              <a:rPr lang="en-US" sz="2400" b="1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/>
              <a:t>In </a:t>
            </a:r>
            <a:r>
              <a:rPr lang="en-US" sz="2400" dirty="0"/>
              <a:t>one year, 4 accidents occurred in a plant where employees worked 800,000 hours:</a:t>
            </a:r>
            <a:endParaRPr lang="fr-FR" sz="24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18859"/>
            <a:ext cx="1852613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1430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➡ Frequency rate = </a:t>
            </a:r>
            <a:r>
              <a:rPr lang="en-US" b="1" dirty="0">
                <a:solidFill>
                  <a:srgbClr val="0070C0"/>
                </a:solidFill>
              </a:rPr>
              <a:t>5 accidents per million hours worked.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66800" y="4812268"/>
            <a:ext cx="7848600" cy="16647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ounded Rectangle 22"/>
          <p:cNvSpPr/>
          <p:nvPr/>
        </p:nvSpPr>
        <p:spPr>
          <a:xfrm>
            <a:off x="2971800" y="2620704"/>
            <a:ext cx="1687268" cy="9847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08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B) Severity rate (</a:t>
            </a:r>
            <a:r>
              <a:rPr lang="en-US" sz="2800" b="1" dirty="0" err="1" smtClean="0">
                <a:solidFill>
                  <a:srgbClr val="002060"/>
                </a:solidFill>
              </a:rPr>
              <a:t>Sr</a:t>
            </a:r>
            <a:r>
              <a:rPr lang="en-US" sz="2800" b="1" dirty="0" smtClean="0">
                <a:solidFill>
                  <a:srgbClr val="002060"/>
                </a:solidFill>
              </a:rPr>
              <a:t>):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43000" y="630702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Definition: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The </a:t>
            </a:r>
            <a:r>
              <a:rPr lang="en-US" sz="2400" i="1" dirty="0" smtClean="0">
                <a:solidFill>
                  <a:srgbClr val="0070C0"/>
                </a:solidFill>
              </a:rPr>
              <a:t>severity rate (</a:t>
            </a:r>
            <a:r>
              <a:rPr lang="en-US" sz="2400" i="1" dirty="0" err="1" smtClean="0">
                <a:solidFill>
                  <a:srgbClr val="0070C0"/>
                </a:solidFill>
              </a:rPr>
              <a:t>Sr</a:t>
            </a:r>
            <a:r>
              <a:rPr lang="en-US" sz="2400" i="1" dirty="0" smtClean="0">
                <a:solidFill>
                  <a:srgbClr val="0070C0"/>
                </a:solidFill>
              </a:rPr>
              <a:t>) </a:t>
            </a:r>
            <a:r>
              <a:rPr lang="en-US" sz="2400" dirty="0"/>
              <a:t>measures the 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number 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days lost due to accidents </a:t>
            </a:r>
            <a:r>
              <a:rPr lang="en-US" sz="2400" dirty="0" smtClean="0"/>
              <a:t>per 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thousand </a:t>
            </a:r>
            <a:r>
              <a:rPr 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hours 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worked</a:t>
            </a:r>
            <a:r>
              <a:rPr lang="en-US" sz="2400" dirty="0" smtClean="0"/>
              <a:t>.</a:t>
            </a:r>
            <a:endParaRPr lang="fr-FR" sz="2400" dirty="0"/>
          </a:p>
        </p:txBody>
      </p:sp>
      <p:sp>
        <p:nvSpPr>
          <p:cNvPr id="13" name="Rectangle 12"/>
          <p:cNvSpPr/>
          <p:nvPr/>
        </p:nvSpPr>
        <p:spPr>
          <a:xfrm>
            <a:off x="1232388" y="2819399"/>
            <a:ext cx="1483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/>
              <a:t>Formula: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5274326" y="2844225"/>
            <a:ext cx="30530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dirty="0" smtClean="0"/>
              <a:t> total number of lost workdays.</a:t>
            </a:r>
          </a:p>
          <a:p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H:</a:t>
            </a:r>
            <a:r>
              <a:rPr lang="en-US" sz="1600" dirty="0" smtClean="0"/>
              <a:t> total number of hours worked.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1232388" y="3962400"/>
            <a:ext cx="76698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FFC000"/>
                </a:solidFill>
              </a:rPr>
              <a:t>Interpretation</a:t>
            </a:r>
            <a:r>
              <a:rPr lang="en-US" sz="2400" b="1" u="sng" dirty="0" smtClean="0">
                <a:solidFill>
                  <a:srgbClr val="FFC000"/>
                </a:solidFill>
              </a:rPr>
              <a:t>:</a:t>
            </a:r>
            <a:r>
              <a:rPr lang="en-US" dirty="0" smtClean="0">
                <a:solidFill>
                  <a:srgbClr val="FFC000"/>
                </a:solidFill>
              </a:rPr>
              <a:t> → </a:t>
            </a:r>
            <a:r>
              <a:rPr lang="en-US" dirty="0">
                <a:solidFill>
                  <a:srgbClr val="FFC000"/>
                </a:solidFill>
              </a:rPr>
              <a:t>Indicates </a:t>
            </a:r>
            <a:r>
              <a:rPr lang="en-US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US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serious </a:t>
            </a:r>
            <a:r>
              <a:rPr lang="en-US" dirty="0" smtClean="0">
                <a:solidFill>
                  <a:srgbClr val="FFC000"/>
                </a:solidFill>
              </a:rPr>
              <a:t>the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accidents </a:t>
            </a:r>
            <a:r>
              <a:rPr lang="en-US" dirty="0" smtClean="0">
                <a:solidFill>
                  <a:srgbClr val="FFC000"/>
                </a:solidFill>
              </a:rPr>
              <a:t>are.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3000" y="48006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Example</a:t>
            </a:r>
            <a:r>
              <a:rPr lang="en-US" sz="2400" b="1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/>
              <a:t>If 4 accidents caused a total of 60 lost workdays for 800,000 hours worked:</a:t>
            </a:r>
            <a:endParaRPr lang="fr-FR" sz="2400" dirty="0"/>
          </a:p>
        </p:txBody>
      </p:sp>
      <p:sp>
        <p:nvSpPr>
          <p:cNvPr id="17" name="Rectangle 16"/>
          <p:cNvSpPr/>
          <p:nvPr/>
        </p:nvSpPr>
        <p:spPr>
          <a:xfrm>
            <a:off x="11430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➡ Severity rate = </a:t>
            </a:r>
            <a:r>
              <a:rPr lang="en-US" b="1" dirty="0">
                <a:solidFill>
                  <a:srgbClr val="0070C0"/>
                </a:solidFill>
              </a:rPr>
              <a:t>0.075 days lost per 1000 hours worked.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66800" y="4812268"/>
            <a:ext cx="7848600" cy="16647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ounded Rectangle 18"/>
          <p:cNvSpPr/>
          <p:nvPr/>
        </p:nvSpPr>
        <p:spPr>
          <a:xfrm>
            <a:off x="2971800" y="2620704"/>
            <a:ext cx="1687268" cy="9847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831" y="2781299"/>
            <a:ext cx="1546225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356225"/>
            <a:ext cx="259080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6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C) Incidence rate (</a:t>
            </a:r>
            <a:r>
              <a:rPr lang="en-US" sz="2800" b="1" dirty="0" err="1" smtClean="0">
                <a:solidFill>
                  <a:srgbClr val="002060"/>
                </a:solidFill>
              </a:rPr>
              <a:t>Ir</a:t>
            </a:r>
            <a:r>
              <a:rPr lang="en-US" sz="2800" b="1" dirty="0" smtClean="0">
                <a:solidFill>
                  <a:srgbClr val="002060"/>
                </a:solidFill>
              </a:rPr>
              <a:t>):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43000" y="630702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Definition: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The </a:t>
            </a:r>
            <a:r>
              <a:rPr lang="en-US" sz="2400" i="1" dirty="0" smtClean="0">
                <a:solidFill>
                  <a:srgbClr val="0070C0"/>
                </a:solidFill>
              </a:rPr>
              <a:t>incidence rate (</a:t>
            </a:r>
            <a:r>
              <a:rPr lang="en-US" sz="2400" i="1" dirty="0" err="1" smtClean="0">
                <a:solidFill>
                  <a:srgbClr val="0070C0"/>
                </a:solidFill>
              </a:rPr>
              <a:t>Ir</a:t>
            </a:r>
            <a:r>
              <a:rPr lang="en-US" sz="2400" i="1" dirty="0" smtClean="0">
                <a:solidFill>
                  <a:srgbClr val="0070C0"/>
                </a:solidFill>
              </a:rPr>
              <a:t>) </a:t>
            </a:r>
            <a:r>
              <a:rPr lang="en-US" sz="2400" dirty="0"/>
              <a:t>measures the 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</a:t>
            </a: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accidents with lost workdays </a:t>
            </a:r>
            <a:r>
              <a:rPr lang="en-US" sz="2400" dirty="0" smtClean="0"/>
              <a:t>per </a:t>
            </a:r>
            <a:r>
              <a:rPr lang="en-US" sz="2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thousand employees</a:t>
            </a:r>
            <a:r>
              <a:rPr lang="en-US" sz="2400" dirty="0" smtClean="0"/>
              <a:t>.</a:t>
            </a:r>
            <a:endParaRPr lang="fr-FR" sz="2400" dirty="0"/>
          </a:p>
        </p:txBody>
      </p:sp>
      <p:sp>
        <p:nvSpPr>
          <p:cNvPr id="15" name="Rectangle 14"/>
          <p:cNvSpPr/>
          <p:nvPr/>
        </p:nvSpPr>
        <p:spPr>
          <a:xfrm>
            <a:off x="1232388" y="2484695"/>
            <a:ext cx="1483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 smtClean="0"/>
              <a:t>Formula: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5274326" y="2509521"/>
            <a:ext cx="29683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dirty="0" smtClean="0"/>
              <a:t> number of accidents.</a:t>
            </a:r>
          </a:p>
          <a:p>
            <a:r>
              <a:rPr lang="en-US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E:</a:t>
            </a:r>
            <a:r>
              <a:rPr lang="en-US" sz="1600" dirty="0" smtClean="0"/>
              <a:t> average number of employees.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1143000" y="4800600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Example</a:t>
            </a:r>
            <a:r>
              <a:rPr lang="en-US" sz="2400" b="1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/>
              <a:t>If a company has 4 accidents in a year and 250 employees:</a:t>
            </a:r>
            <a:endParaRPr lang="fr-FR" sz="2400" dirty="0"/>
          </a:p>
        </p:txBody>
      </p:sp>
      <p:sp>
        <p:nvSpPr>
          <p:cNvPr id="19" name="Rectangle 18"/>
          <p:cNvSpPr/>
          <p:nvPr/>
        </p:nvSpPr>
        <p:spPr>
          <a:xfrm>
            <a:off x="1143000" y="6096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➡ Incidence rate = </a:t>
            </a:r>
            <a:r>
              <a:rPr lang="en-US" b="1" dirty="0">
                <a:solidFill>
                  <a:srgbClr val="0070C0"/>
                </a:solidFill>
              </a:rPr>
              <a:t>16 accidents per 1,000 workers.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66800" y="4812268"/>
            <a:ext cx="7848600" cy="16647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ounded Rectangle 20"/>
          <p:cNvSpPr/>
          <p:nvPr/>
        </p:nvSpPr>
        <p:spPr>
          <a:xfrm>
            <a:off x="2971800" y="2286000"/>
            <a:ext cx="1687268" cy="9847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473583"/>
            <a:ext cx="15621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315684"/>
            <a:ext cx="205740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43000" y="3323272"/>
            <a:ext cx="78486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>
                <a:solidFill>
                  <a:srgbClr val="FFC000"/>
                </a:solidFill>
              </a:rPr>
              <a:t>A 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incidence rate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indicates that 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large fraction of the workforce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has been affected by accidents — suggesting </a:t>
            </a:r>
            <a:r>
              <a:rPr lang="en-US" b="1" dirty="0">
                <a:solidFill>
                  <a:srgbClr val="FFC000"/>
                </a:solidFill>
              </a:rPr>
              <a:t>widespread exposure</a:t>
            </a:r>
            <a:r>
              <a:rPr lang="en-US" dirty="0">
                <a:solidFill>
                  <a:srgbClr val="FFC000"/>
                </a:solidFill>
              </a:rPr>
              <a:t> to hazards or insufficient preventive measures</a:t>
            </a:r>
            <a:r>
              <a:rPr lang="en-US" dirty="0" smtClean="0">
                <a:solidFill>
                  <a:srgbClr val="FFC000"/>
                </a:solidFill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>
                <a:solidFill>
                  <a:srgbClr val="FFC000"/>
                </a:solidFill>
              </a:rPr>
              <a:t>A 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incidence rate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reflects 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better worker protection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and more effective safety management.</a:t>
            </a: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8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A CASA TECHNOLOGY\Downloads\Copilot_20251029_22164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114" y="2514600"/>
            <a:ext cx="4048932" cy="269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</a:t>
            </a:r>
            <a:r>
              <a:rPr lang="en-US" sz="2800" b="1" dirty="0" smtClean="0">
                <a:solidFill>
                  <a:srgbClr val="002060"/>
                </a:solidFill>
              </a:rPr>
              <a:t>.   Interpreting and Using Indicators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511076"/>
            <a:ext cx="7924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</a:t>
            </a:r>
            <a:r>
              <a:rPr lang="en-US" sz="2400" b="1" dirty="0" smtClean="0"/>
              <a:t>:</a:t>
            </a:r>
            <a:endParaRPr lang="en-US" sz="2400" dirty="0" smtClean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Compare </a:t>
            </a:r>
            <a:r>
              <a:rPr lang="en-US" sz="2400" dirty="0"/>
              <a:t>internal performance over time (monthly, yearly</a:t>
            </a:r>
            <a:r>
              <a:rPr lang="en-US" sz="2400" dirty="0" smtClean="0"/>
              <a:t>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Benchmark </a:t>
            </a:r>
            <a:r>
              <a:rPr lang="en-US" sz="2400" dirty="0"/>
              <a:t>against industry </a:t>
            </a:r>
            <a:r>
              <a:rPr lang="en-US" sz="2400" dirty="0" smtClean="0"/>
              <a:t>averages.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smtClean="0"/>
              <a:t>Identify </a:t>
            </a:r>
            <a:r>
              <a:rPr lang="en-US" sz="2400" dirty="0"/>
              <a:t>“at-risk” departments or units.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9731" y="480060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Practical 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sz="2400" b="1" dirty="0" smtClean="0"/>
              <a:t>:</a:t>
            </a:r>
            <a:endParaRPr lang="en-US" sz="2400" dirty="0" smtClean="0"/>
          </a:p>
          <a:p>
            <a:pPr algn="just"/>
            <a:r>
              <a:rPr lang="en-US" sz="2400" dirty="0" smtClean="0"/>
              <a:t>     A </a:t>
            </a:r>
            <a:r>
              <a:rPr lang="en-US" sz="2400" dirty="0"/>
              <a:t>plant with a frequency rate of 8, compared to the industry average of 5, indicates a 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for enhanced safety procedures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worker training</a:t>
            </a:r>
            <a:r>
              <a:rPr lang="en-US" sz="2400" dirty="0"/>
              <a:t>.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457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LA CASA TECHNOLOGY\Downloads\Copilot_20251029_22232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1"/>
          <a:stretch/>
        </p:blipFill>
        <p:spPr bwMode="auto">
          <a:xfrm>
            <a:off x="5694484" y="3352800"/>
            <a:ext cx="2746131" cy="318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LA CASA TECHNOLOGY\Downloads\Copilot_20251029_22200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" t="19597" r="3286" b="7079"/>
          <a:stretch/>
        </p:blipFill>
        <p:spPr bwMode="auto">
          <a:xfrm>
            <a:off x="1522534" y="3352802"/>
            <a:ext cx="2746131" cy="318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III. Near miss reporting: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630702"/>
            <a:ext cx="7696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400" dirty="0"/>
              <a:t>A </a:t>
            </a:r>
            <a:r>
              <a:rPr lang="en-US" sz="24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 miss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/>
              <a:t>is an 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unplanned event that did not result in injury, illness, or damage</a:t>
            </a:r>
            <a:r>
              <a:rPr lang="en-US" sz="2400" dirty="0"/>
              <a:t>, but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had the potential to do so</a:t>
            </a:r>
            <a:r>
              <a:rPr lang="en-US" sz="2400" dirty="0"/>
              <a:t> if conditions had been slightly different.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990600" y="2485072"/>
            <a:ext cx="3810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🔧 </a:t>
            </a:r>
            <a:r>
              <a:rPr lang="en-US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</a:t>
            </a:r>
            <a:endParaRPr lang="en-US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A </a:t>
            </a:r>
            <a:r>
              <a:rPr lang="en-US" dirty="0">
                <a:solidFill>
                  <a:srgbClr val="0070C0"/>
                </a:solidFill>
              </a:rPr>
              <a:t>worker slips on an oily floor but doesn’t fall — this should be reported to correct the hazard before an accident happens.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67300" y="2485072"/>
            <a:ext cx="40005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⚙ </a:t>
            </a:r>
            <a:r>
              <a:rPr lang="en-US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</a:t>
            </a:r>
            <a:endParaRPr lang="en-US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dirty="0" smtClean="0">
                <a:solidFill>
                  <a:srgbClr val="0070C0"/>
                </a:solidFill>
              </a:rPr>
              <a:t>During </a:t>
            </a:r>
            <a:r>
              <a:rPr lang="en-US" dirty="0">
                <a:solidFill>
                  <a:srgbClr val="0070C0"/>
                </a:solidFill>
              </a:rPr>
              <a:t>the transfer of a flammable solvent between two tanks, an operator notices a </a:t>
            </a:r>
            <a:r>
              <a:rPr lang="en-US" b="1" dirty="0">
                <a:solidFill>
                  <a:srgbClr val="0070C0"/>
                </a:solidFill>
              </a:rPr>
              <a:t>small static spark</a:t>
            </a:r>
            <a:r>
              <a:rPr lang="en-US" dirty="0">
                <a:solidFill>
                  <a:srgbClr val="0070C0"/>
                </a:solidFill>
              </a:rPr>
              <a:t> at the connection point but no ignition occurs.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7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III. Summary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990600"/>
            <a:ext cx="777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rate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→ How often accidents </a:t>
            </a:r>
            <a:r>
              <a:rPr lang="en-US" sz="2000" dirty="0" smtClean="0"/>
              <a:t>occur.</a:t>
            </a:r>
          </a:p>
          <a:p>
            <a:pPr marL="342900" indent="-34290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Severity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→ How serious accidents </a:t>
            </a:r>
            <a:r>
              <a:rPr lang="en-US" sz="2000" dirty="0" smtClean="0"/>
              <a:t>are.</a:t>
            </a:r>
          </a:p>
          <a:p>
            <a:pPr marL="342900" indent="-34290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Incidence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→ Relation to number of </a:t>
            </a:r>
            <a:r>
              <a:rPr lang="en-US" sz="2000" dirty="0" smtClean="0"/>
              <a:t>workers.</a:t>
            </a:r>
          </a:p>
          <a:p>
            <a:pPr marL="342900" indent="-34290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Near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misses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→ Key indicators for proactive </a:t>
            </a:r>
            <a:r>
              <a:rPr lang="en-US" sz="2000" dirty="0" smtClean="0"/>
              <a:t>prevention.</a:t>
            </a:r>
          </a:p>
          <a:p>
            <a:pPr marL="342900" indent="-342900" algn="just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Quantitative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indicators</a:t>
            </a:r>
            <a:r>
              <a:rPr lang="en-US" sz="2000" dirty="0"/>
              <a:t> = </a:t>
            </a:r>
            <a:r>
              <a:rPr lang="en-US" sz="2000" i="1" dirty="0"/>
              <a:t>Essential tools for decision-making and continuous safety improvement</a:t>
            </a:r>
            <a:r>
              <a:rPr lang="en-US" sz="2000" i="1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6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10/29/2025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IV. Next Session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5685" y="776654"/>
            <a:ext cx="71860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Week </a:t>
            </a:r>
            <a:r>
              <a:rPr lang="en-US" sz="2800" b="1" dirty="0" smtClean="0"/>
              <a:t>4: Workplace Risk Analysis Methods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88024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Thank you for your attention!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3331698"/>
            <a:ext cx="7406640" cy="4021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i="1" dirty="0" smtClean="0">
                <a:solidFill>
                  <a:srgbClr val="002060"/>
                </a:solidFill>
              </a:rPr>
              <a:t>See you next class.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15938</TotalTime>
  <Words>856</Words>
  <Application>Microsoft Office PowerPoint</Application>
  <PresentationFormat>On-screen Show (4:3)</PresentationFormat>
  <Paragraphs>116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PowerPoint Presentation</vt:lpstr>
      <vt:lpstr>Learning Outcomes</vt:lpstr>
      <vt:lpstr>1. Introduction to Accident Indicators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Dr. Bouti .M</cp:lastModifiedBy>
  <cp:revision>102</cp:revision>
  <dcterms:created xsi:type="dcterms:W3CDTF">2006-08-16T00:00:00Z</dcterms:created>
  <dcterms:modified xsi:type="dcterms:W3CDTF">2025-10-29T21:28:51Z</dcterms:modified>
</cp:coreProperties>
</file>