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099" autoAdjust="0"/>
    <p:restoredTop sz="94660"/>
  </p:normalViewPr>
  <p:slideViewPr>
    <p:cSldViewPr>
      <p:cViewPr>
        <p:scale>
          <a:sx n="87" d="100"/>
          <a:sy n="87" d="100"/>
        </p:scale>
        <p:origin x="-118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0DD01-B965-4495-8A35-B34F05FCAC24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FCFDD-EF72-4540-81D9-B83F42DC88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294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FCFDD-EF72-4540-81D9-B83F42DC88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415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4DD005-8337-47E2-B1F4-2DB65B06A34A}" type="datetime1">
              <a:rPr lang="en-US" smtClean="0"/>
              <a:t>11/14/2025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5C6837-A884-4855-83B0-CE8BCE4E32D3}" type="datetime1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33FBF-8827-4A19-9313-B44950DFE823}" type="datetime1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AA822C-EA49-4476-8522-9274ADBDE073}" type="datetime1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40BA7F-4B55-4557-B60F-54BC740D5A2F}" type="datetime1">
              <a:rPr lang="en-US" smtClean="0"/>
              <a:t>11/14/2025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9423CE-D1B7-40BA-9A20-733D45026EE3}" type="datetime1">
              <a:rPr lang="en-US" smtClean="0"/>
              <a:t>11/14/2025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8ACD0-D325-4702-A011-B6F34E5F304B}" type="datetime1">
              <a:rPr lang="en-US" smtClean="0"/>
              <a:t>11/14/2025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A226E3-9A3A-4742-9473-A1A4A7D0FA5C}" type="datetime1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F190CA-3A95-4837-A04F-C0DAC6C104B3}" type="datetime1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1005E8-3E9E-48E7-88A2-BD4ED6291004}" type="datetime1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799A93-C020-481C-93F3-CD7E9FBB2CC1}" type="datetime1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41B3A10-39F4-4D9A-B916-0505D887E8DE}" type="datetime1">
              <a:rPr lang="en-US" smtClean="0"/>
              <a:t>11/14/2025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3448" y="0"/>
            <a:ext cx="9157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Democratic and Popular Republic of Algeria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3447" y="271046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Ministry of Higher Education and Scientific Research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33400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Abd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El-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afid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Boussouf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University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Mila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04446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of Sciences &amp; Technology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066800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Process Engineering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3448" y="1367135"/>
            <a:ext cx="9157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HSE in Industrial Installations – UED2.1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90602" y="1909465"/>
            <a:ext cx="14477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</a:t>
            </a:r>
            <a:r>
              <a:rPr lang="en-US" sz="20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IV: </a:t>
            </a:r>
            <a:endParaRPr lang="en-US" sz="2000" b="1" u="sng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1AD41-FAED-4480-813A-248201A9D28A}" type="datetime1">
              <a:rPr lang="en-US" smtClean="0">
                <a:solidFill>
                  <a:schemeClr val="accent1">
                    <a:lumMod val="50000"/>
                  </a:schemeClr>
                </a:solidFill>
              </a:rPr>
              <a:t>11/14/2025</a:t>
            </a:fld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Bouti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accent1">
                    <a:lumMod val="50000"/>
                  </a:schemeClr>
                </a:solidFill>
              </a:rPr>
              <a:pPr/>
              <a:t>1</a:t>
            </a:fld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86000" y="1828800"/>
            <a:ext cx="586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Workplace Risk Analysis Methods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4" b="12821"/>
          <a:stretch/>
        </p:blipFill>
        <p:spPr>
          <a:xfrm>
            <a:off x="1295400" y="2655277"/>
            <a:ext cx="7200900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45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228600"/>
            <a:ext cx="7406640" cy="63070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Learning Outcomes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066800"/>
            <a:ext cx="7406640" cy="609600"/>
          </a:xfrm>
        </p:spPr>
        <p:txBody>
          <a:bodyPr/>
          <a:lstStyle/>
          <a:p>
            <a:r>
              <a:rPr lang="en-US" dirty="0"/>
              <a:t>By the end of this session, students will be able to</a:t>
            </a:r>
            <a:r>
              <a:rPr lang="en-US" dirty="0" smtClean="0"/>
              <a:t>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8256-A431-4D06-BBF9-FB214F4D1504}" type="datetime1">
              <a:rPr lang="en-US" smtClean="0"/>
              <a:t>11/14/2025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371600" y="1676400"/>
            <a:ext cx="7391400" cy="2971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tIns="0">
            <a:no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70332" indent="-342900" algn="just">
              <a:buClrTx/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tx1"/>
                </a:solidFill>
              </a:rPr>
              <a:t>Apply observation-based techniques to identify hazards in the </a:t>
            </a:r>
            <a:r>
              <a:rPr lang="en-US" sz="2400" dirty="0" smtClean="0">
                <a:solidFill>
                  <a:schemeClr val="tx1"/>
                </a:solidFill>
              </a:rPr>
              <a:t>workplace.</a:t>
            </a:r>
          </a:p>
          <a:p>
            <a:pPr marL="370332" indent="-342900" algn="just">
              <a:buClrTx/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Construct </a:t>
            </a:r>
            <a:r>
              <a:rPr lang="en-US" sz="2400" dirty="0">
                <a:solidFill>
                  <a:schemeClr val="tx1"/>
                </a:solidFill>
              </a:rPr>
              <a:t>and interpret a risk map </a:t>
            </a:r>
            <a:r>
              <a:rPr lang="en-US" sz="2400" dirty="0" smtClean="0">
                <a:solidFill>
                  <a:schemeClr val="tx1"/>
                </a:solidFill>
              </a:rPr>
              <a:t>(</a:t>
            </a:r>
            <a:r>
              <a:rPr lang="fr-FR" sz="2400" dirty="0" smtClean="0">
                <a:solidFill>
                  <a:schemeClr val="tx1"/>
                </a:solidFill>
              </a:rPr>
              <a:t>cartographie des risques</a:t>
            </a:r>
            <a:r>
              <a:rPr lang="en-US" sz="2400" dirty="0" smtClean="0">
                <a:solidFill>
                  <a:schemeClr val="tx1"/>
                </a:solidFill>
              </a:rPr>
              <a:t>).</a:t>
            </a:r>
          </a:p>
          <a:p>
            <a:pPr marL="370332" indent="-342900" algn="just">
              <a:buClrTx/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Use </a:t>
            </a:r>
            <a:r>
              <a:rPr lang="en-US" sz="2400" dirty="0">
                <a:solidFill>
                  <a:schemeClr val="tx1"/>
                </a:solidFill>
              </a:rPr>
              <a:t>a risk assessment matrix (severity × probability</a:t>
            </a:r>
            <a:r>
              <a:rPr lang="en-US" sz="2400" dirty="0" smtClean="0">
                <a:solidFill>
                  <a:schemeClr val="tx1"/>
                </a:solidFill>
              </a:rPr>
              <a:t>).</a:t>
            </a:r>
          </a:p>
          <a:p>
            <a:pPr marL="370332" indent="-342900" algn="just">
              <a:buClrTx/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Perform </a:t>
            </a:r>
            <a:r>
              <a:rPr lang="en-US" sz="2400" dirty="0">
                <a:solidFill>
                  <a:schemeClr val="tx1"/>
                </a:solidFill>
              </a:rPr>
              <a:t>a basic hazard identification exercise (case study).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4" t="37164" b="13365"/>
          <a:stretch/>
        </p:blipFill>
        <p:spPr>
          <a:xfrm>
            <a:off x="2548304" y="4724400"/>
            <a:ext cx="5037992" cy="174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6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97468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1. Introduction to </a:t>
            </a:r>
            <a:r>
              <a:rPr lang="en-US" sz="3600" dirty="0" smtClean="0">
                <a:solidFill>
                  <a:srgbClr val="002060"/>
                </a:solidFill>
              </a:rPr>
              <a:t>Workplace Risk Analysis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D005-8337-47E2-B1F4-2DB65B06A34A}" type="datetime1">
              <a:rPr lang="en-US" smtClean="0"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371600" y="914400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analysis </a:t>
            </a:r>
            <a:r>
              <a:rPr lang="en-US" sz="2400" dirty="0"/>
              <a:t>is a </a:t>
            </a:r>
            <a:r>
              <a:rPr lang="en-US" sz="24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systematic approach</a:t>
            </a:r>
            <a:r>
              <a:rPr lang="en-US" sz="2400" dirty="0"/>
              <a:t> used to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</a:t>
            </a:r>
            <a:r>
              <a:rPr lang="en-US" sz="2400" dirty="0"/>
              <a:t>, and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evaluate</a:t>
            </a:r>
            <a:r>
              <a:rPr lang="en-US" sz="2400" dirty="0"/>
              <a:t> dangers present in an installation before they </a:t>
            </a:r>
            <a:r>
              <a:rPr lang="en-US" sz="2400" u="sng" dirty="0">
                <a:solidFill>
                  <a:srgbClr val="00B050"/>
                </a:solidFill>
              </a:rPr>
              <a:t>lead to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an accident.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90600" y="2209800"/>
            <a:ext cx="54075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it matters in process 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:</a:t>
            </a:r>
            <a:endParaRPr lang="fr-FR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962400"/>
            <a:ext cx="3733800" cy="25146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90600" y="2556808"/>
            <a:ext cx="6400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Reduces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accident frequency and severity.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Improves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equipment reliability.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Helps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decision-making for preventive measures.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Required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ISO 45001 and industrial auditing systems.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02323" y="4733534"/>
            <a:ext cx="42554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>
                <a:solidFill>
                  <a:srgbClr val="C00000"/>
                </a:solidFill>
              </a:rPr>
              <a:t>Example</a:t>
            </a:r>
            <a:r>
              <a:rPr lang="en-US" b="1" dirty="0" smtClean="0">
                <a:solidFill>
                  <a:srgbClr val="C00000"/>
                </a:solidFill>
              </a:rPr>
              <a:t>: 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</a:t>
            </a:r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chemical mixing unit, operators frequently climb stairs while carrying solvents. A risk analysis reveals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 </a:t>
            </a:r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of slipping, fall from height, chemical exposure, ergonomic strain.</a:t>
            </a:r>
            <a:endParaRPr lang="fr-FR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9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11/14/2025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1I. Observation Techniques: Overview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697468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Observation techniques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focus on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 inspection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of work situations </a:t>
            </a:r>
            <a:r>
              <a:rPr lang="en-US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identify</a:t>
            </a:r>
            <a:r>
              <a:rPr lang="en-US" dirty="0"/>
              <a:t> visible and hidden hazards.</a:t>
            </a:r>
            <a:endParaRPr lang="fr-FR" dirty="0"/>
          </a:p>
        </p:txBody>
      </p:sp>
      <p:sp>
        <p:nvSpPr>
          <p:cNvPr id="6" name="TextBox 5"/>
          <p:cNvSpPr txBox="1"/>
          <p:nvPr/>
        </p:nvSpPr>
        <p:spPr>
          <a:xfrm>
            <a:off x="1600200" y="1443335"/>
            <a:ext cx="1677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D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 Quran" panose="00000500000000000000" pitchFamily="2" charset="-78"/>
                <a:cs typeface="Amiri Quran" panose="00000500000000000000" pitchFamily="2" charset="-78"/>
              </a:rPr>
              <a:t>تقنيات المراقبة</a:t>
            </a:r>
            <a:endParaRPr lang="fr-F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 Quran" panose="00000500000000000000" pitchFamily="2" charset="-78"/>
              <a:cs typeface="Amiri Quran" panose="00000500000000000000" pitchFamily="2" charset="-78"/>
            </a:endParaRPr>
          </a:p>
        </p:txBody>
      </p:sp>
      <p:cxnSp>
        <p:nvCxnSpPr>
          <p:cNvPr id="13" name="Curved Connector 12"/>
          <p:cNvCxnSpPr>
            <a:endCxn id="6" idx="1"/>
          </p:cNvCxnSpPr>
          <p:nvPr/>
        </p:nvCxnSpPr>
        <p:spPr>
          <a:xfrm rot="5400000">
            <a:off x="1425833" y="1195000"/>
            <a:ext cx="653535" cy="304800"/>
          </a:xfrm>
          <a:prstGeom prst="curvedConnector4">
            <a:avLst>
              <a:gd name="adj1" fmla="val 32340"/>
              <a:gd name="adj2" fmla="val 175000"/>
            </a:avLst>
          </a:prstGeom>
          <a:ln>
            <a:tailEnd type="stealt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443335"/>
            <a:ext cx="4724400" cy="328106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990600" y="2728079"/>
            <a:ext cx="5410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Planned Observation :</a:t>
            </a:r>
          </a:p>
          <a:p>
            <a:r>
              <a:rPr lang="en-US" i="1" dirty="0" smtClean="0"/>
              <a:t>Structured visit using a checklist.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Spontaneous Observation :</a:t>
            </a:r>
          </a:p>
          <a:p>
            <a:r>
              <a:rPr lang="en-US" i="1" dirty="0" smtClean="0"/>
              <a:t>Unscheduled visit during normal operations.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Task Analysis Observation :</a:t>
            </a:r>
          </a:p>
          <a:p>
            <a:r>
              <a:rPr lang="en-US" i="1" dirty="0" smtClean="0"/>
              <a:t>Breakdown of tasks into steps to identify hazards.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Behavior-Based Safety Observation (BBS) :</a:t>
            </a:r>
          </a:p>
          <a:p>
            <a:r>
              <a:rPr lang="en-US" i="1" dirty="0" smtClean="0"/>
              <a:t>Focus on worker behavior relative to safety standards.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22081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11/14/2025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990600" y="0"/>
            <a:ext cx="40767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III. Risk Mapping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3000" y="6858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map</a:t>
            </a:r>
            <a:r>
              <a:rPr lang="en-US" sz="2400" dirty="0"/>
              <a:t> is a visual representation of all identified hazards in a workplace or industrial unit.</a:t>
            </a:r>
            <a:endParaRPr lang="fr-FR" sz="2400" dirty="0"/>
          </a:p>
        </p:txBody>
      </p:sp>
      <p:sp>
        <p:nvSpPr>
          <p:cNvPr id="12" name="Rectangle 11"/>
          <p:cNvSpPr/>
          <p:nvPr/>
        </p:nvSpPr>
        <p:spPr>
          <a:xfrm>
            <a:off x="914400" y="1733490"/>
            <a:ext cx="13443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provides: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4400" y="2057400"/>
            <a:ext cx="6934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/>
              <a:t>Location of hazards (geographical or process-based</a:t>
            </a:r>
            <a:r>
              <a:rPr lang="en-US" sz="2000" dirty="0" smtClean="0"/>
              <a:t>).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Nature / type </a:t>
            </a:r>
            <a:r>
              <a:rPr lang="en-US" sz="2000" dirty="0"/>
              <a:t>of hazards (chemical, mechanical, thermal</a:t>
            </a:r>
            <a:r>
              <a:rPr lang="en-US" sz="2000" dirty="0" smtClean="0"/>
              <a:t>…).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Risk </a:t>
            </a:r>
            <a:r>
              <a:rPr lang="en-US" sz="2000" dirty="0"/>
              <a:t>level (coding with colors</a:t>
            </a:r>
            <a:r>
              <a:rPr lang="en-US" sz="2000" dirty="0" smtClean="0"/>
              <a:t>).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smtClean="0"/>
              <a:t>Priority </a:t>
            </a:r>
            <a:r>
              <a:rPr lang="en-US" sz="2000" dirty="0"/>
              <a:t>zones for intervention.</a:t>
            </a:r>
            <a:endParaRPr lang="fr-FR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26896"/>
            <a:ext cx="4508500" cy="352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081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 txBox="1">
            <a:spLocks/>
          </p:cNvSpPr>
          <p:nvPr/>
        </p:nvSpPr>
        <p:spPr>
          <a:xfrm>
            <a:off x="990600" y="0"/>
            <a:ext cx="79248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IV. How to Build a Risk Mapping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697468"/>
            <a:ext cx="7696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 – Identify the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</a:t>
            </a:r>
          </a:p>
          <a:p>
            <a:r>
              <a:rPr lang="en-US" dirty="0" smtClean="0"/>
              <a:t>Define </a:t>
            </a:r>
            <a:r>
              <a:rPr lang="en-US" dirty="0"/>
              <a:t>the boundaries of the zone (e.g., distillation unit, storage area).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990600" y="1491496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 – Collect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</a:t>
            </a:r>
          </a:p>
          <a:p>
            <a:r>
              <a:rPr lang="en-US" dirty="0" smtClean="0"/>
              <a:t>Using: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Site </a:t>
            </a:r>
            <a:r>
              <a:rPr lang="en-US" dirty="0"/>
              <a:t>visits and </a:t>
            </a:r>
            <a:r>
              <a:rPr lang="en-US" dirty="0" smtClean="0"/>
              <a:t>observations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Accident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Near </a:t>
            </a:r>
            <a:r>
              <a:rPr lang="en-US" dirty="0"/>
              <a:t>miss </a:t>
            </a:r>
            <a:r>
              <a:rPr lang="en-US" dirty="0" smtClean="0"/>
              <a:t>reports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Worker </a:t>
            </a:r>
            <a:r>
              <a:rPr lang="en-US" dirty="0"/>
              <a:t>interviews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1114" y="3424535"/>
            <a:ext cx="782808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3 – Identify hazards</a:t>
            </a:r>
          </a:p>
          <a:p>
            <a:r>
              <a:rPr lang="en-US" dirty="0" smtClean="0"/>
              <a:t>For </a:t>
            </a:r>
            <a:r>
              <a:rPr lang="en-US" dirty="0"/>
              <a:t>each workplace: chemical, physical, mechanical, ergonomic, biological.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019906" y="4343400"/>
            <a:ext cx="4572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4 – Assess risk level</a:t>
            </a:r>
          </a:p>
          <a:p>
            <a:r>
              <a:rPr lang="en-US" dirty="0" smtClean="0"/>
              <a:t>(using </a:t>
            </a:r>
            <a:r>
              <a:rPr lang="en-US" dirty="0"/>
              <a:t>the risk matrix introduced later).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990600" y="5181600"/>
            <a:ext cx="70104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5 – Plot hazards on the map</a:t>
            </a:r>
          </a:p>
          <a:p>
            <a:r>
              <a:rPr lang="en-US" dirty="0" smtClean="0"/>
              <a:t>Use </a:t>
            </a:r>
            <a:r>
              <a:rPr lang="en-US" dirty="0"/>
              <a:t>icons, colors, or labels depending on severity.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990600" y="6019800"/>
            <a:ext cx="64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6 – Validate with HSE team and supervisors</a:t>
            </a:r>
            <a:endParaRPr lang="fr-FR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11/14/2025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67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9" y="3505200"/>
            <a:ext cx="6141183" cy="2286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11/14/2025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990600" y="0"/>
            <a:ext cx="79248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V. Risk Assessment Matrices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684211"/>
            <a:ext cx="762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A 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assessment matrix </a:t>
            </a:r>
            <a:r>
              <a:rPr lang="en-US" sz="2000" dirty="0"/>
              <a:t>combines the severity of consequences with the probability of occurrence.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5" y="1746250"/>
            <a:ext cx="374967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01"/>
          <a:stretch/>
        </p:blipFill>
        <p:spPr bwMode="auto">
          <a:xfrm>
            <a:off x="5638800" y="1746250"/>
            <a:ext cx="240738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143000" y="5791200"/>
            <a:ext cx="7772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matrix cross-combines S and P to produce risk levels 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(low / medium / high / critical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fr-F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78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11/14/2025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990600" y="0"/>
            <a:ext cx="79248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VI. Example: Risk Matrix Interpretation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10358"/>
            <a:ext cx="4732337" cy="1730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971799"/>
            <a:ext cx="4549775" cy="13033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724400"/>
            <a:ext cx="4473575" cy="1355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70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11/14/2025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IIIX. </a:t>
            </a:r>
            <a:r>
              <a:rPr lang="en-US" sz="2800" b="1" dirty="0" smtClean="0">
                <a:solidFill>
                  <a:srgbClr val="002060"/>
                </a:solidFill>
              </a:rPr>
              <a:t>Summary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990600"/>
            <a:ext cx="7696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/>
              <a:t>Observation techniques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 direct detection of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hazards</a:t>
            </a:r>
            <a:r>
              <a:rPr lang="en-US" sz="2400" dirty="0" smtClean="0"/>
              <a:t>.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 smtClean="0"/>
              <a:t>Risk </a:t>
            </a:r>
            <a:r>
              <a:rPr lang="en-US" sz="2400" dirty="0"/>
              <a:t>mapping visualizes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location</a:t>
            </a:r>
            <a:r>
              <a:rPr lang="en-US" sz="2400" dirty="0"/>
              <a:t>,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nature</a:t>
            </a:r>
            <a:r>
              <a:rPr lang="en-US" sz="2400" dirty="0"/>
              <a:t>, and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intensity of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hazards</a:t>
            </a:r>
            <a:r>
              <a:rPr lang="en-US" sz="2400" dirty="0" smtClean="0"/>
              <a:t>.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 smtClean="0"/>
              <a:t>Risk </a:t>
            </a:r>
            <a:r>
              <a:rPr lang="en-US" sz="2400" dirty="0"/>
              <a:t>matrices objectively classify risks to prioritize </a:t>
            </a:r>
            <a:r>
              <a:rPr lang="en-US" sz="2400" dirty="0" smtClean="0"/>
              <a:t>interventions.</a:t>
            </a:r>
          </a:p>
        </p:txBody>
      </p:sp>
    </p:spTree>
    <p:extLst>
      <p:ext uri="{BB962C8B-B14F-4D97-AF65-F5344CB8AC3E}">
        <p14:creationId xmlns:p14="http://schemas.microsoft.com/office/powerpoint/2010/main" val="13367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11/14/2025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IIX. </a:t>
            </a:r>
            <a:r>
              <a:rPr lang="en-US" sz="2800" b="1" dirty="0" smtClean="0">
                <a:solidFill>
                  <a:srgbClr val="002060"/>
                </a:solidFill>
              </a:rPr>
              <a:t>Next Session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5685" y="776654"/>
            <a:ext cx="75859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Week </a:t>
            </a:r>
            <a:r>
              <a:rPr lang="en-US" sz="2800" b="1" dirty="0" smtClean="0"/>
              <a:t>5: Accident Analysis – Introduction to Tree of Causes</a:t>
            </a:r>
            <a:endParaRPr lang="en-US" sz="28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95400" y="2788024"/>
            <a:ext cx="740664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Thank you for your attention!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95400" y="3331698"/>
            <a:ext cx="7406640" cy="4021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2000" i="1" dirty="0" smtClean="0">
                <a:solidFill>
                  <a:srgbClr val="002060"/>
                </a:solidFill>
              </a:rPr>
              <a:t>See you next class.</a:t>
            </a:r>
            <a:endParaRPr lang="en-US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19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16709</TotalTime>
  <Words>591</Words>
  <Application>Microsoft Office PowerPoint</Application>
  <PresentationFormat>On-screen Show (4:3)</PresentationFormat>
  <Paragraphs>102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Solstice</vt:lpstr>
      <vt:lpstr>PowerPoint Presentation</vt:lpstr>
      <vt:lpstr>Learning Outcomes</vt:lpstr>
      <vt:lpstr>1. Introduction to Workplace Risk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Dr. Bouti .M</cp:lastModifiedBy>
  <cp:revision>127</cp:revision>
  <dcterms:created xsi:type="dcterms:W3CDTF">2006-08-16T00:00:00Z</dcterms:created>
  <dcterms:modified xsi:type="dcterms:W3CDTF">2025-11-14T21:19:04Z</dcterms:modified>
</cp:coreProperties>
</file>