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3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0DD01-B965-4495-8A35-B34F05FCAC24}" type="datetimeFigureOut">
              <a:rPr lang="fr-FR" smtClean="0"/>
              <a:t>26/08/2025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FCFDD-EF72-4540-81D9-B83F42DC88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29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FCFDD-EF72-4540-81D9-B83F42DC88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41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4DD005-8337-47E2-B1F4-2DB65B06A34A}" type="datetime1">
              <a:rPr lang="en-US" smtClean="0"/>
              <a:t>8/26/2025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5C6837-A884-4855-83B0-CE8BCE4E32D3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33FBF-8827-4A19-9313-B44950DFE823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AA822C-EA49-4476-8522-9274ADBDE073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40BA7F-4B55-4557-B60F-54BC740D5A2F}" type="datetime1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9423CE-D1B7-40BA-9A20-733D45026EE3}" type="datetime1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8ACD0-D325-4702-A011-B6F34E5F304B}" type="datetime1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A226E3-9A3A-4742-9473-A1A4A7D0FA5C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F190CA-3A95-4837-A04F-C0DAC6C104B3}" type="datetime1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1005E8-3E9E-48E7-88A2-BD4ED6291004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799A93-C020-481C-93F3-CD7E9FBB2CC1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41B3A10-39F4-4D9A-B916-0505D887E8DE}" type="datetime1">
              <a:rPr lang="en-US" smtClean="0"/>
              <a:t>8/26/2025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3448" y="0"/>
            <a:ext cx="9157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Democratic and Popular Republic of Algeria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447" y="2710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of Higher Education and Scientific Research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34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Center of 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Abdelhafid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Boussouf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Mila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044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 of Sciences &amp; Technology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0668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Process Engineering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3448" y="1367135"/>
            <a:ext cx="9157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HSE in Industrial Installations – UED2.1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2" y="1909465"/>
            <a:ext cx="14477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II: </a:t>
            </a:r>
            <a:endParaRPr lang="en-US" sz="2000" b="1" u="sng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1AD41-FAED-4480-813A-248201A9D28A}" type="datetime1">
              <a:rPr lang="en-US" smtClean="0">
                <a:solidFill>
                  <a:schemeClr val="accent1">
                    <a:lumMod val="50000"/>
                  </a:schemeClr>
                </a:solidFill>
              </a:rPr>
              <a:t>8/26/2025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accent1">
                    <a:lumMod val="50000"/>
                  </a:schemeClr>
                </a:solidFill>
              </a:rPr>
              <a:pPr/>
              <a:t>1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1" b="25000"/>
          <a:stretch/>
        </p:blipFill>
        <p:spPr bwMode="auto">
          <a:xfrm>
            <a:off x="2438401" y="2438398"/>
            <a:ext cx="5413069" cy="401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438401" y="1828800"/>
            <a:ext cx="5413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OF HAZARDS</a:t>
            </a:r>
            <a:endParaRPr lang="en-US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845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28600"/>
            <a:ext cx="7406640" cy="63070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Learning Outcomes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066800"/>
            <a:ext cx="7406640" cy="609600"/>
          </a:xfrm>
        </p:spPr>
        <p:txBody>
          <a:bodyPr/>
          <a:lstStyle/>
          <a:p>
            <a:r>
              <a:rPr lang="en-US" dirty="0"/>
              <a:t>By the end of this session, students will be able to</a:t>
            </a:r>
            <a:r>
              <a:rPr lang="en-US" dirty="0" smtClean="0"/>
              <a:t>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8256-A431-4D06-BBF9-FB214F4D1504}" type="datetime1">
              <a:rPr lang="en-US" smtClean="0"/>
              <a:t>8/26/2025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71600" y="1828800"/>
            <a:ext cx="7391400" cy="2743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Identify main types of hazards.</a:t>
            </a:r>
            <a:endParaRPr lang="en-US" sz="2400" dirty="0" smtClean="0"/>
          </a:p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Differentiate </a:t>
            </a:r>
            <a:r>
              <a:rPr lang="en-US" sz="2400" dirty="0" smtClean="0"/>
              <a:t>physical, chemical, and biological hazards.</a:t>
            </a:r>
            <a:endParaRPr lang="en-US" sz="2400" dirty="0" smtClean="0"/>
          </a:p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Provide industrial examples for each category.</a:t>
            </a:r>
            <a:endParaRPr lang="en-US" sz="2400" dirty="0" smtClean="0"/>
          </a:p>
          <a:p>
            <a:pPr marL="484632" indent="-457200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/>
              <a:t>Recognize combined hazard scenarios.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7406640" cy="63070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1. Why classification of hazards?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1376117"/>
            <a:ext cx="7010400" cy="2738683"/>
          </a:xfrm>
        </p:spPr>
        <p:txBody>
          <a:bodyPr>
            <a:noAutofit/>
          </a:bodyPr>
          <a:lstStyle/>
          <a:p>
            <a:pPr marL="484632" indent="-457200"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 risk better –</a:t>
            </a:r>
            <a:r>
              <a:rPr lang="en-US" sz="2400" dirty="0" smtClean="0"/>
              <a:t> </a:t>
            </a:r>
            <a:r>
              <a:rPr lang="en-US" sz="1600" i="1" dirty="0" smtClean="0">
                <a:solidFill>
                  <a:schemeClr val="accent2">
                    <a:lumMod val="75000"/>
                  </a:schemeClr>
                </a:solidFill>
              </a:rPr>
              <a:t>gives clear structure of risk assessment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484632" indent="-457200"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Choose the right controls – </a:t>
            </a:r>
            <a:r>
              <a:rPr lang="en-US" sz="1600" i="1" dirty="0" smtClean="0">
                <a:solidFill>
                  <a:schemeClr val="accent2">
                    <a:lumMod val="75000"/>
                  </a:schemeClr>
                </a:solidFill>
              </a:rPr>
              <a:t>each hazard needs its own safety method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484632" indent="-457200"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 priorities –</a:t>
            </a:r>
            <a:r>
              <a:rPr lang="en-US" sz="1600" dirty="0" smtClean="0"/>
              <a:t> </a:t>
            </a:r>
            <a:r>
              <a:rPr lang="en-US" sz="1600" i="1" dirty="0" smtClean="0">
                <a:solidFill>
                  <a:schemeClr val="accent2">
                    <a:lumMod val="75000"/>
                  </a:schemeClr>
                </a:solidFill>
              </a:rPr>
              <a:t>focus first on the most dangerous hazard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484632" indent="-457200"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 the law –</a:t>
            </a:r>
            <a:r>
              <a:rPr lang="en-US" sz="1600" dirty="0" smtClean="0"/>
              <a:t> </a:t>
            </a:r>
            <a:r>
              <a:rPr lang="en-US" sz="1600" i="1" dirty="0" smtClean="0">
                <a:solidFill>
                  <a:schemeClr val="accent2">
                    <a:lumMod val="75000"/>
                  </a:schemeClr>
                </a:solidFill>
              </a:rPr>
              <a:t>supports compliance with safety rules and inspections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D005-8337-47E2-B1F4-2DB65B06A34A}" type="datetime1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0" y="725269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Classifying hazards means putting them into clear groups. This helps us: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1676400" y="4410670"/>
            <a:ext cx="716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By classifying hazards, we make safety work </a:t>
            </a:r>
            <a:r>
              <a:rPr lang="en-US" dirty="0" smtClean="0"/>
              <a:t>more organized</a:t>
            </a:r>
            <a:r>
              <a:rPr lang="en-US" dirty="0"/>
              <a:t>, effective, and easier to manage.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9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 smtClean="0">
                <a:solidFill>
                  <a:srgbClr val="002060"/>
                </a:solidFill>
              </a:rPr>
              <a:t>II. Types of Hazards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5" t="9610" r="12635" b="19470"/>
          <a:stretch/>
        </p:blipFill>
        <p:spPr bwMode="auto">
          <a:xfrm rot="20882939">
            <a:off x="1491960" y="816674"/>
            <a:ext cx="2084391" cy="275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C:\Users\LA CASA TECHNOLOGY\Downloads\Copilot_20250826_21262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0" t="9253" r="10352" b="10370"/>
          <a:stretch/>
        </p:blipFill>
        <p:spPr bwMode="auto">
          <a:xfrm rot="746503">
            <a:off x="5546142" y="568845"/>
            <a:ext cx="2083459" cy="275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9" t="9637" r="6696" b="20526"/>
          <a:stretch/>
        </p:blipFill>
        <p:spPr bwMode="auto">
          <a:xfrm rot="999936">
            <a:off x="2644396" y="3619319"/>
            <a:ext cx="2117576" cy="2809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C:\Users\LA CASA TECHNOLOGY\Downloads\Copilot_20250826_21464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4" t="10900" r="9773" b="17199"/>
          <a:stretch/>
        </p:blipFill>
        <p:spPr bwMode="auto">
          <a:xfrm rot="20091323">
            <a:off x="5852116" y="3437794"/>
            <a:ext cx="2086517" cy="273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81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II.1- Physical Hazards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630702"/>
            <a:ext cx="7848600" cy="129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/>
              <a:t>Physical hazards</a:t>
            </a:r>
            <a:r>
              <a:rPr lang="en-US" dirty="0"/>
              <a:t> are environmental factors or conditions—such as noise, heat, radiation, or vibration—that can cause harm to a person without necessarily touching them.</a:t>
            </a:r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2133600"/>
            <a:ext cx="4724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/>
              <a:t>Excessive noise </a:t>
            </a:r>
            <a:r>
              <a:rPr lang="en-US" dirty="0" smtClean="0"/>
              <a:t>→ hearing loss, fatigue.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/>
              <a:t>Vibration</a:t>
            </a:r>
            <a:r>
              <a:rPr lang="en-US" dirty="0" smtClean="0"/>
              <a:t> → musculoskeletal disorders.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/>
              <a:t>Radiation</a:t>
            </a:r>
            <a:r>
              <a:rPr lang="en-US" dirty="0" smtClean="0"/>
              <a:t> (ionizing &amp; non-ionizing).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/>
              <a:t>Temperature extremes</a:t>
            </a:r>
            <a:r>
              <a:rPr lang="en-US" sz="2000" dirty="0" smtClean="0"/>
              <a:t> </a:t>
            </a:r>
            <a:r>
              <a:rPr lang="en-US" dirty="0" smtClean="0"/>
              <a:t>(heat, cold).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/>
              <a:t>Pressure</a:t>
            </a:r>
            <a:r>
              <a:rPr lang="en-US" dirty="0" smtClean="0"/>
              <a:t> (steam, compressed gases).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66800" y="5715000"/>
            <a:ext cx="7025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Example:</a:t>
            </a:r>
            <a:r>
              <a:rPr lang="en-US" dirty="0"/>
              <a:t> Boiler operating at 20 bar → explosion risk.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524000"/>
            <a:ext cx="159639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435949"/>
            <a:ext cx="192405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C:\Users\LA CASA TECHNOLOGY\Desktop\ra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021" y="2895600"/>
            <a:ext cx="1660700" cy="196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LA CASA TECHNOLOGY\Desktop\gh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649" y="3718649"/>
            <a:ext cx="1923537" cy="120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LA CASA TECHNOLOGY\Desktop\pressur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4890233"/>
            <a:ext cx="2165835" cy="141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8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9/5/2025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II.2- Chemical Hazards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630702"/>
            <a:ext cx="7696200" cy="129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/>
              <a:t>Chemical hazards</a:t>
            </a:r>
            <a:r>
              <a:rPr lang="en-US" dirty="0"/>
              <a:t> are risks arising from the intrinsic properties of substances (toxicity, flammability, </a:t>
            </a:r>
            <a:r>
              <a:rPr lang="en-US" dirty="0" err="1"/>
              <a:t>corrosivity</a:t>
            </a:r>
            <a:r>
              <a:rPr lang="en-US" dirty="0"/>
              <a:t>, reactivity, etc.) that can harm health, safety, or the environment.</a:t>
            </a:r>
            <a:endParaRPr lang="fr-FR" dirty="0"/>
          </a:p>
        </p:txBody>
      </p:sp>
      <p:sp>
        <p:nvSpPr>
          <p:cNvPr id="9" name="TextBox 8"/>
          <p:cNvSpPr txBox="1"/>
          <p:nvPr/>
        </p:nvSpPr>
        <p:spPr>
          <a:xfrm>
            <a:off x="1143000" y="2057400"/>
            <a:ext cx="6096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Toxic substances:</a:t>
            </a:r>
            <a:r>
              <a:rPr lang="en-US" dirty="0" smtClean="0"/>
              <a:t> benzene, chlorine.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Flammable substances: </a:t>
            </a:r>
            <a:r>
              <a:rPr lang="en-US" dirty="0" smtClean="0"/>
              <a:t>solvents, hydrocarbons.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Explosives:</a:t>
            </a:r>
            <a:r>
              <a:rPr lang="en-US" dirty="0" smtClean="0"/>
              <a:t> ammonium nitrate.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Corrosives:</a:t>
            </a:r>
            <a:r>
              <a:rPr lang="en-US" dirty="0" smtClean="0"/>
              <a:t> sulfuric acid, sodium hydroxide.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Reactive chemicals:</a:t>
            </a:r>
            <a:r>
              <a:rPr lang="en-US" dirty="0" smtClean="0"/>
              <a:t> peroxides, unstable intermediates.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86962" y="4583668"/>
            <a:ext cx="5747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/>
              <a:t>Routes of Exposure:</a:t>
            </a:r>
            <a:r>
              <a:rPr lang="en-US" dirty="0" smtClean="0"/>
              <a:t> Inhalation, skin contact, ingestion.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23"/>
          <a:stretch/>
        </p:blipFill>
        <p:spPr bwMode="auto">
          <a:xfrm>
            <a:off x="6858000" y="1650023"/>
            <a:ext cx="2209800" cy="4800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9" t="24039" r="6249" b="1593"/>
          <a:stretch/>
        </p:blipFill>
        <p:spPr bwMode="auto">
          <a:xfrm>
            <a:off x="1323535" y="4969027"/>
            <a:ext cx="3667565" cy="1736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67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9/5/2025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II.3- Mechanical Hazards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6462" y="630702"/>
            <a:ext cx="79189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</a:t>
            </a:r>
            <a:r>
              <a:rPr lang="en-US" b="1" dirty="0"/>
              <a:t>mechanical hazard</a:t>
            </a:r>
            <a:r>
              <a:rPr lang="en-US" dirty="0"/>
              <a:t> is any danger that comes from machines or moving parts.</a:t>
            </a:r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>
            <a:off x="1219199" y="1295400"/>
            <a:ext cx="480022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Rotating parts</a:t>
            </a:r>
            <a:r>
              <a:rPr lang="en-US" dirty="0" smtClean="0"/>
              <a:t>: shafts, belts, pulleys.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Cutting/crushing hazards</a:t>
            </a:r>
            <a:r>
              <a:rPr lang="en-US" dirty="0" smtClean="0"/>
              <a:t>: presses, rollers.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Falling objects</a:t>
            </a:r>
            <a:r>
              <a:rPr lang="en-US" dirty="0" smtClean="0"/>
              <a:t>: crane operations, poor stacking.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Slips, trips, falls</a:t>
            </a:r>
            <a:r>
              <a:rPr lang="en-US" dirty="0" smtClean="0"/>
              <a:t>: wet/uneven surfaces.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424" y="1295401"/>
            <a:ext cx="3006466" cy="2251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200400"/>
            <a:ext cx="3852333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107" y="3786188"/>
            <a:ext cx="3628293" cy="261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8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9/5/2025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II.4- Biological Hazards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9392" y="630702"/>
            <a:ext cx="7992208" cy="129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A </a:t>
            </a:r>
            <a:r>
              <a:rPr lang="en-US" b="1" dirty="0"/>
              <a:t>biological hazard</a:t>
            </a:r>
            <a:r>
              <a:rPr lang="en-US" dirty="0"/>
              <a:t> (or </a:t>
            </a:r>
            <a:r>
              <a:rPr lang="en-US" b="1" dirty="0"/>
              <a:t>biohazard</a:t>
            </a:r>
            <a:r>
              <a:rPr lang="en-US" dirty="0"/>
              <a:t>) is a risk of harm caused by living things or substances that come from </a:t>
            </a:r>
            <a:r>
              <a:rPr lang="en-US" dirty="0" smtClean="0"/>
              <a:t>them.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They </a:t>
            </a:r>
            <a:r>
              <a:rPr lang="en-US" dirty="0"/>
              <a:t>can make people </a:t>
            </a:r>
            <a:r>
              <a:rPr lang="en-US" b="1" dirty="0"/>
              <a:t>sick or infected</a:t>
            </a:r>
            <a:r>
              <a:rPr lang="en-US" dirty="0"/>
              <a:t>.</a:t>
            </a:r>
            <a:endParaRPr lang="fr-FR" dirty="0"/>
          </a:p>
        </p:txBody>
      </p:sp>
      <p:sp>
        <p:nvSpPr>
          <p:cNvPr id="11" name="TextBox 10"/>
          <p:cNvSpPr txBox="1"/>
          <p:nvPr/>
        </p:nvSpPr>
        <p:spPr>
          <a:xfrm>
            <a:off x="1143000" y="2362200"/>
            <a:ext cx="4613186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Microorganisms</a:t>
            </a:r>
            <a:r>
              <a:rPr lang="en-US" dirty="0" smtClean="0"/>
              <a:t>: bacteria, viruses, fungi.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Biological toxins</a:t>
            </a:r>
            <a:r>
              <a:rPr lang="en-US" dirty="0" smtClean="0"/>
              <a:t>: mycotoxins.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Allergenic dusts</a:t>
            </a:r>
            <a:r>
              <a:rPr lang="en-US" dirty="0" smtClean="0"/>
              <a:t>: grain dust, organic powders.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667" y="3701028"/>
            <a:ext cx="4823657" cy="2616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02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9/5/2025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II.5- Combined Hazards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762000"/>
            <a:ext cx="7696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Sometimes different hazards happen </a:t>
            </a:r>
            <a:r>
              <a:rPr lang="en-US" b="1" dirty="0"/>
              <a:t>together</a:t>
            </a:r>
            <a:r>
              <a:rPr lang="en-US" dirty="0"/>
              <a:t> and make the risk more dangerous.</a:t>
            </a:r>
          </a:p>
          <a:p>
            <a:endParaRPr lang="en-US" b="1" dirty="0" smtClean="0"/>
          </a:p>
          <a:p>
            <a:pPr algn="just">
              <a:lnSpc>
                <a:spcPct val="150000"/>
              </a:lnSpc>
            </a:pPr>
            <a:r>
              <a:rPr lang="en-US" b="1" u="sng" dirty="0" smtClean="0"/>
              <a:t>Examples</a:t>
            </a:r>
            <a:r>
              <a:rPr lang="en-US" b="1" dirty="0"/>
              <a:t>: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n-US" b="1" dirty="0"/>
              <a:t>Chemical + Physical:</a:t>
            </a:r>
            <a:r>
              <a:rPr lang="en-US" dirty="0"/>
              <a:t> Flammable solvent near heat → fire or explosion.</a:t>
            </a:r>
          </a:p>
          <a:p>
            <a:pPr algn="just">
              <a:lnSpc>
                <a:spcPct val="150000"/>
              </a:lnSpc>
            </a:pPr>
            <a:r>
              <a:rPr lang="en-US" b="1" dirty="0"/>
              <a:t>Mechanical + Biological:</a:t>
            </a:r>
            <a:r>
              <a:rPr lang="en-US" dirty="0"/>
              <a:t> In food industry, machines + germs → injury and contamination.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0" t="5727" r="20569" b="5510"/>
          <a:stretch/>
        </p:blipFill>
        <p:spPr bwMode="auto">
          <a:xfrm>
            <a:off x="3771900" y="3276600"/>
            <a:ext cx="24384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379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9/6/2025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III. </a:t>
            </a:r>
            <a:r>
              <a:rPr lang="en-US" sz="2800" b="1" dirty="0" smtClean="0">
                <a:solidFill>
                  <a:srgbClr val="002060"/>
                </a:solidFill>
              </a:rPr>
              <a:t>Summary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990600"/>
            <a:ext cx="7086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/>
              <a:t>Hazards classified into 4 main </a:t>
            </a:r>
            <a:r>
              <a:rPr lang="en-US" dirty="0" smtClean="0"/>
              <a:t>categories.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Physical</a:t>
            </a:r>
            <a:r>
              <a:rPr lang="en-US" dirty="0"/>
              <a:t>: </a:t>
            </a:r>
            <a:r>
              <a:rPr lang="en-US" dirty="0" smtClean="0"/>
              <a:t>energy-related.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Chemical</a:t>
            </a:r>
            <a:r>
              <a:rPr lang="en-US" dirty="0"/>
              <a:t>: toxic, flammable, </a:t>
            </a:r>
            <a:r>
              <a:rPr lang="en-US" dirty="0" smtClean="0"/>
              <a:t>corrosive.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Mechanical</a:t>
            </a:r>
            <a:r>
              <a:rPr lang="en-US" dirty="0"/>
              <a:t>: </a:t>
            </a:r>
            <a:r>
              <a:rPr lang="en-US" dirty="0" smtClean="0"/>
              <a:t>equipment/machinery.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Biological</a:t>
            </a:r>
            <a:r>
              <a:rPr lang="en-US" dirty="0"/>
              <a:t>: microorganisms, </a:t>
            </a:r>
            <a:r>
              <a:rPr lang="en-US" dirty="0" smtClean="0"/>
              <a:t>toxins.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Combined </a:t>
            </a:r>
            <a:r>
              <a:rPr lang="en-US" dirty="0"/>
              <a:t>hazards increase risk severity.</a:t>
            </a:r>
          </a:p>
        </p:txBody>
      </p:sp>
    </p:spTree>
    <p:extLst>
      <p:ext uri="{BB962C8B-B14F-4D97-AF65-F5344CB8AC3E}">
        <p14:creationId xmlns:p14="http://schemas.microsoft.com/office/powerpoint/2010/main" val="133672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IV. </a:t>
            </a:r>
            <a:r>
              <a:rPr lang="en-US" sz="2800" b="1" dirty="0" smtClean="0">
                <a:solidFill>
                  <a:srgbClr val="002060"/>
                </a:solidFill>
              </a:rPr>
              <a:t>Next Session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57195" y="776654"/>
            <a:ext cx="48734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Week </a:t>
            </a:r>
            <a:r>
              <a:rPr lang="en-US" sz="2800" b="1" dirty="0" smtClean="0"/>
              <a:t>3: Accident Indicators</a:t>
            </a:r>
            <a:endParaRPr lang="en-US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95400" y="2788024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Thank you for your attention!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95400" y="3331698"/>
            <a:ext cx="7406640" cy="4021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i="1" dirty="0" smtClean="0">
                <a:solidFill>
                  <a:srgbClr val="002060"/>
                </a:solidFill>
              </a:rPr>
              <a:t>See you next class.</a:t>
            </a:r>
            <a:endParaRPr lang="en-US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1989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15807</TotalTime>
  <Words>640</Words>
  <Application>Microsoft Office PowerPoint</Application>
  <PresentationFormat>On-screen Show (4:3)</PresentationFormat>
  <Paragraphs>101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PowerPoint Presentation</vt:lpstr>
      <vt:lpstr>Learning Outcomes</vt:lpstr>
      <vt:lpstr>1. Why classification of hazards?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Dr. Bouti .M</cp:lastModifiedBy>
  <cp:revision>72</cp:revision>
  <dcterms:created xsi:type="dcterms:W3CDTF">2006-08-16T00:00:00Z</dcterms:created>
  <dcterms:modified xsi:type="dcterms:W3CDTF">2025-09-06T15:22:59Z</dcterms:modified>
</cp:coreProperties>
</file>