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4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40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676400"/>
            <a:ext cx="10566400" cy="43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4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40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676400"/>
            <a:ext cx="10566400" cy="43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20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1992709"/>
            <a:ext cx="1088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0A8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</a:t>
            </a:r>
            <a:endParaRPr lang="en-US" sz="20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2551509"/>
            <a:ext cx="7194550" cy="1518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880"/>
              </a:lnSpc>
              <a:buNone/>
            </a:pPr>
            <a:r>
              <a:rPr lang="en-US" sz="5600" b="1" i="0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II: Crystallochemistry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812800" y="4248150"/>
            <a:ext cx="10883392" cy="642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30"/>
              </a:lnSpc>
              <a:buNone/>
            </a:pPr>
            <a:r>
              <a:rPr lang="en-US" sz="1800" dirty="0">
                <a:solidFill>
                  <a:srgbClr val="B9C4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 Engineering · Sciences &amp; Technology Institute</a:t>
            </a:r>
            <a:endParaRPr lang="en-US" sz="1800" dirty="0"/>
          </a:p>
          <a:p>
            <a:pPr algn="l" indent="0" marL="0">
              <a:lnSpc>
                <a:spcPts val="2430"/>
              </a:lnSpc>
              <a:buNone/>
            </a:pPr>
            <a:r>
              <a:rPr lang="en-US" sz="1800" dirty="0">
                <a:solidFill>
                  <a:srgbClr val="B9C4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Elhafidh Boussouf University Center · Dr. Merzouki S.</a:t>
            </a:r>
            <a:endParaRPr lang="en-US" sz="1800" dirty="0"/>
          </a:p>
        </p:txBody>
      </p:sp>
      <p:pic>
        <p:nvPicPr>
          <p:cNvPr id="5" name="Image 0" descr="University logo">    </p:cNvPr>
          <p:cNvPicPr>
            <a:picLocks noChangeAspect="1"/>
          </p:cNvPicPr>
          <p:nvPr/>
        </p:nvPicPr>
        <p:blipFill>
          <a:blip r:embed="rId1"/>
          <a:srcRect l="0" r="0" t="-36" b="-36"/>
          <a:stretch/>
        </p:blipFill>
        <p:spPr>
          <a:xfrm>
            <a:off x="9093200" y="812800"/>
            <a:ext cx="2286000" cy="2216150"/>
          </a:xfrm>
          <a:prstGeom prst="roundRect">
            <a:avLst>
              <a:gd name="adj" fmla="val 4585"/>
            </a:avLst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States of matter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2020689"/>
            <a:ext cx="4185920" cy="11148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Matter is solid, liquid or gas, depending on the interaction between its particles.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12800" y="3287911"/>
            <a:ext cx="418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Solid:</a:t>
            </a: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regular shape, distorting it needs a large force.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12800" y="4126111"/>
            <a:ext cx="418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Liquid and gas:</a:t>
            </a: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fluids, deformed by very weak forces.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232400" y="1625600"/>
            <a:ext cx="6146800" cy="3556000"/>
          </a:xfrm>
          <a:prstGeom prst="roundRect">
            <a:avLst>
              <a:gd name="adj" fmla="val 2143"/>
            </a:avLst>
          </a:prstGeom>
          <a:solidFill>
            <a:srgbClr val="FFFFFF"/>
          </a:solidFill>
          <a:ln/>
        </p:spPr>
      </p:sp>
      <p:pic>
        <p:nvPicPr>
          <p:cNvPr id="7" name="Image 0" descr="">    </p:cNvPr>
          <p:cNvPicPr>
            <a:picLocks noChangeAspect="1"/>
          </p:cNvPicPr>
          <p:nvPr/>
        </p:nvPicPr>
        <p:blipFill>
          <a:blip r:embed="rId1"/>
          <a:srcRect l="-38" r="-38" t="0" b="0"/>
          <a:stretch/>
        </p:blipFill>
        <p:spPr>
          <a:xfrm>
            <a:off x="5232400" y="1625600"/>
            <a:ext cx="6146800" cy="3556000"/>
          </a:xfrm>
          <a:prstGeom prst="roundRect">
            <a:avLst>
              <a:gd name="adj" fmla="val 2143"/>
            </a:avLst>
          </a:prstGeom>
        </p:spPr>
      </p:pic>
      <p:sp>
        <p:nvSpPr>
          <p:cNvPr id="8" name="Text 5"/>
          <p:cNvSpPr/>
          <p:nvPr/>
        </p:nvSpPr>
        <p:spPr>
          <a:xfrm>
            <a:off x="812800" y="6238280"/>
            <a:ext cx="270331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655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263"/>
              </a:lnSpc>
              <a:buNone/>
            </a:pPr>
            <a:r>
              <a:rPr lang="en-US" sz="3875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Solids: two states</a:t>
            </a:r>
            <a:endParaRPr lang="en-US" sz="3875" dirty="0"/>
          </a:p>
        </p:txBody>
      </p:sp>
      <p:sp>
        <p:nvSpPr>
          <p:cNvPr id="3" name="Text 1"/>
          <p:cNvSpPr/>
          <p:nvPr/>
        </p:nvSpPr>
        <p:spPr>
          <a:xfrm>
            <a:off x="812800" y="2909292"/>
            <a:ext cx="6527419" cy="7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Disordered state:</a:t>
            </a:r>
            <a:r>
              <a:rPr lang="en-US" sz="22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irregular structure, as in amorphous solids such as glass.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12800" y="3813373"/>
            <a:ext cx="6527419" cy="7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Ordered state:</a:t>
            </a:r>
            <a:r>
              <a:rPr lang="en-US" sz="22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structured arrangement, as in crystalline solids.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7505700" y="1533723"/>
            <a:ext cx="3873500" cy="4381500"/>
          </a:xfrm>
          <a:prstGeom prst="roundRect">
            <a:avLst>
              <a:gd name="adj" fmla="val 1967"/>
            </a:avLst>
          </a:prstGeom>
          <a:solidFill>
            <a:srgbClr val="FFFFFF"/>
          </a:solidFill>
          <a:ln/>
        </p:spPr>
      </p:sp>
      <p:pic>
        <p:nvPicPr>
          <p:cNvPr id="6" name="Image 0" descr="">    </p:cNvPr>
          <p:cNvPicPr>
            <a:picLocks noChangeAspect="1"/>
          </p:cNvPicPr>
          <p:nvPr/>
        </p:nvPicPr>
        <p:blipFill>
          <a:blip r:embed="rId1"/>
          <a:srcRect l="0" r="0" t="-57" b="-57"/>
          <a:stretch/>
        </p:blipFill>
        <p:spPr>
          <a:xfrm>
            <a:off x="7505700" y="1533723"/>
            <a:ext cx="3873500" cy="4381500"/>
          </a:xfrm>
          <a:prstGeom prst="roundRect">
            <a:avLst>
              <a:gd name="adj" fmla="val 1967"/>
            </a:avLst>
          </a:prstGeom>
        </p:spPr>
      </p:pic>
      <p:sp>
        <p:nvSpPr>
          <p:cNvPr id="7" name="Text 4"/>
          <p:cNvSpPr/>
          <p:nvPr/>
        </p:nvSpPr>
        <p:spPr>
          <a:xfrm>
            <a:off x="812800" y="6238280"/>
            <a:ext cx="270331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types of crystals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815975" y="1628775"/>
            <a:ext cx="3380284" cy="1887041"/>
          </a:xfrm>
          <a:prstGeom prst="roundRect">
            <a:avLst>
              <a:gd name="adj" fmla="val 5216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3150" y="1885950"/>
            <a:ext cx="295191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Covalent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73150" y="2317750"/>
            <a:ext cx="2951912" cy="966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9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electronegativity difference: non-metals, H₂, dihalogens, noble gases.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4405809" y="1628775"/>
            <a:ext cx="3380383" cy="1887041"/>
          </a:xfrm>
          <a:prstGeom prst="roundRect">
            <a:avLst>
              <a:gd name="adj" fmla="val 5216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62984" y="1885950"/>
            <a:ext cx="2952014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Metallic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662984" y="2317750"/>
            <a:ext cx="2952014" cy="652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9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Metal atoms in a regular lattice: Na, Cu, Fe.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7995741" y="1628775"/>
            <a:ext cx="3380284" cy="1887041"/>
          </a:xfrm>
          <a:prstGeom prst="roundRect">
            <a:avLst>
              <a:gd name="adj" fmla="val 5216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52916" y="1885950"/>
            <a:ext cx="295191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252916" y="2317750"/>
            <a:ext cx="2951912" cy="652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9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 electronegativity difference: NaCl.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812800" y="6238280"/>
            <a:ext cx="270331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Melting points</a:t>
            </a:r>
            <a:endParaRPr lang="en-US" sz="4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638300"/>
          <a:ext cx="10553700" cy="2329656"/>
        </p:xfrm>
        <a:graphic>
          <a:graphicData uri="http://schemas.openxmlformats.org/drawingml/2006/table">
            <a:tbl>
              <a:tblPr/>
              <a:tblGrid>
                <a:gridCol w="2638425"/>
                <a:gridCol w="2638425"/>
                <a:gridCol w="2638425"/>
                <a:gridCol w="2638425"/>
              </a:tblGrid>
              <a:tr h="465931"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Molecular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Metallic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Ionic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Covalent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</a:tr>
              <a:tr h="465931"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 −272.2 °C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 97.8 °C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NaCl 801 °C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 (diamond) &lt; 3550 °C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931"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Cl₂ −101 °C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Zn 419.6 °C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CaO 2580 °C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 (graphite) 3670 °C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931"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CO₂ −65.5 °C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 1083 °C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CuCl₂ 620 °C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 1410 °C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931"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H₂O 0 °C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Fe 1535 °C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ZnS 1020 °C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SiO₂ (quartz) 1610 °C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4221956"/>
            <a:ext cx="10883392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Metallic crystals melt over a wide range; ionic and covalent crystals melt very high.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270331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Electrical conductivity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815975" y="1628775"/>
            <a:ext cx="2482850" cy="2729111"/>
          </a:xfrm>
          <a:prstGeom prst="roundRect">
            <a:avLst>
              <a:gd name="adj" fmla="val 3964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3150" y="1885950"/>
            <a:ext cx="2027555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Metallic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73150" y="2317750"/>
            <a:ext cx="20275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best conductors.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3508375" y="1628775"/>
            <a:ext cx="2482850" cy="2729111"/>
          </a:xfrm>
          <a:prstGeom prst="roundRect">
            <a:avLst>
              <a:gd name="adj" fmla="val 3964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765550" y="1885950"/>
            <a:ext cx="2027555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765550" y="2317750"/>
            <a:ext cx="2027555" cy="1346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Conduct when molten; insulators as solids.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200775" y="1628775"/>
            <a:ext cx="2482850" cy="2729111"/>
          </a:xfrm>
          <a:prstGeom prst="roundRect">
            <a:avLst>
              <a:gd name="adj" fmla="val 3964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57950" y="1885950"/>
            <a:ext cx="2027555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457950" y="2317750"/>
            <a:ext cx="2027555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Insulators.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8893175" y="1628775"/>
            <a:ext cx="2482850" cy="2729111"/>
          </a:xfrm>
          <a:prstGeom prst="roundRect">
            <a:avLst>
              <a:gd name="adj" fmla="val 3964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50350" y="1885950"/>
            <a:ext cx="2027555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Covalent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9150350" y="2317750"/>
            <a:ext cx="2027555" cy="1808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Diamond: insulator. Si, Ge: semiconductors. Graphite: one-dimensional conductor.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270331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X-ray diffraction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1625600"/>
            <a:ext cx="10883392" cy="388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Crystals diffract X-rays in specific directions. The pattern lets us: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42086" y="2242741"/>
            <a:ext cx="10743438" cy="1533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26314" indent="-226314">
              <a:lnSpc>
                <a:spcPts val="2970"/>
              </a:lnSpc>
              <a:buSzPct val="100000"/>
              <a:buChar char="•"/>
            </a:pPr>
            <a:r>
              <a:rPr lang="en-US" sz="22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the crystal type, using a database</a:t>
            </a:r>
            <a:endParaRPr lang="en-US" sz="2200" dirty="0"/>
          </a:p>
          <a:p>
            <a:pPr algn="l" marL="226314" indent="-226314">
              <a:lnSpc>
                <a:spcPts val="2970"/>
              </a:lnSpc>
              <a:buSzPct val="100000"/>
              <a:buChar char="•"/>
            </a:pPr>
            <a:r>
              <a:rPr lang="en-US" sz="22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locate atoms in the unit cell</a:t>
            </a:r>
            <a:endParaRPr lang="en-US" sz="2200" dirty="0"/>
          </a:p>
          <a:p>
            <a:pPr algn="l" marL="226314" indent="-226314">
              <a:lnSpc>
                <a:spcPts val="2970"/>
              </a:lnSpc>
              <a:buSzPct val="100000"/>
              <a:buChar char="•"/>
            </a:pPr>
            <a:r>
              <a:rPr lang="en-US" sz="22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analyze the electron density</a:t>
            </a:r>
            <a:endParaRPr lang="en-US" sz="2200" dirty="0"/>
          </a:p>
          <a:p>
            <a:pPr algn="l" marL="226314" indent="-226314">
              <a:lnSpc>
                <a:spcPts val="2970"/>
              </a:lnSpc>
              <a:buSzPct val="100000"/>
              <a:buChar char="•"/>
            </a:pPr>
            <a:r>
              <a:rPr lang="en-US" sz="22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the symmetry and unit-cell size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12800" y="4005262"/>
            <a:ext cx="10883392" cy="339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9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Amorphous solids, liquids and gases behave differently.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12800" y="6238280"/>
            <a:ext cx="270331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a crystal?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812800" y="1625600"/>
            <a:ext cx="9525000" cy="3041650"/>
          </a:xfrm>
          <a:prstGeom prst="roundRect">
            <a:avLst>
              <a:gd name="adj" fmla="val 2505"/>
            </a:avLst>
          </a:prstGeom>
          <a:solidFill>
            <a:srgbClr val="FFFFFF"/>
          </a:solidFill>
          <a:ln/>
        </p:spPr>
      </p:sp>
      <p:pic>
        <p:nvPicPr>
          <p:cNvPr id="4" name="Image 0" descr="">    </p:cNvPr>
          <p:cNvPicPr>
            <a:picLocks noChangeAspect="1"/>
          </p:cNvPicPr>
          <p:nvPr/>
        </p:nvPicPr>
        <p:blipFill>
          <a:blip r:embed="rId1"/>
          <a:srcRect l="-53" r="-53" t="0" b="0"/>
          <a:stretch/>
        </p:blipFill>
        <p:spPr>
          <a:xfrm>
            <a:off x="812800" y="1625600"/>
            <a:ext cx="9525000" cy="3041650"/>
          </a:xfrm>
          <a:prstGeom prst="roundRect">
            <a:avLst>
              <a:gd name="adj" fmla="val 2505"/>
            </a:avLst>
          </a:prstGeom>
        </p:spPr>
      </p:pic>
      <p:sp>
        <p:nvSpPr>
          <p:cNvPr id="5" name="Text 2"/>
          <p:cNvSpPr/>
          <p:nvPr/>
        </p:nvSpPr>
        <p:spPr>
          <a:xfrm>
            <a:off x="812800" y="4921250"/>
            <a:ext cx="108833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solid with flat faces (polyhedral), formed by the periodic arrangement of atoms or molecules: a unit cell repeated in three directions.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812800" y="6238280"/>
            <a:ext cx="270331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Polyhedra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1625600"/>
            <a:ext cx="10883392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Poly: many, hedron: face. A 3D shape with flat faces and straight edges.</a:t>
            </a:r>
            <a:endParaRPr lang="en-US" sz="2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222500"/>
          <a:ext cx="10553700" cy="3115866"/>
        </p:xfrm>
        <a:graphic>
          <a:graphicData uri="http://schemas.openxmlformats.org/drawingml/2006/table">
            <a:tbl>
              <a:tblPr/>
              <a:tblGrid>
                <a:gridCol w="2638425"/>
                <a:gridCol w="2638425"/>
                <a:gridCol w="2638425"/>
                <a:gridCol w="2638425"/>
              </a:tblGrid>
              <a:tr h="519311"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Platonic polyhedron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Faces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Vertices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Edges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</a:tr>
              <a:tr h="519311"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Tetrahedron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311"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Hexahedron (cube)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311"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Octahedron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311"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Dodecahedron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311"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Icosahedron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6238280"/>
            <a:ext cx="270331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Other polyhedra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3162300"/>
            <a:ext cx="457835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Archimedean polyhedra and Kepler-Poinsot polyhedra: more complex shapes with flat faces.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613400" y="1625600"/>
            <a:ext cx="5765800" cy="406400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/>
        </p:spPr>
      </p:sp>
      <p:pic>
        <p:nvPicPr>
          <p:cNvPr id="5" name="Image 0" descr="">    </p:cNvPr>
          <p:cNvPicPr>
            <a:picLocks noChangeAspect="1"/>
          </p:cNvPicPr>
          <p:nvPr/>
        </p:nvPicPr>
        <p:blipFill>
          <a:blip r:embed="rId1"/>
          <a:srcRect l="-39" r="-39" t="0" b="0"/>
          <a:stretch/>
        </p:blipFill>
        <p:spPr>
          <a:xfrm>
            <a:off x="5613400" y="1625600"/>
            <a:ext cx="5765800" cy="4064000"/>
          </a:xfrm>
          <a:prstGeom prst="roundRect">
            <a:avLst>
              <a:gd name="adj" fmla="val 1875"/>
            </a:avLst>
          </a:prstGeom>
        </p:spPr>
      </p:pic>
      <p:sp>
        <p:nvSpPr>
          <p:cNvPr id="6" name="Text 3"/>
          <p:cNvSpPr/>
          <p:nvPr/>
        </p:nvSpPr>
        <p:spPr>
          <a:xfrm>
            <a:off x="812800" y="6238280"/>
            <a:ext cx="280499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Crystalline lattice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1835150"/>
            <a:ext cx="489229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Particles are arranged at points in space called </a:t>
            </a:r>
            <a:r>
              <a:rPr lang="en-US" sz="2000" b="1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nodes</a:t>
            </a: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12800" y="2673350"/>
            <a:ext cx="489229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lattice is their periodic arrangement in three directions.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12800" y="3511550"/>
            <a:ext cx="489229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Translation vector: T = u·a + v·b + w·c, with u, v, w integers.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918200" y="1625600"/>
            <a:ext cx="5461000" cy="2755900"/>
          </a:xfrm>
          <a:prstGeom prst="roundRect">
            <a:avLst>
              <a:gd name="adj" fmla="val 2765"/>
            </a:avLst>
          </a:prstGeom>
          <a:solidFill>
            <a:srgbClr val="FFFFFF"/>
          </a:solidFill>
          <a:ln/>
        </p:spPr>
      </p:sp>
      <p:pic>
        <p:nvPicPr>
          <p:cNvPr id="7" name="Image 0" descr="">    </p:cNvPr>
          <p:cNvPicPr>
            <a:picLocks noChangeAspect="1"/>
          </p:cNvPicPr>
          <p:nvPr/>
        </p:nvPicPr>
        <p:blipFill>
          <a:blip r:embed="rId1"/>
          <a:srcRect l="-50" r="-50" t="0" b="0"/>
          <a:stretch/>
        </p:blipFill>
        <p:spPr>
          <a:xfrm>
            <a:off x="5918200" y="1625600"/>
            <a:ext cx="5461000" cy="2755900"/>
          </a:xfrm>
          <a:prstGeom prst="roundRect">
            <a:avLst>
              <a:gd name="adj" fmla="val 2765"/>
            </a:avLst>
          </a:prstGeom>
        </p:spPr>
      </p:pic>
      <p:sp>
        <p:nvSpPr>
          <p:cNvPr id="8" name="Text 5"/>
          <p:cNvSpPr/>
          <p:nvPr/>
        </p:nvSpPr>
        <p:spPr>
          <a:xfrm>
            <a:off x="812800" y="6238280"/>
            <a:ext cx="27914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unit cell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2882900"/>
            <a:ext cx="775049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smallest volume that fills the crystal space without gaps by translation.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12800" y="3721100"/>
            <a:ext cx="775049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Defined by three lengths a, b, c and three angles α, β, γ.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693150" y="1625600"/>
            <a:ext cx="2686050" cy="3683000"/>
          </a:xfrm>
          <a:prstGeom prst="roundRect">
            <a:avLst>
              <a:gd name="adj" fmla="val 2837"/>
            </a:avLst>
          </a:prstGeom>
          <a:solidFill>
            <a:srgbClr val="FFFFFF"/>
          </a:solidFill>
          <a:ln/>
        </p:spPr>
      </p:sp>
      <p:pic>
        <p:nvPicPr>
          <p:cNvPr id="6" name="Image 0" descr="">    </p:cNvPr>
          <p:cNvPicPr>
            <a:picLocks noChangeAspect="1"/>
          </p:cNvPicPr>
          <p:nvPr/>
        </p:nvPicPr>
        <p:blipFill>
          <a:blip r:embed="rId1"/>
          <a:srcRect l="0" r="0" t="-164" b="-164"/>
          <a:stretch/>
        </p:blipFill>
        <p:spPr>
          <a:xfrm>
            <a:off x="8693150" y="1625600"/>
            <a:ext cx="2686050" cy="3683000"/>
          </a:xfrm>
          <a:prstGeom prst="roundRect">
            <a:avLst>
              <a:gd name="adj" fmla="val 2837"/>
            </a:avLst>
          </a:prstGeom>
        </p:spPr>
      </p:pic>
      <p:sp>
        <p:nvSpPr>
          <p:cNvPr id="7" name="Text 4"/>
          <p:cNvSpPr/>
          <p:nvPr/>
        </p:nvSpPr>
        <p:spPr>
          <a:xfrm>
            <a:off x="812800" y="6238280"/>
            <a:ext cx="280499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Motif and sites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815975" y="1628775"/>
            <a:ext cx="5175250" cy="1887041"/>
          </a:xfrm>
          <a:prstGeom prst="roundRect">
            <a:avLst>
              <a:gd name="adj" fmla="val 5216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3150" y="1885950"/>
            <a:ext cx="4800727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Motif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73150" y="2317750"/>
            <a:ext cx="4800727" cy="652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9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atom, molecule or ionic group on each node, repeated in three directions.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6200775" y="1628775"/>
            <a:ext cx="5175250" cy="1887041"/>
          </a:xfrm>
          <a:prstGeom prst="roundRect">
            <a:avLst>
              <a:gd name="adj" fmla="val 5216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57950" y="1885950"/>
            <a:ext cx="4800727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Crystallographic sites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57950" y="2317750"/>
            <a:ext cx="4800727" cy="966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9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Locations where particles sit. Their occupancy shapes the electrical, magnetic and optical properties.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812800" y="6238280"/>
            <a:ext cx="280499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Tetrahedral and octahedral sites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812800" y="1625600"/>
            <a:ext cx="7937500" cy="3543300"/>
          </a:xfrm>
          <a:prstGeom prst="roundRect">
            <a:avLst>
              <a:gd name="adj" fmla="val 2151"/>
            </a:avLst>
          </a:prstGeom>
          <a:solidFill>
            <a:srgbClr val="FFFFFF"/>
          </a:solidFill>
          <a:ln/>
        </p:spPr>
      </p:sp>
      <p:pic>
        <p:nvPicPr>
          <p:cNvPr id="4" name="Image 0" descr="">    </p:cNvPr>
          <p:cNvPicPr>
            <a:picLocks noChangeAspect="1"/>
          </p:cNvPicPr>
          <p:nvPr/>
        </p:nvPicPr>
        <p:blipFill>
          <a:blip r:embed="rId1"/>
          <a:srcRect l="-85" r="-85" t="0" b="0"/>
          <a:stretch/>
        </p:blipFill>
        <p:spPr>
          <a:xfrm>
            <a:off x="812800" y="1625600"/>
            <a:ext cx="7937500" cy="3543300"/>
          </a:xfrm>
          <a:prstGeom prst="roundRect">
            <a:avLst>
              <a:gd name="adj" fmla="val 2151"/>
            </a:avLst>
          </a:prstGeom>
        </p:spPr>
      </p:pic>
      <p:sp>
        <p:nvSpPr>
          <p:cNvPr id="5" name="Text 2"/>
          <p:cNvSpPr/>
          <p:nvPr/>
        </p:nvSpPr>
        <p:spPr>
          <a:xfrm>
            <a:off x="812800" y="5422900"/>
            <a:ext cx="10883392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Tetrahedral sites are defined by 4 atoms, octahedral sites by 6.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812800" y="6238280"/>
            <a:ext cx="280499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Coordination number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2564805"/>
            <a:ext cx="7789736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Nearest motifs around a central motif. Example: BaTiO₃.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12800" y="3072805"/>
            <a:ext cx="7789736" cy="339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900" b="1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Ti:</a:t>
            </a:r>
            <a:r>
              <a:rPr lang="en-US" sz="19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6 oxygens, octahedral, so 6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12800" y="3564235"/>
            <a:ext cx="7789736" cy="339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900" b="1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Ba:</a:t>
            </a:r>
            <a:r>
              <a:rPr lang="en-US" sz="19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12 oxygens, cuboctahedral, so 12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12800" y="4055666"/>
            <a:ext cx="7789736" cy="339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900" b="1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O:</a:t>
            </a:r>
            <a:r>
              <a:rPr lang="en-US" sz="19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2 Ti and 4 Ba, so 2 + 4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8731250" y="1625600"/>
            <a:ext cx="2647950" cy="3683000"/>
          </a:xfrm>
          <a:prstGeom prst="roundRect">
            <a:avLst>
              <a:gd name="adj" fmla="val 2878"/>
            </a:avLst>
          </a:prstGeom>
          <a:solidFill>
            <a:srgbClr val="FFFFFF"/>
          </a:solidFill>
          <a:ln/>
        </p:spPr>
      </p:sp>
      <p:pic>
        <p:nvPicPr>
          <p:cNvPr id="8" name="Image 0" descr="">    </p:cNvPr>
          <p:cNvPicPr>
            <a:picLocks noChangeAspect="1"/>
          </p:cNvPicPr>
          <p:nvPr/>
        </p:nvPicPr>
        <p:blipFill>
          <a:blip r:embed="rId1"/>
          <a:srcRect l="0" r="0" t="-360" b="-360"/>
          <a:stretch/>
        </p:blipFill>
        <p:spPr>
          <a:xfrm>
            <a:off x="8731250" y="1625600"/>
            <a:ext cx="2647950" cy="3683000"/>
          </a:xfrm>
          <a:prstGeom prst="roundRect">
            <a:avLst>
              <a:gd name="adj" fmla="val 2878"/>
            </a:avLst>
          </a:prstGeom>
        </p:spPr>
      </p:pic>
      <p:sp>
        <p:nvSpPr>
          <p:cNvPr id="9" name="Text 6"/>
          <p:cNvSpPr/>
          <p:nvPr/>
        </p:nvSpPr>
        <p:spPr>
          <a:xfrm>
            <a:off x="812800" y="6238280"/>
            <a:ext cx="280499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crystal systems</a:t>
            </a:r>
            <a:endParaRPr lang="en-US" sz="4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638300"/>
          <a:ext cx="10553700" cy="3727450"/>
        </p:xfrm>
        <a:graphic>
          <a:graphicData uri="http://schemas.openxmlformats.org/drawingml/2006/table">
            <a:tbl>
              <a:tblPr/>
              <a:tblGrid>
                <a:gridCol w="2638425"/>
                <a:gridCol w="2638425"/>
                <a:gridCol w="2638425"/>
                <a:gridCol w="2638425"/>
              </a:tblGrid>
              <a:tr h="465931"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System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Lengths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Angles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Lattices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</a:tr>
              <a:tr h="465931"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Cubic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= b = 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α = β = γ = 90°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cP, cI, cF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931"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Rhombohedral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= b = 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α = β = γ ≠ 90°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931"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Hexagonal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= b ≠ 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α = β = 90°, γ = 120°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hP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931"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Tetragonal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= b ≠ 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α = β = γ = 90°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tP, tI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931"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Orthorhombic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≠ b ≠ 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α = β = γ = 90°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oP, oI, oF, oC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931"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Monoclinic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≠ b ≠ 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α = γ = 90°, β ≠ 90°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mP, mC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931"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Triclinic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≠ b ≠ c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α ≠ β ≠ γ ≠ 90°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380"/>
                        </a:lnSpc>
                        <a:buNone/>
                      </a:pPr>
                      <a:r>
                        <a:rPr lang="en-US" sz="17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5565" marR="75565" marT="75565" marB="7556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6238280"/>
            <a:ext cx="280499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Cubic and rhombohedral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3343970"/>
            <a:ext cx="4617593" cy="652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9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Bravais lattices: cP, cI, cF and R, with example minerals.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5651500" y="1625600"/>
            <a:ext cx="5727700" cy="406400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/>
        </p:spPr>
      </p:sp>
      <p:pic>
        <p:nvPicPr>
          <p:cNvPr id="5" name="Image 0" descr="">    </p:cNvPr>
          <p:cNvPicPr>
            <a:picLocks noChangeAspect="1"/>
          </p:cNvPicPr>
          <p:nvPr/>
        </p:nvPicPr>
        <p:blipFill>
          <a:blip r:embed="rId1"/>
          <a:srcRect l="0" r="0" t="-172" b="-172"/>
          <a:stretch/>
        </p:blipFill>
        <p:spPr>
          <a:xfrm>
            <a:off x="5651500" y="1625600"/>
            <a:ext cx="5727700" cy="4064000"/>
          </a:xfrm>
          <a:prstGeom prst="roundRect">
            <a:avLst>
              <a:gd name="adj" fmla="val 1875"/>
            </a:avLst>
          </a:prstGeom>
        </p:spPr>
      </p:pic>
      <p:sp>
        <p:nvSpPr>
          <p:cNvPr id="6" name="Text 3"/>
          <p:cNvSpPr/>
          <p:nvPr/>
        </p:nvSpPr>
        <p:spPr>
          <a:xfrm>
            <a:off x="812800" y="6238280"/>
            <a:ext cx="280499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Hexagonal and tetragonal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3500735"/>
            <a:ext cx="4113974" cy="339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9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Bravais lattices: hP, tP and tI.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5162550" y="1625600"/>
            <a:ext cx="6216650" cy="406400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/>
        </p:spPr>
      </p:sp>
      <p:pic>
        <p:nvPicPr>
          <p:cNvPr id="5" name="Image 0" descr="">    </p:cNvPr>
          <p:cNvPicPr>
            <a:picLocks noChangeAspect="1"/>
          </p:cNvPicPr>
          <p:nvPr/>
        </p:nvPicPr>
        <p:blipFill>
          <a:blip r:embed="rId1"/>
          <a:srcRect l="-122" r="-122" t="0" b="0"/>
          <a:stretch/>
        </p:blipFill>
        <p:spPr>
          <a:xfrm>
            <a:off x="5162550" y="1625600"/>
            <a:ext cx="6216650" cy="4064000"/>
          </a:xfrm>
          <a:prstGeom prst="roundRect">
            <a:avLst>
              <a:gd name="adj" fmla="val 1875"/>
            </a:avLst>
          </a:prstGeom>
        </p:spPr>
      </p:pic>
      <p:sp>
        <p:nvSpPr>
          <p:cNvPr id="6" name="Text 3"/>
          <p:cNvSpPr/>
          <p:nvPr/>
        </p:nvSpPr>
        <p:spPr>
          <a:xfrm>
            <a:off x="812800" y="6238280"/>
            <a:ext cx="280499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Orthorhombic to triclinic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3564235"/>
            <a:ext cx="6115367" cy="339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9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Lattices: oP, oI, oF, oC; mP, mC; aP.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7105650" y="1625600"/>
            <a:ext cx="4273550" cy="419100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/>
        </p:spPr>
      </p:sp>
      <p:pic>
        <p:nvPicPr>
          <p:cNvPr id="5" name="Image 0" descr="">    </p:cNvPr>
          <p:cNvPicPr>
            <a:picLocks noChangeAspect="1"/>
          </p:cNvPicPr>
          <p:nvPr/>
        </p:nvPicPr>
        <p:blipFill>
          <a:blip r:embed="rId1"/>
          <a:srcRect l="-155" r="-155" t="0" b="0"/>
          <a:stretch/>
        </p:blipFill>
        <p:spPr>
          <a:xfrm>
            <a:off x="7105650" y="1625600"/>
            <a:ext cx="4273550" cy="4191000"/>
          </a:xfrm>
          <a:prstGeom prst="roundRect">
            <a:avLst>
              <a:gd name="adj" fmla="val 1818"/>
            </a:avLst>
          </a:prstGeom>
        </p:spPr>
      </p:pic>
      <p:sp>
        <p:nvSpPr>
          <p:cNvPr id="6" name="Text 3"/>
          <p:cNvSpPr/>
          <p:nvPr/>
        </p:nvSpPr>
        <p:spPr>
          <a:xfrm>
            <a:off x="812800" y="6238280"/>
            <a:ext cx="280499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Lattice symbols and allotropy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815975" y="1628775"/>
            <a:ext cx="5175250" cy="1787922"/>
          </a:xfrm>
          <a:prstGeom prst="roundRect">
            <a:avLst>
              <a:gd name="adj" fmla="val 5505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3150" y="1885950"/>
            <a:ext cx="4800727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Two-letter symbol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73150" y="2317750"/>
            <a:ext cx="4800727" cy="8671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17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Lowercase: system (a, m, o, t, h, c). Uppercase: P primitive, I body-centered, F face-centered, A, B, C base-centered. Rhombohedral: R.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200775" y="1628775"/>
            <a:ext cx="5175250" cy="1787922"/>
          </a:xfrm>
          <a:prstGeom prst="roundRect">
            <a:avLst>
              <a:gd name="adj" fmla="val 5505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57950" y="1885950"/>
            <a:ext cx="4800727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Allotropy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57950" y="2317750"/>
            <a:ext cx="4800727" cy="8671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17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solid can take several crystalline forms under temperature and pressure. Diamond and graphite are allotropes of carbon.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12800" y="6238280"/>
            <a:ext cx="280499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20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 of structures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815975" y="1628775"/>
            <a:ext cx="3380284" cy="1507331"/>
          </a:xfrm>
          <a:prstGeom prst="roundRect">
            <a:avLst>
              <a:gd name="adj" fmla="val 6530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3150" y="1885950"/>
            <a:ext cx="295191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73150" y="2317750"/>
            <a:ext cx="2951912" cy="586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17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Mostly cubic or hexagonal, closely packed (cI, cF, hP).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4405809" y="1628775"/>
            <a:ext cx="3380383" cy="1507331"/>
          </a:xfrm>
          <a:prstGeom prst="roundRect">
            <a:avLst>
              <a:gd name="adj" fmla="val 6530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62984" y="1885950"/>
            <a:ext cx="2952014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Alkali metals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662984" y="2317750"/>
            <a:ext cx="2952014" cy="586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17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Li, Na, K, Rb, Cs: body-centered cubic (cI).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995741" y="1628775"/>
            <a:ext cx="3380284" cy="1507331"/>
          </a:xfrm>
          <a:prstGeom prst="roundRect">
            <a:avLst>
              <a:gd name="adj" fmla="val 6530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52916" y="1885950"/>
            <a:ext cx="295191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Noble metals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252916" y="2317750"/>
            <a:ext cx="2951912" cy="586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17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Au, Ag, Cu, Al, Pb, Ni, Pt: face-centered cubic (cF).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815975" y="3396456"/>
            <a:ext cx="3380284" cy="1507331"/>
          </a:xfrm>
          <a:prstGeom prst="roundRect">
            <a:avLst>
              <a:gd name="adj" fmla="val 6530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73150" y="3653631"/>
            <a:ext cx="295191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Hexagonal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073150" y="4085431"/>
            <a:ext cx="2951912" cy="586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17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transition and alkaline-earth metals.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4405809" y="3396456"/>
            <a:ext cx="3380383" cy="1507331"/>
          </a:xfrm>
          <a:prstGeom prst="roundRect">
            <a:avLst>
              <a:gd name="adj" fmla="val 6530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62984" y="3653631"/>
            <a:ext cx="2952014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Gases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662984" y="4085431"/>
            <a:ext cx="2952014" cy="305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17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Ne, Ar, Kr, Xe, CO₂, O₂: cF.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7995741" y="3396456"/>
            <a:ext cx="3380284" cy="1507331"/>
          </a:xfrm>
          <a:prstGeom prst="roundRect">
            <a:avLst>
              <a:gd name="adj" fmla="val 6530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52916" y="3653631"/>
            <a:ext cx="295191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8252916" y="4085431"/>
            <a:ext cx="2951912" cy="586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17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stable forms; ice I is hexagonal at normal T and P.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812800" y="6238280"/>
            <a:ext cx="280499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21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Corner coordinates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2530574"/>
            <a:ext cx="6233097" cy="966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9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simple cubic cell, the eight corners are (0,0,0), (1,0,0), (0,1,0), (0,0,1), (1,1,0), (1,0,1), (0,1,1) and (1,1,1).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812800" y="3649266"/>
            <a:ext cx="6233097" cy="652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9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are equivalent: translations along a, b and c link them.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7219950" y="1625600"/>
            <a:ext cx="4159250" cy="3556000"/>
          </a:xfrm>
          <a:prstGeom prst="roundRect">
            <a:avLst>
              <a:gd name="adj" fmla="val 2143"/>
            </a:avLst>
          </a:prstGeom>
          <a:solidFill>
            <a:srgbClr val="FFFFFF"/>
          </a:solidFill>
          <a:ln/>
        </p:spPr>
      </p:sp>
      <p:pic>
        <p:nvPicPr>
          <p:cNvPr id="6" name="Image 0" descr="">    </p:cNvPr>
          <p:cNvPicPr>
            <a:picLocks noChangeAspect="1"/>
          </p:cNvPicPr>
          <p:nvPr/>
        </p:nvPicPr>
        <p:blipFill>
          <a:blip r:embed="rId1"/>
          <a:srcRect l="0" r="0" t="-47" b="-47"/>
          <a:stretch/>
        </p:blipFill>
        <p:spPr>
          <a:xfrm>
            <a:off x="7219950" y="1625600"/>
            <a:ext cx="4159250" cy="3556000"/>
          </a:xfrm>
          <a:prstGeom prst="roundRect">
            <a:avLst>
              <a:gd name="adj" fmla="val 2143"/>
            </a:avLst>
          </a:prstGeom>
        </p:spPr>
      </p:pic>
      <p:sp>
        <p:nvSpPr>
          <p:cNvPr id="7" name="Text 4"/>
          <p:cNvSpPr/>
          <p:nvPr/>
        </p:nvSpPr>
        <p:spPr>
          <a:xfrm>
            <a:off x="812800" y="6238280"/>
            <a:ext cx="280499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22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Directions [uvw]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2698750"/>
            <a:ext cx="6161151" cy="916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direction is t = u·a + v·b + w·c, written </a:t>
            </a:r>
            <a:r>
              <a:rPr lang="en-US" sz="1800" b="1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[uvw]</a:t>
            </a:r>
            <a:r>
              <a:rPr lang="en-US" sz="18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the smallest integers proportional to the components, in square brackets, without commas.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12800" y="3768030"/>
            <a:ext cx="6161151" cy="61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negative index carries a bar above it. Examples: [110], [111], [1̅22], [31̅2].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150100" y="1625600"/>
            <a:ext cx="4229100" cy="38100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pic>
        <p:nvPicPr>
          <p:cNvPr id="6" name="Image 0" descr="">    </p:cNvPr>
          <p:cNvPicPr>
            <a:picLocks noChangeAspect="1"/>
          </p:cNvPicPr>
          <p:nvPr/>
        </p:nvPicPr>
        <p:blipFill>
          <a:blip r:embed="rId1"/>
          <a:srcRect l="0" r="0" t="-50" b="-50"/>
          <a:stretch/>
        </p:blipFill>
        <p:spPr>
          <a:xfrm>
            <a:off x="7150100" y="1625600"/>
            <a:ext cx="4229100" cy="3810000"/>
          </a:xfrm>
          <a:prstGeom prst="roundRect">
            <a:avLst>
              <a:gd name="adj" fmla="val 2000"/>
            </a:avLst>
          </a:prstGeom>
        </p:spPr>
      </p:pic>
      <p:sp>
        <p:nvSpPr>
          <p:cNvPr id="7" name="Text 4"/>
          <p:cNvSpPr/>
          <p:nvPr/>
        </p:nvSpPr>
        <p:spPr>
          <a:xfrm>
            <a:off x="812800" y="6238280"/>
            <a:ext cx="280499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23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Planes (hkl)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812800" y="1625600"/>
            <a:ext cx="9525000" cy="2546350"/>
          </a:xfrm>
          <a:prstGeom prst="roundRect">
            <a:avLst>
              <a:gd name="adj" fmla="val 2993"/>
            </a:avLst>
          </a:prstGeom>
          <a:solidFill>
            <a:srgbClr val="FFFFFF"/>
          </a:solidFill>
          <a:ln/>
        </p:spPr>
      </p:sp>
      <p:pic>
        <p:nvPicPr>
          <p:cNvPr id="4" name="Image 0" descr="">    </p:cNvPr>
          <p:cNvPicPr>
            <a:picLocks noChangeAspect="1"/>
          </p:cNvPicPr>
          <p:nvPr/>
        </p:nvPicPr>
        <p:blipFill>
          <a:blip r:embed="rId1"/>
          <a:srcRect l="0" r="0" t="-30" b="-30"/>
          <a:stretch/>
        </p:blipFill>
        <p:spPr>
          <a:xfrm>
            <a:off x="812800" y="1625600"/>
            <a:ext cx="9525000" cy="2546350"/>
          </a:xfrm>
          <a:prstGeom prst="roundRect">
            <a:avLst>
              <a:gd name="adj" fmla="val 2993"/>
            </a:avLst>
          </a:prstGeom>
        </p:spPr>
      </p:pic>
      <p:sp>
        <p:nvSpPr>
          <p:cNvPr id="5" name="Text 2"/>
          <p:cNvSpPr/>
          <p:nvPr/>
        </p:nvSpPr>
        <p:spPr>
          <a:xfrm>
            <a:off x="812800" y="4425950"/>
            <a:ext cx="10883392" cy="652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9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plane h·x + k·y + l·z = m is written </a:t>
            </a:r>
            <a:r>
              <a:rPr lang="en-US" sz="1900" b="1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(hkl)</a:t>
            </a:r>
            <a:r>
              <a:rPr lang="en-US" sz="19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It cuts the axes at a/h, b/k and c/l. Hexagonal systems use four indices (Miller-Bravais).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812800" y="6238280"/>
            <a:ext cx="280499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24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Distance between points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1625600"/>
            <a:ext cx="10883392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 to point [uvw]: length l of the vector.</a:t>
            </a:r>
            <a:endParaRPr lang="en-US" sz="2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222500"/>
          <a:ext cx="10553700" cy="2596555"/>
        </p:xfrm>
        <a:graphic>
          <a:graphicData uri="http://schemas.openxmlformats.org/drawingml/2006/table">
            <a:tbl>
              <a:tblPr/>
              <a:tblGrid>
                <a:gridCol w="5276850"/>
                <a:gridCol w="5276850"/>
              </a:tblGrid>
              <a:tr h="519311"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System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Length l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</a:tr>
              <a:tr h="519311"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Cubic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(u² + v² + w²)1/2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311"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Tetragonal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(a²(u² + v²) + c²w²)1/2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311"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Orthorhombic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(a²u² + b²v² + c²w²)1/2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311"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Hexagonal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660"/>
                        </a:lnSpc>
                        <a:buNone/>
                      </a:pPr>
                      <a:r>
                        <a:rPr lang="en-US" sz="19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(a²(u² + v² − uv) + c²w²)1/2</a:t>
                      </a:r>
                      <a:endParaRPr lang="en-US" sz="1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4455" marR="84455" marT="84455" marB="84455" anchor="t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6238280"/>
            <a:ext cx="280499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25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Angle between vectors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1625600"/>
            <a:ext cx="10883392" cy="454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80"/>
              </a:lnSpc>
              <a:buNone/>
            </a:pPr>
            <a:r>
              <a:rPr lang="en-US" sz="26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Dot product: a · b = |a| |b| cos θ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12800" y="2308820"/>
            <a:ext cx="10883392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two directions [u₁v₁w₁] and [u₂v₂w₂], one matrix operation gives l₁ l₂ cos θ.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12800" y="2893020"/>
            <a:ext cx="10883392" cy="388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Cubic system: l₁ l₂ cos θ = a² (u₁u₂ + v₁v₂ + w₁w₂)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12800" y="6238280"/>
            <a:ext cx="280499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26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 density: multiplicity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1625600"/>
            <a:ext cx="5546344" cy="652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9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multiplicity </a:t>
            </a:r>
            <a:r>
              <a:rPr lang="en-US" sz="1900" b="1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</a:t>
            </a:r>
            <a:r>
              <a:rPr lang="en-US" sz="19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is the number of motifs belonging to a cell.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812800" y="2430661"/>
            <a:ext cx="5546344" cy="322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lattice:</a:t>
            </a:r>
            <a:r>
              <a:rPr lang="en-US" sz="18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nodes at corners only.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2800" y="2905621"/>
            <a:ext cx="5546344" cy="61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lattice:</a:t>
            </a:r>
            <a:r>
              <a:rPr lang="en-US" sz="18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nodes also at the body center or face centers.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12800" y="3677741"/>
            <a:ext cx="5546344" cy="322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Cubic system: three structures, A, B and C.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553200" y="2244626"/>
            <a:ext cx="4826000" cy="111125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/>
        </p:spPr>
      </p:sp>
      <p:pic>
        <p:nvPicPr>
          <p:cNvPr id="8" name="Image 0" descr="">    </p:cNvPr>
          <p:cNvPicPr>
            <a:picLocks noChangeAspect="1"/>
          </p:cNvPicPr>
          <p:nvPr/>
        </p:nvPicPr>
        <p:blipFill>
          <a:blip r:embed="rId1"/>
          <a:srcRect l="-110" r="-110" t="0" b="0"/>
          <a:stretch/>
        </p:blipFill>
        <p:spPr>
          <a:xfrm>
            <a:off x="6553200" y="2244626"/>
            <a:ext cx="4826000" cy="1111250"/>
          </a:xfrm>
          <a:prstGeom prst="roundRect">
            <a:avLst>
              <a:gd name="adj" fmla="val 6857"/>
            </a:avLst>
          </a:prstGeom>
        </p:spPr>
      </p:pic>
      <p:sp>
        <p:nvSpPr>
          <p:cNvPr id="9" name="Text 6"/>
          <p:cNvSpPr/>
          <p:nvPr/>
        </p:nvSpPr>
        <p:spPr>
          <a:xfrm>
            <a:off x="812800" y="6238280"/>
            <a:ext cx="280499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II · 27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neral Chemistry – Chapter II: Crystallochemistry">
  <a:themeElements>
    <a:clrScheme name="Mineral Chemistry – Chapter II: Crystallochemistry">
      <a:dk1>
        <a:srgbClr val="12202F"/>
      </a:dk1>
      <a:lt1>
        <a:srgbClr val="F6F4EE"/>
      </a:lt1>
      <a:dk2>
        <a:srgbClr val="4B555F"/>
      </a:dk2>
      <a:lt2>
        <a:srgbClr val="DFDFDB"/>
      </a:lt2>
      <a:accent1>
        <a:srgbClr val="1F6F8B"/>
      </a:accent1>
      <a:accent2>
        <a:srgbClr val="F0A869"/>
      </a:accent2>
      <a:accent3>
        <a:srgbClr val="5B6670"/>
      </a:accent3>
      <a:accent4>
        <a:srgbClr val="B9C4CC"/>
      </a:accent4>
      <a:accent5>
        <a:srgbClr val="9AA0A6"/>
      </a:accent5>
      <a:accent6>
        <a:srgbClr val="6D757B"/>
      </a:accent6>
      <a:hlink>
        <a:srgbClr val="0563C1"/>
      </a:hlink>
      <a:folHlink>
        <a:srgbClr val="954F72"/>
      </a:folHlink>
    </a:clrScheme>
    <a:fontScheme name="Mineral Chemistry – Chapter II: Crystallochemistry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Mineral Chemistry – Chapter II: Crystallochemistry</dc:title>
  <dc:subject/>
  <dc:creator/>
  <cp:lastModifiedBy/>
  <cp:revision>1</cp:revision>
  <dcterms:created xsi:type="dcterms:W3CDTF">2026-10-20T06:00:25Z</dcterms:created>
  <dcterms:modified xsi:type="dcterms:W3CDTF">2026-10-20T06:00:25Z</dcterms:modified>
</cp:coreProperties>
</file>