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099" autoAdjust="0"/>
    <p:restoredTop sz="94660"/>
  </p:normalViewPr>
  <p:slideViewPr>
    <p:cSldViewPr>
      <p:cViewPr>
        <p:scale>
          <a:sx n="70" d="100"/>
          <a:sy n="70" d="100"/>
        </p:scale>
        <p:origin x="-88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0DD01-B965-4495-8A35-B34F05FCAC24}" type="datetimeFigureOut">
              <a:rPr lang="fr-FR" smtClean="0"/>
              <a:t>27/11/2025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FCFDD-EF72-4540-81D9-B83F42DC88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1294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FCFDD-EF72-4540-81D9-B83F42DC88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741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4DD005-8337-47E2-B1F4-2DB65B06A34A}" type="datetime1">
              <a:rPr lang="en-US" smtClean="0"/>
              <a:t>11/27/2025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5C6837-A884-4855-83B0-CE8BCE4E32D3}" type="datetime1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9733FBF-8827-4A19-9313-B44950DFE823}" type="datetime1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AA822C-EA49-4476-8522-9274ADBDE073}" type="datetime1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40BA7F-4B55-4557-B60F-54BC740D5A2F}" type="datetime1">
              <a:rPr lang="en-US" smtClean="0"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9423CE-D1B7-40BA-9A20-733D45026EE3}" type="datetime1">
              <a:rPr lang="en-US" smtClean="0"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A226E3-9A3A-4742-9473-A1A4A7D0FA5C}" type="datetime1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5F190CA-3A95-4837-A04F-C0DAC6C104B3}" type="datetime1">
              <a:rPr lang="en-US" smtClean="0"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1005E8-3E9E-48E7-88A2-BD4ED6291004}" type="datetime1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799A93-C020-481C-93F3-CD7E9FBB2CC1}" type="datetime1">
              <a:rPr lang="en-US" smtClean="0"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41B3A10-39F4-4D9A-B916-0505D887E8DE}" type="datetime1">
              <a:rPr lang="en-US" smtClean="0"/>
              <a:t>11/27/2025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3448" y="0"/>
            <a:ext cx="9157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Democratic and Popular Republic of Algeria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3447" y="2710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Ministry of Higher Education and Scientific Research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334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El-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afid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Boussouf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University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Mila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804446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Sciences &amp; Technology</a:t>
            </a:r>
            <a:endParaRPr 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1066800"/>
            <a:ext cx="9157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 of Process Engineering</a:t>
            </a:r>
            <a:endPara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3448" y="1367135"/>
            <a:ext cx="9157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HSE in Industrial Installations – UED2.1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90602" y="1909465"/>
            <a:ext cx="14477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1AD41-FAED-4480-813A-248201A9D28A}" type="datetime1">
              <a:rPr lang="en-US" smtClean="0">
                <a:solidFill>
                  <a:schemeClr val="accent1">
                    <a:lumMod val="50000"/>
                  </a:schemeClr>
                </a:solidFill>
              </a:rPr>
              <a:t>11/27/2025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accent1">
                    <a:lumMod val="50000"/>
                  </a:schemeClr>
                </a:solidFill>
              </a:rPr>
              <a:pPr/>
              <a:t>1</a:t>
            </a:fld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0" y="1828800"/>
            <a:ext cx="586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 Analysis 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</a:t>
            </a: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Tree of Causes</a:t>
            </a:r>
            <a:endParaRPr lang="en-US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LA CASA TECHNOLOGY\Downloads\Copilot_20251127_2112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2776188"/>
            <a:ext cx="6705600" cy="370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455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228600"/>
            <a:ext cx="7406640" cy="63070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Learning Outcomes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90800"/>
            <a:ext cx="7391400" cy="609600"/>
          </a:xfrm>
        </p:spPr>
        <p:txBody>
          <a:bodyPr/>
          <a:lstStyle/>
          <a:p>
            <a:r>
              <a:rPr lang="en-US" dirty="0"/>
              <a:t>By the end of this session, </a:t>
            </a:r>
            <a:r>
              <a:rPr lang="en-US" dirty="0" smtClean="0"/>
              <a:t>you </a:t>
            </a:r>
            <a:r>
              <a:rPr lang="en-US" dirty="0"/>
              <a:t>will be able to</a:t>
            </a:r>
            <a:r>
              <a:rPr lang="en-US" dirty="0" smtClean="0"/>
              <a:t>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78256-A431-4D06-BBF9-FB214F4D1504}" type="datetime1">
              <a:rPr lang="en-US" smtClean="0"/>
              <a:t>11/27/2025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3200400"/>
            <a:ext cx="7391400" cy="3124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tIns="0">
            <a:no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70332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tx1"/>
                </a:solidFill>
              </a:rPr>
              <a:t>Explain the purpose of </a:t>
            </a:r>
            <a:r>
              <a:rPr lang="en-US" sz="24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 analysis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70332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Describe </a:t>
            </a:r>
            <a:r>
              <a:rPr lang="en-US" sz="2400" dirty="0">
                <a:solidFill>
                  <a:schemeClr val="tx1"/>
                </a:solidFill>
              </a:rPr>
              <a:t>the principles of the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Tree of Causes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70332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Build </a:t>
            </a:r>
            <a:r>
              <a:rPr lang="en-US" sz="2400" dirty="0">
                <a:solidFill>
                  <a:schemeClr val="tx1"/>
                </a:solidFill>
              </a:rPr>
              <a:t>a simple </a:t>
            </a:r>
            <a:r>
              <a:rPr lang="en-US" sz="24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tree of causes </a:t>
            </a:r>
            <a:r>
              <a:rPr lang="en-US" sz="2400" dirty="0" smtClean="0">
                <a:solidFill>
                  <a:schemeClr val="tx1"/>
                </a:solidFill>
              </a:rPr>
              <a:t>based </a:t>
            </a:r>
            <a:r>
              <a:rPr lang="en-US" sz="2400" dirty="0">
                <a:solidFill>
                  <a:schemeClr val="tx1"/>
                </a:solidFill>
              </a:rPr>
              <a:t>on an accident scenario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marL="370332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chemeClr val="tx1"/>
                </a:solidFill>
              </a:rPr>
              <a:t>Propose </a:t>
            </a:r>
            <a:r>
              <a:rPr lang="en-US" sz="2400" dirty="0">
                <a:solidFill>
                  <a:schemeClr val="tx1"/>
                </a:solidFill>
              </a:rPr>
              <a:t>corrective measures based on the analysis.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794772"/>
            <a:ext cx="73914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smtClean="0"/>
              <a:t>Accident analysis is a key component of industrial safety. It enables engineers to understand </a:t>
            </a:r>
            <a:r>
              <a:rPr lang="en-US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</a:t>
            </a:r>
            <a:r>
              <a:rPr lang="en-US" dirty="0" smtClean="0"/>
              <a:t> an accident occurred and to identify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preventive actions </a:t>
            </a:r>
            <a:r>
              <a:rPr lang="en-US" dirty="0" smtClean="0"/>
              <a:t>to avoid recurrence.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0"/>
            <a:ext cx="8153400" cy="697468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1. </a:t>
            </a:r>
            <a:r>
              <a:rPr lang="en-US" sz="3600" dirty="0" smtClean="0">
                <a:solidFill>
                  <a:srgbClr val="002060"/>
                </a:solidFill>
              </a:rPr>
              <a:t>What is an Industrial Accident ?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D005-8337-47E2-B1F4-2DB65B06A34A}" type="datetime1">
              <a:rPr lang="en-US" smtClean="0"/>
              <a:t>11/27/2025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219200" y="990600"/>
            <a:ext cx="762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/>
              <a:t>An </a:t>
            </a:r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industrial accident </a:t>
            </a:r>
            <a:r>
              <a:rPr lang="en-US" sz="2400" dirty="0"/>
              <a:t>is </a:t>
            </a:r>
            <a:r>
              <a:rPr lang="en-US" sz="2400" i="1" dirty="0">
                <a:solidFill>
                  <a:srgbClr val="0070C0"/>
                </a:solidFill>
              </a:rPr>
              <a:t>an unforeseen event </a:t>
            </a:r>
            <a:r>
              <a:rPr lang="en-US" sz="2400" dirty="0"/>
              <a:t>resulting in</a:t>
            </a:r>
            <a:r>
              <a:rPr lang="en-US" sz="2400" dirty="0" smtClean="0"/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</a:t>
            </a:r>
            <a:r>
              <a:rPr lang="en-US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injury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property </a:t>
            </a:r>
            <a:r>
              <a:rPr lang="en-US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damage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or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business </a:t>
            </a:r>
            <a:r>
              <a:rPr lang="en-US" sz="2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interruption.</a:t>
            </a:r>
            <a:endParaRPr lang="fr-FR" sz="24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3657600"/>
            <a:ext cx="3810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EXAMPLE: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An </a:t>
            </a:r>
            <a:r>
              <a:rPr lang="en-US" sz="2000" dirty="0"/>
              <a:t>operator slips on a wet floor in the washing area and breaks his wrist → work stoppage, loss of production.</a:t>
            </a:r>
            <a:endParaRPr lang="fr-FR" sz="2000" dirty="0"/>
          </a:p>
        </p:txBody>
      </p:sp>
      <p:pic>
        <p:nvPicPr>
          <p:cNvPr id="2050" name="Picture 2" descr="C:\Users\LA CASA TECHNOLOGY\Downloads\sdd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2590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II.  Why Analyze Accidents ?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9200" y="533400"/>
            <a:ext cx="7620000" cy="22432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/>
              <a:t>Understand the </a:t>
            </a:r>
            <a:r>
              <a:rPr lang="en-US" sz="2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causes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/>
              <a:t>Prevent similar accidents from happening again.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/>
              <a:t>Identify weaknesses in the HSE system.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smtClean="0"/>
              <a:t>Advance the safety culture.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" t="17314" r="6977" b="18221"/>
          <a:stretch/>
        </p:blipFill>
        <p:spPr>
          <a:xfrm>
            <a:off x="2469891" y="2743200"/>
            <a:ext cx="5194818" cy="373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1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III.  Concept of the Tree of Causes: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697468"/>
            <a:ext cx="7924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Cause Tree is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graphical tool using logical links that: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traces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from the final event (accident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to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contributing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events,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including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latent conditions (organization, training, environment, etc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.).</a:t>
            </a:r>
          </a:p>
        </p:txBody>
      </p:sp>
      <p:sp>
        <p:nvSpPr>
          <p:cNvPr id="6" name="Rectangle 5"/>
          <p:cNvSpPr/>
          <p:nvPr/>
        </p:nvSpPr>
        <p:spPr>
          <a:xfrm>
            <a:off x="1143000" y="2362200"/>
            <a:ext cx="7772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/>
              <a:t>Types of relationships</a:t>
            </a:r>
            <a:r>
              <a:rPr lang="en-US" sz="2000" dirty="0" smtClean="0"/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(conjunction):</a:t>
            </a:r>
            <a:r>
              <a:rPr lang="en-US" dirty="0"/>
              <a:t> several causes had to come together to produce the </a:t>
            </a:r>
            <a:r>
              <a:rPr lang="en-US" dirty="0" smtClean="0"/>
              <a:t>event.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</a:t>
            </a:r>
            <a:r>
              <a:rPr lang="en-US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(disjunction)</a:t>
            </a:r>
            <a:r>
              <a:rPr lang="en-US" dirty="0"/>
              <a:t>: one cause is sufficient to create the event.</a:t>
            </a:r>
            <a:endParaRPr lang="fr-FR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22327" r="10180" b="24764"/>
          <a:stretch/>
        </p:blipFill>
        <p:spPr>
          <a:xfrm>
            <a:off x="2819400" y="3748704"/>
            <a:ext cx="4419600" cy="272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3" name="Date Placeholder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IV.  Steps to Build a Tree of Causes: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838200"/>
            <a:ext cx="4343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 – Describe the accident in detail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000" dirty="0" smtClean="0"/>
          </a:p>
          <a:p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– Identify the immediate facts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000" dirty="0" smtClean="0"/>
          </a:p>
          <a:p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– Look for contributing causes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endParaRPr lang="en-US" sz="2000" dirty="0" smtClean="0"/>
          </a:p>
          <a:p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– Represent the logical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links </a:t>
            </a:r>
          </a:p>
          <a:p>
            <a:endParaRPr lang="en-US" sz="2000" dirty="0" smtClean="0"/>
          </a:p>
          <a:p>
            <a:endPara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– Validate and propose corrective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 </a:t>
            </a:r>
          </a:p>
        </p:txBody>
      </p:sp>
      <p:sp>
        <p:nvSpPr>
          <p:cNvPr id="4" name="Rectangle 3"/>
          <p:cNvSpPr/>
          <p:nvPr/>
        </p:nvSpPr>
        <p:spPr>
          <a:xfrm>
            <a:off x="5671996" y="838200"/>
            <a:ext cx="347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What? Where? When? Who? Circumstances?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34685" y="2100726"/>
            <a:ext cx="347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What happened just before the accident.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34685" y="3276600"/>
            <a:ext cx="3472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Procedures, training, equipment, environment, organization.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561845" y="5562600"/>
            <a:ext cx="3444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Involve the HSE team, supervisors, operators.</a:t>
            </a:r>
            <a:endParaRPr lang="fr-FR" i="1" dirty="0"/>
          </a:p>
        </p:txBody>
      </p:sp>
      <p:sp>
        <p:nvSpPr>
          <p:cNvPr id="15" name="Rectangle 14"/>
          <p:cNvSpPr/>
          <p:nvPr/>
        </p:nvSpPr>
        <p:spPr>
          <a:xfrm>
            <a:off x="5561845" y="4495800"/>
            <a:ext cx="34448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Build the tree: Dependency relationships Trunks, branches, leaves</a:t>
            </a:r>
          </a:p>
        </p:txBody>
      </p:sp>
    </p:spTree>
    <p:extLst>
      <p:ext uri="{BB962C8B-B14F-4D97-AF65-F5344CB8AC3E}">
        <p14:creationId xmlns:p14="http://schemas.microsoft.com/office/powerpoint/2010/main" val="562672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V.  Example Case Study: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0" y="697468"/>
            <a:ext cx="77724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Scenario: Accident in a pumping 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operator receives a corrosive splash when opening a valve.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LA CASA TECHNOLOGY\Downloads\azerr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447800"/>
            <a:ext cx="36576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169406" y="1635710"/>
            <a:ext cx="424079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 facts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Valve </a:t>
            </a:r>
            <a:r>
              <a:rPr lang="en-US" dirty="0"/>
              <a:t>under slight </a:t>
            </a:r>
            <a:r>
              <a:rPr lang="en-US" dirty="0" smtClean="0"/>
              <a:t>pressure.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operator did not check the residual </a:t>
            </a:r>
            <a:r>
              <a:rPr lang="en-US" dirty="0" smtClean="0"/>
              <a:t>pressure.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/>
              <a:t>Inappropriate </a:t>
            </a:r>
            <a:r>
              <a:rPr lang="en-US" dirty="0"/>
              <a:t>PPE (gloves not resistant to acids).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140737" y="4567297"/>
            <a:ext cx="74924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Possible contributing causes</a:t>
            </a:r>
            <a:r>
              <a:rPr lang="en-US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Incomplete procedure.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Insufficient training.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Missing signage.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/>
              <a:t>Delayed </a:t>
            </a:r>
            <a:r>
              <a:rPr lang="en-US" dirty="0"/>
              <a:t>maintenance → increased slow leak.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89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VI.  Tree of Causes Diagram: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4098" name="Picture 2" descr="C:\Users\LA CASA TECHNOLOGY\Downloads\bgghhj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70" b="16410"/>
          <a:stretch/>
        </p:blipFill>
        <p:spPr bwMode="auto">
          <a:xfrm>
            <a:off x="1600200" y="1175442"/>
            <a:ext cx="7010400" cy="484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02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IIIX.  Corrective Measures: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705178"/>
            <a:ext cx="7848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identified cause must lead to realistic corrective action, for example:</a:t>
            </a:r>
          </a:p>
          <a:p>
            <a:endParaRPr lang="en-US" dirty="0" smtClean="0"/>
          </a:p>
          <a:p>
            <a:r>
              <a:rPr lang="en-US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actions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Install valves or automatic purge systems.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Replace defective pressure gauges.</a:t>
            </a:r>
          </a:p>
          <a:p>
            <a:endParaRPr lang="en-US" dirty="0" smtClean="0"/>
          </a:p>
          <a:p>
            <a:r>
              <a:rPr lang="en-US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Organizational actions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Revise the pumping procedure.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Clarify the purge steps.</a:t>
            </a:r>
          </a:p>
          <a:p>
            <a:endParaRPr lang="en-US" dirty="0" smtClean="0"/>
          </a:p>
          <a:p>
            <a:r>
              <a:rPr lang="en-US" sz="2400" b="1" i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 actions</a:t>
            </a:r>
            <a:r>
              <a:rPr 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Enhanced training on handling under pressure.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 the use of PPE.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7294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3000" y="914400"/>
            <a:ext cx="7848600" cy="3375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200" dirty="0"/>
              <a:t>The cause tree is a </a:t>
            </a:r>
            <a:r>
              <a:rPr lang="en-US" sz="2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structured</a:t>
            </a:r>
            <a:r>
              <a:rPr lang="en-US" sz="2200" dirty="0"/>
              <a:t> and </a:t>
            </a:r>
            <a:r>
              <a:rPr lang="en-US" sz="2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logical analysis </a:t>
            </a:r>
            <a:r>
              <a:rPr lang="en-US" sz="22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</a:t>
            </a:r>
            <a:r>
              <a:rPr lang="en-US" sz="2200" dirty="0" smtClean="0"/>
              <a:t>.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200" dirty="0" smtClean="0"/>
              <a:t>It </a:t>
            </a:r>
            <a:r>
              <a:rPr lang="en-US" sz="2200" dirty="0"/>
              <a:t>allows you to trace the </a:t>
            </a:r>
            <a:r>
              <a:rPr lang="en-US" sz="2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root causes of the </a:t>
            </a:r>
            <a:r>
              <a:rPr lang="en-US" sz="2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</a:t>
            </a:r>
            <a:r>
              <a:rPr lang="en-US" sz="2200" dirty="0" smtClean="0"/>
              <a:t>.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200" dirty="0" smtClean="0"/>
              <a:t>It </a:t>
            </a:r>
            <a:r>
              <a:rPr lang="en-US" sz="2200" dirty="0"/>
              <a:t>separates immediate, contributing, and organizational </a:t>
            </a:r>
            <a:r>
              <a:rPr lang="en-US" sz="2200" dirty="0" smtClean="0"/>
              <a:t>causes.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200" dirty="0" smtClean="0"/>
              <a:t>It </a:t>
            </a:r>
            <a:r>
              <a:rPr lang="en-US" sz="2200" dirty="0"/>
              <a:t>guides the </a:t>
            </a:r>
            <a:r>
              <a:rPr lang="en-US" sz="2200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of effective corrective </a:t>
            </a:r>
            <a:r>
              <a:rPr lang="en-US" sz="2200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actions</a:t>
            </a:r>
            <a:r>
              <a:rPr lang="en-US" sz="2200" dirty="0" smtClean="0"/>
              <a:t>.</a:t>
            </a:r>
          </a:p>
          <a:p>
            <a:pPr marL="342900" indent="-342900">
              <a:lnSpc>
                <a:spcPct val="200000"/>
              </a:lnSpc>
              <a:buFont typeface="Courier New" panose="02070309020205020404" pitchFamily="49" charset="0"/>
              <a:buChar char="o"/>
            </a:pPr>
            <a:r>
              <a:rPr lang="en-US" sz="2200" dirty="0" smtClean="0"/>
              <a:t>It </a:t>
            </a:r>
            <a:r>
              <a:rPr lang="en-US" sz="2200" dirty="0"/>
              <a:t>reinforces the </a:t>
            </a:r>
            <a:r>
              <a:rPr lang="en-US" sz="22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 of prevention </a:t>
            </a:r>
            <a:r>
              <a:rPr lang="en-US" sz="2200" dirty="0"/>
              <a:t>within the company.</a:t>
            </a:r>
            <a:endParaRPr lang="fr-FR" sz="22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0"/>
            <a:ext cx="8153400" cy="69746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600" dirty="0" smtClean="0">
                <a:solidFill>
                  <a:srgbClr val="002060"/>
                </a:solidFill>
              </a:rPr>
              <a:t>IIX.  Summary:</a:t>
            </a:r>
            <a:endParaRPr lang="en-US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8ACD0-D325-4702-A011-B6F34E5F304B}" type="datetime1">
              <a:rPr lang="en-US" smtClean="0"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Lecturer: Dr. M.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Bouti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0"/>
            <a:ext cx="7406640" cy="6307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dirty="0" smtClean="0">
                <a:solidFill>
                  <a:srgbClr val="002060"/>
                </a:solidFill>
              </a:rPr>
              <a:t>IX</a:t>
            </a:r>
            <a:r>
              <a:rPr lang="en-US" sz="2800" b="1" dirty="0" smtClean="0">
                <a:solidFill>
                  <a:srgbClr val="002060"/>
                </a:solidFill>
              </a:rPr>
              <a:t>. Next Session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5685" y="776654"/>
            <a:ext cx="7585915" cy="130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Week </a:t>
            </a:r>
            <a:r>
              <a:rPr lang="en-US" sz="2800" b="1" dirty="0" smtClean="0"/>
              <a:t>6: Risk Prevention and Control Strategies</a:t>
            </a:r>
            <a:endParaRPr lang="en-US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88024"/>
            <a:ext cx="7406640" cy="630702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b="1" dirty="0" smtClean="0">
                <a:solidFill>
                  <a:srgbClr val="002060"/>
                </a:solidFill>
              </a:rPr>
              <a:t>Thank you for your attention!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95400" y="3331698"/>
            <a:ext cx="7406640" cy="4021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i="1" dirty="0" smtClean="0">
                <a:solidFill>
                  <a:srgbClr val="002060"/>
                </a:solidFill>
              </a:rPr>
              <a:t>See you next class.</a:t>
            </a:r>
            <a:endParaRPr lang="en-US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19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16775</TotalTime>
  <Words>695</Words>
  <Application>Microsoft Office PowerPoint</Application>
  <PresentationFormat>On-screen Show (4:3)</PresentationFormat>
  <Paragraphs>124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PowerPoint Presentation</vt:lpstr>
      <vt:lpstr>Learning Outcomes</vt:lpstr>
      <vt:lpstr>1. What is an Industrial Accident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 5400</dc:creator>
  <cp:lastModifiedBy>Dr. Bouti .M</cp:lastModifiedBy>
  <cp:revision>145</cp:revision>
  <dcterms:created xsi:type="dcterms:W3CDTF">2006-08-16T00:00:00Z</dcterms:created>
  <dcterms:modified xsi:type="dcterms:W3CDTF">2025-11-27T21:14:20Z</dcterms:modified>
</cp:coreProperties>
</file>