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59" r:id="rId4"/>
    <p:sldId id="260" r:id="rId5"/>
    <p:sldId id="261" r:id="rId6"/>
    <p:sldId id="262" r:id="rId7"/>
    <p:sldId id="266" r:id="rId8"/>
    <p:sldId id="263"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5328CA-5A27-4403-A426-834E7F75B23C}" type="datetimeFigureOut">
              <a:rPr lang="fr-FR" smtClean="0"/>
              <a:t>02/10/2026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F0AEAC-E409-4D44-BA73-FB85FBC3A4F8}" type="slidenum">
              <a:rPr lang="fr-FR" smtClean="0"/>
              <a:t>‹N°›</a:t>
            </a:fld>
            <a:endParaRPr lang="fr-FR"/>
          </a:p>
        </p:txBody>
      </p:sp>
    </p:spTree>
    <p:extLst>
      <p:ext uri="{BB962C8B-B14F-4D97-AF65-F5344CB8AC3E}">
        <p14:creationId xmlns:p14="http://schemas.microsoft.com/office/powerpoint/2010/main" val="2422978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BF0AEAC-E409-4D44-BA73-FB85FBC3A4F8}" type="slidenum">
              <a:rPr lang="fr-FR" smtClean="0"/>
              <a:t>7</a:t>
            </a:fld>
            <a:endParaRPr lang="fr-FR"/>
          </a:p>
        </p:txBody>
      </p:sp>
    </p:spTree>
    <p:extLst>
      <p:ext uri="{BB962C8B-B14F-4D97-AF65-F5344CB8AC3E}">
        <p14:creationId xmlns:p14="http://schemas.microsoft.com/office/powerpoint/2010/main" val="2954931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C42496DD-677F-4178-84E9-D2C553C8050C}" type="datetimeFigureOut">
              <a:rPr lang="fr-FR" smtClean="0"/>
              <a:t>02/10/2026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605866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42496DD-677F-4178-84E9-D2C553C8050C}" type="datetimeFigureOut">
              <a:rPr lang="fr-FR" smtClean="0"/>
              <a:t>02/10/2026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1101959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C42496DD-677F-4178-84E9-D2C553C8050C}" type="datetimeFigureOut">
              <a:rPr lang="fr-FR" smtClean="0"/>
              <a:t>02/10/2026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2514069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42496DD-677F-4178-84E9-D2C553C8050C}" type="datetimeFigureOut">
              <a:rPr lang="fr-FR" smtClean="0"/>
              <a:t>02/10/2026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1481275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42496DD-677F-4178-84E9-D2C553C8050C}" type="datetimeFigureOut">
              <a:rPr lang="fr-FR" smtClean="0"/>
              <a:t>02/10/2026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1274963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42496DD-677F-4178-84E9-D2C553C8050C}" type="datetimeFigureOut">
              <a:rPr lang="fr-FR" smtClean="0"/>
              <a:t>02/10/2026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3271712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42496DD-677F-4178-84E9-D2C553C8050C}" type="datetimeFigureOut">
              <a:rPr lang="fr-FR" smtClean="0"/>
              <a:t>02/10/2026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2812774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C42496DD-677F-4178-84E9-D2C553C8050C}" type="datetimeFigureOut">
              <a:rPr lang="fr-FR" smtClean="0"/>
              <a:t>02/10/2026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1723701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C42496DD-677F-4178-84E9-D2C553C8050C}" type="datetimeFigureOut">
              <a:rPr lang="fr-FR" smtClean="0"/>
              <a:t>02/10/2026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2625574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42496DD-677F-4178-84E9-D2C553C8050C}" type="datetimeFigureOut">
              <a:rPr lang="fr-FR" smtClean="0"/>
              <a:t>02/10/2026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129992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42496DD-677F-4178-84E9-D2C553C8050C}" type="datetimeFigureOut">
              <a:rPr lang="fr-FR" smtClean="0"/>
              <a:t>02/10/2026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B331A89-CD32-424F-97F3-924AFBE16D44}" type="slidenum">
              <a:rPr lang="fr-FR" smtClean="0"/>
              <a:t>‹N°›</a:t>
            </a:fld>
            <a:endParaRPr lang="fr-FR"/>
          </a:p>
        </p:txBody>
      </p:sp>
    </p:spTree>
    <p:extLst>
      <p:ext uri="{BB962C8B-B14F-4D97-AF65-F5344CB8AC3E}">
        <p14:creationId xmlns:p14="http://schemas.microsoft.com/office/powerpoint/2010/main" val="2890470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2496DD-677F-4178-84E9-D2C553C8050C}" type="datetimeFigureOut">
              <a:rPr lang="fr-FR" smtClean="0"/>
              <a:t>02/10/2026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331A89-CD32-424F-97F3-924AFBE16D44}" type="slidenum">
              <a:rPr lang="fr-FR" smtClean="0"/>
              <a:t>‹N°›</a:t>
            </a:fld>
            <a:endParaRPr lang="fr-FR"/>
          </a:p>
        </p:txBody>
      </p:sp>
    </p:spTree>
    <p:extLst>
      <p:ext uri="{BB962C8B-B14F-4D97-AF65-F5344CB8AC3E}">
        <p14:creationId xmlns:p14="http://schemas.microsoft.com/office/powerpoint/2010/main" val="2783591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2932468" y="3632033"/>
            <a:ext cx="8214852" cy="1446550"/>
          </a:xfrm>
          <a:prstGeom prst="rect">
            <a:avLst/>
          </a:prstGeom>
        </p:spPr>
        <p:txBody>
          <a:bodyPr wrap="square">
            <a:spAutoFit/>
          </a:bodyPr>
          <a:lstStyle/>
          <a:p>
            <a:pPr algn="ctr"/>
            <a:r>
              <a:rPr lang="fr-FR" sz="4400" dirty="0">
                <a:ln w="0"/>
                <a:solidFill>
                  <a:schemeClr val="accent2">
                    <a:lumMod val="75000"/>
                  </a:schemeClr>
                </a:solidFill>
                <a:effectLst>
                  <a:reflection blurRad="6350" stA="53000" endA="300" endPos="35500" dir="5400000" sy="-90000" algn="bl" rotWithShape="0"/>
                </a:effectLst>
              </a:rPr>
              <a:t>Introduction to Inelastic Structural Analysis</a:t>
            </a:r>
          </a:p>
        </p:txBody>
      </p:sp>
      <p:sp>
        <p:nvSpPr>
          <p:cNvPr id="3" name="Rectangle 2"/>
          <p:cNvSpPr/>
          <p:nvPr/>
        </p:nvSpPr>
        <p:spPr>
          <a:xfrm>
            <a:off x="828367" y="2875623"/>
            <a:ext cx="3102077" cy="646331"/>
          </a:xfrm>
          <a:prstGeom prst="rect">
            <a:avLst/>
          </a:prstGeom>
        </p:spPr>
        <p:txBody>
          <a:bodyPr wrap="square">
            <a:spAutoFit/>
          </a:bodyPr>
          <a:lstStyle/>
          <a:p>
            <a:pPr algn="ctr"/>
            <a:r>
              <a:rPr lang="fr-FR" sz="36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rPr>
              <a:t>CHAPTER I</a:t>
            </a:r>
          </a:p>
        </p:txBody>
      </p:sp>
      <p:pic>
        <p:nvPicPr>
          <p:cNvPr id="4" name="Image 3"/>
          <p:cNvPicPr/>
          <p:nvPr/>
        </p:nvPicPr>
        <p:blipFill>
          <a:blip r:embed="rId3" cstate="print">
            <a:extLst>
              <a:ext uri="{28A0092B-C50C-407E-A947-70E740481C1C}">
                <a14:useLocalDpi xmlns:a14="http://schemas.microsoft.com/office/drawing/2010/main" val="0"/>
              </a:ext>
            </a:extLst>
          </a:blip>
          <a:stretch>
            <a:fillRect/>
          </a:stretch>
        </p:blipFill>
        <p:spPr>
          <a:xfrm>
            <a:off x="1005347" y="144759"/>
            <a:ext cx="1057531" cy="1020363"/>
          </a:xfrm>
          <a:prstGeom prst="rect">
            <a:avLst/>
          </a:prstGeom>
        </p:spPr>
      </p:pic>
      <p:pic>
        <p:nvPicPr>
          <p:cNvPr id="5" name="Image 4"/>
          <p:cNvPicPr/>
          <p:nvPr/>
        </p:nvPicPr>
        <p:blipFill>
          <a:blip r:embed="rId3" cstate="print">
            <a:extLst>
              <a:ext uri="{28A0092B-C50C-407E-A947-70E740481C1C}">
                <a14:useLocalDpi xmlns:a14="http://schemas.microsoft.com/office/drawing/2010/main" val="0"/>
              </a:ext>
            </a:extLst>
          </a:blip>
          <a:stretch>
            <a:fillRect/>
          </a:stretch>
        </p:blipFill>
        <p:spPr>
          <a:xfrm>
            <a:off x="10817941" y="144758"/>
            <a:ext cx="1057531" cy="1020363"/>
          </a:xfrm>
          <a:prstGeom prst="rect">
            <a:avLst/>
          </a:prstGeom>
        </p:spPr>
      </p:pic>
      <p:sp>
        <p:nvSpPr>
          <p:cNvPr id="6" name="Rectangle 5"/>
          <p:cNvSpPr/>
          <p:nvPr/>
        </p:nvSpPr>
        <p:spPr>
          <a:xfrm>
            <a:off x="3392409" y="0"/>
            <a:ext cx="6096000" cy="923330"/>
          </a:xfrm>
          <a:prstGeom prst="rect">
            <a:avLst/>
          </a:prstGeom>
        </p:spPr>
        <p:txBody>
          <a:bodyPr>
            <a:spAutoFit/>
          </a:bodyPr>
          <a:lstStyle/>
          <a:p>
            <a:pPr algn="ctr"/>
            <a:r>
              <a:rPr lang="en-US" dirty="0"/>
              <a:t>People’s Democratic Republic of Algeria</a:t>
            </a:r>
          </a:p>
          <a:p>
            <a:pPr algn="ctr"/>
            <a:r>
              <a:rPr lang="en-US" dirty="0"/>
              <a:t>Ministry of Higher Education and Scientific Research</a:t>
            </a:r>
          </a:p>
          <a:p>
            <a:pPr algn="ctr"/>
            <a:r>
              <a:rPr lang="en-US" dirty="0" err="1"/>
              <a:t>Abdelhafid</a:t>
            </a:r>
            <a:r>
              <a:rPr lang="en-US" dirty="0"/>
              <a:t> </a:t>
            </a:r>
            <a:r>
              <a:rPr lang="en-US" dirty="0" err="1"/>
              <a:t>Boussouf</a:t>
            </a:r>
            <a:r>
              <a:rPr lang="en-US" dirty="0"/>
              <a:t>-Mila University</a:t>
            </a:r>
          </a:p>
        </p:txBody>
      </p:sp>
      <p:sp>
        <p:nvSpPr>
          <p:cNvPr id="7" name="Rectangle 6"/>
          <p:cNvSpPr/>
          <p:nvPr/>
        </p:nvSpPr>
        <p:spPr>
          <a:xfrm>
            <a:off x="1005347" y="1324830"/>
            <a:ext cx="10574593" cy="968278"/>
          </a:xfrm>
          <a:prstGeom prst="rect">
            <a:avLst/>
          </a:prstGeom>
        </p:spPr>
        <p:txBody>
          <a:bodyPr wrap="square">
            <a:spAutoFit/>
          </a:bodyPr>
          <a:lstStyle/>
          <a:p>
            <a:pPr>
              <a:lnSpc>
                <a:spcPct val="107000"/>
              </a:lnSpc>
              <a:spcAft>
                <a:spcPts val="0"/>
              </a:spcAft>
              <a:tabLst>
                <a:tab pos="1981200" algn="l"/>
                <a:tab pos="4048125" algn="l"/>
              </a:tabLst>
            </a:pPr>
            <a:r>
              <a:rPr lang="en-US" dirty="0"/>
              <a:t>Faculty of Science and </a:t>
            </a:r>
            <a:r>
              <a:rPr lang="en-US" dirty="0" smtClean="0"/>
              <a:t>Technology</a:t>
            </a:r>
            <a:endParaRPr lang="ar-DZ" dirty="0" smtClean="0"/>
          </a:p>
          <a:p>
            <a:pPr>
              <a:lnSpc>
                <a:spcPct val="107000"/>
              </a:lnSpc>
              <a:spcAft>
                <a:spcPts val="0"/>
              </a:spcAft>
              <a:tabLst>
                <a:tab pos="1981200" algn="l"/>
                <a:tab pos="4048125" algn="l"/>
              </a:tabLst>
            </a:pPr>
            <a:r>
              <a:rPr lang="en-US" dirty="0" smtClean="0"/>
              <a:t>Department </a:t>
            </a:r>
            <a:r>
              <a:rPr lang="en-US" dirty="0"/>
              <a:t>of Science and </a:t>
            </a:r>
            <a:r>
              <a:rPr lang="en-US" dirty="0" smtClean="0"/>
              <a:t>Technology</a:t>
            </a:r>
            <a:r>
              <a:rPr lang="ar-DZ" dirty="0" smtClean="0"/>
              <a:t>						</a:t>
            </a:r>
            <a:r>
              <a:rPr lang="en-US" dirty="0" smtClean="0"/>
              <a:t>Presented </a:t>
            </a:r>
            <a:r>
              <a:rPr lang="en-US" dirty="0"/>
              <a:t>by</a:t>
            </a:r>
            <a:r>
              <a:rPr lang="en-US" dirty="0" smtClean="0"/>
              <a:t>:</a:t>
            </a:r>
            <a:endParaRPr lang="ar-DZ" dirty="0" smtClean="0"/>
          </a:p>
          <a:p>
            <a:pPr>
              <a:lnSpc>
                <a:spcPct val="107000"/>
              </a:lnSpc>
              <a:spcAft>
                <a:spcPts val="0"/>
              </a:spcAft>
              <a:tabLst>
                <a:tab pos="1981200" algn="l"/>
                <a:tab pos="4048125" algn="l"/>
              </a:tabLst>
            </a:pPr>
            <a:r>
              <a:rPr lang="en-US" dirty="0" smtClean="0"/>
              <a:t>Second-Year </a:t>
            </a:r>
            <a:r>
              <a:rPr lang="en-US" dirty="0"/>
              <a:t>Master’s Degree in Structural </a:t>
            </a:r>
            <a:r>
              <a:rPr lang="en-US" dirty="0" smtClean="0"/>
              <a:t>Engineering</a:t>
            </a:r>
            <a:r>
              <a:rPr lang="ar-DZ" dirty="0" smtClean="0"/>
              <a:t>				</a:t>
            </a:r>
            <a:r>
              <a:rPr lang="fr-FR" i="1" dirty="0" smtClean="0">
                <a:latin typeface="Calibri" panose="020F0502020204030204" pitchFamily="34" charset="0"/>
                <a:ea typeface="Calibri" panose="020F0502020204030204" pitchFamily="34" charset="0"/>
                <a:cs typeface="Arial" panose="020B0604020202020204" pitchFamily="34" charset="0"/>
              </a:rPr>
              <a:t>Dr</a:t>
            </a:r>
            <a:r>
              <a:rPr lang="fr-FR" i="1" dirty="0">
                <a:latin typeface="Calibri" panose="020F0502020204030204" pitchFamily="34" charset="0"/>
                <a:ea typeface="Calibri" panose="020F0502020204030204" pitchFamily="34" charset="0"/>
                <a:cs typeface="Arial" panose="020B0604020202020204" pitchFamily="34" charset="0"/>
              </a:rPr>
              <a:t>. BELGHIAT </a:t>
            </a:r>
            <a:r>
              <a:rPr lang="fr-FR" i="1" dirty="0" err="1">
                <a:latin typeface="Calibri" panose="020F0502020204030204" pitchFamily="34" charset="0"/>
                <a:ea typeface="Calibri" panose="020F0502020204030204" pitchFamily="34" charset="0"/>
                <a:cs typeface="Arial" panose="020B0604020202020204" pitchFamily="34" charset="0"/>
              </a:rPr>
              <a:t>Choayb</a:t>
            </a:r>
            <a:endParaRPr lang="fr-FR" dirty="0">
              <a:latin typeface="Calibri" panose="020F0502020204030204" pitchFamily="34" charset="0"/>
              <a:ea typeface="Calibri" panose="020F0502020204030204" pitchFamily="34" charset="0"/>
              <a:cs typeface="Arial" panose="020B0604020202020204" pitchFamily="34" charset="0"/>
            </a:endParaRPr>
          </a:p>
        </p:txBody>
      </p:sp>
      <p:sp>
        <p:nvSpPr>
          <p:cNvPr id="8" name="Rectangle 7"/>
          <p:cNvSpPr/>
          <p:nvPr/>
        </p:nvSpPr>
        <p:spPr>
          <a:xfrm>
            <a:off x="5112577" y="5987534"/>
            <a:ext cx="2655663" cy="369332"/>
          </a:xfrm>
          <a:prstGeom prst="rect">
            <a:avLst/>
          </a:prstGeom>
        </p:spPr>
        <p:txBody>
          <a:bodyPr wrap="none">
            <a:spAutoFit/>
          </a:bodyPr>
          <a:lstStyle/>
          <a:p>
            <a:pPr algn="ctr">
              <a:spcAft>
                <a:spcPts val="0"/>
              </a:spcAft>
              <a:tabLst>
                <a:tab pos="2637155" algn="ctr"/>
                <a:tab pos="5274310" algn="r"/>
              </a:tabLst>
            </a:pPr>
            <a:r>
              <a:rPr lang="fr-FR" dirty="0">
                <a:latin typeface="Calibri" panose="020F0502020204030204" pitchFamily="34" charset="0"/>
                <a:ea typeface="Calibri" panose="020F0502020204030204" pitchFamily="34" charset="0"/>
                <a:cs typeface="Arial" panose="020B0604020202020204" pitchFamily="34" charset="0"/>
              </a:rPr>
              <a:t>Academic </a:t>
            </a:r>
            <a:r>
              <a:rPr lang="fr-FR" dirty="0" err="1">
                <a:latin typeface="Calibri" panose="020F0502020204030204" pitchFamily="34" charset="0"/>
                <a:ea typeface="Calibri" panose="020F0502020204030204" pitchFamily="34" charset="0"/>
                <a:cs typeface="Arial" panose="020B0604020202020204" pitchFamily="34" charset="0"/>
              </a:rPr>
              <a:t>Year</a:t>
            </a:r>
            <a:r>
              <a:rPr lang="fr-FR" dirty="0">
                <a:latin typeface="Calibri" panose="020F0502020204030204" pitchFamily="34" charset="0"/>
                <a:ea typeface="Calibri" panose="020F0502020204030204" pitchFamily="34" charset="0"/>
                <a:cs typeface="Arial" panose="020B0604020202020204" pitchFamily="34" charset="0"/>
              </a:rPr>
              <a:t> </a:t>
            </a:r>
            <a:r>
              <a:rPr lang="fr-FR" dirty="0" smtClean="0">
                <a:latin typeface="Calibri" panose="020F0502020204030204" pitchFamily="34" charset="0"/>
                <a:ea typeface="Calibri" panose="020F0502020204030204" pitchFamily="34" charset="0"/>
                <a:cs typeface="Arial" panose="020B0604020202020204" pitchFamily="34" charset="0"/>
              </a:rPr>
              <a:t>2026–2027</a:t>
            </a:r>
            <a:endParaRPr lang="fr-FR"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76382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8000"/>
            <a:lum/>
          </a:blip>
          <a:srcRect/>
          <a:stretch>
            <a:fillRect/>
          </a:stretch>
        </a:blipFill>
        <a:effectLst/>
      </p:bgPr>
    </p:bg>
    <p:spTree>
      <p:nvGrpSpPr>
        <p:cNvPr id="1" name=""/>
        <p:cNvGrpSpPr/>
        <p:nvPr/>
      </p:nvGrpSpPr>
      <p:grpSpPr>
        <a:xfrm>
          <a:off x="0" y="0"/>
          <a:ext cx="0" cy="0"/>
          <a:chOff x="0" y="0"/>
          <a:chExt cx="0" cy="0"/>
        </a:xfrm>
      </p:grpSpPr>
      <p:sp>
        <p:nvSpPr>
          <p:cNvPr id="2" name="ZoneTexte 1"/>
          <p:cNvSpPr txBox="1"/>
          <p:nvPr/>
        </p:nvSpPr>
        <p:spPr>
          <a:xfrm rot="16200000">
            <a:off x="-1445342" y="1877217"/>
            <a:ext cx="3672349" cy="523220"/>
          </a:xfrm>
          <a:prstGeom prst="rect">
            <a:avLst/>
          </a:prstGeom>
          <a:noFill/>
        </p:spPr>
        <p:txBody>
          <a:bodyPr wrap="square" rtlCol="0">
            <a:spAutoFit/>
          </a:bodyPr>
          <a:lstStyle/>
          <a:p>
            <a:r>
              <a:rPr lang="fr-FR" sz="2800" b="1" dirty="0">
                <a:solidFill>
                  <a:schemeClr val="accent2">
                    <a:lumMod val="50000"/>
                  </a:schemeClr>
                </a:solidFill>
                <a:effectLst>
                  <a:outerShdw blurRad="38100" dist="38100" dir="2700000" algn="tl">
                    <a:srgbClr val="000000">
                      <a:alpha val="43137"/>
                    </a:srgbClr>
                  </a:outerShdw>
                </a:effectLst>
              </a:rPr>
              <a:t>Introduction</a:t>
            </a:r>
          </a:p>
        </p:txBody>
      </p:sp>
      <p:sp>
        <p:nvSpPr>
          <p:cNvPr id="3" name="Rectangle 2"/>
          <p:cNvSpPr/>
          <p:nvPr/>
        </p:nvSpPr>
        <p:spPr>
          <a:xfrm>
            <a:off x="1854611" y="633808"/>
            <a:ext cx="9512707" cy="723916"/>
          </a:xfrm>
          <a:prstGeom prst="rect">
            <a:avLst/>
          </a:prstGeom>
        </p:spPr>
        <p:txBody>
          <a:bodyPr wrap="square">
            <a:spAutoFit/>
          </a:bodyPr>
          <a:lstStyle/>
          <a:p>
            <a:pPr algn="ctr">
              <a:lnSpc>
                <a:spcPct val="114000"/>
              </a:lnSpc>
              <a:spcBef>
                <a:spcPts val="600"/>
              </a:spcBef>
              <a:spcAft>
                <a:spcPts val="600"/>
              </a:spcAft>
            </a:pPr>
            <a:r>
              <a:rPr lang="en-US" dirty="0">
                <a:effectLst>
                  <a:outerShdw blurRad="38100" dist="38100" dir="2700000" algn="tl">
                    <a:srgbClr val="000000">
                      <a:alpha val="43137"/>
                    </a:srgbClr>
                  </a:outerShdw>
                </a:effectLst>
              </a:rPr>
              <a:t>Cracking and material damage are common phenomena that may occur in structural materials and can, in some cases, lead to brutal structural failure.</a:t>
            </a:r>
            <a:endParaRPr lang="fr-FR" dirty="0">
              <a:effectLst>
                <a:outerShdw blurRad="38100" dist="38100" dir="2700000" algn="tl">
                  <a:srgbClr val="000000">
                    <a:alpha val="43137"/>
                  </a:srgbClr>
                </a:outerShdw>
              </a:effectLst>
            </a:endParaRPr>
          </a:p>
        </p:txBody>
      </p:sp>
      <p:sp>
        <p:nvSpPr>
          <p:cNvPr id="4" name="Rectangle 3"/>
          <p:cNvSpPr/>
          <p:nvPr/>
        </p:nvSpPr>
        <p:spPr>
          <a:xfrm>
            <a:off x="1998407" y="2692895"/>
            <a:ext cx="9512707" cy="705899"/>
          </a:xfrm>
          <a:prstGeom prst="rect">
            <a:avLst/>
          </a:prstGeom>
        </p:spPr>
        <p:txBody>
          <a:bodyPr wrap="square">
            <a:spAutoFit/>
          </a:bodyPr>
          <a:lstStyle/>
          <a:p>
            <a:pPr algn="ctr">
              <a:lnSpc>
                <a:spcPct val="114000"/>
              </a:lnSpc>
              <a:spcBef>
                <a:spcPts val="600"/>
              </a:spcBef>
              <a:spcAft>
                <a:spcPts val="600"/>
              </a:spcAft>
            </a:pPr>
            <a:r>
              <a:rPr lang="en-US" dirty="0">
                <a:effectLst>
                  <a:outerShdw blurRad="38100" dist="38100" dir="2700000" algn="tl">
                    <a:srgbClr val="000000">
                      <a:alpha val="43137"/>
                    </a:srgbClr>
                  </a:outerShdw>
                </a:effectLst>
              </a:rPr>
              <a:t>The elastic design method considers only the elastic properties of materials and does not account for their post-peak behavior, which may lead to inefficient use of the material.</a:t>
            </a:r>
            <a:endParaRPr lang="fr-FR" dirty="0">
              <a:effectLst>
                <a:outerShdw blurRad="38100" dist="38100" dir="2700000" algn="tl">
                  <a:srgbClr val="000000">
                    <a:alpha val="43137"/>
                  </a:srgbClr>
                </a:outerShdw>
              </a:effectLst>
            </a:endParaRPr>
          </a:p>
        </p:txBody>
      </p:sp>
      <p:sp>
        <p:nvSpPr>
          <p:cNvPr id="5" name="Rectangle 4"/>
          <p:cNvSpPr/>
          <p:nvPr/>
        </p:nvSpPr>
        <p:spPr>
          <a:xfrm>
            <a:off x="1854611" y="5084965"/>
            <a:ext cx="9512707" cy="1355499"/>
          </a:xfrm>
          <a:prstGeom prst="rect">
            <a:avLst/>
          </a:prstGeom>
        </p:spPr>
        <p:txBody>
          <a:bodyPr wrap="square">
            <a:spAutoFit/>
          </a:bodyPr>
          <a:lstStyle/>
          <a:p>
            <a:pPr algn="ctr">
              <a:lnSpc>
                <a:spcPct val="114000"/>
              </a:lnSpc>
            </a:pPr>
            <a:r>
              <a:rPr lang="en-US" dirty="0">
                <a:effectLst>
                  <a:outerShdw blurRad="38100" dist="38100" dir="2700000" algn="tl">
                    <a:srgbClr val="000000">
                      <a:alpha val="43137"/>
                    </a:srgbClr>
                  </a:outerShdw>
                </a:effectLst>
              </a:rPr>
              <a:t>Plastic analysis provides an accurate determination of the failure load and therefore forms the basis of the ultimate-load design method. By accounting for material behavior beyond the elastic range, it can result in significant reductions in structural weight and material cross-sections compared with the elastic design method.</a:t>
            </a:r>
            <a:endParaRPr lang="fr-FR" dirty="0">
              <a:effectLst>
                <a:outerShdw blurRad="38100" dist="38100" dir="2700000" algn="tl">
                  <a:srgbClr val="000000">
                    <a:alpha val="43137"/>
                  </a:srgbClr>
                </a:outerShdw>
              </a:effectLst>
            </a:endParaRPr>
          </a:p>
        </p:txBody>
      </p:sp>
      <p:sp>
        <p:nvSpPr>
          <p:cNvPr id="6" name="ZoneTexte 5"/>
          <p:cNvSpPr txBox="1"/>
          <p:nvPr/>
        </p:nvSpPr>
        <p:spPr>
          <a:xfrm>
            <a:off x="1522772" y="1548208"/>
            <a:ext cx="10051024" cy="369332"/>
          </a:xfrm>
          <a:prstGeom prst="rect">
            <a:avLst/>
          </a:prstGeom>
          <a:noFill/>
        </p:spPr>
        <p:txBody>
          <a:bodyPr wrap="square" rtlCol="0">
            <a:spAutoFit/>
          </a:bodyPr>
          <a:lstStyle/>
          <a:p>
            <a:pPr algn="ctr"/>
            <a:r>
              <a:rPr lang="en-US" dirty="0"/>
              <a:t>Due to the limitations and uncertainties prevailing previously</a:t>
            </a:r>
            <a:endParaRPr lang="fr-FR" dirty="0"/>
          </a:p>
        </p:txBody>
      </p:sp>
      <p:sp>
        <p:nvSpPr>
          <p:cNvPr id="7" name="ZoneTexte 6"/>
          <p:cNvSpPr txBox="1"/>
          <p:nvPr/>
        </p:nvSpPr>
        <p:spPr>
          <a:xfrm>
            <a:off x="1585452" y="3896016"/>
            <a:ext cx="10051024" cy="369332"/>
          </a:xfrm>
          <a:prstGeom prst="rect">
            <a:avLst/>
          </a:prstGeom>
          <a:noFill/>
        </p:spPr>
        <p:txBody>
          <a:bodyPr wrap="square" rtlCol="0">
            <a:spAutoFit/>
          </a:bodyPr>
          <a:lstStyle/>
          <a:p>
            <a:pPr algn="ctr"/>
            <a:r>
              <a:rPr lang="en-US" dirty="0"/>
              <a:t>With the development of computers and the appearance of sophisticated numerical models</a:t>
            </a:r>
            <a:endParaRPr lang="fr-FR" dirty="0"/>
          </a:p>
        </p:txBody>
      </p:sp>
      <p:sp>
        <p:nvSpPr>
          <p:cNvPr id="8" name="Rectangle à coins arrondis 7"/>
          <p:cNvSpPr/>
          <p:nvPr/>
        </p:nvSpPr>
        <p:spPr>
          <a:xfrm>
            <a:off x="1585452" y="538566"/>
            <a:ext cx="10051024" cy="914400"/>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8"/>
          <p:cNvSpPr/>
          <p:nvPr/>
        </p:nvSpPr>
        <p:spPr>
          <a:xfrm>
            <a:off x="1585452" y="2581271"/>
            <a:ext cx="10051024" cy="1052818"/>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1585452" y="4982587"/>
            <a:ext cx="10051024" cy="1560256"/>
          </a:xfrm>
          <a:prstGeom prst="roundRect">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1342103" y="302651"/>
            <a:ext cx="10530349" cy="6378367"/>
          </a:xfrm>
          <a:prstGeom prst="roundRect">
            <a:avLst>
              <a:gd name="adj" fmla="val 665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vers le bas 11"/>
          <p:cNvSpPr/>
          <p:nvPr/>
        </p:nvSpPr>
        <p:spPr>
          <a:xfrm>
            <a:off x="6334432" y="1917540"/>
            <a:ext cx="427703" cy="568489"/>
          </a:xfrm>
          <a:prstGeom prst="downArrow">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vers le bas 12"/>
          <p:cNvSpPr/>
          <p:nvPr/>
        </p:nvSpPr>
        <p:spPr>
          <a:xfrm>
            <a:off x="6334432" y="4297820"/>
            <a:ext cx="427703" cy="568489"/>
          </a:xfrm>
          <a:prstGeom prst="downArrow">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44204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rot="16200000">
            <a:off x="-2294259" y="2553725"/>
            <a:ext cx="5442156" cy="423193"/>
          </a:xfrm>
          <a:prstGeom prst="rect">
            <a:avLst/>
          </a:prstGeom>
        </p:spPr>
        <p:txBody>
          <a:bodyPr wrap="square">
            <a:spAutoFit/>
          </a:bodyPr>
          <a:lstStyle/>
          <a:p>
            <a:r>
              <a:rPr lang="fr-FR" sz="2150" b="1" dirty="0">
                <a:solidFill>
                  <a:schemeClr val="accent2">
                    <a:lumMod val="50000"/>
                  </a:schemeClr>
                </a:solidFill>
                <a:effectLst>
                  <a:outerShdw blurRad="38100" dist="38100" dir="2700000" algn="tl">
                    <a:srgbClr val="000000">
                      <a:alpha val="43137"/>
                    </a:srgbClr>
                  </a:outerShdw>
                </a:effectLst>
              </a:rPr>
              <a:t>Simple Tensile Test and Yielding Limits</a:t>
            </a:r>
          </a:p>
        </p:txBody>
      </p:sp>
      <p:sp>
        <p:nvSpPr>
          <p:cNvPr id="4" name="Rectangle 3"/>
          <p:cNvSpPr/>
          <p:nvPr/>
        </p:nvSpPr>
        <p:spPr>
          <a:xfrm>
            <a:off x="1283111" y="385096"/>
            <a:ext cx="10559844" cy="1338828"/>
          </a:xfrm>
          <a:prstGeom prst="rect">
            <a:avLst/>
          </a:prstGeom>
        </p:spPr>
        <p:txBody>
          <a:bodyPr wrap="square">
            <a:spAutoFit/>
          </a:bodyPr>
          <a:lstStyle/>
          <a:p>
            <a:pPr algn="just">
              <a:lnSpc>
                <a:spcPct val="150000"/>
              </a:lnSpc>
              <a:spcBef>
                <a:spcPts val="600"/>
              </a:spcBef>
              <a:spcAft>
                <a:spcPts val="600"/>
              </a:spcAft>
            </a:pPr>
            <a:r>
              <a:rPr lang="en-US" dirty="0">
                <a:effectLst>
                  <a:outerShdw blurRad="38100" dist="38100" dir="2700000" algn="tl">
                    <a:srgbClr val="000000">
                      <a:alpha val="43137"/>
                    </a:srgbClr>
                  </a:outerShdw>
                </a:effectLst>
              </a:rPr>
              <a:t>To understand the macroscopic behavior of a material, uniaxial tests are performed on standardized specimens. These tests are among the simplest experimental methods and provide a relatively uniform state of stress within the specimen.</a:t>
            </a:r>
            <a:endParaRPr lang="fr-FR" dirty="0">
              <a:effectLst>
                <a:outerShdw blurRad="38100" dist="38100" dir="2700000" algn="tl">
                  <a:srgbClr val="000000">
                    <a:alpha val="43137"/>
                  </a:srgbClr>
                </a:outerShdw>
              </a:effectLst>
            </a:endParaRPr>
          </a:p>
        </p:txBody>
      </p:sp>
      <p:pic>
        <p:nvPicPr>
          <p:cNvPr id="5" name="Image 4"/>
          <p:cNvPicPr/>
          <p:nvPr/>
        </p:nvPicPr>
        <p:blipFill>
          <a:blip r:embed="rId3"/>
          <a:srcRect/>
          <a:stretch>
            <a:fillRect/>
          </a:stretch>
        </p:blipFill>
        <p:spPr bwMode="auto">
          <a:xfrm>
            <a:off x="5791882" y="1785685"/>
            <a:ext cx="5918338" cy="4230022"/>
          </a:xfrm>
          <a:prstGeom prst="rect">
            <a:avLst/>
          </a:prstGeom>
          <a:noFill/>
          <a:ln w="9525">
            <a:solidFill>
              <a:schemeClr val="tx1"/>
            </a:solidFill>
            <a:miter lim="800000"/>
            <a:headEnd/>
            <a:tailEnd/>
          </a:ln>
        </p:spPr>
      </p:pic>
      <p:sp>
        <p:nvSpPr>
          <p:cNvPr id="6" name="Rectangle 5"/>
          <p:cNvSpPr/>
          <p:nvPr/>
        </p:nvSpPr>
        <p:spPr>
          <a:xfrm>
            <a:off x="1283110" y="1929220"/>
            <a:ext cx="4306321" cy="2542363"/>
          </a:xfrm>
          <a:prstGeom prst="rect">
            <a:avLst/>
          </a:prstGeom>
        </p:spPr>
        <p:txBody>
          <a:bodyPr wrap="square">
            <a:spAutoFit/>
          </a:bodyPr>
          <a:lstStyle/>
          <a:p>
            <a:pPr algn="just">
              <a:lnSpc>
                <a:spcPct val="150000"/>
              </a:lnSpc>
              <a:spcBef>
                <a:spcPts val="600"/>
              </a:spcBef>
              <a:spcAft>
                <a:spcPts val="600"/>
              </a:spcAft>
            </a:pPr>
            <a:r>
              <a:rPr lang="en-US" dirty="0">
                <a:effectLst>
                  <a:outerShdw blurRad="38100" dist="38100" dir="2700000" algn="tl">
                    <a:srgbClr val="000000">
                      <a:alpha val="43137"/>
                    </a:srgbClr>
                  </a:outerShdw>
                </a:effectLst>
              </a:rPr>
              <a:t>The test results are first expressed as force–elongation diagrams. Because the stress distribution is relatively uniform in the central region of the specimen, these diagrams can be transformed into stress–strain diagrams.</a:t>
            </a:r>
            <a:endParaRPr lang="fr-FR" dirty="0">
              <a:effectLst>
                <a:outerShdw blurRad="38100" dist="38100" dir="2700000" algn="tl">
                  <a:srgbClr val="000000">
                    <a:alpha val="43137"/>
                  </a:srgbClr>
                </a:outerShdw>
              </a:effectLst>
            </a:endParaRPr>
          </a:p>
        </p:txBody>
      </p:sp>
      <p:sp>
        <p:nvSpPr>
          <p:cNvPr id="7" name="Rectangle 6"/>
          <p:cNvSpPr/>
          <p:nvPr/>
        </p:nvSpPr>
        <p:spPr>
          <a:xfrm>
            <a:off x="1292057" y="4855267"/>
            <a:ext cx="4398600" cy="1338828"/>
          </a:xfrm>
          <a:prstGeom prst="rect">
            <a:avLst/>
          </a:prstGeom>
        </p:spPr>
        <p:txBody>
          <a:bodyPr wrap="square">
            <a:spAutoFit/>
          </a:bodyPr>
          <a:lstStyle/>
          <a:p>
            <a:pPr algn="just">
              <a:lnSpc>
                <a:spcPct val="150000"/>
              </a:lnSpc>
              <a:spcBef>
                <a:spcPts val="600"/>
              </a:spcBef>
              <a:spcAft>
                <a:spcPts val="600"/>
              </a:spcAft>
            </a:pPr>
            <a:r>
              <a:rPr lang="en-US" dirty="0">
                <a:effectLst>
                  <a:outerShdw blurRad="38100" dist="38100" dir="2700000" algn="tl">
                    <a:srgbClr val="000000">
                      <a:alpha val="43137"/>
                    </a:srgbClr>
                  </a:outerShdw>
                </a:effectLst>
              </a:rPr>
              <a:t>The following figure illustrates the stress–strain curve obtained from a simple tensile test performed on a stainless-steel specimen.</a:t>
            </a:r>
            <a:endParaRPr lang="fr-FR" dirty="0">
              <a:effectLst>
                <a:outerShdw blurRad="38100" dist="38100" dir="2700000" algn="tl">
                  <a:srgbClr val="000000">
                    <a:alpha val="43137"/>
                  </a:srgbClr>
                </a:outerShdw>
              </a:effectLst>
            </a:endParaRPr>
          </a:p>
        </p:txBody>
      </p:sp>
      <p:sp>
        <p:nvSpPr>
          <p:cNvPr id="8" name="Rectangle à coins arrondis 7"/>
          <p:cNvSpPr/>
          <p:nvPr/>
        </p:nvSpPr>
        <p:spPr>
          <a:xfrm>
            <a:off x="1179871" y="199412"/>
            <a:ext cx="10825315" cy="6378367"/>
          </a:xfrm>
          <a:prstGeom prst="roundRect">
            <a:avLst>
              <a:gd name="adj" fmla="val 665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79042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8000"/>
            <a:lum/>
          </a:blip>
          <a:srcRect/>
          <a:stretch>
            <a:fillRect/>
          </a:stretch>
        </a:blipFill>
        <a:effectLst/>
      </p:bgPr>
    </p:bg>
    <p:spTree>
      <p:nvGrpSpPr>
        <p:cNvPr id="1" name=""/>
        <p:cNvGrpSpPr/>
        <p:nvPr/>
      </p:nvGrpSpPr>
      <p:grpSpPr>
        <a:xfrm>
          <a:off x="0" y="0"/>
          <a:ext cx="0" cy="0"/>
          <a:chOff x="0" y="0"/>
          <a:chExt cx="0" cy="0"/>
        </a:xfrm>
      </p:grpSpPr>
      <p:pic>
        <p:nvPicPr>
          <p:cNvPr id="2" name="Image 1"/>
          <p:cNvPicPr/>
          <p:nvPr/>
        </p:nvPicPr>
        <p:blipFill>
          <a:blip r:embed="rId3"/>
          <a:srcRect/>
          <a:stretch>
            <a:fillRect/>
          </a:stretch>
        </p:blipFill>
        <p:spPr bwMode="auto">
          <a:xfrm>
            <a:off x="6091884" y="723586"/>
            <a:ext cx="5856255" cy="2704066"/>
          </a:xfrm>
          <a:prstGeom prst="rect">
            <a:avLst/>
          </a:prstGeom>
          <a:noFill/>
          <a:ln w="9525">
            <a:solidFill>
              <a:schemeClr val="tx1"/>
            </a:solidFill>
            <a:miter lim="800000"/>
            <a:headEnd/>
            <a:tailEnd/>
          </a:ln>
        </p:spPr>
      </p:pic>
      <p:sp>
        <p:nvSpPr>
          <p:cNvPr id="3" name="Rectangle 2"/>
          <p:cNvSpPr/>
          <p:nvPr/>
        </p:nvSpPr>
        <p:spPr>
          <a:xfrm>
            <a:off x="943897" y="762899"/>
            <a:ext cx="5101796" cy="995850"/>
          </a:xfrm>
          <a:prstGeom prst="rect">
            <a:avLst/>
          </a:prstGeom>
        </p:spPr>
        <p:txBody>
          <a:bodyPr wrap="square">
            <a:spAutoFit/>
          </a:bodyPr>
          <a:lstStyle/>
          <a:p>
            <a:pPr marL="285750" indent="-285750" algn="just">
              <a:lnSpc>
                <a:spcPct val="114000"/>
              </a:lnSpc>
              <a:buFont typeface="Arial" panose="020B0604020202020204" pitchFamily="34" charset="0"/>
              <a:buChar char="•"/>
            </a:pPr>
            <a:r>
              <a:rPr lang="en-US" sz="1750" dirty="0">
                <a:effectLst>
                  <a:outerShdw blurRad="38100" dist="38100" dir="2700000" algn="tl">
                    <a:srgbClr val="000000">
                      <a:alpha val="43137"/>
                    </a:srgbClr>
                  </a:outerShdw>
                </a:effectLst>
              </a:rPr>
              <a:t>The existence of </a:t>
            </a:r>
            <a:r>
              <a:rPr lang="en-US" sz="1750" dirty="0" smtClean="0">
                <a:effectLst>
                  <a:outerShdw blurRad="38100" dist="38100" dir="2700000" algn="tl">
                    <a:srgbClr val="000000">
                      <a:alpha val="43137"/>
                    </a:srgbClr>
                  </a:outerShdw>
                </a:effectLst>
              </a:rPr>
              <a:t>a certain </a:t>
            </a:r>
            <a:r>
              <a:rPr lang="en-US" sz="1750" dirty="0">
                <a:effectLst>
                  <a:outerShdw blurRad="38100" dist="38100" dir="2700000" algn="tl">
                    <a:srgbClr val="000000">
                      <a:alpha val="43137"/>
                    </a:srgbClr>
                  </a:outerShdw>
                </a:effectLst>
              </a:rPr>
              <a:t>limit σ₀ (Point A), beyond which the material response becomes irreversible.</a:t>
            </a:r>
            <a:endParaRPr lang="fr-FR" sz="1750" dirty="0">
              <a:effectLst>
                <a:outerShdw blurRad="38100" dist="38100" dir="2700000" algn="tl">
                  <a:srgbClr val="000000">
                    <a:alpha val="43137"/>
                  </a:srgbClr>
                </a:outerShdw>
              </a:effectLst>
            </a:endParaRPr>
          </a:p>
        </p:txBody>
      </p:sp>
      <p:sp>
        <p:nvSpPr>
          <p:cNvPr id="5" name="ZoneTexte 4"/>
          <p:cNvSpPr txBox="1"/>
          <p:nvPr/>
        </p:nvSpPr>
        <p:spPr>
          <a:xfrm>
            <a:off x="934401" y="1767006"/>
            <a:ext cx="5111292" cy="2284856"/>
          </a:xfrm>
          <a:prstGeom prst="rect">
            <a:avLst/>
          </a:prstGeom>
          <a:noFill/>
        </p:spPr>
        <p:txBody>
          <a:bodyPr wrap="square" rtlCol="0">
            <a:spAutoFit/>
          </a:bodyPr>
          <a:lstStyle/>
          <a:p>
            <a:pPr marL="285750" indent="-285750" algn="just">
              <a:lnSpc>
                <a:spcPct val="114000"/>
              </a:lnSpc>
              <a:buFont typeface="Arial" panose="020B0604020202020204" pitchFamily="34" charset="0"/>
              <a:buChar char="•"/>
            </a:pPr>
            <a:r>
              <a:rPr lang="en-US" sz="1750" dirty="0">
                <a:effectLst>
                  <a:outerShdw blurRad="38100" dist="38100" dir="2700000" algn="tl">
                    <a:srgbClr val="000000">
                      <a:alpha val="43137"/>
                    </a:srgbClr>
                  </a:outerShdw>
                </a:effectLst>
              </a:rPr>
              <a:t>When a specimen is unloaded after being stressed beyond Point A, the unloading path follows BC rather than the original loading path BAO. Upon complete unloading, a permanent residual deformation corresponding to segment OC remains, which is referred to as plastic deformation.</a:t>
            </a:r>
            <a:endParaRPr lang="fr-FR" sz="1750" dirty="0">
              <a:effectLst>
                <a:outerShdw blurRad="38100" dist="38100" dir="2700000" algn="tl">
                  <a:srgbClr val="000000">
                    <a:alpha val="43137"/>
                  </a:srgbClr>
                </a:outerShdw>
              </a:effectLst>
            </a:endParaRPr>
          </a:p>
        </p:txBody>
      </p:sp>
      <p:sp>
        <p:nvSpPr>
          <p:cNvPr id="6" name="Rectangle 5"/>
          <p:cNvSpPr/>
          <p:nvPr/>
        </p:nvSpPr>
        <p:spPr>
          <a:xfrm>
            <a:off x="1023796" y="361303"/>
            <a:ext cx="4205152" cy="369332"/>
          </a:xfrm>
          <a:prstGeom prst="rect">
            <a:avLst/>
          </a:prstGeom>
        </p:spPr>
        <p:txBody>
          <a:bodyPr wrap="square">
            <a:spAutoFit/>
          </a:bodyPr>
          <a:lstStyle/>
          <a:p>
            <a:r>
              <a:rPr lang="fr-FR" dirty="0">
                <a:effectLst>
                  <a:outerShdw blurRad="38100" dist="38100" dir="2700000" algn="tl">
                    <a:srgbClr val="000000">
                      <a:alpha val="43137"/>
                    </a:srgbClr>
                  </a:outerShdw>
                </a:effectLst>
              </a:rPr>
              <a:t>The following observations can be made:</a:t>
            </a:r>
            <a:endParaRPr lang="fr-FR" dirty="0"/>
          </a:p>
        </p:txBody>
      </p:sp>
      <p:sp>
        <p:nvSpPr>
          <p:cNvPr id="7" name="Rectangle 6"/>
          <p:cNvSpPr/>
          <p:nvPr/>
        </p:nvSpPr>
        <p:spPr>
          <a:xfrm>
            <a:off x="933041" y="3978380"/>
            <a:ext cx="11061289" cy="369332"/>
          </a:xfrm>
          <a:prstGeom prst="rect">
            <a:avLst/>
          </a:prstGeom>
        </p:spPr>
        <p:txBody>
          <a:bodyPr wrap="square">
            <a:spAutoFit/>
          </a:bodyPr>
          <a:lstStyle/>
          <a:p>
            <a:pPr marL="285750" indent="-285750">
              <a:buFont typeface="Arial" panose="020B0604020202020204" pitchFamily="34" charset="0"/>
              <a:buChar char="•"/>
            </a:pPr>
            <a:r>
              <a:rPr lang="fr-FR" sz="1750" dirty="0">
                <a:effectLst>
                  <a:outerShdw blurRad="38100" dist="38100" dir="2700000" algn="tl">
                    <a:srgbClr val="000000">
                      <a:alpha val="43137"/>
                    </a:srgbClr>
                  </a:outerShdw>
                </a:effectLst>
              </a:rPr>
              <a:t>For a new loading cycle that remains below σ</a:t>
            </a:r>
            <a:r>
              <a:rPr lang="fr-FR" sz="1200" b="1" dirty="0">
                <a:effectLst>
                  <a:outerShdw blurRad="38100" dist="38100" dir="2700000" algn="tl">
                    <a:srgbClr val="000000">
                      <a:alpha val="43137"/>
                    </a:srgbClr>
                  </a:outerShdw>
                </a:effectLst>
              </a:rPr>
              <a:t>B</a:t>
            </a:r>
            <a:r>
              <a:rPr lang="fr-FR" sz="1750" dirty="0">
                <a:effectLst>
                  <a:outerShdw blurRad="38100" dist="38100" dir="2700000" algn="tl">
                    <a:srgbClr val="000000">
                      <a:alpha val="43137"/>
                    </a:srgbClr>
                  </a:outerShdw>
                </a:effectLst>
              </a:rPr>
              <a:t>, the response remains reversible along CB.</a:t>
            </a:r>
          </a:p>
        </p:txBody>
      </p:sp>
      <p:sp>
        <p:nvSpPr>
          <p:cNvPr id="8" name="Rectangle 7"/>
          <p:cNvSpPr/>
          <p:nvPr/>
        </p:nvSpPr>
        <p:spPr>
          <a:xfrm>
            <a:off x="935016" y="4387494"/>
            <a:ext cx="11061289" cy="688843"/>
          </a:xfrm>
          <a:prstGeom prst="rect">
            <a:avLst/>
          </a:prstGeom>
        </p:spPr>
        <p:txBody>
          <a:bodyPr wrap="square">
            <a:spAutoFit/>
          </a:bodyPr>
          <a:lstStyle/>
          <a:p>
            <a:pPr marL="285750" indent="-285750" algn="just">
              <a:lnSpc>
                <a:spcPct val="114000"/>
              </a:lnSpc>
              <a:spcBef>
                <a:spcPts val="600"/>
              </a:spcBef>
              <a:spcAft>
                <a:spcPts val="600"/>
              </a:spcAft>
              <a:buFont typeface="Arial" panose="020B0604020202020204" pitchFamily="34" charset="0"/>
              <a:buChar char="•"/>
            </a:pPr>
            <a:r>
              <a:rPr lang="en-US" sz="1750" dirty="0" smtClean="0">
                <a:effectLst>
                  <a:outerShdw blurRad="38100" dist="38100" dir="2700000" algn="tl">
                    <a:srgbClr val="000000">
                      <a:alpha val="43137"/>
                    </a:srgbClr>
                  </a:outerShdw>
                </a:effectLst>
              </a:rPr>
              <a:t>When </a:t>
            </a:r>
            <a:r>
              <a:rPr lang="en-US" sz="1750" dirty="0">
                <a:effectLst>
                  <a:outerShdw blurRad="38100" dist="38100" dir="2700000" algn="tl">
                    <a:srgbClr val="000000">
                      <a:alpha val="43137"/>
                    </a:srgbClr>
                  </a:outerShdw>
                </a:effectLst>
              </a:rPr>
              <a:t>σ exceeds </a:t>
            </a:r>
            <a:r>
              <a:rPr lang="en-US" sz="1750" dirty="0" err="1">
                <a:effectLst>
                  <a:outerShdw blurRad="38100" dist="38100" dir="2700000" algn="tl">
                    <a:srgbClr val="000000">
                      <a:alpha val="43137"/>
                    </a:srgbClr>
                  </a:outerShdw>
                </a:effectLst>
              </a:rPr>
              <a:t>σ</a:t>
            </a:r>
            <a:r>
              <a:rPr lang="en-US" sz="1100" b="1" dirty="0" err="1">
                <a:effectLst>
                  <a:outerShdw blurRad="38100" dist="38100" dir="2700000" algn="tl">
                    <a:srgbClr val="000000">
                      <a:alpha val="43137"/>
                    </a:srgbClr>
                  </a:outerShdw>
                </a:effectLst>
              </a:rPr>
              <a:t>B</a:t>
            </a:r>
            <a:r>
              <a:rPr lang="en-US" sz="1750" dirty="0">
                <a:effectLst>
                  <a:outerShdw blurRad="38100" dist="38100" dir="2700000" algn="tl">
                    <a:srgbClr val="000000">
                      <a:alpha val="43137"/>
                    </a:srgbClr>
                  </a:outerShdw>
                </a:effectLst>
              </a:rPr>
              <a:t>, the curve follows the original loading path beyond Point B. </a:t>
            </a:r>
            <a:r>
              <a:rPr lang="en-US" sz="1750" dirty="0" smtClean="0">
                <a:effectLst>
                  <a:outerShdw blurRad="38100" dist="38100" dir="2700000" algn="tl">
                    <a:srgbClr val="000000">
                      <a:alpha val="43137"/>
                    </a:srgbClr>
                  </a:outerShdw>
                </a:effectLst>
              </a:rPr>
              <a:t>Therefore, </a:t>
            </a:r>
            <a:r>
              <a:rPr lang="en-US" sz="1750" dirty="0" err="1">
                <a:effectLst>
                  <a:outerShdw blurRad="38100" dist="38100" dir="2700000" algn="tl">
                    <a:srgbClr val="000000">
                      <a:alpha val="43137"/>
                    </a:srgbClr>
                  </a:outerShdw>
                </a:effectLst>
              </a:rPr>
              <a:t>σ</a:t>
            </a:r>
            <a:r>
              <a:rPr lang="en-US" sz="1100" dirty="0" err="1">
                <a:effectLst>
                  <a:outerShdw blurRad="38100" dist="38100" dir="2700000" algn="tl">
                    <a:srgbClr val="000000">
                      <a:alpha val="43137"/>
                    </a:srgbClr>
                  </a:outerShdw>
                </a:effectLst>
              </a:rPr>
              <a:t>B</a:t>
            </a:r>
            <a:r>
              <a:rPr lang="en-US" sz="1750" dirty="0">
                <a:effectLst>
                  <a:outerShdw blurRad="38100" dist="38100" dir="2700000" algn="tl">
                    <a:srgbClr val="000000">
                      <a:alpha val="43137"/>
                    </a:srgbClr>
                  </a:outerShdw>
                </a:effectLst>
              </a:rPr>
              <a:t> becomes the current elastic limit.</a:t>
            </a:r>
          </a:p>
        </p:txBody>
      </p:sp>
      <p:sp>
        <p:nvSpPr>
          <p:cNvPr id="9" name="Rectangle 8"/>
          <p:cNvSpPr/>
          <p:nvPr/>
        </p:nvSpPr>
        <p:spPr>
          <a:xfrm rot="16200000">
            <a:off x="-2276504" y="2535969"/>
            <a:ext cx="5406645" cy="423193"/>
          </a:xfrm>
          <a:prstGeom prst="rect">
            <a:avLst/>
          </a:prstGeom>
        </p:spPr>
        <p:txBody>
          <a:bodyPr wrap="square">
            <a:spAutoFit/>
          </a:bodyPr>
          <a:lstStyle/>
          <a:p>
            <a:r>
              <a:rPr lang="fr-FR" sz="2150" b="1" dirty="0">
                <a:solidFill>
                  <a:schemeClr val="accent2">
                    <a:lumMod val="50000"/>
                  </a:schemeClr>
                </a:solidFill>
                <a:effectLst>
                  <a:outerShdw blurRad="38100" dist="38100" dir="2700000" algn="tl">
                    <a:srgbClr val="000000">
                      <a:alpha val="43137"/>
                    </a:srgbClr>
                  </a:outerShdw>
                </a:effectLst>
              </a:rPr>
              <a:t>Simple Tensile Test and Yielding Limits</a:t>
            </a:r>
          </a:p>
        </p:txBody>
      </p:sp>
      <p:sp>
        <p:nvSpPr>
          <p:cNvPr id="10" name="Rectangle à coins arrondis 9"/>
          <p:cNvSpPr/>
          <p:nvPr/>
        </p:nvSpPr>
        <p:spPr>
          <a:xfrm>
            <a:off x="943897" y="199412"/>
            <a:ext cx="11061289" cy="6456480"/>
          </a:xfrm>
          <a:prstGeom prst="roundRect">
            <a:avLst>
              <a:gd name="adj" fmla="val 665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916646" y="4996436"/>
            <a:ext cx="10967546" cy="2446824"/>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US" dirty="0" smtClean="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σ</a:t>
            </a:r>
            <a:r>
              <a:rPr lang="en-US" sz="1200" dirty="0" smtClean="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0</a:t>
            </a:r>
            <a:r>
              <a:rPr lang="en-US" dirty="0" smtClean="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 </a:t>
            </a:r>
            <a:r>
              <a:rPr lang="en-US" dirty="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is called the initial elastic limit or initial yield limit</a:t>
            </a:r>
            <a:r>
              <a:rPr lang="en-US" dirty="0" smtClean="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a:t>
            </a:r>
          </a:p>
          <a:p>
            <a:pPr marL="285750" indent="-285750" algn="just">
              <a:lnSpc>
                <a:spcPct val="150000"/>
              </a:lnSpc>
              <a:buFont typeface="Arial" panose="020B0604020202020204" pitchFamily="34" charset="0"/>
              <a:buChar char="•"/>
            </a:pPr>
            <a:r>
              <a:rPr lang="en-US" dirty="0" smtClean="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After </a:t>
            </a:r>
            <a:r>
              <a:rPr lang="en-US" dirty="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a loading cycle, </a:t>
            </a:r>
            <a:r>
              <a:rPr lang="en-US" dirty="0" err="1">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σ</a:t>
            </a:r>
            <a:r>
              <a:rPr lang="en-US" sz="1200" dirty="0" err="1">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B</a:t>
            </a:r>
            <a:r>
              <a:rPr lang="en-US" dirty="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 is called the current yield limit or current elastic limit</a:t>
            </a:r>
            <a:r>
              <a:rPr lang="en-US" dirty="0" smtClean="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a:t>
            </a:r>
          </a:p>
          <a:p>
            <a:pPr marL="285750" indent="-285750" algn="just">
              <a:lnSpc>
                <a:spcPct val="150000"/>
              </a:lnSpc>
              <a:buFont typeface="Arial" panose="020B0604020202020204" pitchFamily="34" charset="0"/>
              <a:buChar char="•"/>
            </a:pPr>
            <a:r>
              <a:rPr lang="en-US" dirty="0" smtClean="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This </a:t>
            </a:r>
            <a:r>
              <a:rPr lang="en-US" dirty="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behavior is sometimes referred to as the “Coulomb Principle</a:t>
            </a:r>
            <a:r>
              <a:rPr lang="en-US" dirty="0" smtClean="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a:t>
            </a:r>
          </a:p>
          <a:p>
            <a:pPr marL="285750" indent="-285750" algn="just">
              <a:lnSpc>
                <a:spcPct val="150000"/>
              </a:lnSpc>
              <a:buFont typeface="Arial" panose="020B0604020202020204" pitchFamily="34" charset="0"/>
              <a:buChar char="•"/>
            </a:pPr>
            <a:r>
              <a:rPr lang="en-US" dirty="0" smtClean="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The </a:t>
            </a:r>
            <a:r>
              <a:rPr lang="en-US" dirty="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permanent deformation remaining after unloading is defined as the plastic strain, </a:t>
            </a:r>
            <a:r>
              <a:rPr lang="en-US" dirty="0" err="1">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ε</a:t>
            </a:r>
            <a:r>
              <a:rPr lang="en-US" sz="1200" dirty="0" err="1">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p</a:t>
            </a:r>
            <a:r>
              <a:rPr lang="en-US" sz="1600" dirty="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rPr>
              <a:t>.</a:t>
            </a:r>
            <a:endParaRPr lang="fr-FR" sz="1600" dirty="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endParaRPr>
          </a:p>
          <a:p>
            <a:pPr marL="285750" indent="-285750" algn="just">
              <a:lnSpc>
                <a:spcPct val="150000"/>
              </a:lnSpc>
              <a:buFont typeface="Arial" panose="020B0604020202020204" pitchFamily="34" charset="0"/>
              <a:buChar char="•"/>
            </a:pPr>
            <a:endParaRPr lang="fr-FR" sz="1600" dirty="0">
              <a:solidFill>
                <a:srgbClr val="000000"/>
              </a:solidFill>
              <a:effectLst>
                <a:outerShdw blurRad="38100" dist="38100" dir="2700000" algn="tl">
                  <a:srgbClr val="000000">
                    <a:alpha val="43137"/>
                  </a:srgbClr>
                </a:outerShdw>
              </a:effectLst>
              <a:ea typeface="Century Schoolbook" panose="02040604050505020304" pitchFamily="18" charset="0"/>
              <a:cs typeface="Century Schoolbook" panose="02040604050505020304" pitchFamily="18" charset="0"/>
            </a:endParaRPr>
          </a:p>
          <a:p>
            <a:pPr marL="285750" indent="-285750" algn="just">
              <a:lnSpc>
                <a:spcPct val="150000"/>
              </a:lnSpc>
              <a:buFont typeface="Arial" panose="020B0604020202020204" pitchFamily="34" charset="0"/>
              <a:buChar char="•"/>
            </a:pPr>
            <a:endParaRPr lang="fr-FR" sz="1400" dirty="0">
              <a:effectLst>
                <a:outerShdw blurRad="38100" dist="38100" dir="2700000" algn="tl">
                  <a:srgbClr val="000000">
                    <a:alpha val="43137"/>
                  </a:srgbClr>
                </a:outerShdw>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30493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rot="16200000">
            <a:off x="-601800" y="2860875"/>
            <a:ext cx="2005677" cy="423193"/>
          </a:xfrm>
          <a:prstGeom prst="rect">
            <a:avLst/>
          </a:prstGeom>
        </p:spPr>
        <p:txBody>
          <a:bodyPr wrap="none">
            <a:spAutoFit/>
          </a:bodyPr>
          <a:lstStyle/>
          <a:p>
            <a:r>
              <a:rPr lang="fr-FR" sz="2150" b="1" dirty="0">
                <a:solidFill>
                  <a:schemeClr val="accent2">
                    <a:lumMod val="50000"/>
                  </a:schemeClr>
                </a:solidFill>
                <a:effectLst>
                  <a:outerShdw blurRad="38100" dist="38100" dir="2700000" algn="tl">
                    <a:srgbClr val="000000">
                      <a:alpha val="43137"/>
                    </a:srgbClr>
                  </a:outerShdw>
                </a:effectLst>
              </a:rPr>
              <a:t>Basic Theory</a:t>
            </a:r>
          </a:p>
        </p:txBody>
      </p:sp>
      <p:sp>
        <p:nvSpPr>
          <p:cNvPr id="3" name="Rectangle 2"/>
          <p:cNvSpPr/>
          <p:nvPr/>
        </p:nvSpPr>
        <p:spPr>
          <a:xfrm>
            <a:off x="1253613" y="337766"/>
            <a:ext cx="10471815" cy="2126864"/>
          </a:xfrm>
          <a:prstGeom prst="rect">
            <a:avLst/>
          </a:prstGeom>
        </p:spPr>
        <p:txBody>
          <a:bodyPr wrap="square">
            <a:spAutoFit/>
          </a:bodyPr>
          <a:lstStyle/>
          <a:p>
            <a:pPr algn="just">
              <a:lnSpc>
                <a:spcPct val="150000"/>
              </a:lnSpc>
              <a:spcBef>
                <a:spcPts val="600"/>
              </a:spcBef>
              <a:spcAft>
                <a:spcPts val="600"/>
              </a:spcAft>
            </a:pPr>
            <a:r>
              <a:rPr lang="en-US" dirty="0">
                <a:effectLst>
                  <a:outerShdw blurRad="38100" dist="38100" dir="2700000" algn="tl">
                    <a:srgbClr val="000000">
                      <a:alpha val="43137"/>
                    </a:srgbClr>
                  </a:outerShdw>
                </a:effectLst>
              </a:rPr>
              <a:t>A beam subjected to a bending test exhibits deformation. As the load increases, a plastic zone develops at the first critical section, eventually forming a plastic hinge. Due to the ductility of steel, the bending moment at this section remains approximately constant. The less-stressed regions of the beam then contribute to carrying the additional load. Consequently, once the elastic limit is reached, the structure can continue to deform under an approximately constant load.</a:t>
            </a:r>
            <a:endParaRPr lang="fr-FR" dirty="0">
              <a:effectLst>
                <a:outerShdw blurRad="38100" dist="38100" dir="2700000" algn="tl">
                  <a:srgbClr val="000000">
                    <a:alpha val="43137"/>
                  </a:srgbClr>
                </a:outerShdw>
              </a:effectLst>
            </a:endParaRPr>
          </a:p>
        </p:txBody>
      </p:sp>
      <p:pic>
        <p:nvPicPr>
          <p:cNvPr id="4" name="Image 3"/>
          <p:cNvPicPr/>
          <p:nvPr/>
        </p:nvPicPr>
        <p:blipFill rotWithShape="1">
          <a:blip r:embed="rId3"/>
          <a:srcRect l="20033" t="29360" r="11424" b="11259"/>
          <a:stretch/>
        </p:blipFill>
        <p:spPr bwMode="auto">
          <a:xfrm>
            <a:off x="7285244" y="3983053"/>
            <a:ext cx="3839958" cy="2210282"/>
          </a:xfrm>
          <a:prstGeom prst="rect">
            <a:avLst/>
          </a:prstGeom>
          <a:ln>
            <a:solidFill>
              <a:schemeClr val="tx1"/>
            </a:solidFill>
          </a:ln>
          <a:extLst>
            <a:ext uri="{53640926-AAD7-44D8-BBD7-CCE9431645EC}">
              <a14:shadowObscured xmlns:a14="http://schemas.microsoft.com/office/drawing/2010/main"/>
            </a:ext>
          </a:extLst>
        </p:spPr>
      </p:pic>
      <p:sp>
        <p:nvSpPr>
          <p:cNvPr id="5" name="Rectangle 4"/>
          <p:cNvSpPr/>
          <p:nvPr/>
        </p:nvSpPr>
        <p:spPr>
          <a:xfrm>
            <a:off x="1253613" y="2507591"/>
            <a:ext cx="10368116" cy="880369"/>
          </a:xfrm>
          <a:prstGeom prst="rect">
            <a:avLst/>
          </a:prstGeom>
        </p:spPr>
        <p:txBody>
          <a:bodyPr wrap="square">
            <a:spAutoFit/>
          </a:bodyPr>
          <a:lstStyle/>
          <a:p>
            <a:pPr algn="just">
              <a:lnSpc>
                <a:spcPct val="150000"/>
              </a:lnSpc>
              <a:spcBef>
                <a:spcPts val="600"/>
              </a:spcBef>
              <a:spcAft>
                <a:spcPts val="600"/>
              </a:spcAft>
            </a:pPr>
            <a:r>
              <a:rPr lang="en-US" dirty="0">
                <a:effectLst>
                  <a:outerShdw blurRad="38100" dist="38100" dir="2700000" algn="tl">
                    <a:srgbClr val="000000">
                      <a:alpha val="43137"/>
                    </a:srgbClr>
                  </a:outerShdw>
                </a:effectLst>
              </a:rPr>
              <a:t>This design approach is based on the ultimate load-carrying capacity of the structure, which corresponds to its maximum resistance. The ultimate load is determined based on the plastic resistance of the steel.</a:t>
            </a:r>
            <a:endParaRPr lang="fr-FR" dirty="0">
              <a:effectLst>
                <a:outerShdw blurRad="38100" dist="38100" dir="2700000" algn="tl">
                  <a:srgbClr val="000000">
                    <a:alpha val="43137"/>
                  </a:srgbClr>
                </a:outerShdw>
              </a:effectLst>
            </a:endParaRPr>
          </a:p>
        </p:txBody>
      </p:sp>
      <p:sp>
        <p:nvSpPr>
          <p:cNvPr id="6" name="Rectangle 5"/>
          <p:cNvSpPr/>
          <p:nvPr/>
        </p:nvSpPr>
        <p:spPr>
          <a:xfrm>
            <a:off x="1253613" y="3946465"/>
            <a:ext cx="5879230" cy="2126864"/>
          </a:xfrm>
          <a:prstGeom prst="rect">
            <a:avLst/>
          </a:prstGeom>
        </p:spPr>
        <p:txBody>
          <a:bodyPr wrap="square">
            <a:spAutoFit/>
          </a:bodyPr>
          <a:lstStyle/>
          <a:p>
            <a:pPr algn="just">
              <a:lnSpc>
                <a:spcPct val="150000"/>
              </a:lnSpc>
            </a:pPr>
            <a:r>
              <a:rPr lang="en-US" dirty="0">
                <a:effectLst>
                  <a:outerShdw blurRad="38100" dist="38100" dir="2700000" algn="tl">
                    <a:srgbClr val="000000">
                      <a:alpha val="43137"/>
                    </a:srgbClr>
                  </a:outerShdw>
                </a:effectLst>
              </a:rPr>
              <a:t>An ideal elastic–perfectly plastic material follows Hooke’s law up to the yield point. Beyond this point, it undergoes plastic deformation at a constant stress. Its tensile and compressive responses are assumed to be symmetric; consequently, the yield stresses in tension and compression are equal.</a:t>
            </a:r>
            <a:endParaRPr lang="fr-FR" dirty="0">
              <a:effectLst>
                <a:outerShdw blurRad="38100" dist="38100" dir="2700000" algn="tl">
                  <a:srgbClr val="000000">
                    <a:alpha val="43137"/>
                  </a:srgbClr>
                </a:outerShdw>
              </a:effectLst>
            </a:endParaRPr>
          </a:p>
        </p:txBody>
      </p:sp>
      <p:sp>
        <p:nvSpPr>
          <p:cNvPr id="7" name="Rectangle à coins arrondis 6"/>
          <p:cNvSpPr/>
          <p:nvPr/>
        </p:nvSpPr>
        <p:spPr>
          <a:xfrm>
            <a:off x="943897" y="199412"/>
            <a:ext cx="11061289" cy="6437362"/>
          </a:xfrm>
          <a:prstGeom prst="roundRect">
            <a:avLst>
              <a:gd name="adj" fmla="val 665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1096298" y="3760839"/>
            <a:ext cx="10761404" cy="2654710"/>
          </a:xfrm>
          <a:prstGeom prst="roundRect">
            <a:avLst>
              <a:gd name="adj" fmla="val 665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8"/>
          <p:cNvSpPr/>
          <p:nvPr/>
        </p:nvSpPr>
        <p:spPr>
          <a:xfrm>
            <a:off x="1096297" y="361160"/>
            <a:ext cx="10761405" cy="3159336"/>
          </a:xfrm>
          <a:prstGeom prst="roundRect">
            <a:avLst>
              <a:gd name="adj" fmla="val 665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86566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rot="16200000">
            <a:off x="-2680274" y="2882520"/>
            <a:ext cx="6188233" cy="423193"/>
          </a:xfrm>
          <a:prstGeom prst="rect">
            <a:avLst/>
          </a:prstGeom>
        </p:spPr>
        <p:txBody>
          <a:bodyPr wrap="none">
            <a:spAutoFit/>
          </a:bodyPr>
          <a:lstStyle/>
          <a:p>
            <a:r>
              <a:rPr lang="fr-FR" sz="2150" b="1" dirty="0">
                <a:solidFill>
                  <a:schemeClr val="accent2">
                    <a:lumMod val="50000"/>
                  </a:schemeClr>
                </a:solidFill>
                <a:effectLst>
                  <a:outerShdw blurRad="38100" dist="38100" dir="2700000" algn="tl">
                    <a:srgbClr val="000000">
                      <a:alpha val="43137"/>
                    </a:srgbClr>
                  </a:outerShdw>
                </a:effectLst>
              </a:rPr>
              <a:t>Behavior of a Structure under Variable Loading</a:t>
            </a:r>
            <a:endParaRPr lang="fr-FR" dirty="0"/>
          </a:p>
        </p:txBody>
      </p:sp>
      <p:sp>
        <p:nvSpPr>
          <p:cNvPr id="3" name="Rectangle 2"/>
          <p:cNvSpPr/>
          <p:nvPr/>
        </p:nvSpPr>
        <p:spPr>
          <a:xfrm>
            <a:off x="1236621" y="479595"/>
            <a:ext cx="2174121" cy="369332"/>
          </a:xfrm>
          <a:prstGeom prst="rect">
            <a:avLst/>
          </a:prstGeom>
        </p:spPr>
        <p:txBody>
          <a:bodyPr wrap="none">
            <a:spAutoFit/>
          </a:bodyPr>
          <a:lstStyle/>
          <a:p>
            <a:r>
              <a:rPr lang="fr-FR" b="1" dirty="0">
                <a:solidFill>
                  <a:schemeClr val="accent2">
                    <a:lumMod val="50000"/>
                  </a:schemeClr>
                </a:solidFill>
                <a:effectLst>
                  <a:outerShdw blurRad="38100" dist="38100" dir="2700000" algn="tl">
                    <a:srgbClr val="000000">
                      <a:alpha val="43137"/>
                    </a:srgbClr>
                  </a:outerShdw>
                </a:effectLst>
              </a:rPr>
              <a:t>Statically Determinate Structure</a:t>
            </a:r>
          </a:p>
        </p:txBody>
      </p:sp>
      <p:pic>
        <p:nvPicPr>
          <p:cNvPr id="4" name="Image 3"/>
          <p:cNvPicPr/>
          <p:nvPr/>
        </p:nvPicPr>
        <p:blipFill rotWithShape="1">
          <a:blip r:embed="rId3"/>
          <a:srcRect l="14876" t="27107" r="17851" b="13168"/>
          <a:stretch/>
        </p:blipFill>
        <p:spPr bwMode="auto">
          <a:xfrm>
            <a:off x="8320746" y="1006418"/>
            <a:ext cx="3279852" cy="2103594"/>
          </a:xfrm>
          <a:prstGeom prst="rect">
            <a:avLst/>
          </a:prstGeom>
          <a:ln>
            <a:solidFill>
              <a:schemeClr val="tx1"/>
            </a:solidFill>
          </a:ln>
          <a:extLst>
            <a:ext uri="{53640926-AAD7-44D8-BBD7-CCE9431645EC}">
              <a14:shadowObscured xmlns:a14="http://schemas.microsoft.com/office/drawing/2010/main"/>
            </a:ext>
          </a:extLst>
        </p:spPr>
      </p:pic>
      <p:sp>
        <p:nvSpPr>
          <p:cNvPr id="5" name="Rectangle 4"/>
          <p:cNvSpPr/>
          <p:nvPr/>
        </p:nvSpPr>
        <p:spPr>
          <a:xfrm>
            <a:off x="1237220" y="1081917"/>
            <a:ext cx="7083526" cy="646331"/>
          </a:xfrm>
          <a:prstGeom prst="rect">
            <a:avLst/>
          </a:prstGeom>
        </p:spPr>
        <p:txBody>
          <a:bodyPr wrap="square">
            <a:spAutoFit/>
          </a:bodyPr>
          <a:lstStyle/>
          <a:p>
            <a:pPr algn="just"/>
            <a:r>
              <a:rPr lang="en-US" dirty="0">
                <a:effectLst>
                  <a:outerShdw blurRad="38100" dist="38100" dir="2700000" algn="tl">
                    <a:srgbClr val="000000">
                      <a:alpha val="43137"/>
                    </a:srgbClr>
                  </a:outerShdw>
                </a:effectLst>
              </a:rPr>
              <a:t>Plastic analysis of the statically determinate truss allows the collapse </a:t>
            </a:r>
            <a:r>
              <a:rPr lang="en-US" dirty="0" smtClean="0">
                <a:effectLst>
                  <a:outerShdw blurRad="38100" dist="38100" dir="2700000" algn="tl">
                    <a:srgbClr val="000000">
                      <a:alpha val="43137"/>
                    </a:srgbClr>
                  </a:outerShdw>
                </a:effectLst>
              </a:rPr>
              <a:t>load</a:t>
            </a:r>
            <a:r>
              <a:rPr lang="ar-DZ" dirty="0" smtClean="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W</a:t>
            </a:r>
            <a:r>
              <a:rPr lang="en-US" sz="1200" dirty="0" smtClean="0">
                <a:effectLst>
                  <a:outerShdw blurRad="38100" dist="38100" dir="2700000" algn="tl">
                    <a:srgbClr val="000000">
                      <a:alpha val="43137"/>
                    </a:srgbClr>
                  </a:outerShdw>
                </a:effectLst>
              </a:rPr>
              <a:t>C</a:t>
            </a:r>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to be predicted, at which the truss members undergo plastic yielding.</a:t>
            </a:r>
            <a:endParaRPr lang="fr-FR" dirty="0">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6" name="ZoneTexte 5"/>
              <p:cNvSpPr txBox="1"/>
              <p:nvPr/>
            </p:nvSpPr>
            <p:spPr>
              <a:xfrm>
                <a:off x="1344543" y="1858048"/>
                <a:ext cx="3128549" cy="670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fr-FR" i="1" smtClean="0">
                              <a:effectLst>
                                <a:outerShdw blurRad="38100" dist="38100" dir="2700000" algn="tl">
                                  <a:srgbClr val="000000">
                                    <a:alpha val="43137"/>
                                  </a:srgbClr>
                                </a:outerShdw>
                              </a:effectLst>
                              <a:latin typeface="Cambria Math" panose="02040503050406030204" pitchFamily="18" charset="0"/>
                            </a:rPr>
                          </m:ctrlPr>
                        </m:naryPr>
                        <m:sub/>
                        <m:sup/>
                        <m:e>
                          <m:sSub>
                            <m:sSubPr>
                              <m:ctrlPr>
                                <a:rPr lang="fr-FR" i="1" smtClean="0">
                                  <a:effectLst>
                                    <a:outerShdw blurRad="38100" dist="38100" dir="2700000" algn="tl">
                                      <a:srgbClr val="000000">
                                        <a:alpha val="43137"/>
                                      </a:srgbClr>
                                    </a:outerShdw>
                                  </a:effectLst>
                                  <a:latin typeface="Cambria Math" panose="02040503050406030204" pitchFamily="18" charset="0"/>
                                </a:rPr>
                              </m:ctrlPr>
                            </m:sSubPr>
                            <m:e>
                              <m:r>
                                <a:rPr lang="fr-FR" b="0" i="1" smtClean="0">
                                  <a:effectLst>
                                    <a:outerShdw blurRad="38100" dist="38100" dir="2700000" algn="tl">
                                      <a:srgbClr val="000000">
                                        <a:alpha val="43137"/>
                                      </a:srgbClr>
                                    </a:outerShdw>
                                  </a:effectLst>
                                  <a:latin typeface="Cambria Math" panose="02040503050406030204" pitchFamily="18" charset="0"/>
                                </a:rPr>
                                <m:t>𝐹</m:t>
                              </m:r>
                            </m:e>
                            <m:sub>
                              <m:r>
                                <a:rPr lang="fr-FR" b="0" i="1" smtClean="0">
                                  <a:effectLst>
                                    <a:outerShdw blurRad="38100" dist="38100" dir="2700000" algn="tl">
                                      <a:srgbClr val="000000">
                                        <a:alpha val="43137"/>
                                      </a:srgbClr>
                                    </a:outerShdw>
                                  </a:effectLst>
                                  <a:latin typeface="Cambria Math" panose="02040503050406030204" pitchFamily="18" charset="0"/>
                                </a:rPr>
                                <m:t>𝐻</m:t>
                              </m:r>
                            </m:sub>
                          </m:sSub>
                          <m:r>
                            <a:rPr lang="fr-FR" b="0" i="1" smtClean="0">
                              <a:effectLst>
                                <a:outerShdw blurRad="38100" dist="38100" dir="2700000" algn="tl">
                                  <a:srgbClr val="000000">
                                    <a:alpha val="43137"/>
                                  </a:srgbClr>
                                </a:outerShdw>
                              </a:effectLst>
                              <a:latin typeface="Cambria Math" panose="02040503050406030204" pitchFamily="18" charset="0"/>
                            </a:rPr>
                            <m:t>=0</m:t>
                          </m:r>
                        </m:e>
                      </m:nary>
                      <m:r>
                        <a:rPr lang="fr-FR" b="0" i="1" smtClean="0">
                          <a:effectLst>
                            <a:outerShdw blurRad="38100" dist="38100" dir="2700000" algn="tl">
                              <a:srgbClr val="000000">
                                <a:alpha val="43137"/>
                              </a:srgbClr>
                            </a:outerShdw>
                          </a:effectLst>
                          <a:latin typeface="Cambria Math" panose="02040503050406030204" pitchFamily="18" charset="0"/>
                        </a:rPr>
                        <m:t>  </m:t>
                      </m:r>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sSub>
                        <m:sSubPr>
                          <m:ctrlP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1,22 </m:t>
                          </m:r>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𝑂𝐶</m:t>
                          </m:r>
                        </m:sub>
                      </m:sSub>
                    </m:oMath>
                  </m:oMathPara>
                </a14:m>
                <a:endParaRPr lang="fr-FR" dirty="0">
                  <a:effectLst>
                    <a:outerShdw blurRad="38100" dist="38100" dir="2700000" algn="tl">
                      <a:srgbClr val="000000">
                        <a:alpha val="43137"/>
                      </a:srgbClr>
                    </a:outerShdw>
                  </a:effectLst>
                </a:endParaRPr>
              </a:p>
            </p:txBody>
          </p:sp>
        </mc:Choice>
        <mc:Fallback xmlns="">
          <p:sp>
            <p:nvSpPr>
              <p:cNvPr id="6" name="ZoneTexte 5"/>
              <p:cNvSpPr txBox="1">
                <a:spLocks noRot="1" noChangeAspect="1" noMove="1" noResize="1" noEditPoints="1" noAdjustHandles="1" noChangeArrowheads="1" noChangeShapeType="1" noTextEdit="1"/>
              </p:cNvSpPr>
              <p:nvPr/>
            </p:nvSpPr>
            <p:spPr>
              <a:xfrm>
                <a:off x="1344543" y="1858048"/>
                <a:ext cx="3128549" cy="670761"/>
              </a:xfrm>
              <a:prstGeom prst="rect">
                <a:avLst/>
              </a:prstGeom>
              <a:blipFill>
                <a:blip r:embed="rId4"/>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7" name="ZoneTexte 6"/>
              <p:cNvSpPr txBox="1"/>
              <p:nvPr/>
            </p:nvSpPr>
            <p:spPr>
              <a:xfrm>
                <a:off x="1344543" y="2439251"/>
                <a:ext cx="4556825" cy="670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fr-FR" i="1" smtClean="0">
                              <a:effectLst>
                                <a:outerShdw blurRad="38100" dist="38100" dir="2700000" algn="tl">
                                  <a:srgbClr val="000000">
                                    <a:alpha val="43137"/>
                                  </a:srgbClr>
                                </a:outerShdw>
                              </a:effectLst>
                              <a:latin typeface="Cambria Math" panose="02040503050406030204" pitchFamily="18" charset="0"/>
                            </a:rPr>
                          </m:ctrlPr>
                        </m:naryPr>
                        <m:sub/>
                        <m:sup/>
                        <m:e>
                          <m:sSub>
                            <m:sSubPr>
                              <m:ctrlPr>
                                <a:rPr lang="fr-FR" i="1" smtClean="0">
                                  <a:effectLst>
                                    <a:outerShdw blurRad="38100" dist="38100" dir="2700000" algn="tl">
                                      <a:srgbClr val="000000">
                                        <a:alpha val="43137"/>
                                      </a:srgbClr>
                                    </a:outerShdw>
                                  </a:effectLst>
                                  <a:latin typeface="Cambria Math" panose="02040503050406030204" pitchFamily="18" charset="0"/>
                                </a:rPr>
                              </m:ctrlPr>
                            </m:sSubPr>
                            <m:e>
                              <m:r>
                                <a:rPr lang="fr-FR" b="0" i="1" smtClean="0">
                                  <a:effectLst>
                                    <a:outerShdw blurRad="38100" dist="38100" dir="2700000" algn="tl">
                                      <a:srgbClr val="000000">
                                        <a:alpha val="43137"/>
                                      </a:srgbClr>
                                    </a:outerShdw>
                                  </a:effectLst>
                                  <a:latin typeface="Cambria Math" panose="02040503050406030204" pitchFamily="18" charset="0"/>
                                </a:rPr>
                                <m:t>𝐹</m:t>
                              </m:r>
                            </m:e>
                            <m:sub>
                              <m:r>
                                <a:rPr lang="fr-FR" b="0" i="1" smtClean="0">
                                  <a:effectLst>
                                    <a:outerShdw blurRad="38100" dist="38100" dir="2700000" algn="tl">
                                      <a:srgbClr val="000000">
                                        <a:alpha val="43137"/>
                                      </a:srgbClr>
                                    </a:outerShdw>
                                  </a:effectLst>
                                  <a:latin typeface="Cambria Math" panose="02040503050406030204" pitchFamily="18" charset="0"/>
                                </a:rPr>
                                <m:t>𝑉</m:t>
                              </m:r>
                            </m:sub>
                          </m:sSub>
                          <m:r>
                            <a:rPr lang="fr-FR" b="0" i="1" smtClean="0">
                              <a:effectLst>
                                <a:outerShdw blurRad="38100" dist="38100" dir="2700000" algn="tl">
                                  <a:srgbClr val="000000">
                                    <a:alpha val="43137"/>
                                  </a:srgbClr>
                                </a:outerShdw>
                              </a:effectLst>
                              <a:latin typeface="Cambria Math" panose="02040503050406030204" pitchFamily="18" charset="0"/>
                            </a:rPr>
                            <m:t>=0</m:t>
                          </m:r>
                        </m:e>
                      </m:nary>
                      <m:r>
                        <a:rPr lang="fr-FR" b="0" i="1" smtClean="0">
                          <a:effectLst>
                            <a:outerShdw blurRad="38100" dist="38100" dir="2700000" algn="tl">
                              <a:srgbClr val="000000">
                                <a:alpha val="43137"/>
                              </a:srgbClr>
                            </a:outerShdw>
                          </a:effectLst>
                          <a:latin typeface="Cambria Math" panose="02040503050406030204" pitchFamily="18" charset="0"/>
                        </a:rPr>
                        <m:t>  </m:t>
                      </m:r>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sSub>
                        <m:sSubPr>
                          <m:ctrlP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func>
                        <m:funcPr>
                          <m:ctrlPr>
                            <a:rPr lang="fr-FR" i="1" dirty="0" smtClean="0">
                              <a:effectLst>
                                <a:outerShdw blurRad="38100" dist="38100" dir="2700000" algn="tl">
                                  <a:srgbClr val="000000">
                                    <a:alpha val="43137"/>
                                  </a:srgbClr>
                                </a:outerShdw>
                              </a:effectLst>
                              <a:latin typeface="Cambria Math" panose="02040503050406030204" pitchFamily="18" charset="0"/>
                            </a:rPr>
                          </m:ctrlPr>
                        </m:funcPr>
                        <m:fName>
                          <m:r>
                            <m:rPr>
                              <m:sty m:val="p"/>
                            </m:rPr>
                            <a:rPr lang="fr-FR" i="0" dirty="0" smtClean="0">
                              <a:effectLst>
                                <a:outerShdw blurRad="38100" dist="38100" dir="2700000" algn="tl">
                                  <a:srgbClr val="000000">
                                    <a:alpha val="43137"/>
                                  </a:srgbClr>
                                </a:outerShdw>
                              </a:effectLst>
                              <a:latin typeface="Cambria Math" panose="02040503050406030204" pitchFamily="18" charset="0"/>
                            </a:rPr>
                            <m:t>sin</m:t>
                          </m:r>
                        </m:fName>
                        <m:e>
                          <m:r>
                            <a:rPr lang="fr-FR" b="0" i="1" dirty="0" smtClean="0">
                              <a:effectLst>
                                <a:outerShdw blurRad="38100" dist="38100" dir="2700000" algn="tl">
                                  <a:srgbClr val="000000">
                                    <a:alpha val="43137"/>
                                  </a:srgbClr>
                                </a:outerShdw>
                              </a:effectLst>
                              <a:latin typeface="Cambria Math" panose="02040503050406030204" pitchFamily="18" charset="0"/>
                            </a:rPr>
                            <m:t>45°</m:t>
                          </m:r>
                        </m:e>
                      </m:func>
                      <m:r>
                        <a:rPr lang="fr-FR" b="0" i="1" dirty="0" smtClean="0">
                          <a:effectLst>
                            <a:outerShdw blurRad="38100" dist="38100" dir="2700000" algn="tl">
                              <a:srgbClr val="000000">
                                <a:alpha val="43137"/>
                              </a:srgbClr>
                            </a:outerShdw>
                          </a:effectLst>
                          <a:latin typeface="Cambria Math" panose="02040503050406030204" pitchFamily="18" charset="0"/>
                        </a:rPr>
                        <m:t>+</m:t>
                      </m:r>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m:t>
                          </m:r>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𝐶</m:t>
                          </m:r>
                        </m:sub>
                      </m:sSub>
                      <m:func>
                        <m:funcPr>
                          <m:ctrlPr>
                            <a:rPr lang="fr-FR" i="1" dirty="0">
                              <a:effectLst>
                                <a:outerShdw blurRad="38100" dist="38100" dir="2700000" algn="tl">
                                  <a:srgbClr val="000000">
                                    <a:alpha val="43137"/>
                                  </a:srgbClr>
                                </a:outerShdw>
                              </a:effectLst>
                              <a:latin typeface="Cambria Math" panose="02040503050406030204" pitchFamily="18" charset="0"/>
                            </a:rPr>
                          </m:ctrlPr>
                        </m:funcPr>
                        <m:fName>
                          <m:r>
                            <m:rPr>
                              <m:sty m:val="p"/>
                            </m:rPr>
                            <a:rPr lang="fr-FR" dirty="0">
                              <a:effectLst>
                                <a:outerShdw blurRad="38100" dist="38100" dir="2700000" algn="tl">
                                  <a:srgbClr val="000000">
                                    <a:alpha val="43137"/>
                                  </a:srgbClr>
                                </a:outerShdw>
                              </a:effectLst>
                              <a:latin typeface="Cambria Math" panose="02040503050406030204" pitchFamily="18" charset="0"/>
                            </a:rPr>
                            <m:t>sin</m:t>
                          </m:r>
                        </m:fName>
                        <m:e>
                          <m:r>
                            <a:rPr lang="fr-FR" b="0" i="1" dirty="0" smtClean="0">
                              <a:effectLst>
                                <a:outerShdw blurRad="38100" dist="38100" dir="2700000" algn="tl">
                                  <a:srgbClr val="000000">
                                    <a:alpha val="43137"/>
                                  </a:srgbClr>
                                </a:outerShdw>
                              </a:effectLst>
                              <a:latin typeface="Cambria Math" panose="02040503050406030204" pitchFamily="18" charset="0"/>
                            </a:rPr>
                            <m:t>30</m:t>
                          </m:r>
                          <m:r>
                            <a:rPr lang="fr-FR" i="1" dirty="0">
                              <a:effectLst>
                                <a:outerShdw blurRad="38100" dist="38100" dir="2700000" algn="tl">
                                  <a:srgbClr val="000000">
                                    <a:alpha val="43137"/>
                                  </a:srgbClr>
                                </a:outerShdw>
                              </a:effectLst>
                              <a:latin typeface="Cambria Math" panose="02040503050406030204" pitchFamily="18" charset="0"/>
                            </a:rPr>
                            <m:t>°</m:t>
                          </m:r>
                        </m:e>
                      </m:func>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oMath>
                  </m:oMathPara>
                </a14:m>
                <a:endParaRPr lang="fr-FR" dirty="0">
                  <a:effectLst>
                    <a:outerShdw blurRad="38100" dist="38100" dir="2700000" algn="tl">
                      <a:srgbClr val="000000">
                        <a:alpha val="43137"/>
                      </a:srgbClr>
                    </a:outerShdw>
                  </a:effectLst>
                </a:endParaRPr>
              </a:p>
            </p:txBody>
          </p:sp>
        </mc:Choice>
        <mc:Fallback xmlns="">
          <p:sp>
            <p:nvSpPr>
              <p:cNvPr id="7" name="ZoneTexte 6"/>
              <p:cNvSpPr txBox="1">
                <a:spLocks noRot="1" noChangeAspect="1" noMove="1" noResize="1" noEditPoints="1" noAdjustHandles="1" noChangeArrowheads="1" noChangeShapeType="1" noTextEdit="1"/>
              </p:cNvSpPr>
              <p:nvPr/>
            </p:nvSpPr>
            <p:spPr>
              <a:xfrm>
                <a:off x="1344543" y="2439251"/>
                <a:ext cx="4556825" cy="670761"/>
              </a:xfrm>
              <a:prstGeom prst="rect">
                <a:avLst/>
              </a:prstGeom>
              <a:blipFill>
                <a:blip r:embed="rId5"/>
                <a:stretch>
                  <a:fillRect/>
                </a:stretch>
              </a:blipFill>
            </p:spPr>
            <p:txBody>
              <a:bodyPr/>
              <a:lstStyle/>
              <a:p>
                <a:r>
                  <a:rPr lang="fr-FR">
                    <a:noFill/>
                  </a:rPr>
                  <a:t> </a:t>
                </a:r>
              </a:p>
            </p:txBody>
          </p:sp>
        </mc:Fallback>
      </mc:AlternateContent>
      <p:sp>
        <p:nvSpPr>
          <p:cNvPr id="10" name="ZoneTexte 9"/>
          <p:cNvSpPr txBox="1"/>
          <p:nvPr/>
        </p:nvSpPr>
        <p:spPr>
          <a:xfrm>
            <a:off x="1237220" y="3055146"/>
            <a:ext cx="3229897" cy="369332"/>
          </a:xfrm>
          <a:prstGeom prst="rect">
            <a:avLst/>
          </a:prstGeom>
          <a:noFill/>
        </p:spPr>
        <p:txBody>
          <a:bodyPr wrap="square" rtlCol="0">
            <a:spAutoFit/>
          </a:bodyPr>
          <a:lstStyle/>
          <a:p>
            <a:r>
              <a:rPr lang="fr-FR" dirty="0">
                <a:effectLst>
                  <a:outerShdw blurRad="38100" dist="38100" dir="2700000" algn="tl">
                    <a:srgbClr val="000000">
                      <a:alpha val="43137"/>
                    </a:srgbClr>
                  </a:outerShdw>
                </a:effectLst>
              </a:rPr>
              <a:t>By substitution, we obtain:</a:t>
            </a:r>
          </a:p>
        </p:txBody>
      </p:sp>
      <p:grpSp>
        <p:nvGrpSpPr>
          <p:cNvPr id="17" name="Groupe 16"/>
          <p:cNvGrpSpPr/>
          <p:nvPr/>
        </p:nvGrpSpPr>
        <p:grpSpPr>
          <a:xfrm>
            <a:off x="3888420" y="3055146"/>
            <a:ext cx="4102508" cy="369332"/>
            <a:chOff x="4623361" y="3382633"/>
            <a:chExt cx="3802693" cy="369332"/>
          </a:xfrm>
        </p:grpSpPr>
        <mc:AlternateContent xmlns:mc="http://schemas.openxmlformats.org/markup-compatibility/2006" xmlns:a14="http://schemas.microsoft.com/office/drawing/2010/main">
          <mc:Choice Requires="a14">
            <p:sp>
              <p:nvSpPr>
                <p:cNvPr id="8" name="Rectangle 7"/>
                <p:cNvSpPr/>
                <p:nvPr/>
              </p:nvSpPr>
              <p:spPr>
                <a:xfrm>
                  <a:off x="4623361" y="3382633"/>
                  <a:ext cx="174060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0,896 </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oMath>
                    </m:oMathPara>
                  </a14:m>
                  <a:endParaRPr lang="fr-FR" dirty="0"/>
                </a:p>
              </p:txBody>
            </p:sp>
          </mc:Choice>
          <mc:Fallback xmlns="">
            <p:sp>
              <p:nvSpPr>
                <p:cNvPr id="8" name="Rectangle 7"/>
                <p:cNvSpPr>
                  <a:spLocks noRot="1" noChangeAspect="1" noMove="1" noResize="1" noEditPoints="1" noAdjustHandles="1" noChangeArrowheads="1" noChangeShapeType="1" noTextEdit="1"/>
                </p:cNvSpPr>
                <p:nvPr/>
              </p:nvSpPr>
              <p:spPr>
                <a:xfrm>
                  <a:off x="4623361" y="3382633"/>
                  <a:ext cx="1740605" cy="369332"/>
                </a:xfrm>
                <a:prstGeom prst="rect">
                  <a:avLst/>
                </a:prstGeom>
                <a:blipFill>
                  <a:blip r:embed="rId6"/>
                  <a:stretch>
                    <a:fillRect b="-4918"/>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6693785" y="3382633"/>
                  <a:ext cx="173226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𝑂𝐶</m:t>
                            </m:r>
                          </m:sub>
                        </m:s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=0,733 </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oMath>
                    </m:oMathPara>
                  </a14:m>
                  <a:endParaRPr lang="fr-FR" dirty="0"/>
                </a:p>
              </p:txBody>
            </p:sp>
          </mc:Choice>
          <mc:Fallback xmlns="">
            <p:sp>
              <p:nvSpPr>
                <p:cNvPr id="9" name="Rectangle 8"/>
                <p:cNvSpPr>
                  <a:spLocks noRot="1" noChangeAspect="1" noMove="1" noResize="1" noEditPoints="1" noAdjustHandles="1" noChangeArrowheads="1" noChangeShapeType="1" noTextEdit="1"/>
                </p:cNvSpPr>
                <p:nvPr/>
              </p:nvSpPr>
              <p:spPr>
                <a:xfrm>
                  <a:off x="6693785" y="3382633"/>
                  <a:ext cx="1732269" cy="369332"/>
                </a:xfrm>
                <a:prstGeom prst="rect">
                  <a:avLst/>
                </a:prstGeom>
                <a:blipFill>
                  <a:blip r:embed="rId7"/>
                  <a:stretch>
                    <a:fillRect b="-4918"/>
                  </a:stretch>
                </a:blipFill>
              </p:spPr>
              <p:txBody>
                <a:bodyPr/>
                <a:lstStyle/>
                <a:p>
                  <a:r>
                    <a:rPr lang="fr-FR">
                      <a:noFill/>
                    </a:rPr>
                    <a:t> </a:t>
                  </a:r>
                </a:p>
              </p:txBody>
            </p:sp>
          </mc:Fallback>
        </mc:AlternateContent>
        <p:sp>
          <p:nvSpPr>
            <p:cNvPr id="11" name="ZoneTexte 10"/>
            <p:cNvSpPr txBox="1"/>
            <p:nvPr/>
          </p:nvSpPr>
          <p:spPr>
            <a:xfrm>
              <a:off x="6289198" y="3382633"/>
              <a:ext cx="495187" cy="369332"/>
            </a:xfrm>
            <a:prstGeom prst="rect">
              <a:avLst/>
            </a:prstGeom>
            <a:noFill/>
          </p:spPr>
          <p:txBody>
            <a:bodyPr wrap="square" rtlCol="0">
              <a:spAutoFit/>
            </a:bodyPr>
            <a:lstStyle/>
            <a:p>
              <a:r>
                <a:rPr lang="fr-FR" dirty="0">
                  <a:effectLst>
                    <a:outerShdw blurRad="38100" dist="38100" dir="2700000" algn="tl">
                      <a:srgbClr val="000000">
                        <a:alpha val="43137"/>
                      </a:srgbClr>
                    </a:outerShdw>
                  </a:effectLst>
                </a:rPr>
                <a:t>a</a:t>
              </a:r>
              <a:r>
                <a:rPr lang="fr-FR" dirty="0" smtClean="0">
                  <a:effectLst>
                    <a:outerShdw blurRad="38100" dist="38100" dir="2700000" algn="tl">
                      <a:srgbClr val="000000">
                        <a:alpha val="43137"/>
                      </a:srgbClr>
                    </a:outerShdw>
                  </a:effectLst>
                </a:rPr>
                <a:t>nd</a:t>
              </a:r>
              <a:endParaRPr lang="fr-FR" dirty="0">
                <a:effectLst>
                  <a:outerShdw blurRad="38100" dist="38100" dir="2700000" algn="tl">
                    <a:srgbClr val="000000">
                      <a:alpha val="43137"/>
                    </a:srgbClr>
                  </a:outerShdw>
                </a:effectLst>
              </a:endParaRPr>
            </a:p>
          </p:txBody>
        </p:sp>
      </p:grpSp>
      <p:sp>
        <p:nvSpPr>
          <p:cNvPr id="12" name="ZoneTexte 11"/>
          <p:cNvSpPr txBox="1"/>
          <p:nvPr/>
        </p:nvSpPr>
        <p:spPr>
          <a:xfrm>
            <a:off x="1203834" y="3638628"/>
            <a:ext cx="6567958" cy="923330"/>
          </a:xfrm>
          <a:prstGeom prst="rect">
            <a:avLst/>
          </a:prstGeom>
          <a:noFill/>
        </p:spPr>
        <p:txBody>
          <a:bodyPr wrap="square" rtlCol="0">
            <a:spAutoFit/>
          </a:bodyPr>
          <a:lstStyle/>
          <a:p>
            <a:pPr algn="just"/>
            <a:r>
              <a:rPr lang="en-US" dirty="0">
                <a:effectLst>
                  <a:outerShdw blurRad="38100" dist="38100" dir="2700000" algn="tl">
                    <a:srgbClr val="000000">
                      <a:alpha val="43137"/>
                    </a:srgbClr>
                  </a:outerShdw>
                </a:effectLst>
              </a:rPr>
              <a:t>Assuming that member OB has a cross-sectional area (A), while member OC has </a:t>
            </a:r>
            <a:r>
              <a:rPr lang="en-US" dirty="0" smtClean="0">
                <a:effectLst>
                  <a:outerShdw blurRad="38100" dist="38100" dir="2700000" algn="tl">
                    <a:srgbClr val="000000">
                      <a:alpha val="43137"/>
                    </a:srgbClr>
                  </a:outerShdw>
                </a:effectLst>
              </a:rPr>
              <a:t>area </a:t>
            </a:r>
            <a:r>
              <a:rPr lang="en-US" dirty="0">
                <a:effectLst>
                  <a:outerShdw blurRad="38100" dist="38100" dir="2700000" algn="tl">
                    <a:srgbClr val="000000">
                      <a:alpha val="43137"/>
                    </a:srgbClr>
                  </a:outerShdw>
                </a:effectLst>
              </a:rPr>
              <a:t>of (2A), the corresponding stresses </a:t>
            </a:r>
            <a:r>
              <a:rPr lang="en-US" dirty="0" smtClean="0">
                <a:effectLst>
                  <a:outerShdw blurRad="38100" dist="38100" dir="2700000" algn="tl">
                    <a:srgbClr val="000000">
                      <a:alpha val="43137"/>
                    </a:srgbClr>
                  </a:outerShdw>
                </a:effectLst>
              </a:rPr>
              <a:t>are therefore</a:t>
            </a:r>
            <a:r>
              <a:rPr lang="fr-FR" dirty="0" smtClean="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given </a:t>
            </a:r>
            <a:r>
              <a:rPr lang="en-US" dirty="0">
                <a:effectLst>
                  <a:outerShdw blurRad="38100" dist="38100" dir="2700000" algn="tl">
                    <a:srgbClr val="000000">
                      <a:alpha val="43137"/>
                    </a:srgbClr>
                  </a:outerShdw>
                </a:effectLst>
              </a:rPr>
              <a:t>by:</a:t>
            </a:r>
            <a:endParaRPr lang="fr-FR" dirty="0">
              <a:effectLst>
                <a:outerShdw blurRad="38100" dist="38100" dir="2700000" algn="tl">
                  <a:srgbClr val="000000">
                    <a:alpha val="43137"/>
                  </a:srgbClr>
                </a:outerShdw>
              </a:effectLst>
            </a:endParaRPr>
          </a:p>
        </p:txBody>
      </p:sp>
      <p:grpSp>
        <p:nvGrpSpPr>
          <p:cNvPr id="16" name="Groupe 15"/>
          <p:cNvGrpSpPr/>
          <p:nvPr/>
        </p:nvGrpSpPr>
        <p:grpSpPr>
          <a:xfrm>
            <a:off x="1811608" y="4722161"/>
            <a:ext cx="4931687" cy="374969"/>
            <a:chOff x="1517013" y="4676689"/>
            <a:chExt cx="4931687" cy="374969"/>
          </a:xfrm>
        </p:grpSpPr>
        <mc:AlternateContent xmlns:mc="http://schemas.openxmlformats.org/markup-compatibility/2006" xmlns:a14="http://schemas.microsoft.com/office/drawing/2010/main">
          <mc:Choice Requires="a14">
            <p:sp>
              <p:nvSpPr>
                <p:cNvPr id="13" name="Rectangle 12"/>
                <p:cNvSpPr/>
                <p:nvPr/>
              </p:nvSpPr>
              <p:spPr>
                <a:xfrm>
                  <a:off x="1517013" y="4682326"/>
                  <a:ext cx="1897251" cy="369332"/>
                </a:xfrm>
                <a:prstGeom prst="rect">
                  <a:avLst/>
                </a:prstGeom>
              </p:spPr>
              <p:txBody>
                <a:bodyPr wrap="none">
                  <a:spAutoFit/>
                </a:bodyPr>
                <a:lstStyle/>
                <a:p>
                  <a14:m>
                    <m:oMath xmlns:m="http://schemas.openxmlformats.org/officeDocument/2006/math">
                      <m:sSub>
                        <m:sSubPr>
                          <m:ctrlPr>
                            <a:rPr lang="fr-FR"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𝑂𝐶</m:t>
                          </m:r>
                        </m:sub>
                      </m:s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=0,</m:t>
                      </m:r>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366</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oMath>
                  </a14:m>
                  <a:r>
                    <a:rPr lang="fr-FR" dirty="0">
                      <a:effectLst>
                        <a:outerShdw blurRad="38100" dist="38100" dir="2700000" algn="tl">
                          <a:srgbClr val="000000">
                            <a:alpha val="43137"/>
                          </a:srgbClr>
                        </a:outerShdw>
                      </a:effectLst>
                    </a:rPr>
                    <a:t>/A</a:t>
                  </a:r>
                </a:p>
              </p:txBody>
            </p:sp>
          </mc:Choice>
          <mc:Fallback xmlns="">
            <p:sp>
              <p:nvSpPr>
                <p:cNvPr id="13" name="Rectangle 12"/>
                <p:cNvSpPr>
                  <a:spLocks noRot="1" noChangeAspect="1" noMove="1" noResize="1" noEditPoints="1" noAdjustHandles="1" noChangeArrowheads="1" noChangeShapeType="1" noTextEdit="1"/>
                </p:cNvSpPr>
                <p:nvPr/>
              </p:nvSpPr>
              <p:spPr>
                <a:xfrm>
                  <a:off x="1517013" y="4682326"/>
                  <a:ext cx="1897251" cy="369332"/>
                </a:xfrm>
                <a:prstGeom prst="rect">
                  <a:avLst/>
                </a:prstGeom>
                <a:blipFill>
                  <a:blip r:embed="rId8"/>
                  <a:stretch>
                    <a:fillRect t="-10000" r="-3537" b="-3333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4543114" y="4676689"/>
                  <a:ext cx="1905586" cy="369332"/>
                </a:xfrm>
                <a:prstGeom prst="rect">
                  <a:avLst/>
                </a:prstGeom>
              </p:spPr>
              <p:txBody>
                <a:bodyPr wrap="none">
                  <a:spAutoFit/>
                </a:bodyPr>
                <a:lstStyle/>
                <a:p>
                  <a14:m>
                    <m:oMath xmlns:m="http://schemas.openxmlformats.org/officeDocument/2006/math">
                      <m:sSub>
                        <m:sSubPr>
                          <m:ctrlPr>
                            <a:rPr lang="fr-FR"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m:t>
                          </m:r>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𝐵</m:t>
                          </m:r>
                        </m:sub>
                      </m:s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=0,</m:t>
                      </m:r>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896</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oMath>
                  </a14:m>
                  <a:r>
                    <a:rPr lang="fr-FR" dirty="0">
                      <a:effectLst>
                        <a:outerShdw blurRad="38100" dist="38100" dir="2700000" algn="tl">
                          <a:srgbClr val="000000">
                            <a:alpha val="43137"/>
                          </a:srgbClr>
                        </a:outerShdw>
                      </a:effectLst>
                    </a:rPr>
                    <a:t>/A</a:t>
                  </a:r>
                </a:p>
              </p:txBody>
            </p:sp>
          </mc:Choice>
          <mc:Fallback xmlns="">
            <p:sp>
              <p:nvSpPr>
                <p:cNvPr id="14" name="Rectangle 13"/>
                <p:cNvSpPr>
                  <a:spLocks noRot="1" noChangeAspect="1" noMove="1" noResize="1" noEditPoints="1" noAdjustHandles="1" noChangeArrowheads="1" noChangeShapeType="1" noTextEdit="1"/>
                </p:cNvSpPr>
                <p:nvPr/>
              </p:nvSpPr>
              <p:spPr>
                <a:xfrm>
                  <a:off x="4543114" y="4676689"/>
                  <a:ext cx="1905586" cy="369332"/>
                </a:xfrm>
                <a:prstGeom prst="rect">
                  <a:avLst/>
                </a:prstGeom>
                <a:blipFill>
                  <a:blip r:embed="rId9"/>
                  <a:stretch>
                    <a:fillRect t="-10000" r="-3514" b="-33333"/>
                  </a:stretch>
                </a:blipFill>
              </p:spPr>
              <p:txBody>
                <a:bodyPr/>
                <a:lstStyle/>
                <a:p>
                  <a:r>
                    <a:rPr lang="fr-FR">
                      <a:noFill/>
                    </a:rPr>
                    <a:t> </a:t>
                  </a:r>
                </a:p>
              </p:txBody>
            </p:sp>
          </mc:Fallback>
        </mc:AlternateContent>
        <p:sp>
          <p:nvSpPr>
            <p:cNvPr id="15" name="ZoneTexte 14"/>
            <p:cNvSpPr txBox="1"/>
            <p:nvPr/>
          </p:nvSpPr>
          <p:spPr>
            <a:xfrm>
              <a:off x="3741393" y="4676689"/>
              <a:ext cx="685771" cy="369332"/>
            </a:xfrm>
            <a:prstGeom prst="rect">
              <a:avLst/>
            </a:prstGeom>
            <a:noFill/>
          </p:spPr>
          <p:txBody>
            <a:bodyPr wrap="square" rtlCol="0">
              <a:spAutoFit/>
            </a:bodyPr>
            <a:lstStyle/>
            <a:p>
              <a:r>
                <a:rPr lang="fr-FR" dirty="0" smtClean="0">
                  <a:effectLst>
                    <a:outerShdw blurRad="38100" dist="38100" dir="2700000" algn="tl">
                      <a:srgbClr val="000000">
                        <a:alpha val="43137"/>
                      </a:srgbClr>
                    </a:outerShdw>
                  </a:effectLst>
                </a:rPr>
                <a:t>and</a:t>
              </a:r>
              <a:endParaRPr lang="fr-FR" dirty="0">
                <a:effectLst>
                  <a:outerShdw blurRad="38100" dist="38100" dir="2700000" algn="tl">
                    <a:srgbClr val="000000">
                      <a:alpha val="43137"/>
                    </a:srgbClr>
                  </a:outerShdw>
                </a:effectLst>
              </a:endParaRPr>
            </a:p>
          </p:txBody>
        </p:sp>
      </p:grpSp>
      <p:pic>
        <p:nvPicPr>
          <p:cNvPr id="19" name="Image 18"/>
          <p:cNvPicPr>
            <a:picLocks noChangeAspect="1"/>
          </p:cNvPicPr>
          <p:nvPr/>
        </p:nvPicPr>
        <p:blipFill>
          <a:blip r:embed="rId10"/>
          <a:stretch>
            <a:fillRect/>
          </a:stretch>
        </p:blipFill>
        <p:spPr>
          <a:xfrm>
            <a:off x="7805178" y="3521599"/>
            <a:ext cx="3795420" cy="2770495"/>
          </a:xfrm>
          <a:prstGeom prst="rect">
            <a:avLst/>
          </a:prstGeom>
        </p:spPr>
      </p:pic>
      <p:sp>
        <p:nvSpPr>
          <p:cNvPr id="21" name="Rectangle à coins arrondis 20"/>
          <p:cNvSpPr/>
          <p:nvPr/>
        </p:nvSpPr>
        <p:spPr>
          <a:xfrm>
            <a:off x="943897" y="199412"/>
            <a:ext cx="11061289" cy="6437362"/>
          </a:xfrm>
          <a:prstGeom prst="roundRect">
            <a:avLst>
              <a:gd name="adj" fmla="val 665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xmlns:a14="http://schemas.microsoft.com/office/drawing/2010/main">
        <mc:Choice Requires="a14">
          <p:sp>
            <p:nvSpPr>
              <p:cNvPr id="18" name="Rectangle 17"/>
              <p:cNvSpPr/>
              <p:nvPr/>
            </p:nvSpPr>
            <p:spPr>
              <a:xfrm>
                <a:off x="1170447" y="5194251"/>
                <a:ext cx="6843762" cy="1244187"/>
              </a:xfrm>
              <a:prstGeom prst="rect">
                <a:avLst/>
              </a:prstGeom>
            </p:spPr>
            <p:txBody>
              <a:bodyPr wrap="square">
                <a:spAutoFit/>
              </a:bodyPr>
              <a:lstStyle/>
              <a:p>
                <a:pPr algn="just"/>
                <a:r>
                  <a:rPr lang="en-US" dirty="0" smtClean="0">
                    <a:effectLst>
                      <a:outerShdw blurRad="38100" dist="38100" dir="2700000" algn="tl">
                        <a:srgbClr val="000000">
                          <a:alpha val="43137"/>
                        </a:srgbClr>
                      </a:outerShdw>
                    </a:effectLst>
                  </a:rPr>
                  <a:t>As the applied load (W) increases, the stresses in both bars increase until the most </a:t>
                </a:r>
                <a:r>
                  <a:rPr lang="en-US" dirty="0">
                    <a:effectLst>
                      <a:outerShdw blurRad="38100" dist="38100" dir="2700000" algn="tl">
                        <a:srgbClr val="000000">
                          <a:alpha val="43137"/>
                        </a:srgbClr>
                      </a:outerShdw>
                    </a:effectLst>
                  </a:rPr>
                  <a:t>stressed bar, OB in this case, reaches the yield </a:t>
                </a:r>
                <a:r>
                  <a:rPr lang="en-US" dirty="0" smtClean="0">
                    <a:effectLst>
                      <a:outerShdw blurRad="38100" dist="38100" dir="2700000" algn="tl">
                        <a:srgbClr val="000000">
                          <a:alpha val="43137"/>
                        </a:srgbClr>
                      </a:outerShdw>
                    </a:effectLst>
                  </a:rPr>
                  <a:t>stress. </a:t>
                </a:r>
                <a:r>
                  <a:rPr lang="en-US" dirty="0">
                    <a:effectLst>
                      <a:outerShdw blurRad="38100" dist="38100" dir="2700000" algn="tl">
                        <a:srgbClr val="000000">
                          <a:alpha val="43137"/>
                        </a:srgbClr>
                      </a:outerShdw>
                    </a:effectLst>
                  </a:rPr>
                  <a:t>The corresponding load can then be determined by setting </a:t>
                </a:r>
                <a14:m>
                  <m:oMath xmlns:m="http://schemas.openxmlformats.org/officeDocument/2006/math">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oMath>
                </a14:m>
                <a:r>
                  <a:rPr lang="fr-FR" dirty="0">
                    <a:effectLst>
                      <a:outerShdw blurRad="38100" dist="38100" dir="2700000" algn="tl">
                        <a:srgbClr val="000000">
                          <a:alpha val="43137"/>
                        </a:srgbClr>
                      </a:outerShdw>
                    </a:effectLst>
                  </a:rPr>
                  <a:t> </a:t>
                </a:r>
                <a14:m>
                  <m:oMath xmlns:m="http://schemas.openxmlformats.org/officeDocument/2006/math">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𝑦</m:t>
                        </m:r>
                      </m:sub>
                    </m:sSub>
                  </m:oMath>
                </a14:m>
                <a:r>
                  <a:rPr lang="en-US" dirty="0" smtClean="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which gives:</a:t>
                </a:r>
                <a14:m>
                  <m:oMath xmlns:m="http://schemas.openxmlformats.org/officeDocument/2006/math">
                    <m:r>
                      <a:rPr lang="ar-DZ" b="0" i="0"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𝐶</m:t>
                        </m:r>
                      </m:sub>
                    </m:s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1</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115</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𝐴</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𝑦</m:t>
                        </m:r>
                      </m:sub>
                    </m:sSub>
                  </m:oMath>
                </a14:m>
                <a:endParaRPr lang="en-US" dirty="0">
                  <a:effectLst>
                    <a:outerShdw blurRad="38100" dist="38100" dir="2700000" algn="tl">
                      <a:srgbClr val="000000">
                        <a:alpha val="43137"/>
                      </a:srgbClr>
                    </a:outerShdw>
                  </a:effectLst>
                </a:endParaRPr>
              </a:p>
            </p:txBody>
          </p:sp>
        </mc:Choice>
        <mc:Fallback xmlns="">
          <p:sp>
            <p:nvSpPr>
              <p:cNvPr id="18" name="Rectangle 17"/>
              <p:cNvSpPr>
                <a:spLocks noRot="1" noChangeAspect="1" noMove="1" noResize="1" noEditPoints="1" noAdjustHandles="1" noChangeArrowheads="1" noChangeShapeType="1" noTextEdit="1"/>
              </p:cNvSpPr>
              <p:nvPr/>
            </p:nvSpPr>
            <p:spPr>
              <a:xfrm>
                <a:off x="1170447" y="5194251"/>
                <a:ext cx="6843762" cy="1244187"/>
              </a:xfrm>
              <a:prstGeom prst="rect">
                <a:avLst/>
              </a:prstGeom>
              <a:blipFill>
                <a:blip r:embed="rId11"/>
                <a:stretch>
                  <a:fillRect l="-801" t="-2941" r="-1069" b="-7353"/>
                </a:stretch>
              </a:blipFill>
            </p:spPr>
            <p:txBody>
              <a:bodyPr/>
              <a:lstStyle/>
              <a:p>
                <a:r>
                  <a:rPr lang="en-US">
                    <a:noFill/>
                  </a:rPr>
                  <a:t> </a:t>
                </a:r>
              </a:p>
            </p:txBody>
          </p:sp>
        </mc:Fallback>
      </mc:AlternateContent>
    </p:spTree>
    <p:extLst>
      <p:ext uri="{BB962C8B-B14F-4D97-AF65-F5344CB8AC3E}">
        <p14:creationId xmlns:p14="http://schemas.microsoft.com/office/powerpoint/2010/main" val="2136739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7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rot="16200000">
            <a:off x="-2680274" y="2882520"/>
            <a:ext cx="6188233" cy="423193"/>
          </a:xfrm>
          <a:prstGeom prst="rect">
            <a:avLst/>
          </a:prstGeom>
        </p:spPr>
        <p:txBody>
          <a:bodyPr wrap="none">
            <a:spAutoFit/>
          </a:bodyPr>
          <a:lstStyle/>
          <a:p>
            <a:r>
              <a:rPr lang="fr-FR" sz="2150" b="1" dirty="0">
                <a:solidFill>
                  <a:schemeClr val="accent2">
                    <a:lumMod val="50000"/>
                  </a:schemeClr>
                </a:solidFill>
                <a:effectLst>
                  <a:outerShdw blurRad="38100" dist="38100" dir="2700000" algn="tl">
                    <a:srgbClr val="000000">
                      <a:alpha val="43137"/>
                    </a:srgbClr>
                  </a:outerShdw>
                </a:effectLst>
              </a:rPr>
              <a:t>Behavior of a Structure under Variable Loading</a:t>
            </a:r>
            <a:endParaRPr lang="fr-FR" dirty="0"/>
          </a:p>
        </p:txBody>
      </p:sp>
      <p:sp>
        <p:nvSpPr>
          <p:cNvPr id="3" name="Rectangle 2"/>
          <p:cNvSpPr/>
          <p:nvPr/>
        </p:nvSpPr>
        <p:spPr>
          <a:xfrm>
            <a:off x="1237220" y="268120"/>
            <a:ext cx="2265492" cy="369332"/>
          </a:xfrm>
          <a:prstGeom prst="rect">
            <a:avLst/>
          </a:prstGeom>
        </p:spPr>
        <p:txBody>
          <a:bodyPr wrap="none">
            <a:spAutoFit/>
          </a:bodyPr>
          <a:lstStyle/>
          <a:p>
            <a:r>
              <a:rPr lang="en-US" b="1" dirty="0">
                <a:solidFill>
                  <a:schemeClr val="accent2">
                    <a:lumMod val="50000"/>
                  </a:schemeClr>
                </a:solidFill>
                <a:effectLst>
                  <a:outerShdw blurRad="38100" dist="38100" dir="2700000" algn="tl">
                    <a:srgbClr val="000000">
                      <a:alpha val="43137"/>
                    </a:srgbClr>
                  </a:outerShdw>
                </a:effectLst>
              </a:rPr>
              <a:t>Hyperstatic Structure</a:t>
            </a:r>
            <a:endParaRPr lang="fr-FR" b="1" dirty="0">
              <a:solidFill>
                <a:schemeClr val="accent2">
                  <a:lumMod val="50000"/>
                </a:schemeClr>
              </a:solidFill>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6" name="ZoneTexte 5"/>
              <p:cNvSpPr txBox="1"/>
              <p:nvPr/>
            </p:nvSpPr>
            <p:spPr>
              <a:xfrm>
                <a:off x="1287893" y="691387"/>
                <a:ext cx="2055627" cy="5217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fr-FR" sz="1400" i="1" smtClean="0">
                              <a:effectLst>
                                <a:outerShdw blurRad="38100" dist="38100" dir="2700000" algn="tl">
                                  <a:srgbClr val="000000">
                                    <a:alpha val="43137"/>
                                  </a:srgbClr>
                                </a:outerShdw>
                              </a:effectLst>
                              <a:latin typeface="Cambria Math" panose="02040503050406030204" pitchFamily="18" charset="0"/>
                            </a:rPr>
                          </m:ctrlPr>
                        </m:naryPr>
                        <m:sub/>
                        <m:sup/>
                        <m:e>
                          <m:sSub>
                            <m:sSubPr>
                              <m:ctrlPr>
                                <a:rPr lang="fr-FR" sz="1400" i="1" smtClean="0">
                                  <a:effectLst>
                                    <a:outerShdw blurRad="38100" dist="38100" dir="2700000" algn="tl">
                                      <a:srgbClr val="000000">
                                        <a:alpha val="43137"/>
                                      </a:srgbClr>
                                    </a:outerShdw>
                                  </a:effectLst>
                                  <a:latin typeface="Cambria Math" panose="02040503050406030204" pitchFamily="18" charset="0"/>
                                </a:rPr>
                              </m:ctrlPr>
                            </m:sSubPr>
                            <m:e>
                              <m:r>
                                <a:rPr lang="fr-FR" sz="1400" b="0" i="1" smtClean="0">
                                  <a:effectLst>
                                    <a:outerShdw blurRad="38100" dist="38100" dir="2700000" algn="tl">
                                      <a:srgbClr val="000000">
                                        <a:alpha val="43137"/>
                                      </a:srgbClr>
                                    </a:outerShdw>
                                  </a:effectLst>
                                  <a:latin typeface="Cambria Math" panose="02040503050406030204" pitchFamily="18" charset="0"/>
                                </a:rPr>
                                <m:t>𝐹</m:t>
                              </m:r>
                            </m:e>
                            <m:sub>
                              <m:r>
                                <a:rPr lang="fr-FR" sz="1400" b="0" i="1" smtClean="0">
                                  <a:effectLst>
                                    <a:outerShdw blurRad="38100" dist="38100" dir="2700000" algn="tl">
                                      <a:srgbClr val="000000">
                                        <a:alpha val="43137"/>
                                      </a:srgbClr>
                                    </a:outerShdw>
                                  </a:effectLst>
                                  <a:latin typeface="Cambria Math" panose="02040503050406030204" pitchFamily="18" charset="0"/>
                                </a:rPr>
                                <m:t>𝐻</m:t>
                              </m:r>
                            </m:sub>
                          </m:sSub>
                          <m:r>
                            <a:rPr lang="fr-FR" sz="1400" b="0" i="1" smtClean="0">
                              <a:effectLst>
                                <a:outerShdw blurRad="38100" dist="38100" dir="2700000" algn="tl">
                                  <a:srgbClr val="000000">
                                    <a:alpha val="43137"/>
                                  </a:srgbClr>
                                </a:outerShdw>
                              </a:effectLst>
                              <a:latin typeface="Cambria Math" panose="02040503050406030204" pitchFamily="18" charset="0"/>
                            </a:rPr>
                            <m:t>=0</m:t>
                          </m:r>
                        </m:e>
                      </m:nary>
                      <m:r>
                        <a:rPr lang="fr-FR" sz="1400" b="0" i="1" smtClean="0">
                          <a:effectLst>
                            <a:outerShdw blurRad="38100" dist="38100" dir="2700000" algn="tl">
                              <a:srgbClr val="000000">
                                <a:alpha val="43137"/>
                              </a:srgbClr>
                            </a:outerShdw>
                          </a:effectLst>
                          <a:latin typeface="Cambria Math" panose="02040503050406030204" pitchFamily="18" charset="0"/>
                        </a:rPr>
                        <m:t>  </m:t>
                      </m:r>
                      <m:r>
                        <a:rPr lang="fr-FR" sz="14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sSub>
                        <m:sSubPr>
                          <m:ctrlPr>
                            <a:rPr lang="fr-FR" sz="14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4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sz="14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r>
                        <a:rPr lang="fr-FR" sz="14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sz="14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4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r>
                            <a:rPr lang="fr-FR" sz="14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sz="14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𝑂𝐷</m:t>
                          </m:r>
                        </m:sub>
                      </m:sSub>
                    </m:oMath>
                  </m:oMathPara>
                </a14:m>
                <a:endParaRPr lang="fr-FR" sz="1400" dirty="0">
                  <a:effectLst>
                    <a:outerShdw blurRad="38100" dist="38100" dir="2700000" algn="tl">
                      <a:srgbClr val="000000">
                        <a:alpha val="43137"/>
                      </a:srgbClr>
                    </a:outerShdw>
                  </a:effectLst>
                </a:endParaRPr>
              </a:p>
            </p:txBody>
          </p:sp>
        </mc:Choice>
        <mc:Fallback xmlns="">
          <p:sp>
            <p:nvSpPr>
              <p:cNvPr id="6" name="ZoneTexte 5"/>
              <p:cNvSpPr txBox="1">
                <a:spLocks noRot="1" noChangeAspect="1" noMove="1" noResize="1" noEditPoints="1" noAdjustHandles="1" noChangeArrowheads="1" noChangeShapeType="1" noTextEdit="1"/>
              </p:cNvSpPr>
              <p:nvPr/>
            </p:nvSpPr>
            <p:spPr>
              <a:xfrm>
                <a:off x="1287893" y="691387"/>
                <a:ext cx="2055627" cy="521746"/>
              </a:xfrm>
              <a:prstGeom prst="rect">
                <a:avLst/>
              </a:prstGeom>
              <a:blipFill>
                <a:blip r:embed="rId4"/>
                <a:stretch>
                  <a:fillRect l="-31454" t="-145349" r="-2671" b="-212791"/>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7" name="ZoneTexte 6"/>
              <p:cNvSpPr txBox="1"/>
              <p:nvPr/>
            </p:nvSpPr>
            <p:spPr>
              <a:xfrm>
                <a:off x="3609358" y="655978"/>
                <a:ext cx="4617290" cy="596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fr-FR" sz="1600" i="1" smtClean="0">
                              <a:effectLst>
                                <a:outerShdw blurRad="38100" dist="38100" dir="2700000" algn="tl">
                                  <a:srgbClr val="000000">
                                    <a:alpha val="43137"/>
                                  </a:srgbClr>
                                </a:outerShdw>
                              </a:effectLst>
                              <a:latin typeface="Cambria Math" panose="02040503050406030204" pitchFamily="18" charset="0"/>
                            </a:rPr>
                          </m:ctrlPr>
                        </m:naryPr>
                        <m:sub/>
                        <m:sup/>
                        <m:e>
                          <m:sSub>
                            <m:sSubPr>
                              <m:ctrlPr>
                                <a:rPr lang="fr-FR" sz="1600" i="1" smtClean="0">
                                  <a:effectLst>
                                    <a:outerShdw blurRad="38100" dist="38100" dir="2700000" algn="tl">
                                      <a:srgbClr val="000000">
                                        <a:alpha val="43137"/>
                                      </a:srgbClr>
                                    </a:outerShdw>
                                  </a:effectLst>
                                  <a:latin typeface="Cambria Math" panose="02040503050406030204" pitchFamily="18" charset="0"/>
                                </a:rPr>
                              </m:ctrlPr>
                            </m:sSubPr>
                            <m:e>
                              <m:r>
                                <a:rPr lang="fr-FR" sz="1600" b="0" i="1" smtClean="0">
                                  <a:effectLst>
                                    <a:outerShdw blurRad="38100" dist="38100" dir="2700000" algn="tl">
                                      <a:srgbClr val="000000">
                                        <a:alpha val="43137"/>
                                      </a:srgbClr>
                                    </a:outerShdw>
                                  </a:effectLst>
                                  <a:latin typeface="Cambria Math" panose="02040503050406030204" pitchFamily="18" charset="0"/>
                                </a:rPr>
                                <m:t>𝐹</m:t>
                              </m:r>
                            </m:e>
                            <m:sub>
                              <m:r>
                                <a:rPr lang="fr-FR" sz="1600" b="0" i="1" smtClean="0">
                                  <a:effectLst>
                                    <a:outerShdw blurRad="38100" dist="38100" dir="2700000" algn="tl">
                                      <a:srgbClr val="000000">
                                        <a:alpha val="43137"/>
                                      </a:srgbClr>
                                    </a:outerShdw>
                                  </a:effectLst>
                                  <a:latin typeface="Cambria Math" panose="02040503050406030204" pitchFamily="18" charset="0"/>
                                </a:rPr>
                                <m:t>𝑉</m:t>
                              </m:r>
                            </m:sub>
                          </m:sSub>
                          <m:r>
                            <a:rPr lang="fr-FR" sz="1600" b="0" i="1" smtClean="0">
                              <a:effectLst>
                                <a:outerShdw blurRad="38100" dist="38100" dir="2700000" algn="tl">
                                  <a:srgbClr val="000000">
                                    <a:alpha val="43137"/>
                                  </a:srgbClr>
                                </a:outerShdw>
                              </a:effectLst>
                              <a:latin typeface="Cambria Math" panose="02040503050406030204" pitchFamily="18" charset="0"/>
                            </a:rPr>
                            <m:t>=0</m:t>
                          </m:r>
                        </m:e>
                      </m:nary>
                      <m:r>
                        <a:rPr lang="fr-FR" sz="1600" b="0" i="1" smtClean="0">
                          <a:effectLst>
                            <a:outerShdw blurRad="38100" dist="38100" dir="2700000" algn="tl">
                              <a:srgbClr val="000000">
                                <a:alpha val="43137"/>
                              </a:srgbClr>
                            </a:outerShdw>
                          </a:effectLst>
                          <a:latin typeface="Cambria Math" panose="02040503050406030204" pitchFamily="18" charset="0"/>
                        </a:rPr>
                        <m:t>  </m:t>
                      </m:r>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sSub>
                        <m:sSubPr>
                          <m:ctrlP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func>
                        <m:funcPr>
                          <m:ctrlPr>
                            <a:rPr lang="fr-FR" sz="1600" i="1" dirty="0" smtClean="0">
                              <a:effectLst>
                                <a:outerShdw blurRad="38100" dist="38100" dir="2700000" algn="tl">
                                  <a:srgbClr val="000000">
                                    <a:alpha val="43137"/>
                                  </a:srgbClr>
                                </a:outerShdw>
                              </a:effectLst>
                              <a:latin typeface="Cambria Math" panose="02040503050406030204" pitchFamily="18" charset="0"/>
                            </a:rPr>
                          </m:ctrlPr>
                        </m:funcPr>
                        <m:fName>
                          <m:r>
                            <m:rPr>
                              <m:sty m:val="p"/>
                            </m:rPr>
                            <a:rPr lang="fr-FR" sz="1600" i="0" dirty="0" smtClean="0">
                              <a:effectLst>
                                <a:outerShdw blurRad="38100" dist="38100" dir="2700000" algn="tl">
                                  <a:srgbClr val="000000">
                                    <a:alpha val="43137"/>
                                  </a:srgbClr>
                                </a:outerShdw>
                              </a:effectLst>
                              <a:latin typeface="Cambria Math" panose="02040503050406030204" pitchFamily="18" charset="0"/>
                            </a:rPr>
                            <m:t>sin</m:t>
                          </m:r>
                        </m:fName>
                        <m:e>
                          <m:r>
                            <a:rPr lang="fr-FR" sz="1600" b="0" i="1" dirty="0" smtClean="0">
                              <a:effectLst>
                                <a:outerShdw blurRad="38100" dist="38100" dir="2700000" algn="tl">
                                  <a:srgbClr val="000000">
                                    <a:alpha val="43137"/>
                                  </a:srgbClr>
                                </a:outerShdw>
                              </a:effectLst>
                              <a:latin typeface="Cambria Math" panose="02040503050406030204" pitchFamily="18" charset="0"/>
                            </a:rPr>
                            <m:t>45°</m:t>
                          </m:r>
                        </m:e>
                      </m:func>
                      <m:r>
                        <a:rPr lang="fr-FR" sz="1600" b="0" i="1" dirty="0" smtClean="0">
                          <a:effectLst>
                            <a:outerShdw blurRad="38100" dist="38100" dir="2700000" algn="tl">
                              <a:srgbClr val="000000">
                                <a:alpha val="43137"/>
                              </a:srgbClr>
                            </a:outerShdw>
                          </a:effectLst>
                          <a:latin typeface="Cambria Math" panose="02040503050406030204" pitchFamily="18" charset="0"/>
                        </a:rPr>
                        <m:t>+</m:t>
                      </m:r>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m:t>
                          </m:r>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𝐶</m:t>
                          </m:r>
                        </m:sub>
                      </m:sSub>
                      <m:r>
                        <a:rPr lang="fr-FR" sz="1600" i="1" dirty="0" smtClean="0">
                          <a:effectLst>
                            <a:outerShdw blurRad="38100" dist="38100" dir="2700000" algn="tl">
                              <a:srgbClr val="000000">
                                <a:alpha val="43137"/>
                              </a:srgbClr>
                            </a:outerShdw>
                          </a:effectLst>
                          <a:latin typeface="Cambria Math" panose="02040503050406030204" pitchFamily="18" charset="0"/>
                        </a:rPr>
                        <m:t>+</m:t>
                      </m:r>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m:t>
                          </m:r>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𝐷</m:t>
                          </m:r>
                        </m:sub>
                      </m:sSub>
                      <m:func>
                        <m:funcPr>
                          <m:ctrlPr>
                            <a:rPr lang="fr-FR" sz="1600" i="1" dirty="0">
                              <a:effectLst>
                                <a:outerShdw blurRad="38100" dist="38100" dir="2700000" algn="tl">
                                  <a:srgbClr val="000000">
                                    <a:alpha val="43137"/>
                                  </a:srgbClr>
                                </a:outerShdw>
                              </a:effectLst>
                              <a:latin typeface="Cambria Math" panose="02040503050406030204" pitchFamily="18" charset="0"/>
                            </a:rPr>
                          </m:ctrlPr>
                        </m:funcPr>
                        <m:fName>
                          <m:r>
                            <m:rPr>
                              <m:sty m:val="p"/>
                            </m:rPr>
                            <a:rPr lang="fr-FR" sz="1600" dirty="0">
                              <a:effectLst>
                                <a:outerShdw blurRad="38100" dist="38100" dir="2700000" algn="tl">
                                  <a:srgbClr val="000000">
                                    <a:alpha val="43137"/>
                                  </a:srgbClr>
                                </a:outerShdw>
                              </a:effectLst>
                              <a:latin typeface="Cambria Math" panose="02040503050406030204" pitchFamily="18" charset="0"/>
                            </a:rPr>
                            <m:t>sin</m:t>
                          </m:r>
                        </m:fName>
                        <m:e>
                          <m:r>
                            <a:rPr lang="fr-FR" sz="1600" i="1" dirty="0">
                              <a:effectLst>
                                <a:outerShdw blurRad="38100" dist="38100" dir="2700000" algn="tl">
                                  <a:srgbClr val="000000">
                                    <a:alpha val="43137"/>
                                  </a:srgbClr>
                                </a:outerShdw>
                              </a:effectLst>
                              <a:latin typeface="Cambria Math" panose="02040503050406030204" pitchFamily="18" charset="0"/>
                            </a:rPr>
                            <m:t>45°</m:t>
                          </m:r>
                        </m:e>
                      </m:func>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oMath>
                  </m:oMathPara>
                </a14:m>
                <a:endParaRPr lang="fr-FR" sz="1600" dirty="0">
                  <a:effectLst>
                    <a:outerShdw blurRad="38100" dist="38100" dir="2700000" algn="tl">
                      <a:srgbClr val="000000">
                        <a:alpha val="43137"/>
                      </a:srgbClr>
                    </a:outerShdw>
                  </a:effectLst>
                </a:endParaRPr>
              </a:p>
            </p:txBody>
          </p:sp>
        </mc:Choice>
        <mc:Fallback xmlns="">
          <p:sp>
            <p:nvSpPr>
              <p:cNvPr id="7" name="ZoneTexte 6"/>
              <p:cNvSpPr txBox="1">
                <a:spLocks noRot="1" noChangeAspect="1" noMove="1" noResize="1" noEditPoints="1" noAdjustHandles="1" noChangeArrowheads="1" noChangeShapeType="1" noTextEdit="1"/>
              </p:cNvSpPr>
              <p:nvPr/>
            </p:nvSpPr>
            <p:spPr>
              <a:xfrm>
                <a:off x="3609358" y="655978"/>
                <a:ext cx="4617290" cy="596253"/>
              </a:xfrm>
              <a:prstGeom prst="rect">
                <a:avLst/>
              </a:prstGeom>
              <a:blipFill>
                <a:blip r:embed="rId5"/>
                <a:stretch>
                  <a:fillRect/>
                </a:stretch>
              </a:blipFill>
            </p:spPr>
            <p:txBody>
              <a:bodyPr/>
              <a:lstStyle/>
              <a:p>
                <a:r>
                  <a:rPr lang="fr-FR">
                    <a:noFill/>
                  </a:rPr>
                  <a:t> </a:t>
                </a:r>
              </a:p>
            </p:txBody>
          </p:sp>
        </mc:Fallback>
      </mc:AlternateContent>
      <p:sp>
        <p:nvSpPr>
          <p:cNvPr id="12" name="ZoneTexte 11"/>
          <p:cNvSpPr txBox="1"/>
          <p:nvPr/>
        </p:nvSpPr>
        <p:spPr>
          <a:xfrm>
            <a:off x="1229603" y="1214226"/>
            <a:ext cx="6997046" cy="830997"/>
          </a:xfrm>
          <a:prstGeom prst="rect">
            <a:avLst/>
          </a:prstGeom>
          <a:noFill/>
        </p:spPr>
        <p:txBody>
          <a:bodyPr wrap="square" rtlCol="0">
            <a:spAutoFit/>
          </a:bodyPr>
          <a:lstStyle/>
          <a:p>
            <a:pPr algn="just"/>
            <a:r>
              <a:rPr lang="en-US" sz="1600" dirty="0">
                <a:effectLst>
                  <a:outerShdw blurRad="38100" dist="38100" dir="2700000" algn="tl">
                    <a:srgbClr val="000000">
                      <a:alpha val="43137"/>
                    </a:srgbClr>
                  </a:outerShdw>
                </a:effectLst>
              </a:rPr>
              <a:t>Since the structure is statically indeterminate, an additional compatibility equation is required to determine the unknown forces. We therefore consider the vertical displacement of point O resulting from the deformation of the members:</a:t>
            </a:r>
            <a:endParaRPr lang="fr-FR" sz="1600" dirty="0">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20" name="ZoneTexte 19"/>
              <p:cNvSpPr txBox="1"/>
              <p:nvPr/>
            </p:nvSpPr>
            <p:spPr>
              <a:xfrm>
                <a:off x="1283907" y="5486089"/>
                <a:ext cx="6942741" cy="1135504"/>
              </a:xfrm>
              <a:prstGeom prst="rect">
                <a:avLst/>
              </a:prstGeom>
              <a:noFill/>
            </p:spPr>
            <p:txBody>
              <a:bodyPr wrap="square" rtlCol="0">
                <a:spAutoFit/>
              </a:bodyPr>
              <a:lstStyle/>
              <a:p>
                <a:pPr algn="just"/>
                <a:r>
                  <a:rPr lang="en-US" sz="1600" dirty="0" smtClean="0">
                    <a:effectLst>
                      <a:outerShdw blurRad="38100" dist="38100" dir="2700000" algn="tl">
                        <a:srgbClr val="000000">
                          <a:alpha val="43137"/>
                        </a:srgbClr>
                      </a:outerShdw>
                    </a:effectLst>
                  </a:rPr>
                  <a:t>Yielding begins in member OC when the applied load reaches</a:t>
                </a:r>
                <a14:m>
                  <m:oMath xmlns:m="http://schemas.openxmlformats.org/officeDocument/2006/math">
                    <m:r>
                      <a:rPr lang="fr-FR" sz="1600" b="0" i="0" dirty="0" smtClean="0">
                        <a:effectLst>
                          <a:outerShdw blurRad="38100" dist="38100" dir="2700000" algn="tl">
                            <a:srgbClr val="000000">
                              <a:alpha val="43137"/>
                            </a:srgbClr>
                          </a:outerShdw>
                        </a:effectLst>
                        <a:latin typeface="Cambria Math" panose="02040503050406030204" pitchFamily="18" charset="0"/>
                      </a:rPr>
                      <m:t> </m:t>
                    </m:r>
                    <m:sSub>
                      <m:sSubPr>
                        <m:ctrlPr>
                          <a:rPr lang="fr-FR" sz="1600" i="1" dirty="0" smtClean="0">
                            <a:effectLst>
                              <a:outerShdw blurRad="38100" dist="38100" dir="2700000" algn="tl">
                                <a:srgbClr val="000000">
                                  <a:alpha val="43137"/>
                                </a:srgbClr>
                              </a:outerShdw>
                            </a:effectLst>
                            <a:latin typeface="Cambria Math" panose="02040503050406030204" pitchFamily="18" charset="0"/>
                          </a:rPr>
                        </m:ctrlPr>
                      </m:sSubPr>
                      <m:e>
                        <m:r>
                          <a:rPr lang="fr-FR" sz="1600" b="0" i="1" dirty="0" smtClean="0">
                            <a:effectLst>
                              <a:outerShdw blurRad="38100" dist="38100" dir="2700000" algn="tl">
                                <a:srgbClr val="000000">
                                  <a:alpha val="43137"/>
                                </a:srgbClr>
                              </a:outerShdw>
                            </a:effectLst>
                            <a:latin typeface="Cambria Math" panose="02040503050406030204" pitchFamily="18" charset="0"/>
                          </a:rPr>
                          <m:t>𝑊</m:t>
                        </m:r>
                      </m:e>
                      <m:sub>
                        <m:r>
                          <a:rPr lang="fr-FR" sz="1600" b="0" i="1" dirty="0" smtClean="0">
                            <a:effectLst>
                              <a:outerShdw blurRad="38100" dist="38100" dir="2700000" algn="tl">
                                <a:srgbClr val="000000">
                                  <a:alpha val="43137"/>
                                </a:srgbClr>
                              </a:outerShdw>
                            </a:effectLst>
                            <a:latin typeface="Cambria Math" panose="02040503050406030204" pitchFamily="18" charset="0"/>
                          </a:rPr>
                          <m:t>𝑐</m:t>
                        </m:r>
                        <m:r>
                          <a:rPr lang="fr-FR" sz="1600" b="0" i="1" dirty="0" smtClean="0">
                            <a:effectLst>
                              <a:outerShdw blurRad="38100" dist="38100" dir="2700000" algn="tl">
                                <a:srgbClr val="000000">
                                  <a:alpha val="43137"/>
                                </a:srgbClr>
                              </a:outerShdw>
                            </a:effectLst>
                            <a:latin typeface="Cambria Math" panose="02040503050406030204" pitchFamily="18" charset="0"/>
                          </a:rPr>
                          <m:t>1</m:t>
                        </m:r>
                      </m:sub>
                    </m:sSub>
                  </m:oMath>
                </a14:m>
                <a:r>
                  <a:rPr lang="fr-FR" sz="1600" dirty="0">
                    <a:effectLst>
                      <a:outerShdw blurRad="38100" dist="38100" dir="2700000" algn="tl">
                        <a:srgbClr val="000000">
                          <a:alpha val="43137"/>
                        </a:srgbClr>
                      </a:outerShdw>
                    </a:effectLst>
                  </a:rPr>
                  <a:t>=1,707 A </a:t>
                </a:r>
                <a14:m>
                  <m:oMath xmlns:m="http://schemas.openxmlformats.org/officeDocument/2006/math">
                    <m:sSub>
                      <m:sSubPr>
                        <m:ctrlPr>
                          <a:rPr lang="fr-FR" sz="1600" i="1" smtClean="0">
                            <a:effectLst>
                              <a:outerShdw blurRad="38100" dist="38100" dir="2700000" algn="tl">
                                <a:srgbClr val="000000">
                                  <a:alpha val="43137"/>
                                </a:srgbClr>
                              </a:outerShdw>
                            </a:effectLst>
                            <a:latin typeface="Cambria Math" panose="02040503050406030204" pitchFamily="18" charset="0"/>
                          </a:rPr>
                        </m:ctrlPr>
                      </m:sSubPr>
                      <m:e>
                        <m:r>
                          <a:rPr lang="fr-FR" sz="16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sz="1600" b="0" i="1" smtClean="0">
                            <a:effectLst>
                              <a:outerShdw blurRad="38100" dist="38100" dir="2700000" algn="tl">
                                <a:srgbClr val="000000">
                                  <a:alpha val="43137"/>
                                </a:srgbClr>
                              </a:outerShdw>
                            </a:effectLst>
                            <a:latin typeface="Cambria Math" panose="02040503050406030204" pitchFamily="18" charset="0"/>
                          </a:rPr>
                          <m:t>𝑦</m:t>
                        </m:r>
                      </m:sub>
                    </m:sSub>
                  </m:oMath>
                </a14:m>
                <a:r>
                  <a:rPr lang="fr-FR" sz="1600" dirty="0">
                    <a:effectLst>
                      <a:outerShdw blurRad="38100" dist="38100" dir="2700000" algn="tl">
                        <a:srgbClr val="000000">
                          <a:alpha val="43137"/>
                        </a:srgbClr>
                      </a:outerShdw>
                    </a:effectLst>
                  </a:rPr>
                  <a:t> </a:t>
                </a:r>
                <a:r>
                  <a:rPr lang="en-US" sz="1600" dirty="0">
                    <a:effectLst>
                      <a:outerShdw blurRad="38100" dist="38100" dir="2700000" algn="tl">
                        <a:srgbClr val="000000">
                          <a:alpha val="43137"/>
                        </a:srgbClr>
                      </a:outerShdw>
                    </a:effectLst>
                  </a:rPr>
                  <a:t>At this stage, the strain in member OC is</a:t>
                </a:r>
                <a14:m>
                  <m:oMath xmlns:m="http://schemas.openxmlformats.org/officeDocument/2006/math">
                    <m:r>
                      <a:rPr lang="fr-FR" sz="1600" b="0" i="0"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dirty="0"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𝜀</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𝑂𝐶</m:t>
                        </m:r>
                      </m:sub>
                    </m:sSub>
                  </m:oMath>
                </a14:m>
                <a:r>
                  <a:rPr lang="fr-FR" sz="1600" dirty="0">
                    <a:effectLst>
                      <a:outerShdw blurRad="38100" dist="38100" dir="2700000" algn="tl">
                        <a:srgbClr val="000000">
                          <a:alpha val="43137"/>
                        </a:srgbClr>
                      </a:outerShdw>
                    </a:effectLst>
                  </a:rPr>
                  <a:t>= </a:t>
                </a:r>
                <a14:m>
                  <m:oMath xmlns:m="http://schemas.openxmlformats.org/officeDocument/2006/math">
                    <m:sSub>
                      <m:sSubPr>
                        <m:ctrlPr>
                          <a:rPr lang="fr-FR" sz="1600" i="1">
                            <a:effectLst>
                              <a:outerShdw blurRad="38100" dist="38100" dir="2700000" algn="tl">
                                <a:srgbClr val="000000">
                                  <a:alpha val="43137"/>
                                </a:srgbClr>
                              </a:outerShdw>
                            </a:effectLst>
                            <a:latin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sz="1600" i="1">
                            <a:effectLst>
                              <a:outerShdw blurRad="38100" dist="38100" dir="2700000" algn="tl">
                                <a:srgbClr val="000000">
                                  <a:alpha val="43137"/>
                                </a:srgbClr>
                              </a:outerShdw>
                            </a:effectLst>
                            <a:latin typeface="Cambria Math" panose="02040503050406030204" pitchFamily="18" charset="0"/>
                          </a:rPr>
                          <m:t>𝑦</m:t>
                        </m:r>
                      </m:sub>
                    </m:sSub>
                    <m:r>
                      <a:rPr lang="fr-FR" sz="1600" b="0" i="0" smtClean="0">
                        <a:effectLst>
                          <a:outerShdw blurRad="38100" dist="38100" dir="2700000" algn="tl">
                            <a:srgbClr val="000000">
                              <a:alpha val="43137"/>
                            </a:srgbClr>
                          </a:outerShdw>
                        </a:effectLst>
                        <a:latin typeface="Cambria Math" panose="02040503050406030204" pitchFamily="18" charset="0"/>
                      </a:rPr>
                      <m:t>/</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m:t>
                    </m:r>
                  </m:oMath>
                </a14:m>
                <a:r>
                  <a:rPr lang="fr-FR" sz="1600" dirty="0" smtClean="0">
                    <a:effectLst>
                      <a:outerShdw blurRad="38100" dist="38100" dir="2700000" algn="tl">
                        <a:srgbClr val="000000">
                          <a:alpha val="43137"/>
                        </a:srgbClr>
                      </a:outerShdw>
                    </a:effectLst>
                  </a:rPr>
                  <a:t> ;</a:t>
                </a:r>
                <a:r>
                  <a:rPr lang="fr-FR" sz="1600" dirty="0">
                    <a:effectLst>
                      <a:outerShdw blurRad="38100" dist="38100" dir="2700000" algn="tl">
                        <a:srgbClr val="000000">
                          <a:alpha val="43137"/>
                        </a:srgbClr>
                      </a:outerShdw>
                    </a:effectLst>
                  </a:rPr>
                  <a:t> </a:t>
                </a:r>
                <a:r>
                  <a:rPr lang="en-US" sz="1600" dirty="0">
                    <a:effectLst>
                      <a:outerShdw blurRad="38100" dist="38100" dir="2700000" algn="tl">
                        <a:srgbClr val="000000">
                          <a:alpha val="43137"/>
                        </a:srgbClr>
                      </a:outerShdw>
                    </a:effectLst>
                  </a:rPr>
                  <a:t>while the strains in members OB and OD are</a:t>
                </a:r>
                <a:r>
                  <a:rPr lang="fr-FR" sz="1600" dirty="0" smtClean="0">
                    <a:effectLst>
                      <a:outerShdw blurRad="38100" dist="38100" dir="2700000" algn="tl">
                        <a:srgbClr val="000000">
                          <a:alpha val="43137"/>
                        </a:srgbClr>
                      </a:outerShdw>
                    </a:effectLst>
                  </a:rPr>
                  <a:t> </a:t>
                </a:r>
                <a14:m>
                  <m:oMath xmlns:m="http://schemas.openxmlformats.org/officeDocument/2006/math">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𝜀</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oMath>
                </a14:m>
                <a:r>
                  <a:rPr lang="fr-FR" sz="1600" dirty="0">
                    <a:effectLst>
                      <a:outerShdw blurRad="38100" dist="38100" dir="2700000" algn="tl">
                        <a:srgbClr val="000000">
                          <a:alpha val="43137"/>
                        </a:srgbClr>
                      </a:outerShdw>
                    </a:effectLst>
                  </a:rPr>
                  <a:t>=</a:t>
                </a:r>
                <a14:m>
                  <m:oMath xmlns:m="http://schemas.openxmlformats.org/officeDocument/2006/math">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𝜀</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𝑂𝐷</m:t>
                        </m:r>
                      </m:sub>
                    </m:sSub>
                  </m:oMath>
                </a14:m>
                <a:r>
                  <a:rPr lang="fr-FR" sz="1600" dirty="0">
                    <a:effectLst>
                      <a:outerShdw blurRad="38100" dist="38100" dir="2700000" algn="tl">
                        <a:srgbClr val="000000">
                          <a:alpha val="43137"/>
                        </a:srgbClr>
                      </a:outerShdw>
                    </a:effectLst>
                  </a:rPr>
                  <a:t>=  </a:t>
                </a:r>
                <a14:m>
                  <m:oMath xmlns:m="http://schemas.openxmlformats.org/officeDocument/2006/math">
                    <m:sSub>
                      <m:sSubPr>
                        <m:ctrlPr>
                          <a:rPr lang="fr-FR" sz="1600" i="1">
                            <a:effectLst>
                              <a:outerShdw blurRad="38100" dist="38100" dir="2700000" algn="tl">
                                <a:srgbClr val="000000">
                                  <a:alpha val="43137"/>
                                </a:srgbClr>
                              </a:outerShdw>
                            </a:effectLst>
                            <a:latin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rPr>
                          <m:t>0,</m:t>
                        </m:r>
                        <m:r>
                          <a:rPr lang="fr-FR" sz="1600" b="0" i="1" smtClean="0">
                            <a:effectLst>
                              <a:outerShdw blurRad="38100" dist="38100" dir="2700000" algn="tl">
                                <a:srgbClr val="000000">
                                  <a:alpha val="43137"/>
                                </a:srgbClr>
                              </a:outerShdw>
                            </a:effectLst>
                            <a:latin typeface="Cambria Math" panose="02040503050406030204" pitchFamily="18" charset="0"/>
                          </a:rPr>
                          <m:t>5</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sz="1600" i="1">
                            <a:effectLst>
                              <a:outerShdw blurRad="38100" dist="38100" dir="2700000" algn="tl">
                                <a:srgbClr val="000000">
                                  <a:alpha val="43137"/>
                                </a:srgbClr>
                              </a:outerShdw>
                            </a:effectLst>
                            <a:latin typeface="Cambria Math" panose="02040503050406030204" pitchFamily="18" charset="0"/>
                          </a:rPr>
                          <m:t>𝑦</m:t>
                        </m:r>
                      </m:sub>
                    </m:sSub>
                    <m:r>
                      <a:rPr lang="fr-FR" sz="1600">
                        <a:effectLst>
                          <a:outerShdw blurRad="38100" dist="38100" dir="2700000" algn="tl">
                            <a:srgbClr val="000000">
                              <a:alpha val="43137"/>
                            </a:srgbClr>
                          </a:outerShdw>
                        </a:effectLst>
                        <a:latin typeface="Cambria Math" panose="02040503050406030204" pitchFamily="18" charset="0"/>
                      </a:rPr>
                      <m:t>/</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m:t>
                    </m:r>
                  </m:oMath>
                </a14:m>
                <a:r>
                  <a:rPr lang="fr-FR" sz="1600" dirty="0">
                    <a:effectLst>
                      <a:outerShdw blurRad="38100" dist="38100" dir="2700000" algn="tl">
                        <a:srgbClr val="000000">
                          <a:alpha val="43137"/>
                        </a:srgbClr>
                      </a:outerShdw>
                    </a:effectLst>
                  </a:rPr>
                  <a:t>.</a:t>
                </a:r>
              </a:p>
              <a:p>
                <a:pPr algn="just"/>
                <a:endParaRPr lang="fr-FR" sz="1600" dirty="0">
                  <a:effectLst>
                    <a:outerShdw blurRad="38100" dist="38100" dir="2700000" algn="tl">
                      <a:srgbClr val="000000">
                        <a:alpha val="43137"/>
                      </a:srgbClr>
                    </a:outerShdw>
                  </a:effectLst>
                </a:endParaRPr>
              </a:p>
            </p:txBody>
          </p:sp>
        </mc:Choice>
        <mc:Fallback xmlns="">
          <p:sp>
            <p:nvSpPr>
              <p:cNvPr id="20" name="ZoneTexte 19"/>
              <p:cNvSpPr txBox="1">
                <a:spLocks noRot="1" noChangeAspect="1" noMove="1" noResize="1" noEditPoints="1" noAdjustHandles="1" noChangeArrowheads="1" noChangeShapeType="1" noTextEdit="1"/>
              </p:cNvSpPr>
              <p:nvPr/>
            </p:nvSpPr>
            <p:spPr>
              <a:xfrm>
                <a:off x="1283907" y="5486089"/>
                <a:ext cx="6942741" cy="1135504"/>
              </a:xfrm>
              <a:prstGeom prst="rect">
                <a:avLst/>
              </a:prstGeom>
              <a:blipFill>
                <a:blip r:embed="rId6"/>
                <a:stretch>
                  <a:fillRect l="-615" t="-1613" r="-790"/>
                </a:stretch>
              </a:blipFill>
            </p:spPr>
            <p:txBody>
              <a:bodyPr/>
              <a:lstStyle/>
              <a:p>
                <a:r>
                  <a:rPr lang="en-US">
                    <a:noFill/>
                  </a:rPr>
                  <a:t> </a:t>
                </a:r>
              </a:p>
            </p:txBody>
          </p:sp>
        </mc:Fallback>
      </mc:AlternateContent>
      <p:pic>
        <p:nvPicPr>
          <p:cNvPr id="18" name="Image 17"/>
          <p:cNvPicPr>
            <a:picLocks noChangeAspect="1"/>
          </p:cNvPicPr>
          <p:nvPr/>
        </p:nvPicPr>
        <p:blipFill>
          <a:blip r:embed="rId7"/>
          <a:stretch>
            <a:fillRect/>
          </a:stretch>
        </p:blipFill>
        <p:spPr>
          <a:xfrm>
            <a:off x="8318178" y="2489447"/>
            <a:ext cx="3419547" cy="2181251"/>
          </a:xfrm>
          <a:prstGeom prst="rect">
            <a:avLst/>
          </a:prstGeom>
        </p:spPr>
      </p:pic>
      <mc:AlternateContent xmlns:mc="http://schemas.openxmlformats.org/markup-compatibility/2006" xmlns:a14="http://schemas.microsoft.com/office/drawing/2010/main">
        <mc:Choice Requires="a14">
          <p:sp>
            <p:nvSpPr>
              <p:cNvPr id="22" name="Rectangle 21"/>
              <p:cNvSpPr/>
              <p:nvPr/>
            </p:nvSpPr>
            <p:spPr>
              <a:xfrm>
                <a:off x="3897500" y="2128503"/>
                <a:ext cx="1190967"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l-GR" sz="16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δ</m:t>
                      </m:r>
                      <m:func>
                        <m:funcPr>
                          <m:ctrlPr>
                            <a:rPr lang="fr-FR" sz="1600" i="1" dirty="0">
                              <a:effectLst>
                                <a:outerShdw blurRad="38100" dist="38100" dir="2700000" algn="tl">
                                  <a:srgbClr val="000000">
                                    <a:alpha val="43137"/>
                                  </a:srgbClr>
                                </a:outerShdw>
                              </a:effectLst>
                              <a:latin typeface="Cambria Math" panose="02040503050406030204" pitchFamily="18" charset="0"/>
                            </a:rPr>
                          </m:ctrlPr>
                        </m:funcPr>
                        <m:fName>
                          <m:r>
                            <m:rPr>
                              <m:sty m:val="p"/>
                            </m:rPr>
                            <a:rPr lang="fr-FR" sz="1600" dirty="0">
                              <a:effectLst>
                                <a:outerShdw blurRad="38100" dist="38100" dir="2700000" algn="tl">
                                  <a:srgbClr val="000000">
                                    <a:alpha val="43137"/>
                                  </a:srgbClr>
                                </a:outerShdw>
                              </a:effectLst>
                              <a:latin typeface="Cambria Math" panose="02040503050406030204" pitchFamily="18" charset="0"/>
                            </a:rPr>
                            <m:t>sin</m:t>
                          </m:r>
                        </m:fName>
                        <m:e>
                          <m:r>
                            <m:rPr>
                              <m:sty m:val="p"/>
                            </m:rPr>
                            <a:rPr lang="el-GR" sz="1600" i="1" dirty="0" smtClean="0">
                              <a:effectLst>
                                <a:outerShdw blurRad="38100" dist="38100" dir="2700000" algn="tl">
                                  <a:srgbClr val="000000">
                                    <a:alpha val="43137"/>
                                  </a:srgbClr>
                                </a:outerShdw>
                              </a:effectLst>
                              <a:latin typeface="Cambria Math" panose="02040503050406030204" pitchFamily="18" charset="0"/>
                            </a:rPr>
                            <m:t>ϴ</m:t>
                          </m:r>
                        </m:e>
                      </m:func>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sz="1600" i="1" dirty="0"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oMath>
                  </m:oMathPara>
                </a14:m>
                <a:endParaRPr lang="fr-FR" sz="1600" dirty="0">
                  <a:effectLst>
                    <a:outerShdw blurRad="38100" dist="38100" dir="2700000" algn="tl">
                      <a:srgbClr val="000000">
                        <a:alpha val="43137"/>
                      </a:srgbClr>
                    </a:outerShdw>
                  </a:effectLst>
                </a:endParaRPr>
              </a:p>
            </p:txBody>
          </p:sp>
        </mc:Choice>
        <mc:Fallback xmlns="">
          <p:sp>
            <p:nvSpPr>
              <p:cNvPr id="22" name="Rectangle 21"/>
              <p:cNvSpPr>
                <a:spLocks noRot="1" noChangeAspect="1" noMove="1" noResize="1" noEditPoints="1" noAdjustHandles="1" noChangeArrowheads="1" noChangeShapeType="1" noTextEdit="1"/>
              </p:cNvSpPr>
              <p:nvPr/>
            </p:nvSpPr>
            <p:spPr>
              <a:xfrm>
                <a:off x="3897500" y="2128503"/>
                <a:ext cx="1190967" cy="338554"/>
              </a:xfrm>
              <a:prstGeom prst="rect">
                <a:avLst/>
              </a:prstGeom>
              <a:blipFill>
                <a:blip r:embed="rId8"/>
                <a:stretch>
                  <a:fillRect/>
                </a:stretch>
              </a:blipFill>
            </p:spPr>
            <p:txBody>
              <a:bodyPr/>
              <a:lstStyle/>
              <a:p>
                <a:r>
                  <a:rPr lang="fr-FR">
                    <a:noFill/>
                  </a:rPr>
                  <a:t> </a:t>
                </a:r>
              </a:p>
            </p:txBody>
          </p:sp>
        </mc:Fallback>
      </mc:AlternateContent>
      <p:sp>
        <p:nvSpPr>
          <p:cNvPr id="23" name="ZoneTexte 22"/>
          <p:cNvSpPr txBox="1"/>
          <p:nvPr/>
        </p:nvSpPr>
        <p:spPr>
          <a:xfrm>
            <a:off x="1237220" y="2144156"/>
            <a:ext cx="2708033" cy="338554"/>
          </a:xfrm>
          <a:prstGeom prst="rect">
            <a:avLst/>
          </a:prstGeom>
          <a:noFill/>
        </p:spPr>
        <p:txBody>
          <a:bodyPr wrap="square" rtlCol="0">
            <a:spAutoFit/>
          </a:bodyPr>
          <a:lstStyle/>
          <a:p>
            <a:pPr algn="just"/>
            <a:r>
              <a:rPr lang="fr-FR" sz="1600" dirty="0">
                <a:effectLst>
                  <a:outerShdw blurRad="38100" dist="38100" dir="2700000" algn="tl">
                    <a:srgbClr val="000000">
                      <a:alpha val="43137"/>
                    </a:srgbClr>
                  </a:outerShdw>
                </a:effectLst>
              </a:rPr>
              <a:t>From the figure:</a:t>
            </a:r>
          </a:p>
        </p:txBody>
      </p:sp>
      <mc:AlternateContent xmlns:mc="http://schemas.openxmlformats.org/markup-compatibility/2006" xmlns:a14="http://schemas.microsoft.com/office/drawing/2010/main">
        <mc:Choice Requires="a14">
          <p:sp>
            <p:nvSpPr>
              <p:cNvPr id="26" name="ZoneTexte 25"/>
              <p:cNvSpPr txBox="1"/>
              <p:nvPr/>
            </p:nvSpPr>
            <p:spPr>
              <a:xfrm>
                <a:off x="2284966" y="3132512"/>
                <a:ext cx="5607002" cy="111011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fr-FR" sz="1600" i="1" smtClean="0">
                              <a:effectLst>
                                <a:outerShdw blurRad="38100" dist="38100" dir="2700000" algn="tl">
                                  <a:srgbClr val="000000">
                                    <a:alpha val="43137"/>
                                  </a:srgbClr>
                                </a:outerShdw>
                              </a:effectLst>
                              <a:latin typeface="Cambria Math" panose="02040503050406030204" pitchFamily="18" charset="0"/>
                            </a:rPr>
                          </m:ctrlPr>
                        </m:dPr>
                        <m:e>
                          <m:m>
                            <m:mPr>
                              <m:mcs>
                                <m:mc>
                                  <m:mcPr>
                                    <m:count m:val="1"/>
                                    <m:mcJc m:val="center"/>
                                  </m:mcPr>
                                </m:mc>
                              </m:mcs>
                              <m:ctrlPr>
                                <a:rPr lang="fr-FR" sz="1600" i="1" smtClean="0">
                                  <a:effectLst>
                                    <a:outerShdw blurRad="38100" dist="38100" dir="2700000" algn="tl">
                                      <a:srgbClr val="000000">
                                        <a:alpha val="43137"/>
                                      </a:srgbClr>
                                    </a:outerShdw>
                                  </a:effectLst>
                                  <a:latin typeface="Cambria Math" panose="02040503050406030204" pitchFamily="18" charset="0"/>
                                </a:rPr>
                              </m:ctrlPr>
                            </m:mPr>
                            <m:m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𝜖𝜀</m:t>
                                </m:r>
                                <m:r>
                                  <m:rPr>
                                    <m:nor/>
                                  </m:rPr>
                                  <a:rPr lang="fr-FR" sz="1600" dirty="0">
                                    <a:effectLst>
                                      <a:outerShdw blurRad="38100" dist="38100" dir="2700000" algn="tl">
                                        <a:srgbClr val="000000">
                                          <a:alpha val="43137"/>
                                        </a:srgbClr>
                                      </a:outerShdw>
                                    </a:effectLst>
                                  </a:rPr>
                                  <m:t> </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m:rPr>
                                    <m:nor/>
                                  </m:rPr>
                                  <a:rPr lang="fr-FR" sz="1600" dirty="0">
                                    <a:effectLst>
                                      <a:outerShdw blurRad="38100" dist="38100" dir="2700000" algn="tl">
                                        <a:srgbClr val="000000">
                                          <a:alpha val="43137"/>
                                        </a:srgbClr>
                                      </a:outerShdw>
                                    </a:effectLst>
                                  </a:rPr>
                                  <m:t> </m:t>
                                </m:r>
                                <m:f>
                                  <m:fPr>
                                    <m:ctrlPr>
                                      <a:rPr lang="fr-FR" sz="1600" i="1" dirty="0">
                                        <a:effectLst>
                                          <a:outerShdw blurRad="38100" dist="38100" dir="2700000" algn="tl">
                                            <a:srgbClr val="000000">
                                              <a:alpha val="43137"/>
                                            </a:srgbClr>
                                          </a:outerShdw>
                                        </a:effectLst>
                                        <a:latin typeface="Cambria Math" panose="02040503050406030204" pitchFamily="18" charset="0"/>
                                      </a:rPr>
                                    </m:ctrlPr>
                                  </m:fPr>
                                  <m:num>
                                    <m:sSub>
                                      <m:sSubPr>
                                        <m:ctrlPr>
                                          <a:rPr lang="fr-FR" sz="1600" i="1" dirty="0">
                                            <a:effectLst>
                                              <a:outerShdw blurRad="38100" dist="38100" dir="2700000" algn="tl">
                                                <a:srgbClr val="000000">
                                                  <a:alpha val="43137"/>
                                                </a:srgbClr>
                                              </a:outerShdw>
                                            </a:effectLst>
                                            <a:latin typeface="Cambria Math" panose="02040503050406030204" pitchFamily="18" charset="0"/>
                                          </a:rPr>
                                        </m:ctrlPr>
                                      </m:sSubPr>
                                      <m:e>
                                        <m:r>
                                          <a:rPr lang="fr-FR" sz="1600" i="1" dirty="0">
                                            <a:effectLst>
                                              <a:outerShdw blurRad="38100" dist="38100" dir="2700000" algn="tl">
                                                <a:srgbClr val="000000">
                                                  <a:alpha val="43137"/>
                                                </a:srgbClr>
                                              </a:outerShdw>
                                            </a:effectLst>
                                            <a:latin typeface="Cambria Math" panose="02040503050406030204" pitchFamily="18" charset="0"/>
                                          </a:rPr>
                                          <m:t>𝐹</m:t>
                                        </m:r>
                                      </m:e>
                                      <m:sub>
                                        <m:r>
                                          <a:rPr lang="fr-FR" sz="1600" i="1" dirty="0">
                                            <a:effectLst>
                                              <a:outerShdw blurRad="38100" dist="38100" dir="2700000" algn="tl">
                                                <a:srgbClr val="000000">
                                                  <a:alpha val="43137"/>
                                                </a:srgbClr>
                                              </a:outerShdw>
                                            </a:effectLst>
                                            <a:latin typeface="Cambria Math" panose="02040503050406030204" pitchFamily="18" charset="0"/>
                                          </a:rPr>
                                          <m:t>𝑂𝐵</m:t>
                                        </m:r>
                                      </m:sub>
                                    </m:sSub>
                                  </m:num>
                                  <m:den>
                                    <m:r>
                                      <a:rPr lang="fr-FR" sz="1600" i="1" dirty="0">
                                        <a:effectLst>
                                          <a:outerShdw blurRad="38100" dist="38100" dir="2700000" algn="tl">
                                            <a:srgbClr val="000000">
                                              <a:alpha val="43137"/>
                                            </a:srgbClr>
                                          </a:outerShdw>
                                        </a:effectLst>
                                        <a:latin typeface="Cambria Math" panose="02040503050406030204" pitchFamily="18" charset="0"/>
                                      </a:rPr>
                                      <m:t>𝐴</m:t>
                                    </m:r>
                                  </m:den>
                                </m:f>
                                <m:r>
                                  <a:rPr lang="fr-FR" sz="1600" i="1" dirty="0">
                                    <a:effectLst>
                                      <a:outerShdw blurRad="38100" dist="38100" dir="2700000" algn="tl">
                                        <a:srgbClr val="000000">
                                          <a:alpha val="43137"/>
                                        </a:srgbClr>
                                      </a:outerShdw>
                                    </a:effectLst>
                                    <a:latin typeface="Cambria Math" panose="02040503050406030204" pitchFamily="18" charset="0"/>
                                  </a:rPr>
                                  <m:t>=</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m:t>
                                </m:r>
                                <m:f>
                                  <m:fPr>
                                    <m:ctrlPr>
                                      <a:rPr lang="fr-FR" sz="1600" i="1" dirty="0">
                                        <a:effectLst>
                                          <a:outerShdw blurRad="38100" dist="38100" dir="2700000" algn="tl">
                                            <a:srgbClr val="000000">
                                              <a:alpha val="43137"/>
                                            </a:srgbClr>
                                          </a:outerShdw>
                                        </a:effectLst>
                                        <a:latin typeface="Cambria Math" panose="02040503050406030204" pitchFamily="18" charset="0"/>
                                      </a:rPr>
                                    </m:ctrlPr>
                                  </m:fPr>
                                  <m:num>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𝐿</m:t>
                                    </m:r>
                                  </m:num>
                                  <m:den>
                                    <m:r>
                                      <a:rPr lang="fr-FR" sz="1600" i="1" dirty="0">
                                        <a:effectLst>
                                          <a:outerShdw blurRad="38100" dist="38100" dir="2700000" algn="tl">
                                            <a:srgbClr val="000000">
                                              <a:alpha val="43137"/>
                                            </a:srgbClr>
                                          </a:outerShdw>
                                        </a:effectLst>
                                        <a:latin typeface="Cambria Math" panose="02040503050406030204" pitchFamily="18" charset="0"/>
                                      </a:rPr>
                                      <m:t>𝐿</m:t>
                                    </m:r>
                                  </m:den>
                                </m:f>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sz="1600" i="1" dirty="0">
                                        <a:effectLst>
                                          <a:outerShdw blurRad="38100" dist="38100" dir="2700000" algn="tl">
                                            <a:srgbClr val="000000">
                                              <a:alpha val="43137"/>
                                            </a:srgbClr>
                                          </a:outerShdw>
                                        </a:effectLst>
                                        <a:latin typeface="Cambria Math" panose="02040503050406030204" pitchFamily="18" charset="0"/>
                                      </a:rPr>
                                    </m:ctrlPr>
                                  </m:sSubPr>
                                  <m:e>
                                    <m:r>
                                      <a:rPr lang="fr-FR" sz="1600" i="1" dirty="0">
                                        <a:effectLst>
                                          <a:outerShdw blurRad="38100" dist="38100" dir="2700000" algn="tl">
                                            <a:srgbClr val="000000">
                                              <a:alpha val="43137"/>
                                            </a:srgbClr>
                                          </a:outerShdw>
                                        </a:effectLst>
                                        <a:latin typeface="Cambria Math" panose="02040503050406030204" pitchFamily="18" charset="0"/>
                                      </a:rPr>
                                      <m:t>𝐹</m:t>
                                    </m:r>
                                  </m:e>
                                  <m:sub>
                                    <m:r>
                                      <a:rPr lang="fr-FR" sz="1600" i="1" dirty="0">
                                        <a:effectLst>
                                          <a:outerShdw blurRad="38100" dist="38100" dir="2700000" algn="tl">
                                            <a:srgbClr val="000000">
                                              <a:alpha val="43137"/>
                                            </a:srgbClr>
                                          </a:outerShdw>
                                        </a:effectLst>
                                        <a:latin typeface="Cambria Math" panose="02040503050406030204" pitchFamily="18" charset="0"/>
                                      </a:rPr>
                                      <m:t>𝑂𝐵</m:t>
                                    </m:r>
                                  </m:sub>
                                </m:sSub>
                                <m:r>
                                  <a:rPr lang="fr-FR" sz="1600" dirty="0">
                                    <a:effectLst>
                                      <a:outerShdw blurRad="38100" dist="38100" dir="2700000" algn="tl">
                                        <a:srgbClr val="000000">
                                          <a:alpha val="43137"/>
                                        </a:srgbClr>
                                      </a:outerShdw>
                                    </a:effectLst>
                                    <a:latin typeface="Cambria Math" panose="02040503050406030204" pitchFamily="18" charset="0"/>
                                  </a:rPr>
                                  <m:t>=</m:t>
                                </m:r>
                                <m:f>
                                  <m:fPr>
                                    <m:ctrlPr>
                                      <a:rPr lang="fr-FR" sz="1600" i="1" dirty="0">
                                        <a:effectLst>
                                          <a:outerShdw blurRad="38100" dist="38100" dir="2700000" algn="tl">
                                            <a:srgbClr val="000000">
                                              <a:alpha val="43137"/>
                                            </a:srgbClr>
                                          </a:outerShdw>
                                        </a:effectLst>
                                        <a:latin typeface="Cambria Math" panose="02040503050406030204" pitchFamily="18" charset="0"/>
                                      </a:rPr>
                                    </m:ctrlPr>
                                  </m:fPr>
                                  <m:num>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m:t>
                                    </m:r>
                                    <m:r>
                                      <a:rPr lang="fr-FR" sz="1600" i="1" dirty="0">
                                        <a:effectLst>
                                          <a:outerShdw blurRad="38100" dist="38100" dir="2700000" algn="tl">
                                            <a:srgbClr val="000000">
                                              <a:alpha val="43137"/>
                                            </a:srgbClr>
                                          </a:outerShdw>
                                        </a:effectLst>
                                        <a:latin typeface="Cambria Math" panose="02040503050406030204" pitchFamily="18" charset="0"/>
                                      </a:rPr>
                                      <m:t>𝐴</m:t>
                                    </m:r>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𝛿</m:t>
                                    </m:r>
                                    <m:func>
                                      <m:funcPr>
                                        <m:ctrlP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funcPr>
                                      <m:fName>
                                        <m:r>
                                          <m:rPr>
                                            <m:sty m:val="p"/>
                                          </m:rPr>
                                          <a:rPr lang="fr-FR" sz="1600"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sin</m:t>
                                        </m:r>
                                      </m:fName>
                                      <m:e>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𝜃</m:t>
                                        </m:r>
                                      </m:e>
                                    </m:func>
                                  </m:num>
                                  <m:den>
                                    <m:f>
                                      <m:fPr>
                                        <m:type m:val="skw"/>
                                        <m:ctrlPr>
                                          <a:rPr lang="fr-FR" sz="1600" i="1" dirty="0">
                                            <a:effectLst>
                                              <a:outerShdw blurRad="38100" dist="38100" dir="2700000" algn="tl">
                                                <a:srgbClr val="000000">
                                                  <a:alpha val="43137"/>
                                                </a:srgbClr>
                                              </a:outerShdw>
                                            </a:effectLst>
                                            <a:latin typeface="Cambria Math" panose="02040503050406030204" pitchFamily="18" charset="0"/>
                                          </a:rPr>
                                        </m:ctrlPr>
                                      </m:fPr>
                                      <m:num>
                                        <m:r>
                                          <a:rPr lang="fr-FR" sz="1600" i="1" dirty="0">
                                            <a:effectLst>
                                              <a:outerShdw blurRad="38100" dist="38100" dir="2700000" algn="tl">
                                                <a:srgbClr val="000000">
                                                  <a:alpha val="43137"/>
                                                </a:srgbClr>
                                              </a:outerShdw>
                                            </a:effectLst>
                                            <a:latin typeface="Cambria Math" panose="02040503050406030204" pitchFamily="18" charset="0"/>
                                          </a:rPr>
                                          <m:t>𝐿</m:t>
                                        </m:r>
                                      </m:num>
                                      <m:den>
                                        <m:func>
                                          <m:funcPr>
                                            <m:ctrlP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funcPr>
                                          <m:fName>
                                            <m:r>
                                              <m:rPr>
                                                <m:sty m:val="p"/>
                                              </m:rPr>
                                              <a:rPr lang="fr-FR" sz="1600"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sin</m:t>
                                            </m:r>
                                          </m:fName>
                                          <m:e>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𝜃</m:t>
                                            </m:r>
                                          </m:e>
                                        </m:func>
                                      </m:den>
                                    </m:f>
                                  </m:den>
                                </m:f>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𝑂𝐷</m:t>
                                    </m:r>
                                  </m:sub>
                                </m:sSub>
                                <m:r>
                                  <a:rPr lang="fr-FR" sz="160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f>
                                  <m:f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fPr>
                                  <m:num>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m:t>
                                    </m:r>
                                    <m:r>
                                      <a:rPr lang="fr-FR" sz="1600" i="1" dirty="0">
                                        <a:effectLst>
                                          <a:outerShdw blurRad="38100" dist="38100" dir="2700000" algn="tl">
                                            <a:srgbClr val="000000">
                                              <a:alpha val="43137"/>
                                            </a:srgbClr>
                                          </a:outerShdw>
                                        </a:effectLst>
                                        <a:latin typeface="Cambria Math" panose="02040503050406030204" pitchFamily="18" charset="0"/>
                                      </a:rPr>
                                      <m:t>𝐴</m:t>
                                    </m:r>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𝛿</m:t>
                                    </m:r>
                                  </m:num>
                                  <m:den>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2</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𝐿</m:t>
                                    </m:r>
                                  </m:den>
                                </m:f>
                              </m:e>
                            </m:mr>
                            <m:m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𝜖𝜀</m:t>
                                </m:r>
                                <m:r>
                                  <m:rPr>
                                    <m:nor/>
                                  </m:rPr>
                                  <a:rPr lang="fr-FR" sz="1600" dirty="0">
                                    <a:effectLst>
                                      <a:outerShdw blurRad="38100" dist="38100" dir="2700000" algn="tl">
                                        <a:srgbClr val="000000">
                                          <a:alpha val="43137"/>
                                        </a:srgbClr>
                                      </a:outerShdw>
                                    </a:effectLst>
                                  </a:rPr>
                                  <m:t> </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m:rPr>
                                    <m:nor/>
                                  </m:rPr>
                                  <a:rPr lang="fr-FR" sz="1600" dirty="0">
                                    <a:effectLst>
                                      <a:outerShdw blurRad="38100" dist="38100" dir="2700000" algn="tl">
                                        <a:srgbClr val="000000">
                                          <a:alpha val="43137"/>
                                        </a:srgbClr>
                                      </a:outerShdw>
                                    </a:effectLst>
                                  </a:rPr>
                                  <m:t> </m:t>
                                </m:r>
                                <m:f>
                                  <m:fPr>
                                    <m:ctrlPr>
                                      <a:rPr lang="fr-FR" sz="1600" i="1" dirty="0">
                                        <a:effectLst>
                                          <a:outerShdw blurRad="38100" dist="38100" dir="2700000" algn="tl">
                                            <a:srgbClr val="000000">
                                              <a:alpha val="43137"/>
                                            </a:srgbClr>
                                          </a:outerShdw>
                                        </a:effectLst>
                                        <a:latin typeface="Cambria Math" panose="02040503050406030204" pitchFamily="18" charset="0"/>
                                      </a:rPr>
                                    </m:ctrlPr>
                                  </m:fPr>
                                  <m:num>
                                    <m:sSub>
                                      <m:sSubPr>
                                        <m:ctrlPr>
                                          <a:rPr lang="fr-FR" sz="1600" i="1" dirty="0">
                                            <a:effectLst>
                                              <a:outerShdw blurRad="38100" dist="38100" dir="2700000" algn="tl">
                                                <a:srgbClr val="000000">
                                                  <a:alpha val="43137"/>
                                                </a:srgbClr>
                                              </a:outerShdw>
                                            </a:effectLst>
                                            <a:latin typeface="Cambria Math" panose="02040503050406030204" pitchFamily="18" charset="0"/>
                                          </a:rPr>
                                        </m:ctrlPr>
                                      </m:sSubPr>
                                      <m:e>
                                        <m:r>
                                          <a:rPr lang="fr-FR" sz="1600" i="1" dirty="0">
                                            <a:effectLst>
                                              <a:outerShdw blurRad="38100" dist="38100" dir="2700000" algn="tl">
                                                <a:srgbClr val="000000">
                                                  <a:alpha val="43137"/>
                                                </a:srgbClr>
                                              </a:outerShdw>
                                            </a:effectLst>
                                            <a:latin typeface="Cambria Math" panose="02040503050406030204" pitchFamily="18" charset="0"/>
                                          </a:rPr>
                                          <m:t>𝐹</m:t>
                                        </m:r>
                                      </m:e>
                                      <m:sub>
                                        <m:r>
                                          <a:rPr lang="fr-FR" sz="1600" i="1" dirty="0">
                                            <a:effectLst>
                                              <a:outerShdw blurRad="38100" dist="38100" dir="2700000" algn="tl">
                                                <a:srgbClr val="000000">
                                                  <a:alpha val="43137"/>
                                                </a:srgbClr>
                                              </a:outerShdw>
                                            </a:effectLst>
                                            <a:latin typeface="Cambria Math" panose="02040503050406030204" pitchFamily="18" charset="0"/>
                                          </a:rPr>
                                          <m:t>𝑂𝐶</m:t>
                                        </m:r>
                                      </m:sub>
                                    </m:sSub>
                                  </m:num>
                                  <m:den>
                                    <m:r>
                                      <a:rPr lang="fr-FR" sz="1600" i="1" dirty="0">
                                        <a:effectLst>
                                          <a:outerShdw blurRad="38100" dist="38100" dir="2700000" algn="tl">
                                            <a:srgbClr val="000000">
                                              <a:alpha val="43137"/>
                                            </a:srgbClr>
                                          </a:outerShdw>
                                        </a:effectLst>
                                        <a:latin typeface="Cambria Math" panose="02040503050406030204" pitchFamily="18" charset="0"/>
                                      </a:rPr>
                                      <m:t>𝐴</m:t>
                                    </m:r>
                                  </m:den>
                                </m:f>
                                <m:r>
                                  <a:rPr lang="fr-FR" sz="1600" i="1" dirty="0">
                                    <a:effectLst>
                                      <a:outerShdw blurRad="38100" dist="38100" dir="2700000" algn="tl">
                                        <a:srgbClr val="000000">
                                          <a:alpha val="43137"/>
                                        </a:srgbClr>
                                      </a:outerShdw>
                                    </a:effectLst>
                                    <a:latin typeface="Cambria Math" panose="02040503050406030204" pitchFamily="18" charset="0"/>
                                  </a:rPr>
                                  <m:t>=</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m:t>
                                </m:r>
                                <m:f>
                                  <m:fPr>
                                    <m:ctrlPr>
                                      <a:rPr lang="fr-FR" sz="1600" i="1" dirty="0">
                                        <a:effectLst>
                                          <a:outerShdw blurRad="38100" dist="38100" dir="2700000" algn="tl">
                                            <a:srgbClr val="000000">
                                              <a:alpha val="43137"/>
                                            </a:srgbClr>
                                          </a:outerShdw>
                                        </a:effectLst>
                                        <a:latin typeface="Cambria Math" panose="02040503050406030204" pitchFamily="18" charset="0"/>
                                      </a:rPr>
                                    </m:ctrlPr>
                                  </m:fPr>
                                  <m:num>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𝐿</m:t>
                                    </m:r>
                                  </m:num>
                                  <m:den>
                                    <m:r>
                                      <a:rPr lang="fr-FR" sz="1600" i="1" dirty="0">
                                        <a:effectLst>
                                          <a:outerShdw blurRad="38100" dist="38100" dir="2700000" algn="tl">
                                            <a:srgbClr val="000000">
                                              <a:alpha val="43137"/>
                                            </a:srgbClr>
                                          </a:outerShdw>
                                        </a:effectLst>
                                        <a:latin typeface="Cambria Math" panose="02040503050406030204" pitchFamily="18" charset="0"/>
                                      </a:rPr>
                                      <m:t>𝐿</m:t>
                                    </m:r>
                                  </m:den>
                                </m:f>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sz="1600" i="1" dirty="0">
                                        <a:effectLst>
                                          <a:outerShdw blurRad="38100" dist="38100" dir="2700000" algn="tl">
                                            <a:srgbClr val="000000">
                                              <a:alpha val="43137"/>
                                            </a:srgbClr>
                                          </a:outerShdw>
                                        </a:effectLst>
                                        <a:latin typeface="Cambria Math" panose="02040503050406030204" pitchFamily="18" charset="0"/>
                                      </a:rPr>
                                    </m:ctrlPr>
                                  </m:sSubPr>
                                  <m:e>
                                    <m:r>
                                      <a:rPr lang="fr-FR" sz="1600" i="1" dirty="0">
                                        <a:effectLst>
                                          <a:outerShdw blurRad="38100" dist="38100" dir="2700000" algn="tl">
                                            <a:srgbClr val="000000">
                                              <a:alpha val="43137"/>
                                            </a:srgbClr>
                                          </a:outerShdw>
                                        </a:effectLst>
                                        <a:latin typeface="Cambria Math" panose="02040503050406030204" pitchFamily="18" charset="0"/>
                                      </a:rPr>
                                      <m:t>𝐹</m:t>
                                    </m:r>
                                  </m:e>
                                  <m:sub>
                                    <m:r>
                                      <a:rPr lang="fr-FR" sz="1600" i="1" dirty="0">
                                        <a:effectLst>
                                          <a:outerShdw blurRad="38100" dist="38100" dir="2700000" algn="tl">
                                            <a:srgbClr val="000000">
                                              <a:alpha val="43137"/>
                                            </a:srgbClr>
                                          </a:outerShdw>
                                        </a:effectLst>
                                        <a:latin typeface="Cambria Math" panose="02040503050406030204" pitchFamily="18" charset="0"/>
                                      </a:rPr>
                                      <m:t>𝑂𝐶</m:t>
                                    </m:r>
                                  </m:sub>
                                </m:sSub>
                                <m:r>
                                  <a:rPr lang="fr-FR" sz="1600" dirty="0">
                                    <a:effectLst>
                                      <a:outerShdw blurRad="38100" dist="38100" dir="2700000" algn="tl">
                                        <a:srgbClr val="000000">
                                          <a:alpha val="43137"/>
                                        </a:srgbClr>
                                      </a:outerShdw>
                                    </a:effectLst>
                                    <a:latin typeface="Cambria Math" panose="02040503050406030204" pitchFamily="18" charset="0"/>
                                  </a:rPr>
                                  <m:t>=</m:t>
                                </m:r>
                                <m:f>
                                  <m:fPr>
                                    <m:ctrlPr>
                                      <a:rPr lang="fr-FR" sz="1600" i="1" dirty="0">
                                        <a:effectLst>
                                          <a:outerShdw blurRad="38100" dist="38100" dir="2700000" algn="tl">
                                            <a:srgbClr val="000000">
                                              <a:alpha val="43137"/>
                                            </a:srgbClr>
                                          </a:outerShdw>
                                        </a:effectLst>
                                        <a:latin typeface="Cambria Math" panose="02040503050406030204" pitchFamily="18" charset="0"/>
                                      </a:rPr>
                                    </m:ctrlPr>
                                  </m:fPr>
                                  <m:num>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m:t>
                                    </m:r>
                                    <m:r>
                                      <a:rPr lang="fr-FR" sz="1600" i="1" dirty="0">
                                        <a:effectLst>
                                          <a:outerShdw blurRad="38100" dist="38100" dir="2700000" algn="tl">
                                            <a:srgbClr val="000000">
                                              <a:alpha val="43137"/>
                                            </a:srgbClr>
                                          </a:outerShdw>
                                        </a:effectLst>
                                        <a:latin typeface="Cambria Math" panose="02040503050406030204" pitchFamily="18" charset="0"/>
                                      </a:rPr>
                                      <m:t>𝐴</m:t>
                                    </m:r>
                                    <m:r>
                                      <a:rPr lang="fr-FR" sz="1600"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𝛿</m:t>
                                    </m:r>
                                  </m:num>
                                  <m:den>
                                    <m:r>
                                      <a:rPr lang="fr-FR" sz="1600" i="1" dirty="0">
                                        <a:effectLst>
                                          <a:outerShdw blurRad="38100" dist="38100" dir="2700000" algn="tl">
                                            <a:srgbClr val="000000">
                                              <a:alpha val="43137"/>
                                            </a:srgbClr>
                                          </a:outerShdw>
                                        </a:effectLst>
                                        <a:latin typeface="Cambria Math" panose="02040503050406030204" pitchFamily="18" charset="0"/>
                                      </a:rPr>
                                      <m:t>𝐿</m:t>
                                    </m:r>
                                  </m:den>
                                </m:f>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2</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2</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𝑂𝐷</m:t>
                                    </m:r>
                                  </m:sub>
                                </m:sSub>
                                <m:r>
                                  <a:rPr lang="fr-FR" sz="160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𝑂𝐶</m:t>
                                    </m:r>
                                  </m:sub>
                                </m:sSub>
                              </m:e>
                            </m:mr>
                          </m:m>
                        </m:e>
                      </m:d>
                    </m:oMath>
                  </m:oMathPara>
                </a14:m>
                <a:endParaRPr lang="fr-FR" sz="1600" dirty="0">
                  <a:effectLst>
                    <a:outerShdw blurRad="38100" dist="38100" dir="2700000" algn="tl">
                      <a:srgbClr val="000000">
                        <a:alpha val="43137"/>
                      </a:srgbClr>
                    </a:outerShdw>
                  </a:effectLst>
                </a:endParaRPr>
              </a:p>
            </p:txBody>
          </p:sp>
        </mc:Choice>
        <mc:Fallback xmlns="">
          <p:sp>
            <p:nvSpPr>
              <p:cNvPr id="26" name="ZoneTexte 25"/>
              <p:cNvSpPr txBox="1">
                <a:spLocks noRot="1" noChangeAspect="1" noMove="1" noResize="1" noEditPoints="1" noAdjustHandles="1" noChangeArrowheads="1" noChangeShapeType="1" noTextEdit="1"/>
              </p:cNvSpPr>
              <p:nvPr/>
            </p:nvSpPr>
            <p:spPr>
              <a:xfrm>
                <a:off x="2284966" y="3132512"/>
                <a:ext cx="5607002" cy="1110112"/>
              </a:xfrm>
              <a:prstGeom prst="rect">
                <a:avLst/>
              </a:prstGeom>
              <a:blipFill>
                <a:blip r:embed="rId9"/>
                <a:stretch>
                  <a:fillRect r="-1630" b="-6044"/>
                </a:stretch>
              </a:blipFill>
            </p:spPr>
            <p:txBody>
              <a:bodyPr/>
              <a:lstStyle/>
              <a:p>
                <a:r>
                  <a:rPr lang="fr-FR">
                    <a:noFill/>
                  </a:rPr>
                  <a:t> </a:t>
                </a:r>
              </a:p>
            </p:txBody>
          </p:sp>
        </mc:Fallback>
      </mc:AlternateContent>
      <p:sp>
        <p:nvSpPr>
          <p:cNvPr id="30" name="ZoneTexte 29"/>
          <p:cNvSpPr txBox="1"/>
          <p:nvPr/>
        </p:nvSpPr>
        <p:spPr>
          <a:xfrm>
            <a:off x="1237220" y="2688438"/>
            <a:ext cx="4938344" cy="338554"/>
          </a:xfrm>
          <a:prstGeom prst="rect">
            <a:avLst/>
          </a:prstGeom>
          <a:noFill/>
        </p:spPr>
        <p:txBody>
          <a:bodyPr wrap="square" rtlCol="0">
            <a:spAutoFit/>
          </a:bodyPr>
          <a:lstStyle/>
          <a:p>
            <a:pPr algn="just"/>
            <a:r>
              <a:rPr lang="fr-FR" sz="1600" dirty="0">
                <a:effectLst>
                  <a:outerShdw blurRad="38100" dist="38100" dir="2700000" algn="tl">
                    <a:srgbClr val="000000">
                      <a:alpha val="43137"/>
                    </a:srgbClr>
                  </a:outerShdw>
                </a:effectLst>
              </a:rPr>
              <a:t>Using Hooke's law, we obtain:</a:t>
            </a:r>
          </a:p>
        </p:txBody>
      </p:sp>
      <p:grpSp>
        <p:nvGrpSpPr>
          <p:cNvPr id="32" name="Groupe 31"/>
          <p:cNvGrpSpPr/>
          <p:nvPr/>
        </p:nvGrpSpPr>
        <p:grpSpPr>
          <a:xfrm>
            <a:off x="1283907" y="4534181"/>
            <a:ext cx="6647158" cy="761010"/>
            <a:chOff x="1265813" y="4374576"/>
            <a:chExt cx="6857260" cy="761010"/>
          </a:xfrm>
        </p:grpSpPr>
        <p:grpSp>
          <p:nvGrpSpPr>
            <p:cNvPr id="16" name="Groupe 15"/>
            <p:cNvGrpSpPr/>
            <p:nvPr/>
          </p:nvGrpSpPr>
          <p:grpSpPr>
            <a:xfrm>
              <a:off x="3500069" y="4769064"/>
              <a:ext cx="4623004" cy="366522"/>
              <a:chOff x="-295408" y="5093657"/>
              <a:chExt cx="4623004" cy="366522"/>
            </a:xfrm>
          </p:grpSpPr>
          <mc:AlternateContent xmlns:mc="http://schemas.openxmlformats.org/markup-compatibility/2006" xmlns:a14="http://schemas.microsoft.com/office/drawing/2010/main">
            <mc:Choice Requires="a14">
              <p:sp>
                <p:nvSpPr>
                  <p:cNvPr id="13" name="Rectangle 12"/>
                  <p:cNvSpPr/>
                  <p:nvPr/>
                </p:nvSpPr>
                <p:spPr>
                  <a:xfrm>
                    <a:off x="-295408" y="5121625"/>
                    <a:ext cx="2382807" cy="338554"/>
                  </a:xfrm>
                  <a:prstGeom prst="rect">
                    <a:avLst/>
                  </a:prstGeom>
                </p:spPr>
                <p:txBody>
                  <a:bodyPr wrap="none">
                    <a:spAutoFit/>
                  </a:bodyPr>
                  <a:lstStyle/>
                  <a:p>
                    <a14:m>
                      <m:oMath xmlns:m="http://schemas.openxmlformats.org/officeDocument/2006/math">
                        <m:sSub>
                          <m:sSubPr>
                            <m:ctrlPr>
                              <a:rPr lang="fr-FR" sz="16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m:t>
                            </m:r>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𝐵</m:t>
                            </m:r>
                          </m:sub>
                        </m:s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m:t>
                            </m:r>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𝐷</m:t>
                            </m:r>
                          </m:sub>
                        </m:sSub>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0,</m:t>
                        </m:r>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292</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oMath>
                    </a14:m>
                    <a:r>
                      <a:rPr lang="fr-FR" sz="1600" dirty="0">
                        <a:effectLst>
                          <a:outerShdw blurRad="38100" dist="38100" dir="2700000" algn="tl">
                            <a:srgbClr val="000000">
                              <a:alpha val="43137"/>
                            </a:srgbClr>
                          </a:outerShdw>
                        </a:effectLst>
                      </a:rPr>
                      <a:t>/A</a:t>
                    </a:r>
                  </a:p>
                </p:txBody>
              </p:sp>
            </mc:Choice>
            <mc:Fallback xmlns="">
              <p:sp>
                <p:nvSpPr>
                  <p:cNvPr id="13" name="Rectangle 12"/>
                  <p:cNvSpPr>
                    <a:spLocks noRot="1" noChangeAspect="1" noMove="1" noResize="1" noEditPoints="1" noAdjustHandles="1" noChangeArrowheads="1" noChangeShapeType="1" noTextEdit="1"/>
                  </p:cNvSpPr>
                  <p:nvPr/>
                </p:nvSpPr>
                <p:spPr>
                  <a:xfrm>
                    <a:off x="-295408" y="5121625"/>
                    <a:ext cx="2382807" cy="338554"/>
                  </a:xfrm>
                  <a:prstGeom prst="rect">
                    <a:avLst/>
                  </a:prstGeom>
                  <a:blipFill>
                    <a:blip r:embed="rId10"/>
                    <a:stretch>
                      <a:fillRect t="-7143" r="-1319" b="-28571"/>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2568884" y="5093657"/>
                    <a:ext cx="1758712" cy="338554"/>
                  </a:xfrm>
                  <a:prstGeom prst="rect">
                    <a:avLst/>
                  </a:prstGeom>
                </p:spPr>
                <p:txBody>
                  <a:bodyPr wrap="none">
                    <a:spAutoFit/>
                  </a:bodyPr>
                  <a:lstStyle/>
                  <a:p>
                    <a14:m>
                      <m:oMath xmlns:m="http://schemas.openxmlformats.org/officeDocument/2006/math">
                        <m:sSub>
                          <m:sSubPr>
                            <m:ctrlPr>
                              <a:rPr lang="fr-FR" sz="16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sz="160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m:t>
                            </m:r>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𝐶</m:t>
                            </m:r>
                          </m:sub>
                        </m:sSub>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=0,</m:t>
                        </m:r>
                        <m:r>
                          <a:rPr lang="fr-FR" sz="1600"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585</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r>
                          <a:rPr lang="fr-FR" sz="1600"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oMath>
                    </a14:m>
                    <a:r>
                      <a:rPr lang="fr-FR" sz="1600" dirty="0">
                        <a:effectLst>
                          <a:outerShdw blurRad="38100" dist="38100" dir="2700000" algn="tl">
                            <a:srgbClr val="000000">
                              <a:alpha val="43137"/>
                            </a:srgbClr>
                          </a:outerShdw>
                        </a:effectLst>
                      </a:rPr>
                      <a:t>/A</a:t>
                    </a:r>
                  </a:p>
                </p:txBody>
              </p:sp>
            </mc:Choice>
            <mc:Fallback xmlns="">
              <p:sp>
                <p:nvSpPr>
                  <p:cNvPr id="14" name="Rectangle 13"/>
                  <p:cNvSpPr>
                    <a:spLocks noRot="1" noChangeAspect="1" noMove="1" noResize="1" noEditPoints="1" noAdjustHandles="1" noChangeArrowheads="1" noChangeShapeType="1" noTextEdit="1"/>
                  </p:cNvSpPr>
                  <p:nvPr/>
                </p:nvSpPr>
                <p:spPr>
                  <a:xfrm>
                    <a:off x="2568884" y="5093657"/>
                    <a:ext cx="1758712" cy="338554"/>
                  </a:xfrm>
                  <a:prstGeom prst="rect">
                    <a:avLst/>
                  </a:prstGeom>
                  <a:blipFill>
                    <a:blip r:embed="rId11"/>
                    <a:stretch>
                      <a:fillRect t="-7273" r="-2500" b="-30909"/>
                    </a:stretch>
                  </a:blipFill>
                </p:spPr>
                <p:txBody>
                  <a:bodyPr/>
                  <a:lstStyle/>
                  <a:p>
                    <a:r>
                      <a:rPr lang="fr-FR">
                        <a:noFill/>
                      </a:rPr>
                      <a:t> </a:t>
                    </a:r>
                  </a:p>
                </p:txBody>
              </p:sp>
            </mc:Fallback>
          </mc:AlternateContent>
          <p:sp>
            <p:nvSpPr>
              <p:cNvPr id="15" name="ZoneTexte 14"/>
              <p:cNvSpPr txBox="1"/>
              <p:nvPr/>
            </p:nvSpPr>
            <p:spPr>
              <a:xfrm>
                <a:off x="2101684" y="5111359"/>
                <a:ext cx="530191" cy="338554"/>
              </a:xfrm>
              <a:prstGeom prst="rect">
                <a:avLst/>
              </a:prstGeom>
              <a:noFill/>
            </p:spPr>
            <p:txBody>
              <a:bodyPr wrap="square" rtlCol="0">
                <a:spAutoFit/>
              </a:bodyPr>
              <a:lstStyle/>
              <a:p>
                <a:r>
                  <a:rPr lang="fr-FR" sz="1600" dirty="0" smtClean="0">
                    <a:effectLst>
                      <a:outerShdw blurRad="38100" dist="38100" dir="2700000" algn="tl">
                        <a:srgbClr val="000000">
                          <a:alpha val="43137"/>
                        </a:srgbClr>
                      </a:outerShdw>
                    </a:effectLst>
                  </a:rPr>
                  <a:t>and</a:t>
                </a:r>
                <a:endParaRPr lang="fr-FR" sz="1600" dirty="0">
                  <a:effectLst>
                    <a:outerShdw blurRad="38100" dist="38100" dir="2700000" algn="tl">
                      <a:srgbClr val="000000">
                        <a:alpha val="43137"/>
                      </a:srgbClr>
                    </a:outerShdw>
                  </a:effectLst>
                </a:endParaRPr>
              </a:p>
            </p:txBody>
          </p:sp>
        </p:grpSp>
        <mc:AlternateContent xmlns:mc="http://schemas.openxmlformats.org/markup-compatibility/2006" xmlns:a14="http://schemas.microsoft.com/office/drawing/2010/main">
          <mc:Choice Requires="a14">
            <p:sp>
              <p:nvSpPr>
                <p:cNvPr id="31" name="Rectangle 30"/>
                <p:cNvSpPr/>
                <p:nvPr/>
              </p:nvSpPr>
              <p:spPr>
                <a:xfrm>
                  <a:off x="1265813" y="4374576"/>
                  <a:ext cx="5545616" cy="338554"/>
                </a:xfrm>
                <a:prstGeom prst="rect">
                  <a:avLst/>
                </a:prstGeom>
              </p:spPr>
              <p:txBody>
                <a:bodyPr wrap="none">
                  <a:spAutoFit/>
                </a:bodyPr>
                <a:lstStyle/>
                <a:p>
                  <a:pPr algn="just"/>
                  <a:r>
                    <a:rPr lang="en-US" sz="1600" dirty="0">
                      <a:effectLst>
                        <a:outerShdw blurRad="38100" dist="38100" dir="2700000" algn="tl">
                          <a:srgbClr val="000000">
                            <a:alpha val="43137"/>
                          </a:srgbClr>
                        </a:outerShdw>
                      </a:effectLst>
                    </a:rPr>
                    <a:t>Substituting into the equilibrium equation</a:t>
                  </a:r>
                  <a14:m>
                    <m:oMath xmlns:m="http://schemas.openxmlformats.org/officeDocument/2006/math">
                      <m:nary>
                        <m:naryPr>
                          <m:chr m:val="∑"/>
                          <m:subHide m:val="on"/>
                          <m:supHide m:val="on"/>
                          <m:ctrlPr>
                            <a:rPr lang="fr-FR" sz="1600" i="1">
                              <a:effectLst>
                                <a:outerShdw blurRad="38100" dist="38100" dir="2700000" algn="tl">
                                  <a:srgbClr val="000000">
                                    <a:alpha val="43137"/>
                                  </a:srgbClr>
                                </a:outerShdw>
                              </a:effectLst>
                              <a:latin typeface="Cambria Math" panose="02040503050406030204" pitchFamily="18" charset="0"/>
                            </a:rPr>
                          </m:ctrlPr>
                        </m:naryPr>
                        <m:sub/>
                        <m:sup/>
                        <m:e>
                          <m:sSub>
                            <m:sSubPr>
                              <m:ctrlPr>
                                <a:rPr lang="fr-FR" sz="1600" i="1">
                                  <a:effectLst>
                                    <a:outerShdw blurRad="38100" dist="38100" dir="2700000" algn="tl">
                                      <a:srgbClr val="000000">
                                        <a:alpha val="43137"/>
                                      </a:srgbClr>
                                    </a:outerShdw>
                                  </a:effectLst>
                                  <a:latin typeface="Cambria Math" panose="02040503050406030204" pitchFamily="18" charset="0"/>
                                </a:rPr>
                              </m:ctrlPr>
                            </m:sSubPr>
                            <m:e>
                              <m:r>
                                <a:rPr lang="fr-FR" sz="1600" i="1">
                                  <a:effectLst>
                                    <a:outerShdw blurRad="38100" dist="38100" dir="2700000" algn="tl">
                                      <a:srgbClr val="000000">
                                        <a:alpha val="43137"/>
                                      </a:srgbClr>
                                    </a:outerShdw>
                                  </a:effectLst>
                                  <a:latin typeface="Cambria Math" panose="02040503050406030204" pitchFamily="18" charset="0"/>
                                </a:rPr>
                                <m:t>𝐹</m:t>
                              </m:r>
                            </m:e>
                            <m:sub>
                              <m:r>
                                <a:rPr lang="fr-FR" sz="1600" i="1">
                                  <a:effectLst>
                                    <a:outerShdw blurRad="38100" dist="38100" dir="2700000" algn="tl">
                                      <a:srgbClr val="000000">
                                        <a:alpha val="43137"/>
                                      </a:srgbClr>
                                    </a:outerShdw>
                                  </a:effectLst>
                                  <a:latin typeface="Cambria Math" panose="02040503050406030204" pitchFamily="18" charset="0"/>
                                </a:rPr>
                                <m:t>𝑉</m:t>
                              </m:r>
                            </m:sub>
                          </m:sSub>
                          <m:r>
                            <a:rPr lang="fr-FR" sz="1600" i="1">
                              <a:effectLst>
                                <a:outerShdw blurRad="38100" dist="38100" dir="2700000" algn="tl">
                                  <a:srgbClr val="000000">
                                    <a:alpha val="43137"/>
                                  </a:srgbClr>
                                </a:outerShdw>
                              </a:effectLst>
                              <a:latin typeface="Cambria Math" panose="02040503050406030204" pitchFamily="18" charset="0"/>
                            </a:rPr>
                            <m:t>=0</m:t>
                          </m:r>
                          <m:r>
                            <a:rPr lang="fr-FR" sz="1600" b="0" i="1" smtClean="0">
                              <a:effectLst>
                                <a:outerShdw blurRad="38100" dist="38100" dir="2700000" algn="tl">
                                  <a:srgbClr val="000000">
                                    <a:alpha val="43137"/>
                                  </a:srgbClr>
                                </a:outerShdw>
                              </a:effectLst>
                              <a:latin typeface="Cambria Math" panose="02040503050406030204" pitchFamily="18" charset="0"/>
                            </a:rPr>
                            <m:t> </m:t>
                          </m:r>
                        </m:e>
                      </m:nary>
                    </m:oMath>
                  </a14:m>
                  <a:r>
                    <a:rPr lang="fr-FR" sz="1600" dirty="0">
                      <a:effectLst>
                        <a:outerShdw blurRad="38100" dist="38100" dir="2700000" algn="tl">
                          <a:srgbClr val="000000">
                            <a:alpha val="43137"/>
                          </a:srgbClr>
                        </a:outerShdw>
                      </a:effectLst>
                    </a:rPr>
                    <a:t>we obtain:</a:t>
                  </a:r>
                </a:p>
              </p:txBody>
            </p:sp>
          </mc:Choice>
          <mc:Fallback xmlns="">
            <p:sp>
              <p:nvSpPr>
                <p:cNvPr id="31" name="Rectangle 30"/>
                <p:cNvSpPr>
                  <a:spLocks noRot="1" noChangeAspect="1" noMove="1" noResize="1" noEditPoints="1" noAdjustHandles="1" noChangeArrowheads="1" noChangeShapeType="1" noTextEdit="1"/>
                </p:cNvSpPr>
                <p:nvPr/>
              </p:nvSpPr>
              <p:spPr>
                <a:xfrm>
                  <a:off x="1265813" y="4374576"/>
                  <a:ext cx="5545616" cy="338554"/>
                </a:xfrm>
                <a:prstGeom prst="rect">
                  <a:avLst/>
                </a:prstGeom>
                <a:blipFill>
                  <a:blip r:embed="rId12"/>
                  <a:stretch>
                    <a:fillRect l="-795" t="-112727" r="-114" b="-180000"/>
                  </a:stretch>
                </a:blipFill>
              </p:spPr>
              <p:txBody>
                <a:bodyPr/>
                <a:lstStyle/>
                <a:p>
                  <a:r>
                    <a:rPr lang="en-US">
                      <a:noFill/>
                    </a:rPr>
                    <a:t> </a:t>
                  </a:r>
                </a:p>
              </p:txBody>
            </p:sp>
          </mc:Fallback>
        </mc:AlternateContent>
      </p:grpSp>
      <p:sp>
        <p:nvSpPr>
          <p:cNvPr id="33" name="ZoneTexte 32"/>
          <p:cNvSpPr txBox="1"/>
          <p:nvPr/>
        </p:nvSpPr>
        <p:spPr>
          <a:xfrm>
            <a:off x="3273169" y="754270"/>
            <a:ext cx="530191" cy="338554"/>
          </a:xfrm>
          <a:prstGeom prst="rect">
            <a:avLst/>
          </a:prstGeom>
          <a:noFill/>
        </p:spPr>
        <p:txBody>
          <a:bodyPr wrap="square" rtlCol="0">
            <a:spAutoFit/>
          </a:bodyPr>
          <a:lstStyle/>
          <a:p>
            <a:r>
              <a:rPr lang="fr-FR" sz="1600" dirty="0">
                <a:effectLst>
                  <a:outerShdw blurRad="38100" dist="38100" dir="2700000" algn="tl">
                    <a:srgbClr val="000000">
                      <a:alpha val="43137"/>
                    </a:srgbClr>
                  </a:outerShdw>
                </a:effectLst>
              </a:rPr>
              <a:t>and</a:t>
            </a:r>
          </a:p>
        </p:txBody>
      </p:sp>
      <p:pic>
        <p:nvPicPr>
          <p:cNvPr id="21" name="Image 20"/>
          <p:cNvPicPr/>
          <p:nvPr/>
        </p:nvPicPr>
        <p:blipFill rotWithShape="1">
          <a:blip r:embed="rId13"/>
          <a:srcRect l="15206" t="29311" r="14876" b="10083"/>
          <a:stretch/>
        </p:blipFill>
        <p:spPr bwMode="auto">
          <a:xfrm>
            <a:off x="8318179" y="691387"/>
            <a:ext cx="3180530" cy="1877941"/>
          </a:xfrm>
          <a:prstGeom prst="rect">
            <a:avLst/>
          </a:prstGeom>
          <a:ln>
            <a:solidFill>
              <a:schemeClr val="tx1"/>
            </a:solidFill>
          </a:ln>
          <a:extLst>
            <a:ext uri="{53640926-AAD7-44D8-BBD7-CCE9431645EC}">
              <a14:shadowObscured xmlns:a14="http://schemas.microsoft.com/office/drawing/2010/main"/>
            </a:ext>
          </a:extLst>
        </p:spPr>
      </p:pic>
      <p:sp>
        <p:nvSpPr>
          <p:cNvPr id="40" name="Rectangle à coins arrondis 39"/>
          <p:cNvSpPr/>
          <p:nvPr/>
        </p:nvSpPr>
        <p:spPr>
          <a:xfrm>
            <a:off x="943897" y="199412"/>
            <a:ext cx="11061289" cy="6437362"/>
          </a:xfrm>
          <a:prstGeom prst="roundRect">
            <a:avLst>
              <a:gd name="adj" fmla="val 665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Image 40"/>
          <p:cNvPicPr>
            <a:picLocks noChangeAspect="1"/>
          </p:cNvPicPr>
          <p:nvPr/>
        </p:nvPicPr>
        <p:blipFill>
          <a:blip r:embed="rId14"/>
          <a:stretch>
            <a:fillRect/>
          </a:stretch>
        </p:blipFill>
        <p:spPr>
          <a:xfrm>
            <a:off x="8342026" y="4337653"/>
            <a:ext cx="3371850" cy="2286000"/>
          </a:xfrm>
          <a:prstGeom prst="rect">
            <a:avLst/>
          </a:prstGeom>
        </p:spPr>
      </p:pic>
    </p:spTree>
    <p:extLst>
      <p:ext uri="{BB962C8B-B14F-4D97-AF65-F5344CB8AC3E}">
        <p14:creationId xmlns:p14="http://schemas.microsoft.com/office/powerpoint/2010/main" val="2088128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78000"/>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ZoneTexte 1"/>
              <p:cNvSpPr txBox="1"/>
              <p:nvPr/>
            </p:nvSpPr>
            <p:spPr>
              <a:xfrm>
                <a:off x="1237218" y="2195601"/>
                <a:ext cx="7152180" cy="1053750"/>
              </a:xfrm>
              <a:prstGeom prst="rect">
                <a:avLst/>
              </a:prstGeom>
              <a:noFill/>
            </p:spPr>
            <p:txBody>
              <a:bodyPr wrap="square" rtlCol="0">
                <a:spAutoFit/>
              </a:bodyPr>
              <a:lstStyle/>
              <a:p>
                <a:pPr algn="just"/>
                <a:r>
                  <a:rPr lang="en-US" dirty="0" smtClean="0">
                    <a:effectLst>
                      <a:outerShdw blurRad="38100" dist="38100" dir="2700000" algn="tl">
                        <a:srgbClr val="000000">
                          <a:alpha val="43137"/>
                        </a:srgbClr>
                      </a:outerShdw>
                    </a:effectLst>
                  </a:rPr>
                  <a:t>Yielding begins in members OB and OD when the applied load reaches</a:t>
                </a:r>
                <a14:m>
                  <m:oMath xmlns:m="http://schemas.openxmlformats.org/officeDocument/2006/math">
                    <m:r>
                      <a:rPr lang="fr-FR" b="0" i="0" dirty="0" smtClean="0">
                        <a:effectLst>
                          <a:outerShdw blurRad="38100" dist="38100" dir="2700000" algn="tl">
                            <a:srgbClr val="000000">
                              <a:alpha val="43137"/>
                            </a:srgbClr>
                          </a:outerShdw>
                        </a:effectLst>
                        <a:latin typeface="Cambria Math" panose="02040503050406030204" pitchFamily="18" charset="0"/>
                      </a:rPr>
                      <m:t> </m:t>
                    </m:r>
                    <m:sSub>
                      <m:sSubPr>
                        <m:ctrlPr>
                          <a:rPr lang="fr-FR" i="1" dirty="0" smtClean="0">
                            <a:effectLst>
                              <a:outerShdw blurRad="38100" dist="38100" dir="2700000" algn="tl">
                                <a:srgbClr val="000000">
                                  <a:alpha val="43137"/>
                                </a:srgbClr>
                              </a:outerShdw>
                            </a:effectLst>
                            <a:latin typeface="Cambria Math" panose="02040503050406030204" pitchFamily="18" charset="0"/>
                          </a:rPr>
                        </m:ctrlPr>
                      </m:sSubPr>
                      <m:e>
                        <m:r>
                          <a:rPr lang="fr-FR" b="0" i="1" dirty="0" smtClean="0">
                            <a:effectLst>
                              <a:outerShdw blurRad="38100" dist="38100" dir="2700000" algn="tl">
                                <a:srgbClr val="000000">
                                  <a:alpha val="43137"/>
                                </a:srgbClr>
                              </a:outerShdw>
                            </a:effectLst>
                            <a:latin typeface="Cambria Math" panose="02040503050406030204" pitchFamily="18" charset="0"/>
                          </a:rPr>
                          <m:t>𝑊</m:t>
                        </m:r>
                      </m:e>
                      <m:sub>
                        <m:r>
                          <a:rPr lang="fr-FR" b="0" i="1" dirty="0" smtClean="0">
                            <a:effectLst>
                              <a:outerShdw blurRad="38100" dist="38100" dir="2700000" algn="tl">
                                <a:srgbClr val="000000">
                                  <a:alpha val="43137"/>
                                </a:srgbClr>
                              </a:outerShdw>
                            </a:effectLst>
                            <a:latin typeface="Cambria Math" panose="02040503050406030204" pitchFamily="18" charset="0"/>
                          </a:rPr>
                          <m:t>𝑐</m:t>
                        </m:r>
                        <m:r>
                          <a:rPr lang="fr-FR" b="0" i="1" dirty="0" smtClean="0">
                            <a:effectLst>
                              <a:outerShdw blurRad="38100" dist="38100" dir="2700000" algn="tl">
                                <a:srgbClr val="000000">
                                  <a:alpha val="43137"/>
                                </a:srgbClr>
                              </a:outerShdw>
                            </a:effectLst>
                            <a:latin typeface="Cambria Math" panose="02040503050406030204" pitchFamily="18" charset="0"/>
                          </a:rPr>
                          <m:t>2</m:t>
                        </m:r>
                      </m:sub>
                    </m:sSub>
                  </m:oMath>
                </a14:m>
                <a:r>
                  <a:rPr lang="fr-FR" dirty="0" smtClean="0">
                    <a:effectLst>
                      <a:outerShdw blurRad="38100" dist="38100" dir="2700000" algn="tl">
                        <a:srgbClr val="000000">
                          <a:alpha val="43137"/>
                        </a:srgbClr>
                      </a:outerShdw>
                    </a:effectLst>
                  </a:rPr>
                  <a:t>= 2,414 </a:t>
                </a:r>
                <a:r>
                  <a:rPr lang="fr-FR" dirty="0">
                    <a:effectLst>
                      <a:outerShdw blurRad="38100" dist="38100" dir="2700000" algn="tl">
                        <a:srgbClr val="000000">
                          <a:alpha val="43137"/>
                        </a:srgbClr>
                      </a:outerShdw>
                    </a:effectLst>
                  </a:rPr>
                  <a:t>A </a:t>
                </a:r>
                <a14:m>
                  <m:oMath xmlns:m="http://schemas.openxmlformats.org/officeDocument/2006/math">
                    <m:sSub>
                      <m:sSubPr>
                        <m:ctrlPr>
                          <a:rPr lang="fr-FR" i="1" smtClean="0">
                            <a:effectLst>
                              <a:outerShdw blurRad="38100" dist="38100" dir="2700000" algn="tl">
                                <a:srgbClr val="000000">
                                  <a:alpha val="43137"/>
                                </a:srgbClr>
                              </a:outerShdw>
                            </a:effectLst>
                            <a:latin typeface="Cambria Math" panose="02040503050406030204" pitchFamily="18" charset="0"/>
                          </a:rPr>
                        </m:ctrlPr>
                      </m:sSubPr>
                      <m:e>
                        <m:r>
                          <a:rPr lang="fr-FR"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b="0" i="1" smtClean="0">
                            <a:effectLst>
                              <a:outerShdw blurRad="38100" dist="38100" dir="2700000" algn="tl">
                                <a:srgbClr val="000000">
                                  <a:alpha val="43137"/>
                                </a:srgbClr>
                              </a:outerShdw>
                            </a:effectLst>
                            <a:latin typeface="Cambria Math" panose="02040503050406030204" pitchFamily="18" charset="0"/>
                          </a:rPr>
                          <m:t>𝑦</m:t>
                        </m:r>
                      </m:sub>
                    </m:sSub>
                  </m:oMath>
                </a14:m>
                <a:r>
                  <a:rPr lang="fr-FR" dirty="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At this stage, the strains in members OB and OD </a:t>
                </a:r>
                <a:r>
                  <a:rPr lang="en-US" dirty="0" smtClean="0">
                    <a:effectLst>
                      <a:outerShdw blurRad="38100" dist="38100" dir="2700000" algn="tl">
                        <a:srgbClr val="000000">
                          <a:alpha val="43137"/>
                        </a:srgbClr>
                      </a:outerShdw>
                    </a:effectLst>
                  </a:rPr>
                  <a:t>are </a:t>
                </a:r>
                <a14:m>
                  <m:oMath xmlns:m="http://schemas.openxmlformats.org/officeDocument/2006/math">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𝜀</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𝜀</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𝑂𝐷</m:t>
                        </m:r>
                      </m:sub>
                    </m:sSub>
                    <m:r>
                      <a:rPr lang="fr-FR">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f>
                      <m:f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fPr>
                      <m:num>
                        <m:sSub>
                          <m:sSubPr>
                            <m:ctrlPr>
                              <a:rPr lang="fr-FR" i="1">
                                <a:effectLst>
                                  <a:outerShdw blurRad="38100" dist="38100" dir="2700000" algn="tl">
                                    <a:srgbClr val="000000">
                                      <a:alpha val="43137"/>
                                    </a:srgbClr>
                                  </a:outerShdw>
                                </a:effectLst>
                                <a:latin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i="1">
                                <a:effectLst>
                                  <a:outerShdw blurRad="38100" dist="38100" dir="2700000" algn="tl">
                                    <a:srgbClr val="000000">
                                      <a:alpha val="43137"/>
                                    </a:srgbClr>
                                  </a:outerShdw>
                                </a:effectLst>
                                <a:latin typeface="Cambria Math" panose="02040503050406030204" pitchFamily="18" charset="0"/>
                              </a:rPr>
                              <m:t>𝑦</m:t>
                            </m:r>
                          </m:sub>
                        </m:sSub>
                      </m:num>
                      <m:den>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m:t>
                        </m:r>
                      </m:den>
                    </m:f>
                  </m:oMath>
                </a14:m>
                <a:r>
                  <a:rPr lang="fr-FR" dirty="0">
                    <a:effectLst>
                      <a:outerShdw blurRad="38100" dist="38100" dir="2700000" algn="tl">
                        <a:srgbClr val="000000">
                          <a:alpha val="43137"/>
                        </a:srgbClr>
                      </a:outerShdw>
                    </a:effectLst>
                  </a:rPr>
                  <a:t> </a:t>
                </a:r>
                <a:r>
                  <a:rPr lang="fr-FR" dirty="0" smtClean="0">
                    <a:effectLst>
                      <a:outerShdw blurRad="38100" dist="38100" dir="2700000" algn="tl">
                        <a:srgbClr val="000000">
                          <a:alpha val="43137"/>
                        </a:srgbClr>
                      </a:outerShdw>
                    </a:effectLst>
                  </a:rPr>
                  <a:t>; </a:t>
                </a:r>
                <a:r>
                  <a:rPr lang="en-US" dirty="0" smtClean="0">
                    <a:effectLst>
                      <a:outerShdw blurRad="38100" dist="38100" dir="2700000" algn="tl">
                        <a:srgbClr val="000000">
                          <a:alpha val="43137"/>
                        </a:srgbClr>
                      </a:outerShdw>
                    </a:effectLst>
                  </a:rPr>
                  <a:t>while </a:t>
                </a:r>
                <a:r>
                  <a:rPr lang="en-US" dirty="0">
                    <a:effectLst>
                      <a:outerShdw blurRad="38100" dist="38100" dir="2700000" algn="tl">
                        <a:srgbClr val="000000">
                          <a:alpha val="43137"/>
                        </a:srgbClr>
                      </a:outerShdw>
                    </a:effectLst>
                  </a:rPr>
                  <a:t>the strain in member OC is</a:t>
                </a:r>
                <a14:m>
                  <m:oMath xmlns:m="http://schemas.openxmlformats.org/officeDocument/2006/math">
                    <m:r>
                      <a:rPr lang="fr-FR" b="0" i="0"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  </m:t>
                    </m:r>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dirty="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𝜀</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𝑂𝐶</m:t>
                        </m:r>
                      </m:sub>
                    </m:s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oMath>
                </a14:m>
                <a:r>
                  <a:rPr lang="fr-FR" dirty="0" smtClean="0">
                    <a:effectLst>
                      <a:outerShdw blurRad="38100" dist="38100" dir="2700000" algn="tl">
                        <a:srgbClr val="000000">
                          <a:alpha val="43137"/>
                        </a:srgbClr>
                      </a:outerShdw>
                    </a:effectLst>
                  </a:rPr>
                  <a:t> 1,414 </a:t>
                </a:r>
                <a14:m>
                  <m:oMath xmlns:m="http://schemas.openxmlformats.org/officeDocument/2006/math">
                    <m:f>
                      <m:f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fPr>
                      <m:num>
                        <m:sSub>
                          <m:sSubPr>
                            <m:ctrlPr>
                              <a:rPr lang="fr-FR" i="1">
                                <a:effectLst>
                                  <a:outerShdw blurRad="38100" dist="38100" dir="2700000" algn="tl">
                                    <a:srgbClr val="000000">
                                      <a:alpha val="43137"/>
                                    </a:srgbClr>
                                  </a:outerShdw>
                                </a:effectLst>
                                <a:latin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i="1">
                                <a:effectLst>
                                  <a:outerShdw blurRad="38100" dist="38100" dir="2700000" algn="tl">
                                    <a:srgbClr val="000000">
                                      <a:alpha val="43137"/>
                                    </a:srgbClr>
                                  </a:outerShdw>
                                </a:effectLst>
                                <a:latin typeface="Cambria Math" panose="02040503050406030204" pitchFamily="18" charset="0"/>
                              </a:rPr>
                              <m:t>𝑦</m:t>
                            </m:r>
                          </m:sub>
                        </m:sSub>
                      </m:num>
                      <m:den>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𝜖</m:t>
                        </m:r>
                      </m:den>
                    </m:f>
                    <m:r>
                      <a:rPr lang="fr-FR" b="0" i="0"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oMath>
                </a14:m>
                <a:endParaRPr lang="fr-FR" dirty="0">
                  <a:effectLst>
                    <a:outerShdw blurRad="38100" dist="38100" dir="2700000" algn="tl">
                      <a:srgbClr val="000000">
                        <a:alpha val="43137"/>
                      </a:srgbClr>
                    </a:outerShdw>
                  </a:effectLst>
                </a:endParaRPr>
              </a:p>
            </p:txBody>
          </p:sp>
        </mc:Choice>
        <mc:Fallback xmlns="">
          <p:sp>
            <p:nvSpPr>
              <p:cNvPr id="2" name="ZoneTexte 1"/>
              <p:cNvSpPr txBox="1">
                <a:spLocks noRot="1" noChangeAspect="1" noMove="1" noResize="1" noEditPoints="1" noAdjustHandles="1" noChangeArrowheads="1" noChangeShapeType="1" noTextEdit="1"/>
              </p:cNvSpPr>
              <p:nvPr/>
            </p:nvSpPr>
            <p:spPr>
              <a:xfrm>
                <a:off x="1237218" y="2195601"/>
                <a:ext cx="7152180" cy="1053750"/>
              </a:xfrm>
              <a:prstGeom prst="rect">
                <a:avLst/>
              </a:prstGeom>
              <a:blipFill>
                <a:blip r:embed="rId3"/>
                <a:stretch>
                  <a:fillRect l="-767" t="-3468" r="-1108" b="-57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1237218" y="1631077"/>
                <a:ext cx="7127044" cy="391261"/>
              </a:xfrm>
              <a:prstGeom prst="rect">
                <a:avLst/>
              </a:prstGeom>
            </p:spPr>
            <p:txBody>
              <a:bodyPr wrap="square">
                <a:spAutoFit/>
              </a:bodyPr>
              <a:lstStyle/>
              <a:p>
                <a14:m>
                  <m:oMath xmlns:m="http://schemas.openxmlformats.org/officeDocument/2006/math">
                    <m:nary>
                      <m:naryPr>
                        <m:chr m:val="∑"/>
                        <m:subHide m:val="on"/>
                        <m:supHide m:val="on"/>
                        <m:ctrlPr>
                          <a:rPr lang="fr-FR" i="1" smtClean="0">
                            <a:effectLst>
                              <a:outerShdw blurRad="38100" dist="38100" dir="2700000" algn="tl">
                                <a:srgbClr val="000000">
                                  <a:alpha val="43137"/>
                                </a:srgbClr>
                              </a:outerShdw>
                            </a:effectLst>
                            <a:latin typeface="Cambria Math" panose="02040503050406030204" pitchFamily="18" charset="0"/>
                          </a:rPr>
                        </m:ctrlPr>
                      </m:naryPr>
                      <m:sub/>
                      <m:sup/>
                      <m:e>
                        <m:sSub>
                          <m:sSubPr>
                            <m:ctrlPr>
                              <a:rPr lang="fr-FR" i="1">
                                <a:effectLst>
                                  <a:outerShdw blurRad="38100" dist="38100" dir="2700000" algn="tl">
                                    <a:srgbClr val="000000">
                                      <a:alpha val="43137"/>
                                    </a:srgbClr>
                                  </a:outerShdw>
                                </a:effectLst>
                                <a:latin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rPr>
                              <m:t>𝐹</m:t>
                            </m:r>
                          </m:e>
                          <m:sub>
                            <m:r>
                              <a:rPr lang="fr-FR" i="1">
                                <a:effectLst>
                                  <a:outerShdw blurRad="38100" dist="38100" dir="2700000" algn="tl">
                                    <a:srgbClr val="000000">
                                      <a:alpha val="43137"/>
                                    </a:srgbClr>
                                  </a:outerShdw>
                                </a:effectLst>
                                <a:latin typeface="Cambria Math" panose="02040503050406030204" pitchFamily="18" charset="0"/>
                              </a:rPr>
                              <m:t>𝑉</m:t>
                            </m:r>
                          </m:sub>
                        </m:sSub>
                        <m:r>
                          <a:rPr lang="fr-FR" i="1">
                            <a:effectLst>
                              <a:outerShdw blurRad="38100" dist="38100" dir="2700000" algn="tl">
                                <a:srgbClr val="000000">
                                  <a:alpha val="43137"/>
                                </a:srgbClr>
                              </a:outerShdw>
                            </a:effectLst>
                            <a:latin typeface="Cambria Math" panose="02040503050406030204" pitchFamily="18" charset="0"/>
                          </a:rPr>
                          <m:t>=0</m:t>
                        </m:r>
                      </m:e>
                    </m:nary>
                    <m:r>
                      <a:rPr lang="fr-FR" i="1">
                        <a:effectLst>
                          <a:outerShdw blurRad="38100" dist="38100" dir="2700000" algn="tl">
                            <a:srgbClr val="000000">
                              <a:alpha val="43137"/>
                            </a:srgbClr>
                          </a:outerShdw>
                        </a:effectLst>
                        <a:latin typeface="Cambria Math" panose="02040503050406030204" pitchFamily="18" charset="0"/>
                      </a:rPr>
                      <m:t>  </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2</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func>
                      <m:funcPr>
                        <m:ctrlPr>
                          <a:rPr lang="fr-FR" i="1" dirty="0">
                            <a:effectLst>
                              <a:outerShdw blurRad="38100" dist="38100" dir="2700000" algn="tl">
                                <a:srgbClr val="000000">
                                  <a:alpha val="43137"/>
                                </a:srgbClr>
                              </a:outerShdw>
                            </a:effectLst>
                            <a:latin typeface="Cambria Math" panose="02040503050406030204" pitchFamily="18" charset="0"/>
                          </a:rPr>
                        </m:ctrlPr>
                      </m:funcPr>
                      <m:fName>
                        <m:r>
                          <m:rPr>
                            <m:sty m:val="p"/>
                          </m:rPr>
                          <a:rPr lang="fr-FR" dirty="0">
                            <a:effectLst>
                              <a:outerShdw blurRad="38100" dist="38100" dir="2700000" algn="tl">
                                <a:srgbClr val="000000">
                                  <a:alpha val="43137"/>
                                </a:srgbClr>
                              </a:outerShdw>
                            </a:effectLst>
                            <a:latin typeface="Cambria Math" panose="02040503050406030204" pitchFamily="18" charset="0"/>
                          </a:rPr>
                          <m:t>sin</m:t>
                        </m:r>
                      </m:fName>
                      <m:e>
                        <m:r>
                          <a:rPr lang="fr-FR" i="1" dirty="0">
                            <a:effectLst>
                              <a:outerShdw blurRad="38100" dist="38100" dir="2700000" algn="tl">
                                <a:srgbClr val="000000">
                                  <a:alpha val="43137"/>
                                </a:srgbClr>
                              </a:outerShdw>
                            </a:effectLst>
                            <a:latin typeface="Cambria Math" panose="02040503050406030204" pitchFamily="18" charset="0"/>
                          </a:rPr>
                          <m:t>45°</m:t>
                        </m:r>
                      </m:e>
                    </m:func>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oMath>
                </a14:m>
                <a:r>
                  <a:rPr lang="fr-FR" dirty="0">
                    <a:effectLst>
                      <a:outerShdw blurRad="38100" dist="38100" dir="2700000" algn="tl">
                        <a:srgbClr val="000000">
                          <a:alpha val="43137"/>
                        </a:srgbClr>
                      </a:outerShdw>
                    </a:effectLst>
                  </a:rPr>
                  <a:t>- A </a:t>
                </a:r>
                <a14:m>
                  <m:oMath xmlns:m="http://schemas.openxmlformats.org/officeDocument/2006/math">
                    <m:sSub>
                      <m:sSubPr>
                        <m:ctrlPr>
                          <a:rPr lang="fr-FR" i="1">
                            <a:effectLst>
                              <a:outerShdw blurRad="38100" dist="38100" dir="2700000" algn="tl">
                                <a:srgbClr val="000000">
                                  <a:alpha val="43137"/>
                                </a:srgbClr>
                              </a:outerShdw>
                            </a:effectLst>
                            <a:latin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i="1">
                            <a:effectLst>
                              <a:outerShdw blurRad="38100" dist="38100" dir="2700000" algn="tl">
                                <a:srgbClr val="000000">
                                  <a:alpha val="43137"/>
                                </a:srgbClr>
                              </a:outerShdw>
                            </a:effectLst>
                            <a:latin typeface="Cambria Math" panose="02040503050406030204" pitchFamily="18" charset="0"/>
                          </a:rPr>
                          <m:t>𝑦</m:t>
                        </m:r>
                      </m:sub>
                    </m:sSub>
                  </m:oMath>
                </a14:m>
                <a:r>
                  <a:rPr lang="fr-FR" dirty="0">
                    <a:effectLst>
                      <a:outerShdw blurRad="38100" dist="38100" dir="2700000" algn="tl">
                        <a:srgbClr val="000000">
                          <a:alpha val="43137"/>
                        </a:srgbClr>
                      </a:outerShdw>
                    </a:effectLst>
                    <a:ea typeface="Cambria Math" panose="02040503050406030204" pitchFamily="18" charset="0"/>
                  </a:rPr>
                  <a:t> </a:t>
                </a:r>
                <a14:m>
                  <m:oMath xmlns:m="http://schemas.openxmlformats.org/officeDocument/2006/math">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𝑂𝐵</m:t>
                        </m:r>
                      </m:sub>
                    </m:s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m:t>
                    </m:r>
                    <m:sSub>
                      <m:sSubPr>
                        <m:ctrlP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𝐹</m:t>
                        </m:r>
                      </m:e>
                      <m:sub>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𝑂</m:t>
                        </m:r>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𝐷</m:t>
                        </m:r>
                      </m:sub>
                    </m:sSub>
                    <m:r>
                      <a:rPr lang="fr-FR" b="0" i="1" smtClean="0">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=0,707(</m:t>
                    </m:r>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𝑊</m:t>
                    </m:r>
                    <m:r>
                      <m:rPr>
                        <m:nor/>
                      </m:rPr>
                      <a:rPr lang="fr-FR" dirty="0">
                        <a:effectLst>
                          <a:outerShdw blurRad="38100" dist="38100" dir="2700000" algn="tl">
                            <a:srgbClr val="000000">
                              <a:alpha val="43137"/>
                            </a:srgbClr>
                          </a:outerShdw>
                        </a:effectLst>
                      </a:rPr>
                      <m:t>− </m:t>
                    </m:r>
                    <m:r>
                      <m:rPr>
                        <m:nor/>
                      </m:rPr>
                      <a:rPr lang="fr-FR" dirty="0">
                        <a:effectLst>
                          <a:outerShdw blurRad="38100" dist="38100" dir="2700000" algn="tl">
                            <a:srgbClr val="000000">
                              <a:alpha val="43137"/>
                            </a:srgbClr>
                          </a:outerShdw>
                        </a:effectLst>
                      </a:rPr>
                      <m:t>A</m:t>
                    </m:r>
                    <m:r>
                      <m:rPr>
                        <m:nor/>
                      </m:rPr>
                      <a:rPr lang="fr-FR" dirty="0">
                        <a:effectLst>
                          <a:outerShdw blurRad="38100" dist="38100" dir="2700000" algn="tl">
                            <a:srgbClr val="000000">
                              <a:alpha val="43137"/>
                            </a:srgbClr>
                          </a:outerShdw>
                        </a:effectLst>
                      </a:rPr>
                      <m:t> </m:t>
                    </m:r>
                    <m:sSub>
                      <m:sSubPr>
                        <m:ctrlPr>
                          <a:rPr lang="fr-FR" i="1">
                            <a:effectLst>
                              <a:outerShdw blurRad="38100" dist="38100" dir="2700000" algn="tl">
                                <a:srgbClr val="000000">
                                  <a:alpha val="43137"/>
                                </a:srgbClr>
                              </a:outerShdw>
                            </a:effectLst>
                            <a:latin typeface="Cambria Math" panose="02040503050406030204" pitchFamily="18" charset="0"/>
                          </a:rPr>
                        </m:ctrlPr>
                      </m:sSubPr>
                      <m:e>
                        <m:r>
                          <a:rPr lang="fr-FR" i="1">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rPr>
                          <m:t>𝜎</m:t>
                        </m:r>
                      </m:e>
                      <m:sub>
                        <m:r>
                          <a:rPr lang="fr-FR" i="1">
                            <a:effectLst>
                              <a:outerShdw blurRad="38100" dist="38100" dir="2700000" algn="tl">
                                <a:srgbClr val="000000">
                                  <a:alpha val="43137"/>
                                </a:srgbClr>
                              </a:outerShdw>
                            </a:effectLst>
                            <a:latin typeface="Cambria Math" panose="02040503050406030204" pitchFamily="18" charset="0"/>
                          </a:rPr>
                          <m:t>𝑦</m:t>
                        </m:r>
                      </m:sub>
                    </m:sSub>
                    <m:r>
                      <a:rPr lang="fr-FR" b="0" i="1" smtClean="0">
                        <a:effectLst>
                          <a:outerShdw blurRad="38100" dist="38100" dir="2700000" algn="tl">
                            <a:srgbClr val="000000">
                              <a:alpha val="43137"/>
                            </a:srgbClr>
                          </a:outerShdw>
                        </a:effectLst>
                        <a:latin typeface="Cambria Math" panose="02040503050406030204" pitchFamily="18" charset="0"/>
                      </a:rPr>
                      <m:t>)</m:t>
                    </m:r>
                  </m:oMath>
                </a14:m>
                <a:endParaRPr lang="fr-FR" dirty="0">
                  <a:effectLst>
                    <a:outerShdw blurRad="38100" dist="38100" dir="2700000" algn="tl">
                      <a:srgbClr val="000000">
                        <a:alpha val="43137"/>
                      </a:srgbClr>
                    </a:outerShdw>
                  </a:effectLst>
                </a:endParaRPr>
              </a:p>
            </p:txBody>
          </p:sp>
        </mc:Choice>
        <mc:Fallback xmlns="">
          <p:sp>
            <p:nvSpPr>
              <p:cNvPr id="3" name="Rectangle 2"/>
              <p:cNvSpPr>
                <a:spLocks noRot="1" noChangeAspect="1" noMove="1" noResize="1" noEditPoints="1" noAdjustHandles="1" noChangeArrowheads="1" noChangeShapeType="1" noTextEdit="1"/>
              </p:cNvSpPr>
              <p:nvPr/>
            </p:nvSpPr>
            <p:spPr>
              <a:xfrm>
                <a:off x="1237218" y="1631077"/>
                <a:ext cx="7127044" cy="391261"/>
              </a:xfrm>
              <a:prstGeom prst="rect">
                <a:avLst/>
              </a:prstGeom>
              <a:blipFill>
                <a:blip r:embed="rId4"/>
                <a:stretch>
                  <a:fillRect l="-4790" t="-114063" b="-178125"/>
                </a:stretch>
              </a:blipFill>
            </p:spPr>
            <p:txBody>
              <a:bodyPr/>
              <a:lstStyle/>
              <a:p>
                <a:r>
                  <a:rPr lang="en-US">
                    <a:noFill/>
                  </a:rPr>
                  <a:t> </a:t>
                </a:r>
              </a:p>
            </p:txBody>
          </p:sp>
        </mc:Fallback>
      </mc:AlternateContent>
      <p:sp>
        <p:nvSpPr>
          <p:cNvPr id="4" name="ZoneTexte 3"/>
          <p:cNvSpPr txBox="1"/>
          <p:nvPr/>
        </p:nvSpPr>
        <p:spPr>
          <a:xfrm>
            <a:off x="1237217" y="500019"/>
            <a:ext cx="10553729" cy="923330"/>
          </a:xfrm>
          <a:prstGeom prst="rect">
            <a:avLst/>
          </a:prstGeom>
          <a:noFill/>
        </p:spPr>
        <p:txBody>
          <a:bodyPr wrap="square" rtlCol="0">
            <a:spAutoFit/>
          </a:bodyPr>
          <a:lstStyle/>
          <a:p>
            <a:pPr algn="just"/>
            <a:r>
              <a:rPr lang="en-US" dirty="0">
                <a:effectLst>
                  <a:outerShdw blurRad="38100" dist="38100" dir="2700000" algn="tl">
                    <a:srgbClr val="000000">
                      <a:alpha val="43137"/>
                    </a:srgbClr>
                  </a:outerShdw>
                </a:effectLst>
              </a:rPr>
              <a:t>After the yielding of member OC, its resistance remains constant. Consequently, the degree of static indeterminacy decreases by one, and the structure becomes statically determinate. In this case, point O remains supported only by members OB and OD.</a:t>
            </a:r>
            <a:endParaRPr lang="fr-FR" dirty="0">
              <a:effectLst>
                <a:outerShdw blurRad="38100" dist="38100" dir="2700000" algn="tl">
                  <a:srgbClr val="000000">
                    <a:alpha val="43137"/>
                  </a:srgbClr>
                </a:outerShdw>
              </a:effectLst>
            </a:endParaRPr>
          </a:p>
        </p:txBody>
      </p:sp>
      <p:sp>
        <p:nvSpPr>
          <p:cNvPr id="5" name="Rectangle 4"/>
          <p:cNvSpPr/>
          <p:nvPr/>
        </p:nvSpPr>
        <p:spPr>
          <a:xfrm rot="16200000">
            <a:off x="-2680274" y="2882520"/>
            <a:ext cx="6188233" cy="423193"/>
          </a:xfrm>
          <a:prstGeom prst="rect">
            <a:avLst/>
          </a:prstGeom>
        </p:spPr>
        <p:txBody>
          <a:bodyPr wrap="none">
            <a:spAutoFit/>
          </a:bodyPr>
          <a:lstStyle/>
          <a:p>
            <a:r>
              <a:rPr lang="fr-FR" sz="2150" b="1" dirty="0">
                <a:solidFill>
                  <a:schemeClr val="accent2">
                    <a:lumMod val="50000"/>
                  </a:schemeClr>
                </a:solidFill>
                <a:effectLst>
                  <a:outerShdw blurRad="38100" dist="38100" dir="2700000" algn="tl">
                    <a:srgbClr val="000000">
                      <a:alpha val="43137"/>
                    </a:srgbClr>
                  </a:outerShdw>
                </a:effectLst>
              </a:rPr>
              <a:t>Behavior of a Structure under Variable Loading</a:t>
            </a:r>
            <a:endParaRPr lang="fr-FR" dirty="0"/>
          </a:p>
        </p:txBody>
      </p:sp>
      <p:sp>
        <p:nvSpPr>
          <p:cNvPr id="7" name="Rectangle à coins arrondis 6"/>
          <p:cNvSpPr/>
          <p:nvPr/>
        </p:nvSpPr>
        <p:spPr>
          <a:xfrm>
            <a:off x="943897" y="199412"/>
            <a:ext cx="11061289" cy="6437362"/>
          </a:xfrm>
          <a:prstGeom prst="roundRect">
            <a:avLst>
              <a:gd name="adj" fmla="val 6655"/>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a:blip r:embed="rId5"/>
          <a:stretch>
            <a:fillRect/>
          </a:stretch>
        </p:blipFill>
        <p:spPr>
          <a:xfrm>
            <a:off x="8682719" y="1405181"/>
            <a:ext cx="3205061" cy="2132535"/>
          </a:xfrm>
          <a:prstGeom prst="rect">
            <a:avLst/>
          </a:prstGeom>
        </p:spPr>
      </p:pic>
      <p:sp>
        <p:nvSpPr>
          <p:cNvPr id="10" name="Rectangle 9"/>
          <p:cNvSpPr/>
          <p:nvPr/>
        </p:nvSpPr>
        <p:spPr>
          <a:xfrm>
            <a:off x="1237218" y="3458670"/>
            <a:ext cx="1378904" cy="369332"/>
          </a:xfrm>
          <a:prstGeom prst="rect">
            <a:avLst/>
          </a:prstGeom>
        </p:spPr>
        <p:txBody>
          <a:bodyPr wrap="none">
            <a:spAutoFit/>
          </a:bodyPr>
          <a:lstStyle/>
          <a:p>
            <a:r>
              <a:rPr lang="fr-FR" b="1" dirty="0">
                <a:solidFill>
                  <a:schemeClr val="accent2">
                    <a:lumMod val="50000"/>
                  </a:schemeClr>
                </a:solidFill>
                <a:effectLst>
                  <a:outerShdw blurRad="38100" dist="38100" dir="2700000" algn="tl">
                    <a:srgbClr val="000000">
                      <a:alpha val="43137"/>
                    </a:srgbClr>
                  </a:outerShdw>
                </a:effectLst>
              </a:rPr>
              <a:t>Conclusions:</a:t>
            </a:r>
          </a:p>
        </p:txBody>
      </p:sp>
      <p:sp>
        <p:nvSpPr>
          <p:cNvPr id="11" name="ZoneTexte 10"/>
          <p:cNvSpPr txBox="1"/>
          <p:nvPr/>
        </p:nvSpPr>
        <p:spPr>
          <a:xfrm>
            <a:off x="1427746" y="4048025"/>
            <a:ext cx="10460034" cy="646331"/>
          </a:xfrm>
          <a:prstGeom prst="rect">
            <a:avLst/>
          </a:prstGeom>
          <a:noFill/>
        </p:spPr>
        <p:txBody>
          <a:bodyPr wrap="square" rtlCol="0">
            <a:spAutoFit/>
          </a:bodyPr>
          <a:lstStyle/>
          <a:p>
            <a:pPr marL="285750" indent="-285750">
              <a:buFont typeface="Arial" panose="020B0604020202020204" pitchFamily="34" charset="0"/>
              <a:buChar char="•"/>
            </a:pPr>
            <a:r>
              <a:rPr lang="fr-FR" dirty="0">
                <a:effectLst>
                  <a:outerShdw blurRad="38100" dist="38100" dir="2700000" algn="tl">
                    <a:srgbClr val="000000">
                      <a:alpha val="43137"/>
                    </a:srgbClr>
                  </a:outerShdw>
                </a:effectLst>
              </a:rPr>
              <a:t>In a statically determinate structure, collapse occurs when the most highly stressed member reaches its yield limit.</a:t>
            </a:r>
          </a:p>
        </p:txBody>
      </p:sp>
      <p:sp>
        <p:nvSpPr>
          <p:cNvPr id="12" name="ZoneTexte 11"/>
          <p:cNvSpPr txBox="1"/>
          <p:nvPr/>
        </p:nvSpPr>
        <p:spPr>
          <a:xfrm>
            <a:off x="1427746" y="4999352"/>
            <a:ext cx="10460034" cy="369332"/>
          </a:xfrm>
          <a:prstGeom prst="rect">
            <a:avLst/>
          </a:prstGeom>
          <a:noFill/>
        </p:spPr>
        <p:txBody>
          <a:bodyPr wrap="square" rtlCol="0">
            <a:spAutoFit/>
          </a:bodyPr>
          <a:lstStyle/>
          <a:p>
            <a:pPr marL="285750" indent="-285750">
              <a:buFont typeface="Arial" panose="020B0604020202020204" pitchFamily="34" charset="0"/>
              <a:buChar char="•"/>
            </a:pPr>
            <a:r>
              <a:rPr lang="fr-FR" dirty="0">
                <a:effectLst>
                  <a:outerShdw blurRad="38100" dist="38100" dir="2700000" algn="tl">
                    <a:srgbClr val="000000">
                      <a:alpha val="43137"/>
                    </a:srgbClr>
                  </a:outerShdw>
                </a:effectLst>
              </a:rPr>
              <a:t>For a given structure, the collapse load depends on the geometry and material properties of its members.</a:t>
            </a:r>
          </a:p>
        </p:txBody>
      </p:sp>
      <p:sp>
        <p:nvSpPr>
          <p:cNvPr id="13" name="ZoneTexte 12"/>
          <p:cNvSpPr txBox="1"/>
          <p:nvPr/>
        </p:nvSpPr>
        <p:spPr>
          <a:xfrm>
            <a:off x="1427745" y="5746490"/>
            <a:ext cx="10460035" cy="369332"/>
          </a:xfrm>
          <a:prstGeom prst="rect">
            <a:avLst/>
          </a:prstGeom>
          <a:noFill/>
        </p:spPr>
        <p:txBody>
          <a:bodyPr wrap="square" rtlCol="0">
            <a:spAutoFit/>
          </a:bodyPr>
          <a:lstStyle/>
          <a:p>
            <a:pPr marL="285750" indent="-285750">
              <a:buFont typeface="Arial" panose="020B0604020202020204" pitchFamily="34" charset="0"/>
              <a:buChar char="•"/>
            </a:pPr>
            <a:r>
              <a:rPr lang="fr-FR" dirty="0">
                <a:effectLst>
                  <a:outerShdw blurRad="38100" dist="38100" dir="2700000" algn="tl">
                    <a:srgbClr val="000000">
                      <a:alpha val="43137"/>
                    </a:srgbClr>
                  </a:outerShdw>
                </a:effectLst>
              </a:rPr>
              <a:t>The degree of static indeterminacy decreases by one (1) when a member reaches the plastic-yielding state.</a:t>
            </a:r>
          </a:p>
        </p:txBody>
      </p:sp>
    </p:spTree>
    <p:extLst>
      <p:ext uri="{BB962C8B-B14F-4D97-AF65-F5344CB8AC3E}">
        <p14:creationId xmlns:p14="http://schemas.microsoft.com/office/powerpoint/2010/main" val="392454265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8313</TotalTime>
  <Words>915</Words>
  <Application>Microsoft Office PowerPoint</Application>
  <PresentationFormat>Grand écran</PresentationFormat>
  <Paragraphs>71</Paragraphs>
  <Slides>8</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8</vt:i4>
      </vt:variant>
    </vt:vector>
  </HeadingPairs>
  <TitlesOfParts>
    <vt:vector size="15" baseType="lpstr">
      <vt:lpstr>Arial</vt:lpstr>
      <vt:lpstr>Calibri</vt:lpstr>
      <vt:lpstr>Calibri Light</vt:lpstr>
      <vt:lpstr>Cambria Math</vt:lpstr>
      <vt:lpstr>Century Schoolbook</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Hossem</dc:creator>
  <cp:lastModifiedBy>CHOAYB BELGHIAT</cp:lastModifiedBy>
  <cp:revision>104</cp:revision>
  <dcterms:created xsi:type="dcterms:W3CDTF">2020-10-13T21:39:59Z</dcterms:created>
  <dcterms:modified xsi:type="dcterms:W3CDTF">2026-10-02T22:24:05Z</dcterms:modified>
</cp:coreProperties>
</file>