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8" r:id="rId3"/>
    <p:sldId id="290" r:id="rId4"/>
    <p:sldId id="271" r:id="rId5"/>
    <p:sldId id="283" r:id="rId6"/>
    <p:sldId id="287" r:id="rId7"/>
    <p:sldId id="280" r:id="rId8"/>
    <p:sldId id="285" r:id="rId9"/>
    <p:sldId id="286" r:id="rId10"/>
    <p:sldId id="284" r:id="rId11"/>
    <p:sldId id="295" r:id="rId12"/>
  </p:sldIdLst>
  <p:sldSz cx="9144000" cy="6858000" type="screen4x3"/>
  <p:notesSz cx="6662738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C32"/>
    <a:srgbClr val="0072BC"/>
    <a:srgbClr val="D80E86"/>
    <a:srgbClr val="58595B"/>
    <a:srgbClr val="EC008C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73" autoAdjust="0"/>
    <p:restoredTop sz="69811" autoAdjust="0"/>
  </p:normalViewPr>
  <p:slideViewPr>
    <p:cSldViewPr>
      <p:cViewPr>
        <p:scale>
          <a:sx n="60" d="100"/>
          <a:sy n="60" d="100"/>
        </p:scale>
        <p:origin x="-108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3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4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A166D-4737-449D-B514-31D989DB18D4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08985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4" y="9408985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91D3A-E76C-4E36-B6C0-D4E72186F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1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4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F7F7-937D-43C3-A760-A3BAE4F99AFA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08985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4" y="9408985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4B98F-CA6E-4EEC-99C4-448CD2A7D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45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r>
              <a:rPr lang="en-GB" baseline="0" dirty="0" smtClean="0"/>
              <a:t> to Public Speaking, An Introduction for Class Reps….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I’m (name) and I am one of Glasgow Caledonian University Students’ Associations (role) and I will be running this workshop.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</a:t>
            </a:r>
            <a:r>
              <a:rPr lang="en-GB" baseline="0" dirty="0" smtClean="0"/>
              <a:t> aim of t</a:t>
            </a:r>
            <a:r>
              <a:rPr lang="en-GB" dirty="0" smtClean="0"/>
              <a:t>his</a:t>
            </a:r>
            <a:r>
              <a:rPr lang="en-GB" baseline="0" dirty="0" smtClean="0"/>
              <a:t> </a:t>
            </a:r>
            <a:r>
              <a:rPr lang="en-GB" dirty="0" smtClean="0"/>
              <a:t>workshop is to basically give you few tips</a:t>
            </a:r>
            <a:r>
              <a:rPr lang="en-GB" baseline="0" dirty="0" smtClean="0"/>
              <a:t> on how to improve your public speaking as well as give you </a:t>
            </a:r>
            <a:r>
              <a:rPr lang="en-GB" dirty="0" smtClean="0"/>
              <a:t>a taster</a:t>
            </a:r>
            <a:r>
              <a:rPr lang="en-GB" baseline="0" dirty="0" smtClean="0"/>
              <a:t> of some of the things covered in the “Introduction to Public Speaking” workshop available as part of GCU Students’ Associations Student Leaders Programme.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6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58595B"/>
                </a:solidFill>
              </a:rPr>
              <a:t>To wrap off this workshop, we</a:t>
            </a:r>
            <a:r>
              <a:rPr lang="en-GB" sz="1200" baseline="0" dirty="0" smtClean="0">
                <a:solidFill>
                  <a:srgbClr val="58595B"/>
                </a:solidFill>
              </a:rPr>
              <a:t> are going to play another </a:t>
            </a:r>
            <a:r>
              <a:rPr lang="en-GB" sz="1200" baseline="0" dirty="0" smtClean="0">
                <a:solidFill>
                  <a:srgbClr val="58595B"/>
                </a:solidFill>
              </a:rPr>
              <a:t>round of ‘Just A Minute’.</a:t>
            </a:r>
            <a:endParaRPr lang="en-GB" sz="1200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solidFill>
                  <a:srgbClr val="58595B"/>
                </a:solidFill>
              </a:rPr>
              <a:t>However this time you will you are going to get nine minutes to plan and prepare the randomly selected topic that you will need to speak on for a full 60 seconds without any </a:t>
            </a:r>
            <a:r>
              <a:rPr lang="en-GB" sz="1200" i="1" baseline="0" dirty="0" smtClean="0">
                <a:solidFill>
                  <a:srgbClr val="58595B"/>
                </a:solidFill>
              </a:rPr>
              <a:t>Hesitation</a:t>
            </a:r>
            <a:r>
              <a:rPr lang="en-GB" sz="1200" baseline="0" dirty="0" smtClean="0">
                <a:solidFill>
                  <a:srgbClr val="58595B"/>
                </a:solidFill>
              </a:rPr>
              <a:t>, </a:t>
            </a:r>
            <a:r>
              <a:rPr lang="en-GB" sz="1200" i="1" baseline="0" dirty="0" smtClean="0">
                <a:solidFill>
                  <a:srgbClr val="58595B"/>
                </a:solidFill>
              </a:rPr>
              <a:t>Repetition</a:t>
            </a:r>
            <a:r>
              <a:rPr lang="en-GB" sz="1200" baseline="0" dirty="0" smtClean="0">
                <a:solidFill>
                  <a:srgbClr val="58595B"/>
                </a:solidFill>
              </a:rPr>
              <a:t> or </a:t>
            </a:r>
            <a:r>
              <a:rPr lang="en-GB" sz="1200" i="1" baseline="0" dirty="0" smtClean="0">
                <a:solidFill>
                  <a:srgbClr val="58595B"/>
                </a:solidFill>
              </a:rPr>
              <a:t>Deviation</a:t>
            </a:r>
            <a:r>
              <a:rPr lang="en-GB" sz="1200" baseline="0" dirty="0" smtClean="0">
                <a:solidFill>
                  <a:srgbClr val="58595B"/>
                </a:solidFill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solidFill>
                  <a:srgbClr val="58595B"/>
                </a:solidFill>
              </a:rPr>
              <a:t>The same scoring applies as before.</a:t>
            </a:r>
          </a:p>
          <a:p>
            <a:endParaRPr lang="en-GB" sz="1200" baseline="0" dirty="0" smtClean="0">
              <a:solidFill>
                <a:srgbClr val="58595B"/>
              </a:solidFill>
            </a:endParaRPr>
          </a:p>
          <a:p>
            <a:r>
              <a:rPr lang="en-GB" sz="1200" dirty="0" smtClean="0">
                <a:solidFill>
                  <a:srgbClr val="58595B"/>
                </a:solidFill>
              </a:rPr>
              <a:t>You will get </a:t>
            </a:r>
            <a:r>
              <a:rPr lang="en-GB" sz="1200" b="0" dirty="0" smtClean="0">
                <a:solidFill>
                  <a:srgbClr val="58595B"/>
                </a:solidFill>
              </a:rPr>
              <a:t>one point  for </a:t>
            </a:r>
            <a:r>
              <a:rPr lang="en-GB" sz="1200" dirty="0" smtClean="0">
                <a:solidFill>
                  <a:srgbClr val="58595B"/>
                </a:solidFill>
              </a:rPr>
              <a:t>each second you are able speak on your topic without being successfully challenged by a member of your audience for either </a:t>
            </a:r>
            <a:r>
              <a:rPr lang="en-GB" sz="1200" i="1" dirty="0" smtClean="0">
                <a:solidFill>
                  <a:srgbClr val="58595B"/>
                </a:solidFill>
              </a:rPr>
              <a:t>Hesitation</a:t>
            </a:r>
            <a:r>
              <a:rPr lang="en-GB" sz="1200" dirty="0" smtClean="0">
                <a:solidFill>
                  <a:srgbClr val="58595B"/>
                </a:solidFill>
              </a:rPr>
              <a:t>, </a:t>
            </a:r>
            <a:r>
              <a:rPr lang="en-GB" sz="1200" i="1" dirty="0" smtClean="0">
                <a:solidFill>
                  <a:srgbClr val="58595B"/>
                </a:solidFill>
              </a:rPr>
              <a:t>Repetition</a:t>
            </a:r>
            <a:r>
              <a:rPr lang="en-GB" sz="1200" dirty="0" smtClean="0">
                <a:solidFill>
                  <a:srgbClr val="58595B"/>
                </a:solidFill>
              </a:rPr>
              <a:t> or </a:t>
            </a:r>
            <a:r>
              <a:rPr lang="en-GB" sz="1200" i="1" dirty="0" smtClean="0">
                <a:solidFill>
                  <a:srgbClr val="58595B"/>
                </a:solidFill>
              </a:rPr>
              <a:t>Deviation</a:t>
            </a:r>
            <a:r>
              <a:rPr lang="en-GB" sz="1200" i="0" dirty="0" smtClean="0">
                <a:solidFill>
                  <a:srgbClr val="58595B"/>
                </a:solidFill>
              </a:rPr>
              <a:t>,</a:t>
            </a:r>
            <a:r>
              <a:rPr lang="en-GB" sz="1200" i="0" baseline="0" dirty="0" smtClean="0">
                <a:solidFill>
                  <a:srgbClr val="58595B"/>
                </a:solidFill>
              </a:rPr>
              <a:t> and </a:t>
            </a:r>
            <a:r>
              <a:rPr lang="en-GB" sz="1200" b="0" i="0" baseline="0" dirty="0" smtClean="0">
                <a:solidFill>
                  <a:srgbClr val="58595B"/>
                </a:solidFill>
              </a:rPr>
              <a:t>if</a:t>
            </a:r>
            <a:r>
              <a:rPr lang="en-GB" sz="1200" b="0" dirty="0" smtClean="0">
                <a:solidFill>
                  <a:srgbClr val="58595B"/>
                </a:solidFill>
              </a:rPr>
              <a:t> you are able to speak for the full 60 seconds on your topic without any successful challenges you will receive ten extra points.</a:t>
            </a:r>
          </a:p>
          <a:p>
            <a:endParaRPr lang="en-GB" sz="1200" b="0" dirty="0" smtClean="0">
              <a:solidFill>
                <a:srgbClr val="58595B"/>
              </a:solidFill>
            </a:endParaRPr>
          </a:p>
          <a:p>
            <a:r>
              <a:rPr lang="en-GB" sz="1200" b="0" dirty="0" smtClean="0">
                <a:solidFill>
                  <a:srgbClr val="58595B"/>
                </a:solidFill>
              </a:rPr>
              <a:t>Each successful</a:t>
            </a:r>
            <a:r>
              <a:rPr lang="en-GB" sz="1200" b="0" baseline="0" dirty="0" smtClean="0">
                <a:solidFill>
                  <a:srgbClr val="58595B"/>
                </a:solidFill>
              </a:rPr>
              <a:t> challenge will get one point, however each unsuccessful challenge will get minus one point.</a:t>
            </a:r>
          </a:p>
          <a:p>
            <a:endParaRPr lang="en-GB" sz="1200" b="0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smtClean="0">
                <a:solidFill>
                  <a:srgbClr val="58595B"/>
                </a:solidFill>
              </a:rPr>
              <a:t>Whoever gets the most points wins a prize!</a:t>
            </a:r>
            <a:endParaRPr lang="en-GB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32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Hopefully you all found  that round </a:t>
            </a:r>
            <a:r>
              <a:rPr lang="en-GB" sz="1200" baseline="0" dirty="0" smtClean="0">
                <a:solidFill>
                  <a:srgbClr val="58595B"/>
                </a:solidFill>
              </a:rPr>
              <a:t>of ‘Just A Minute’ easier than the first.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solidFill>
                  <a:srgbClr val="58595B"/>
                </a:solidFill>
              </a:rPr>
              <a:t>Unfortunately that is all the time we have today to talk about Public Speaking.  Hopefully you should all now know a little bit more about the importance of Planning &amp; Preparation and the importance of Non-Verbal Communications for effective Public Speaking.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solidFill>
                  <a:srgbClr val="58595B"/>
                </a:solidFill>
              </a:rPr>
              <a:t>However, if you wish to find out more and develop your public speaking skills </a:t>
            </a:r>
            <a:r>
              <a:rPr lang="en-GB" sz="1200" baseline="0" smtClean="0">
                <a:solidFill>
                  <a:srgbClr val="58595B"/>
                </a:solidFill>
              </a:rPr>
              <a:t>further check </a:t>
            </a:r>
            <a:r>
              <a:rPr lang="en-GB" sz="1200" baseline="0" dirty="0" smtClean="0">
                <a:solidFill>
                  <a:srgbClr val="58595B"/>
                </a:solidFill>
              </a:rPr>
              <a:t>out our Students’ Leaders Programme which has a 2 hour </a:t>
            </a:r>
            <a:r>
              <a:rPr lang="en-GB" sz="1200" dirty="0" smtClean="0">
                <a:solidFill>
                  <a:srgbClr val="F47C32"/>
                </a:solidFill>
              </a:rPr>
              <a:t>a Introduction To Public Speaking workshop.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rgbClr val="F47C3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72BC"/>
                </a:solidFill>
              </a:rPr>
              <a:t>You can find out more and register for the Student’s Leaders Programme online at </a:t>
            </a:r>
            <a:r>
              <a:rPr lang="en-GB" sz="1200" b="0" dirty="0" smtClean="0">
                <a:solidFill>
                  <a:srgbClr val="0072BC"/>
                </a:solidFill>
              </a:rPr>
              <a:t>www.gcustudents.co.uk/slp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rgbClr val="58595B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25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58595B"/>
                </a:solidFill>
              </a:rPr>
              <a:t>First</a:t>
            </a:r>
            <a:r>
              <a:rPr lang="en-GB" sz="1200" baseline="0" dirty="0" smtClean="0">
                <a:solidFill>
                  <a:srgbClr val="58595B"/>
                </a:solidFill>
              </a:rPr>
              <a:t> off …</a:t>
            </a:r>
            <a:endParaRPr lang="en-GB" b="1" baseline="0" dirty="0" smtClean="0"/>
          </a:p>
          <a:p>
            <a:endParaRPr lang="en-GB" b="1" baseline="0" dirty="0" smtClean="0"/>
          </a:p>
          <a:p>
            <a:r>
              <a:rPr lang="en-GB" b="1" baseline="0" dirty="0" smtClean="0"/>
              <a:t>What is Public Speaking?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58595B"/>
                </a:solidFill>
              </a:rPr>
              <a:t>Public Speaking is a </a:t>
            </a:r>
            <a:r>
              <a:rPr lang="en-GB" sz="1200" b="0" dirty="0" smtClean="0">
                <a:solidFill>
                  <a:srgbClr val="58595B"/>
                </a:solidFill>
              </a:rPr>
              <a:t>‘formal’ </a:t>
            </a:r>
            <a:r>
              <a:rPr lang="en-GB" sz="1200" dirty="0" smtClean="0">
                <a:solidFill>
                  <a:srgbClr val="58595B"/>
                </a:solidFill>
              </a:rPr>
              <a:t>face-to-face communication method where a person(s) uses the medium of </a:t>
            </a:r>
            <a:r>
              <a:rPr lang="en-GB" sz="1200" b="0" dirty="0" smtClean="0">
                <a:solidFill>
                  <a:srgbClr val="58595B"/>
                </a:solidFill>
              </a:rPr>
              <a:t>speech to inform </a:t>
            </a:r>
            <a:r>
              <a:rPr lang="en-GB" sz="1200" dirty="0" smtClean="0">
                <a:solidFill>
                  <a:srgbClr val="58595B"/>
                </a:solidFill>
              </a:rPr>
              <a:t>and/ or </a:t>
            </a:r>
            <a:r>
              <a:rPr lang="en-GB" sz="1200" b="0" dirty="0" smtClean="0">
                <a:solidFill>
                  <a:srgbClr val="58595B"/>
                </a:solidFill>
              </a:rPr>
              <a:t>influence</a:t>
            </a:r>
            <a:r>
              <a:rPr lang="en-GB" sz="1200" dirty="0" smtClean="0">
                <a:solidFill>
                  <a:srgbClr val="58595B"/>
                </a:solidFill>
              </a:rPr>
              <a:t> a group of listeners (an audience).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58595B"/>
                </a:solidFill>
              </a:rPr>
              <a:t>It’s important to remember</a:t>
            </a:r>
            <a:r>
              <a:rPr lang="en-GB" sz="1200" baseline="0" dirty="0" smtClean="0">
                <a:solidFill>
                  <a:srgbClr val="58595B"/>
                </a:solidFill>
              </a:rPr>
              <a:t> that when we are talking about </a:t>
            </a:r>
            <a:r>
              <a:rPr lang="en-GB" sz="1200" dirty="0" smtClean="0">
                <a:solidFill>
                  <a:srgbClr val="58595B"/>
                </a:solidFill>
              </a:rPr>
              <a:t>Public Speaking, we are</a:t>
            </a:r>
            <a:r>
              <a:rPr lang="en-GB" sz="1200" baseline="0" dirty="0" smtClean="0">
                <a:solidFill>
                  <a:srgbClr val="58595B"/>
                </a:solidFill>
              </a:rPr>
              <a:t> not just talking about making speeches.  Public Speaking is any formal situation where you use speech to inform and/ or influence an audience face-to-face.  Other examples of public speaking can include…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rgbClr val="58595B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200" baseline="0" dirty="0" smtClean="0">
                <a:solidFill>
                  <a:srgbClr val="58595B"/>
                </a:solidFill>
              </a:rPr>
              <a:t>Delivering lectures, seminars and training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200" baseline="0" dirty="0" smtClean="0">
                <a:solidFill>
                  <a:srgbClr val="58595B"/>
                </a:solidFill>
              </a:rPr>
              <a:t>Making presentations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200" baseline="0" dirty="0" smtClean="0">
                <a:solidFill>
                  <a:srgbClr val="58595B"/>
                </a:solidFill>
              </a:rPr>
              <a:t>Debating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200" baseline="0" dirty="0" smtClean="0">
                <a:solidFill>
                  <a:srgbClr val="58595B"/>
                </a:solidFill>
              </a:rPr>
              <a:t>Conducting demonstrations</a:t>
            </a:r>
          </a:p>
          <a:p>
            <a:endParaRPr lang="en-GB" baseline="0" dirty="0" smtClean="0"/>
          </a:p>
          <a:p>
            <a:r>
              <a:rPr lang="en-GB" sz="1200" b="1" dirty="0" smtClean="0"/>
              <a:t>Why is developing Public Speaking skills important for Class Reps?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58595B"/>
                </a:solidFill>
              </a:rPr>
              <a:t>Being able to inform and influence both students and university staff members through effective communications</a:t>
            </a:r>
            <a:r>
              <a:rPr lang="en-GB" baseline="0" dirty="0" smtClean="0">
                <a:solidFill>
                  <a:srgbClr val="58595B"/>
                </a:solidFill>
              </a:rPr>
              <a:t> </a:t>
            </a:r>
            <a:r>
              <a:rPr lang="en-GB" dirty="0" smtClean="0">
                <a:solidFill>
                  <a:srgbClr val="58595B"/>
                </a:solidFill>
              </a:rPr>
              <a:t>is essential for a Class Rep to be able to help improve the learning experience at GCU.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58595B"/>
                </a:solidFill>
              </a:rPr>
              <a:t>Although Class Reps won’t</a:t>
            </a:r>
            <a:r>
              <a:rPr lang="en-GB" baseline="0" dirty="0" smtClean="0">
                <a:solidFill>
                  <a:srgbClr val="58595B"/>
                </a:solidFill>
              </a:rPr>
              <a:t> really be delivering speeches in their role, they </a:t>
            </a:r>
            <a:r>
              <a:rPr lang="en-GB" dirty="0" smtClean="0">
                <a:solidFill>
                  <a:srgbClr val="58595B"/>
                </a:solidFill>
              </a:rPr>
              <a:t>will</a:t>
            </a:r>
            <a:r>
              <a:rPr lang="en-GB" baseline="0" dirty="0" smtClean="0">
                <a:solidFill>
                  <a:srgbClr val="58595B"/>
                </a:solidFill>
              </a:rPr>
              <a:t> often have to undertake some form of public Speaking during their role.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For example…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>
              <a:solidFill>
                <a:srgbClr val="58595B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Lecture or Seminar shout-out to influence student to pass on feedback about their learning experience, or to inform students about how you dealt with the views, opinions and issues you have received.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 smtClean="0">
              <a:solidFill>
                <a:srgbClr val="58595B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Presentations in SSCG Meetings to inform the University of the views, opinions and issues students have, or to influence the University to make a positive change to the learning experience.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 smtClean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4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smtClean="0">
                <a:solidFill>
                  <a:srgbClr val="58595B"/>
                </a:solidFill>
              </a:rPr>
              <a:t>What skills are required for Public Speaking?</a:t>
            </a:r>
          </a:p>
          <a:p>
            <a:endParaRPr lang="en-GB" sz="1200" b="1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58595B"/>
                </a:solidFill>
              </a:rPr>
              <a:t>The following three skills are required for …</a:t>
            </a:r>
          </a:p>
          <a:p>
            <a:endParaRPr lang="en-GB" sz="1200" b="1" dirty="0" smtClean="0">
              <a:solidFill>
                <a:srgbClr val="58595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200" b="0" dirty="0" smtClean="0">
                <a:solidFill>
                  <a:srgbClr val="D80E86"/>
                </a:solidFill>
              </a:rPr>
              <a:t>Planning &amp; Preparation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200" b="0" dirty="0" smtClean="0">
                <a:solidFill>
                  <a:srgbClr val="F47C32"/>
                </a:solidFill>
              </a:rPr>
              <a:t>Positive Non-Verbal Communication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200" b="0" dirty="0" smtClean="0">
                <a:solidFill>
                  <a:srgbClr val="0072BC"/>
                </a:solidFill>
              </a:rPr>
              <a:t>Confidence</a:t>
            </a:r>
            <a:endParaRPr lang="en-GB" sz="1400" b="0" dirty="0" smtClean="0">
              <a:solidFill>
                <a:srgbClr val="0072BC"/>
              </a:solidFill>
            </a:endParaRPr>
          </a:p>
          <a:p>
            <a:endParaRPr lang="en-GB" sz="1200" b="1" dirty="0" smtClean="0">
              <a:solidFill>
                <a:srgbClr val="58595B"/>
              </a:solidFill>
            </a:endParaRPr>
          </a:p>
          <a:p>
            <a:r>
              <a:rPr lang="en-GB" sz="1200" b="1" dirty="0" smtClean="0">
                <a:solidFill>
                  <a:srgbClr val="58595B"/>
                </a:solidFill>
              </a:rPr>
              <a:t>In this session we will only be looking at and focusing on the</a:t>
            </a:r>
            <a:r>
              <a:rPr lang="en-GB" sz="1200" b="1" baseline="0" dirty="0" smtClean="0">
                <a:solidFill>
                  <a:srgbClr val="58595B"/>
                </a:solidFill>
              </a:rPr>
              <a:t> </a:t>
            </a:r>
            <a:r>
              <a:rPr lang="en-GB" b="1" dirty="0" smtClean="0">
                <a:solidFill>
                  <a:srgbClr val="58595B"/>
                </a:solidFill>
              </a:rPr>
              <a:t>importance of Planning &amp; Preparation for effective Public Speaking and the importance of Non-Verbal Communications for effective Public Speaking.  We won’t be looking at Confidence.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47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58595B"/>
                </a:solidFill>
              </a:rPr>
              <a:t>Before we go on</a:t>
            </a:r>
            <a:r>
              <a:rPr lang="en-GB" sz="1200" baseline="0" dirty="0" smtClean="0">
                <a:solidFill>
                  <a:srgbClr val="58595B"/>
                </a:solidFill>
              </a:rPr>
              <a:t> any</a:t>
            </a:r>
            <a:r>
              <a:rPr lang="en-GB" sz="1200" dirty="0" smtClean="0">
                <a:solidFill>
                  <a:srgbClr val="58595B"/>
                </a:solidFill>
              </a:rPr>
              <a:t> further, we</a:t>
            </a:r>
            <a:r>
              <a:rPr lang="en-GB" sz="1200" baseline="0" dirty="0" smtClean="0">
                <a:solidFill>
                  <a:srgbClr val="58595B"/>
                </a:solidFill>
              </a:rPr>
              <a:t> are going to play a game called ‘Just A Minute’.</a:t>
            </a:r>
            <a:endParaRPr lang="en-GB" sz="120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58595B"/>
                </a:solidFill>
              </a:rPr>
              <a:t>The aim of this game is </a:t>
            </a:r>
            <a:r>
              <a:rPr lang="en-GB" sz="1200" b="0" dirty="0" smtClean="0">
                <a:solidFill>
                  <a:srgbClr val="58595B"/>
                </a:solidFill>
              </a:rPr>
              <a:t>to speak for a full 60 seconds on </a:t>
            </a:r>
            <a:r>
              <a:rPr lang="en-GB" sz="1200" dirty="0" smtClean="0">
                <a:solidFill>
                  <a:srgbClr val="58595B"/>
                </a:solidFill>
              </a:rPr>
              <a:t>a randomly selected topic without any…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58595B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200" dirty="0" smtClean="0">
                <a:solidFill>
                  <a:srgbClr val="58595B"/>
                </a:solidFill>
              </a:rPr>
              <a:t>Hesitation -</a:t>
            </a:r>
            <a:r>
              <a:rPr lang="en-GB" sz="1200" baseline="0" dirty="0" smtClean="0">
                <a:solidFill>
                  <a:srgbClr val="58595B"/>
                </a:solidFill>
              </a:rPr>
              <a:t> </a:t>
            </a:r>
            <a:r>
              <a:rPr lang="en-GB" sz="1200" i="1" baseline="0" dirty="0" smtClean="0">
                <a:solidFill>
                  <a:srgbClr val="58595B"/>
                </a:solidFill>
              </a:rPr>
              <a:t>A break or pause in the natural rhythm of the speaker which last three or more seconds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1200" i="1" baseline="0" dirty="0" smtClean="0">
              <a:solidFill>
                <a:srgbClr val="58595B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200" i="0" baseline="0" dirty="0" smtClean="0">
                <a:solidFill>
                  <a:srgbClr val="58595B"/>
                </a:solidFill>
              </a:rPr>
              <a:t>Repetition – </a:t>
            </a:r>
            <a:r>
              <a:rPr lang="en-GB" sz="1200" i="1" baseline="0" dirty="0" smtClean="0">
                <a:solidFill>
                  <a:srgbClr val="58595B"/>
                </a:solidFill>
              </a:rPr>
              <a:t>Using the same words or phrases repeatedly, excluding the phrase of your topic which you can repeat occasionally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sz="500" b="1" baseline="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b="0" baseline="0" dirty="0" smtClean="0"/>
              <a:t>Deviation – </a:t>
            </a:r>
            <a:r>
              <a:rPr lang="en-GB" b="0" i="1" baseline="0" dirty="0" smtClean="0"/>
              <a:t>Going completely off the given topic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b="0" i="1" baseline="0" dirty="0" smtClean="0"/>
          </a:p>
          <a:p>
            <a:r>
              <a:rPr lang="en-GB" sz="1200" dirty="0" smtClean="0">
                <a:solidFill>
                  <a:srgbClr val="58595B"/>
                </a:solidFill>
              </a:rPr>
              <a:t>You will get </a:t>
            </a:r>
            <a:r>
              <a:rPr lang="en-GB" sz="1200" b="0" dirty="0" smtClean="0">
                <a:solidFill>
                  <a:srgbClr val="58595B"/>
                </a:solidFill>
              </a:rPr>
              <a:t>one point  for </a:t>
            </a:r>
            <a:r>
              <a:rPr lang="en-GB" sz="1200" dirty="0" smtClean="0">
                <a:solidFill>
                  <a:srgbClr val="58595B"/>
                </a:solidFill>
              </a:rPr>
              <a:t>each second you are able speak on your topic without being successfully challenged by a member of your audience for either </a:t>
            </a:r>
            <a:r>
              <a:rPr lang="en-GB" sz="1200" i="1" dirty="0" smtClean="0">
                <a:solidFill>
                  <a:srgbClr val="58595B"/>
                </a:solidFill>
              </a:rPr>
              <a:t>Hesitation</a:t>
            </a:r>
            <a:r>
              <a:rPr lang="en-GB" sz="1200" dirty="0" smtClean="0">
                <a:solidFill>
                  <a:srgbClr val="58595B"/>
                </a:solidFill>
              </a:rPr>
              <a:t>, </a:t>
            </a:r>
            <a:r>
              <a:rPr lang="en-GB" sz="1200" i="1" dirty="0" smtClean="0">
                <a:solidFill>
                  <a:srgbClr val="58595B"/>
                </a:solidFill>
              </a:rPr>
              <a:t>Repetition</a:t>
            </a:r>
            <a:r>
              <a:rPr lang="en-GB" sz="1200" dirty="0" smtClean="0">
                <a:solidFill>
                  <a:srgbClr val="58595B"/>
                </a:solidFill>
              </a:rPr>
              <a:t> or </a:t>
            </a:r>
            <a:r>
              <a:rPr lang="en-GB" sz="1200" i="1" dirty="0" smtClean="0">
                <a:solidFill>
                  <a:srgbClr val="58595B"/>
                </a:solidFill>
              </a:rPr>
              <a:t>Deviation</a:t>
            </a:r>
            <a:r>
              <a:rPr lang="en-GB" sz="1200" dirty="0" smtClean="0">
                <a:solidFill>
                  <a:srgbClr val="58595B"/>
                </a:solidFill>
              </a:rPr>
              <a:t>.</a:t>
            </a:r>
            <a:endParaRPr lang="en-GB" sz="1200" b="0" dirty="0" smtClean="0">
              <a:solidFill>
                <a:srgbClr val="58595B"/>
              </a:solidFill>
            </a:endParaRPr>
          </a:p>
          <a:p>
            <a:endParaRPr lang="en-GB" sz="100" b="0" dirty="0" smtClean="0">
              <a:solidFill>
                <a:srgbClr val="58595B"/>
              </a:solidFill>
            </a:endParaRPr>
          </a:p>
          <a:p>
            <a:r>
              <a:rPr lang="en-GB" sz="1200" b="0" dirty="0" smtClean="0">
                <a:solidFill>
                  <a:srgbClr val="58595B"/>
                </a:solidFill>
              </a:rPr>
              <a:t>If you are able to speak for the full 60 seconds on your topic without any successful challenges you will receive ten extra points. </a:t>
            </a:r>
          </a:p>
          <a:p>
            <a:endParaRPr lang="en-GB" sz="1200" b="0" dirty="0" smtClean="0">
              <a:solidFill>
                <a:srgbClr val="58595B"/>
              </a:solidFill>
            </a:endParaRPr>
          </a:p>
          <a:p>
            <a:r>
              <a:rPr lang="en-GB" sz="1200" b="0" dirty="0" smtClean="0">
                <a:solidFill>
                  <a:srgbClr val="58595B"/>
                </a:solidFill>
              </a:rPr>
              <a:t>Each successful</a:t>
            </a:r>
            <a:r>
              <a:rPr lang="en-GB" sz="1200" b="0" baseline="0" dirty="0" smtClean="0">
                <a:solidFill>
                  <a:srgbClr val="58595B"/>
                </a:solidFill>
              </a:rPr>
              <a:t> challenge will get one point, however each unsuccessful challenge will get minus one point.</a:t>
            </a:r>
            <a:endParaRPr lang="en-GB" sz="1200" b="0" dirty="0" smtClean="0">
              <a:solidFill>
                <a:srgbClr val="58595B"/>
              </a:solidFill>
            </a:endParaRPr>
          </a:p>
          <a:p>
            <a:endParaRPr lang="en-GB" sz="100" b="0" dirty="0" smtClean="0">
              <a:solidFill>
                <a:srgbClr val="58595B"/>
              </a:solidFill>
            </a:endParaRPr>
          </a:p>
          <a:p>
            <a:r>
              <a:rPr lang="en-GB" sz="1200" b="0" dirty="0" smtClean="0">
                <a:solidFill>
                  <a:srgbClr val="58595B"/>
                </a:solidFill>
              </a:rPr>
              <a:t>Whoever gets the most points wins a prize!</a:t>
            </a:r>
            <a:endParaRPr lang="en-GB" sz="1200" b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b="0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434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58595B"/>
                </a:solidFill>
              </a:rPr>
              <a:t>How did you find having to talk concisely for 60 seconds</a:t>
            </a:r>
            <a:r>
              <a:rPr lang="en-GB" sz="1200" baseline="0" dirty="0" smtClean="0">
                <a:solidFill>
                  <a:srgbClr val="58595B"/>
                </a:solidFill>
              </a:rPr>
              <a:t> on a randomly selected topic without any chance to plan or prepare? Did you find it easy? Or did you find it very hard?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solidFill>
                  <a:srgbClr val="58595B"/>
                </a:solidFill>
              </a:rPr>
              <a:t>That you found it very hard is no surprising. Very few great (or even good) public speakers can actually speak effectively without planning &amp; preparation!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solidFill>
                  <a:srgbClr val="58595B"/>
                </a:solidFill>
              </a:rPr>
              <a:t>All public speaking activities, whether it’s delivering a speech, lecture or presentation, really require planning &amp; preparation.  If you don’t plan and prepare for your public speaking activity you will find it very difficult, if not impossible to effectively communicate your message to your audience.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solidFill>
                  <a:srgbClr val="58595B"/>
                </a:solidFill>
              </a:rPr>
              <a:t>As a general rule, out of the total amount of time you spend on any Public Speaking activity you should aim to spend around 90% of it planning and preparing what you will say and how you will say it, and only around 10% of it on the actual delivery of the activity. So for example, if you have a one minute speech to deliver you should aim to spend at least 9 minutes preparing to deliver it.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rgbClr val="58595B"/>
              </a:solidFill>
            </a:endParaRPr>
          </a:p>
          <a:p>
            <a:r>
              <a:rPr lang="en-GB" sz="1200" dirty="0" smtClean="0">
                <a:solidFill>
                  <a:srgbClr val="58595B"/>
                </a:solidFill>
              </a:rPr>
              <a:t>Before you can start to plan and prepare the message and the structure for your Public Speaking activity you will need to consider the…</a:t>
            </a:r>
            <a:endParaRPr lang="en-GB" sz="1200" baseline="0" dirty="0" smtClean="0">
              <a:solidFill>
                <a:srgbClr val="58595B"/>
              </a:solidFill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200" baseline="0" dirty="0" smtClean="0">
                <a:solidFill>
                  <a:srgbClr val="58595B"/>
                </a:solidFill>
              </a:rPr>
              <a:t>Audience (Who you are trying to inform and/or influence)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200" baseline="0" dirty="0" smtClean="0">
                <a:solidFill>
                  <a:srgbClr val="58595B"/>
                </a:solidFill>
              </a:rPr>
              <a:t>Purpose (What you want to achieve by informing and/or influencing your audience)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200" baseline="0" dirty="0" smtClean="0">
                <a:solidFill>
                  <a:srgbClr val="58595B"/>
                </a:solidFill>
              </a:rPr>
              <a:t>Timings (How long you have to inform and or influence your audience)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69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58595B"/>
                </a:solidFill>
              </a:rPr>
              <a:t>Public Speaking can only </a:t>
            </a:r>
            <a:r>
              <a:rPr lang="en-GB" sz="1200" baseline="0" dirty="0" smtClean="0">
                <a:solidFill>
                  <a:srgbClr val="58595B"/>
                </a:solidFill>
              </a:rPr>
              <a:t>inform and/or influence an audience if it is delivered in a structured way.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rgbClr val="58595B"/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rgbClr val="58595B"/>
                </a:solidFill>
              </a:rPr>
              <a:t>The best way to ensure that your Public Speaking activity is structured is to </a:t>
            </a:r>
            <a:r>
              <a:rPr lang="en-GB" b="0" dirty="0" smtClean="0">
                <a:solidFill>
                  <a:srgbClr val="58595B"/>
                </a:solidFill>
              </a:rPr>
              <a:t>plan &amp; prepare notes that </a:t>
            </a:r>
            <a:r>
              <a:rPr lang="en-GB" dirty="0" smtClean="0">
                <a:solidFill>
                  <a:srgbClr val="58595B"/>
                </a:solidFill>
              </a:rPr>
              <a:t>can be used as a guide when speaking.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58595B"/>
                </a:solidFill>
              </a:rPr>
              <a:t>When you are </a:t>
            </a:r>
            <a:r>
              <a:rPr lang="en-GB" b="0" dirty="0" smtClean="0">
                <a:solidFill>
                  <a:srgbClr val="58595B"/>
                </a:solidFill>
              </a:rPr>
              <a:t>planning &amp; preparing notes for your Public Speaking activity you should avoid writing</a:t>
            </a:r>
            <a:r>
              <a:rPr lang="en-GB" b="0" baseline="0" dirty="0" smtClean="0">
                <a:solidFill>
                  <a:srgbClr val="58595B"/>
                </a:solidFill>
              </a:rPr>
              <a:t> an ad verbatim</a:t>
            </a:r>
            <a:r>
              <a:rPr lang="en-GB" b="0" dirty="0" smtClean="0">
                <a:solidFill>
                  <a:srgbClr val="58595B"/>
                </a:solidFill>
              </a:rPr>
              <a:t> (word for word) script of what you are going say</a:t>
            </a:r>
            <a:r>
              <a:rPr lang="en-GB" b="0" baseline="0" dirty="0" smtClean="0">
                <a:solidFill>
                  <a:srgbClr val="58595B"/>
                </a:solidFill>
              </a:rPr>
              <a:t> to read from.  Instead you should look to use headings and key words in bullet-point format to help you trigger what you want to say.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>
                <a:solidFill>
                  <a:srgbClr val="58595B"/>
                </a:solidFill>
              </a:rPr>
              <a:t> It is actually incredibly difficult to speak </a:t>
            </a:r>
            <a:r>
              <a:rPr lang="en-GB" sz="1200" baseline="0" dirty="0" smtClean="0">
                <a:solidFill>
                  <a:srgbClr val="58595B"/>
                </a:solidFill>
              </a:rPr>
              <a:t>effectively </a:t>
            </a:r>
            <a:r>
              <a:rPr lang="en-GB" b="0" baseline="0" dirty="0" smtClean="0">
                <a:solidFill>
                  <a:srgbClr val="58595B"/>
                </a:solidFill>
              </a:rPr>
              <a:t>face-to-face from </a:t>
            </a:r>
            <a:r>
              <a:rPr lang="en-GB" sz="1200" baseline="0" dirty="0" smtClean="0">
                <a:solidFill>
                  <a:srgbClr val="58595B"/>
                </a:solidFill>
              </a:rPr>
              <a:t>just reading from a script.  When people do speak from reading a script it is usually a combination of memorising lines while using teleprompters rather than paper to display a script for reference.</a:t>
            </a:r>
            <a:r>
              <a:rPr lang="en-GB" b="0" baseline="0" dirty="0" smtClean="0">
                <a:solidFill>
                  <a:srgbClr val="58595B"/>
                </a:solidFill>
              </a:rPr>
              <a:t> </a:t>
            </a:r>
            <a:endParaRPr lang="en-GB" sz="120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37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</a:t>
            </a:r>
            <a:r>
              <a:rPr lang="en-GB" baseline="0" dirty="0" smtClean="0"/>
              <a:t>though planning and preparation are extremely important, all the planning and preparation in the world will not help</a:t>
            </a:r>
            <a:r>
              <a:rPr lang="en-GB" sz="1200" baseline="0" dirty="0" smtClean="0">
                <a:solidFill>
                  <a:srgbClr val="58595B"/>
                </a:solidFill>
              </a:rPr>
              <a:t> if you are unable to project positive body language, and make effective use of the pitch and tone of your voice.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Like in any face-to-face</a:t>
            </a:r>
            <a:r>
              <a:rPr lang="en-GB" baseline="0" dirty="0" smtClean="0"/>
              <a:t> </a:t>
            </a:r>
            <a:r>
              <a:rPr lang="en-GB" dirty="0" smtClean="0"/>
              <a:t>communications,</a:t>
            </a:r>
            <a:r>
              <a:rPr lang="en-GB" baseline="0" dirty="0" smtClean="0"/>
              <a:t> Public Speaking isn’t just about what you say; It’s </a:t>
            </a:r>
            <a:r>
              <a:rPr lang="en-GB" sz="1200" i="0" dirty="0" smtClean="0">
                <a:solidFill>
                  <a:srgbClr val="58595B"/>
                </a:solidFill>
              </a:rPr>
              <a:t>also about how you say it!</a:t>
            </a:r>
            <a:r>
              <a:rPr lang="en-GB" sz="1200" i="0" baseline="0" dirty="0" smtClean="0">
                <a:solidFill>
                  <a:srgbClr val="58595B"/>
                </a:solidFill>
              </a:rPr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baseline="0" dirty="0" smtClean="0">
                <a:solidFill>
                  <a:srgbClr val="58595B"/>
                </a:solidFill>
              </a:rPr>
              <a:t>The vast majority of the information we receive in face-to-face communications in non-verbal sources.</a:t>
            </a:r>
            <a:r>
              <a:rPr lang="en-GB" sz="1200" b="0" i="0" baseline="0" dirty="0" smtClean="0">
                <a:solidFill>
                  <a:schemeClr val="tx1"/>
                </a:solidFill>
              </a:rPr>
              <a:t>  A</a:t>
            </a:r>
            <a:r>
              <a:rPr lang="en-GB" b="0" baseline="0" dirty="0" smtClean="0"/>
              <a:t>round 70% of the information we receive in face-to-face communications comes from body language and around 23% comes from voice pitch and tone.  Only around 7% of the information we receive in face-to-face communications comes from the words we say.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baseline="0" dirty="0" smtClean="0">
                <a:solidFill>
                  <a:srgbClr val="58595B"/>
                </a:solidFill>
              </a:rPr>
              <a:t>It is therefore essential that when you are undertaking any Public Speaking activity your are mindful of 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baseline="0" dirty="0" smtClean="0">
              <a:solidFill>
                <a:srgbClr val="58595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0" dirty="0" smtClean="0">
                <a:solidFill>
                  <a:srgbClr val="EC008C"/>
                </a:solidFill>
              </a:rPr>
              <a:t>Your Posture &amp; Body Movements</a:t>
            </a:r>
            <a:endParaRPr lang="en-GB" sz="800" b="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0" dirty="0" smtClean="0">
                <a:solidFill>
                  <a:srgbClr val="F47C32"/>
                </a:solidFill>
              </a:rPr>
              <a:t>Your Facial Movements &amp; Making Regular Eye Contact</a:t>
            </a:r>
            <a:endParaRPr lang="en-GB" sz="800" b="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0" dirty="0" smtClean="0">
                <a:solidFill>
                  <a:srgbClr val="0072BC"/>
                </a:solidFill>
              </a:rPr>
              <a:t>Your Voice Pitch &amp; Tone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baseline="0" dirty="0" smtClean="0">
              <a:solidFill>
                <a:srgbClr val="58595B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1200" i="0" baseline="0" dirty="0" smtClean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434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baseline="0" dirty="0" smtClean="0">
                <a:solidFill>
                  <a:srgbClr val="58595B"/>
                </a:solidFill>
              </a:rPr>
              <a:t>Not convinced on how important posture, movement, eye contact and voice pitch and tone are?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baseline="0" dirty="0" smtClean="0">
                <a:solidFill>
                  <a:srgbClr val="58595B"/>
                </a:solidFill>
              </a:rPr>
              <a:t>Well here is a short video to highlight how important they are, that Public Speaking really isn’t just about what you say;  It’s also about how you say it!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2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Read</a:t>
            </a:r>
            <a:r>
              <a:rPr lang="en-GB" b="1" baseline="0" dirty="0" smtClean="0"/>
              <a:t> out and explain points from the slide.</a:t>
            </a: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0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7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0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33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4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19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5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97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0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5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15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2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13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D80E8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E46C0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8S0FDjFBj8o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wirerealm.com/wp-content/uploads/2014/07/shure-sm58-live-performance-dynamic-microphone-1024x69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86" y="4174850"/>
            <a:ext cx="2958951" cy="19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473" y="1806123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smtClean="0">
                <a:solidFill>
                  <a:srgbClr val="EC008C"/>
                </a:solidFill>
                <a:latin typeface="Museo 700" panose="02000000000000000000" pitchFamily="2" charset="0"/>
              </a:rPr>
              <a:t>An Introduction To</a:t>
            </a:r>
            <a:r>
              <a:rPr lang="en-GB" sz="6600" smtClean="0">
                <a:solidFill>
                  <a:srgbClr val="58595B"/>
                </a:solidFill>
                <a:latin typeface="Museo 700" panose="02000000000000000000" pitchFamily="2" charset="0"/>
              </a:rPr>
              <a:t/>
            </a:r>
            <a:br>
              <a:rPr lang="en-GB" sz="6600" smtClean="0">
                <a:solidFill>
                  <a:srgbClr val="58595B"/>
                </a:solidFill>
                <a:latin typeface="Museo 700" panose="02000000000000000000" pitchFamily="2" charset="0"/>
              </a:rPr>
            </a:br>
            <a:r>
              <a:rPr lang="en-GB" sz="8900" smtClean="0">
                <a:solidFill>
                  <a:srgbClr val="F47C32"/>
                </a:solidFill>
                <a:latin typeface="Museo 700" panose="02000000000000000000" pitchFamily="2" charset="0"/>
              </a:rPr>
              <a:t>Public Speaking</a:t>
            </a:r>
            <a:endParaRPr lang="en-GB" sz="6600" dirty="0">
              <a:solidFill>
                <a:srgbClr val="F47C32"/>
              </a:solidFill>
              <a:latin typeface="Museo 700" panose="02000000000000000000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805" y="3489885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smtClean="0">
                <a:solidFill>
                  <a:srgbClr val="0072BC"/>
                </a:solidFill>
              </a:rPr>
              <a:t>&lt;Name&gt;</a:t>
            </a:r>
            <a:endParaRPr lang="en-GB" b="1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9826" y="221494"/>
            <a:ext cx="61310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 smtClean="0">
                <a:solidFill>
                  <a:srgbClr val="58595B"/>
                </a:solidFill>
                <a:latin typeface="Museo 700" panose="02000000000000000000" pitchFamily="2" charset="0"/>
              </a:rPr>
              <a:t>Just Another Minute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65175" y="2558681"/>
            <a:ext cx="4823321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b="1" dirty="0" smtClean="0">
                <a:solidFill>
                  <a:srgbClr val="D80E86"/>
                </a:solidFill>
              </a:rPr>
              <a:t>Hesitation</a:t>
            </a:r>
          </a:p>
          <a:p>
            <a:endParaRPr lang="en-GB" sz="1100" b="1" dirty="0" smtClean="0">
              <a:solidFill>
                <a:srgbClr val="D80E8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b="1" dirty="0" smtClean="0">
                <a:solidFill>
                  <a:srgbClr val="F47C32"/>
                </a:solidFill>
              </a:rPr>
              <a:t>Repetition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1050" b="1" dirty="0" smtClean="0">
              <a:solidFill>
                <a:srgbClr val="F47C3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rgbClr val="0072BC"/>
                </a:solidFill>
              </a:rPr>
              <a:t>Deviation</a:t>
            </a:r>
            <a:endParaRPr lang="en-GB" sz="2200" b="1" dirty="0">
              <a:solidFill>
                <a:srgbClr val="D80E8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041" y="1412776"/>
            <a:ext cx="56571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58595B"/>
                </a:solidFill>
              </a:rPr>
              <a:t>You have </a:t>
            </a:r>
            <a:r>
              <a:rPr lang="en-GB" sz="2000" b="1" dirty="0" smtClean="0">
                <a:solidFill>
                  <a:srgbClr val="58595B"/>
                </a:solidFill>
              </a:rPr>
              <a:t>nine minutes to plan &amp; prepare </a:t>
            </a:r>
            <a:r>
              <a:rPr lang="en-GB" sz="2000" dirty="0" smtClean="0">
                <a:solidFill>
                  <a:srgbClr val="58595B"/>
                </a:solidFill>
              </a:rPr>
              <a:t>the randomly selected topic that you will be asked </a:t>
            </a:r>
            <a:r>
              <a:rPr lang="en-GB" sz="2000" b="1" dirty="0" smtClean="0">
                <a:solidFill>
                  <a:srgbClr val="58595B"/>
                </a:solidFill>
              </a:rPr>
              <a:t>to speak on</a:t>
            </a:r>
            <a:r>
              <a:rPr lang="en-GB" sz="2000" dirty="0" smtClean="0">
                <a:solidFill>
                  <a:srgbClr val="58595B"/>
                </a:solidFill>
              </a:rPr>
              <a:t> for a </a:t>
            </a:r>
            <a:r>
              <a:rPr lang="en-GB" sz="2000" b="1" dirty="0" smtClean="0">
                <a:solidFill>
                  <a:srgbClr val="58595B"/>
                </a:solidFill>
              </a:rPr>
              <a:t>full</a:t>
            </a:r>
            <a:r>
              <a:rPr lang="en-GB" sz="2000" dirty="0" smtClean="0">
                <a:solidFill>
                  <a:srgbClr val="58595B"/>
                </a:solidFill>
              </a:rPr>
              <a:t> </a:t>
            </a:r>
            <a:r>
              <a:rPr lang="en-GB" sz="2000" b="1" dirty="0" smtClean="0">
                <a:solidFill>
                  <a:srgbClr val="58595B"/>
                </a:solidFill>
              </a:rPr>
              <a:t>60 seconds </a:t>
            </a:r>
            <a:r>
              <a:rPr lang="en-GB" sz="2000" dirty="0" smtClean="0">
                <a:solidFill>
                  <a:srgbClr val="58595B"/>
                </a:solidFill>
              </a:rPr>
              <a:t>without any… </a:t>
            </a:r>
            <a:endParaRPr lang="en-GB" sz="2000" dirty="0">
              <a:solidFill>
                <a:srgbClr val="58595B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0403" y="4283962"/>
            <a:ext cx="8218061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58595B"/>
                </a:solidFill>
              </a:rPr>
              <a:t>You will get </a:t>
            </a:r>
            <a:r>
              <a:rPr lang="en-GB" sz="2000" b="1" dirty="0" smtClean="0">
                <a:solidFill>
                  <a:srgbClr val="58595B"/>
                </a:solidFill>
              </a:rPr>
              <a:t>one point  </a:t>
            </a:r>
            <a:r>
              <a:rPr lang="en-GB" sz="2000" dirty="0" smtClean="0">
                <a:solidFill>
                  <a:srgbClr val="58595B"/>
                </a:solidFill>
              </a:rPr>
              <a:t>for each second you are able speak on your topic without being successfully challenged by a member of your audience. If you are able to speak for the full 60 seconds on your topic without any successful challenges you will receive </a:t>
            </a:r>
            <a:r>
              <a:rPr lang="en-GB" sz="2000" b="1" dirty="0" smtClean="0">
                <a:solidFill>
                  <a:srgbClr val="58595B"/>
                </a:solidFill>
              </a:rPr>
              <a:t>ten extra points. </a:t>
            </a:r>
          </a:p>
          <a:p>
            <a:endParaRPr lang="en-GB" sz="1000" b="1" dirty="0">
              <a:solidFill>
                <a:srgbClr val="58595B"/>
              </a:solidFill>
            </a:endParaRPr>
          </a:p>
          <a:p>
            <a:r>
              <a:rPr lang="en-GB" sz="2000" dirty="0">
                <a:solidFill>
                  <a:srgbClr val="58595B"/>
                </a:solidFill>
              </a:rPr>
              <a:t>Each successful </a:t>
            </a:r>
            <a:r>
              <a:rPr lang="en-GB" sz="2000" dirty="0" smtClean="0">
                <a:solidFill>
                  <a:srgbClr val="58595B"/>
                </a:solidFill>
              </a:rPr>
              <a:t>challenger will </a:t>
            </a:r>
            <a:r>
              <a:rPr lang="en-GB" sz="2000" dirty="0">
                <a:solidFill>
                  <a:srgbClr val="58595B"/>
                </a:solidFill>
              </a:rPr>
              <a:t>get </a:t>
            </a:r>
            <a:r>
              <a:rPr lang="en-GB" sz="2000" b="1" dirty="0">
                <a:solidFill>
                  <a:srgbClr val="58595B"/>
                </a:solidFill>
              </a:rPr>
              <a:t>one point</a:t>
            </a:r>
            <a:r>
              <a:rPr lang="en-GB" sz="2000" dirty="0">
                <a:solidFill>
                  <a:srgbClr val="58595B"/>
                </a:solidFill>
              </a:rPr>
              <a:t>, </a:t>
            </a:r>
            <a:r>
              <a:rPr lang="en-GB" sz="2000" dirty="0" smtClean="0">
                <a:solidFill>
                  <a:srgbClr val="58595B"/>
                </a:solidFill>
              </a:rPr>
              <a:t>however each unsuccessful challenger </a:t>
            </a:r>
            <a:r>
              <a:rPr lang="en-GB" sz="2000" dirty="0">
                <a:solidFill>
                  <a:srgbClr val="58595B"/>
                </a:solidFill>
              </a:rPr>
              <a:t>will get </a:t>
            </a:r>
            <a:r>
              <a:rPr lang="en-GB" sz="2000" b="1" dirty="0">
                <a:solidFill>
                  <a:srgbClr val="58595B"/>
                </a:solidFill>
              </a:rPr>
              <a:t>minus one point</a:t>
            </a:r>
            <a:r>
              <a:rPr lang="en-GB" sz="1900" dirty="0">
                <a:solidFill>
                  <a:srgbClr val="58595B"/>
                </a:solidFill>
              </a:rPr>
              <a:t>.</a:t>
            </a:r>
          </a:p>
          <a:p>
            <a:endParaRPr lang="en-GB" sz="1900" b="1" dirty="0" smtClean="0">
              <a:solidFill>
                <a:srgbClr val="58595B"/>
              </a:solidFill>
            </a:endParaRPr>
          </a:p>
        </p:txBody>
      </p:sp>
      <p:pic>
        <p:nvPicPr>
          <p:cNvPr id="11" name="Picture 6" descr="http://pngimg.com/upload/clock_PNG66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34" y="1542321"/>
            <a:ext cx="2129756" cy="257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05" y="1946263"/>
            <a:ext cx="1559473" cy="3270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392">
            <a:off x="6433181" y="1982063"/>
            <a:ext cx="1606189" cy="336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774">
            <a:off x="7002763" y="2178738"/>
            <a:ext cx="1577407" cy="3308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221494"/>
            <a:ext cx="696407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solidFill>
                  <a:srgbClr val="58595B"/>
                </a:solidFill>
                <a:latin typeface="Museo 700" panose="02000000000000000000" pitchFamily="2" charset="0"/>
              </a:rPr>
              <a:t>Student Leaders Programme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274" y="1584394"/>
            <a:ext cx="5697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 smtClean="0">
                <a:solidFill>
                  <a:srgbClr val="D80E86"/>
                </a:solidFill>
              </a:rPr>
              <a:t>Want to find out more and develop your</a:t>
            </a:r>
            <a:r>
              <a:rPr lang="en-GB" sz="2700" dirty="0">
                <a:solidFill>
                  <a:srgbClr val="D80E86"/>
                </a:solidFill>
              </a:rPr>
              <a:t> </a:t>
            </a:r>
            <a:r>
              <a:rPr lang="en-GB" sz="2700" dirty="0" smtClean="0">
                <a:solidFill>
                  <a:srgbClr val="D80E86"/>
                </a:solidFill>
              </a:rPr>
              <a:t>Public Speaking skills further? </a:t>
            </a:r>
            <a:endParaRPr lang="en-GB" sz="2700" dirty="0">
              <a:solidFill>
                <a:srgbClr val="D80E8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663" y="4241019"/>
            <a:ext cx="5017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72BC"/>
                </a:solidFill>
              </a:rPr>
              <a:t>You can find out more and register for the Student’s Leaders Programme online at </a:t>
            </a:r>
            <a:r>
              <a:rPr lang="en-GB" sz="2000" b="1" dirty="0" smtClean="0">
                <a:solidFill>
                  <a:srgbClr val="0072BC"/>
                </a:solidFill>
              </a:rPr>
              <a:t>www.gcustudents.co.uk/slp</a:t>
            </a:r>
            <a:endParaRPr lang="en-GB" sz="2000" b="1" dirty="0">
              <a:solidFill>
                <a:srgbClr val="0072B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671" y="2787340"/>
            <a:ext cx="5625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47C32"/>
                </a:solidFill>
              </a:rPr>
              <a:t>Our Student Leaders Programme includes a Introduction To </a:t>
            </a:r>
            <a:r>
              <a:rPr lang="en-GB" sz="2400" dirty="0">
                <a:solidFill>
                  <a:srgbClr val="F47C32"/>
                </a:solidFill>
              </a:rPr>
              <a:t>Public Speaking</a:t>
            </a:r>
            <a:r>
              <a:rPr lang="en-GB" sz="2400" dirty="0" smtClean="0">
                <a:solidFill>
                  <a:srgbClr val="F47C32"/>
                </a:solidFill>
              </a:rPr>
              <a:t> workshop!</a:t>
            </a:r>
            <a:endParaRPr lang="en-GB" sz="2400" b="1" dirty="0">
              <a:solidFill>
                <a:srgbClr val="F47C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0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 smtClean="0">
                <a:solidFill>
                  <a:srgbClr val="58595B"/>
                </a:solidFill>
                <a:latin typeface="Museo 700" panose="02000000000000000000" pitchFamily="2" charset="0"/>
              </a:rPr>
              <a:t>Public Speaking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4384" y="2070664"/>
            <a:ext cx="543777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8595B"/>
                </a:solidFill>
              </a:rPr>
              <a:t>Public Speaking is a ‘</a:t>
            </a:r>
            <a:r>
              <a:rPr lang="en-GB" sz="2000" b="1" dirty="0" smtClean="0">
                <a:solidFill>
                  <a:srgbClr val="58595B"/>
                </a:solidFill>
              </a:rPr>
              <a:t>forma</a:t>
            </a:r>
            <a:r>
              <a:rPr lang="en-GB" b="1" dirty="0" smtClean="0">
                <a:solidFill>
                  <a:srgbClr val="58595B"/>
                </a:solidFill>
              </a:rPr>
              <a:t>l</a:t>
            </a:r>
            <a:r>
              <a:rPr lang="en-GB" dirty="0" smtClean="0">
                <a:solidFill>
                  <a:srgbClr val="58595B"/>
                </a:solidFill>
              </a:rPr>
              <a:t>’ </a:t>
            </a:r>
            <a:r>
              <a:rPr lang="en-GB" sz="2000" b="1" dirty="0" smtClean="0">
                <a:solidFill>
                  <a:srgbClr val="58595B"/>
                </a:solidFill>
              </a:rPr>
              <a:t>face-to-face</a:t>
            </a:r>
            <a:r>
              <a:rPr lang="en-GB" b="1" dirty="0" smtClean="0">
                <a:solidFill>
                  <a:srgbClr val="58595B"/>
                </a:solidFill>
              </a:rPr>
              <a:t> </a:t>
            </a:r>
            <a:r>
              <a:rPr lang="en-GB" sz="2000" b="1" dirty="0">
                <a:solidFill>
                  <a:srgbClr val="58595B"/>
                </a:solidFill>
              </a:rPr>
              <a:t>communication method </a:t>
            </a:r>
            <a:r>
              <a:rPr lang="en-GB" dirty="0">
                <a:solidFill>
                  <a:srgbClr val="58595B"/>
                </a:solidFill>
              </a:rPr>
              <a:t>where a person(s</a:t>
            </a:r>
            <a:r>
              <a:rPr lang="en-GB" dirty="0" smtClean="0">
                <a:solidFill>
                  <a:srgbClr val="58595B"/>
                </a:solidFill>
              </a:rPr>
              <a:t>)</a:t>
            </a:r>
          </a:p>
          <a:p>
            <a:r>
              <a:rPr lang="en-GB" dirty="0" smtClean="0">
                <a:solidFill>
                  <a:srgbClr val="58595B"/>
                </a:solidFill>
              </a:rPr>
              <a:t>uses the medium of </a:t>
            </a:r>
            <a:r>
              <a:rPr lang="en-GB" sz="2000" b="1" dirty="0" smtClean="0">
                <a:solidFill>
                  <a:srgbClr val="58595B"/>
                </a:solidFill>
              </a:rPr>
              <a:t>speech</a:t>
            </a:r>
            <a:r>
              <a:rPr lang="en-GB" dirty="0" smtClean="0">
                <a:solidFill>
                  <a:srgbClr val="58595B"/>
                </a:solidFill>
              </a:rPr>
              <a:t> to </a:t>
            </a:r>
            <a:r>
              <a:rPr lang="en-GB" sz="2000" b="1" dirty="0" smtClean="0">
                <a:solidFill>
                  <a:srgbClr val="58595B"/>
                </a:solidFill>
              </a:rPr>
              <a:t>Inform</a:t>
            </a:r>
            <a:r>
              <a:rPr lang="en-GB" sz="2000" dirty="0" smtClean="0">
                <a:solidFill>
                  <a:srgbClr val="58595B"/>
                </a:solidFill>
              </a:rPr>
              <a:t> </a:t>
            </a:r>
            <a:r>
              <a:rPr lang="en-GB" dirty="0" smtClean="0">
                <a:solidFill>
                  <a:srgbClr val="58595B"/>
                </a:solidFill>
              </a:rPr>
              <a:t>and/or </a:t>
            </a:r>
            <a:r>
              <a:rPr lang="en-GB" sz="2000" b="1" dirty="0" smtClean="0">
                <a:solidFill>
                  <a:srgbClr val="58595B"/>
                </a:solidFill>
              </a:rPr>
              <a:t>Influence</a:t>
            </a:r>
            <a:r>
              <a:rPr lang="en-GB" sz="2000" dirty="0">
                <a:solidFill>
                  <a:srgbClr val="58595B"/>
                </a:solidFill>
              </a:rPr>
              <a:t> </a:t>
            </a:r>
            <a:r>
              <a:rPr lang="en-GB" dirty="0" smtClean="0">
                <a:solidFill>
                  <a:srgbClr val="58595B"/>
                </a:solidFill>
              </a:rPr>
              <a:t>a </a:t>
            </a:r>
            <a:r>
              <a:rPr lang="en-GB" dirty="0">
                <a:solidFill>
                  <a:srgbClr val="58595B"/>
                </a:solidFill>
              </a:rPr>
              <a:t>group of listeners </a:t>
            </a:r>
            <a:r>
              <a:rPr lang="en-GB" dirty="0" smtClean="0">
                <a:solidFill>
                  <a:srgbClr val="58595B"/>
                </a:solidFill>
              </a:rPr>
              <a:t>(</a:t>
            </a:r>
            <a:r>
              <a:rPr lang="en-GB" dirty="0">
                <a:solidFill>
                  <a:srgbClr val="58595B"/>
                </a:solidFill>
              </a:rPr>
              <a:t>an audience).</a:t>
            </a:r>
            <a:endParaRPr lang="en-GB" dirty="0" smtClean="0">
              <a:solidFill>
                <a:srgbClr val="58595B"/>
              </a:solidFill>
            </a:endParaRPr>
          </a:p>
          <a:p>
            <a:endParaRPr lang="en-GB" sz="1200" dirty="0">
              <a:solidFill>
                <a:srgbClr val="58595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950" y="1639777"/>
            <a:ext cx="33842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58595B"/>
                </a:solidFill>
              </a:rPr>
              <a:t>What is </a:t>
            </a:r>
            <a:r>
              <a:rPr lang="en-GB" sz="2200" dirty="0" smtClean="0">
                <a:solidFill>
                  <a:srgbClr val="58595B"/>
                </a:solidFill>
              </a:rPr>
              <a:t>Public Speaking?</a:t>
            </a:r>
            <a:endParaRPr lang="en-GB" sz="2200" dirty="0">
              <a:solidFill>
                <a:srgbClr val="58595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950" y="3836375"/>
            <a:ext cx="49431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58595B"/>
                </a:solidFill>
              </a:rPr>
              <a:t>Why is </a:t>
            </a:r>
            <a:r>
              <a:rPr lang="en-GB" sz="2200" dirty="0" smtClean="0">
                <a:solidFill>
                  <a:srgbClr val="58595B"/>
                </a:solidFill>
              </a:rPr>
              <a:t>developing Public Speaking skills important for </a:t>
            </a:r>
            <a:r>
              <a:rPr lang="en-GB" sz="2200" dirty="0">
                <a:solidFill>
                  <a:srgbClr val="58595B"/>
                </a:solidFill>
              </a:rPr>
              <a:t>Class Reps?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4950" y="4628471"/>
            <a:ext cx="51371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Being able to inform </a:t>
            </a:r>
            <a:r>
              <a:rPr lang="en-GB" dirty="0">
                <a:solidFill>
                  <a:srgbClr val="58595B"/>
                </a:solidFill>
              </a:rPr>
              <a:t>and </a:t>
            </a:r>
            <a:r>
              <a:rPr lang="en-GB" dirty="0" smtClean="0">
                <a:solidFill>
                  <a:srgbClr val="58595B"/>
                </a:solidFill>
              </a:rPr>
              <a:t>influence </a:t>
            </a:r>
            <a:r>
              <a:rPr lang="en-GB" dirty="0">
                <a:solidFill>
                  <a:srgbClr val="58595B"/>
                </a:solidFill>
              </a:rPr>
              <a:t>both students and university staff members through effective communications is </a:t>
            </a:r>
            <a:r>
              <a:rPr lang="en-GB" dirty="0" smtClean="0">
                <a:solidFill>
                  <a:srgbClr val="58595B"/>
                </a:solidFill>
              </a:rPr>
              <a:t>essential for a Class Rep to be able to help improve the learning experience at GCU.</a:t>
            </a:r>
            <a:endParaRPr lang="en-GB" dirty="0">
              <a:solidFill>
                <a:srgbClr val="58595B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53" y="1812286"/>
            <a:ext cx="2536289" cy="429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7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 smtClean="0">
                <a:solidFill>
                  <a:srgbClr val="58595B"/>
                </a:solidFill>
                <a:latin typeface="Museo 700" panose="02000000000000000000" pitchFamily="2" charset="0"/>
              </a:rPr>
              <a:t>Public Speaking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14950" y="1639777"/>
            <a:ext cx="57852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58595B"/>
                </a:solidFill>
              </a:rPr>
              <a:t>What skills are required for Public Speaking?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851" y="2802252"/>
            <a:ext cx="6263481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D80E86"/>
                </a:solidFill>
              </a:rPr>
              <a:t>Planning &amp; Preparation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1000" b="1" dirty="0" smtClean="0">
              <a:solidFill>
                <a:srgbClr val="D80E8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F47C32"/>
                </a:solidFill>
              </a:rPr>
              <a:t>Positive Non-Verbal Communications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800" b="1" dirty="0" smtClean="0">
              <a:solidFill>
                <a:srgbClr val="D80E8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0072BC"/>
                </a:solidFill>
              </a:rPr>
              <a:t>Confidence</a:t>
            </a:r>
            <a:endParaRPr lang="en-GB" sz="2200" b="1" dirty="0" smtClean="0">
              <a:solidFill>
                <a:srgbClr val="0072B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4384" y="2070664"/>
            <a:ext cx="5437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The following three skills are required for effective Public Speaking…</a:t>
            </a:r>
          </a:p>
          <a:p>
            <a:endParaRPr lang="en-GB" sz="1200" dirty="0">
              <a:solidFill>
                <a:srgbClr val="58595B"/>
              </a:solidFill>
            </a:endParaRPr>
          </a:p>
        </p:txBody>
      </p:sp>
      <p:pic>
        <p:nvPicPr>
          <p:cNvPr id="5126" name="Picture 6" descr="http://www.motiontek.co.uk/wp-content/uploads/2014/03/Hand-too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475" y="2070664"/>
            <a:ext cx="3324476" cy="24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60376" y="4293096"/>
            <a:ext cx="5695800" cy="1872208"/>
          </a:xfrm>
          <a:prstGeom prst="roundRect">
            <a:avLst/>
          </a:prstGeom>
          <a:solidFill>
            <a:schemeClr val="bg1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58622" y="4295533"/>
            <a:ext cx="6171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58595B"/>
                </a:solidFill>
              </a:rPr>
              <a:t>In this session we will be looking at…</a:t>
            </a:r>
            <a:endParaRPr lang="en-GB" sz="2200" dirty="0">
              <a:solidFill>
                <a:srgbClr val="58595B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2074" y="4695653"/>
            <a:ext cx="541410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58595B"/>
                </a:solidFill>
              </a:rPr>
              <a:t>The importance of Planning &amp; Preparation        for effective Public Speaking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000" dirty="0" smtClean="0">
              <a:solidFill>
                <a:srgbClr val="58595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58595B"/>
                </a:solidFill>
              </a:rPr>
              <a:t>The importance of Non-Verbal Communications </a:t>
            </a:r>
            <a:r>
              <a:rPr lang="en-GB" dirty="0">
                <a:solidFill>
                  <a:srgbClr val="58595B"/>
                </a:solidFill>
              </a:rPr>
              <a:t>for effective Public </a:t>
            </a:r>
            <a:r>
              <a:rPr lang="en-GB" dirty="0" smtClean="0">
                <a:solidFill>
                  <a:srgbClr val="58595B"/>
                </a:solidFill>
              </a:rPr>
              <a:t>Speaking.</a:t>
            </a:r>
            <a:endParaRPr lang="en-GB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9826" y="221494"/>
            <a:ext cx="61310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 smtClean="0">
                <a:solidFill>
                  <a:srgbClr val="58595B"/>
                </a:solidFill>
                <a:latin typeface="Museo 700" panose="02000000000000000000" pitchFamily="2" charset="0"/>
              </a:rPr>
              <a:t>Just A Minute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43501" y="1816279"/>
            <a:ext cx="4823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b="1" dirty="0" smtClean="0">
                <a:solidFill>
                  <a:srgbClr val="D80E86"/>
                </a:solidFill>
              </a:rPr>
              <a:t>Hesitation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1" dirty="0">
              <a:solidFill>
                <a:srgbClr val="D80E8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1880" y="2842674"/>
            <a:ext cx="5301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F47C32"/>
                </a:solidFill>
              </a:rPr>
              <a:t>Using the same words or </a:t>
            </a:r>
            <a:r>
              <a:rPr lang="en-GB" i="1" dirty="0" smtClean="0">
                <a:solidFill>
                  <a:srgbClr val="F47C32"/>
                </a:solidFill>
              </a:rPr>
              <a:t>phrases repeatedly (excluding the phrase of the topic)</a:t>
            </a:r>
            <a:endParaRPr lang="en-GB" i="1" dirty="0">
              <a:solidFill>
                <a:srgbClr val="F47C3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4584" y="2127610"/>
            <a:ext cx="5301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D80E86"/>
                </a:solidFill>
              </a:rPr>
              <a:t>A</a:t>
            </a:r>
            <a:r>
              <a:rPr lang="en-GB" dirty="0" smtClean="0">
                <a:solidFill>
                  <a:srgbClr val="D80E86"/>
                </a:solidFill>
              </a:rPr>
              <a:t> </a:t>
            </a:r>
            <a:r>
              <a:rPr lang="en-GB" i="1" dirty="0" smtClean="0">
                <a:solidFill>
                  <a:srgbClr val="D80E86"/>
                </a:solidFill>
              </a:rPr>
              <a:t>pause longer than three seconds.</a:t>
            </a:r>
            <a:endParaRPr lang="en-GB" i="1" dirty="0">
              <a:solidFill>
                <a:srgbClr val="D80E8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1863" y="3851568"/>
            <a:ext cx="5301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72BC"/>
                </a:solidFill>
              </a:rPr>
              <a:t>Going completely off the given topic.</a:t>
            </a:r>
            <a:endParaRPr lang="en-GB" i="1" dirty="0">
              <a:solidFill>
                <a:srgbClr val="0072B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775" y="1151822"/>
            <a:ext cx="6479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58595B"/>
                </a:solidFill>
              </a:rPr>
              <a:t>The aim of this game is to </a:t>
            </a:r>
            <a:r>
              <a:rPr lang="en-GB" sz="2000" b="1" dirty="0" smtClean="0">
                <a:solidFill>
                  <a:srgbClr val="58595B"/>
                </a:solidFill>
              </a:rPr>
              <a:t>speak for a full 60 seconds </a:t>
            </a:r>
            <a:r>
              <a:rPr lang="en-GB" sz="2000" dirty="0" smtClean="0">
                <a:solidFill>
                  <a:srgbClr val="58595B"/>
                </a:solidFill>
              </a:rPr>
              <a:t>on your randomly selected  topic without any…</a:t>
            </a:r>
            <a:endParaRPr lang="en-GB" sz="2000" dirty="0">
              <a:solidFill>
                <a:srgbClr val="58595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775" y="348374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b="1" dirty="0" smtClean="0">
                <a:solidFill>
                  <a:srgbClr val="0072BC"/>
                </a:solidFill>
              </a:rPr>
              <a:t>Deviation</a:t>
            </a:r>
            <a:endParaRPr lang="en-GB" sz="2200" b="1" dirty="0">
              <a:solidFill>
                <a:srgbClr val="0072B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3501" y="2524165"/>
            <a:ext cx="19143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rgbClr val="F47C32"/>
                </a:solidFill>
              </a:rPr>
              <a:t>Repetition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0403" y="4283962"/>
            <a:ext cx="8218061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58595B"/>
                </a:solidFill>
              </a:rPr>
              <a:t>You will get </a:t>
            </a:r>
            <a:r>
              <a:rPr lang="en-GB" sz="2000" b="1" dirty="0" smtClean="0">
                <a:solidFill>
                  <a:srgbClr val="58595B"/>
                </a:solidFill>
              </a:rPr>
              <a:t>one point  </a:t>
            </a:r>
            <a:r>
              <a:rPr lang="en-GB" sz="2000" dirty="0" smtClean="0">
                <a:solidFill>
                  <a:srgbClr val="58595B"/>
                </a:solidFill>
              </a:rPr>
              <a:t>for each second you are able speak on your topic without being successfully challenged by a member of your audience. If you are able to speak for the full 60 seconds on your topic without any successful challenges you will receive </a:t>
            </a:r>
            <a:r>
              <a:rPr lang="en-GB" sz="2000" b="1" dirty="0" smtClean="0">
                <a:solidFill>
                  <a:srgbClr val="58595B"/>
                </a:solidFill>
              </a:rPr>
              <a:t>ten extra points. </a:t>
            </a:r>
          </a:p>
          <a:p>
            <a:endParaRPr lang="en-GB" sz="1000" b="1" dirty="0">
              <a:solidFill>
                <a:srgbClr val="58595B"/>
              </a:solidFill>
            </a:endParaRPr>
          </a:p>
          <a:p>
            <a:r>
              <a:rPr lang="en-GB" sz="2000" dirty="0">
                <a:solidFill>
                  <a:srgbClr val="58595B"/>
                </a:solidFill>
              </a:rPr>
              <a:t>Each successful </a:t>
            </a:r>
            <a:r>
              <a:rPr lang="en-GB" sz="2000" dirty="0" smtClean="0">
                <a:solidFill>
                  <a:srgbClr val="58595B"/>
                </a:solidFill>
              </a:rPr>
              <a:t>challenger will </a:t>
            </a:r>
            <a:r>
              <a:rPr lang="en-GB" sz="2000" dirty="0">
                <a:solidFill>
                  <a:srgbClr val="58595B"/>
                </a:solidFill>
              </a:rPr>
              <a:t>get </a:t>
            </a:r>
            <a:r>
              <a:rPr lang="en-GB" sz="2000" b="1" dirty="0">
                <a:solidFill>
                  <a:srgbClr val="58595B"/>
                </a:solidFill>
              </a:rPr>
              <a:t>one point</a:t>
            </a:r>
            <a:r>
              <a:rPr lang="en-GB" sz="2000" dirty="0">
                <a:solidFill>
                  <a:srgbClr val="58595B"/>
                </a:solidFill>
              </a:rPr>
              <a:t>, </a:t>
            </a:r>
            <a:r>
              <a:rPr lang="en-GB" sz="2000" dirty="0" smtClean="0">
                <a:solidFill>
                  <a:srgbClr val="58595B"/>
                </a:solidFill>
              </a:rPr>
              <a:t>however each unsuccessful challenger </a:t>
            </a:r>
            <a:r>
              <a:rPr lang="en-GB" sz="2000" dirty="0">
                <a:solidFill>
                  <a:srgbClr val="58595B"/>
                </a:solidFill>
              </a:rPr>
              <a:t>will get </a:t>
            </a:r>
            <a:r>
              <a:rPr lang="en-GB" sz="2000" b="1" dirty="0">
                <a:solidFill>
                  <a:srgbClr val="58595B"/>
                </a:solidFill>
              </a:rPr>
              <a:t>minus one point</a:t>
            </a:r>
            <a:r>
              <a:rPr lang="en-GB" sz="1900" dirty="0">
                <a:solidFill>
                  <a:srgbClr val="58595B"/>
                </a:solidFill>
              </a:rPr>
              <a:t>.</a:t>
            </a:r>
          </a:p>
          <a:p>
            <a:endParaRPr lang="en-GB" sz="1900" b="1" dirty="0" smtClean="0">
              <a:solidFill>
                <a:srgbClr val="58595B"/>
              </a:solidFill>
            </a:endParaRPr>
          </a:p>
        </p:txBody>
      </p:sp>
      <p:pic>
        <p:nvPicPr>
          <p:cNvPr id="20" name="Picture 6" descr="http://pngimg.com/upload/clock_PNG66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20" y="1628800"/>
            <a:ext cx="1980896" cy="257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5575" y="188315"/>
            <a:ext cx="61310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 smtClean="0">
                <a:solidFill>
                  <a:srgbClr val="58595B"/>
                </a:solidFill>
                <a:latin typeface="Museo 700" panose="02000000000000000000" pitchFamily="2" charset="0"/>
              </a:rPr>
              <a:t>Planning &amp; Preparation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www.levimage.com/image/web/product/pen_ink/pens/ap0100_csw_blg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286599" y="3428563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16837" y="1340400"/>
            <a:ext cx="57852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58595B"/>
                </a:solidFill>
              </a:rPr>
              <a:t>All Public Speaking activities require Planning &amp; Preparation!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4613" y="2492896"/>
            <a:ext cx="3377413" cy="374267"/>
          </a:xfrm>
          <a:prstGeom prst="rect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14612" y="2867163"/>
            <a:ext cx="3377413" cy="374267"/>
          </a:xfrm>
          <a:prstGeom prst="rect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14611" y="3241430"/>
            <a:ext cx="3377413" cy="374267"/>
          </a:xfrm>
          <a:prstGeom prst="rect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 rot="10800000">
            <a:off x="614153" y="3615697"/>
            <a:ext cx="3377413" cy="374267"/>
          </a:xfrm>
          <a:prstGeom prst="rect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13694" y="3989964"/>
            <a:ext cx="3377413" cy="374267"/>
          </a:xfrm>
          <a:prstGeom prst="rect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12775" y="4358823"/>
            <a:ext cx="3377413" cy="374267"/>
          </a:xfrm>
          <a:prstGeom prst="rect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 rot="10800000">
            <a:off x="612776" y="4733091"/>
            <a:ext cx="3377413" cy="374267"/>
          </a:xfrm>
          <a:prstGeom prst="rect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12775" y="5107357"/>
            <a:ext cx="3377413" cy="374267"/>
          </a:xfrm>
          <a:prstGeom prst="rect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12775" y="5476216"/>
            <a:ext cx="3377413" cy="374267"/>
          </a:xfrm>
          <a:prstGeom prst="rect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12775" y="5599785"/>
            <a:ext cx="3377413" cy="619556"/>
          </a:xfrm>
          <a:prstGeom prst="rect">
            <a:avLst/>
          </a:prstGeom>
          <a:solidFill>
            <a:srgbClr val="0072BC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C0A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2775" y="2492896"/>
            <a:ext cx="3377413" cy="3726444"/>
          </a:xfrm>
          <a:prstGeom prst="rect">
            <a:avLst/>
          </a:prstGeom>
          <a:noFill/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324135" y="5585687"/>
            <a:ext cx="3216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10% </a:t>
            </a:r>
            <a:r>
              <a:rPr lang="en-GB" sz="2200" dirty="0" smtClean="0">
                <a:solidFill>
                  <a:schemeClr val="bg1"/>
                </a:solidFill>
              </a:rPr>
              <a:t>on </a:t>
            </a:r>
            <a:r>
              <a:rPr lang="en-GB" sz="2200" b="1" dirty="0">
                <a:solidFill>
                  <a:schemeClr val="bg1"/>
                </a:solidFill>
              </a:rPr>
              <a:t>Delivery 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6629" y="2533056"/>
            <a:ext cx="32835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9600" b="1" dirty="0">
                <a:solidFill>
                  <a:schemeClr val="bg1"/>
                </a:solidFill>
              </a:rPr>
              <a:t>90% </a:t>
            </a:r>
            <a:r>
              <a:rPr lang="en-GB" sz="9600" b="1" dirty="0" smtClean="0">
                <a:solidFill>
                  <a:schemeClr val="bg1"/>
                </a:solidFill>
              </a:rPr>
              <a:t>          </a:t>
            </a:r>
            <a:r>
              <a:rPr lang="en-GB" sz="3600" dirty="0" smtClean="0">
                <a:solidFill>
                  <a:schemeClr val="bg1"/>
                </a:solidFill>
              </a:rPr>
              <a:t>On</a:t>
            </a:r>
            <a:r>
              <a:rPr lang="en-GB" sz="3600" b="1" dirty="0" smtClean="0">
                <a:solidFill>
                  <a:schemeClr val="bg1"/>
                </a:solidFill>
              </a:rPr>
              <a:t> Planning </a:t>
            </a:r>
          </a:p>
          <a:p>
            <a:pPr lvl="0">
              <a:defRPr/>
            </a:pPr>
            <a:r>
              <a:rPr lang="en-GB" sz="3600" dirty="0" smtClean="0">
                <a:solidFill>
                  <a:schemeClr val="bg1"/>
                </a:solidFill>
              </a:rPr>
              <a:t>&amp;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Preparation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92418" y="2680029"/>
            <a:ext cx="3888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58595B"/>
                </a:solidFill>
              </a:rPr>
              <a:t>Before you can start to plan </a:t>
            </a:r>
            <a:r>
              <a:rPr lang="en-GB" sz="2200" dirty="0">
                <a:solidFill>
                  <a:srgbClr val="58595B"/>
                </a:solidFill>
              </a:rPr>
              <a:t>and </a:t>
            </a:r>
            <a:r>
              <a:rPr lang="en-GB" sz="2200" dirty="0" smtClean="0">
                <a:solidFill>
                  <a:srgbClr val="58595B"/>
                </a:solidFill>
              </a:rPr>
              <a:t>prepare the message and the structure for your Public </a:t>
            </a:r>
            <a:r>
              <a:rPr lang="en-GB" sz="2200" dirty="0">
                <a:solidFill>
                  <a:srgbClr val="58595B"/>
                </a:solidFill>
              </a:rPr>
              <a:t>Speaking a</a:t>
            </a:r>
            <a:r>
              <a:rPr lang="en-GB" sz="2200" dirty="0" smtClean="0">
                <a:solidFill>
                  <a:srgbClr val="58595B"/>
                </a:solidFill>
              </a:rPr>
              <a:t>ctivity you will </a:t>
            </a:r>
            <a:r>
              <a:rPr lang="en-GB" sz="2200" dirty="0">
                <a:solidFill>
                  <a:srgbClr val="58595B"/>
                </a:solidFill>
              </a:rPr>
              <a:t>need to </a:t>
            </a:r>
            <a:r>
              <a:rPr lang="en-GB" sz="2200" dirty="0" smtClean="0">
                <a:solidFill>
                  <a:srgbClr val="58595B"/>
                </a:solidFill>
              </a:rPr>
              <a:t>consider the…</a:t>
            </a:r>
          </a:p>
          <a:p>
            <a:endParaRPr lang="en-GB" sz="1000" dirty="0" smtClean="0">
              <a:solidFill>
                <a:srgbClr val="58595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EC008C"/>
                </a:solidFill>
              </a:rPr>
              <a:t>Purpose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800" b="1" dirty="0" smtClean="0">
              <a:solidFill>
                <a:srgbClr val="58595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F47C32"/>
                </a:solidFill>
              </a:rPr>
              <a:t>Audience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800" b="1" dirty="0" smtClean="0">
              <a:solidFill>
                <a:srgbClr val="58595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0072BC"/>
                </a:solidFill>
              </a:rPr>
              <a:t>Timings</a:t>
            </a:r>
            <a:endParaRPr lang="en-GB" sz="2000" b="1" dirty="0">
              <a:solidFill>
                <a:srgbClr val="0072BC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 rot="16200000">
            <a:off x="-1332719" y="4159175"/>
            <a:ext cx="345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Public Speaking Time Allocation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9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6016" y="234957"/>
            <a:ext cx="61310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>
                <a:solidFill>
                  <a:srgbClr val="58595B"/>
                </a:solidFill>
                <a:latin typeface="Museo 700" panose="02000000000000000000" pitchFamily="2" charset="0"/>
              </a:rPr>
              <a:t>Planning &amp; Preparation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16837" y="1602010"/>
            <a:ext cx="4631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58595B"/>
                </a:solidFill>
              </a:rPr>
              <a:t>Public Speaking can only inform and/or influence an audience if it is delivered in a structured </a:t>
            </a:r>
            <a:r>
              <a:rPr lang="en-GB" sz="2400" dirty="0" smtClean="0">
                <a:solidFill>
                  <a:srgbClr val="58595B"/>
                </a:solidFill>
              </a:rPr>
              <a:t>way</a:t>
            </a:r>
            <a:r>
              <a:rPr lang="en-GB" sz="2400" dirty="0">
                <a:solidFill>
                  <a:srgbClr val="58595B"/>
                </a:solidFill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837" y="2891045"/>
            <a:ext cx="4105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58595B"/>
                </a:solidFill>
              </a:rPr>
              <a:t>The best way to ensure that your Public Speaking activity is structured is to </a:t>
            </a:r>
            <a:r>
              <a:rPr lang="en-GB" b="1" dirty="0" smtClean="0">
                <a:solidFill>
                  <a:srgbClr val="58595B"/>
                </a:solidFill>
              </a:rPr>
              <a:t>plan &amp; prepare notes</a:t>
            </a:r>
            <a:r>
              <a:rPr lang="en-GB" dirty="0" smtClean="0">
                <a:solidFill>
                  <a:srgbClr val="58595B"/>
                </a:solidFill>
              </a:rPr>
              <a:t> </a:t>
            </a:r>
            <a:r>
              <a:rPr lang="en-GB" dirty="0">
                <a:solidFill>
                  <a:srgbClr val="58595B"/>
                </a:solidFill>
              </a:rPr>
              <a:t>that </a:t>
            </a:r>
            <a:r>
              <a:rPr lang="en-GB" dirty="0" smtClean="0">
                <a:solidFill>
                  <a:srgbClr val="58595B"/>
                </a:solidFill>
              </a:rPr>
              <a:t>can be used </a:t>
            </a:r>
            <a:r>
              <a:rPr lang="en-GB" dirty="0">
                <a:solidFill>
                  <a:srgbClr val="58595B"/>
                </a:solidFill>
              </a:rPr>
              <a:t>as </a:t>
            </a:r>
            <a:r>
              <a:rPr lang="en-GB" dirty="0" smtClean="0">
                <a:solidFill>
                  <a:srgbClr val="58595B"/>
                </a:solidFill>
              </a:rPr>
              <a:t>a guide when </a:t>
            </a:r>
            <a:r>
              <a:rPr lang="en-GB" dirty="0">
                <a:solidFill>
                  <a:srgbClr val="58595B"/>
                </a:solidFill>
              </a:rPr>
              <a:t>speaking.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9519" y="4365104"/>
            <a:ext cx="4103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58595B"/>
                </a:solidFill>
              </a:rPr>
              <a:t>Your notes should be headings and key words </a:t>
            </a:r>
            <a:r>
              <a:rPr lang="en-GB" dirty="0">
                <a:solidFill>
                  <a:srgbClr val="58595B"/>
                </a:solidFill>
              </a:rPr>
              <a:t>bullet-point format </a:t>
            </a:r>
            <a:r>
              <a:rPr lang="en-GB" dirty="0" smtClean="0">
                <a:solidFill>
                  <a:srgbClr val="58595B"/>
                </a:solidFill>
              </a:rPr>
              <a:t>and not a word for word script of everything you want to say.</a:t>
            </a:r>
            <a:endParaRPr lang="en-GB" dirty="0">
              <a:solidFill>
                <a:srgbClr val="58595B"/>
              </a:solidFill>
            </a:endParaRPr>
          </a:p>
        </p:txBody>
      </p:sp>
      <p:pic>
        <p:nvPicPr>
          <p:cNvPr id="1028" name="Picture 4" descr="http://igoscience.com/wp-content/uploads/aspirin-molecule-ball-stick-C9H8O4-v1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7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60" y="1505621"/>
            <a:ext cx="4845982" cy="363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3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21494"/>
            <a:ext cx="696407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 smtClean="0">
                <a:solidFill>
                  <a:srgbClr val="58595B"/>
                </a:solidFill>
                <a:latin typeface="Museo 700" panose="02000000000000000000" pitchFamily="2" charset="0"/>
              </a:rPr>
              <a:t>Non-Verbal Communication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125803" y="1670620"/>
            <a:ext cx="50026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58595B"/>
                </a:solidFill>
              </a:rPr>
              <a:t>Public Speaking isn’t </a:t>
            </a:r>
            <a:r>
              <a:rPr lang="en-GB" sz="2200" dirty="0">
                <a:solidFill>
                  <a:srgbClr val="58595B"/>
                </a:solidFill>
              </a:rPr>
              <a:t>just </a:t>
            </a:r>
            <a:r>
              <a:rPr lang="en-GB" sz="2200" dirty="0" smtClean="0">
                <a:solidFill>
                  <a:srgbClr val="58595B"/>
                </a:solidFill>
              </a:rPr>
              <a:t>about </a:t>
            </a:r>
            <a:r>
              <a:rPr lang="en-GB" sz="2200" dirty="0">
                <a:solidFill>
                  <a:srgbClr val="58595B"/>
                </a:solidFill>
              </a:rPr>
              <a:t>what you </a:t>
            </a:r>
            <a:r>
              <a:rPr lang="en-GB" sz="2200" dirty="0" smtClean="0">
                <a:solidFill>
                  <a:srgbClr val="58595B"/>
                </a:solidFill>
              </a:rPr>
              <a:t>say; </a:t>
            </a:r>
            <a:r>
              <a:rPr lang="en-GB" sz="2800" b="1" dirty="0" smtClean="0">
                <a:solidFill>
                  <a:srgbClr val="58595B"/>
                </a:solidFill>
              </a:rPr>
              <a:t>It’s </a:t>
            </a:r>
            <a:r>
              <a:rPr lang="en-GB" sz="2800" b="1" dirty="0">
                <a:solidFill>
                  <a:srgbClr val="58595B"/>
                </a:solidFill>
              </a:rPr>
              <a:t>also </a:t>
            </a:r>
            <a:r>
              <a:rPr lang="en-GB" sz="2800" b="1" dirty="0" smtClean="0">
                <a:solidFill>
                  <a:srgbClr val="58595B"/>
                </a:solidFill>
              </a:rPr>
              <a:t>about </a:t>
            </a:r>
            <a:r>
              <a:rPr lang="en-GB" sz="2800" b="1" dirty="0">
                <a:solidFill>
                  <a:srgbClr val="58595B"/>
                </a:solidFill>
              </a:rPr>
              <a:t>how you say it!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2773" y="2494014"/>
            <a:ext cx="3368388" cy="374267"/>
          </a:xfrm>
          <a:prstGeom prst="rect">
            <a:avLst/>
          </a:prstGeom>
          <a:solidFill>
            <a:srgbClr val="EC008C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12775" y="2856346"/>
            <a:ext cx="3377413" cy="374267"/>
          </a:xfrm>
          <a:prstGeom prst="rect">
            <a:avLst/>
          </a:prstGeom>
          <a:solidFill>
            <a:srgbClr val="EC008C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14611" y="3241430"/>
            <a:ext cx="3375575" cy="374267"/>
          </a:xfrm>
          <a:prstGeom prst="rect">
            <a:avLst/>
          </a:prstGeom>
          <a:solidFill>
            <a:srgbClr val="EC008C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10800000">
            <a:off x="614153" y="3615697"/>
            <a:ext cx="3377413" cy="374267"/>
          </a:xfrm>
          <a:prstGeom prst="rect">
            <a:avLst/>
          </a:prstGeom>
          <a:solidFill>
            <a:srgbClr val="EC008C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13694" y="3989964"/>
            <a:ext cx="3377413" cy="374267"/>
          </a:xfrm>
          <a:prstGeom prst="rect">
            <a:avLst/>
          </a:prstGeom>
          <a:solidFill>
            <a:srgbClr val="EC008C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28647" y="4359941"/>
            <a:ext cx="3361540" cy="374267"/>
          </a:xfrm>
          <a:prstGeom prst="rect">
            <a:avLst/>
          </a:prstGeom>
          <a:solidFill>
            <a:srgbClr val="EC008C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rot="10800000">
            <a:off x="612773" y="4677191"/>
            <a:ext cx="3377413" cy="435574"/>
          </a:xfrm>
          <a:prstGeom prst="rect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12775" y="5107357"/>
            <a:ext cx="3377413" cy="374267"/>
          </a:xfrm>
          <a:prstGeom prst="rect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12775" y="5476216"/>
            <a:ext cx="3377413" cy="374267"/>
          </a:xfrm>
          <a:prstGeom prst="rect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12775" y="5760461"/>
            <a:ext cx="3377413" cy="458880"/>
          </a:xfrm>
          <a:prstGeom prst="rect">
            <a:avLst/>
          </a:prstGeom>
          <a:solidFill>
            <a:srgbClr val="0072BC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C0A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2773" y="2123439"/>
            <a:ext cx="3368388" cy="374267"/>
          </a:xfrm>
          <a:prstGeom prst="rect">
            <a:avLst/>
          </a:prstGeom>
          <a:solidFill>
            <a:srgbClr val="EC008C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12773" y="1724582"/>
            <a:ext cx="3368388" cy="374267"/>
          </a:xfrm>
          <a:prstGeom prst="rect">
            <a:avLst/>
          </a:prstGeom>
          <a:solidFill>
            <a:srgbClr val="EC008C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57198" y="1493263"/>
            <a:ext cx="337741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2000" b="1" dirty="0" smtClean="0">
                <a:solidFill>
                  <a:schemeClr val="bg1"/>
                </a:solidFill>
              </a:rPr>
              <a:t>70</a:t>
            </a:r>
            <a:r>
              <a:rPr lang="en-GB" sz="12000" b="1" dirty="0">
                <a:solidFill>
                  <a:schemeClr val="bg1"/>
                </a:solidFill>
              </a:rPr>
              <a:t>% </a:t>
            </a:r>
            <a:r>
              <a:rPr lang="en-GB" sz="12000" b="1" dirty="0" smtClean="0">
                <a:solidFill>
                  <a:schemeClr val="bg1"/>
                </a:solidFill>
              </a:rPr>
              <a:t>          </a:t>
            </a:r>
            <a:r>
              <a:rPr lang="en-GB" sz="3200" b="1" dirty="0" smtClean="0">
                <a:solidFill>
                  <a:schemeClr val="bg1"/>
                </a:solidFill>
              </a:rPr>
              <a:t>Body Language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7198" y="4735326"/>
            <a:ext cx="32835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5200" b="1" dirty="0" smtClean="0">
                <a:solidFill>
                  <a:schemeClr val="bg1"/>
                </a:solidFill>
              </a:rPr>
              <a:t>23%</a:t>
            </a:r>
            <a:endParaRPr lang="en-GB" sz="52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5836" y="5774131"/>
            <a:ext cx="41044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200" b="1" dirty="0" smtClean="0">
                <a:solidFill>
                  <a:schemeClr val="bg1"/>
                </a:solidFill>
              </a:rPr>
              <a:t>7% Words Used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1413" y="4750549"/>
            <a:ext cx="18193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chemeClr val="bg1"/>
                </a:solidFill>
              </a:rPr>
              <a:t>Voice </a:t>
            </a:r>
            <a:r>
              <a:rPr lang="en-GB" sz="2400" b="1" dirty="0" smtClean="0">
                <a:solidFill>
                  <a:schemeClr val="bg1"/>
                </a:solidFill>
              </a:rPr>
              <a:t>Pitch</a:t>
            </a:r>
          </a:p>
          <a:p>
            <a:pPr lvl="0"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&amp;Tone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1925835" y="3773315"/>
            <a:ext cx="4609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Face-To-Face Communications Breakdown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612775" y="1700808"/>
            <a:ext cx="3377413" cy="4518532"/>
          </a:xfrm>
          <a:prstGeom prst="rect">
            <a:avLst/>
          </a:prstGeom>
          <a:noFill/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913" y="2996952"/>
            <a:ext cx="1528219" cy="327254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188392" y="4273495"/>
            <a:ext cx="3945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EC008C"/>
                </a:solidFill>
              </a:rPr>
              <a:t>Your Posture &amp; Body Movements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F47C32"/>
                </a:solidFill>
              </a:rPr>
              <a:t>Your Facial Movements &amp; Making Regular Eye Contact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0072BC"/>
                </a:solidFill>
              </a:rPr>
              <a:t>Your Voice </a:t>
            </a:r>
            <a:r>
              <a:rPr lang="en-GB" b="1" dirty="0">
                <a:solidFill>
                  <a:srgbClr val="0072BC"/>
                </a:solidFill>
              </a:rPr>
              <a:t>P</a:t>
            </a:r>
            <a:r>
              <a:rPr lang="en-GB" b="1" dirty="0" smtClean="0">
                <a:solidFill>
                  <a:srgbClr val="0072BC"/>
                </a:solidFill>
              </a:rPr>
              <a:t>itch &amp; </a:t>
            </a:r>
            <a:r>
              <a:rPr lang="en-GB" b="1" dirty="0">
                <a:solidFill>
                  <a:srgbClr val="0072BC"/>
                </a:solidFill>
              </a:rPr>
              <a:t>T</a:t>
            </a:r>
            <a:r>
              <a:rPr lang="en-GB" b="1" dirty="0" smtClean="0">
                <a:solidFill>
                  <a:srgbClr val="0072BC"/>
                </a:solidFill>
              </a:rPr>
              <a:t>one</a:t>
            </a:r>
            <a:endParaRPr lang="en-GB" b="1" dirty="0">
              <a:solidFill>
                <a:srgbClr val="0072BC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66688" y="3069101"/>
            <a:ext cx="3729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58595B"/>
                </a:solidFill>
              </a:rPr>
              <a:t>When undertaking any Public </a:t>
            </a:r>
            <a:r>
              <a:rPr lang="en-GB" sz="2200" dirty="0">
                <a:solidFill>
                  <a:srgbClr val="58595B"/>
                </a:solidFill>
              </a:rPr>
              <a:t>Speaking activity you </a:t>
            </a:r>
            <a:r>
              <a:rPr lang="en-GB" sz="2200" dirty="0" smtClean="0">
                <a:solidFill>
                  <a:srgbClr val="58595B"/>
                </a:solidFill>
              </a:rPr>
              <a:t>need to be mindful of…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637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21494"/>
            <a:ext cx="696407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 smtClean="0">
                <a:solidFill>
                  <a:srgbClr val="58595B"/>
                </a:solidFill>
                <a:latin typeface="Museo 700" panose="02000000000000000000" pitchFamily="2" charset="0"/>
              </a:rPr>
              <a:t>Non-Verbal Communication</a:t>
            </a:r>
          </a:p>
        </p:txBody>
      </p:sp>
      <p:pic>
        <p:nvPicPr>
          <p:cNvPr id="2052" name="Picture 4" descr="http://www.sayerhamilton.com/resources/images/see/tv_wi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261963"/>
            <a:ext cx="7056784" cy="494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8S0FDjFBj8o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96035" y="1484784"/>
            <a:ext cx="652872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21494"/>
            <a:ext cx="696407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 smtClean="0">
                <a:solidFill>
                  <a:srgbClr val="58595B"/>
                </a:solidFill>
                <a:latin typeface="Museo 700" panose="02000000000000000000" pitchFamily="2" charset="0"/>
              </a:rPr>
              <a:t>Non-Verbal Communication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60032" y="1484784"/>
            <a:ext cx="3967609" cy="4608512"/>
          </a:xfrm>
          <a:prstGeom prst="rect">
            <a:avLst/>
          </a:prstGeom>
          <a:solidFill>
            <a:schemeClr val="bg1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855" y="1484784"/>
            <a:ext cx="3967609" cy="4608512"/>
          </a:xfrm>
          <a:prstGeom prst="rect">
            <a:avLst/>
          </a:prstGeom>
          <a:solidFill>
            <a:schemeClr val="bg1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33855" y="1484784"/>
            <a:ext cx="3967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47C32"/>
                </a:solidFill>
              </a:rPr>
              <a:t>Positive Examples</a:t>
            </a:r>
          </a:p>
          <a:p>
            <a:pPr algn="ctr"/>
            <a:r>
              <a:rPr lang="en-GB" sz="2000" dirty="0" smtClean="0">
                <a:solidFill>
                  <a:srgbClr val="F47C32"/>
                </a:solidFill>
              </a:rPr>
              <a:t>Of Non-Verbal Communication</a:t>
            </a:r>
            <a:endParaRPr lang="en-GB" sz="2000" dirty="0">
              <a:solidFill>
                <a:srgbClr val="F47C3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1513733"/>
            <a:ext cx="3967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72BC"/>
                </a:solidFill>
              </a:rPr>
              <a:t>Negative Examples</a:t>
            </a:r>
          </a:p>
          <a:p>
            <a:pPr algn="ctr"/>
            <a:r>
              <a:rPr lang="en-GB" sz="2000" dirty="0" smtClean="0">
                <a:solidFill>
                  <a:srgbClr val="0072BC"/>
                </a:solidFill>
              </a:rPr>
              <a:t>Of Non-Verbal Communication</a:t>
            </a:r>
            <a:endParaRPr lang="en-GB" sz="2000" dirty="0">
              <a:solidFill>
                <a:srgbClr val="0072B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934" y="2266175"/>
            <a:ext cx="39934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Head Looking Up</a:t>
            </a:r>
          </a:p>
          <a:p>
            <a:pPr algn="ctr"/>
            <a:endParaRPr lang="en-GB" sz="1600" b="1" dirty="0">
              <a:solidFill>
                <a:srgbClr val="58595B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A Smile</a:t>
            </a:r>
          </a:p>
          <a:p>
            <a:pPr algn="ctr"/>
            <a:endParaRPr lang="en-GB" sz="1600" b="1" dirty="0">
              <a:solidFill>
                <a:srgbClr val="58595B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Small Hand &amp; Arm</a:t>
            </a: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 Gestures</a:t>
            </a:r>
            <a:endParaRPr lang="en-GB" sz="1600" b="1" dirty="0">
              <a:solidFill>
                <a:srgbClr val="58595B"/>
              </a:solidFill>
            </a:endParaRPr>
          </a:p>
          <a:p>
            <a:pPr algn="ctr"/>
            <a:endParaRPr lang="en-GB" sz="1600" b="1" dirty="0" smtClean="0">
              <a:solidFill>
                <a:srgbClr val="58595B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Free Arms</a:t>
            </a:r>
          </a:p>
          <a:p>
            <a:pPr algn="ctr"/>
            <a:endParaRPr lang="en-GB" sz="1600" b="1" dirty="0">
              <a:solidFill>
                <a:srgbClr val="58595B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Keeping To One Area </a:t>
            </a: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Of The Stage</a:t>
            </a:r>
          </a:p>
          <a:p>
            <a:pPr algn="ctr"/>
            <a:endParaRPr lang="en-GB" sz="1600" b="1" dirty="0">
              <a:solidFill>
                <a:srgbClr val="58595B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Making Eye Contact </a:t>
            </a: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With Various Members </a:t>
            </a: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Of </a:t>
            </a:r>
            <a:r>
              <a:rPr lang="en-GB" sz="1600" b="1" dirty="0">
                <a:solidFill>
                  <a:srgbClr val="58595B"/>
                </a:solidFill>
              </a:rPr>
              <a:t>The Audience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0033" y="2266175"/>
            <a:ext cx="396760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Head Looking Down</a:t>
            </a:r>
          </a:p>
          <a:p>
            <a:pPr algn="ctr"/>
            <a:endParaRPr lang="en-GB" sz="1600" b="1" dirty="0">
              <a:solidFill>
                <a:srgbClr val="58595B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A Frown</a:t>
            </a:r>
          </a:p>
          <a:p>
            <a:pPr algn="ctr"/>
            <a:endParaRPr lang="en-GB" sz="1600" b="1" dirty="0">
              <a:solidFill>
                <a:srgbClr val="58595B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Exaggerated </a:t>
            </a:r>
            <a:r>
              <a:rPr lang="en-GB" sz="1600" b="1" dirty="0">
                <a:solidFill>
                  <a:srgbClr val="58595B"/>
                </a:solidFill>
              </a:rPr>
              <a:t>Hand </a:t>
            </a:r>
            <a:r>
              <a:rPr lang="en-GB" sz="1600" b="1" dirty="0" smtClean="0">
                <a:solidFill>
                  <a:srgbClr val="58595B"/>
                </a:solidFill>
              </a:rPr>
              <a:t>                         </a:t>
            </a: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&amp; Arm Gestures</a:t>
            </a:r>
          </a:p>
          <a:p>
            <a:pPr algn="ctr"/>
            <a:endParaRPr lang="en-GB" sz="1400" b="1" dirty="0">
              <a:solidFill>
                <a:srgbClr val="58595B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Folded Arms</a:t>
            </a:r>
          </a:p>
          <a:p>
            <a:pPr algn="ctr"/>
            <a:endParaRPr lang="en-GB" sz="1600" b="1" dirty="0">
              <a:solidFill>
                <a:srgbClr val="58595B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Wondering About</a:t>
            </a:r>
            <a:endParaRPr lang="en-GB" sz="1600" b="1" dirty="0">
              <a:solidFill>
                <a:srgbClr val="58595B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The Stage</a:t>
            </a:r>
          </a:p>
          <a:p>
            <a:pPr algn="ctr"/>
            <a:endParaRPr lang="en-GB" sz="1600" b="1" dirty="0">
              <a:solidFill>
                <a:srgbClr val="58595B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Only Focusing Your Eye </a:t>
            </a: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Contact On One Or Two </a:t>
            </a:r>
          </a:p>
          <a:p>
            <a:pPr algn="ctr"/>
            <a:r>
              <a:rPr lang="en-GB" sz="1600" b="1" dirty="0" smtClean="0">
                <a:solidFill>
                  <a:srgbClr val="58595B"/>
                </a:solidFill>
              </a:rPr>
              <a:t>Members Of The Audience </a:t>
            </a:r>
            <a:endParaRPr lang="en-GB" sz="1600" b="1" dirty="0">
              <a:solidFill>
                <a:srgbClr val="58595B"/>
              </a:solidFill>
            </a:endParaRPr>
          </a:p>
          <a:p>
            <a:pPr algn="ctr"/>
            <a:endParaRPr lang="en-GB" sz="1600" b="1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16258</TotalTime>
  <Words>2164</Words>
  <Application>Microsoft Office PowerPoint</Application>
  <PresentationFormat>On-screen Show (4:3)</PresentationFormat>
  <Paragraphs>231</Paragraphs>
  <Slides>11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</dc:creator>
  <cp:lastModifiedBy>Setup</cp:lastModifiedBy>
  <cp:revision>276</cp:revision>
  <cp:lastPrinted>2016-02-10T12:36:36Z</cp:lastPrinted>
  <dcterms:created xsi:type="dcterms:W3CDTF">2014-08-18T10:19:29Z</dcterms:created>
  <dcterms:modified xsi:type="dcterms:W3CDTF">2016-12-01T15:16:15Z</dcterms:modified>
</cp:coreProperties>
</file>