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8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4" r:id="rId84"/>
    <p:sldId id="342" r:id="rId85"/>
    <p:sldId id="343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heme" Target="theme/theme1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5678F-80B6-4151-A301-C6626BC70294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5EAF-9C36-45C4-829E-063A0DD88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1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931BE43-1601-4992-A2C0-112CBA61A629}" type="slidenum">
              <a:rPr lang="fr-FR" smtClean="0"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138"/>
      </p:ext>
    </p:extLst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43995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4755"/>
      </p:ext>
    </p:extLst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3126"/>
      </p:ext>
    </p:extLst>
  </p:cSld>
  <p:clrMapOvr>
    <a:masterClrMapping/>
  </p:clrMapOvr>
  <p:transition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15700"/>
      </p:ext>
    </p:extLst>
  </p:cSld>
  <p:clrMapOvr>
    <a:masterClrMapping/>
  </p:clrMapOvr>
  <p:transition>
    <p:pull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9930"/>
      </p:ext>
    </p:extLst>
  </p:cSld>
  <p:clrMapOvr>
    <a:masterClrMapping/>
  </p:clrMapOvr>
  <p:transition>
    <p:pull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17985"/>
      </p:ext>
    </p:extLst>
  </p:cSld>
  <p:clrMapOvr>
    <a:masterClrMapping/>
  </p:clrMapOvr>
  <p:transition>
    <p:pull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2381"/>
      </p:ext>
    </p:extLst>
  </p:cSld>
  <p:clrMapOvr>
    <a:masterClrMapping/>
  </p:clrMapOvr>
  <p:transition>
    <p:pull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30506"/>
      </p:ext>
    </p:extLst>
  </p:cSld>
  <p:clrMapOvr>
    <a:masterClrMapping/>
  </p:clrMapOvr>
  <p:transition>
    <p:pull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5884"/>
      </p:ext>
    </p:extLst>
  </p:cSld>
  <p:clrMapOvr>
    <a:masterClrMapping/>
  </p:clrMapOvr>
  <p:transition>
    <p:pull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25837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05643"/>
      </p:ext>
    </p:extLst>
  </p:cSld>
  <p:clrMapOvr>
    <a:masterClrMapping/>
  </p:clrMapOvr>
  <p:transition>
    <p:pull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56837"/>
      </p:ext>
    </p:extLst>
  </p:cSld>
  <p:clrMapOvr>
    <a:masterClrMapping/>
  </p:clrMapOvr>
  <p:transition>
    <p:pull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40908"/>
      </p:ext>
    </p:extLst>
  </p:cSld>
  <p:clrMapOvr>
    <a:masterClrMapping/>
  </p:clrMapOvr>
  <p:transition>
    <p:pull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65554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23885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71925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79398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94628"/>
      </p:ext>
    </p:extLst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54205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39134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23899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ll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BD741-7FAD-4E2E-82BB-06B83BD0C8C5}" type="datetimeFigureOut">
              <a:rPr lang="en-US" smtClean="0"/>
              <a:pPr/>
              <a:t>27-Feb-25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C45F8-16A8-47C8-B635-D16C10D5F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88" y="649288"/>
            <a:ext cx="8786812" cy="708025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000" b="1" dirty="0"/>
              <a:t>Algorithmics and data structure </a:t>
            </a:r>
            <a:r>
              <a:rPr lang="fr-FR" sz="4000" b="1" dirty="0">
                <a:solidFill>
                  <a:srgbClr val="FF0000"/>
                </a:solidFill>
              </a:rPr>
              <a:t>2</a:t>
            </a:r>
            <a:endParaRPr lang="fr-FR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101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361FF44-9958-4585-87BC-8F74F0C96897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500063" y="1425575"/>
            <a:ext cx="8401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36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Program</a:t>
            </a:r>
            <a:endParaRPr lang="fr-FR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2053" name="Rectangle 15"/>
          <p:cNvSpPr>
            <a:spLocks noChangeArrowheads="1"/>
          </p:cNvSpPr>
          <p:nvPr/>
        </p:nvSpPr>
        <p:spPr bwMode="auto">
          <a:xfrm>
            <a:off x="428625" y="1905000"/>
            <a:ext cx="8715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fr-FR" sz="2400" b="1" dirty="0" err="1">
                <a:solidFill>
                  <a:schemeClr val="accent1"/>
                </a:solidFill>
                <a:latin typeface="Trebuchet MS" pitchFamily="34" charset="0"/>
              </a:rPr>
              <a:t>Chapter</a:t>
            </a:r>
            <a:r>
              <a:rPr lang="fr-FR" sz="2400" b="1" dirty="0">
                <a:solidFill>
                  <a:schemeClr val="accent1"/>
                </a:solidFill>
                <a:latin typeface="Trebuchet MS" pitchFamily="34" charset="0"/>
              </a:rPr>
              <a:t> 1</a:t>
            </a:r>
            <a:r>
              <a:rPr lang="fr-FR" sz="2400" b="1" dirty="0">
                <a:latin typeface="Trebuchet MS" pitchFamily="34" charset="0"/>
              </a:rPr>
              <a:t>: 1.1 </a:t>
            </a:r>
            <a:r>
              <a:rPr lang="fr-FR" sz="2400" dirty="0" err="1">
                <a:latin typeface="Trebuchet MS" pitchFamily="34" charset="0"/>
              </a:rPr>
              <a:t>Subroutines</a:t>
            </a:r>
            <a:endParaRPr lang="fr-FR" sz="2400" dirty="0">
              <a:latin typeface="Trebuchet MS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fr-FR" sz="2400" dirty="0">
                <a:latin typeface="Trebuchet MS" pitchFamily="34" charset="0"/>
              </a:rPr>
              <a:t> 	        </a:t>
            </a:r>
            <a:r>
              <a:rPr lang="fr-FR" sz="2400" b="1" dirty="0">
                <a:latin typeface="Trebuchet MS" pitchFamily="34" charset="0"/>
              </a:rPr>
              <a:t>1.2 </a:t>
            </a:r>
            <a:r>
              <a:rPr lang="fr-FR" sz="2400" dirty="0" err="1">
                <a:latin typeface="Trebuchet MS" pitchFamily="34" charset="0"/>
              </a:rPr>
              <a:t>Recursion</a:t>
            </a:r>
            <a:endParaRPr lang="fr-FR" sz="2400" dirty="0">
              <a:latin typeface="Trebuchet MS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fr-FR" sz="2400" b="1" dirty="0" err="1">
                <a:solidFill>
                  <a:schemeClr val="accent1"/>
                </a:solidFill>
                <a:latin typeface="Trebuchet MS" pitchFamily="34" charset="0"/>
              </a:rPr>
              <a:t>Chapter</a:t>
            </a:r>
            <a:r>
              <a:rPr lang="fr-FR" sz="2400" b="1" dirty="0">
                <a:solidFill>
                  <a:schemeClr val="accent1"/>
                </a:solidFill>
                <a:latin typeface="Trebuchet MS" pitchFamily="34" charset="0"/>
              </a:rPr>
              <a:t> 2</a:t>
            </a:r>
            <a:r>
              <a:rPr lang="fr-FR" sz="2400" b="1" dirty="0">
                <a:latin typeface="Trebuchet MS" pitchFamily="34" charset="0"/>
              </a:rPr>
              <a:t>:</a:t>
            </a:r>
            <a:r>
              <a:rPr lang="fr-FR" sz="2400" dirty="0">
                <a:latin typeface="Trebuchet MS" pitchFamily="34" charset="0"/>
              </a:rPr>
              <a:t>The files</a:t>
            </a:r>
          </a:p>
          <a:p>
            <a:pPr algn="l" rtl="0">
              <a:lnSpc>
                <a:spcPct val="150000"/>
              </a:lnSpc>
            </a:pPr>
            <a:r>
              <a:rPr lang="fr-FR" sz="2400" b="1" dirty="0" err="1">
                <a:solidFill>
                  <a:schemeClr val="accent1"/>
                </a:solidFill>
                <a:latin typeface="Trebuchet MS" pitchFamily="34" charset="0"/>
              </a:rPr>
              <a:t>Chapter</a:t>
            </a:r>
            <a:r>
              <a:rPr lang="fr-FR" sz="2400" b="1" dirty="0">
                <a:solidFill>
                  <a:schemeClr val="accent1"/>
                </a:solidFill>
                <a:latin typeface="Trebuchet MS" pitchFamily="34" charset="0"/>
              </a:rPr>
              <a:t> 3</a:t>
            </a:r>
            <a:r>
              <a:rPr lang="fr-FR" sz="2400" b="1" dirty="0">
                <a:latin typeface="Trebuchet MS" pitchFamily="34" charset="0"/>
              </a:rPr>
              <a:t>:</a:t>
            </a:r>
            <a:r>
              <a:rPr lang="fr-FR" sz="2400" dirty="0">
                <a:latin typeface="Trebuchet MS" pitchFamily="34" charset="0"/>
              </a:rPr>
              <a:t>The </a:t>
            </a:r>
            <a:r>
              <a:rPr lang="fr-FR" sz="2400" dirty="0" err="1">
                <a:latin typeface="Trebuchet MS" pitchFamily="34" charset="0"/>
              </a:rPr>
              <a:t>lists</a:t>
            </a:r>
            <a:endParaRPr lang="fr-FR" sz="2400" dirty="0">
              <a:latin typeface="Trebuchet MS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fr-FR" sz="2400" dirty="0">
                <a:latin typeface="Trebuchet MS" pitchFamily="34" charset="0"/>
              </a:rPr>
              <a:t> </a:t>
            </a:r>
            <a:r>
              <a:rPr lang="fr-FR" sz="2400" b="1" dirty="0">
                <a:latin typeface="Trebuchet MS" pitchFamily="34" charset="0"/>
              </a:rPr>
              <a:t>3.1 </a:t>
            </a:r>
            <a:r>
              <a:rPr lang="fr-FR" sz="2400" dirty="0" err="1">
                <a:latin typeface="Trebuchet MS" pitchFamily="34" charset="0"/>
              </a:rPr>
              <a:t>Linked</a:t>
            </a:r>
            <a:r>
              <a:rPr lang="fr-FR" sz="2400" dirty="0">
                <a:latin typeface="Trebuchet MS" pitchFamily="34" charset="0"/>
              </a:rPr>
              <a:t> </a:t>
            </a:r>
            <a:r>
              <a:rPr lang="fr-FR" sz="2400" dirty="0" err="1">
                <a:latin typeface="Trebuchet MS" pitchFamily="34" charset="0"/>
              </a:rPr>
              <a:t>lists</a:t>
            </a:r>
            <a:endParaRPr lang="fr-FR" sz="2400" dirty="0">
              <a:latin typeface="Trebuchet MS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fr-FR" sz="2400" dirty="0">
                <a:latin typeface="Trebuchet MS" pitchFamily="34" charset="0"/>
              </a:rPr>
              <a:t> </a:t>
            </a:r>
            <a:r>
              <a:rPr lang="fr-FR" sz="2400" b="1" dirty="0">
                <a:latin typeface="Trebuchet MS" pitchFamily="34" charset="0"/>
              </a:rPr>
              <a:t>3.2 </a:t>
            </a:r>
            <a:r>
              <a:rPr lang="fr-FR" sz="2400" dirty="0" err="1">
                <a:latin typeface="Trebuchet MS" pitchFamily="34" charset="0"/>
              </a:rPr>
              <a:t>Doubly</a:t>
            </a:r>
            <a:r>
              <a:rPr lang="fr-FR" sz="2400" dirty="0">
                <a:latin typeface="Trebuchet MS" pitchFamily="34" charset="0"/>
              </a:rPr>
              <a:t> </a:t>
            </a:r>
            <a:r>
              <a:rPr lang="fr-FR" sz="2400" dirty="0" err="1">
                <a:latin typeface="Trebuchet MS" pitchFamily="34" charset="0"/>
              </a:rPr>
              <a:t>linked</a:t>
            </a:r>
            <a:r>
              <a:rPr lang="fr-FR" sz="2400" dirty="0">
                <a:latin typeface="Trebuchet MS" pitchFamily="34" charset="0"/>
              </a:rPr>
              <a:t> </a:t>
            </a:r>
            <a:r>
              <a:rPr lang="fr-FR" sz="2400" dirty="0" err="1">
                <a:latin typeface="Trebuchet MS" pitchFamily="34" charset="0"/>
              </a:rPr>
              <a:t>lists</a:t>
            </a:r>
            <a:endParaRPr lang="fr-FR" sz="2400" dirty="0">
              <a:latin typeface="Trebuchet MS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fr-FR" sz="2400" dirty="0">
                <a:latin typeface="Trebuchet MS" pitchFamily="34" charset="0"/>
              </a:rPr>
              <a:t> </a:t>
            </a:r>
            <a:r>
              <a:rPr lang="fr-FR" sz="2400" b="1" dirty="0">
                <a:latin typeface="Trebuchet MS" pitchFamily="34" charset="0"/>
              </a:rPr>
              <a:t>3.3 </a:t>
            </a:r>
            <a:r>
              <a:rPr lang="fr-FR" sz="2400" dirty="0" err="1">
                <a:latin typeface="Trebuchet MS" pitchFamily="34" charset="0"/>
              </a:rPr>
              <a:t>Special</a:t>
            </a:r>
            <a:r>
              <a:rPr lang="fr-FR" sz="2400" dirty="0">
                <a:latin typeface="Trebuchet MS" pitchFamily="34" charset="0"/>
              </a:rPr>
              <a:t> </a:t>
            </a:r>
            <a:r>
              <a:rPr lang="fr-FR" sz="2400" dirty="0" err="1">
                <a:latin typeface="Trebuchet MS" pitchFamily="34" charset="0"/>
              </a:rPr>
              <a:t>linked</a:t>
            </a:r>
            <a:r>
              <a:rPr lang="fr-FR" sz="2400" dirty="0">
                <a:latin typeface="Trebuchet MS" pitchFamily="34" charset="0"/>
              </a:rPr>
              <a:t> </a:t>
            </a:r>
            <a:r>
              <a:rPr lang="fr-FR" sz="2400" dirty="0" err="1">
                <a:latin typeface="Trebuchet MS" pitchFamily="34" charset="0"/>
              </a:rPr>
              <a:t>lists</a:t>
            </a:r>
            <a:r>
              <a:rPr lang="fr-FR" sz="2400" dirty="0">
                <a:latin typeface="Trebuchet MS" pitchFamily="34" charset="0"/>
              </a:rPr>
              <a:t> (</a:t>
            </a:r>
            <a:r>
              <a:rPr lang="fr-FR" sz="2400" dirty="0" err="1">
                <a:latin typeface="Trebuchet MS" pitchFamily="34" charset="0"/>
              </a:rPr>
              <a:t>stacks</a:t>
            </a:r>
            <a:r>
              <a:rPr lang="fr-FR" sz="2400" dirty="0">
                <a:latin typeface="Trebuchet MS" pitchFamily="34" charset="0"/>
              </a:rPr>
              <a:t>, queues)</a:t>
            </a:r>
          </a:p>
          <a:p>
            <a:pPr algn="l" rtl="0">
              <a:lnSpc>
                <a:spcPct val="150000"/>
              </a:lnSpc>
            </a:pPr>
            <a:r>
              <a:rPr lang="fr-FR" sz="2400" dirty="0"/>
              <a:t> </a:t>
            </a:r>
          </a:p>
        </p:txBody>
      </p:sp>
      <p:sp>
        <p:nvSpPr>
          <p:cNvPr id="2055" name="Rectangle 19"/>
          <p:cNvSpPr>
            <a:spLocks noChangeArrowheads="1"/>
          </p:cNvSpPr>
          <p:nvPr/>
        </p:nvSpPr>
        <p:spPr bwMode="auto">
          <a:xfrm>
            <a:off x="357188" y="142875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fr-FR" b="1">
                <a:latin typeface="Trebuchet MS" pitchFamily="34" charset="0"/>
              </a:rPr>
              <a:t>Module:</a:t>
            </a:r>
            <a:endParaRPr lang="fr-FR"/>
          </a:p>
        </p:txBody>
      </p:sp>
      <p:sp>
        <p:nvSpPr>
          <p:cNvPr id="2056" name="Rectangle 20"/>
          <p:cNvSpPr>
            <a:spLocks noChangeArrowheads="1"/>
          </p:cNvSpPr>
          <p:nvPr/>
        </p:nvSpPr>
        <p:spPr bwMode="auto">
          <a:xfrm>
            <a:off x="4572000" y="5857875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fr-FR" sz="2000" b="1">
                <a:solidFill>
                  <a:schemeClr val="accent1"/>
                </a:solidFill>
                <a:latin typeface="Trebuchet MS" pitchFamily="34" charset="0"/>
              </a:rPr>
              <a:t>The teacher</a:t>
            </a:r>
            <a:r>
              <a:rPr lang="fr-FR" sz="2000" b="1">
                <a:latin typeface="Trebuchet MS" pitchFamily="34" charset="0"/>
              </a:rPr>
              <a:t>: Kimouche Abdelkader</a:t>
            </a: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1266651941"/>
      </p:ext>
    </p:extLst>
  </p:cSld>
  <p:clrMapOvr>
    <a:masterClrMapping/>
  </p:clrMapOvr>
  <p:transition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1. Sub-program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02C3EF9-0E4F-4D94-B3BC-C029BA730DA7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problematic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500063" y="2078038"/>
            <a:ext cx="8401050" cy="9794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Write an algorithm that fills 3 vectors from a matrix that contains three rows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071563" y="3714750"/>
          <a:ext cx="2143125" cy="1071564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fr-F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fr-F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fr-F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fr-F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fr-F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fr-F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fr-F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fr-F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fr-F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91" name="AutoShape 10"/>
          <p:cNvSpPr>
            <a:spLocks noChangeArrowheads="1"/>
          </p:cNvSpPr>
          <p:nvPr/>
        </p:nvSpPr>
        <p:spPr bwMode="auto">
          <a:xfrm>
            <a:off x="3643313" y="4214813"/>
            <a:ext cx="835025" cy="182562"/>
          </a:xfrm>
          <a:prstGeom prst="rightArrow">
            <a:avLst>
              <a:gd name="adj1" fmla="val 50000"/>
              <a:gd name="adj2" fmla="val 11434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5357813" y="3500438"/>
          <a:ext cx="2143125" cy="357187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8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fr-F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fr-F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fr-F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5357813" y="4143375"/>
          <a:ext cx="2143125" cy="357188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fr-F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fr-F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fr-F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5357813" y="4786313"/>
          <a:ext cx="2143125" cy="357187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8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fr-F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fr-F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fr-F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322" name="ZoneTexte 16"/>
          <p:cNvSpPr txBox="1">
            <a:spLocks noChangeArrowheads="1"/>
          </p:cNvSpPr>
          <p:nvPr/>
        </p:nvSpPr>
        <p:spPr bwMode="auto">
          <a:xfrm>
            <a:off x="4643438" y="3487738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dirty="0"/>
              <a:t>V1</a:t>
            </a:r>
          </a:p>
        </p:txBody>
      </p:sp>
      <p:sp>
        <p:nvSpPr>
          <p:cNvPr id="11323" name="ZoneTexte 17"/>
          <p:cNvSpPr txBox="1">
            <a:spLocks noChangeArrowheads="1"/>
          </p:cNvSpPr>
          <p:nvPr/>
        </p:nvSpPr>
        <p:spPr bwMode="auto">
          <a:xfrm>
            <a:off x="4643438" y="414337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/>
              <a:t>V2</a:t>
            </a:r>
          </a:p>
        </p:txBody>
      </p:sp>
      <p:sp>
        <p:nvSpPr>
          <p:cNvPr id="11324" name="ZoneTexte 18"/>
          <p:cNvSpPr txBox="1">
            <a:spLocks noChangeArrowheads="1"/>
          </p:cNvSpPr>
          <p:nvPr/>
        </p:nvSpPr>
        <p:spPr bwMode="auto">
          <a:xfrm>
            <a:off x="4643438" y="4789488"/>
            <a:ext cx="642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/>
              <a:t>V3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418356" y="3627809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dirty="0"/>
              <a:t>Mat</a:t>
            </a:r>
          </a:p>
        </p:txBody>
      </p:sp>
    </p:spTree>
    <p:extLst>
      <p:ext uri="{BB962C8B-B14F-4D97-AF65-F5344CB8AC3E}">
        <p14:creationId xmlns:p14="http://schemas.microsoft.com/office/powerpoint/2010/main" val="1487380367"/>
      </p:ext>
    </p:extLst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1. Sub-program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2B829F1-4550-4B47-9429-1CDF0BBBCB0C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problem (solution)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500063" y="2078038"/>
            <a:ext cx="8401050" cy="149887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We need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3 loops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to load these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three vectors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from the matrix.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The algorithm is as follows: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073290"/>
      </p:ext>
    </p:extLst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1. Sub-program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A8A7161-D106-4B5D-A6A7-2BE7C2DA3A8C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problem (solution)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 bwMode="auto">
          <a:xfrm>
            <a:off x="1857375" y="1857375"/>
            <a:ext cx="6786563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fr-FR" sz="2400" dirty="0" err="1"/>
              <a:t>Algorithm</a:t>
            </a:r>
            <a:r>
              <a:rPr lang="fr-FR" sz="2400" dirty="0"/>
              <a:t> </a:t>
            </a:r>
            <a:r>
              <a:rPr lang="fr-FR" sz="2400" dirty="0" err="1"/>
              <a:t>Prob</a:t>
            </a:r>
            <a:r>
              <a:rPr lang="fr-FR" sz="2400" dirty="0"/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fr-FR" sz="2400" dirty="0"/>
              <a:t>Mat[</a:t>
            </a:r>
            <a:r>
              <a:rPr lang="fr-FR" sz="2400" dirty="0">
                <a:solidFill>
                  <a:srgbClr val="FF0000"/>
                </a:solidFill>
              </a:rPr>
              <a:t>3</a:t>
            </a:r>
            <a:r>
              <a:rPr lang="fr-FR" sz="2400" dirty="0"/>
              <a:t>,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]: </a:t>
            </a:r>
            <a:r>
              <a:rPr lang="fr-FR" sz="2400" dirty="0" err="1"/>
              <a:t>array</a:t>
            </a:r>
            <a:r>
              <a:rPr lang="fr-FR" sz="2400" dirty="0"/>
              <a:t> of </a:t>
            </a:r>
            <a:r>
              <a:rPr lang="fr-FR" sz="2400" dirty="0" err="1"/>
              <a:t>integer</a:t>
            </a:r>
            <a:r>
              <a:rPr lang="fr-FR" sz="2400" dirty="0"/>
              <a:t>;</a:t>
            </a:r>
          </a:p>
          <a:p>
            <a:pPr eaLnBrk="1" hangingPunct="1">
              <a:spcBef>
                <a:spcPts val="600"/>
              </a:spcBef>
            </a:pPr>
            <a:r>
              <a:rPr lang="fr-FR" sz="2400" dirty="0"/>
              <a:t>V1[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],V2[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],V3[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]: </a:t>
            </a:r>
            <a:r>
              <a:rPr lang="fr-FR" sz="2400" dirty="0" err="1"/>
              <a:t>array</a:t>
            </a:r>
            <a:r>
              <a:rPr lang="fr-FR" sz="2400" dirty="0"/>
              <a:t> of </a:t>
            </a:r>
            <a:r>
              <a:rPr lang="fr-FR" sz="2400" dirty="0" err="1"/>
              <a:t>integer</a:t>
            </a:r>
            <a:r>
              <a:rPr lang="fr-FR" sz="2400" dirty="0"/>
              <a:t>;</a:t>
            </a:r>
          </a:p>
          <a:p>
            <a:pPr eaLnBrk="1" hangingPunct="1">
              <a:spcBef>
                <a:spcPts val="600"/>
              </a:spcBef>
            </a:pPr>
            <a:r>
              <a:rPr lang="fr-FR" sz="2400" b="1" dirty="0" err="1">
                <a:solidFill>
                  <a:srgbClr val="FF0000"/>
                </a:solidFill>
              </a:rPr>
              <a:t>i</a:t>
            </a:r>
            <a:r>
              <a:rPr lang="fr-FR" sz="2400" b="1" dirty="0" err="1"/>
              <a:t>,</a:t>
            </a:r>
            <a:r>
              <a:rPr lang="fr-FR" sz="2400" b="1" dirty="0" err="1">
                <a:solidFill>
                  <a:srgbClr val="0066FF"/>
                </a:solidFill>
              </a:rPr>
              <a:t>j</a:t>
            </a:r>
            <a:r>
              <a:rPr lang="fr-FR" sz="2400" dirty="0"/>
              <a:t>: </a:t>
            </a:r>
            <a:r>
              <a:rPr lang="fr-FR" sz="2400" dirty="0" err="1"/>
              <a:t>integer</a:t>
            </a:r>
            <a:r>
              <a:rPr lang="fr-FR" sz="2400" b="1" dirty="0"/>
              <a:t>;</a:t>
            </a:r>
          </a:p>
          <a:p>
            <a:pPr algn="l" rtl="0" eaLnBrk="1" hangingPunct="1">
              <a:spcBef>
                <a:spcPts val="600"/>
              </a:spcBef>
            </a:pPr>
            <a:r>
              <a:rPr lang="fr-FR" sz="2400" b="1" dirty="0"/>
              <a:t>Begin</a:t>
            </a:r>
            <a:endParaRPr lang="fr-FR" sz="2400" dirty="0"/>
          </a:p>
          <a:p>
            <a:pPr algn="l" rtl="0" eaLnBrk="1" hangingPunct="1">
              <a:spcBef>
                <a:spcPts val="600"/>
              </a:spcBef>
            </a:pPr>
            <a:r>
              <a:rPr lang="fr-FR" sz="2400" b="1" dirty="0"/>
              <a:t>For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FF0000"/>
                </a:solidFill>
              </a:rPr>
              <a:t>i</a:t>
            </a:r>
            <a:r>
              <a:rPr lang="fr-FR" sz="2400" dirty="0"/>
              <a:t>=</a:t>
            </a:r>
            <a:r>
              <a:rPr lang="fr-FR" sz="2400" dirty="0">
                <a:solidFill>
                  <a:srgbClr val="FF0000"/>
                </a:solidFill>
              </a:rPr>
              <a:t>1 </a:t>
            </a:r>
            <a:r>
              <a:rPr lang="fr-FR" sz="2400" dirty="0"/>
              <a:t>to </a:t>
            </a:r>
            <a:r>
              <a:rPr lang="fr-FR" sz="2400" dirty="0">
                <a:solidFill>
                  <a:srgbClr val="FF0000"/>
                </a:solidFill>
              </a:rPr>
              <a:t>3</a:t>
            </a:r>
            <a:r>
              <a:rPr lang="fr-FR" sz="2400" dirty="0"/>
              <a:t> </a:t>
            </a:r>
            <a:r>
              <a:rPr lang="fr-FR" sz="2400" b="1" dirty="0"/>
              <a:t>DO</a:t>
            </a:r>
          </a:p>
          <a:p>
            <a:pPr algn="l" rtl="0" eaLnBrk="1" hangingPunct="1">
              <a:spcBef>
                <a:spcPts val="600"/>
              </a:spcBef>
            </a:pPr>
            <a:r>
              <a:rPr lang="fr-FR" sz="2400" b="1" dirty="0"/>
              <a:t>For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66FF"/>
                </a:solidFill>
              </a:rPr>
              <a:t>j</a:t>
            </a:r>
            <a:r>
              <a:rPr lang="fr-FR" sz="2400" dirty="0"/>
              <a:t>=</a:t>
            </a:r>
            <a:r>
              <a:rPr lang="fr-FR" sz="2400" dirty="0">
                <a:solidFill>
                  <a:srgbClr val="0066FF"/>
                </a:solidFill>
              </a:rPr>
              <a:t>1 </a:t>
            </a:r>
            <a:r>
              <a:rPr lang="fr-FR" sz="2400" dirty="0"/>
              <a:t>to 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 </a:t>
            </a:r>
            <a:r>
              <a:rPr lang="fr-FR" sz="2400" b="1" dirty="0"/>
              <a:t>DO</a:t>
            </a:r>
            <a:endParaRPr lang="fr-FR" sz="2400" dirty="0"/>
          </a:p>
          <a:p>
            <a:pPr algn="l" rtl="0" eaLnBrk="1" hangingPunct="1">
              <a:spcBef>
                <a:spcPts val="600"/>
              </a:spcBef>
            </a:pPr>
            <a:r>
              <a:rPr lang="fr-FR" sz="2400" dirty="0"/>
              <a:t>Read (mat [ </a:t>
            </a:r>
            <a:r>
              <a:rPr lang="fr-FR" sz="2400" dirty="0">
                <a:solidFill>
                  <a:srgbClr val="FF0000"/>
                </a:solidFill>
              </a:rPr>
              <a:t>i </a:t>
            </a:r>
            <a:r>
              <a:rPr lang="fr-FR" sz="2400" dirty="0"/>
              <a:t>, </a:t>
            </a:r>
            <a:r>
              <a:rPr lang="fr-FR" sz="2400" dirty="0">
                <a:solidFill>
                  <a:srgbClr val="0066FF"/>
                </a:solidFill>
              </a:rPr>
              <a:t>j </a:t>
            </a:r>
            <a:r>
              <a:rPr lang="fr-FR" sz="2400" dirty="0"/>
              <a:t>]);</a:t>
            </a:r>
          </a:p>
          <a:p>
            <a:pPr algn="l" rtl="0" eaLnBrk="1" hangingPunct="1">
              <a:spcBef>
                <a:spcPts val="600"/>
              </a:spcBef>
            </a:pPr>
            <a:r>
              <a:rPr lang="fr-FR" sz="2400" b="1" dirty="0"/>
              <a:t>End for</a:t>
            </a:r>
            <a:r>
              <a:rPr lang="fr-FR" sz="2400" dirty="0"/>
              <a:t>;</a:t>
            </a:r>
          </a:p>
          <a:p>
            <a:pPr eaLnBrk="1" hangingPunct="1">
              <a:spcBef>
                <a:spcPts val="600"/>
              </a:spcBef>
            </a:pPr>
            <a:r>
              <a:rPr lang="fr-FR" sz="2400" b="1" dirty="0"/>
              <a:t>End for</a:t>
            </a:r>
            <a:r>
              <a:rPr lang="fr-FR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2371500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1. Sub-program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C9884F1-A0C3-4619-A220-815C37CCB1B2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problem (solution)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 bwMode="auto">
          <a:xfrm>
            <a:off x="1857375" y="1772816"/>
            <a:ext cx="678656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 dirty="0"/>
              <a:t>For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66FF"/>
                </a:solidFill>
              </a:rPr>
              <a:t>j</a:t>
            </a:r>
            <a:r>
              <a:rPr lang="fr-FR" sz="2400" dirty="0"/>
              <a:t>=</a:t>
            </a:r>
            <a:r>
              <a:rPr lang="fr-FR" sz="2400" dirty="0">
                <a:solidFill>
                  <a:srgbClr val="0066FF"/>
                </a:solidFill>
              </a:rPr>
              <a:t>1 </a:t>
            </a:r>
            <a:r>
              <a:rPr lang="fr-FR" sz="2400" dirty="0"/>
              <a:t>to 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 </a:t>
            </a:r>
            <a:r>
              <a:rPr lang="fr-FR" sz="2400" b="1" dirty="0"/>
              <a:t>DO</a:t>
            </a:r>
            <a:endParaRPr lang="fr-FR" sz="2400" dirty="0"/>
          </a:p>
          <a:p>
            <a:pPr algn="l" rtl="0" eaLnBrk="1" hangingPunct="1"/>
            <a:r>
              <a:rPr lang="fr-FR" sz="2400" dirty="0">
                <a:solidFill>
                  <a:srgbClr val="7030A0"/>
                </a:solidFill>
              </a:rPr>
              <a:t>V1</a:t>
            </a:r>
            <a:r>
              <a:rPr lang="fr-FR" sz="2400" dirty="0"/>
              <a:t>[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← mat[</a:t>
            </a:r>
            <a:r>
              <a:rPr lang="fr-FR" sz="2400" dirty="0">
                <a:solidFill>
                  <a:srgbClr val="FF0000"/>
                </a:solidFill>
              </a:rPr>
              <a:t>1</a:t>
            </a:r>
            <a:r>
              <a:rPr lang="fr-FR" sz="2400" dirty="0"/>
              <a:t>,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;</a:t>
            </a:r>
          </a:p>
          <a:p>
            <a:pPr algn="l" rtl="0" eaLnBrk="1" hangingPunct="1"/>
            <a:r>
              <a:rPr lang="fr-FR" sz="2400" b="1" dirty="0"/>
              <a:t>End for</a:t>
            </a:r>
            <a:r>
              <a:rPr lang="fr-FR" sz="2400" dirty="0"/>
              <a:t>;</a:t>
            </a:r>
          </a:p>
          <a:p>
            <a:pPr algn="l" rtl="0" eaLnBrk="1" hangingPunct="1"/>
            <a:endParaRPr lang="fr-FR" sz="2400" b="1" dirty="0"/>
          </a:p>
          <a:p>
            <a:pPr eaLnBrk="1" hangingPunct="1"/>
            <a:r>
              <a:rPr lang="fr-FR" sz="2400" b="1" dirty="0"/>
              <a:t>For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66FF"/>
                </a:solidFill>
              </a:rPr>
              <a:t>j</a:t>
            </a:r>
            <a:r>
              <a:rPr lang="fr-FR" sz="2400" dirty="0"/>
              <a:t>=</a:t>
            </a:r>
            <a:r>
              <a:rPr lang="fr-FR" sz="2400" dirty="0">
                <a:solidFill>
                  <a:srgbClr val="0066FF"/>
                </a:solidFill>
              </a:rPr>
              <a:t>1 </a:t>
            </a:r>
            <a:r>
              <a:rPr lang="fr-FR" sz="2400" dirty="0"/>
              <a:t>to 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 </a:t>
            </a:r>
            <a:r>
              <a:rPr lang="fr-FR" sz="2400" b="1" dirty="0"/>
              <a:t>DO</a:t>
            </a:r>
            <a:endParaRPr lang="fr-FR" sz="2400" dirty="0"/>
          </a:p>
          <a:p>
            <a:pPr algn="l" rtl="0" eaLnBrk="1" hangingPunct="1"/>
            <a:r>
              <a:rPr lang="fr-FR" sz="2400" dirty="0">
                <a:solidFill>
                  <a:srgbClr val="C00000"/>
                </a:solidFill>
              </a:rPr>
              <a:t>V2</a:t>
            </a:r>
            <a:r>
              <a:rPr lang="fr-FR" sz="2400" dirty="0"/>
              <a:t>[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← mat[</a:t>
            </a:r>
            <a:r>
              <a:rPr lang="fr-FR" sz="2400" dirty="0">
                <a:solidFill>
                  <a:srgbClr val="FF0000"/>
                </a:solidFill>
              </a:rPr>
              <a:t>2</a:t>
            </a:r>
            <a:r>
              <a:rPr lang="fr-FR" sz="2400" dirty="0"/>
              <a:t>,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;</a:t>
            </a:r>
          </a:p>
          <a:p>
            <a:pPr eaLnBrk="1" hangingPunct="1"/>
            <a:r>
              <a:rPr lang="fr-FR" sz="2400" b="1" dirty="0"/>
              <a:t>End for</a:t>
            </a:r>
            <a:r>
              <a:rPr lang="fr-FR" sz="2400" dirty="0"/>
              <a:t>;</a:t>
            </a:r>
          </a:p>
          <a:p>
            <a:pPr algn="l" rtl="0" eaLnBrk="1" hangingPunct="1"/>
            <a:endParaRPr lang="fr-FR" sz="2400" b="1" dirty="0"/>
          </a:p>
          <a:p>
            <a:pPr eaLnBrk="1" hangingPunct="1"/>
            <a:r>
              <a:rPr lang="fr-FR" sz="2400" b="1" dirty="0"/>
              <a:t>For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66FF"/>
                </a:solidFill>
              </a:rPr>
              <a:t>j</a:t>
            </a:r>
            <a:r>
              <a:rPr lang="fr-FR" sz="2400" dirty="0"/>
              <a:t>=</a:t>
            </a:r>
            <a:r>
              <a:rPr lang="fr-FR" sz="2400" dirty="0">
                <a:solidFill>
                  <a:srgbClr val="0066FF"/>
                </a:solidFill>
              </a:rPr>
              <a:t>1 </a:t>
            </a:r>
            <a:r>
              <a:rPr lang="fr-FR" sz="2400" dirty="0"/>
              <a:t>to 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 </a:t>
            </a:r>
            <a:r>
              <a:rPr lang="fr-FR" sz="2400" b="1" dirty="0"/>
              <a:t>DO </a:t>
            </a:r>
          </a:p>
          <a:p>
            <a:pPr eaLnBrk="1" hangingPunct="1"/>
            <a:r>
              <a:rPr lang="fr-FR" sz="2400" dirty="0">
                <a:solidFill>
                  <a:srgbClr val="00B050"/>
                </a:solidFill>
              </a:rPr>
              <a:t>V3</a:t>
            </a:r>
            <a:r>
              <a:rPr lang="fr-FR" sz="2400" dirty="0"/>
              <a:t>[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← mat[</a:t>
            </a:r>
            <a:r>
              <a:rPr lang="fr-FR" sz="2400" dirty="0">
                <a:solidFill>
                  <a:srgbClr val="FF0000"/>
                </a:solidFill>
              </a:rPr>
              <a:t>3</a:t>
            </a:r>
            <a:r>
              <a:rPr lang="fr-FR" sz="2400" dirty="0"/>
              <a:t>,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;</a:t>
            </a:r>
          </a:p>
          <a:p>
            <a:pPr eaLnBrk="1" hangingPunct="1"/>
            <a:r>
              <a:rPr lang="fr-FR" sz="2400" b="1" dirty="0"/>
              <a:t>End for</a:t>
            </a:r>
            <a:r>
              <a:rPr lang="fr-FR" sz="2400" dirty="0"/>
              <a:t>;</a:t>
            </a:r>
          </a:p>
          <a:p>
            <a:pPr eaLnBrk="1" hangingPunct="1"/>
            <a:endParaRPr lang="fr-FR" sz="2400" dirty="0"/>
          </a:p>
          <a:p>
            <a:pPr algn="l" rtl="0" eaLnBrk="1" hangingPunct="1"/>
            <a:r>
              <a:rPr lang="fr-FR" sz="2400" b="1" dirty="0"/>
              <a:t>END.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8194208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1. Sub-program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A2EBB18-D1ED-4769-BA31-040AF62EEE4A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problem (solution)</a:t>
            </a:r>
          </a:p>
        </p:txBody>
      </p:sp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642938" y="2071688"/>
            <a:ext cx="1214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fr-FR"/>
              <a:t>V1</a:t>
            </a:r>
          </a:p>
          <a:p>
            <a:pPr algn="l" rtl="0"/>
            <a:r>
              <a:rPr lang="fr-FR"/>
              <a:t>Mat [1, j]</a:t>
            </a:r>
          </a:p>
        </p:txBody>
      </p:sp>
      <p:sp>
        <p:nvSpPr>
          <p:cNvPr id="15369" name="Rectangle 14"/>
          <p:cNvSpPr>
            <a:spLocks noChangeArrowheads="1"/>
          </p:cNvSpPr>
          <p:nvPr/>
        </p:nvSpPr>
        <p:spPr bwMode="auto">
          <a:xfrm>
            <a:off x="642938" y="3497263"/>
            <a:ext cx="1214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fr-FR" dirty="0"/>
              <a:t>V2</a:t>
            </a:r>
          </a:p>
          <a:p>
            <a:pPr algn="l" rtl="0"/>
            <a:r>
              <a:rPr lang="fr-FR" dirty="0"/>
              <a:t>Mat [2, j]</a:t>
            </a:r>
          </a:p>
        </p:txBody>
      </p:sp>
      <p:sp>
        <p:nvSpPr>
          <p:cNvPr id="15370" name="Rectangle 15"/>
          <p:cNvSpPr>
            <a:spLocks noChangeArrowheads="1"/>
          </p:cNvSpPr>
          <p:nvPr/>
        </p:nvSpPr>
        <p:spPr bwMode="auto">
          <a:xfrm>
            <a:off x="642938" y="4714875"/>
            <a:ext cx="1214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fr-FR" dirty="0"/>
              <a:t>V3</a:t>
            </a:r>
          </a:p>
          <a:p>
            <a:pPr algn="l" rtl="0"/>
            <a:r>
              <a:rPr lang="fr-FR" dirty="0"/>
              <a:t>Mat [3, j]</a:t>
            </a:r>
          </a:p>
        </p:txBody>
      </p:sp>
      <p:sp>
        <p:nvSpPr>
          <p:cNvPr id="15371" name="Titre 1"/>
          <p:cNvSpPr txBox="1">
            <a:spLocks/>
          </p:cNvSpPr>
          <p:nvPr/>
        </p:nvSpPr>
        <p:spPr bwMode="auto">
          <a:xfrm>
            <a:off x="1857375" y="1885950"/>
            <a:ext cx="6786563" cy="1200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400" b="1" dirty="0"/>
              <a:t>For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66FF"/>
                </a:solidFill>
              </a:rPr>
              <a:t>j</a:t>
            </a:r>
            <a:r>
              <a:rPr lang="fr-FR" sz="2400" dirty="0"/>
              <a:t>=</a:t>
            </a:r>
            <a:r>
              <a:rPr lang="fr-FR" sz="2400" dirty="0">
                <a:solidFill>
                  <a:srgbClr val="0066FF"/>
                </a:solidFill>
              </a:rPr>
              <a:t>1 </a:t>
            </a:r>
            <a:r>
              <a:rPr lang="fr-FR" sz="2400" dirty="0"/>
              <a:t>to 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 </a:t>
            </a:r>
            <a:r>
              <a:rPr lang="fr-FR" sz="2400" b="1" dirty="0"/>
              <a:t>DO</a:t>
            </a:r>
            <a:endParaRPr lang="fr-FR" sz="2400" dirty="0"/>
          </a:p>
          <a:p>
            <a:pPr eaLnBrk="1" hangingPunct="1"/>
            <a:r>
              <a:rPr lang="fr-FR" sz="2400" dirty="0">
                <a:solidFill>
                  <a:srgbClr val="7030A0"/>
                </a:solidFill>
              </a:rPr>
              <a:t>V1 </a:t>
            </a:r>
            <a:r>
              <a:rPr lang="fr-FR" sz="2400" dirty="0"/>
              <a:t>[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← mat[</a:t>
            </a:r>
            <a:r>
              <a:rPr lang="fr-FR" sz="2400" dirty="0">
                <a:solidFill>
                  <a:srgbClr val="FF0000"/>
                </a:solidFill>
              </a:rPr>
              <a:t>1</a:t>
            </a:r>
            <a:r>
              <a:rPr lang="fr-FR" sz="2400" dirty="0"/>
              <a:t>,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;</a:t>
            </a:r>
          </a:p>
          <a:p>
            <a:pPr eaLnBrk="1" hangingPunct="1"/>
            <a:r>
              <a:rPr lang="fr-FR" sz="2400" b="1" dirty="0"/>
              <a:t>End for</a:t>
            </a:r>
            <a:r>
              <a:rPr lang="fr-FR" sz="2400" dirty="0"/>
              <a:t>;</a:t>
            </a:r>
          </a:p>
        </p:txBody>
      </p:sp>
      <p:sp>
        <p:nvSpPr>
          <p:cNvPr id="15372" name="Titre 1"/>
          <p:cNvSpPr txBox="1">
            <a:spLocks/>
          </p:cNvSpPr>
          <p:nvPr/>
        </p:nvSpPr>
        <p:spPr bwMode="auto">
          <a:xfrm>
            <a:off x="1857375" y="3357563"/>
            <a:ext cx="6786563" cy="1200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400" b="1" dirty="0"/>
              <a:t>For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66FF"/>
                </a:solidFill>
              </a:rPr>
              <a:t>j</a:t>
            </a:r>
            <a:r>
              <a:rPr lang="fr-FR" sz="2400" dirty="0"/>
              <a:t>=</a:t>
            </a:r>
            <a:r>
              <a:rPr lang="fr-FR" sz="2400" dirty="0">
                <a:solidFill>
                  <a:srgbClr val="0066FF"/>
                </a:solidFill>
              </a:rPr>
              <a:t>1 </a:t>
            </a:r>
            <a:r>
              <a:rPr lang="fr-FR" sz="2400" dirty="0"/>
              <a:t>to 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 </a:t>
            </a:r>
            <a:r>
              <a:rPr lang="fr-FR" sz="2400" b="1" dirty="0"/>
              <a:t>DO</a:t>
            </a:r>
            <a:endParaRPr lang="fr-FR" sz="2400" dirty="0"/>
          </a:p>
          <a:p>
            <a:pPr eaLnBrk="1" hangingPunct="1"/>
            <a:r>
              <a:rPr lang="fr-FR" sz="2400" dirty="0">
                <a:solidFill>
                  <a:srgbClr val="C00000"/>
                </a:solidFill>
              </a:rPr>
              <a:t>V2 </a:t>
            </a:r>
            <a:r>
              <a:rPr lang="fr-FR" sz="2400" dirty="0"/>
              <a:t>[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← mat[</a:t>
            </a:r>
            <a:r>
              <a:rPr lang="fr-FR" sz="2400" dirty="0">
                <a:solidFill>
                  <a:srgbClr val="FF0000"/>
                </a:solidFill>
              </a:rPr>
              <a:t>2</a:t>
            </a:r>
            <a:r>
              <a:rPr lang="fr-FR" sz="2400" dirty="0"/>
              <a:t>,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;</a:t>
            </a:r>
          </a:p>
          <a:p>
            <a:pPr eaLnBrk="1" hangingPunct="1"/>
            <a:r>
              <a:rPr lang="fr-FR" sz="2400" b="1" dirty="0"/>
              <a:t>End for</a:t>
            </a:r>
            <a:r>
              <a:rPr lang="fr-FR" sz="2400" dirty="0"/>
              <a:t>;</a:t>
            </a:r>
          </a:p>
        </p:txBody>
      </p:sp>
      <p:sp>
        <p:nvSpPr>
          <p:cNvPr id="15373" name="Titre 1"/>
          <p:cNvSpPr txBox="1">
            <a:spLocks/>
          </p:cNvSpPr>
          <p:nvPr/>
        </p:nvSpPr>
        <p:spPr bwMode="auto">
          <a:xfrm>
            <a:off x="1857375" y="4843463"/>
            <a:ext cx="6786563" cy="1200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400" b="1" dirty="0"/>
              <a:t>For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66FF"/>
                </a:solidFill>
              </a:rPr>
              <a:t>j</a:t>
            </a:r>
            <a:r>
              <a:rPr lang="fr-FR" sz="2400" dirty="0"/>
              <a:t>=</a:t>
            </a:r>
            <a:r>
              <a:rPr lang="fr-FR" sz="2400" dirty="0">
                <a:solidFill>
                  <a:srgbClr val="0066FF"/>
                </a:solidFill>
              </a:rPr>
              <a:t>1 </a:t>
            </a:r>
            <a:r>
              <a:rPr lang="fr-FR" sz="2400" dirty="0"/>
              <a:t>to 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 </a:t>
            </a:r>
            <a:r>
              <a:rPr lang="fr-FR" sz="2400" b="1" dirty="0"/>
              <a:t>DO </a:t>
            </a:r>
          </a:p>
          <a:p>
            <a:pPr eaLnBrk="1" hangingPunct="1"/>
            <a:r>
              <a:rPr lang="fr-FR" sz="2400" dirty="0">
                <a:solidFill>
                  <a:srgbClr val="00B050"/>
                </a:solidFill>
              </a:rPr>
              <a:t>V3 </a:t>
            </a:r>
            <a:r>
              <a:rPr lang="fr-FR" sz="2400" dirty="0"/>
              <a:t>[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← mat[</a:t>
            </a:r>
            <a:r>
              <a:rPr lang="fr-FR" sz="2400" dirty="0">
                <a:solidFill>
                  <a:srgbClr val="FF0000"/>
                </a:solidFill>
              </a:rPr>
              <a:t>3</a:t>
            </a:r>
            <a:r>
              <a:rPr lang="fr-FR" sz="2400" dirty="0"/>
              <a:t>,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;</a:t>
            </a:r>
          </a:p>
          <a:p>
            <a:pPr eaLnBrk="1" hangingPunct="1"/>
            <a:r>
              <a:rPr lang="fr-FR" sz="2400" b="1" dirty="0"/>
              <a:t>End for</a:t>
            </a:r>
            <a:r>
              <a:rPr lang="fr-FR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41717000"/>
      </p:ext>
    </p:extLst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1. Sub-program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F3755C8-3922-4D18-B2A0-83229CD86572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problem (solution)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 bwMode="auto">
          <a:xfrm>
            <a:off x="3714750" y="1928813"/>
            <a:ext cx="5214938" cy="461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/>
              <a:t>Sub-algorithm Name-s (</a:t>
            </a:r>
            <a:r>
              <a:rPr lang="fr-FR" sz="2400" b="1">
                <a:solidFill>
                  <a:srgbClr val="7030A0"/>
                </a:solidFill>
              </a:rPr>
              <a:t>V</a:t>
            </a:r>
            <a:r>
              <a:rPr lang="fr-FR" sz="2400" b="1"/>
              <a:t>,</a:t>
            </a:r>
            <a:r>
              <a:rPr lang="fr-FR" sz="2400" b="1">
                <a:solidFill>
                  <a:srgbClr val="FF0000"/>
                </a:solidFill>
              </a:rPr>
              <a:t>i</a:t>
            </a:r>
            <a:r>
              <a:rPr lang="fr-FR" sz="2400" b="1"/>
              <a:t>)</a:t>
            </a:r>
            <a:endParaRPr lang="fr-FR" sz="2400"/>
          </a:p>
        </p:txBody>
      </p:sp>
      <p:sp>
        <p:nvSpPr>
          <p:cNvPr id="16393" name="Rectangle 13"/>
          <p:cNvSpPr>
            <a:spLocks noChangeArrowheads="1"/>
          </p:cNvSpPr>
          <p:nvPr/>
        </p:nvSpPr>
        <p:spPr bwMode="auto">
          <a:xfrm>
            <a:off x="642938" y="2071688"/>
            <a:ext cx="1214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fr-FR"/>
              <a:t>V1</a:t>
            </a:r>
          </a:p>
          <a:p>
            <a:pPr algn="l" rtl="0"/>
            <a:r>
              <a:rPr lang="fr-FR"/>
              <a:t>Mat [1, j]</a:t>
            </a:r>
          </a:p>
        </p:txBody>
      </p:sp>
      <p:sp>
        <p:nvSpPr>
          <p:cNvPr id="16394" name="Rectangle 14"/>
          <p:cNvSpPr>
            <a:spLocks noChangeArrowheads="1"/>
          </p:cNvSpPr>
          <p:nvPr/>
        </p:nvSpPr>
        <p:spPr bwMode="auto">
          <a:xfrm>
            <a:off x="642938" y="3497263"/>
            <a:ext cx="1214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fr-FR"/>
              <a:t>V2</a:t>
            </a:r>
          </a:p>
          <a:p>
            <a:pPr algn="l" rtl="0"/>
            <a:r>
              <a:rPr lang="fr-FR"/>
              <a:t>Mat [2, d]</a:t>
            </a:r>
          </a:p>
        </p:txBody>
      </p:sp>
      <p:sp>
        <p:nvSpPr>
          <p:cNvPr id="16395" name="Rectangle 15"/>
          <p:cNvSpPr>
            <a:spLocks noChangeArrowheads="1"/>
          </p:cNvSpPr>
          <p:nvPr/>
        </p:nvSpPr>
        <p:spPr bwMode="auto">
          <a:xfrm>
            <a:off x="642938" y="4714875"/>
            <a:ext cx="1214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fr-FR"/>
              <a:t>V3</a:t>
            </a:r>
          </a:p>
          <a:p>
            <a:pPr algn="l" rtl="0"/>
            <a:r>
              <a:rPr lang="fr-FR"/>
              <a:t>Mat [3, d]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rot="10800000">
            <a:off x="1785938" y="2714625"/>
            <a:ext cx="1714500" cy="928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0800000">
            <a:off x="2000250" y="3857625"/>
            <a:ext cx="15001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endCxn id="16395" idx="3"/>
          </p:cNvCxnSpPr>
          <p:nvPr/>
        </p:nvCxnSpPr>
        <p:spPr>
          <a:xfrm rot="10800000" flipV="1">
            <a:off x="1857375" y="4071938"/>
            <a:ext cx="1643063" cy="966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9" name="Rectangle 27"/>
          <p:cNvSpPr>
            <a:spLocks noChangeArrowheads="1"/>
          </p:cNvSpPr>
          <p:nvPr/>
        </p:nvSpPr>
        <p:spPr bwMode="auto">
          <a:xfrm>
            <a:off x="2500313" y="2425700"/>
            <a:ext cx="1214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fr-FR" dirty="0"/>
              <a:t>V=V1</a:t>
            </a:r>
          </a:p>
          <a:p>
            <a:pPr algn="l" rtl="0"/>
            <a:r>
              <a:rPr lang="fr-FR" dirty="0">
                <a:solidFill>
                  <a:srgbClr val="FF0000"/>
                </a:solidFill>
              </a:rPr>
              <a:t>i =1</a:t>
            </a:r>
          </a:p>
        </p:txBody>
      </p:sp>
      <p:sp>
        <p:nvSpPr>
          <p:cNvPr id="16400" name="Rectangle 28"/>
          <p:cNvSpPr>
            <a:spLocks noChangeArrowheads="1"/>
          </p:cNvSpPr>
          <p:nvPr/>
        </p:nvSpPr>
        <p:spPr bwMode="auto">
          <a:xfrm>
            <a:off x="2000250" y="3286125"/>
            <a:ext cx="1214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fr-FR" dirty="0"/>
              <a:t>V=V2</a:t>
            </a:r>
          </a:p>
          <a:p>
            <a:pPr algn="l" rtl="0"/>
            <a:r>
              <a:rPr lang="fr-FR" dirty="0">
                <a:solidFill>
                  <a:srgbClr val="FF0000"/>
                </a:solidFill>
              </a:rPr>
              <a:t>i =2</a:t>
            </a:r>
          </a:p>
        </p:txBody>
      </p:sp>
      <p:sp>
        <p:nvSpPr>
          <p:cNvPr id="16401" name="Rectangle 29"/>
          <p:cNvSpPr>
            <a:spLocks noChangeArrowheads="1"/>
          </p:cNvSpPr>
          <p:nvPr/>
        </p:nvSpPr>
        <p:spPr bwMode="auto">
          <a:xfrm>
            <a:off x="2152650" y="4854575"/>
            <a:ext cx="1214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fr-FR"/>
              <a:t>V=V3</a:t>
            </a:r>
          </a:p>
          <a:p>
            <a:pPr algn="l" rtl="0"/>
            <a:r>
              <a:rPr lang="fr-FR">
                <a:solidFill>
                  <a:srgbClr val="FF0000"/>
                </a:solidFill>
              </a:rPr>
              <a:t>i =3</a:t>
            </a:r>
          </a:p>
        </p:txBody>
      </p:sp>
      <p:sp>
        <p:nvSpPr>
          <p:cNvPr id="31" name="Espace réservé du texte 2"/>
          <p:cNvSpPr txBox="1">
            <a:spLocks/>
          </p:cNvSpPr>
          <p:nvPr/>
        </p:nvSpPr>
        <p:spPr bwMode="auto">
          <a:xfrm>
            <a:off x="3714750" y="2500313"/>
            <a:ext cx="5214938" cy="461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 dirty="0" err="1"/>
              <a:t>begin</a:t>
            </a:r>
            <a:endParaRPr lang="fr-FR" sz="2400" dirty="0"/>
          </a:p>
        </p:txBody>
      </p:sp>
      <p:sp>
        <p:nvSpPr>
          <p:cNvPr id="32" name="Espace réservé du texte 2"/>
          <p:cNvSpPr txBox="1">
            <a:spLocks/>
          </p:cNvSpPr>
          <p:nvPr/>
        </p:nvSpPr>
        <p:spPr bwMode="auto">
          <a:xfrm>
            <a:off x="3714750" y="3228975"/>
            <a:ext cx="5214938" cy="1200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 dirty="0"/>
              <a:t>For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66FF"/>
                </a:solidFill>
              </a:rPr>
              <a:t>j</a:t>
            </a:r>
            <a:r>
              <a:rPr lang="fr-FR" sz="2400" dirty="0"/>
              <a:t>=</a:t>
            </a:r>
            <a:r>
              <a:rPr lang="fr-FR" sz="2400" dirty="0">
                <a:solidFill>
                  <a:srgbClr val="0066FF"/>
                </a:solidFill>
              </a:rPr>
              <a:t>1</a:t>
            </a:r>
            <a:r>
              <a:rPr lang="fr-FR" sz="2400" dirty="0"/>
              <a:t>to 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 </a:t>
            </a:r>
            <a:r>
              <a:rPr lang="fr-FR" sz="2400" b="1" dirty="0"/>
              <a:t>DO</a:t>
            </a:r>
            <a:endParaRPr lang="fr-FR" sz="2400" dirty="0"/>
          </a:p>
          <a:p>
            <a:pPr algn="l" rtl="0" eaLnBrk="1" hangingPunct="1"/>
            <a:r>
              <a:rPr lang="fr-FR" sz="2400" dirty="0">
                <a:solidFill>
                  <a:srgbClr val="7030A0"/>
                </a:solidFill>
              </a:rPr>
              <a:t>V </a:t>
            </a:r>
            <a:r>
              <a:rPr lang="fr-FR" sz="2400" dirty="0"/>
              <a:t>[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← mat [</a:t>
            </a:r>
            <a:r>
              <a:rPr lang="fr-FR" sz="2400" dirty="0" err="1">
                <a:solidFill>
                  <a:srgbClr val="FF0000"/>
                </a:solidFill>
              </a:rPr>
              <a:t>i</a:t>
            </a:r>
            <a:r>
              <a:rPr lang="fr-FR" sz="2400" dirty="0" err="1"/>
              <a:t>,</a:t>
            </a:r>
            <a:r>
              <a:rPr lang="fr-FR" sz="2400" dirty="0" err="1">
                <a:solidFill>
                  <a:srgbClr val="0066CC"/>
                </a:solidFill>
              </a:rPr>
              <a:t>j</a:t>
            </a:r>
            <a:r>
              <a:rPr lang="fr-FR" sz="2400" dirty="0"/>
              <a:t>] ;</a:t>
            </a:r>
          </a:p>
          <a:p>
            <a:pPr algn="l" rtl="0" eaLnBrk="1" hangingPunct="1"/>
            <a:r>
              <a:rPr lang="fr-FR" sz="2400" b="1" dirty="0"/>
              <a:t>End for</a:t>
            </a:r>
            <a:r>
              <a:rPr lang="fr-FR" sz="2400" dirty="0"/>
              <a:t>;</a:t>
            </a:r>
          </a:p>
        </p:txBody>
      </p:sp>
      <p:sp>
        <p:nvSpPr>
          <p:cNvPr id="33" name="Espace réservé du texte 2"/>
          <p:cNvSpPr txBox="1">
            <a:spLocks/>
          </p:cNvSpPr>
          <p:nvPr/>
        </p:nvSpPr>
        <p:spPr bwMode="auto">
          <a:xfrm>
            <a:off x="3714750" y="4610100"/>
            <a:ext cx="5214938" cy="4619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/>
              <a:t>END</a:t>
            </a:r>
            <a:r>
              <a:rPr lang="fr-FR" sz="2400"/>
              <a:t>;</a:t>
            </a:r>
          </a:p>
        </p:txBody>
      </p:sp>
      <p:sp>
        <p:nvSpPr>
          <p:cNvPr id="34" name="Espace réservé du texte 2"/>
          <p:cNvSpPr txBox="1">
            <a:spLocks/>
          </p:cNvSpPr>
          <p:nvPr/>
        </p:nvSpPr>
        <p:spPr bwMode="auto">
          <a:xfrm>
            <a:off x="928688" y="5429250"/>
            <a:ext cx="5214937" cy="4619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 dirty="0"/>
              <a:t>Name-s (V1, 1);</a:t>
            </a:r>
            <a:endParaRPr lang="fr-FR" sz="2400" dirty="0"/>
          </a:p>
        </p:txBody>
      </p:sp>
      <p:sp>
        <p:nvSpPr>
          <p:cNvPr id="35" name="Espace réservé du texte 2"/>
          <p:cNvSpPr txBox="1">
            <a:spLocks/>
          </p:cNvSpPr>
          <p:nvPr/>
        </p:nvSpPr>
        <p:spPr bwMode="auto">
          <a:xfrm>
            <a:off x="928688" y="5824538"/>
            <a:ext cx="5214937" cy="46166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 dirty="0"/>
              <a:t>Noun-s (V2, 2);</a:t>
            </a:r>
          </a:p>
        </p:txBody>
      </p:sp>
      <p:sp>
        <p:nvSpPr>
          <p:cNvPr id="24" name="Espace réservé du texte 2"/>
          <p:cNvSpPr txBox="1">
            <a:spLocks/>
          </p:cNvSpPr>
          <p:nvPr/>
        </p:nvSpPr>
        <p:spPr bwMode="auto">
          <a:xfrm>
            <a:off x="941239" y="6279703"/>
            <a:ext cx="5214937" cy="46166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 dirty="0"/>
              <a:t>Noun-s (V3, 3);</a:t>
            </a:r>
          </a:p>
        </p:txBody>
      </p:sp>
    </p:spTree>
    <p:extLst>
      <p:ext uri="{BB962C8B-B14F-4D97-AF65-F5344CB8AC3E}">
        <p14:creationId xmlns:p14="http://schemas.microsoft.com/office/powerpoint/2010/main" val="287087827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4" grpId="0"/>
      <p:bldP spid="16395" grpId="0"/>
      <p:bldP spid="16399" grpId="0"/>
      <p:bldP spid="16400" grpId="0"/>
      <p:bldP spid="164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1. Sub-program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25738B0-00DB-44F0-903D-BB9C2F59BE16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 bwMode="auto">
          <a:xfrm>
            <a:off x="2857500" y="620688"/>
            <a:ext cx="5214938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400" b="1" dirty="0" err="1">
                <a:latin typeface="Arial" charset="0"/>
                <a:cs typeface="Arial" charset="0"/>
              </a:rPr>
              <a:t>Algorithm</a:t>
            </a:r>
            <a:r>
              <a:rPr lang="fr-FR" sz="2400" b="1" dirty="0">
                <a:latin typeface="Arial" charset="0"/>
                <a:cs typeface="Arial" charset="0"/>
              </a:rPr>
              <a:t> </a:t>
            </a:r>
            <a:r>
              <a:rPr lang="fr-FR" sz="2400" b="1" dirty="0" err="1">
                <a:latin typeface="Arial" charset="0"/>
                <a:cs typeface="Arial" charset="0"/>
              </a:rPr>
              <a:t>prob</a:t>
            </a:r>
            <a:endParaRPr lang="fr-FR" sz="2400" b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fr-FR" sz="2400" dirty="0">
                <a:latin typeface="Arial" charset="0"/>
                <a:cs typeface="Arial" charset="0"/>
              </a:rPr>
              <a:t>Mat[</a:t>
            </a:r>
            <a:r>
              <a:rPr lang="fr-FR" sz="2400" dirty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  <a:r>
              <a:rPr lang="fr-FR" sz="2400" dirty="0">
                <a:latin typeface="Arial" charset="0"/>
                <a:cs typeface="Arial" charset="0"/>
              </a:rPr>
              <a:t>,</a:t>
            </a:r>
            <a:r>
              <a:rPr lang="fr-FR" sz="2400" dirty="0">
                <a:solidFill>
                  <a:srgbClr val="0066FF"/>
                </a:solidFill>
                <a:latin typeface="Arial" charset="0"/>
                <a:cs typeface="Arial" charset="0"/>
              </a:rPr>
              <a:t>3</a:t>
            </a:r>
            <a:r>
              <a:rPr lang="fr-FR" sz="2400" dirty="0">
                <a:latin typeface="Arial" charset="0"/>
                <a:cs typeface="Arial" charset="0"/>
              </a:rPr>
              <a:t>]: </a:t>
            </a:r>
            <a:r>
              <a:rPr lang="fr-FR" sz="2400" dirty="0" err="1">
                <a:latin typeface="Arial" charset="0"/>
                <a:cs typeface="Arial" charset="0"/>
              </a:rPr>
              <a:t>array</a:t>
            </a:r>
            <a:r>
              <a:rPr lang="fr-FR" sz="2400" dirty="0">
                <a:latin typeface="Arial" charset="0"/>
                <a:cs typeface="Arial" charset="0"/>
              </a:rPr>
              <a:t> of </a:t>
            </a:r>
            <a:r>
              <a:rPr lang="fr-FR" sz="2400" dirty="0" err="1">
                <a:latin typeface="Arial" charset="0"/>
                <a:cs typeface="Arial" charset="0"/>
              </a:rPr>
              <a:t>integer</a:t>
            </a:r>
            <a:r>
              <a:rPr lang="fr-FR" sz="2400" dirty="0">
                <a:latin typeface="Arial" charset="0"/>
                <a:cs typeface="Arial" charset="0"/>
              </a:rPr>
              <a:t> ;</a:t>
            </a:r>
          </a:p>
          <a:p>
            <a:pPr>
              <a:defRPr/>
            </a:pPr>
            <a:r>
              <a:rPr lang="fr-FR" sz="2400" dirty="0">
                <a:latin typeface="Arial" charset="0"/>
                <a:cs typeface="Arial" charset="0"/>
              </a:rPr>
              <a:t>V1[</a:t>
            </a:r>
            <a:r>
              <a:rPr lang="fr-FR" sz="2400" dirty="0">
                <a:solidFill>
                  <a:srgbClr val="0066FF"/>
                </a:solidFill>
                <a:latin typeface="Arial" charset="0"/>
                <a:cs typeface="Arial" charset="0"/>
              </a:rPr>
              <a:t>3</a:t>
            </a:r>
            <a:r>
              <a:rPr lang="fr-FR" sz="2400" dirty="0">
                <a:latin typeface="Arial" charset="0"/>
                <a:cs typeface="Arial" charset="0"/>
              </a:rPr>
              <a:t>],V2[</a:t>
            </a:r>
            <a:r>
              <a:rPr lang="fr-FR" sz="2400" dirty="0">
                <a:solidFill>
                  <a:srgbClr val="0066FF"/>
                </a:solidFill>
                <a:latin typeface="Arial" charset="0"/>
                <a:cs typeface="Arial" charset="0"/>
              </a:rPr>
              <a:t>3</a:t>
            </a:r>
            <a:r>
              <a:rPr lang="fr-FR" sz="2400" dirty="0">
                <a:latin typeface="Arial" charset="0"/>
                <a:cs typeface="Arial" charset="0"/>
              </a:rPr>
              <a:t>],V3[</a:t>
            </a:r>
            <a:r>
              <a:rPr lang="fr-FR" sz="2400" dirty="0">
                <a:solidFill>
                  <a:srgbClr val="0066FF"/>
                </a:solidFill>
                <a:latin typeface="Arial" charset="0"/>
                <a:cs typeface="Arial" charset="0"/>
              </a:rPr>
              <a:t>3</a:t>
            </a:r>
            <a:r>
              <a:rPr lang="fr-FR" sz="2400" dirty="0">
                <a:latin typeface="Arial" charset="0"/>
                <a:cs typeface="Arial" charset="0"/>
              </a:rPr>
              <a:t>]: </a:t>
            </a:r>
            <a:r>
              <a:rPr lang="fr-FR" sz="2400" dirty="0" err="1">
                <a:latin typeface="Arial" charset="0"/>
                <a:cs typeface="Arial" charset="0"/>
              </a:rPr>
              <a:t>array</a:t>
            </a:r>
            <a:r>
              <a:rPr lang="fr-FR" sz="2400" dirty="0">
                <a:latin typeface="Arial" charset="0"/>
                <a:cs typeface="Arial" charset="0"/>
              </a:rPr>
              <a:t> of </a:t>
            </a:r>
            <a:r>
              <a:rPr lang="fr-FR" sz="2400" dirty="0" err="1">
                <a:latin typeface="Arial" charset="0"/>
                <a:cs typeface="Arial" charset="0"/>
              </a:rPr>
              <a:t>integer</a:t>
            </a:r>
            <a:r>
              <a:rPr lang="fr-FR" sz="2400" dirty="0">
                <a:latin typeface="Arial" charset="0"/>
                <a:cs typeface="Arial" charset="0"/>
              </a:rPr>
              <a:t> ;</a:t>
            </a:r>
          </a:p>
          <a:p>
            <a:pPr>
              <a:defRPr/>
            </a:pPr>
            <a:r>
              <a:rPr lang="fr-FR" sz="2400" dirty="0">
                <a:latin typeface="Arial" charset="0"/>
                <a:cs typeface="Arial" charset="0"/>
              </a:rPr>
              <a:t>i , j : </a:t>
            </a:r>
            <a:r>
              <a:rPr lang="fr-FR" sz="2400" dirty="0" err="1">
                <a:latin typeface="Arial" charset="0"/>
                <a:cs typeface="Arial" charset="0"/>
              </a:rPr>
              <a:t>integer</a:t>
            </a:r>
            <a:r>
              <a:rPr lang="fr-FR" sz="2400" dirty="0">
                <a:latin typeface="Arial" charset="0"/>
                <a:cs typeface="Arial" charset="0"/>
              </a:rPr>
              <a:t> ;</a:t>
            </a:r>
          </a:p>
        </p:txBody>
      </p:sp>
      <p:sp>
        <p:nvSpPr>
          <p:cNvPr id="23" name="Espace réservé du texte 2"/>
          <p:cNvSpPr txBox="1">
            <a:spLocks/>
          </p:cNvSpPr>
          <p:nvPr/>
        </p:nvSpPr>
        <p:spPr bwMode="auto">
          <a:xfrm>
            <a:off x="2857500" y="2128838"/>
            <a:ext cx="5214938" cy="2308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 dirty="0" err="1"/>
              <a:t>Get_row</a:t>
            </a:r>
            <a:r>
              <a:rPr lang="fr-FR" sz="2400" b="1" dirty="0"/>
              <a:t> (</a:t>
            </a:r>
            <a:r>
              <a:rPr lang="fr-FR" sz="2400" b="1" dirty="0" err="1">
                <a:solidFill>
                  <a:srgbClr val="7030A0"/>
                </a:solidFill>
              </a:rPr>
              <a:t>V</a:t>
            </a:r>
            <a:r>
              <a:rPr lang="fr-FR" sz="2400" b="1" dirty="0" err="1"/>
              <a:t>,</a:t>
            </a:r>
            <a:r>
              <a:rPr lang="fr-FR" sz="2400" b="1" dirty="0" err="1">
                <a:solidFill>
                  <a:srgbClr val="FF0000"/>
                </a:solidFill>
              </a:rPr>
              <a:t>i</a:t>
            </a:r>
            <a:r>
              <a:rPr lang="fr-FR" sz="2400" b="1" dirty="0"/>
              <a:t>)</a:t>
            </a:r>
            <a:endParaRPr lang="fr-FR" sz="2400" dirty="0"/>
          </a:p>
          <a:p>
            <a:pPr algn="l" rtl="0" eaLnBrk="1" hangingPunct="1"/>
            <a:r>
              <a:rPr lang="fr-FR" sz="2400" b="1" dirty="0"/>
              <a:t>Begin</a:t>
            </a:r>
            <a:endParaRPr lang="fr-FR" sz="2400" dirty="0"/>
          </a:p>
          <a:p>
            <a:pPr algn="l" rtl="0" eaLnBrk="1" hangingPunct="1"/>
            <a:r>
              <a:rPr lang="fr-FR" sz="2400" b="1" dirty="0"/>
              <a:t>For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66FF"/>
                </a:solidFill>
              </a:rPr>
              <a:t>j</a:t>
            </a:r>
            <a:r>
              <a:rPr lang="fr-FR" sz="2400" dirty="0"/>
              <a:t>=</a:t>
            </a:r>
            <a:r>
              <a:rPr lang="fr-FR" sz="2400" dirty="0">
                <a:solidFill>
                  <a:srgbClr val="0066FF"/>
                </a:solidFill>
              </a:rPr>
              <a:t>1 </a:t>
            </a:r>
            <a:r>
              <a:rPr lang="fr-FR" sz="2400" dirty="0"/>
              <a:t>to 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 </a:t>
            </a:r>
            <a:r>
              <a:rPr lang="fr-FR" sz="2400" b="1" dirty="0"/>
              <a:t>DO</a:t>
            </a:r>
            <a:endParaRPr lang="fr-FR" sz="2400" dirty="0"/>
          </a:p>
          <a:p>
            <a:pPr algn="l" rtl="0" eaLnBrk="1" hangingPunct="1"/>
            <a:r>
              <a:rPr lang="fr-FR" sz="2400" dirty="0">
                <a:solidFill>
                  <a:srgbClr val="7030A0"/>
                </a:solidFill>
              </a:rPr>
              <a:t>V</a:t>
            </a:r>
            <a:r>
              <a:rPr lang="fr-FR" sz="2400" dirty="0"/>
              <a:t>[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← mat[</a:t>
            </a:r>
            <a:r>
              <a:rPr lang="fr-FR" sz="2400" dirty="0" err="1">
                <a:solidFill>
                  <a:srgbClr val="FF0000"/>
                </a:solidFill>
              </a:rPr>
              <a:t>i</a:t>
            </a:r>
            <a:r>
              <a:rPr lang="fr-FR" sz="2400" dirty="0" err="1"/>
              <a:t>,</a:t>
            </a:r>
            <a:r>
              <a:rPr lang="fr-FR" sz="2400" dirty="0" err="1">
                <a:solidFill>
                  <a:srgbClr val="0066CC"/>
                </a:solidFill>
              </a:rPr>
              <a:t>j</a:t>
            </a:r>
            <a:r>
              <a:rPr lang="fr-FR" sz="2400" dirty="0"/>
              <a:t>] ;</a:t>
            </a:r>
          </a:p>
          <a:p>
            <a:pPr algn="l" rtl="0" eaLnBrk="1" hangingPunct="1"/>
            <a:r>
              <a:rPr lang="fr-FR" sz="2400" b="1" dirty="0"/>
              <a:t>End for</a:t>
            </a:r>
            <a:r>
              <a:rPr lang="fr-FR" sz="2400" dirty="0"/>
              <a:t>;</a:t>
            </a:r>
          </a:p>
          <a:p>
            <a:pPr algn="l" rtl="0" eaLnBrk="1" hangingPunct="1"/>
            <a:r>
              <a:rPr lang="fr-FR" sz="2400" b="1" dirty="0"/>
              <a:t>END;</a:t>
            </a:r>
          </a:p>
        </p:txBody>
      </p:sp>
      <p:sp>
        <p:nvSpPr>
          <p:cNvPr id="26" name="Espace réservé du texte 2"/>
          <p:cNvSpPr txBox="1">
            <a:spLocks/>
          </p:cNvSpPr>
          <p:nvPr/>
        </p:nvSpPr>
        <p:spPr bwMode="auto">
          <a:xfrm>
            <a:off x="2857500" y="4443413"/>
            <a:ext cx="5214938" cy="1939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400" b="1" dirty="0">
                <a:latin typeface="Arial" charset="0"/>
                <a:cs typeface="Arial" charset="0"/>
              </a:rPr>
              <a:t>Begin</a:t>
            </a:r>
          </a:p>
          <a:p>
            <a:pPr>
              <a:defRPr/>
            </a:pPr>
            <a:r>
              <a:rPr lang="fr-FR" sz="2400" b="1" dirty="0" err="1"/>
              <a:t>Get_row</a:t>
            </a:r>
            <a:r>
              <a:rPr lang="fr-FR" sz="2400" b="1" dirty="0">
                <a:latin typeface="Arial" charset="0"/>
                <a:cs typeface="Arial" charset="0"/>
              </a:rPr>
              <a:t>(V1, 1);</a:t>
            </a:r>
            <a:r>
              <a:rPr lang="fr-FR" sz="2400" b="1" dirty="0">
                <a:solidFill>
                  <a:srgbClr val="00B050"/>
                </a:solidFill>
                <a:latin typeface="Arial" charset="0"/>
                <a:cs typeface="Arial" charset="0"/>
              </a:rPr>
              <a:t>// call 1</a:t>
            </a:r>
          </a:p>
          <a:p>
            <a:pPr>
              <a:defRPr/>
            </a:pPr>
            <a:r>
              <a:rPr lang="fr-FR" sz="2400" b="1" dirty="0" err="1"/>
              <a:t>Get_row</a:t>
            </a:r>
            <a:r>
              <a:rPr lang="fr-FR" sz="2400" b="1" dirty="0">
                <a:latin typeface="Arial" charset="0"/>
                <a:cs typeface="Arial" charset="0"/>
              </a:rPr>
              <a:t>(V2, 2);</a:t>
            </a:r>
            <a:r>
              <a:rPr lang="fr-FR" sz="2400" b="1" dirty="0">
                <a:solidFill>
                  <a:srgbClr val="00B050"/>
                </a:solidFill>
                <a:latin typeface="Arial" charset="0"/>
                <a:cs typeface="Arial" charset="0"/>
              </a:rPr>
              <a:t>// call 2</a:t>
            </a:r>
          </a:p>
          <a:p>
            <a:pPr>
              <a:defRPr/>
            </a:pPr>
            <a:r>
              <a:rPr lang="fr-FR" sz="2400" b="1" dirty="0" err="1"/>
              <a:t>Get_row</a:t>
            </a:r>
            <a:r>
              <a:rPr lang="fr-FR" sz="2400" b="1" dirty="0">
                <a:latin typeface="Arial" charset="0"/>
                <a:cs typeface="Arial" charset="0"/>
              </a:rPr>
              <a:t>(V3, 3);</a:t>
            </a:r>
            <a:r>
              <a:rPr lang="fr-FR" sz="2400" b="1" dirty="0">
                <a:solidFill>
                  <a:srgbClr val="00B050"/>
                </a:solidFill>
                <a:latin typeface="Arial" charset="0"/>
                <a:cs typeface="Arial" charset="0"/>
              </a:rPr>
              <a:t>// call 3</a:t>
            </a:r>
          </a:p>
          <a:p>
            <a:pPr algn="l" rtl="0">
              <a:defRPr/>
            </a:pPr>
            <a:r>
              <a:rPr lang="fr-FR" sz="2400" b="1" dirty="0">
                <a:latin typeface="Arial" charset="0"/>
                <a:cs typeface="Arial" charset="0"/>
              </a:rPr>
              <a:t>END.</a:t>
            </a:r>
            <a:endParaRPr lang="fr-FR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613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1. Problem and sub-problem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8E889EE-3037-4D3F-B62A-2043799525D9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fr-FR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Noticed</a:t>
            </a:r>
            <a:endParaRPr lang="fr-FR" sz="24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39" name="Espace réservé du texte 2"/>
          <p:cNvSpPr txBox="1">
            <a:spLocks/>
          </p:cNvSpPr>
          <p:nvPr/>
        </p:nvSpPr>
        <p:spPr>
          <a:xfrm>
            <a:off x="500063" y="2000250"/>
            <a:ext cx="8643937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When developing a modular division we are not looking for the answer to the question </a:t>
            </a:r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how to do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? But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sooner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What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to do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?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i.e.identification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of the precise role of each module.</a:t>
            </a:r>
            <a:endParaRPr lang="fr-FR" sz="2000" dirty="0">
              <a:solidFill>
                <a:srgbClr val="003399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17" name="Espace réservé du texte 2"/>
          <p:cNvSpPr txBox="1">
            <a:spLocks/>
          </p:cNvSpPr>
          <p:nvPr/>
        </p:nvSpPr>
        <p:spPr>
          <a:xfrm>
            <a:off x="428625" y="4276725"/>
            <a:ext cx="8643938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There are two types of subprograms (modules):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procedures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and </a:t>
            </a:r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functions</a:t>
            </a:r>
            <a:endParaRPr lang="fr-F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53644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2. The procedure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3BD0ECD-3B4D-4F7B-A93C-E727A6228031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500063" y="2078038"/>
            <a:ext cx="8401050" cy="29054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 procedure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is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a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subroutine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(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sub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algorithm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), which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can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be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called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(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used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) in </a:t>
            </a:r>
            <a:r>
              <a:rPr lang="fr-FR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another</a:t>
            </a:r>
            <a:r>
              <a:rPr lang="fr-F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program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(algorithm) or in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other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places of the same program (algorithm).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 procedure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can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be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called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like an instruction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in a program (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algorithm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)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through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his name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734952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2. The procedure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823F6AD-84AF-459A-9805-D79437A4DDFD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statement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500063" y="2078038"/>
            <a:ext cx="8401050" cy="24622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 procedure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is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defined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in the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declaration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part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of the algorithm.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 procedure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is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constituted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of a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head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, of the </a:t>
            </a:r>
            <a:r>
              <a:rPr lang="fr-F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variable </a:t>
            </a:r>
            <a:r>
              <a:rPr lang="fr-FR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declarations</a:t>
            </a:r>
            <a:r>
              <a:rPr lang="fr-F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if they exist, and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of a body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05478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1096963"/>
            <a:ext cx="8572500" cy="2832100"/>
          </a:xfrm>
        </p:spPr>
        <p:txBody>
          <a:bodyPr rtlCol="0">
            <a:spAutoFit/>
          </a:bodyPr>
          <a:lstStyle/>
          <a:p>
            <a:pPr rtl="0">
              <a:defRPr/>
            </a:pPr>
            <a:r>
              <a:rPr lang="fr-FR" sz="7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Chapter –1:</a:t>
            </a:r>
            <a:br>
              <a:rPr lang="fr-FR" sz="7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r>
              <a:rPr lang="fr-FR" sz="6000" b="1" dirty="0"/>
              <a:t> </a:t>
            </a:r>
            <a:r>
              <a:rPr lang="fr-FR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Subroutines: </a:t>
            </a:r>
            <a:r>
              <a:rPr lang="fr-FR" sz="4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Functions</a:t>
            </a:r>
            <a:r>
              <a:rPr lang="fr-FR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and </a:t>
            </a:r>
            <a:r>
              <a:rPr lang="fr-FR" sz="4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Procedures</a:t>
            </a:r>
          </a:p>
        </p:txBody>
      </p:sp>
      <p:sp>
        <p:nvSpPr>
          <p:cNvPr id="3076" name="AutoShape 7" descr="data:image/jpeg;base64,/9j/4AAQSkZJRgABAQAAAQABAAD/2wCEAAkGBxQTEhQUExQWFRUXGRUYFxcVFh8VHRscFBQeGBUZGhgeHCkgGBwlGxUeITEhJSkrLi4uHR8zODMsNygtLisBCgoKDg0OGhAQGjAmIBwsNSwsNywsNiwsLC8tLSwsNSwsLCwsLCwsLDcsLCwsLCwsLCwsLDQsLCwsLiwsNCwsLP/AABEIAGAAlAMBIgACEQEDEQH/xAAbAAACAwEBAQAAAAAAAAAAAAAEBQEDBgIAB//EAEgQAAEDAQUCCQYMBQIHAAAAAAECAxEABAUSITFBUQYTIjNhcXOxsjI0coGEwwcUFSNCRIKRocHR4VJTwtLwQ4MkNWKSk9Pi/8QAGAEBAQEBAQAAAAAAAAAAAAAAAAIBAwT/xAAkEQACAQMEAgIDAAAAAAAAAAAAAQIDETESEyFRQWEi8FKxwf/aAAwDAQACEQMRAD8A+g8KV2o2tpuzurQC3JSMOGcZ5RJSToIp3YLsdTm7aXHD0AJH4Cfxrk+fez+9ptQEJTG/11NTUKVGZoD1ems3bOGlmS4WkqxrGWXkzpGLr3UI3fjrxWjNsjTDGYMxBPQPxrnKpGJag2a9SgMzlVJtiP4x6jNYK0PuM8p5SlIUYJJmJMAknTX8KKfvezsoClPMpEYhLgzETkB11zdbpFbRrlXk2PpfhXKr1bGqvwNfPn/hAu/k/wDEJO+M900JaOHViKuS+kdZIy+6m5IpU0fUWre2rRQq5DoOhB6jXzewcIWHCA2+g9OIU6dtyYyOWzp6axV35QdJGwqayFhvBYA5RnpOL8TRyeEeFWFScW8p1HWKqNeLyS6TWDQ16hrHbUOiUKCv83URNd0zkUWizlQyWtPSk/qKyXCWyW1pBW3anFIEzASFDdsg/tW1oO+OYe7NzwGgOrqWSy0VHEotoJJ2kpEmvVF0cwz2bfgFeoAP6/7P72m9KPr/ALP72m9AVuuhIKlGANSaxHCK8i8CnGEjYgqCcU751/eieHF5ZpazjyjHrEGsy7eTYSAUyBpKdP0rz1ZPCOtOKyJbju4C0qKwMCJUo/RTqR3H7qbqv160uFi7meMIMKeOSESYGcZ6K+6lFhS5eFqFmbUUsgy5uKQcwDvIBr6s9YBZ7OluzfN4QAAkDlHLUxlO/pqVG61PwW3bgzNm+Dtx6FXhbHHsh8y1802N4JGatBu0O+ndk4J3bZBKbMynpUkLUY01kk57KsYFrKEmRjJzBXkBP8XF5mNkV623Qpx1tTiUqCJhalcpJVhxBIwxBKROY0FdFLj4xIavllT/AAnYa5KLNaFR/Ksq49RwgV5rhe2ryrLa0+lZlHummgu9EgRv21PyegEZT1ml5mfECXZLBajgW0ytUThW2AuNJggKik9r+DSyzisynLKve2rEn/sVl90aU3tFwJ45DqGmiRqtQ5adfIIGWv4mrHLM/iVKxg+gQVT9oab9Oijf5I1emYW9rHb7Hm6kWhkausJKVDLaiTAy1k6iqmOECHRibEjTI5f5nW/uBDoUrjl4lR9Ekp2ZwrOawPwlcGviqha7MAhCiA6gaTBOKNAISkVylC8dUTop82ZaLxKSFBWFQ2pPfvracFuEybUFJMJcTGU+UCJlI3ZGvlV34HolSoO7IeurbBeSLM8lYWlMKSYyEiRI6ainNxZU4qSPuVCXvzD3ZueA1ZYrQHG0LGikpUPtCR31VfHMPdm54DXuPITdHMM9m34BUVN0cwz2bfgFRQAh8+9n97XV9lUsJStSMbuFRTEkcWsxmDtArn6/7P72u745yy9t7pdABWvgk06rE448pW/HHcKGc4BWU6l0/wC5+1aqvVlkbdiO4eCzFkUpTWKVROJWLSf7jRF+KGEYpjOYBJ2bqaUovhasQwgKO4ztjdUT4iVHmQuZ4iObeP2HDRVibaxAoQ4DvWlSe+rWlPH6DeUbFbaIYLhPLCQP+lJHeahR+2KbLkeV99Q4rTr/AF6alJ5X315ezr3/ALVZALeKG1JHGN8YAcsgqOnOlirNZ4ysxOe1tP609cCo5MT0pn8xVCuOj6G/mz/7KmUblJgN0YUrhDXFg7MISD9xplfF1otLSmXZKFiFAGMuvZQK8YUCogidiI2b8Z7qeVVPFjJ9mLY+DGwo8lKx9ue8VcPg7sezjB1Lj8q11eqtK6J1PsQsWUsP2dpDjhbKHZSsgjkBOHZO2mV78w92bngNDW7zuzejaO5FFXvzD3ZueA1Rh66OYZ7NvwCoqbo5hns2/AKigBPr/s/va7vjnLL23ul1x9f9n97Xd8c5Ze290ugGlQTXppQ/bFFxxHGIQEhMYiB5UzrO6tSuAy8bQtCZQEE7casOW0jLPLZSm0OKUcXxhlB3BXeSfyrpaQAVB5rFBMDDJOwTiGdCovI/TW4nydCnU66LOm+r0Raswm0EJfWNHW1aeS+PXkUjvo6zKIzUSodeID7qX2e1BZgrcSM83FIGmhEEzNUvusheFL2JY1hIMeuR31m3A3Ux6lwFUgzlsNdY9M9u8/pWdXeCkmE4l5HlHCnZkJ4yR+I6qq+VHDycOeua0kT/AAziOHrwmp2+ci5pHziEJJ6xPfl30scJGXGDrU/g7iqhnigYOMdxKV9FICiNdTiIjKotFuCAMHHLM6JLaYG/NQmq24ef6NTLUokg/GGerjFL/rHdTSwWtxSiDxRSB5SFmT9mNOmaSC9ZjCp3FtSpSRhHSQuD6jtpiUBQztDZ6FBKv661QisGNtjuppC7alNoJS80YzgEGfVH509FQ42Art3ndm9G0dyKKvfmHuzc8BoW3ed2b0bR3Iom+OYe7NzwGsBN0cwz2bfgFer10cwz2bfgFRQAn1/2f3td3xzll7b3S64+v+z+9rq+Ocsvbe6XQDSs3wlsgcfs6CEjHxkkpCjycEa9daWkV9edWX/d93XGuk4Wfa/aOlJ2l96Abvu1LNrSgYTKVGcASRAG7rrVUjd8/R6C/CKe0oxUbpdio72b6A74SCw7IBhCzBzEhJIrIquZIswe5MwDh4tMZ51r725h30F+A0kc/wCXj0U91c60U3z0XSk0uOx5dg+ZbgAchJgZapFEmh7s5lr0EeEUSa9EcI4yyZNV1JetLqSEpCdyASdNZ66N4LMhPHJATyXMMhITIwJOcddd3b52/wD5/DXXB3yrT2vu0V54RSkn7Z2lJ6WvSHNIOFTAUGgQmVLwypIVlgUcp6q0FJOEv+h2vu1V1rK8Hc5038hem6ksWlkDCcR2oSCMjoR1VqqSXp51Z+v8lU7rKUVG6XZtRt2bFdu87s3o2juRRV78w92bngNC27zuzejaO5FE3vzD3ZueA12OZN0cwz2bfgFRU3RzDPZt+AVFACHz72f3tccIm1lVlCF4Dx2uHF/pL2E0FwgRaU2pt1hsrAbwqzAB5RMHPqNMFIVaA2VJdYU2rGMknPCUxOYIhVAUXgp9lOJVomTAAZTJMTtVGylN6GVth61KbdTigJaSSnFEyUkjOBWkcsC1AhTyiDqChsj7sFVJuYCIX5OnzTWU6xyMtKq0GrSQTa5RmkOYHQsWl1a80ypgGActCRI6t1M2LwWtwNptYxxMGz//AFTQ3Sf5h/8AG3/ZUpushWIOEK0xBtuY3TgolTS4QbbyI7VeC4KF2gwouN5MJPknCYhU5zlS9DKSOLNtcCRAALYidMMagzlFar5HzKsfKMSeKbkxpng6akXUf5h1nm29QZB8jWaSjSllGqTWBK1eeH5tNs8nCkAWeegDXM5RUO3ysKCfjCjMgn4unKJ1GKRpTv5KMk8YZMSeLbzjSeR01CbogyHIOs8W3rv8iqTprwyeTMvL+cKvjTqFqyMMBPrg66bKMuYELW21ayVk4lYmQc4A1ndFOG7jCfJUB1NND+irEXYQoqDpCjqQ22Ces4KhxpZS5K1SwJV3yoZm1EJiQo2cQrOOTnn+1U3w7iaacXalFCl8lSGUpIOFWZlWkSPXTz5EGfK8rX5prPr5GelWKuskQXSQNBxbf9lU9t5RibRk238w98ZdWUjEnE2g9GmLpNO2bU4p5TAtQxpAJ+ZT0yPK1AAPrFHqueQQVyDkZaa/sqW7pKYwuERpDbYid3Iy0rLU1hBtvICqzuptlm4x0ODBaMuLCNiNoNNb35h7s3PAap+TyHEOqcWsoCwE4UgcuJ0SD9EbaUcJbXaXEFtmzuYTIKjhkjcBO3PWpA+ujmGezb8AqK6utBDLQUIIQgEHYQkSK9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en-US"/>
          </a:p>
        </p:txBody>
      </p:sp>
      <p:sp>
        <p:nvSpPr>
          <p:cNvPr id="3077" name="AutoShape 9" descr="data:image/jpeg;base64,/9j/4AAQSkZJRgABAQAAAQABAAD/2wCEAAkGBxQTEhQUExQWFRUXGRUYFxcVFh8VHRscFBQeGBUZGhgeHCkgGBwlGxUeITEhJSkrLi4uHR8zODMsNygtLisBCgoKDg0OGhAQGjAmIBwsNSwsNywsNiwsLC8tLSwsNSwsLCwsLCwsLDcsLCwsLCwsLCwsLDQsLCwsLiwsNCwsLP/AABEIAGAAlAMBIgACEQEDEQH/xAAbAAACAwEBAQAAAAAAAAAAAAAEBQEDBgIAB//EAEgQAAEDAQUCCQYMBQIHAAAAAAECAxEABAUSITFBUQYTIjNhcXOxsjI0coGEwwcUFSNCRIKRocHR4VJTwtLwQ4MkNWKSk9Pi/8QAGAEBAQEBAQAAAAAAAAAAAAAAAAIBAwT/xAAkEQACAQMEAgIDAAAAAAAAAAAAAQIDETESEyFRQWEi8FKxwf/aAAwDAQACEQMRAD8A+g8KV2o2tpuzurQC3JSMOGcZ5RJSToIp3YLsdTm7aXHD0AJH4Cfxrk+fez+9ptQEJTG/11NTUKVGZoD1ems3bOGlmS4WkqxrGWXkzpGLr3UI3fjrxWjNsjTDGYMxBPQPxrnKpGJag2a9SgMzlVJtiP4x6jNYK0PuM8p5SlIUYJJmJMAknTX8KKfvezsoClPMpEYhLgzETkB11zdbpFbRrlXk2PpfhXKr1bGqvwNfPn/hAu/k/wDEJO+M900JaOHViKuS+kdZIy+6m5IpU0fUWre2rRQq5DoOhB6jXzewcIWHCA2+g9OIU6dtyYyOWzp6axV35QdJGwqayFhvBYA5RnpOL8TRyeEeFWFScW8p1HWKqNeLyS6TWDQ16hrHbUOiUKCv83URNd0zkUWizlQyWtPSk/qKyXCWyW1pBW3anFIEzASFDdsg/tW1oO+OYe7NzwGgOrqWSy0VHEotoJJ2kpEmvVF0cwz2bfgFeoAP6/7P72m9KPr/ALP72m9AVuuhIKlGANSaxHCK8i8CnGEjYgqCcU751/eieHF5ZpazjyjHrEGsy7eTYSAUyBpKdP0rz1ZPCOtOKyJbju4C0qKwMCJUo/RTqR3H7qbqv160uFi7meMIMKeOSESYGcZ6K+6lFhS5eFqFmbUUsgy5uKQcwDvIBr6s9YBZ7OluzfN4QAAkDlHLUxlO/pqVG61PwW3bgzNm+Dtx6FXhbHHsh8y1802N4JGatBu0O+ndk4J3bZBKbMynpUkLUY01kk57KsYFrKEmRjJzBXkBP8XF5mNkV623Qpx1tTiUqCJhalcpJVhxBIwxBKROY0FdFLj4xIavllT/AAnYa5KLNaFR/Ksq49RwgV5rhe2ryrLa0+lZlHummgu9EgRv21PyegEZT1ml5mfECXZLBajgW0ytUThW2AuNJggKik9r+DSyzisynLKve2rEn/sVl90aU3tFwJ45DqGmiRqtQ5adfIIGWv4mrHLM/iVKxg+gQVT9oab9Oijf5I1emYW9rHb7Hm6kWhkausJKVDLaiTAy1k6iqmOECHRibEjTI5f5nW/uBDoUrjl4lR9Ekp2ZwrOawPwlcGviqha7MAhCiA6gaTBOKNAISkVylC8dUTop82ZaLxKSFBWFQ2pPfvracFuEybUFJMJcTGU+UCJlI3ZGvlV34HolSoO7IeurbBeSLM8lYWlMKSYyEiRI6ainNxZU4qSPuVCXvzD3ZueA1ZYrQHG0LGikpUPtCR31VfHMPdm54DXuPITdHMM9m34BUVN0cwz2bfgFRQAh8+9n97XV9lUsJStSMbuFRTEkcWsxmDtArn6/7P72u745yy9t7pdABWvgk06rE448pW/HHcKGc4BWU6l0/wC5+1aqvVlkbdiO4eCzFkUpTWKVROJWLSf7jRF+KGEYpjOYBJ2bqaUovhasQwgKO4ztjdUT4iVHmQuZ4iObeP2HDRVibaxAoQ4DvWlSe+rWlPH6DeUbFbaIYLhPLCQP+lJHeahR+2KbLkeV99Q4rTr/AF6alJ5X315ezr3/ALVZALeKG1JHGN8YAcsgqOnOlirNZ4ysxOe1tP609cCo5MT0pn8xVCuOj6G/mz/7KmUblJgN0YUrhDXFg7MISD9xplfF1otLSmXZKFiFAGMuvZQK8YUCogidiI2b8Z7qeVVPFjJ9mLY+DGwo8lKx9ue8VcPg7sezjB1Lj8q11eqtK6J1PsQsWUsP2dpDjhbKHZSsgjkBOHZO2mV78w92bngNDW7zuzejaO5FFXvzD3ZueA1Rh66OYZ7NvwCoqbo5hns2/AKigBPr/s/va7vjnLL23ul1x9f9n97Xd8c5Ze290ugGlQTXppQ/bFFxxHGIQEhMYiB5UzrO6tSuAy8bQtCZQEE7casOW0jLPLZSm0OKUcXxhlB3BXeSfyrpaQAVB5rFBMDDJOwTiGdCovI/TW4nydCnU66LOm+r0Raswm0EJfWNHW1aeS+PXkUjvo6zKIzUSodeID7qX2e1BZgrcSM83FIGmhEEzNUvusheFL2JY1hIMeuR31m3A3Ux6lwFUgzlsNdY9M9u8/pWdXeCkmE4l5HlHCnZkJ4yR+I6qq+VHDycOeua0kT/AAziOHrwmp2+ci5pHziEJJ6xPfl30scJGXGDrU/g7iqhnigYOMdxKV9FICiNdTiIjKotFuCAMHHLM6JLaYG/NQmq24ef6NTLUokg/GGerjFL/rHdTSwWtxSiDxRSB5SFmT9mNOmaSC9ZjCp3FtSpSRhHSQuD6jtpiUBQztDZ6FBKv661QisGNtjuppC7alNoJS80YzgEGfVH509FQ42Art3ndm9G0dyKKvfmHuzc8BoW3ed2b0bR3Iom+OYe7NzwGsBN0cwz2bfgFer10cwz2bfgFRQAn1/2f3td3xzll7b3S64+v+z+9rq+Ocsvbe6XQDSs3wlsgcfs6CEjHxkkpCjycEa9daWkV9edWX/d93XGuk4Wfa/aOlJ2l96Abvu1LNrSgYTKVGcASRAG7rrVUjd8/R6C/CKe0oxUbpdio72b6A74SCw7IBhCzBzEhJIrIquZIswe5MwDh4tMZ51r725h30F+A0kc/wCXj0U91c60U3z0XSk0uOx5dg+ZbgAchJgZapFEmh7s5lr0EeEUSa9EcI4yyZNV1JetLqSEpCdyASdNZ66N4LMhPHJATyXMMhITIwJOcddd3b52/wD5/DXXB3yrT2vu0V54RSkn7Z2lJ6WvSHNIOFTAUGgQmVLwypIVlgUcp6q0FJOEv+h2vu1V1rK8Hc5038hem6ksWlkDCcR2oSCMjoR1VqqSXp51Z+v8lU7rKUVG6XZtRt2bFdu87s3o2juRRV78w92bngNC27zuzejaO5FE3vzD3ZueA12OZN0cwz2bfgFRU3RzDPZt+AVFACHz72f3tccIm1lVlCF4Dx2uHF/pL2E0FwgRaU2pt1hsrAbwqzAB5RMHPqNMFIVaA2VJdYU2rGMknPCUxOYIhVAUXgp9lOJVomTAAZTJMTtVGylN6GVth61KbdTigJaSSnFEyUkjOBWkcsC1AhTyiDqChsj7sFVJuYCIX5OnzTWU6xyMtKq0GrSQTa5RmkOYHQsWl1a80ypgGActCRI6t1M2LwWtwNptYxxMGz//AFTQ3Sf5h/8AG3/ZUpushWIOEK0xBtuY3TgolTS4QbbyI7VeC4KF2gwouN5MJPknCYhU5zlS9DKSOLNtcCRAALYidMMagzlFar5HzKsfKMSeKbkxpng6akXUf5h1nm29QZB8jWaSjSllGqTWBK1eeH5tNs8nCkAWeegDXM5RUO3ysKCfjCjMgn4unKJ1GKRpTv5KMk8YZMSeLbzjSeR01CbogyHIOs8W3rv8iqTprwyeTMvL+cKvjTqFqyMMBPrg66bKMuYELW21ayVk4lYmQc4A1ndFOG7jCfJUB1NND+irEXYQoqDpCjqQ22Ces4KhxpZS5K1SwJV3yoZm1EJiQo2cQrOOTnn+1U3w7iaacXalFCl8lSGUpIOFWZlWkSPXTz5EGfK8rX5prPr5GelWKuskQXSQNBxbf9lU9t5RibRk238w98ZdWUjEnE2g9GmLpNO2bU4p5TAtQxpAJ+ZT0yPK1AAPrFHqueQQVyDkZaa/sqW7pKYwuERpDbYid3Iy0rLU1hBtvICqzuptlm4x0ODBaMuLCNiNoNNb35h7s3PAap+TyHEOqcWsoCwE4UgcuJ0SD9EbaUcJbXaXEFtmzuYTIKjhkjcBO3PWpA+ujmGezb8AqK6utBDLQUIIQgEHYQkSK9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1566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2. The procedure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C0CE37E-C905-4739-83A0-828BE0D0AD32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2.2 declaration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Syntax</a:t>
            </a:r>
          </a:p>
        </p:txBody>
      </p:sp>
      <p:sp>
        <p:nvSpPr>
          <p:cNvPr id="25608" name="Espace réservé du texte 2"/>
          <p:cNvSpPr txBox="1">
            <a:spLocks/>
          </p:cNvSpPr>
          <p:nvPr/>
        </p:nvSpPr>
        <p:spPr bwMode="auto">
          <a:xfrm>
            <a:off x="500063" y="2078038"/>
            <a:ext cx="84010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</a:pPr>
            <a:r>
              <a:rPr lang="fr-FR" sz="2400" b="1" dirty="0" err="1">
                <a:solidFill>
                  <a:srgbClr val="FF0000"/>
                </a:solidFill>
                <a:latin typeface="Trebuchet MS" pitchFamily="34" charset="0"/>
              </a:rPr>
              <a:t>Procedure</a:t>
            </a:r>
            <a:r>
              <a:rPr lang="fr-FR" sz="2400" b="1" dirty="0">
                <a:latin typeface="Trebuchet MS" pitchFamily="34" charset="0"/>
              </a:rPr>
              <a:t> </a:t>
            </a:r>
            <a:r>
              <a:rPr lang="fr-FR" sz="2400" dirty="0">
                <a:solidFill>
                  <a:srgbClr val="0066CC"/>
                </a:solidFill>
                <a:latin typeface="Trebuchet MS" pitchFamily="34" charset="0"/>
              </a:rPr>
              <a:t>&lt;</a:t>
            </a:r>
            <a:r>
              <a:rPr lang="fr-FR" sz="2400" dirty="0" err="1">
                <a:solidFill>
                  <a:srgbClr val="0066CC"/>
                </a:solidFill>
                <a:latin typeface="Trebuchet MS" pitchFamily="34" charset="0"/>
              </a:rPr>
              <a:t>procedure</a:t>
            </a:r>
            <a:r>
              <a:rPr lang="fr-FR" sz="2400" dirty="0">
                <a:solidFill>
                  <a:srgbClr val="0066CC"/>
                </a:solidFill>
                <a:latin typeface="Trebuchet MS" pitchFamily="34" charset="0"/>
              </a:rPr>
              <a:t> </a:t>
            </a:r>
            <a:r>
              <a:rPr lang="fr-FR" sz="2400" dirty="0" err="1">
                <a:solidFill>
                  <a:srgbClr val="0066CC"/>
                </a:solidFill>
                <a:latin typeface="Trebuchet MS" pitchFamily="34" charset="0"/>
              </a:rPr>
              <a:t>name</a:t>
            </a:r>
            <a:r>
              <a:rPr lang="fr-FR" sz="2400" dirty="0">
                <a:solidFill>
                  <a:srgbClr val="0066CC"/>
                </a:solidFill>
                <a:latin typeface="Trebuchet MS" pitchFamily="34" charset="0"/>
              </a:rPr>
              <a:t>&gt;</a:t>
            </a:r>
            <a:r>
              <a:rPr lang="fr-FR" sz="2400" dirty="0">
                <a:solidFill>
                  <a:srgbClr val="FF0000"/>
                </a:solidFill>
                <a:latin typeface="Trebuchet MS" pitchFamily="34" charset="0"/>
              </a:rPr>
              <a:t>(</a:t>
            </a:r>
            <a:r>
              <a:rPr lang="fr-FR" sz="2400" dirty="0" err="1">
                <a:solidFill>
                  <a:srgbClr val="C00000"/>
                </a:solidFill>
                <a:latin typeface="Trebuchet MS" pitchFamily="34" charset="0"/>
              </a:rPr>
              <a:t>Parameter</a:t>
            </a:r>
            <a:r>
              <a:rPr lang="fr-FR" sz="2400" dirty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Trebuchet MS" pitchFamily="34" charset="0"/>
              </a:rPr>
              <a:t>list</a:t>
            </a:r>
            <a:r>
              <a:rPr lang="fr-FR" sz="2400" dirty="0">
                <a:solidFill>
                  <a:srgbClr val="FF0000"/>
                </a:solidFill>
                <a:latin typeface="Trebuchet MS" pitchFamily="34" charset="0"/>
              </a:rPr>
              <a:t>)</a:t>
            </a:r>
            <a:r>
              <a:rPr lang="fr-FR" sz="2400" dirty="0">
                <a:latin typeface="Trebuchet MS" pitchFamily="34" charset="0"/>
              </a:rPr>
              <a:t> 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fr-FR" sz="2400" dirty="0">
                <a:solidFill>
                  <a:srgbClr val="006600"/>
                </a:solidFill>
                <a:latin typeface="Trebuchet MS" pitchFamily="34" charset="0"/>
              </a:rPr>
              <a:t>&lt;</a:t>
            </a:r>
            <a:r>
              <a:rPr lang="fr-FR" sz="2400" dirty="0" err="1">
                <a:solidFill>
                  <a:srgbClr val="006600"/>
                </a:solidFill>
                <a:latin typeface="Trebuchet MS" pitchFamily="34" charset="0"/>
              </a:rPr>
              <a:t>Declaration</a:t>
            </a:r>
            <a:r>
              <a:rPr lang="fr-FR" sz="2400" dirty="0">
                <a:solidFill>
                  <a:srgbClr val="006600"/>
                </a:solidFill>
                <a:latin typeface="Trebuchet MS" pitchFamily="34" charset="0"/>
              </a:rPr>
              <a:t> part&gt;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fr-FR" sz="2400" b="1" dirty="0">
                <a:solidFill>
                  <a:srgbClr val="FF0000"/>
                </a:solidFill>
                <a:latin typeface="Trebuchet MS" pitchFamily="34" charset="0"/>
              </a:rPr>
              <a:t>Begin</a:t>
            </a:r>
            <a:endParaRPr lang="fr-FR" sz="2400" dirty="0">
              <a:solidFill>
                <a:srgbClr val="FF0000"/>
              </a:solidFill>
              <a:latin typeface="Trebuchet MS" pitchFamily="34" charset="0"/>
            </a:endParaRPr>
          </a:p>
          <a:p>
            <a:pPr algn="l" rtl="0" eaLnBrk="1" hangingPunct="1">
              <a:lnSpc>
                <a:spcPct val="150000"/>
              </a:lnSpc>
            </a:pPr>
            <a:r>
              <a:rPr lang="fr-FR" sz="2400" dirty="0">
                <a:latin typeface="Trebuchet MS" pitchFamily="34" charset="0"/>
              </a:rPr>
              <a:t> </a:t>
            </a:r>
            <a:r>
              <a:rPr lang="fr-FR" sz="2400" dirty="0">
                <a:solidFill>
                  <a:srgbClr val="006600"/>
                </a:solidFill>
                <a:latin typeface="Trebuchet MS" pitchFamily="34" charset="0"/>
              </a:rPr>
              <a:t>&lt;Body of the </a:t>
            </a:r>
            <a:r>
              <a:rPr lang="fr-FR" sz="2400" dirty="0" err="1">
                <a:solidFill>
                  <a:srgbClr val="006600"/>
                </a:solidFill>
                <a:latin typeface="Trebuchet MS" pitchFamily="34" charset="0"/>
              </a:rPr>
              <a:t>procedure</a:t>
            </a:r>
            <a:r>
              <a:rPr lang="fr-FR" sz="2400" dirty="0">
                <a:solidFill>
                  <a:srgbClr val="006600"/>
                </a:solidFill>
                <a:latin typeface="Trebuchet MS" pitchFamily="34" charset="0"/>
              </a:rPr>
              <a:t>&gt;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fr-FR" sz="2400" b="1" dirty="0">
                <a:solidFill>
                  <a:srgbClr val="FF0000"/>
                </a:solidFill>
                <a:latin typeface="Trebuchet MS" pitchFamily="34" charset="0"/>
              </a:rPr>
              <a:t>END</a:t>
            </a:r>
            <a:r>
              <a:rPr lang="fr-FR" sz="2400" dirty="0">
                <a:solidFill>
                  <a:srgbClr val="FF0000"/>
                </a:solidFill>
                <a:latin typeface="Trebuchet MS" pitchFamily="34" charset="0"/>
              </a:rPr>
              <a:t>;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3850" y="4929188"/>
            <a:ext cx="2500313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sz="2400" b="1" dirty="0" err="1"/>
              <a:t>Procedure_name</a:t>
            </a:r>
            <a:endParaRPr lang="fr-FR" sz="2400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406775" y="5143500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419475" y="557053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705600" y="5143500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705600" y="557053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2"/>
          <p:cNvSpPr txBox="1">
            <a:spLocks/>
          </p:cNvSpPr>
          <p:nvPr/>
        </p:nvSpPr>
        <p:spPr>
          <a:xfrm>
            <a:off x="1714500" y="4786313"/>
            <a:ext cx="2133600" cy="10556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Data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Input 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17" name="Espace réservé du texte 2"/>
          <p:cNvSpPr txBox="1">
            <a:spLocks/>
          </p:cNvSpPr>
          <p:nvPr/>
        </p:nvSpPr>
        <p:spPr>
          <a:xfrm>
            <a:off x="7348538" y="4786313"/>
            <a:ext cx="2133600" cy="10556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Data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Output 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2781300" y="2643188"/>
            <a:ext cx="3230862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6012162" y="2643189"/>
            <a:ext cx="1944214" cy="2143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13173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2. The procedure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FE00F42-AF2A-44E8-A6D1-EF795C39CDA6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2.2 declaration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Syntax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500063" y="1785938"/>
            <a:ext cx="8401050" cy="4524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400" b="1" dirty="0" err="1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Algorithm</a:t>
            </a:r>
            <a:r>
              <a:rPr lang="fr-FR" sz="2400" b="1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fr-FR" sz="2400" dirty="0">
                <a:solidFill>
                  <a:srgbClr val="0066CC"/>
                </a:solidFill>
                <a:latin typeface="Trebuchet MS" pitchFamily="34" charset="0"/>
                <a:cs typeface="Arial" charset="0"/>
              </a:rPr>
              <a:t>&lt;algorithm name&gt;</a:t>
            </a:r>
            <a:endParaRPr lang="fr-FR" sz="2400" b="1" dirty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l" rtl="0">
              <a:defRPr/>
            </a:pPr>
            <a:endParaRPr lang="fr-FR" sz="2400" b="1" dirty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l" rtl="0">
              <a:defRPr/>
            </a:pPr>
            <a:endParaRPr lang="fr-FR" sz="2400" dirty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l" rtl="0">
              <a:defRPr/>
            </a:pPr>
            <a:endParaRPr lang="fr-FR" sz="2400" dirty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l" rtl="0">
              <a:defRPr/>
            </a:pPr>
            <a:endParaRPr lang="fr-FR" sz="2400" dirty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l" rtl="0">
              <a:defRPr/>
            </a:pPr>
            <a:endParaRPr lang="fr-FR" sz="2400" dirty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l" rtl="0">
              <a:defRPr/>
            </a:pPr>
            <a:endParaRPr lang="fr-FR" sz="2400" dirty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l" rtl="0">
              <a:defRPr/>
            </a:pPr>
            <a:endParaRPr lang="fr-FR" sz="2400" dirty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l" rtl="0">
              <a:defRPr/>
            </a:pPr>
            <a:r>
              <a:rPr lang="fr-FR" sz="2400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Begin // main </a:t>
            </a:r>
            <a:r>
              <a:rPr lang="fr-FR" sz="2400" dirty="0" err="1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algorithm</a:t>
            </a:r>
            <a:endParaRPr lang="fr-FR" sz="2400" dirty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l" rtl="0">
              <a:defRPr/>
            </a:pPr>
            <a:endParaRPr lang="fr-FR" sz="2400" dirty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l" rtl="0">
              <a:defRPr/>
            </a:pPr>
            <a:r>
              <a:rPr lang="fr-FR" sz="2400" dirty="0">
                <a:solidFill>
                  <a:srgbClr val="006600"/>
                </a:solidFill>
                <a:latin typeface="Trebuchet MS" pitchFamily="34" charset="0"/>
                <a:cs typeface="Arial" charset="0"/>
              </a:rPr>
              <a:t>&lt;Algorithm body&gt;</a:t>
            </a:r>
            <a:endParaRPr lang="fr-FR" sz="2400" dirty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  <a:p>
            <a:pPr algn="l" rtl="0">
              <a:defRPr/>
            </a:pPr>
            <a:r>
              <a:rPr lang="fr-FR" sz="2400" b="1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END</a:t>
            </a:r>
            <a:r>
              <a:rPr lang="fr-FR" sz="2400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.</a:t>
            </a:r>
          </a:p>
        </p:txBody>
      </p:sp>
      <p:sp>
        <p:nvSpPr>
          <p:cNvPr id="26633" name="Espace réservé du texte 2"/>
          <p:cNvSpPr txBox="1">
            <a:spLocks/>
          </p:cNvSpPr>
          <p:nvPr/>
        </p:nvSpPr>
        <p:spPr bwMode="auto">
          <a:xfrm>
            <a:off x="514350" y="2490788"/>
            <a:ext cx="8401050" cy="19383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 dirty="0" err="1">
                <a:solidFill>
                  <a:srgbClr val="FF0000"/>
                </a:solidFill>
                <a:latin typeface="Trebuchet MS" pitchFamily="34" charset="0"/>
              </a:rPr>
              <a:t>Procedure</a:t>
            </a:r>
            <a:r>
              <a:rPr lang="fr-FR" sz="2400" b="1" dirty="0">
                <a:latin typeface="Trebuchet MS" pitchFamily="34" charset="0"/>
              </a:rPr>
              <a:t> </a:t>
            </a:r>
            <a:r>
              <a:rPr lang="fr-FR" sz="2400" dirty="0">
                <a:solidFill>
                  <a:srgbClr val="0066CC"/>
                </a:solidFill>
                <a:latin typeface="Trebuchet MS" pitchFamily="34" charset="0"/>
              </a:rPr>
              <a:t>&lt;</a:t>
            </a:r>
            <a:r>
              <a:rPr lang="fr-FR" sz="2400" dirty="0" err="1">
                <a:solidFill>
                  <a:srgbClr val="0066CC"/>
                </a:solidFill>
                <a:latin typeface="Trebuchet MS" pitchFamily="34" charset="0"/>
              </a:rPr>
              <a:t>procedure</a:t>
            </a:r>
            <a:r>
              <a:rPr lang="fr-FR" sz="2400" dirty="0">
                <a:solidFill>
                  <a:srgbClr val="0066CC"/>
                </a:solidFill>
                <a:latin typeface="Trebuchet MS" pitchFamily="34" charset="0"/>
              </a:rPr>
              <a:t> </a:t>
            </a:r>
            <a:r>
              <a:rPr lang="fr-FR" sz="2400" dirty="0" err="1">
                <a:solidFill>
                  <a:srgbClr val="0066CC"/>
                </a:solidFill>
                <a:latin typeface="Trebuchet MS" pitchFamily="34" charset="0"/>
              </a:rPr>
              <a:t>name</a:t>
            </a:r>
            <a:r>
              <a:rPr lang="fr-FR" sz="2400" dirty="0">
                <a:solidFill>
                  <a:srgbClr val="0066CC"/>
                </a:solidFill>
                <a:latin typeface="Trebuchet MS" pitchFamily="34" charset="0"/>
              </a:rPr>
              <a:t>&gt;</a:t>
            </a:r>
            <a:r>
              <a:rPr lang="fr-FR" sz="2400" dirty="0">
                <a:solidFill>
                  <a:srgbClr val="FF0000"/>
                </a:solidFill>
                <a:latin typeface="Trebuchet MS" pitchFamily="34" charset="0"/>
              </a:rPr>
              <a:t>(</a:t>
            </a:r>
            <a:r>
              <a:rPr lang="fr-FR" sz="2400" dirty="0" err="1">
                <a:solidFill>
                  <a:srgbClr val="C00000"/>
                </a:solidFill>
                <a:latin typeface="Trebuchet MS" pitchFamily="34" charset="0"/>
              </a:rPr>
              <a:t>Parameter</a:t>
            </a:r>
            <a:r>
              <a:rPr lang="fr-FR" sz="2400" dirty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Trebuchet MS" pitchFamily="34" charset="0"/>
              </a:rPr>
              <a:t>list</a:t>
            </a:r>
            <a:r>
              <a:rPr lang="fr-FR" sz="2400" dirty="0">
                <a:solidFill>
                  <a:srgbClr val="FF0000"/>
                </a:solidFill>
                <a:latin typeface="Trebuchet MS" pitchFamily="34" charset="0"/>
              </a:rPr>
              <a:t>)</a:t>
            </a:r>
            <a:r>
              <a:rPr lang="fr-FR" sz="2400" dirty="0">
                <a:latin typeface="Trebuchet MS" pitchFamily="34" charset="0"/>
              </a:rPr>
              <a:t> </a:t>
            </a:r>
          </a:p>
          <a:p>
            <a:pPr algn="l" rtl="0" eaLnBrk="1" hangingPunct="1"/>
            <a:r>
              <a:rPr lang="fr-FR" sz="2400" dirty="0">
                <a:solidFill>
                  <a:srgbClr val="006600"/>
                </a:solidFill>
                <a:latin typeface="Trebuchet MS" pitchFamily="34" charset="0"/>
              </a:rPr>
              <a:t> &lt;</a:t>
            </a:r>
            <a:r>
              <a:rPr lang="fr-FR" sz="2400" dirty="0" err="1">
                <a:solidFill>
                  <a:srgbClr val="006600"/>
                </a:solidFill>
                <a:latin typeface="Trebuchet MS" pitchFamily="34" charset="0"/>
              </a:rPr>
              <a:t>Declaration</a:t>
            </a:r>
            <a:r>
              <a:rPr lang="fr-FR" sz="2400" dirty="0">
                <a:solidFill>
                  <a:srgbClr val="006600"/>
                </a:solidFill>
                <a:latin typeface="Trebuchet MS" pitchFamily="34" charset="0"/>
              </a:rPr>
              <a:t> part&gt;</a:t>
            </a:r>
          </a:p>
          <a:p>
            <a:pPr algn="l" rtl="0" eaLnBrk="1" hangingPunct="1"/>
            <a:r>
              <a:rPr lang="fr-FR" sz="2400" b="1" dirty="0">
                <a:solidFill>
                  <a:srgbClr val="FF0000"/>
                </a:solidFill>
                <a:latin typeface="Trebuchet MS" pitchFamily="34" charset="0"/>
              </a:rPr>
              <a:t>Begin</a:t>
            </a:r>
            <a:endParaRPr lang="fr-FR" sz="2400" dirty="0">
              <a:solidFill>
                <a:srgbClr val="FF0000"/>
              </a:solidFill>
              <a:latin typeface="Trebuchet MS" pitchFamily="34" charset="0"/>
            </a:endParaRPr>
          </a:p>
          <a:p>
            <a:pPr eaLnBrk="1" hangingPunct="1"/>
            <a:r>
              <a:rPr lang="fr-FR" sz="2400" dirty="0">
                <a:latin typeface="Trebuchet MS" pitchFamily="34" charset="0"/>
              </a:rPr>
              <a:t> </a:t>
            </a:r>
            <a:r>
              <a:rPr lang="fr-FR" sz="2400" dirty="0">
                <a:solidFill>
                  <a:srgbClr val="006600"/>
                </a:solidFill>
                <a:latin typeface="Trebuchet MS" pitchFamily="34" charset="0"/>
              </a:rPr>
              <a:t>&lt; </a:t>
            </a:r>
            <a:r>
              <a:rPr lang="fr-FR" sz="2400" dirty="0" err="1">
                <a:solidFill>
                  <a:srgbClr val="006600"/>
                </a:solidFill>
                <a:latin typeface="Trebuchet MS" pitchFamily="34" charset="0"/>
              </a:rPr>
              <a:t>procedure</a:t>
            </a:r>
            <a:r>
              <a:rPr lang="fr-FR" sz="2400" dirty="0">
                <a:solidFill>
                  <a:srgbClr val="006600"/>
                </a:solidFill>
                <a:latin typeface="Trebuchet MS" pitchFamily="34" charset="0"/>
              </a:rPr>
              <a:t> body &gt;</a:t>
            </a:r>
          </a:p>
          <a:p>
            <a:pPr algn="l" rtl="0" eaLnBrk="1" hangingPunct="1"/>
            <a:r>
              <a:rPr lang="fr-FR" sz="2400" b="1" dirty="0">
                <a:solidFill>
                  <a:srgbClr val="FF0000"/>
                </a:solidFill>
                <a:latin typeface="Trebuchet MS" pitchFamily="34" charset="0"/>
              </a:rPr>
              <a:t>END</a:t>
            </a:r>
            <a:r>
              <a:rPr lang="fr-FR" sz="2400" dirty="0">
                <a:solidFill>
                  <a:srgbClr val="FF0000"/>
                </a:solidFill>
                <a:latin typeface="Trebuchet MS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537388224"/>
      </p:ext>
    </p:extLst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ED4316B-03A6-4899-B4BE-E041CBDDD5EE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problematic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500063" y="2078038"/>
            <a:ext cx="8401050" cy="9794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Write an algorithm that fills 3 vectors from a matrix that contains three rows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071563" y="3714750"/>
          <a:ext cx="2143125" cy="1071564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fr-F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fr-F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fr-F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fr-F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fr-F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fr-F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fr-F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fr-F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fr-F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674" name="AutoShape 10"/>
          <p:cNvSpPr>
            <a:spLocks noChangeArrowheads="1"/>
          </p:cNvSpPr>
          <p:nvPr/>
        </p:nvSpPr>
        <p:spPr bwMode="auto">
          <a:xfrm>
            <a:off x="3643313" y="4214813"/>
            <a:ext cx="835025" cy="182562"/>
          </a:xfrm>
          <a:prstGeom prst="rightArrow">
            <a:avLst>
              <a:gd name="adj1" fmla="val 50000"/>
              <a:gd name="adj2" fmla="val 11434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5357813" y="3500438"/>
          <a:ext cx="2143125" cy="357187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8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fr-F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fr-F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fr-F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5357813" y="4143375"/>
          <a:ext cx="2143125" cy="357188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fr-F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fr-F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fr-F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5357813" y="4786313"/>
          <a:ext cx="2143125" cy="357187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8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fr-F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fr-F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300" b="1" kern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fr-F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705" name="ZoneTexte 16"/>
          <p:cNvSpPr txBox="1">
            <a:spLocks noChangeArrowheads="1"/>
          </p:cNvSpPr>
          <p:nvPr/>
        </p:nvSpPr>
        <p:spPr bwMode="auto">
          <a:xfrm>
            <a:off x="4643438" y="3487738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dirty="0"/>
              <a:t>V1</a:t>
            </a:r>
          </a:p>
        </p:txBody>
      </p:sp>
      <p:sp>
        <p:nvSpPr>
          <p:cNvPr id="27706" name="ZoneTexte 17"/>
          <p:cNvSpPr txBox="1">
            <a:spLocks noChangeArrowheads="1"/>
          </p:cNvSpPr>
          <p:nvPr/>
        </p:nvSpPr>
        <p:spPr bwMode="auto">
          <a:xfrm>
            <a:off x="4643438" y="414337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/>
              <a:t>V2</a:t>
            </a:r>
          </a:p>
        </p:txBody>
      </p:sp>
      <p:sp>
        <p:nvSpPr>
          <p:cNvPr id="27707" name="ZoneTexte 18"/>
          <p:cNvSpPr txBox="1">
            <a:spLocks noChangeArrowheads="1"/>
          </p:cNvSpPr>
          <p:nvPr/>
        </p:nvSpPr>
        <p:spPr bwMode="auto">
          <a:xfrm>
            <a:off x="4643438" y="4789488"/>
            <a:ext cx="642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/>
              <a:t>V3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The procedure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395536" y="3640138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dirty="0"/>
              <a:t>Mat</a:t>
            </a:r>
          </a:p>
        </p:txBody>
      </p:sp>
    </p:spTree>
    <p:extLst>
      <p:ext uri="{BB962C8B-B14F-4D97-AF65-F5344CB8AC3E}">
        <p14:creationId xmlns:p14="http://schemas.microsoft.com/office/powerpoint/2010/main" val="1776762118"/>
      </p:ext>
    </p:extLst>
  </p:cSld>
  <p:clrMapOvr>
    <a:masterClrMapping/>
  </p:clrMapOvr>
  <p:transition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2. The procedure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4267238-23D5-4D0A-9AE1-E1E4B56E3F6A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problem (solution)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500063" y="2078038"/>
            <a:ext cx="8401050" cy="14589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We need 3 loops to load these three vectors from the matrix.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The algorithm is as follows: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521975"/>
      </p:ext>
    </p:extLst>
  </p:cSld>
  <p:clrMapOvr>
    <a:masterClrMapping/>
  </p:clrMapOvr>
  <p:transition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2. The procedure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3D2BCCB-77EC-4B73-ACFB-7D0DC389601B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problem (solution)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 bwMode="auto">
          <a:xfrm>
            <a:off x="1857375" y="1857375"/>
            <a:ext cx="6786563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fr-FR" sz="2400" dirty="0" err="1"/>
              <a:t>Algorithm</a:t>
            </a:r>
            <a:r>
              <a:rPr lang="fr-FR" sz="2400" dirty="0"/>
              <a:t> </a:t>
            </a:r>
            <a:r>
              <a:rPr lang="fr-FR" sz="2400" dirty="0" err="1"/>
              <a:t>Prob</a:t>
            </a:r>
            <a:r>
              <a:rPr lang="fr-FR" sz="2400" dirty="0"/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fr-FR" sz="2400" dirty="0"/>
              <a:t>Mat[</a:t>
            </a:r>
            <a:r>
              <a:rPr lang="fr-FR" sz="2400" dirty="0">
                <a:solidFill>
                  <a:srgbClr val="FF0000"/>
                </a:solidFill>
              </a:rPr>
              <a:t>3</a:t>
            </a:r>
            <a:r>
              <a:rPr lang="fr-FR" sz="2400" dirty="0"/>
              <a:t>,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]: </a:t>
            </a:r>
            <a:r>
              <a:rPr lang="fr-FR" sz="2400" dirty="0" err="1"/>
              <a:t>array</a:t>
            </a:r>
            <a:r>
              <a:rPr lang="fr-FR" sz="2400" dirty="0"/>
              <a:t> of </a:t>
            </a:r>
            <a:r>
              <a:rPr lang="fr-FR" sz="2400" dirty="0" err="1"/>
              <a:t>integer</a:t>
            </a:r>
            <a:r>
              <a:rPr lang="fr-FR" sz="2400" dirty="0"/>
              <a:t>;</a:t>
            </a:r>
          </a:p>
          <a:p>
            <a:pPr eaLnBrk="1" hangingPunct="1">
              <a:spcBef>
                <a:spcPts val="600"/>
              </a:spcBef>
            </a:pPr>
            <a:r>
              <a:rPr lang="fr-FR" sz="2400" dirty="0"/>
              <a:t>V1[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],V2[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],V3[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]: </a:t>
            </a:r>
            <a:r>
              <a:rPr lang="fr-FR" sz="2400" dirty="0" err="1"/>
              <a:t>array</a:t>
            </a:r>
            <a:r>
              <a:rPr lang="fr-FR" sz="2400" dirty="0"/>
              <a:t> of </a:t>
            </a:r>
            <a:r>
              <a:rPr lang="fr-FR" sz="2400" dirty="0" err="1"/>
              <a:t>integer</a:t>
            </a:r>
            <a:r>
              <a:rPr lang="fr-FR" sz="2400" dirty="0"/>
              <a:t>;</a:t>
            </a:r>
          </a:p>
          <a:p>
            <a:pPr eaLnBrk="1" hangingPunct="1">
              <a:spcBef>
                <a:spcPts val="600"/>
              </a:spcBef>
            </a:pPr>
            <a:r>
              <a:rPr lang="fr-FR" sz="2400" b="1" dirty="0" err="1">
                <a:solidFill>
                  <a:srgbClr val="FF0000"/>
                </a:solidFill>
              </a:rPr>
              <a:t>i</a:t>
            </a:r>
            <a:r>
              <a:rPr lang="fr-FR" sz="2400" b="1" dirty="0" err="1"/>
              <a:t>,</a:t>
            </a:r>
            <a:r>
              <a:rPr lang="fr-FR" sz="2400" b="1" dirty="0" err="1">
                <a:solidFill>
                  <a:srgbClr val="0066FF"/>
                </a:solidFill>
              </a:rPr>
              <a:t>j</a:t>
            </a:r>
            <a:r>
              <a:rPr lang="fr-FR" sz="2400" dirty="0"/>
              <a:t>: </a:t>
            </a:r>
            <a:r>
              <a:rPr lang="fr-FR" sz="2400" dirty="0" err="1"/>
              <a:t>integer</a:t>
            </a:r>
            <a:r>
              <a:rPr lang="fr-FR" sz="2400" b="1" dirty="0"/>
              <a:t>;</a:t>
            </a:r>
          </a:p>
          <a:p>
            <a:pPr algn="l" rtl="0" eaLnBrk="1" hangingPunct="1">
              <a:spcBef>
                <a:spcPts val="600"/>
              </a:spcBef>
            </a:pPr>
            <a:r>
              <a:rPr lang="fr-FR" sz="2400" b="1" dirty="0"/>
              <a:t>Begin</a:t>
            </a:r>
            <a:endParaRPr lang="fr-FR" sz="2400" dirty="0"/>
          </a:p>
          <a:p>
            <a:pPr algn="l" rtl="0" eaLnBrk="1" hangingPunct="1">
              <a:spcBef>
                <a:spcPts val="600"/>
              </a:spcBef>
            </a:pPr>
            <a:r>
              <a:rPr lang="fr-FR" sz="2400" b="1" dirty="0"/>
              <a:t>For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FF0000"/>
                </a:solidFill>
              </a:rPr>
              <a:t>i</a:t>
            </a:r>
            <a:r>
              <a:rPr lang="fr-FR" sz="2400" dirty="0"/>
              <a:t>=</a:t>
            </a:r>
            <a:r>
              <a:rPr lang="fr-FR" sz="2400" dirty="0">
                <a:solidFill>
                  <a:srgbClr val="FF0000"/>
                </a:solidFill>
              </a:rPr>
              <a:t>1 </a:t>
            </a:r>
            <a:r>
              <a:rPr lang="fr-FR" sz="2400" dirty="0"/>
              <a:t>to </a:t>
            </a:r>
            <a:r>
              <a:rPr lang="fr-FR" sz="2400" dirty="0">
                <a:solidFill>
                  <a:srgbClr val="FF0000"/>
                </a:solidFill>
              </a:rPr>
              <a:t>3</a:t>
            </a:r>
            <a:r>
              <a:rPr lang="fr-FR" sz="2400" dirty="0"/>
              <a:t> </a:t>
            </a:r>
            <a:r>
              <a:rPr lang="fr-FR" sz="2400" b="1" dirty="0"/>
              <a:t>DO</a:t>
            </a:r>
          </a:p>
          <a:p>
            <a:pPr algn="l" rtl="0" eaLnBrk="1" hangingPunct="1">
              <a:spcBef>
                <a:spcPts val="600"/>
              </a:spcBef>
            </a:pPr>
            <a:r>
              <a:rPr lang="fr-FR" sz="2400" b="1" dirty="0"/>
              <a:t>For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66FF"/>
                </a:solidFill>
              </a:rPr>
              <a:t>j</a:t>
            </a:r>
            <a:r>
              <a:rPr lang="fr-FR" sz="2400" dirty="0"/>
              <a:t>=</a:t>
            </a:r>
            <a:r>
              <a:rPr lang="fr-FR" sz="2400" dirty="0">
                <a:solidFill>
                  <a:srgbClr val="0066FF"/>
                </a:solidFill>
              </a:rPr>
              <a:t>1 </a:t>
            </a:r>
            <a:r>
              <a:rPr lang="fr-FR" sz="2400" dirty="0"/>
              <a:t>to 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 </a:t>
            </a:r>
            <a:r>
              <a:rPr lang="fr-FR" sz="2400" b="1" dirty="0"/>
              <a:t>DO</a:t>
            </a:r>
            <a:endParaRPr lang="fr-FR" sz="2400" dirty="0"/>
          </a:p>
          <a:p>
            <a:pPr algn="l" rtl="0" eaLnBrk="1" hangingPunct="1">
              <a:spcBef>
                <a:spcPts val="600"/>
              </a:spcBef>
            </a:pPr>
            <a:r>
              <a:rPr lang="fr-FR" sz="2400" dirty="0"/>
              <a:t>Read (mat [ </a:t>
            </a:r>
            <a:r>
              <a:rPr lang="fr-FR" sz="2400" dirty="0">
                <a:solidFill>
                  <a:srgbClr val="FF0000"/>
                </a:solidFill>
              </a:rPr>
              <a:t>i </a:t>
            </a:r>
            <a:r>
              <a:rPr lang="fr-FR" sz="2400" dirty="0"/>
              <a:t>, </a:t>
            </a:r>
            <a:r>
              <a:rPr lang="fr-FR" sz="2400" dirty="0">
                <a:solidFill>
                  <a:srgbClr val="0066FF"/>
                </a:solidFill>
              </a:rPr>
              <a:t>j </a:t>
            </a:r>
            <a:r>
              <a:rPr lang="fr-FR" sz="2400" dirty="0"/>
              <a:t>]);</a:t>
            </a:r>
          </a:p>
          <a:p>
            <a:pPr algn="l" rtl="0" eaLnBrk="1" hangingPunct="1">
              <a:spcBef>
                <a:spcPts val="600"/>
              </a:spcBef>
            </a:pPr>
            <a:r>
              <a:rPr lang="fr-FR" sz="2400" b="1" dirty="0"/>
              <a:t>End for</a:t>
            </a:r>
            <a:r>
              <a:rPr lang="fr-FR" sz="2400" dirty="0"/>
              <a:t>;</a:t>
            </a:r>
          </a:p>
          <a:p>
            <a:pPr eaLnBrk="1" hangingPunct="1">
              <a:spcBef>
                <a:spcPts val="600"/>
              </a:spcBef>
            </a:pPr>
            <a:r>
              <a:rPr lang="fr-FR" sz="2400" b="1" dirty="0"/>
              <a:t>End for</a:t>
            </a:r>
            <a:r>
              <a:rPr lang="fr-FR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864192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2. The procedure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FB9A041-868B-419D-A86A-482FBB0FCEED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problem (solution)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 bwMode="auto">
          <a:xfrm>
            <a:off x="1857375" y="1772816"/>
            <a:ext cx="67865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 dirty="0"/>
              <a:t>For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66FF"/>
                </a:solidFill>
              </a:rPr>
              <a:t>j</a:t>
            </a:r>
            <a:r>
              <a:rPr lang="fr-FR" sz="2400" dirty="0"/>
              <a:t>=</a:t>
            </a:r>
            <a:r>
              <a:rPr lang="fr-FR" sz="2400" dirty="0">
                <a:solidFill>
                  <a:srgbClr val="0066FF"/>
                </a:solidFill>
              </a:rPr>
              <a:t>1 </a:t>
            </a:r>
            <a:r>
              <a:rPr lang="fr-FR" sz="2400" dirty="0"/>
              <a:t>to 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 </a:t>
            </a:r>
            <a:r>
              <a:rPr lang="fr-FR" sz="2400" b="1" dirty="0"/>
              <a:t>DO</a:t>
            </a:r>
            <a:endParaRPr lang="fr-FR" sz="2400" dirty="0"/>
          </a:p>
          <a:p>
            <a:pPr algn="l" rtl="0" eaLnBrk="1" hangingPunct="1"/>
            <a:r>
              <a:rPr lang="fr-FR" sz="2400" dirty="0">
                <a:solidFill>
                  <a:srgbClr val="7030A0"/>
                </a:solidFill>
              </a:rPr>
              <a:t>V1</a:t>
            </a:r>
            <a:r>
              <a:rPr lang="fr-FR" sz="2400" dirty="0"/>
              <a:t>[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← mat[</a:t>
            </a:r>
            <a:r>
              <a:rPr lang="fr-FR" sz="2400" dirty="0">
                <a:solidFill>
                  <a:srgbClr val="FF0000"/>
                </a:solidFill>
              </a:rPr>
              <a:t>1</a:t>
            </a:r>
            <a:r>
              <a:rPr lang="fr-FR" sz="2400" dirty="0"/>
              <a:t>,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;</a:t>
            </a:r>
          </a:p>
          <a:p>
            <a:pPr algn="l" rtl="0" eaLnBrk="1" hangingPunct="1"/>
            <a:r>
              <a:rPr lang="fr-FR" sz="2400" b="1" dirty="0"/>
              <a:t>End for</a:t>
            </a:r>
            <a:r>
              <a:rPr lang="fr-FR" sz="2400" dirty="0"/>
              <a:t>;</a:t>
            </a:r>
          </a:p>
          <a:p>
            <a:pPr algn="l" rtl="0" eaLnBrk="1" hangingPunct="1"/>
            <a:endParaRPr lang="fr-FR" sz="2400" b="1" dirty="0"/>
          </a:p>
          <a:p>
            <a:pPr eaLnBrk="1" hangingPunct="1"/>
            <a:r>
              <a:rPr lang="fr-FR" sz="2400" b="1" dirty="0"/>
              <a:t>For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66FF"/>
                </a:solidFill>
              </a:rPr>
              <a:t>j</a:t>
            </a:r>
            <a:r>
              <a:rPr lang="fr-FR" sz="2400" dirty="0"/>
              <a:t>=</a:t>
            </a:r>
            <a:r>
              <a:rPr lang="fr-FR" sz="2400" dirty="0">
                <a:solidFill>
                  <a:srgbClr val="0066FF"/>
                </a:solidFill>
              </a:rPr>
              <a:t>1 </a:t>
            </a:r>
            <a:r>
              <a:rPr lang="fr-FR" sz="2400" dirty="0"/>
              <a:t>to 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 </a:t>
            </a:r>
            <a:r>
              <a:rPr lang="fr-FR" sz="2400" b="1" dirty="0"/>
              <a:t>DO</a:t>
            </a:r>
            <a:endParaRPr lang="fr-FR" sz="2400" dirty="0"/>
          </a:p>
          <a:p>
            <a:pPr algn="l" rtl="0" eaLnBrk="1" hangingPunct="1"/>
            <a:r>
              <a:rPr lang="fr-FR" sz="2400" dirty="0">
                <a:solidFill>
                  <a:srgbClr val="C00000"/>
                </a:solidFill>
              </a:rPr>
              <a:t>V2</a:t>
            </a:r>
            <a:r>
              <a:rPr lang="fr-FR" sz="2400" dirty="0"/>
              <a:t>[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← mat[</a:t>
            </a:r>
            <a:r>
              <a:rPr lang="fr-FR" sz="2400" dirty="0">
                <a:solidFill>
                  <a:srgbClr val="FF0000"/>
                </a:solidFill>
              </a:rPr>
              <a:t>2</a:t>
            </a:r>
            <a:r>
              <a:rPr lang="fr-FR" sz="2400" dirty="0"/>
              <a:t>,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;</a:t>
            </a:r>
          </a:p>
          <a:p>
            <a:pPr eaLnBrk="1" hangingPunct="1"/>
            <a:r>
              <a:rPr lang="fr-FR" sz="2400" b="1" dirty="0"/>
              <a:t>End for</a:t>
            </a:r>
            <a:r>
              <a:rPr lang="fr-FR" sz="2400" dirty="0"/>
              <a:t>;</a:t>
            </a:r>
          </a:p>
          <a:p>
            <a:pPr algn="l" rtl="0" eaLnBrk="1" hangingPunct="1"/>
            <a:endParaRPr lang="fr-FR" sz="2400" b="1" dirty="0"/>
          </a:p>
          <a:p>
            <a:pPr eaLnBrk="1" hangingPunct="1"/>
            <a:r>
              <a:rPr lang="fr-FR" sz="2400" b="1" dirty="0"/>
              <a:t>For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66FF"/>
                </a:solidFill>
              </a:rPr>
              <a:t>j</a:t>
            </a:r>
            <a:r>
              <a:rPr lang="fr-FR" sz="2400" dirty="0"/>
              <a:t>=</a:t>
            </a:r>
            <a:r>
              <a:rPr lang="fr-FR" sz="2400" dirty="0">
                <a:solidFill>
                  <a:srgbClr val="0066FF"/>
                </a:solidFill>
              </a:rPr>
              <a:t>1 </a:t>
            </a:r>
            <a:r>
              <a:rPr lang="fr-FR" sz="2400" dirty="0"/>
              <a:t>to 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 </a:t>
            </a:r>
            <a:r>
              <a:rPr lang="fr-FR" sz="2400" b="1" dirty="0"/>
              <a:t>DO </a:t>
            </a:r>
          </a:p>
          <a:p>
            <a:pPr eaLnBrk="1" hangingPunct="1"/>
            <a:r>
              <a:rPr lang="fr-FR" sz="2400" dirty="0">
                <a:solidFill>
                  <a:srgbClr val="00B050"/>
                </a:solidFill>
              </a:rPr>
              <a:t>V3</a:t>
            </a:r>
            <a:r>
              <a:rPr lang="fr-FR" sz="2400" dirty="0"/>
              <a:t>[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← mat[</a:t>
            </a:r>
            <a:r>
              <a:rPr lang="fr-FR" sz="2400" dirty="0">
                <a:solidFill>
                  <a:srgbClr val="FF0000"/>
                </a:solidFill>
              </a:rPr>
              <a:t>3</a:t>
            </a:r>
            <a:r>
              <a:rPr lang="fr-FR" sz="2400" dirty="0"/>
              <a:t>,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;</a:t>
            </a:r>
          </a:p>
          <a:p>
            <a:pPr eaLnBrk="1" hangingPunct="1"/>
            <a:r>
              <a:rPr lang="fr-FR" sz="2400" b="1" dirty="0"/>
              <a:t>End for</a:t>
            </a:r>
            <a:r>
              <a:rPr lang="fr-FR" sz="2400" dirty="0"/>
              <a:t>;</a:t>
            </a:r>
          </a:p>
          <a:p>
            <a:pPr algn="l" rtl="0" eaLnBrk="1" hangingPunct="1"/>
            <a:r>
              <a:rPr lang="fr-FR" sz="2400" b="1" dirty="0"/>
              <a:t>END.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9349678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2. The procedure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CE2F20D-9F68-4978-8C30-B494713268C9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problem (solution)</a:t>
            </a:r>
          </a:p>
        </p:txBody>
      </p:sp>
      <p:sp>
        <p:nvSpPr>
          <p:cNvPr id="31755" name="Rectangle 13"/>
          <p:cNvSpPr>
            <a:spLocks noChangeArrowheads="1"/>
          </p:cNvSpPr>
          <p:nvPr/>
        </p:nvSpPr>
        <p:spPr bwMode="auto">
          <a:xfrm>
            <a:off x="642938" y="2071688"/>
            <a:ext cx="1214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fr-FR"/>
              <a:t>V1</a:t>
            </a:r>
          </a:p>
          <a:p>
            <a:pPr algn="l" rtl="0"/>
            <a:r>
              <a:rPr lang="fr-FR"/>
              <a:t>Mat [1, j]</a:t>
            </a:r>
          </a:p>
        </p:txBody>
      </p:sp>
      <p:sp>
        <p:nvSpPr>
          <p:cNvPr id="31756" name="Rectangle 14"/>
          <p:cNvSpPr>
            <a:spLocks noChangeArrowheads="1"/>
          </p:cNvSpPr>
          <p:nvPr/>
        </p:nvSpPr>
        <p:spPr bwMode="auto">
          <a:xfrm>
            <a:off x="642938" y="3497263"/>
            <a:ext cx="1214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fr-FR"/>
              <a:t>V2</a:t>
            </a:r>
          </a:p>
          <a:p>
            <a:pPr algn="l" rtl="0"/>
            <a:r>
              <a:rPr lang="fr-FR"/>
              <a:t>Mat [2, d]</a:t>
            </a:r>
          </a:p>
        </p:txBody>
      </p:sp>
      <p:sp>
        <p:nvSpPr>
          <p:cNvPr id="31757" name="Rectangle 15"/>
          <p:cNvSpPr>
            <a:spLocks noChangeArrowheads="1"/>
          </p:cNvSpPr>
          <p:nvPr/>
        </p:nvSpPr>
        <p:spPr bwMode="auto">
          <a:xfrm>
            <a:off x="642938" y="4714875"/>
            <a:ext cx="1214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fr-FR"/>
              <a:t>V3</a:t>
            </a:r>
          </a:p>
          <a:p>
            <a:pPr algn="l" rtl="0"/>
            <a:r>
              <a:rPr lang="fr-FR"/>
              <a:t>Mat [3, d]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1857375" y="1885950"/>
            <a:ext cx="6786563" cy="1200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400" b="1" dirty="0"/>
              <a:t>For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66FF"/>
                </a:solidFill>
              </a:rPr>
              <a:t>j</a:t>
            </a:r>
            <a:r>
              <a:rPr lang="fr-FR" sz="2400" dirty="0"/>
              <a:t>=</a:t>
            </a:r>
            <a:r>
              <a:rPr lang="fr-FR" sz="2400" dirty="0">
                <a:solidFill>
                  <a:srgbClr val="0066FF"/>
                </a:solidFill>
              </a:rPr>
              <a:t>1 </a:t>
            </a:r>
            <a:r>
              <a:rPr lang="fr-FR" sz="2400" dirty="0"/>
              <a:t>to 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 </a:t>
            </a:r>
            <a:r>
              <a:rPr lang="fr-FR" sz="2400" b="1" dirty="0"/>
              <a:t>DO</a:t>
            </a:r>
            <a:endParaRPr lang="fr-FR" sz="2400" dirty="0"/>
          </a:p>
          <a:p>
            <a:pPr eaLnBrk="1" hangingPunct="1"/>
            <a:r>
              <a:rPr lang="fr-FR" sz="2400" dirty="0">
                <a:solidFill>
                  <a:srgbClr val="7030A0"/>
                </a:solidFill>
              </a:rPr>
              <a:t>V1 </a:t>
            </a:r>
            <a:r>
              <a:rPr lang="fr-FR" sz="2400" dirty="0"/>
              <a:t>[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← mat[</a:t>
            </a:r>
            <a:r>
              <a:rPr lang="fr-FR" sz="2400" dirty="0">
                <a:solidFill>
                  <a:srgbClr val="FF0000"/>
                </a:solidFill>
              </a:rPr>
              <a:t>1</a:t>
            </a:r>
            <a:r>
              <a:rPr lang="fr-FR" sz="2400" dirty="0"/>
              <a:t>,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;</a:t>
            </a:r>
          </a:p>
          <a:p>
            <a:pPr eaLnBrk="1" hangingPunct="1"/>
            <a:r>
              <a:rPr lang="fr-FR" sz="2400" b="1" dirty="0"/>
              <a:t>End for</a:t>
            </a:r>
            <a:r>
              <a:rPr lang="fr-FR" sz="2400" dirty="0"/>
              <a:t>;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1857375" y="3357563"/>
            <a:ext cx="6786563" cy="1200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400" b="1" dirty="0"/>
              <a:t>For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66FF"/>
                </a:solidFill>
              </a:rPr>
              <a:t>j</a:t>
            </a:r>
            <a:r>
              <a:rPr lang="fr-FR" sz="2400" dirty="0"/>
              <a:t>=</a:t>
            </a:r>
            <a:r>
              <a:rPr lang="fr-FR" sz="2400" dirty="0">
                <a:solidFill>
                  <a:srgbClr val="0066FF"/>
                </a:solidFill>
              </a:rPr>
              <a:t>1 </a:t>
            </a:r>
            <a:r>
              <a:rPr lang="fr-FR" sz="2400" dirty="0"/>
              <a:t>to 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 </a:t>
            </a:r>
            <a:r>
              <a:rPr lang="fr-FR" sz="2400" b="1" dirty="0"/>
              <a:t>DO</a:t>
            </a:r>
            <a:endParaRPr lang="fr-FR" sz="2400" dirty="0"/>
          </a:p>
          <a:p>
            <a:pPr eaLnBrk="1" hangingPunct="1"/>
            <a:r>
              <a:rPr lang="fr-FR" sz="2400" dirty="0">
                <a:solidFill>
                  <a:srgbClr val="C00000"/>
                </a:solidFill>
              </a:rPr>
              <a:t>V2 </a:t>
            </a:r>
            <a:r>
              <a:rPr lang="fr-FR" sz="2400" dirty="0"/>
              <a:t>[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← mat[</a:t>
            </a:r>
            <a:r>
              <a:rPr lang="fr-FR" sz="2400" dirty="0">
                <a:solidFill>
                  <a:srgbClr val="FF0000"/>
                </a:solidFill>
              </a:rPr>
              <a:t>2</a:t>
            </a:r>
            <a:r>
              <a:rPr lang="fr-FR" sz="2400" dirty="0"/>
              <a:t>,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;</a:t>
            </a:r>
          </a:p>
          <a:p>
            <a:pPr eaLnBrk="1" hangingPunct="1"/>
            <a:r>
              <a:rPr lang="fr-FR" sz="2400" b="1" dirty="0"/>
              <a:t>End for</a:t>
            </a:r>
            <a:r>
              <a:rPr lang="fr-FR" sz="2400" dirty="0"/>
              <a:t>;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 bwMode="auto">
          <a:xfrm>
            <a:off x="1857375" y="4843463"/>
            <a:ext cx="6786563" cy="1200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400" b="1" dirty="0"/>
              <a:t>For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66FF"/>
                </a:solidFill>
              </a:rPr>
              <a:t>j</a:t>
            </a:r>
            <a:r>
              <a:rPr lang="fr-FR" sz="2400" dirty="0"/>
              <a:t>=</a:t>
            </a:r>
            <a:r>
              <a:rPr lang="fr-FR" sz="2400" dirty="0">
                <a:solidFill>
                  <a:srgbClr val="0066FF"/>
                </a:solidFill>
              </a:rPr>
              <a:t>1 </a:t>
            </a:r>
            <a:r>
              <a:rPr lang="fr-FR" sz="2400" dirty="0"/>
              <a:t>to 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 </a:t>
            </a:r>
            <a:r>
              <a:rPr lang="fr-FR" sz="2400" b="1" dirty="0"/>
              <a:t>DO </a:t>
            </a:r>
          </a:p>
          <a:p>
            <a:pPr eaLnBrk="1" hangingPunct="1"/>
            <a:r>
              <a:rPr lang="fr-FR" sz="2400" dirty="0">
                <a:solidFill>
                  <a:srgbClr val="00B050"/>
                </a:solidFill>
              </a:rPr>
              <a:t>V3 </a:t>
            </a:r>
            <a:r>
              <a:rPr lang="fr-FR" sz="2400" dirty="0"/>
              <a:t>[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← mat[</a:t>
            </a:r>
            <a:r>
              <a:rPr lang="fr-FR" sz="2400" dirty="0">
                <a:solidFill>
                  <a:srgbClr val="FF0000"/>
                </a:solidFill>
              </a:rPr>
              <a:t>3</a:t>
            </a:r>
            <a:r>
              <a:rPr lang="fr-FR" sz="2400" dirty="0"/>
              <a:t>,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;</a:t>
            </a:r>
          </a:p>
          <a:p>
            <a:pPr eaLnBrk="1" hangingPunct="1"/>
            <a:r>
              <a:rPr lang="fr-FR" sz="2400" b="1" dirty="0"/>
              <a:t>End for</a:t>
            </a:r>
            <a:r>
              <a:rPr lang="fr-FR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52603452"/>
      </p:ext>
    </p:extLst>
  </p:cSld>
  <p:clrMapOvr>
    <a:masterClrMapping/>
  </p:clrMapOvr>
  <p:transition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2. The procedure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44D0F2A0-FEC7-45E4-BC2F-92D20CF5F187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problem (solution)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 bwMode="auto">
          <a:xfrm>
            <a:off x="3714750" y="3157538"/>
            <a:ext cx="5214938" cy="1200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 dirty="0"/>
              <a:t>For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66FF"/>
                </a:solidFill>
              </a:rPr>
              <a:t>j</a:t>
            </a:r>
            <a:r>
              <a:rPr lang="fr-FR" sz="2400" dirty="0"/>
              <a:t> =</a:t>
            </a:r>
            <a:r>
              <a:rPr lang="fr-FR" sz="2400" dirty="0">
                <a:solidFill>
                  <a:srgbClr val="0066FF"/>
                </a:solidFill>
              </a:rPr>
              <a:t>1 </a:t>
            </a:r>
            <a:r>
              <a:rPr lang="fr-FR" sz="2400" dirty="0"/>
              <a:t>to </a:t>
            </a:r>
            <a:r>
              <a:rPr lang="fr-FR" sz="2400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 </a:t>
            </a:r>
            <a:r>
              <a:rPr lang="fr-FR" sz="2400" b="1" dirty="0"/>
              <a:t>DO</a:t>
            </a:r>
            <a:endParaRPr lang="fr-FR" sz="2400" dirty="0"/>
          </a:p>
          <a:p>
            <a:pPr algn="l" rtl="0" eaLnBrk="1" hangingPunct="1"/>
            <a:r>
              <a:rPr lang="fr-FR" sz="2400" dirty="0">
                <a:solidFill>
                  <a:srgbClr val="7030A0"/>
                </a:solidFill>
              </a:rPr>
              <a:t>V</a:t>
            </a:r>
            <a:r>
              <a:rPr lang="fr-FR" sz="2400" dirty="0"/>
              <a:t>[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← mat[</a:t>
            </a:r>
            <a:r>
              <a:rPr lang="fr-FR" sz="2400" dirty="0" err="1">
                <a:solidFill>
                  <a:srgbClr val="FF0000"/>
                </a:solidFill>
              </a:rPr>
              <a:t>i</a:t>
            </a:r>
            <a:r>
              <a:rPr lang="fr-FR" sz="2400" dirty="0" err="1"/>
              <a:t>,</a:t>
            </a:r>
            <a:r>
              <a:rPr lang="fr-FR" sz="2400" dirty="0" err="1">
                <a:solidFill>
                  <a:srgbClr val="0066CC"/>
                </a:solidFill>
              </a:rPr>
              <a:t>j</a:t>
            </a:r>
            <a:r>
              <a:rPr lang="fr-FR" sz="2400" dirty="0"/>
              <a:t>] ;</a:t>
            </a:r>
          </a:p>
          <a:p>
            <a:pPr algn="l" rtl="0" eaLnBrk="1" hangingPunct="1"/>
            <a:r>
              <a:rPr lang="fr-FR" sz="2400" b="1" dirty="0"/>
              <a:t>End for</a:t>
            </a:r>
            <a:r>
              <a:rPr lang="fr-FR" sz="2400" dirty="0"/>
              <a:t>;</a:t>
            </a:r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642938" y="2071688"/>
            <a:ext cx="1214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fr-FR"/>
              <a:t>V1</a:t>
            </a:r>
          </a:p>
          <a:p>
            <a:pPr algn="l" rtl="0"/>
            <a:r>
              <a:rPr lang="fr-FR"/>
              <a:t>Mat [1, j]</a:t>
            </a:r>
          </a:p>
        </p:txBody>
      </p:sp>
      <p:sp>
        <p:nvSpPr>
          <p:cNvPr id="32778" name="Rectangle 14"/>
          <p:cNvSpPr>
            <a:spLocks noChangeArrowheads="1"/>
          </p:cNvSpPr>
          <p:nvPr/>
        </p:nvSpPr>
        <p:spPr bwMode="auto">
          <a:xfrm>
            <a:off x="642938" y="3497263"/>
            <a:ext cx="1214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fr-FR" dirty="0"/>
              <a:t>V2</a:t>
            </a:r>
          </a:p>
          <a:p>
            <a:pPr algn="l" rtl="0"/>
            <a:r>
              <a:rPr lang="fr-FR" dirty="0"/>
              <a:t>Mat [2, j]</a:t>
            </a:r>
          </a:p>
        </p:txBody>
      </p:sp>
      <p:sp>
        <p:nvSpPr>
          <p:cNvPr id="32779" name="Rectangle 15"/>
          <p:cNvSpPr>
            <a:spLocks noChangeArrowheads="1"/>
          </p:cNvSpPr>
          <p:nvPr/>
        </p:nvSpPr>
        <p:spPr bwMode="auto">
          <a:xfrm>
            <a:off x="642938" y="4714875"/>
            <a:ext cx="1214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fr-FR" dirty="0"/>
              <a:t>V3</a:t>
            </a:r>
          </a:p>
          <a:p>
            <a:pPr algn="l" rtl="0"/>
            <a:r>
              <a:rPr lang="fr-FR" dirty="0"/>
              <a:t>Mat [3, j]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rot="10800000">
            <a:off x="1785938" y="2714625"/>
            <a:ext cx="1714500" cy="928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0800000">
            <a:off x="2000250" y="3857625"/>
            <a:ext cx="15001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endCxn id="32779" idx="3"/>
          </p:cNvCxnSpPr>
          <p:nvPr/>
        </p:nvCxnSpPr>
        <p:spPr>
          <a:xfrm rot="10800000" flipV="1">
            <a:off x="1857375" y="4071938"/>
            <a:ext cx="1643063" cy="966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3" name="Rectangle 27"/>
          <p:cNvSpPr>
            <a:spLocks noChangeArrowheads="1"/>
          </p:cNvSpPr>
          <p:nvPr/>
        </p:nvSpPr>
        <p:spPr bwMode="auto">
          <a:xfrm>
            <a:off x="2500313" y="2425700"/>
            <a:ext cx="1214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fr-FR" dirty="0"/>
              <a:t>V=V1</a:t>
            </a:r>
          </a:p>
          <a:p>
            <a:pPr algn="l" rtl="0"/>
            <a:r>
              <a:rPr lang="fr-FR" dirty="0">
                <a:solidFill>
                  <a:srgbClr val="FF0000"/>
                </a:solidFill>
              </a:rPr>
              <a:t>i =1</a:t>
            </a:r>
          </a:p>
        </p:txBody>
      </p:sp>
      <p:sp>
        <p:nvSpPr>
          <p:cNvPr id="32784" name="Rectangle 28"/>
          <p:cNvSpPr>
            <a:spLocks noChangeArrowheads="1"/>
          </p:cNvSpPr>
          <p:nvPr/>
        </p:nvSpPr>
        <p:spPr bwMode="auto">
          <a:xfrm>
            <a:off x="2000250" y="3286125"/>
            <a:ext cx="1214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fr-FR" dirty="0"/>
              <a:t>V=V2</a:t>
            </a:r>
          </a:p>
          <a:p>
            <a:pPr algn="l" rtl="0"/>
            <a:r>
              <a:rPr lang="fr-FR" dirty="0">
                <a:solidFill>
                  <a:srgbClr val="FF0000"/>
                </a:solidFill>
              </a:rPr>
              <a:t>i =2</a:t>
            </a:r>
          </a:p>
        </p:txBody>
      </p:sp>
      <p:sp>
        <p:nvSpPr>
          <p:cNvPr id="32785" name="Rectangle 29"/>
          <p:cNvSpPr>
            <a:spLocks noChangeArrowheads="1"/>
          </p:cNvSpPr>
          <p:nvPr/>
        </p:nvSpPr>
        <p:spPr bwMode="auto">
          <a:xfrm>
            <a:off x="2152650" y="4854575"/>
            <a:ext cx="1214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fr-FR" dirty="0"/>
              <a:t>V=V3</a:t>
            </a:r>
          </a:p>
          <a:p>
            <a:pPr algn="l" rtl="0"/>
            <a:r>
              <a:rPr lang="fr-FR" dirty="0">
                <a:solidFill>
                  <a:srgbClr val="FF0000"/>
                </a:solidFill>
              </a:rPr>
              <a:t>i =3</a:t>
            </a:r>
          </a:p>
        </p:txBody>
      </p:sp>
      <p:sp>
        <p:nvSpPr>
          <p:cNvPr id="31" name="Espace réservé du texte 2"/>
          <p:cNvSpPr txBox="1">
            <a:spLocks/>
          </p:cNvSpPr>
          <p:nvPr/>
        </p:nvSpPr>
        <p:spPr bwMode="auto">
          <a:xfrm>
            <a:off x="3716338" y="2325688"/>
            <a:ext cx="5214937" cy="8318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dirty="0">
                <a:solidFill>
                  <a:srgbClr val="0066FF"/>
                </a:solidFill>
              </a:rPr>
              <a:t>j: </a:t>
            </a:r>
            <a:r>
              <a:rPr lang="fr-FR" sz="2400" dirty="0" err="1">
                <a:solidFill>
                  <a:srgbClr val="0066FF"/>
                </a:solidFill>
              </a:rPr>
              <a:t>int</a:t>
            </a:r>
            <a:r>
              <a:rPr lang="fr-FR" sz="2400" dirty="0">
                <a:solidFill>
                  <a:srgbClr val="0066FF"/>
                </a:solidFill>
              </a:rPr>
              <a:t>;</a:t>
            </a:r>
          </a:p>
          <a:p>
            <a:pPr algn="l" rtl="0" eaLnBrk="1" hangingPunct="1"/>
            <a:r>
              <a:rPr lang="fr-FR" sz="2400" b="1" dirty="0" err="1">
                <a:solidFill>
                  <a:srgbClr val="FF0000"/>
                </a:solidFill>
              </a:rPr>
              <a:t>begin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2" name="Espace réservé du texte 2"/>
          <p:cNvSpPr txBox="1">
            <a:spLocks/>
          </p:cNvSpPr>
          <p:nvPr/>
        </p:nvSpPr>
        <p:spPr bwMode="auto">
          <a:xfrm>
            <a:off x="3714750" y="4538663"/>
            <a:ext cx="5214938" cy="461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>
                <a:solidFill>
                  <a:srgbClr val="FF0000"/>
                </a:solidFill>
              </a:rPr>
              <a:t>END;</a:t>
            </a:r>
            <a:endParaRPr lang="fr-FR" sz="2400">
              <a:solidFill>
                <a:srgbClr val="FF0000"/>
              </a:solidFill>
            </a:endParaRPr>
          </a:p>
        </p:txBody>
      </p:sp>
      <p:sp>
        <p:nvSpPr>
          <p:cNvPr id="32788" name="Espace réservé du texte 2"/>
          <p:cNvSpPr txBox="1">
            <a:spLocks/>
          </p:cNvSpPr>
          <p:nvPr/>
        </p:nvSpPr>
        <p:spPr bwMode="auto">
          <a:xfrm>
            <a:off x="3714750" y="1857375"/>
            <a:ext cx="5214938" cy="4619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/>
              <a:t>Sub-algorithm Name-s (</a:t>
            </a:r>
            <a:r>
              <a:rPr lang="fr-FR" sz="2400" b="1">
                <a:solidFill>
                  <a:srgbClr val="7030A0"/>
                </a:solidFill>
              </a:rPr>
              <a:t>V</a:t>
            </a:r>
            <a:r>
              <a:rPr lang="fr-FR" sz="2400" b="1"/>
              <a:t>,</a:t>
            </a:r>
            <a:r>
              <a:rPr lang="fr-FR" sz="2400" b="1">
                <a:solidFill>
                  <a:srgbClr val="FF0000"/>
                </a:solidFill>
              </a:rPr>
              <a:t>i</a:t>
            </a:r>
            <a:r>
              <a:rPr lang="fr-FR" sz="2400" b="1"/>
              <a:t>)</a:t>
            </a:r>
            <a:endParaRPr lang="fr-FR" sz="2400"/>
          </a:p>
        </p:txBody>
      </p:sp>
      <p:sp>
        <p:nvSpPr>
          <p:cNvPr id="34" name="Espace réservé du texte 2"/>
          <p:cNvSpPr txBox="1">
            <a:spLocks/>
          </p:cNvSpPr>
          <p:nvPr/>
        </p:nvSpPr>
        <p:spPr bwMode="auto">
          <a:xfrm>
            <a:off x="928688" y="5429250"/>
            <a:ext cx="5214937" cy="4619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 dirty="0" err="1">
                <a:solidFill>
                  <a:srgbClr val="006600"/>
                </a:solidFill>
              </a:rPr>
              <a:t>load_vect</a:t>
            </a:r>
            <a:r>
              <a:rPr lang="fr-FR" sz="2400" b="1" dirty="0"/>
              <a:t>(</a:t>
            </a:r>
            <a:r>
              <a:rPr lang="fr-FR" sz="2400" b="1" dirty="0">
                <a:solidFill>
                  <a:srgbClr val="7030A0"/>
                </a:solidFill>
              </a:rPr>
              <a:t>mat</a:t>
            </a:r>
            <a:r>
              <a:rPr lang="fr-FR" sz="2400" b="1" dirty="0"/>
              <a:t>,</a:t>
            </a:r>
            <a:r>
              <a:rPr lang="fr-FR" sz="2400" b="1" dirty="0">
                <a:solidFill>
                  <a:srgbClr val="FF0000"/>
                </a:solidFill>
              </a:rPr>
              <a:t>V1</a:t>
            </a:r>
            <a:r>
              <a:rPr lang="fr-FR" sz="2400" b="1" dirty="0"/>
              <a:t>,</a:t>
            </a:r>
            <a:r>
              <a:rPr lang="fr-FR" sz="2400" b="1" dirty="0">
                <a:solidFill>
                  <a:srgbClr val="0066FF"/>
                </a:solidFill>
              </a:rPr>
              <a:t>1</a:t>
            </a:r>
            <a:r>
              <a:rPr lang="fr-FR" sz="2400" b="1" dirty="0"/>
              <a:t>);</a:t>
            </a:r>
            <a:endParaRPr lang="fr-FR" sz="2400" dirty="0"/>
          </a:p>
        </p:txBody>
      </p:sp>
      <p:sp>
        <p:nvSpPr>
          <p:cNvPr id="35" name="Espace réservé du texte 2"/>
          <p:cNvSpPr txBox="1">
            <a:spLocks/>
          </p:cNvSpPr>
          <p:nvPr/>
        </p:nvSpPr>
        <p:spPr bwMode="auto">
          <a:xfrm>
            <a:off x="928688" y="5824538"/>
            <a:ext cx="5214937" cy="461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 dirty="0" err="1">
                <a:solidFill>
                  <a:srgbClr val="006600"/>
                </a:solidFill>
              </a:rPr>
              <a:t>load_vect</a:t>
            </a:r>
            <a:r>
              <a:rPr lang="fr-FR" sz="2400" b="1" dirty="0"/>
              <a:t>(</a:t>
            </a:r>
            <a:r>
              <a:rPr lang="fr-FR" sz="2400" b="1" dirty="0">
                <a:solidFill>
                  <a:srgbClr val="7030A0"/>
                </a:solidFill>
              </a:rPr>
              <a:t>mat</a:t>
            </a:r>
            <a:r>
              <a:rPr lang="fr-FR" sz="2400" b="1" dirty="0"/>
              <a:t>,</a:t>
            </a:r>
            <a:r>
              <a:rPr lang="fr-FR" sz="2400" b="1" dirty="0">
                <a:solidFill>
                  <a:srgbClr val="FF0000"/>
                </a:solidFill>
              </a:rPr>
              <a:t>V2</a:t>
            </a:r>
            <a:r>
              <a:rPr lang="fr-FR" sz="2400" b="1" dirty="0"/>
              <a:t>,</a:t>
            </a:r>
            <a:r>
              <a:rPr lang="fr-FR" sz="2400" b="1" dirty="0">
                <a:solidFill>
                  <a:srgbClr val="0066FF"/>
                </a:solidFill>
              </a:rPr>
              <a:t>2</a:t>
            </a:r>
            <a:r>
              <a:rPr lang="fr-FR" sz="2400" b="1" dirty="0"/>
              <a:t>);</a:t>
            </a:r>
            <a:endParaRPr lang="fr-FR" sz="2400" dirty="0"/>
          </a:p>
        </p:txBody>
      </p:sp>
      <p:sp>
        <p:nvSpPr>
          <p:cNvPr id="23" name="Espace réservé du texte 2"/>
          <p:cNvSpPr txBox="1">
            <a:spLocks/>
          </p:cNvSpPr>
          <p:nvPr/>
        </p:nvSpPr>
        <p:spPr bwMode="auto">
          <a:xfrm>
            <a:off x="3714750" y="1857375"/>
            <a:ext cx="5214938" cy="4619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 dirty="0" err="1">
                <a:solidFill>
                  <a:srgbClr val="FF0000"/>
                </a:solidFill>
              </a:rPr>
              <a:t>procedure</a:t>
            </a:r>
            <a:r>
              <a:rPr lang="fr-FR" sz="2400" b="1" dirty="0"/>
              <a:t> </a:t>
            </a:r>
            <a:r>
              <a:rPr lang="fr-FR" sz="2400" b="1" dirty="0" err="1">
                <a:solidFill>
                  <a:srgbClr val="006600"/>
                </a:solidFill>
              </a:rPr>
              <a:t>load_vect</a:t>
            </a:r>
            <a:r>
              <a:rPr lang="fr-FR" sz="2400" b="1" dirty="0">
                <a:solidFill>
                  <a:srgbClr val="006600"/>
                </a:solidFill>
              </a:rPr>
              <a:t> </a:t>
            </a:r>
            <a:r>
              <a:rPr lang="fr-FR" sz="2400" b="1" dirty="0"/>
              <a:t>(</a:t>
            </a:r>
            <a:r>
              <a:rPr lang="fr-FR" sz="2400" b="1" dirty="0">
                <a:solidFill>
                  <a:srgbClr val="7030A0"/>
                </a:solidFill>
              </a:rPr>
              <a:t>mat</a:t>
            </a:r>
            <a:r>
              <a:rPr lang="fr-FR" sz="2400" b="1" dirty="0"/>
              <a:t>, </a:t>
            </a:r>
            <a:r>
              <a:rPr lang="fr-FR" sz="2400" b="1" dirty="0">
                <a:solidFill>
                  <a:srgbClr val="FF0000"/>
                </a:solidFill>
              </a:rPr>
              <a:t>V </a:t>
            </a:r>
            <a:r>
              <a:rPr lang="fr-FR" sz="2400" b="1" dirty="0"/>
              <a:t>, </a:t>
            </a:r>
            <a:r>
              <a:rPr lang="fr-FR" sz="2400" b="1" dirty="0">
                <a:solidFill>
                  <a:srgbClr val="0066FF"/>
                </a:solidFill>
              </a:rPr>
              <a:t>i</a:t>
            </a:r>
            <a:r>
              <a:rPr lang="fr-FR" sz="2400" b="1" dirty="0"/>
              <a:t>)</a:t>
            </a:r>
            <a:endParaRPr lang="fr-FR" sz="2400" dirty="0"/>
          </a:p>
        </p:txBody>
      </p:sp>
      <p:sp>
        <p:nvSpPr>
          <p:cNvPr id="24" name="Espace réservé du texte 2"/>
          <p:cNvSpPr txBox="1">
            <a:spLocks/>
          </p:cNvSpPr>
          <p:nvPr/>
        </p:nvSpPr>
        <p:spPr bwMode="auto">
          <a:xfrm>
            <a:off x="932095" y="6207398"/>
            <a:ext cx="5214937" cy="461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 dirty="0" err="1">
                <a:solidFill>
                  <a:srgbClr val="006600"/>
                </a:solidFill>
              </a:rPr>
              <a:t>load_vect</a:t>
            </a:r>
            <a:r>
              <a:rPr lang="fr-FR" sz="2400" b="1" dirty="0"/>
              <a:t>(</a:t>
            </a:r>
            <a:r>
              <a:rPr lang="fr-FR" sz="2400" b="1" dirty="0">
                <a:solidFill>
                  <a:srgbClr val="7030A0"/>
                </a:solidFill>
              </a:rPr>
              <a:t>mat</a:t>
            </a:r>
            <a:r>
              <a:rPr lang="fr-FR" sz="2400" b="1" dirty="0"/>
              <a:t>,</a:t>
            </a:r>
            <a:r>
              <a:rPr lang="fr-FR" sz="2400" b="1" dirty="0">
                <a:solidFill>
                  <a:srgbClr val="FF0000"/>
                </a:solidFill>
              </a:rPr>
              <a:t>V3</a:t>
            </a:r>
            <a:r>
              <a:rPr lang="fr-FR" sz="2400" b="1" dirty="0"/>
              <a:t>,3);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1404665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/>
      <p:bldP spid="32778" grpId="0"/>
      <p:bldP spid="32779" grpId="0"/>
      <p:bldP spid="32783" grpId="0"/>
      <p:bldP spid="32784" grpId="0"/>
      <p:bldP spid="327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2. The procedure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8A4C607-B8B2-46FA-A282-BF497E944AE8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problem (solution)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 bwMode="auto">
          <a:xfrm>
            <a:off x="1071563" y="3228975"/>
            <a:ext cx="5214937" cy="1200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 dirty="0"/>
              <a:t>For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66FF"/>
                </a:solidFill>
              </a:rPr>
              <a:t>j</a:t>
            </a:r>
            <a:r>
              <a:rPr lang="fr-FR" sz="2400" dirty="0"/>
              <a:t>=</a:t>
            </a:r>
            <a:r>
              <a:rPr lang="fr-FR" sz="2400" dirty="0">
                <a:solidFill>
                  <a:srgbClr val="0066FF"/>
                </a:solidFill>
              </a:rPr>
              <a:t>1</a:t>
            </a:r>
            <a:r>
              <a:rPr lang="fr-FR" sz="2400" dirty="0"/>
              <a:t>to </a:t>
            </a:r>
            <a:r>
              <a:rPr lang="fr-FR" sz="2400" dirty="0">
                <a:solidFill>
                  <a:srgbClr val="0066FF"/>
                </a:solidFill>
              </a:rPr>
              <a:t>3 </a:t>
            </a:r>
            <a:r>
              <a:rPr lang="fr-FR" sz="2400" b="1" dirty="0"/>
              <a:t>DO</a:t>
            </a:r>
            <a:endParaRPr lang="fr-FR" sz="2400" dirty="0"/>
          </a:p>
          <a:p>
            <a:pPr algn="l" rtl="0" eaLnBrk="1" hangingPunct="1"/>
            <a:r>
              <a:rPr lang="fr-FR" sz="2400" dirty="0">
                <a:solidFill>
                  <a:srgbClr val="7030A0"/>
                </a:solidFill>
              </a:rPr>
              <a:t>V</a:t>
            </a:r>
            <a:r>
              <a:rPr lang="fr-FR" sz="2400" dirty="0"/>
              <a:t>[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← mat[</a:t>
            </a:r>
            <a:r>
              <a:rPr lang="fr-FR" sz="2400" dirty="0" err="1">
                <a:solidFill>
                  <a:srgbClr val="FF0000"/>
                </a:solidFill>
              </a:rPr>
              <a:t>i</a:t>
            </a:r>
            <a:r>
              <a:rPr lang="fr-FR" sz="2400" dirty="0" err="1"/>
              <a:t>,</a:t>
            </a:r>
            <a:r>
              <a:rPr lang="fr-FR" sz="2400" dirty="0" err="1">
                <a:solidFill>
                  <a:srgbClr val="0066CC"/>
                </a:solidFill>
              </a:rPr>
              <a:t>j</a:t>
            </a:r>
            <a:r>
              <a:rPr lang="fr-FR" sz="2400" dirty="0"/>
              <a:t>] ;</a:t>
            </a:r>
          </a:p>
          <a:p>
            <a:pPr algn="l" rtl="0" eaLnBrk="1" hangingPunct="1"/>
            <a:r>
              <a:rPr lang="fr-FR" sz="2400" b="1" dirty="0"/>
              <a:t>End for</a:t>
            </a:r>
            <a:r>
              <a:rPr lang="fr-FR" sz="2400" dirty="0"/>
              <a:t>;</a:t>
            </a:r>
          </a:p>
        </p:txBody>
      </p:sp>
      <p:sp>
        <p:nvSpPr>
          <p:cNvPr id="31" name="Espace réservé du texte 2"/>
          <p:cNvSpPr txBox="1">
            <a:spLocks/>
          </p:cNvSpPr>
          <p:nvPr/>
        </p:nvSpPr>
        <p:spPr bwMode="auto">
          <a:xfrm>
            <a:off x="1071563" y="2428875"/>
            <a:ext cx="5214937" cy="8302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 dirty="0">
                <a:solidFill>
                  <a:srgbClr val="0066FF"/>
                </a:solidFill>
              </a:rPr>
              <a:t>j</a:t>
            </a:r>
            <a:r>
              <a:rPr lang="fr-FR" sz="2400" b="1" dirty="0"/>
              <a:t>: </a:t>
            </a:r>
            <a:r>
              <a:rPr lang="fr-FR" sz="2400" b="1" dirty="0" err="1"/>
              <a:t>integer</a:t>
            </a:r>
            <a:r>
              <a:rPr lang="fr-FR" sz="2400" b="1" dirty="0"/>
              <a:t>;</a:t>
            </a:r>
          </a:p>
          <a:p>
            <a:pPr algn="l" rtl="0" eaLnBrk="1" hangingPunct="1"/>
            <a:r>
              <a:rPr lang="fr-FR" sz="2400" b="1" dirty="0" err="1"/>
              <a:t>begin</a:t>
            </a:r>
            <a:endParaRPr lang="fr-FR" sz="2400" dirty="0"/>
          </a:p>
        </p:txBody>
      </p:sp>
      <p:sp>
        <p:nvSpPr>
          <p:cNvPr id="32" name="Espace réservé du texte 2"/>
          <p:cNvSpPr txBox="1">
            <a:spLocks/>
          </p:cNvSpPr>
          <p:nvPr/>
        </p:nvSpPr>
        <p:spPr bwMode="auto">
          <a:xfrm>
            <a:off x="1071563" y="4610100"/>
            <a:ext cx="5214937" cy="4619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/>
              <a:t>END;</a:t>
            </a:r>
            <a:endParaRPr lang="fr-FR" sz="2400"/>
          </a:p>
        </p:txBody>
      </p:sp>
      <p:sp>
        <p:nvSpPr>
          <p:cNvPr id="33803" name="Espace réservé du texte 2"/>
          <p:cNvSpPr txBox="1">
            <a:spLocks/>
          </p:cNvSpPr>
          <p:nvPr/>
        </p:nvSpPr>
        <p:spPr bwMode="auto">
          <a:xfrm>
            <a:off x="1057275" y="1900238"/>
            <a:ext cx="5214938" cy="461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/>
              <a:t>Sub-algorithm Name-s (</a:t>
            </a:r>
            <a:r>
              <a:rPr lang="fr-FR" sz="2400" b="1">
                <a:solidFill>
                  <a:srgbClr val="7030A0"/>
                </a:solidFill>
              </a:rPr>
              <a:t>V</a:t>
            </a:r>
            <a:r>
              <a:rPr lang="fr-FR" sz="2400" b="1"/>
              <a:t>,</a:t>
            </a:r>
            <a:r>
              <a:rPr lang="fr-FR" sz="2400" b="1">
                <a:solidFill>
                  <a:srgbClr val="FF0000"/>
                </a:solidFill>
              </a:rPr>
              <a:t>i</a:t>
            </a:r>
            <a:r>
              <a:rPr lang="fr-FR" sz="2400" b="1"/>
              <a:t>)</a:t>
            </a:r>
            <a:endParaRPr lang="fr-FR" sz="2400"/>
          </a:p>
        </p:txBody>
      </p:sp>
      <p:sp>
        <p:nvSpPr>
          <p:cNvPr id="23" name="Espace réservé du texte 2"/>
          <p:cNvSpPr txBox="1">
            <a:spLocks/>
          </p:cNvSpPr>
          <p:nvPr/>
        </p:nvSpPr>
        <p:spPr bwMode="auto">
          <a:xfrm>
            <a:off x="1071563" y="1928813"/>
            <a:ext cx="5214937" cy="461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 dirty="0" err="1"/>
              <a:t>procedure</a:t>
            </a:r>
            <a:r>
              <a:rPr lang="fr-FR" sz="2400" b="1" dirty="0"/>
              <a:t> </a:t>
            </a:r>
            <a:r>
              <a:rPr lang="fr-FR" sz="2400" b="1" dirty="0" err="1"/>
              <a:t>load_vect</a:t>
            </a:r>
            <a:r>
              <a:rPr lang="fr-FR" sz="2400" b="1" dirty="0"/>
              <a:t> (</a:t>
            </a:r>
            <a:r>
              <a:rPr lang="fr-FR" sz="2400" b="1" dirty="0" err="1">
                <a:solidFill>
                  <a:srgbClr val="7030A0"/>
                </a:solidFill>
              </a:rPr>
              <a:t>mat</a:t>
            </a:r>
            <a:r>
              <a:rPr lang="fr-FR" sz="2400" b="1" dirty="0" err="1"/>
              <a:t>,</a:t>
            </a:r>
            <a:r>
              <a:rPr lang="fr-FR" sz="2400" b="1" dirty="0" err="1">
                <a:solidFill>
                  <a:srgbClr val="7030A0"/>
                </a:solidFill>
              </a:rPr>
              <a:t>i</a:t>
            </a:r>
            <a:r>
              <a:rPr lang="fr-FR" sz="2400" b="1" dirty="0" err="1"/>
              <a:t>,</a:t>
            </a:r>
            <a:r>
              <a:rPr lang="fr-FR" sz="2400" b="1" dirty="0" err="1">
                <a:solidFill>
                  <a:srgbClr val="FF0000"/>
                </a:solidFill>
              </a:rPr>
              <a:t>V</a:t>
            </a:r>
            <a:r>
              <a:rPr lang="fr-FR" sz="2400" b="1" dirty="0"/>
              <a:t>)</a:t>
            </a:r>
            <a:endParaRPr lang="fr-FR" sz="2400" dirty="0"/>
          </a:p>
        </p:txBody>
      </p:sp>
      <p:sp>
        <p:nvSpPr>
          <p:cNvPr id="24" name="Rectangle 23"/>
          <p:cNvSpPr/>
          <p:nvPr/>
        </p:nvSpPr>
        <p:spPr>
          <a:xfrm>
            <a:off x="3697337" y="5286375"/>
            <a:ext cx="2500312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sz="2400" b="1" dirty="0" err="1"/>
              <a:t>load_vect</a:t>
            </a:r>
            <a:endParaRPr lang="fr-FR" sz="2400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2925763" y="550068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2938463" y="5927725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6224588" y="550068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6224588" y="5927725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exte 2"/>
          <p:cNvSpPr txBox="1">
            <a:spLocks/>
          </p:cNvSpPr>
          <p:nvPr/>
        </p:nvSpPr>
        <p:spPr>
          <a:xfrm>
            <a:off x="115937" y="5087938"/>
            <a:ext cx="3652837" cy="10556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mat: </a:t>
            </a:r>
            <a:r>
              <a:rPr lang="fr-FR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array</a:t>
            </a:r>
            <a:r>
              <a:rPr lang="fr-F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of </a:t>
            </a:r>
            <a:r>
              <a:rPr lang="fr-FR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integer</a:t>
            </a:r>
            <a:r>
              <a:rPr lang="fr-F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fr-FR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i: integer</a:t>
            </a:r>
            <a:endParaRPr lang="fr-FR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36" name="Espace réservé du texte 2"/>
          <p:cNvSpPr txBox="1">
            <a:spLocks/>
          </p:cNvSpPr>
          <p:nvPr/>
        </p:nvSpPr>
        <p:spPr>
          <a:xfrm>
            <a:off x="6116687" y="5429250"/>
            <a:ext cx="4071937" cy="4953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V: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array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of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integer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866447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450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2. The procedure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44888325-EB69-4563-943B-5E1A4C4C3D7C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357188" y="571500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 bwMode="auto">
          <a:xfrm>
            <a:off x="1214438" y="2143125"/>
            <a:ext cx="6715125" cy="26781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 dirty="0" err="1">
                <a:solidFill>
                  <a:srgbClr val="006600"/>
                </a:solidFill>
              </a:rPr>
              <a:t>procedure</a:t>
            </a:r>
            <a:r>
              <a:rPr lang="fr-FR" sz="2400" b="1" dirty="0"/>
              <a:t> </a:t>
            </a:r>
            <a:r>
              <a:rPr lang="fr-FR" sz="2400" b="1" dirty="0" err="1">
                <a:solidFill>
                  <a:srgbClr val="0066FF"/>
                </a:solidFill>
              </a:rPr>
              <a:t>load_vect</a:t>
            </a:r>
            <a:r>
              <a:rPr lang="fr-FR" sz="2400" b="1" dirty="0"/>
              <a:t>(</a:t>
            </a:r>
            <a:r>
              <a:rPr lang="fr-FR" sz="2400" b="1" dirty="0" err="1">
                <a:solidFill>
                  <a:srgbClr val="7030A0"/>
                </a:solidFill>
              </a:rPr>
              <a:t>m</a:t>
            </a:r>
            <a:r>
              <a:rPr lang="fr-FR" sz="2400" b="1" dirty="0" err="1"/>
              <a:t>,</a:t>
            </a:r>
            <a:r>
              <a:rPr lang="fr-FR" sz="2400" b="1" dirty="0" err="1">
                <a:solidFill>
                  <a:srgbClr val="7030A0"/>
                </a:solidFill>
              </a:rPr>
              <a:t>i</a:t>
            </a:r>
            <a:r>
              <a:rPr lang="fr-FR" sz="2400" b="1" dirty="0" err="1"/>
              <a:t>,</a:t>
            </a:r>
            <a:r>
              <a:rPr lang="fr-FR" sz="2400" b="1" dirty="0" err="1">
                <a:solidFill>
                  <a:srgbClr val="FF0000"/>
                </a:solidFill>
              </a:rPr>
              <a:t>V</a:t>
            </a:r>
            <a:r>
              <a:rPr lang="fr-FR" sz="2400" b="1" dirty="0"/>
              <a:t>)</a:t>
            </a:r>
            <a:endParaRPr lang="fr-FR" sz="2400" dirty="0"/>
          </a:p>
          <a:p>
            <a:pPr eaLnBrk="1" hangingPunct="1"/>
            <a:r>
              <a:rPr lang="fr-FR" sz="2400" b="1" dirty="0">
                <a:solidFill>
                  <a:srgbClr val="0066FF"/>
                </a:solidFill>
              </a:rPr>
              <a:t>j</a:t>
            </a:r>
            <a:r>
              <a:rPr lang="fr-FR" sz="2400" b="1" dirty="0"/>
              <a:t>: </a:t>
            </a:r>
            <a:r>
              <a:rPr lang="fr-FR" sz="2400" dirty="0" err="1">
                <a:latin typeface="Arial" charset="0"/>
                <a:cs typeface="Arial" charset="0"/>
              </a:rPr>
              <a:t>integer</a:t>
            </a:r>
            <a:r>
              <a:rPr lang="fr-FR" sz="2400" dirty="0">
                <a:latin typeface="Arial" charset="0"/>
                <a:cs typeface="Arial" charset="0"/>
              </a:rPr>
              <a:t> </a:t>
            </a:r>
            <a:r>
              <a:rPr lang="fr-FR" sz="2400" b="1" dirty="0"/>
              <a:t>;</a:t>
            </a:r>
          </a:p>
          <a:p>
            <a:pPr algn="l" rtl="0" eaLnBrk="1" hangingPunct="1"/>
            <a:r>
              <a:rPr lang="fr-FR" sz="2400" b="1" dirty="0">
                <a:solidFill>
                  <a:srgbClr val="006600"/>
                </a:solidFill>
              </a:rPr>
              <a:t>Begin</a:t>
            </a:r>
            <a:endParaRPr lang="fr-FR" sz="2400" dirty="0">
              <a:solidFill>
                <a:srgbClr val="006600"/>
              </a:solidFill>
            </a:endParaRPr>
          </a:p>
          <a:p>
            <a:pPr algn="l" rtl="0" eaLnBrk="1" hangingPunct="1"/>
            <a:r>
              <a:rPr lang="fr-FR" sz="2400" b="1" dirty="0"/>
              <a:t>For</a:t>
            </a:r>
            <a:r>
              <a:rPr lang="fr-FR" sz="2400" dirty="0"/>
              <a:t> </a:t>
            </a:r>
            <a:r>
              <a:rPr lang="fr-FR" sz="2400" b="1" dirty="0">
                <a:solidFill>
                  <a:srgbClr val="0066FF"/>
                </a:solidFill>
              </a:rPr>
              <a:t>j</a:t>
            </a:r>
            <a:r>
              <a:rPr lang="fr-FR" sz="2400" dirty="0"/>
              <a:t>=</a:t>
            </a:r>
            <a:r>
              <a:rPr lang="fr-FR" sz="2400" b="1" dirty="0">
                <a:solidFill>
                  <a:srgbClr val="0066FF"/>
                </a:solidFill>
              </a:rPr>
              <a:t>1 </a:t>
            </a:r>
            <a:r>
              <a:rPr lang="fr-FR" sz="2400" dirty="0"/>
              <a:t>to </a:t>
            </a:r>
            <a:r>
              <a:rPr lang="fr-FR" sz="2400" b="1" dirty="0">
                <a:solidFill>
                  <a:srgbClr val="0066FF"/>
                </a:solidFill>
              </a:rPr>
              <a:t>3</a:t>
            </a:r>
            <a:r>
              <a:rPr lang="fr-FR" sz="2400" dirty="0"/>
              <a:t> </a:t>
            </a:r>
            <a:r>
              <a:rPr lang="fr-FR" sz="2400" b="1" dirty="0"/>
              <a:t>DO</a:t>
            </a:r>
            <a:endParaRPr lang="fr-FR" sz="2400" dirty="0"/>
          </a:p>
          <a:p>
            <a:pPr algn="l" rtl="0" eaLnBrk="1" hangingPunct="1"/>
            <a:r>
              <a:rPr lang="fr-FR" sz="2400" b="1" dirty="0">
                <a:solidFill>
                  <a:srgbClr val="FF0000"/>
                </a:solidFill>
              </a:rPr>
              <a:t>V</a:t>
            </a:r>
            <a:r>
              <a:rPr lang="fr-FR" sz="2400" dirty="0">
                <a:solidFill>
                  <a:srgbClr val="7030A0"/>
                </a:solidFill>
              </a:rPr>
              <a:t> </a:t>
            </a:r>
            <a:r>
              <a:rPr lang="fr-FR" sz="2400" dirty="0"/>
              <a:t>[</a:t>
            </a:r>
            <a:r>
              <a:rPr lang="fr-FR" sz="2400" dirty="0">
                <a:solidFill>
                  <a:srgbClr val="0066CC"/>
                </a:solidFill>
              </a:rPr>
              <a:t>j</a:t>
            </a:r>
            <a:r>
              <a:rPr lang="fr-FR" sz="2400" dirty="0"/>
              <a:t>] ←</a:t>
            </a:r>
            <a:r>
              <a:rPr lang="fr-FR" sz="2400" b="1" dirty="0">
                <a:solidFill>
                  <a:srgbClr val="7030A0"/>
                </a:solidFill>
              </a:rPr>
              <a:t>m</a:t>
            </a:r>
            <a:r>
              <a:rPr lang="fr-FR" sz="2400" dirty="0"/>
              <a:t>[ </a:t>
            </a:r>
            <a:r>
              <a:rPr lang="fr-FR" sz="2400" dirty="0">
                <a:solidFill>
                  <a:srgbClr val="7030A0"/>
                </a:solidFill>
              </a:rPr>
              <a:t>i</a:t>
            </a:r>
            <a:r>
              <a:rPr lang="fr-FR" sz="2400" dirty="0"/>
              <a:t>, </a:t>
            </a:r>
            <a:r>
              <a:rPr lang="fr-FR" sz="2400" b="1" dirty="0">
                <a:solidFill>
                  <a:srgbClr val="0066CC"/>
                </a:solidFill>
              </a:rPr>
              <a:t>j </a:t>
            </a:r>
            <a:r>
              <a:rPr lang="fr-FR" sz="2400" dirty="0"/>
              <a:t>] ;</a:t>
            </a:r>
          </a:p>
          <a:p>
            <a:pPr algn="l" rtl="0" eaLnBrk="1" hangingPunct="1"/>
            <a:r>
              <a:rPr lang="fr-FR" sz="2400" b="1" dirty="0"/>
              <a:t>End for</a:t>
            </a:r>
            <a:r>
              <a:rPr lang="fr-FR" sz="2400" dirty="0"/>
              <a:t>;</a:t>
            </a:r>
          </a:p>
          <a:p>
            <a:pPr algn="l" rtl="0" eaLnBrk="1" hangingPunct="1"/>
            <a:r>
              <a:rPr lang="fr-FR" sz="2400" b="1" dirty="0">
                <a:solidFill>
                  <a:srgbClr val="006600"/>
                </a:solidFill>
              </a:rPr>
              <a:t>END;</a:t>
            </a:r>
          </a:p>
        </p:txBody>
      </p:sp>
      <p:sp>
        <p:nvSpPr>
          <p:cNvPr id="23" name="Espace réservé du texte 2"/>
          <p:cNvSpPr txBox="1">
            <a:spLocks/>
          </p:cNvSpPr>
          <p:nvPr/>
        </p:nvSpPr>
        <p:spPr bwMode="auto">
          <a:xfrm>
            <a:off x="1214438" y="957263"/>
            <a:ext cx="6715125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400" b="1" dirty="0" err="1">
                <a:latin typeface="Arial" charset="0"/>
                <a:cs typeface="Arial" charset="0"/>
              </a:rPr>
              <a:t>Algorithm</a:t>
            </a:r>
            <a:r>
              <a:rPr lang="fr-FR" sz="2400" b="1" dirty="0">
                <a:latin typeface="Arial" charset="0"/>
                <a:cs typeface="Arial" charset="0"/>
              </a:rPr>
              <a:t> </a:t>
            </a:r>
            <a:r>
              <a:rPr lang="fr-FR" sz="2400" b="1" dirty="0" err="1">
                <a:latin typeface="Arial" charset="0"/>
                <a:cs typeface="Arial" charset="0"/>
              </a:rPr>
              <a:t>prob</a:t>
            </a:r>
            <a:endParaRPr lang="fr-FR" sz="2400" b="1" dirty="0">
              <a:latin typeface="Arial" charset="0"/>
              <a:cs typeface="Arial" charset="0"/>
            </a:endParaRPr>
          </a:p>
          <a:p>
            <a:pPr algn="l" rtl="0">
              <a:defRPr/>
            </a:pPr>
            <a:r>
              <a:rPr lang="fr-FR" sz="2400" dirty="0">
                <a:latin typeface="Arial" charset="0"/>
                <a:cs typeface="Arial" charset="0"/>
              </a:rPr>
              <a:t>mat[</a:t>
            </a:r>
            <a:r>
              <a:rPr lang="fr-FR" sz="2400" dirty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  <a:r>
              <a:rPr lang="fr-FR" sz="2400" dirty="0">
                <a:latin typeface="Arial" charset="0"/>
                <a:cs typeface="Arial" charset="0"/>
              </a:rPr>
              <a:t>,</a:t>
            </a:r>
            <a:r>
              <a:rPr lang="fr-FR" sz="2400" dirty="0">
                <a:solidFill>
                  <a:srgbClr val="0066FF"/>
                </a:solidFill>
                <a:latin typeface="Arial" charset="0"/>
                <a:cs typeface="Arial" charset="0"/>
              </a:rPr>
              <a:t>3</a:t>
            </a:r>
            <a:r>
              <a:rPr lang="fr-FR" sz="2400" dirty="0">
                <a:latin typeface="Arial" charset="0"/>
                <a:cs typeface="Arial" charset="0"/>
              </a:rPr>
              <a:t>]: </a:t>
            </a:r>
            <a:r>
              <a:rPr lang="fr-FR" sz="2400" dirty="0" err="1">
                <a:latin typeface="Arial" charset="0"/>
                <a:cs typeface="Arial" charset="0"/>
              </a:rPr>
              <a:t>array</a:t>
            </a:r>
            <a:r>
              <a:rPr lang="fr-FR" sz="2400" dirty="0">
                <a:latin typeface="Arial" charset="0"/>
                <a:cs typeface="Arial" charset="0"/>
              </a:rPr>
              <a:t> of </a:t>
            </a:r>
            <a:r>
              <a:rPr lang="fr-FR" sz="2400" dirty="0" err="1">
                <a:latin typeface="Arial" charset="0"/>
                <a:cs typeface="Arial" charset="0"/>
              </a:rPr>
              <a:t>integer</a:t>
            </a:r>
            <a:r>
              <a:rPr lang="fr-FR" sz="2400" dirty="0">
                <a:latin typeface="Arial" charset="0"/>
                <a:cs typeface="Arial" charset="0"/>
              </a:rPr>
              <a:t>;</a:t>
            </a:r>
          </a:p>
          <a:p>
            <a:pPr>
              <a:defRPr/>
            </a:pPr>
            <a:r>
              <a:rPr lang="fr-FR" sz="2400" dirty="0">
                <a:latin typeface="Arial" charset="0"/>
                <a:cs typeface="Arial" charset="0"/>
              </a:rPr>
              <a:t>V1[</a:t>
            </a:r>
            <a:r>
              <a:rPr lang="fr-FR" sz="2400" dirty="0">
                <a:solidFill>
                  <a:srgbClr val="0066FF"/>
                </a:solidFill>
                <a:latin typeface="Arial" charset="0"/>
                <a:cs typeface="Arial" charset="0"/>
              </a:rPr>
              <a:t>3</a:t>
            </a:r>
            <a:r>
              <a:rPr lang="fr-FR" sz="2400" dirty="0">
                <a:latin typeface="Arial" charset="0"/>
                <a:cs typeface="Arial" charset="0"/>
              </a:rPr>
              <a:t>],V2[</a:t>
            </a:r>
            <a:r>
              <a:rPr lang="fr-FR" sz="2400" dirty="0">
                <a:solidFill>
                  <a:srgbClr val="0066FF"/>
                </a:solidFill>
                <a:latin typeface="Arial" charset="0"/>
                <a:cs typeface="Arial" charset="0"/>
              </a:rPr>
              <a:t>3</a:t>
            </a:r>
            <a:r>
              <a:rPr lang="fr-FR" sz="2400" dirty="0">
                <a:latin typeface="Arial" charset="0"/>
                <a:cs typeface="Arial" charset="0"/>
              </a:rPr>
              <a:t>],V3[</a:t>
            </a:r>
            <a:r>
              <a:rPr lang="fr-FR" sz="2400" dirty="0">
                <a:solidFill>
                  <a:srgbClr val="0066FF"/>
                </a:solidFill>
                <a:latin typeface="Arial" charset="0"/>
                <a:cs typeface="Arial" charset="0"/>
              </a:rPr>
              <a:t>3</a:t>
            </a:r>
            <a:r>
              <a:rPr lang="fr-FR" sz="2400" dirty="0">
                <a:latin typeface="Arial" charset="0"/>
                <a:cs typeface="Arial" charset="0"/>
              </a:rPr>
              <a:t>]: </a:t>
            </a:r>
            <a:r>
              <a:rPr lang="fr-FR" sz="2400" dirty="0" err="1">
                <a:latin typeface="Arial" charset="0"/>
                <a:cs typeface="Arial" charset="0"/>
              </a:rPr>
              <a:t>array</a:t>
            </a:r>
            <a:r>
              <a:rPr lang="fr-FR" sz="2400" dirty="0">
                <a:latin typeface="Arial" charset="0"/>
                <a:cs typeface="Arial" charset="0"/>
              </a:rPr>
              <a:t> of </a:t>
            </a:r>
            <a:r>
              <a:rPr lang="fr-FR" sz="2400" dirty="0" err="1">
                <a:latin typeface="Arial" charset="0"/>
                <a:cs typeface="Arial" charset="0"/>
              </a:rPr>
              <a:t>integer</a:t>
            </a:r>
            <a:r>
              <a:rPr lang="fr-FR" sz="2400" dirty="0">
                <a:latin typeface="Arial" charset="0"/>
                <a:cs typeface="Arial" charset="0"/>
              </a:rPr>
              <a:t> ;</a:t>
            </a:r>
          </a:p>
        </p:txBody>
      </p:sp>
      <p:sp>
        <p:nvSpPr>
          <p:cNvPr id="26" name="Espace réservé du texte 2"/>
          <p:cNvSpPr txBox="1">
            <a:spLocks/>
          </p:cNvSpPr>
          <p:nvPr/>
        </p:nvSpPr>
        <p:spPr bwMode="auto">
          <a:xfrm>
            <a:off x="1214438" y="4730750"/>
            <a:ext cx="6715125" cy="1570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Begin</a:t>
            </a:r>
          </a:p>
          <a:p>
            <a:pPr algn="l" rtl="0">
              <a:defRPr/>
            </a:pPr>
            <a:r>
              <a:rPr lang="fr-FR" sz="2400" b="1" dirty="0" err="1">
                <a:solidFill>
                  <a:srgbClr val="0066FF"/>
                </a:solidFill>
              </a:rPr>
              <a:t>load_vect</a:t>
            </a:r>
            <a:r>
              <a:rPr lang="fr-FR" sz="2400" b="1" dirty="0"/>
              <a:t> </a:t>
            </a:r>
            <a:r>
              <a:rPr lang="fr-FR" sz="2400" b="1" dirty="0">
                <a:latin typeface="Arial" charset="0"/>
                <a:cs typeface="Arial" charset="0"/>
              </a:rPr>
              <a:t>(</a:t>
            </a:r>
            <a:r>
              <a:rPr lang="fr-FR" sz="2400" b="1" dirty="0">
                <a:solidFill>
                  <a:srgbClr val="7030A0"/>
                </a:solidFill>
                <a:latin typeface="Arial" charset="0"/>
                <a:cs typeface="Arial" charset="0"/>
              </a:rPr>
              <a:t>mat</a:t>
            </a:r>
            <a:r>
              <a:rPr lang="fr-FR" sz="2400" b="1" dirty="0">
                <a:latin typeface="Arial" charset="0"/>
                <a:cs typeface="Arial" charset="0"/>
              </a:rPr>
              <a:t>,</a:t>
            </a:r>
            <a:r>
              <a:rPr lang="fr-FR" sz="2400" b="1" dirty="0">
                <a:solidFill>
                  <a:srgbClr val="7030A0"/>
                </a:solidFill>
                <a:latin typeface="Arial" charset="0"/>
                <a:cs typeface="Arial" charset="0"/>
              </a:rPr>
              <a:t>1</a:t>
            </a:r>
            <a:r>
              <a:rPr lang="fr-FR" sz="2400" b="1" dirty="0">
                <a:latin typeface="Arial" charset="0"/>
                <a:cs typeface="Arial" charset="0"/>
              </a:rPr>
              <a:t>,</a:t>
            </a:r>
            <a:r>
              <a:rPr lang="fr-FR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V1</a:t>
            </a:r>
            <a:r>
              <a:rPr lang="fr-FR" sz="2400" b="1" dirty="0">
                <a:latin typeface="Arial" charset="0"/>
                <a:cs typeface="Arial" charset="0"/>
              </a:rPr>
              <a:t>);</a:t>
            </a:r>
            <a:r>
              <a:rPr lang="fr-FR" sz="2400" b="1" dirty="0">
                <a:solidFill>
                  <a:srgbClr val="00B050"/>
                </a:solidFill>
                <a:latin typeface="Arial" charset="0"/>
                <a:cs typeface="Arial" charset="0"/>
              </a:rPr>
              <a:t>// call 1</a:t>
            </a:r>
          </a:p>
          <a:p>
            <a:pPr algn="l" rtl="0">
              <a:defRPr/>
            </a:pPr>
            <a:r>
              <a:rPr lang="fr-FR" sz="2400" b="1" dirty="0" err="1">
                <a:solidFill>
                  <a:srgbClr val="0066FF"/>
                </a:solidFill>
              </a:rPr>
              <a:t>load_vect</a:t>
            </a:r>
            <a:r>
              <a:rPr lang="fr-FR" sz="2400" b="1" dirty="0"/>
              <a:t> </a:t>
            </a:r>
            <a:r>
              <a:rPr lang="fr-FR" sz="2400" b="1" dirty="0">
                <a:latin typeface="Arial" charset="0"/>
                <a:cs typeface="Arial" charset="0"/>
              </a:rPr>
              <a:t>(</a:t>
            </a:r>
            <a:r>
              <a:rPr lang="fr-FR" sz="2400" b="1" dirty="0">
                <a:solidFill>
                  <a:srgbClr val="7030A0"/>
                </a:solidFill>
                <a:latin typeface="Arial" charset="0"/>
                <a:cs typeface="Arial" charset="0"/>
              </a:rPr>
              <a:t>mat</a:t>
            </a:r>
            <a:r>
              <a:rPr lang="fr-FR" sz="2400" b="1" dirty="0">
                <a:latin typeface="Arial" charset="0"/>
                <a:cs typeface="Arial" charset="0"/>
              </a:rPr>
              <a:t>,</a:t>
            </a:r>
            <a:r>
              <a:rPr lang="fr-FR" sz="2400" b="1" dirty="0">
                <a:solidFill>
                  <a:srgbClr val="7030A0"/>
                </a:solidFill>
                <a:latin typeface="Arial" charset="0"/>
                <a:cs typeface="Arial" charset="0"/>
              </a:rPr>
              <a:t>2</a:t>
            </a:r>
            <a:r>
              <a:rPr lang="fr-FR" sz="2400" b="1" dirty="0">
                <a:latin typeface="Arial" charset="0"/>
                <a:cs typeface="Arial" charset="0"/>
              </a:rPr>
              <a:t>,</a:t>
            </a:r>
            <a:r>
              <a:rPr lang="fr-FR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V2</a:t>
            </a:r>
            <a:r>
              <a:rPr lang="fr-FR" sz="2400" b="1" dirty="0">
                <a:latin typeface="Arial" charset="0"/>
                <a:cs typeface="Arial" charset="0"/>
              </a:rPr>
              <a:t>);</a:t>
            </a:r>
            <a:r>
              <a:rPr lang="fr-FR" sz="2400" b="1" dirty="0">
                <a:solidFill>
                  <a:srgbClr val="00B050"/>
                </a:solidFill>
                <a:latin typeface="Arial" charset="0"/>
                <a:cs typeface="Arial" charset="0"/>
              </a:rPr>
              <a:t>// call 2</a:t>
            </a:r>
          </a:p>
          <a:p>
            <a:pPr algn="l" rtl="0">
              <a:defRPr/>
            </a:pPr>
            <a:r>
              <a:rPr lang="fr-FR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END.</a:t>
            </a:r>
            <a:endParaRPr lang="fr-FR" sz="24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6643688" y="2809875"/>
            <a:ext cx="1071562" cy="547688"/>
          </a:xfrm>
          <a:prstGeom prst="wedgeRoundRectCallout">
            <a:avLst>
              <a:gd name="adj1" fmla="val -201767"/>
              <a:gd name="adj2" fmla="val -112224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Aft>
                <a:spcPts val="1000"/>
              </a:spcAft>
            </a:pPr>
            <a:r>
              <a:rPr lang="fr-FR" sz="1100" b="1" i="1">
                <a:latin typeface="Times New Roman" pitchFamily="18" charset="0"/>
              </a:rPr>
              <a:t>Result parameter</a:t>
            </a:r>
            <a:endParaRPr lang="fr-FR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4644008" y="3214688"/>
            <a:ext cx="1071562" cy="547687"/>
          </a:xfrm>
          <a:prstGeom prst="wedgeRoundRectCallout">
            <a:avLst>
              <a:gd name="adj1" fmla="val -54685"/>
              <a:gd name="adj2" fmla="val -16149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Aft>
                <a:spcPts val="1000"/>
              </a:spcAft>
            </a:pPr>
            <a:r>
              <a:rPr lang="fr-FR" sz="1100" b="1" i="1">
                <a:latin typeface="Times New Roman" pitchFamily="18" charset="0"/>
              </a:rPr>
              <a:t>Data parameter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76038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1. Problem and sub-problem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B65702E-DDD8-466E-B008-50ECD64B1EB5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fr-FR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exercise</a:t>
            </a:r>
            <a:endParaRPr lang="fr-FR" sz="24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500063" y="2078038"/>
            <a:ext cx="840105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We want to create a program allowing us to read the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exam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,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T.D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And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TP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student’s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notes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in algorithmic and data structures module 1,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calculate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their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averages</a:t>
            </a:r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and say for each student if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he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is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successful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or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failed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in this module?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500063" y="5180013"/>
            <a:ext cx="1857375" cy="4953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Problem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21" name="Espace réservé du texte 2"/>
          <p:cNvSpPr txBox="1">
            <a:spLocks/>
          </p:cNvSpPr>
          <p:nvPr/>
        </p:nvSpPr>
        <p:spPr>
          <a:xfrm>
            <a:off x="4714875" y="5237864"/>
            <a:ext cx="3214688" cy="4953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sub-</a:t>
            </a:r>
            <a:r>
              <a:rPr lang="fr-FR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problems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2357438" y="5500688"/>
            <a:ext cx="22860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2"/>
          <p:cNvSpPr txBox="1">
            <a:spLocks/>
          </p:cNvSpPr>
          <p:nvPr/>
        </p:nvSpPr>
        <p:spPr>
          <a:xfrm>
            <a:off x="2870448" y="4965700"/>
            <a:ext cx="2133600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cut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780812"/>
      </p:ext>
    </p:extLst>
  </p:cSld>
  <p:clrMapOvr>
    <a:masterClrMapping/>
  </p:clrMapOvr>
  <p:transition>
    <p:pull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F673037-BF7F-4D18-B0E6-6A205C7AFF57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Exercise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500063" y="2078038"/>
            <a:ext cx="8401050" cy="9794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Write an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algorithm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that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reads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two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numbers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nd </a:t>
            </a:r>
            <a:r>
              <a:rPr lang="fr-FR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displays the sum of these numbers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.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35848" name="AutoShape 10"/>
          <p:cNvSpPr>
            <a:spLocks noChangeArrowheads="1"/>
          </p:cNvSpPr>
          <p:nvPr/>
        </p:nvSpPr>
        <p:spPr bwMode="auto">
          <a:xfrm>
            <a:off x="2500313" y="4214813"/>
            <a:ext cx="1978025" cy="214312"/>
          </a:xfrm>
          <a:prstGeom prst="rightArrow">
            <a:avLst>
              <a:gd name="adj1" fmla="val 50000"/>
              <a:gd name="adj2" fmla="val 1143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/>
          </a:p>
        </p:txBody>
      </p:sp>
      <p:sp>
        <p:nvSpPr>
          <p:cNvPr id="35849" name="ZoneTexte 16"/>
          <p:cNvSpPr txBox="1">
            <a:spLocks noChangeArrowheads="1"/>
          </p:cNvSpPr>
          <p:nvPr/>
        </p:nvSpPr>
        <p:spPr bwMode="auto">
          <a:xfrm>
            <a:off x="1785938" y="38322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dirty="0"/>
              <a:t>A</a:t>
            </a:r>
          </a:p>
        </p:txBody>
      </p:sp>
      <p:sp>
        <p:nvSpPr>
          <p:cNvPr id="35850" name="ZoneTexte 17"/>
          <p:cNvSpPr txBox="1">
            <a:spLocks noChangeArrowheads="1"/>
          </p:cNvSpPr>
          <p:nvPr/>
        </p:nvSpPr>
        <p:spPr bwMode="auto">
          <a:xfrm>
            <a:off x="1785938" y="4487863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/>
              <a:t>B</a:t>
            </a:r>
          </a:p>
        </p:txBody>
      </p:sp>
      <p:sp>
        <p:nvSpPr>
          <p:cNvPr id="35851" name="ZoneTexte 18"/>
          <p:cNvSpPr txBox="1">
            <a:spLocks noChangeArrowheads="1"/>
          </p:cNvSpPr>
          <p:nvPr/>
        </p:nvSpPr>
        <p:spPr bwMode="auto">
          <a:xfrm>
            <a:off x="4714875" y="4132263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/>
              <a:t>C = A+B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The procedure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35853" name="ZoneTexte 16"/>
          <p:cNvSpPr txBox="1">
            <a:spLocks noChangeArrowheads="1"/>
          </p:cNvSpPr>
          <p:nvPr/>
        </p:nvSpPr>
        <p:spPr bwMode="auto">
          <a:xfrm>
            <a:off x="1571625" y="3286125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b="1"/>
              <a:t>Read</a:t>
            </a:r>
          </a:p>
        </p:txBody>
      </p:sp>
      <p:sp>
        <p:nvSpPr>
          <p:cNvPr id="35854" name="ZoneTexte 18"/>
          <p:cNvSpPr txBox="1">
            <a:spLocks noChangeArrowheads="1"/>
          </p:cNvSpPr>
          <p:nvPr/>
        </p:nvSpPr>
        <p:spPr bwMode="auto">
          <a:xfrm>
            <a:off x="4714875" y="3286125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b="1" dirty="0" err="1"/>
              <a:t>write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33150480"/>
      </p:ext>
    </p:extLst>
  </p:cSld>
  <p:clrMapOvr>
    <a:masterClrMapping/>
  </p:clrMapOvr>
  <p:transition>
    <p:pull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D851AF3-11EF-449D-9E3D-A6E6ACF9CAB7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Exercise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(traditional solution)</a:t>
            </a: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The procedure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 bwMode="auto">
          <a:xfrm>
            <a:off x="1214438" y="1857375"/>
            <a:ext cx="6715125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400" b="1" dirty="0" err="1">
                <a:latin typeface="Arial" charset="0"/>
                <a:cs typeface="Arial" charset="0"/>
              </a:rPr>
              <a:t>Algorithm</a:t>
            </a:r>
            <a:r>
              <a:rPr lang="fr-FR" sz="2400" b="1" dirty="0">
                <a:latin typeface="Arial" charset="0"/>
                <a:cs typeface="Arial" charset="0"/>
              </a:rPr>
              <a:t> </a:t>
            </a:r>
            <a:r>
              <a:rPr lang="fr-FR" sz="2400" b="1" dirty="0" err="1">
                <a:latin typeface="Arial" charset="0"/>
                <a:cs typeface="Arial" charset="0"/>
              </a:rPr>
              <a:t>calculate_sum</a:t>
            </a:r>
            <a:endParaRPr lang="fr-FR" sz="2400" b="1" dirty="0">
              <a:latin typeface="Arial" charset="0"/>
              <a:cs typeface="Arial" charset="0"/>
            </a:endParaRPr>
          </a:p>
          <a:p>
            <a:pPr algn="l" rtl="0">
              <a:defRPr/>
            </a:pPr>
            <a:r>
              <a:rPr lang="fr-FR" sz="2400" dirty="0">
                <a:latin typeface="Arial" charset="0"/>
                <a:cs typeface="Arial" charset="0"/>
              </a:rPr>
              <a:t>A,B,C: integer;</a:t>
            </a:r>
          </a:p>
        </p:txBody>
      </p:sp>
      <p:sp>
        <p:nvSpPr>
          <p:cNvPr id="16" name="Espace réservé du texte 2"/>
          <p:cNvSpPr txBox="1">
            <a:spLocks/>
          </p:cNvSpPr>
          <p:nvPr/>
        </p:nvSpPr>
        <p:spPr bwMode="auto">
          <a:xfrm>
            <a:off x="1214438" y="2692400"/>
            <a:ext cx="6715125" cy="2308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400" dirty="0">
                <a:latin typeface="Arial" charset="0"/>
                <a:cs typeface="Arial" charset="0"/>
              </a:rPr>
              <a:t>Begin</a:t>
            </a:r>
          </a:p>
          <a:p>
            <a:pPr algn="l" rtl="0">
              <a:defRPr/>
            </a:pPr>
            <a:r>
              <a:rPr lang="fr-FR" sz="2400" dirty="0">
                <a:latin typeface="Arial" charset="0"/>
                <a:cs typeface="Arial" charset="0"/>
              </a:rPr>
              <a:t>Write('give both integer values');</a:t>
            </a:r>
          </a:p>
          <a:p>
            <a:pPr algn="l" rtl="0">
              <a:defRPr/>
            </a:pPr>
            <a:r>
              <a:rPr lang="fr-FR" sz="2400" dirty="0">
                <a:latin typeface="Arial" charset="0"/>
                <a:cs typeface="Arial" charset="0"/>
              </a:rPr>
              <a:t>Read (A,B);</a:t>
            </a:r>
          </a:p>
          <a:p>
            <a:pPr algn="l" rtl="0">
              <a:defRPr/>
            </a:pPr>
            <a:r>
              <a:rPr lang="fr-FR" sz="2400" dirty="0">
                <a:latin typeface="Arial" charset="0"/>
                <a:cs typeface="Arial" charset="0"/>
              </a:rPr>
              <a:t>C</a:t>
            </a:r>
            <a:r>
              <a:rPr lang="fr-FR" sz="2400" dirty="0">
                <a:latin typeface="Arial" charset="0"/>
                <a:cs typeface="Arial" charset="0"/>
                <a:sym typeface="Wingdings" pitchFamily="2" charset="2"/>
              </a:rPr>
              <a:t></a:t>
            </a:r>
            <a:r>
              <a:rPr lang="fr-FR" sz="2400" dirty="0">
                <a:latin typeface="Arial" charset="0"/>
                <a:cs typeface="Arial" charset="0"/>
              </a:rPr>
              <a:t>A+B;</a:t>
            </a:r>
          </a:p>
          <a:p>
            <a:pPr algn="l" rtl="0">
              <a:defRPr/>
            </a:pPr>
            <a:r>
              <a:rPr lang="fr-FR" sz="2400" dirty="0">
                <a:latin typeface="Arial" charset="0"/>
                <a:cs typeface="Arial" charset="0"/>
              </a:rPr>
              <a:t>Write('the sum is:', C);</a:t>
            </a:r>
          </a:p>
          <a:p>
            <a:pPr algn="l" rtl="0">
              <a:defRPr/>
            </a:pPr>
            <a:r>
              <a:rPr lang="fr-FR" sz="2400" dirty="0">
                <a:latin typeface="Arial" charset="0"/>
                <a:cs typeface="Arial" charset="0"/>
              </a:rPr>
              <a:t>END 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52838" y="5286375"/>
            <a:ext cx="2500312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sz="2400" b="1" dirty="0" err="1">
                <a:latin typeface="Arial" charset="0"/>
                <a:cs typeface="Arial" charset="0"/>
              </a:rPr>
              <a:t>calculated_</a:t>
            </a:r>
            <a:r>
              <a:rPr lang="fr-FR" sz="2400" b="1" dirty="0" err="1"/>
              <a:t>sum</a:t>
            </a:r>
            <a:endParaRPr lang="fr-FR" sz="2400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6224588" y="5713413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2"/>
          <p:cNvSpPr txBox="1">
            <a:spLocks/>
          </p:cNvSpPr>
          <p:nvPr/>
        </p:nvSpPr>
        <p:spPr>
          <a:xfrm>
            <a:off x="919163" y="5230813"/>
            <a:ext cx="1866900" cy="10556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A:</a:t>
            </a:r>
            <a:r>
              <a:rPr lang="fr-F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integer</a:t>
            </a:r>
            <a:endParaRPr lang="fr-FR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  <a:p>
            <a:pPr indent="187325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B: </a:t>
            </a:r>
            <a:r>
              <a:rPr lang="fr-FR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integer</a:t>
            </a:r>
            <a:endParaRPr lang="fr-FR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23" name="Espace réservé du texte 2"/>
          <p:cNvSpPr txBox="1">
            <a:spLocks/>
          </p:cNvSpPr>
          <p:nvPr/>
        </p:nvSpPr>
        <p:spPr>
          <a:xfrm>
            <a:off x="6858000" y="5429250"/>
            <a:ext cx="1785938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C: integer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2925763" y="550068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2938463" y="5927725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43828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/>
      <p:bldP spid="22" grpId="1"/>
      <p:bldP spid="23" grpId="0"/>
      <p:bldP spid="2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7455B7A-C0FE-4F5D-A831-09C0E15859AC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28625" y="64293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000125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Exercise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(solution using a procedure)</a:t>
            </a: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The procedure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 bwMode="auto">
          <a:xfrm>
            <a:off x="1200150" y="1527175"/>
            <a:ext cx="794385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400" b="1" dirty="0" err="1">
                <a:latin typeface="Arial" charset="0"/>
                <a:cs typeface="Arial" charset="0"/>
              </a:rPr>
              <a:t>Algorithm</a:t>
            </a:r>
            <a:r>
              <a:rPr lang="fr-FR" sz="2400" b="1" dirty="0">
                <a:latin typeface="Arial" charset="0"/>
                <a:cs typeface="Arial" charset="0"/>
              </a:rPr>
              <a:t> </a:t>
            </a:r>
            <a:r>
              <a:rPr lang="fr-FR" sz="2400" b="1" dirty="0" err="1">
                <a:latin typeface="Arial" charset="0"/>
                <a:cs typeface="Arial" charset="0"/>
              </a:rPr>
              <a:t>calculate_sum</a:t>
            </a:r>
            <a:endParaRPr lang="fr-FR" sz="2400" b="1" dirty="0">
              <a:latin typeface="Arial" charset="0"/>
              <a:cs typeface="Arial" charset="0"/>
            </a:endParaRPr>
          </a:p>
          <a:p>
            <a:pPr algn="l" rtl="0">
              <a:defRPr/>
            </a:pPr>
            <a:r>
              <a:rPr lang="fr-FR" sz="2400" dirty="0">
                <a:latin typeface="Arial" charset="0"/>
                <a:cs typeface="Arial" charset="0"/>
              </a:rPr>
              <a:t>A,B,C: integer;</a:t>
            </a:r>
          </a:p>
        </p:txBody>
      </p:sp>
      <p:sp>
        <p:nvSpPr>
          <p:cNvPr id="16" name="Espace réservé du texte 2"/>
          <p:cNvSpPr txBox="1">
            <a:spLocks/>
          </p:cNvSpPr>
          <p:nvPr/>
        </p:nvSpPr>
        <p:spPr bwMode="auto">
          <a:xfrm>
            <a:off x="1200150" y="2359025"/>
            <a:ext cx="7943850" cy="15700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400" b="1" dirty="0" err="1">
                <a:latin typeface="Arial" charset="0"/>
                <a:cs typeface="Arial" charset="0"/>
              </a:rPr>
              <a:t>Procedure</a:t>
            </a:r>
            <a:r>
              <a:rPr lang="fr-FR" sz="2400" b="1" dirty="0">
                <a:latin typeface="Arial" charset="0"/>
                <a:cs typeface="Arial" charset="0"/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sum</a:t>
            </a:r>
            <a:r>
              <a:rPr lang="fr-FR" sz="24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fr-FR" sz="2400" b="1" dirty="0">
                <a:latin typeface="Arial" charset="0"/>
                <a:cs typeface="Arial" charset="0"/>
              </a:rPr>
              <a:t>(X: integer,</a:t>
            </a:r>
            <a:r>
              <a:rPr lang="fr-FR" sz="2400" b="1" dirty="0">
                <a:solidFill>
                  <a:srgbClr val="7030A0"/>
                </a:solidFill>
                <a:latin typeface="Arial" charset="0"/>
                <a:cs typeface="Arial" charset="0"/>
              </a:rPr>
              <a:t>Y</a:t>
            </a:r>
            <a:r>
              <a:rPr lang="fr-FR" sz="2400" b="1" dirty="0">
                <a:latin typeface="Arial" charset="0"/>
                <a:cs typeface="Arial" charset="0"/>
              </a:rPr>
              <a:t>: </a:t>
            </a:r>
            <a:r>
              <a:rPr lang="fr-FR" sz="2400" b="1" dirty="0" err="1">
                <a:latin typeface="Arial" charset="0"/>
                <a:cs typeface="Arial" charset="0"/>
              </a:rPr>
              <a:t>integer</a:t>
            </a:r>
            <a:r>
              <a:rPr lang="fr-FR" sz="2400" b="1" dirty="0">
                <a:latin typeface="Arial" charset="0"/>
                <a:cs typeface="Arial" charset="0"/>
              </a:rPr>
              <a:t>, </a:t>
            </a:r>
            <a:r>
              <a:rPr lang="fr-FR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VAR</a:t>
            </a:r>
            <a:r>
              <a:rPr lang="fr-FR" sz="2400" b="1" dirty="0">
                <a:latin typeface="Arial" charset="0"/>
                <a:cs typeface="Arial" charset="0"/>
              </a:rPr>
              <a:t> </a:t>
            </a:r>
            <a:r>
              <a:rPr lang="fr-FR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Z: integer</a:t>
            </a:r>
            <a:r>
              <a:rPr lang="fr-FR" sz="2400" b="1" dirty="0">
                <a:latin typeface="Arial" charset="0"/>
                <a:cs typeface="Arial" charset="0"/>
              </a:rPr>
              <a:t>)</a:t>
            </a:r>
          </a:p>
          <a:p>
            <a:pPr algn="l" rtl="0">
              <a:defRPr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Begin</a:t>
            </a:r>
          </a:p>
          <a:p>
            <a:pPr algn="l" rtl="0">
              <a:defRPr/>
            </a:pPr>
            <a:r>
              <a:rPr lang="fr-FR" sz="2400" dirty="0">
                <a:solidFill>
                  <a:srgbClr val="C00000"/>
                </a:solidFill>
                <a:latin typeface="Arial" charset="0"/>
                <a:cs typeface="Arial" charset="0"/>
              </a:rPr>
              <a:t>Z</a:t>
            </a:r>
            <a:r>
              <a:rPr lang="fr-FR" sz="2400" dirty="0">
                <a:latin typeface="Arial" charset="0"/>
                <a:cs typeface="Arial" charset="0"/>
              </a:rPr>
              <a:t>= X+</a:t>
            </a:r>
            <a:r>
              <a:rPr lang="fr-FR" sz="2400" dirty="0">
                <a:solidFill>
                  <a:srgbClr val="7030A0"/>
                </a:solidFill>
                <a:latin typeface="Arial" charset="0"/>
                <a:cs typeface="Arial" charset="0"/>
              </a:rPr>
              <a:t>Y</a:t>
            </a:r>
            <a:r>
              <a:rPr lang="fr-FR" sz="2400" dirty="0">
                <a:latin typeface="Arial" charset="0"/>
                <a:cs typeface="Arial" charset="0"/>
              </a:rPr>
              <a:t>;</a:t>
            </a:r>
          </a:p>
          <a:p>
            <a:pPr algn="l" rtl="0">
              <a:defRPr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END ;</a:t>
            </a:r>
          </a:p>
        </p:txBody>
      </p:sp>
      <p:sp>
        <p:nvSpPr>
          <p:cNvPr id="17" name="Espace réservé du texte 2"/>
          <p:cNvSpPr txBox="1">
            <a:spLocks/>
          </p:cNvSpPr>
          <p:nvPr/>
        </p:nvSpPr>
        <p:spPr bwMode="auto">
          <a:xfrm>
            <a:off x="1200150" y="3943350"/>
            <a:ext cx="7943850" cy="2308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400" dirty="0">
                <a:latin typeface="Arial" charset="0"/>
                <a:cs typeface="Arial" charset="0"/>
              </a:rPr>
              <a:t>Begin</a:t>
            </a:r>
            <a:r>
              <a:rPr lang="fr-FR" sz="2400" dirty="0">
                <a:solidFill>
                  <a:srgbClr val="006600"/>
                </a:solidFill>
                <a:latin typeface="Arial" charset="0"/>
                <a:cs typeface="Arial" charset="0"/>
              </a:rPr>
              <a:t>// main program</a:t>
            </a:r>
            <a:r>
              <a:rPr lang="fr-FR" sz="2400" dirty="0">
                <a:latin typeface="Arial" charset="0"/>
                <a:cs typeface="Arial" charset="0"/>
              </a:rPr>
              <a:t> </a:t>
            </a:r>
          </a:p>
          <a:p>
            <a:pPr algn="l" rtl="0">
              <a:defRPr/>
            </a:pPr>
            <a:r>
              <a:rPr lang="fr-FR" sz="2400" dirty="0">
                <a:latin typeface="Arial" charset="0"/>
                <a:cs typeface="Arial" charset="0"/>
              </a:rPr>
              <a:t>Write('give both integer values');</a:t>
            </a:r>
          </a:p>
          <a:p>
            <a:pPr algn="l" rtl="0">
              <a:defRPr/>
            </a:pPr>
            <a:r>
              <a:rPr lang="fr-FR" sz="2400" dirty="0">
                <a:latin typeface="Arial" charset="0"/>
                <a:cs typeface="Arial" charset="0"/>
              </a:rPr>
              <a:t>Read (A,B);</a:t>
            </a:r>
          </a:p>
          <a:p>
            <a:pPr algn="l" rtl="0">
              <a:defRPr/>
            </a:pPr>
            <a:r>
              <a:rPr lang="fr-FR" sz="2400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Sum</a:t>
            </a:r>
            <a:r>
              <a:rPr lang="fr-FR" sz="2400" dirty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fr-FR" sz="2400" dirty="0">
                <a:latin typeface="Arial" charset="0"/>
                <a:cs typeface="Arial" charset="0"/>
              </a:rPr>
              <a:t>( A, </a:t>
            </a:r>
            <a:r>
              <a:rPr lang="fr-FR" sz="2400" dirty="0">
                <a:solidFill>
                  <a:srgbClr val="7030A0"/>
                </a:solidFill>
                <a:latin typeface="Arial" charset="0"/>
                <a:cs typeface="Arial" charset="0"/>
              </a:rPr>
              <a:t>B</a:t>
            </a:r>
            <a:r>
              <a:rPr lang="fr-FR" sz="2400" dirty="0">
                <a:latin typeface="Arial" charset="0"/>
                <a:cs typeface="Arial" charset="0"/>
              </a:rPr>
              <a:t>, </a:t>
            </a:r>
            <a:r>
              <a:rPr lang="fr-FR" sz="2400" dirty="0">
                <a:solidFill>
                  <a:srgbClr val="C00000"/>
                </a:solidFill>
                <a:latin typeface="Arial" charset="0"/>
                <a:cs typeface="Arial" charset="0"/>
              </a:rPr>
              <a:t>C</a:t>
            </a:r>
            <a:r>
              <a:rPr lang="fr-FR" sz="2400" dirty="0">
                <a:latin typeface="Arial" charset="0"/>
                <a:cs typeface="Arial" charset="0"/>
              </a:rPr>
              <a:t>); </a:t>
            </a:r>
            <a:r>
              <a:rPr lang="fr-FR" sz="2400" dirty="0">
                <a:solidFill>
                  <a:srgbClr val="006600"/>
                </a:solidFill>
                <a:latin typeface="Arial" charset="0"/>
                <a:cs typeface="Arial" charset="0"/>
              </a:rPr>
              <a:t>// call the sum procedure</a:t>
            </a:r>
          </a:p>
          <a:p>
            <a:pPr algn="l" rtl="0">
              <a:defRPr/>
            </a:pPr>
            <a:r>
              <a:rPr lang="fr-FR" sz="2400" dirty="0">
                <a:latin typeface="Arial" charset="0"/>
                <a:cs typeface="Arial" charset="0"/>
              </a:rPr>
              <a:t>Write('the sum is:', C);</a:t>
            </a:r>
          </a:p>
          <a:p>
            <a:pPr algn="l" rtl="0">
              <a:defRPr/>
            </a:pPr>
            <a:r>
              <a:rPr lang="fr-FR" sz="2400" dirty="0">
                <a:latin typeface="Arial" charset="0"/>
                <a:cs typeface="Arial" charset="0"/>
              </a:rPr>
              <a:t>END .</a:t>
            </a: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6929438" y="3500438"/>
            <a:ext cx="1643062" cy="547687"/>
          </a:xfrm>
          <a:prstGeom prst="wedgeRoundRectCallout">
            <a:avLst>
              <a:gd name="adj1" fmla="val -54685"/>
              <a:gd name="adj2" fmla="val -16149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Aft>
                <a:spcPts val="1000"/>
              </a:spcAft>
            </a:pPr>
            <a:r>
              <a:rPr lang="fr-FR" sz="1600" b="1" i="1">
                <a:latin typeface="Times New Roman" pitchFamily="18" charset="0"/>
              </a:rPr>
              <a:t>Formal parameters</a:t>
            </a:r>
            <a:endParaRPr lang="fr-FR" sz="1600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4572000" y="6000750"/>
            <a:ext cx="1214438" cy="571500"/>
          </a:xfrm>
          <a:prstGeom prst="wedgeRoundRectCallout">
            <a:avLst>
              <a:gd name="adj1" fmla="val -181366"/>
              <a:gd name="adj2" fmla="val -14879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Aft>
                <a:spcPts val="1000"/>
              </a:spcAft>
            </a:pPr>
            <a:r>
              <a:rPr lang="fr-FR" sz="1600" b="1" i="1">
                <a:latin typeface="Times New Roman" pitchFamily="18" charset="0"/>
              </a:rPr>
              <a:t>Effective settings</a:t>
            </a:r>
            <a:endParaRPr lang="fr-FR" sz="1600"/>
          </a:p>
        </p:txBody>
      </p:sp>
      <p:cxnSp>
        <p:nvCxnSpPr>
          <p:cNvPr id="39" name="Connecteur droit avec flèche 38"/>
          <p:cNvCxnSpPr/>
          <p:nvPr/>
        </p:nvCxnSpPr>
        <p:spPr>
          <a:xfrm rot="5400000">
            <a:off x="1838549" y="3107531"/>
            <a:ext cx="2357437" cy="16430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2627784" y="2765495"/>
            <a:ext cx="2643758" cy="23780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H="1">
            <a:off x="2915816" y="2786063"/>
            <a:ext cx="4320481" cy="23217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96281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450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2. The procedure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471F316-D5B8-400A-86DC-231D3EAC9322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357188" y="571500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2.2 example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923770"/>
              </p:ext>
            </p:extLst>
          </p:nvPr>
        </p:nvGraphicFramePr>
        <p:xfrm>
          <a:off x="714375" y="1143000"/>
          <a:ext cx="8072438" cy="4846638"/>
        </p:xfrm>
        <a:graphic>
          <a:graphicData uri="http://schemas.openxmlformats.org/drawingml/2006/table">
            <a:tbl>
              <a:tblPr/>
              <a:tblGrid>
                <a:gridCol w="2998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4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23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1" u="sng" dirty="0">
                          <a:latin typeface="Times New Roman"/>
                          <a:ea typeface="TimesNewRomanPS-BoldMT"/>
                          <a:cs typeface="Arial"/>
                        </a:rPr>
                        <a:t>Solution</a:t>
                      </a:r>
                      <a:r>
                        <a:rPr lang="fr-FR" sz="1800" b="1" dirty="0">
                          <a:latin typeface="Times New Roman"/>
                          <a:ea typeface="TimesNewRomanPS-BoldMT"/>
                          <a:cs typeface="Arial"/>
                        </a:rPr>
                        <a:t>1: </a:t>
                      </a:r>
                      <a:r>
                        <a:rPr lang="fr-FR" sz="1800" b="1" dirty="0" err="1">
                          <a:solidFill>
                            <a:srgbClr val="FF0000"/>
                          </a:solidFill>
                          <a:latin typeface="Times New Roman"/>
                          <a:ea typeface="TimesNewRomanPS-BoldMT"/>
                          <a:cs typeface="Arial"/>
                        </a:rPr>
                        <a:t>without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Times New Roman"/>
                          <a:ea typeface="TimesNewRomanPS-BoldMT"/>
                          <a:cs typeface="Arial"/>
                        </a:rPr>
                        <a:t> using a procedure</a:t>
                      </a:r>
                      <a:endParaRPr lang="fr-FR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1" u="sng" dirty="0">
                          <a:latin typeface="Times New Roman"/>
                          <a:ea typeface="TimesNewRomanPS-BoldMT"/>
                          <a:cs typeface="Arial"/>
                        </a:rPr>
                        <a:t>Solution</a:t>
                      </a:r>
                      <a:r>
                        <a:rPr lang="fr-FR" sz="1800" b="1" dirty="0">
                          <a:latin typeface="Times New Roman"/>
                          <a:ea typeface="TimesNewRomanPS-BoldMT"/>
                          <a:cs typeface="Arial"/>
                        </a:rPr>
                        <a:t>2: </a:t>
                      </a:r>
                      <a:r>
                        <a:rPr lang="fr-FR" sz="1800" b="1" dirty="0" err="1">
                          <a:solidFill>
                            <a:srgbClr val="00B050"/>
                          </a:solidFill>
                          <a:latin typeface="Times New Roman"/>
                          <a:ea typeface="TimesNewRomanPS-BoldMT"/>
                          <a:cs typeface="Arial"/>
                        </a:rPr>
                        <a:t>using</a:t>
                      </a:r>
                      <a:r>
                        <a:rPr lang="fr-FR" sz="1800" b="1" dirty="0">
                          <a:solidFill>
                            <a:srgbClr val="00B050"/>
                          </a:solidFill>
                          <a:latin typeface="Times New Roman"/>
                          <a:ea typeface="TimesNewRomanPS-BoldMT"/>
                          <a:cs typeface="Arial"/>
                        </a:rPr>
                        <a:t> a procedure</a:t>
                      </a:r>
                      <a:endParaRPr lang="fr-FR" sz="18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740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Times New Roman"/>
                          <a:ea typeface="Times New Roman"/>
                          <a:cs typeface="Arial"/>
                        </a:rPr>
                        <a:t>Algorithm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Arial"/>
                        </a:rPr>
                        <a:t>addition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Times New Roman"/>
                          <a:cs typeface="Arial"/>
                        </a:rPr>
                        <a:t>A, B, C: real ;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Begin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Times New Roman"/>
                          <a:cs typeface="Arial"/>
                        </a:rPr>
                        <a:t>Read (A, B);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fr-FR" sz="1800" b="0" kern="0" dirty="0">
                          <a:latin typeface="Times New Roman"/>
                          <a:ea typeface="Times New Roman"/>
                          <a:cs typeface="Times New Roman"/>
                          <a:sym typeface="Wingdings"/>
                        </a:rPr>
                        <a:t></a:t>
                      </a:r>
                      <a:r>
                        <a:rPr lang="fr-FR" sz="1800" b="0" kern="0" dirty="0">
                          <a:latin typeface="Times New Roman"/>
                          <a:ea typeface="Times New Roman"/>
                          <a:cs typeface="Times New Roman"/>
                        </a:rPr>
                        <a:t>A+B;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latin typeface="Times New Roman"/>
                          <a:ea typeface="Times New Roman"/>
                          <a:cs typeface="Arial"/>
                        </a:rPr>
                        <a:t>write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Arial"/>
                        </a:rPr>
                        <a:t> ( C ) ;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1" u="sng" dirty="0">
                          <a:latin typeface="Times New Roman"/>
                          <a:ea typeface="Times New Roman"/>
                          <a:cs typeface="Arial"/>
                        </a:rPr>
                        <a:t>END.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Times New Roman"/>
                          <a:ea typeface="Times New Roman"/>
                          <a:cs typeface="Arial"/>
                        </a:rPr>
                        <a:t>Algorithm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Arial"/>
                        </a:rPr>
                        <a:t>addition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Times New Roman"/>
                          <a:cs typeface="Arial"/>
                        </a:rPr>
                        <a:t>A, B, C : real ;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0" dirty="0" err="1">
                          <a:latin typeface="Times New Roman"/>
                          <a:ea typeface="Times New Roman"/>
                          <a:cs typeface="Times New Roman"/>
                        </a:rPr>
                        <a:t>Procedure</a:t>
                      </a:r>
                      <a:r>
                        <a:rPr lang="fr-FR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800" b="0" kern="0" dirty="0" err="1">
                          <a:latin typeface="Times New Roman"/>
                          <a:ea typeface="Times New Roman"/>
                          <a:cs typeface="Times New Roman"/>
                        </a:rPr>
                        <a:t>sum</a:t>
                      </a:r>
                      <a:r>
                        <a:rPr lang="fr-FR" sz="1800" b="0" kern="0" dirty="0">
                          <a:latin typeface="Times New Roman"/>
                          <a:ea typeface="Times New Roman"/>
                          <a:cs typeface="Times New Roman"/>
                        </a:rPr>
                        <a:t> (X, Y: real;</a:t>
                      </a:r>
                      <a:r>
                        <a:rPr lang="fr-FR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Var</a:t>
                      </a:r>
                      <a:r>
                        <a:rPr lang="fr-FR" sz="1800" b="0" kern="0" dirty="0">
                          <a:latin typeface="Times New Roman"/>
                          <a:ea typeface="Times New Roman"/>
                          <a:cs typeface="Times New Roman"/>
                        </a:rPr>
                        <a:t> S: real)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Begin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0" dirty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fr-FR" sz="1800" b="0" kern="0" dirty="0">
                          <a:latin typeface="Times New Roman"/>
                          <a:ea typeface="Times New Roman"/>
                          <a:cs typeface="Times New Roman"/>
                          <a:sym typeface="Wingdings"/>
                        </a:rPr>
                        <a:t></a:t>
                      </a:r>
                      <a:r>
                        <a:rPr lang="fr-FR" sz="1800" b="0" kern="0" dirty="0">
                          <a:latin typeface="Times New Roman"/>
                          <a:ea typeface="Times New Roman"/>
                          <a:cs typeface="Times New Roman"/>
                        </a:rPr>
                        <a:t>X+Y;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END;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b="1" u="sng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u="sng" dirty="0">
                          <a:latin typeface="Times New Roman"/>
                          <a:ea typeface="Times New Roman"/>
                          <a:cs typeface="Arial"/>
                        </a:rPr>
                        <a:t>Begin</a:t>
                      </a:r>
                      <a:r>
                        <a:rPr lang="fr-FR" sz="1800" b="1" u="sng" baseline="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800" b="1" u="none" baseline="0" dirty="0">
                          <a:latin typeface="Times New Roman"/>
                          <a:ea typeface="Times New Roman"/>
                          <a:cs typeface="Arial"/>
                        </a:rPr>
                        <a:t>// main </a:t>
                      </a:r>
                      <a:r>
                        <a:rPr lang="fr-FR" sz="1800" b="1" u="none" baseline="0" dirty="0" err="1">
                          <a:latin typeface="Times New Roman"/>
                          <a:ea typeface="Times New Roman"/>
                          <a:cs typeface="Arial"/>
                        </a:rPr>
                        <a:t>algorithm</a:t>
                      </a:r>
                      <a:r>
                        <a:rPr lang="fr-FR" sz="1800" b="1" u="none" baseline="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fr-FR" sz="1800" u="none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Times New Roman"/>
                          <a:cs typeface="Arial"/>
                        </a:rPr>
                        <a:t>Read (A, B);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Times New Roman"/>
                          <a:cs typeface="Arial"/>
                        </a:rPr>
                        <a:t>sum (A, B, C) ;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latin typeface="Times New Roman"/>
                          <a:ea typeface="Times New Roman"/>
                          <a:cs typeface="Arial"/>
                        </a:rPr>
                        <a:t>write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Arial"/>
                        </a:rPr>
                        <a:t> (C) ;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1" u="sng" dirty="0">
                          <a:latin typeface="Times New Roman"/>
                          <a:ea typeface="Times New Roman"/>
                          <a:cs typeface="Arial"/>
                        </a:rPr>
                        <a:t>END.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30" name="AutoShape 3"/>
          <p:cNvSpPr>
            <a:spLocks noChangeArrowheads="1"/>
          </p:cNvSpPr>
          <p:nvPr/>
        </p:nvSpPr>
        <p:spPr bwMode="auto">
          <a:xfrm>
            <a:off x="6429375" y="3929063"/>
            <a:ext cx="1557338" cy="857250"/>
          </a:xfrm>
          <a:prstGeom prst="wedgeRoundRectCallout">
            <a:avLst>
              <a:gd name="adj1" fmla="val -102083"/>
              <a:gd name="adj2" fmla="val 7625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b="1" dirty="0" err="1">
                <a:latin typeface="Calibri" pitchFamily="34" charset="0"/>
              </a:rPr>
              <a:t>procedure</a:t>
            </a:r>
            <a:r>
              <a:rPr lang="fr-FR" b="1" dirty="0">
                <a:latin typeface="Calibri" pitchFamily="34" charset="0"/>
              </a:rPr>
              <a:t> Call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12173236"/>
      </p:ext>
    </p:extLst>
  </p:cSld>
  <p:clrMapOvr>
    <a:masterClrMapping/>
  </p:clrMapOvr>
  <p:transition>
    <p:pull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3. Function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9192697-19E2-4145-973E-217E8600D0AD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3.1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problematic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500063" y="2078038"/>
            <a:ext cx="840105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function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is a 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special case of procedures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, unlike the procedure, the function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must have a type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that means it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must return a value as output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5175512"/>
      </p:ext>
    </p:extLst>
  </p:cSld>
  <p:clrMapOvr>
    <a:masterClrMapping/>
  </p:clrMapOvr>
  <p:transition>
    <p:pull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3. Function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FFC066B-BC8B-43CA-83C3-8467F6318C84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3.2 syntax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285750" y="2078038"/>
            <a:ext cx="9072563" cy="29146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Function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&lt;</a:t>
            </a:r>
            <a:r>
              <a:rPr lang="fr-FR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function_name</a:t>
            </a: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&gt; (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input </a:t>
            </a:r>
            <a:r>
              <a:rPr lang="fr-FR" sz="2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parameters</a:t>
            </a: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) : </a:t>
            </a:r>
            <a:r>
              <a:rPr lang="fr-FR" sz="2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type</a:t>
            </a: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;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&lt;Declaration part&gt;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Begin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&lt;Function body&gt;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Return (</a:t>
            </a:r>
            <a:r>
              <a:rPr lang="fr-FR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output value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)</a:t>
            </a:r>
            <a:r>
              <a:rPr lang="fr-FR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;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end;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2627784" y="2506018"/>
            <a:ext cx="4248472" cy="16430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37599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3. Function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96A99B8-52F5-426B-9417-6EB61D229E6D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3.3 example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500063" y="1785938"/>
            <a:ext cx="8401050" cy="9794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Write an algorithm that reads two integers and displays the sum of these numbers.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41992" name="AutoShape 10"/>
          <p:cNvSpPr>
            <a:spLocks noChangeArrowheads="1"/>
          </p:cNvSpPr>
          <p:nvPr/>
        </p:nvSpPr>
        <p:spPr bwMode="auto">
          <a:xfrm>
            <a:off x="2500313" y="4214813"/>
            <a:ext cx="1978025" cy="214312"/>
          </a:xfrm>
          <a:prstGeom prst="rightArrow">
            <a:avLst>
              <a:gd name="adj1" fmla="val 50000"/>
              <a:gd name="adj2" fmla="val 1143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/>
          </a:p>
        </p:txBody>
      </p:sp>
      <p:sp>
        <p:nvSpPr>
          <p:cNvPr id="41993" name="ZoneTexte 16"/>
          <p:cNvSpPr txBox="1">
            <a:spLocks noChangeArrowheads="1"/>
          </p:cNvSpPr>
          <p:nvPr/>
        </p:nvSpPr>
        <p:spPr bwMode="auto">
          <a:xfrm>
            <a:off x="1785938" y="3832225"/>
            <a:ext cx="48180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dirty="0"/>
              <a:t>A</a:t>
            </a:r>
          </a:p>
        </p:txBody>
      </p:sp>
      <p:sp>
        <p:nvSpPr>
          <p:cNvPr id="41994" name="ZoneTexte 17"/>
          <p:cNvSpPr txBox="1">
            <a:spLocks noChangeArrowheads="1"/>
          </p:cNvSpPr>
          <p:nvPr/>
        </p:nvSpPr>
        <p:spPr bwMode="auto">
          <a:xfrm>
            <a:off x="1785938" y="4487863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/>
              <a:t>B</a:t>
            </a:r>
          </a:p>
        </p:txBody>
      </p:sp>
      <p:sp>
        <p:nvSpPr>
          <p:cNvPr id="41995" name="ZoneTexte 18"/>
          <p:cNvSpPr txBox="1">
            <a:spLocks noChangeArrowheads="1"/>
          </p:cNvSpPr>
          <p:nvPr/>
        </p:nvSpPr>
        <p:spPr bwMode="auto">
          <a:xfrm>
            <a:off x="4714875" y="4132263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/>
              <a:t>C = A+B</a:t>
            </a:r>
          </a:p>
        </p:txBody>
      </p:sp>
      <p:sp>
        <p:nvSpPr>
          <p:cNvPr id="41996" name="ZoneTexte 15"/>
          <p:cNvSpPr txBox="1">
            <a:spLocks noChangeArrowheads="1"/>
          </p:cNvSpPr>
          <p:nvPr/>
        </p:nvSpPr>
        <p:spPr bwMode="auto">
          <a:xfrm>
            <a:off x="1571624" y="3286125"/>
            <a:ext cx="105615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b="1" dirty="0"/>
              <a:t>Read</a:t>
            </a:r>
          </a:p>
        </p:txBody>
      </p:sp>
      <p:sp>
        <p:nvSpPr>
          <p:cNvPr id="41997" name="ZoneTexte 16"/>
          <p:cNvSpPr txBox="1">
            <a:spLocks noChangeArrowheads="1"/>
          </p:cNvSpPr>
          <p:nvPr/>
        </p:nvSpPr>
        <p:spPr bwMode="auto">
          <a:xfrm>
            <a:off x="4714875" y="3286125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b="1" dirty="0"/>
              <a:t> </a:t>
            </a:r>
            <a:r>
              <a:rPr lang="en-US" b="1" dirty="0"/>
              <a:t>write</a:t>
            </a:r>
          </a:p>
        </p:txBody>
      </p:sp>
    </p:spTree>
    <p:extLst>
      <p:ext uri="{BB962C8B-B14F-4D97-AF65-F5344CB8AC3E}">
        <p14:creationId xmlns:p14="http://schemas.microsoft.com/office/powerpoint/2010/main" val="1919729821"/>
      </p:ext>
    </p:extLst>
  </p:cSld>
  <p:clrMapOvr>
    <a:masterClrMapping/>
  </p:clrMapOvr>
  <p:transition>
    <p:pull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3. Function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F423114-2D36-407C-BBBA-CAD6629ED4D2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357188" y="734789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3.3 example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 bwMode="auto">
          <a:xfrm>
            <a:off x="1214438" y="1951633"/>
            <a:ext cx="6715125" cy="2308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Function</a:t>
            </a:r>
            <a:r>
              <a:rPr lang="fr-FR" sz="2400" b="1" dirty="0">
                <a:latin typeface="Arial" charset="0"/>
                <a:cs typeface="Arial" charset="0"/>
              </a:rPr>
              <a:t> </a:t>
            </a:r>
            <a:r>
              <a:rPr lang="fr-FR" sz="2400" b="1" dirty="0" err="1">
                <a:solidFill>
                  <a:srgbClr val="00B050"/>
                </a:solidFill>
                <a:latin typeface="Arial" charset="0"/>
                <a:cs typeface="Arial" charset="0"/>
              </a:rPr>
              <a:t>som</a:t>
            </a:r>
            <a:r>
              <a:rPr lang="fr-FR" sz="2400" b="1" dirty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fr-FR" sz="2400" b="1" dirty="0">
                <a:latin typeface="Arial" charset="0"/>
                <a:cs typeface="Arial" charset="0"/>
              </a:rPr>
              <a:t>(</a:t>
            </a:r>
            <a:r>
              <a:rPr lang="fr-FR" sz="2400" b="1" dirty="0">
                <a:solidFill>
                  <a:srgbClr val="7030A0"/>
                </a:solidFill>
                <a:latin typeface="Arial" charset="0"/>
                <a:cs typeface="Arial" charset="0"/>
              </a:rPr>
              <a:t>X</a:t>
            </a:r>
            <a:r>
              <a:rPr lang="fr-FR" sz="2400" b="1" dirty="0">
                <a:latin typeface="Arial" charset="0"/>
                <a:cs typeface="Arial" charset="0"/>
              </a:rPr>
              <a:t>,</a:t>
            </a:r>
            <a:r>
              <a:rPr lang="fr-FR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Y</a:t>
            </a:r>
            <a:r>
              <a:rPr lang="fr-FR" sz="2400" b="1" dirty="0">
                <a:latin typeface="Arial" charset="0"/>
                <a:cs typeface="Arial" charset="0"/>
              </a:rPr>
              <a:t>) : </a:t>
            </a:r>
            <a:r>
              <a:rPr lang="fr-FR" sz="2400" b="1" dirty="0" err="1">
                <a:latin typeface="Arial" charset="0"/>
                <a:cs typeface="Arial" charset="0"/>
              </a:rPr>
              <a:t>integer</a:t>
            </a:r>
            <a:r>
              <a:rPr lang="fr-FR" sz="2400" b="1" dirty="0">
                <a:latin typeface="Arial" charset="0"/>
                <a:cs typeface="Arial" charset="0"/>
              </a:rPr>
              <a:t>;</a:t>
            </a:r>
            <a:endParaRPr lang="fr-FR" sz="2400" dirty="0">
              <a:latin typeface="Arial" charset="0"/>
              <a:cs typeface="Arial" charset="0"/>
            </a:endParaRPr>
          </a:p>
          <a:p>
            <a:pPr algn="l" rtl="0">
              <a:defRPr/>
            </a:pPr>
            <a:r>
              <a:rPr lang="fr-FR" sz="2400" dirty="0">
                <a:latin typeface="Arial" charset="0"/>
                <a:cs typeface="Arial" charset="0"/>
              </a:rPr>
              <a:t>S: </a:t>
            </a:r>
            <a:r>
              <a:rPr lang="fr-FR" sz="2400" dirty="0" err="1">
                <a:latin typeface="Arial" charset="0"/>
                <a:cs typeface="Arial" charset="0"/>
              </a:rPr>
              <a:t>integer</a:t>
            </a:r>
            <a:r>
              <a:rPr lang="fr-FR" sz="2400" dirty="0">
                <a:latin typeface="Arial" charset="0"/>
                <a:cs typeface="Arial" charset="0"/>
              </a:rPr>
              <a:t>;</a:t>
            </a:r>
          </a:p>
          <a:p>
            <a:pPr algn="l" rtl="0">
              <a:defRPr/>
            </a:pPr>
            <a:r>
              <a:rPr lang="fr-FR" sz="2400" b="1" dirty="0">
                <a:latin typeface="Arial" charset="0"/>
                <a:cs typeface="Arial" charset="0"/>
              </a:rPr>
              <a:t>Begin </a:t>
            </a:r>
            <a:r>
              <a:rPr lang="fr-FR" sz="2400" dirty="0">
                <a:solidFill>
                  <a:srgbClr val="00B050"/>
                </a:solidFill>
                <a:latin typeface="Arial" charset="0"/>
                <a:cs typeface="Arial" charset="0"/>
              </a:rPr>
              <a:t>// start of function</a:t>
            </a:r>
          </a:p>
          <a:p>
            <a:pPr algn="l" rtl="0">
              <a:defRPr/>
            </a:pPr>
            <a:r>
              <a:rPr lang="fr-FR" sz="2400" kern="0" dirty="0">
                <a:latin typeface="Times New Roman"/>
                <a:ea typeface="Times New Roman"/>
                <a:cs typeface="Times New Roman"/>
              </a:rPr>
              <a:t>S</a:t>
            </a:r>
            <a:r>
              <a:rPr lang="fr-FR" sz="2400" kern="0" dirty="0">
                <a:latin typeface="Times New Roman"/>
                <a:ea typeface="Times New Roman"/>
                <a:cs typeface="Times New Roman"/>
                <a:sym typeface="Wingdings"/>
              </a:rPr>
              <a:t></a:t>
            </a:r>
            <a:r>
              <a:rPr lang="fr-FR" sz="2400" kern="0" dirty="0">
                <a:latin typeface="Times New Roman"/>
                <a:ea typeface="Times New Roman"/>
                <a:cs typeface="Times New Roman"/>
              </a:rPr>
              <a:t>X+Y;</a:t>
            </a:r>
            <a:endParaRPr lang="fr-FR" sz="2400" b="1" dirty="0">
              <a:latin typeface="Calibri"/>
              <a:ea typeface="Times New Roman"/>
              <a:cs typeface="Arial"/>
            </a:endParaRPr>
          </a:p>
          <a:p>
            <a:pPr algn="l" rtl="0">
              <a:defRPr/>
            </a:pPr>
            <a:r>
              <a:rPr lang="fr-FR" sz="2400" dirty="0">
                <a:solidFill>
                  <a:schemeClr val="accent2"/>
                </a:solidFill>
                <a:latin typeface="Arial" charset="0"/>
                <a:cs typeface="Arial" charset="0"/>
              </a:rPr>
              <a:t>return (S);</a:t>
            </a:r>
            <a:endParaRPr lang="fr-FR" sz="24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l" rtl="0">
              <a:defRPr/>
            </a:pPr>
            <a:r>
              <a:rPr lang="fr-FR" sz="2400" b="1" dirty="0">
                <a:latin typeface="Arial" charset="0"/>
                <a:cs typeface="Arial" charset="0"/>
              </a:rPr>
              <a:t>END</a:t>
            </a:r>
            <a:r>
              <a:rPr lang="fr-FR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;</a:t>
            </a:r>
          </a:p>
        </p:txBody>
      </p:sp>
      <p:sp>
        <p:nvSpPr>
          <p:cNvPr id="23" name="Espace réservé du texte 2"/>
          <p:cNvSpPr txBox="1">
            <a:spLocks/>
          </p:cNvSpPr>
          <p:nvPr/>
        </p:nvSpPr>
        <p:spPr bwMode="auto">
          <a:xfrm>
            <a:off x="1214438" y="1132483"/>
            <a:ext cx="6715125" cy="8302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400" b="1" dirty="0">
                <a:latin typeface="Arial" charset="0"/>
                <a:cs typeface="Arial" charset="0"/>
              </a:rPr>
              <a:t>Algorithm</a:t>
            </a:r>
            <a:r>
              <a:rPr lang="fr-FR" sz="2400" b="1" dirty="0" err="1">
                <a:latin typeface="Arial" charset="0"/>
                <a:cs typeface="Arial" charset="0"/>
              </a:rPr>
              <a:t>prob</a:t>
            </a:r>
            <a:endParaRPr lang="fr-FR" sz="2400" b="1" dirty="0">
              <a:latin typeface="Arial" charset="0"/>
              <a:cs typeface="Arial" charset="0"/>
            </a:endParaRPr>
          </a:p>
          <a:p>
            <a:pPr algn="l" rtl="0">
              <a:defRPr/>
            </a:pPr>
            <a:r>
              <a:rPr lang="fr-FR" sz="2400" dirty="0">
                <a:latin typeface="Arial" charset="0"/>
                <a:cs typeface="Arial" charset="0"/>
              </a:rPr>
              <a:t>A, B, C: integer;</a:t>
            </a:r>
          </a:p>
        </p:txBody>
      </p:sp>
      <p:sp>
        <p:nvSpPr>
          <p:cNvPr id="26" name="Espace réservé du texte 2"/>
          <p:cNvSpPr txBox="1">
            <a:spLocks/>
          </p:cNvSpPr>
          <p:nvPr/>
        </p:nvSpPr>
        <p:spPr bwMode="auto">
          <a:xfrm>
            <a:off x="1216025" y="4204295"/>
            <a:ext cx="6715125" cy="2105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400" b="1" dirty="0">
                <a:latin typeface="Arial" charset="0"/>
                <a:cs typeface="Arial" charset="0"/>
              </a:rPr>
              <a:t>Begin </a:t>
            </a:r>
            <a:r>
              <a:rPr lang="fr-FR" sz="2400" dirty="0">
                <a:solidFill>
                  <a:srgbClr val="00B050"/>
                </a:solidFill>
                <a:latin typeface="Arial" charset="0"/>
                <a:cs typeface="Arial" charset="0"/>
              </a:rPr>
              <a:t>// start of main algorithm</a:t>
            </a:r>
          </a:p>
          <a:p>
            <a:pPr algn="l" rtl="0">
              <a:lnSpc>
                <a:spcPct val="115000"/>
              </a:lnSpc>
              <a:spcAft>
                <a:spcPts val="0"/>
              </a:spcAft>
              <a:defRPr/>
            </a:pPr>
            <a:r>
              <a:rPr lang="fr-FR" sz="2400" dirty="0">
                <a:latin typeface="Times New Roman"/>
                <a:ea typeface="Times New Roman"/>
                <a:cs typeface="Times New Roman"/>
              </a:rPr>
              <a:t>Read (A, B);</a:t>
            </a:r>
            <a:endParaRPr lang="fr-FR" sz="2400" dirty="0">
              <a:latin typeface="Times"/>
              <a:ea typeface="Times New Roman"/>
              <a:cs typeface="Times New Roman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defRPr/>
            </a:pPr>
            <a:r>
              <a:rPr lang="fr-FR" sz="2400">
                <a:latin typeface="Times New Roman"/>
                <a:ea typeface="Times New Roman"/>
                <a:cs typeface="Times New Roman"/>
              </a:rPr>
              <a:t>C</a:t>
            </a:r>
            <a:r>
              <a:rPr lang="fr-FR" sz="2400">
                <a:latin typeface="Times New Roman"/>
                <a:ea typeface="Times New Roman"/>
                <a:cs typeface="Times New Roman"/>
                <a:sym typeface="Wingdings"/>
              </a:rPr>
              <a:t></a:t>
            </a:r>
            <a:r>
              <a:rPr lang="fr-FR" sz="240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Times New Roman"/>
              </a:rPr>
              <a:t>som</a:t>
            </a:r>
            <a:r>
              <a:rPr lang="fr-FR" sz="2400" dirty="0">
                <a:latin typeface="Times New Roman"/>
                <a:ea typeface="Times New Roman"/>
                <a:cs typeface="Times New Roman"/>
              </a:rPr>
              <a:t> (A,B);    </a:t>
            </a:r>
            <a:r>
              <a:rPr lang="fr-FR" sz="24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// call to </a:t>
            </a:r>
            <a:r>
              <a:rPr lang="fr-FR" sz="24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function</a:t>
            </a:r>
            <a:r>
              <a:rPr lang="fr-FR" sz="24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24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som</a:t>
            </a:r>
            <a:r>
              <a:rPr lang="fr-FR" sz="24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fr-FR" sz="2400" dirty="0">
              <a:solidFill>
                <a:srgbClr val="00B050"/>
              </a:solidFill>
              <a:latin typeface="Times"/>
              <a:ea typeface="Times New Roman"/>
              <a:cs typeface="Times New Roman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  <a:defRPr/>
            </a:pPr>
            <a:r>
              <a:rPr lang="fr-FR" sz="2400" dirty="0">
                <a:latin typeface="Times New Roman"/>
                <a:ea typeface="Times New Roman"/>
                <a:cs typeface="Times New Roman"/>
              </a:rPr>
              <a:t>Write (C);</a:t>
            </a:r>
            <a:endParaRPr lang="fr-FR" sz="2400" dirty="0">
              <a:latin typeface="Times"/>
              <a:ea typeface="Times New Roman"/>
              <a:cs typeface="Times New Roman"/>
            </a:endParaRPr>
          </a:p>
          <a:p>
            <a:pPr algn="l" rtl="0">
              <a:defRPr/>
            </a:pPr>
            <a:r>
              <a:rPr lang="fr-FR" sz="2400" b="1" dirty="0">
                <a:latin typeface="Arial" charset="0"/>
                <a:cs typeface="Arial" charset="0"/>
              </a:rPr>
              <a:t>END</a:t>
            </a:r>
            <a:r>
              <a:rPr lang="fr-FR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  <a:endParaRPr lang="fr-FR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4283968" y="3284984"/>
            <a:ext cx="1071562" cy="547688"/>
          </a:xfrm>
          <a:prstGeom prst="wedgeRoundRectCallout">
            <a:avLst>
              <a:gd name="adj1" fmla="val -230183"/>
              <a:gd name="adj2" fmla="val -1688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Aft>
                <a:spcPts val="1000"/>
              </a:spcAft>
            </a:pPr>
            <a:r>
              <a:rPr lang="fr-FR" sz="1400" b="1" i="1">
                <a:latin typeface="Times New Roman" pitchFamily="18" charset="0"/>
              </a:rPr>
              <a:t>Result parameter</a:t>
            </a:r>
            <a:endParaRPr lang="fr-FR" sz="140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500688" y="2547938"/>
            <a:ext cx="1071562" cy="547687"/>
          </a:xfrm>
          <a:prstGeom prst="wedgeRoundRectCallout">
            <a:avLst>
              <a:gd name="adj1" fmla="val -209097"/>
              <a:gd name="adj2" fmla="val -92588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Aft>
                <a:spcPts val="1000"/>
              </a:spcAft>
            </a:pPr>
            <a:r>
              <a:rPr lang="fr-FR" sz="1400" b="1" i="1">
                <a:latin typeface="Times New Roman" pitchFamily="18" charset="0"/>
              </a:rPr>
              <a:t>Data parameter</a:t>
            </a:r>
            <a:endParaRPr lang="fr-FR" sz="1400"/>
          </a:p>
        </p:txBody>
      </p:sp>
      <p:sp>
        <p:nvSpPr>
          <p:cNvPr id="13" name="Ellipse 12"/>
          <p:cNvSpPr/>
          <p:nvPr/>
        </p:nvSpPr>
        <p:spPr>
          <a:xfrm>
            <a:off x="1966913" y="5017740"/>
            <a:ext cx="1533525" cy="571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31991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nimBg="1"/>
      <p:bldP spid="12" grpId="0" animBg="1"/>
      <p:bldP spid="13" grpId="0" animBg="1"/>
      <p:bldP spid="1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3. Function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FABC3D0-E1A2-483D-9FD2-6DB06338718E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3.1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Remarks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500063" y="2078038"/>
            <a:ext cx="8401050" cy="29054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The head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of a function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end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always by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the type of the value returned by the function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.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The body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of a function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end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always through instruction 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Return (output value)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which returns the value of the output to the calling program.</a:t>
            </a:r>
          </a:p>
        </p:txBody>
      </p:sp>
    </p:spTree>
    <p:extLst>
      <p:ext uri="{BB962C8B-B14F-4D97-AF65-F5344CB8AC3E}">
        <p14:creationId xmlns:p14="http://schemas.microsoft.com/office/powerpoint/2010/main" val="40399018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4. The </a:t>
            </a:r>
            <a:r>
              <a:rPr lang="fr-FR" sz="4800" b="1" dirty="0" err="1">
                <a:solidFill>
                  <a:schemeClr val="accent3"/>
                </a:solidFill>
              </a:rPr>
              <a:t>procedure</a:t>
            </a:r>
            <a:r>
              <a:rPr lang="fr-FR" sz="4800" b="1" dirty="0">
                <a:solidFill>
                  <a:schemeClr val="accent3"/>
                </a:solidFill>
              </a:rPr>
              <a:t> </a:t>
            </a:r>
            <a:r>
              <a:rPr lang="fr-FR" sz="4800" b="1" dirty="0">
                <a:solidFill>
                  <a:srgbClr val="FF0000"/>
                </a:solidFill>
              </a:rPr>
              <a:t>VS </a:t>
            </a:r>
            <a:r>
              <a:rPr lang="fr-FR" sz="4800" b="1" dirty="0" err="1">
                <a:solidFill>
                  <a:schemeClr val="accent3"/>
                </a:solidFill>
              </a:rPr>
              <a:t>Function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60FFEF1-BB4B-4595-9401-779D745919F3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357188" y="1143000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4.1 comparison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903555"/>
              </p:ext>
            </p:extLst>
          </p:nvPr>
        </p:nvGraphicFramePr>
        <p:xfrm>
          <a:off x="357188" y="1970088"/>
          <a:ext cx="8786812" cy="4271962"/>
        </p:xfrm>
        <a:graphic>
          <a:graphicData uri="http://schemas.openxmlformats.org/drawingml/2006/table">
            <a:tbl>
              <a:tblPr/>
              <a:tblGrid>
                <a:gridCol w="4000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6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08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kern="0" dirty="0">
                          <a:latin typeface="Times New Roman"/>
                          <a:ea typeface="Times New Roman"/>
                          <a:cs typeface="Times New Roman"/>
                        </a:rPr>
                        <a:t>Procedure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kern="0" dirty="0">
                          <a:latin typeface="Times New Roman"/>
                          <a:ea typeface="Times New Roman"/>
                          <a:cs typeface="Times New Roman"/>
                        </a:rPr>
                        <a:t>Function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46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u="sng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The</a:t>
                      </a:r>
                      <a:r>
                        <a:rPr lang="fr-FR" sz="1600" b="1" u="sng" kern="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fr-FR" sz="1600" b="1" u="sng" kern="0" baseline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head</a:t>
                      </a:r>
                      <a:r>
                        <a:rPr lang="fr-FR" sz="1600" b="1" u="sng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:</a:t>
                      </a:r>
                      <a:endParaRPr lang="fr-FR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Procedure</a:t>
                      </a: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&lt;</a:t>
                      </a:r>
                      <a:r>
                        <a:rPr lang="fr-FR" sz="1600" b="0" kern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Proc_Name</a:t>
                      </a: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&gt; (parameter list);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begin</a:t>
                      </a:r>
                      <a:endParaRPr lang="fr-FR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END;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u="sng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The</a:t>
                      </a:r>
                      <a:r>
                        <a:rPr lang="fr-FR" sz="1600" b="1" u="sng" kern="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fr-FR" sz="1600" b="1" u="sng" kern="0" baseline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head</a:t>
                      </a:r>
                      <a:r>
                        <a:rPr lang="fr-FR" sz="1600" b="1" u="sng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:</a:t>
                      </a:r>
                      <a:endParaRPr lang="fr-FR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Function</a:t>
                      </a: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&lt;</a:t>
                      </a:r>
                      <a:r>
                        <a:rPr lang="fr-FR" sz="1600" b="0" kern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Name_Func</a:t>
                      </a: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&gt; (list of </a:t>
                      </a:r>
                      <a:r>
                        <a:rPr lang="fr-FR" sz="1600" b="0" kern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parameters</a:t>
                      </a: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): </a:t>
                      </a:r>
                      <a:r>
                        <a:rPr lang="fr-FR" sz="1600" b="0" kern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&lt;Type&gt;</a:t>
                      </a: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;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0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0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Begin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Return (</a:t>
                      </a:r>
                      <a:r>
                        <a:rPr lang="fr-FR" sz="1600" b="0" kern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result</a:t>
                      </a: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);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END;</a:t>
                      </a:r>
                      <a:endParaRPr lang="fr-FR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341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u="sng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Example of use</a:t>
                      </a:r>
                      <a:r>
                        <a:rPr lang="fr-FR" sz="16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(call)</a:t>
                      </a:r>
                      <a:endParaRPr lang="fr-FR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Name_p</a:t>
                      </a: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fr-FR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42950" lvl="1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–"/>
                        <a:tabLst>
                          <a:tab pos="251460" algn="l"/>
                        </a:tabLst>
                      </a:pPr>
                      <a:r>
                        <a:rPr lang="fr-FR" sz="1600" b="0" kern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Name_p</a:t>
                      </a: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(list</a:t>
                      </a:r>
                      <a:r>
                        <a:rPr lang="fr-FR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settings</a:t>
                      </a: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;</a:t>
                      </a:r>
                      <a:endParaRPr lang="fr-FR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Exampleof use</a:t>
                      </a:r>
                      <a:r>
                        <a:rPr lang="fr-FR" sz="16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(call)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name_f</a:t>
                      </a: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fr-FR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61938" lvl="1" indent="195263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–"/>
                        <a:tabLst>
                          <a:tab pos="251460" algn="l"/>
                        </a:tabLst>
                      </a:pPr>
                      <a:r>
                        <a:rPr lang="fr-FR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Assignment</a:t>
                      </a:r>
                      <a:r>
                        <a:rPr lang="fr-FR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fr-FR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 </a:t>
                      </a:r>
                      <a:r>
                        <a:rPr lang="fr-FR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Wingdings"/>
                        </a:rPr>
                        <a:t> </a:t>
                      </a:r>
                      <a:r>
                        <a:rPr lang="fr-FR" sz="18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name_f</a:t>
                      </a:r>
                      <a:r>
                        <a:rPr lang="fr-FR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fr-FR" sz="18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parameter</a:t>
                      </a:r>
                      <a:r>
                        <a:rPr lang="fr-FR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list);</a:t>
                      </a:r>
                      <a:endParaRPr lang="fr-FR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61938" lvl="1" indent="195263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–"/>
                        <a:tabLst>
                          <a:tab pos="251460" algn="l"/>
                        </a:tabLst>
                      </a:pPr>
                      <a:r>
                        <a:rPr lang="fr-FR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Writing</a:t>
                      </a:r>
                      <a:r>
                        <a:rPr lang="fr-FR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r>
                        <a:rPr lang="fr-FR" sz="1800" b="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fr-FR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write (</a:t>
                      </a:r>
                      <a:r>
                        <a:rPr lang="fr-FR" sz="18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name_f</a:t>
                      </a:r>
                      <a:r>
                        <a:rPr lang="fr-FR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(parameter list) );</a:t>
                      </a:r>
                      <a:endParaRPr lang="fr-FR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4500563" y="3055938"/>
            <a:ext cx="3143250" cy="500062"/>
          </a:xfrm>
          <a:prstGeom prst="wedgeRoundRectCallout">
            <a:avLst>
              <a:gd name="adj1" fmla="val 34375"/>
              <a:gd name="adj2" fmla="val -7661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Aft>
                <a:spcPts val="1000"/>
              </a:spcAft>
            </a:pPr>
            <a:r>
              <a:rPr lang="fr-FR" b="1">
                <a:latin typeface="Calibri" pitchFamily="34" charset="0"/>
              </a:rPr>
              <a:t>Data parameters</a:t>
            </a:r>
            <a:endParaRPr lang="fr-FR" b="1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428625" y="3043238"/>
            <a:ext cx="3786188" cy="500062"/>
          </a:xfrm>
          <a:prstGeom prst="wedgeRoundRectCallout">
            <a:avLst>
              <a:gd name="adj1" fmla="val 33995"/>
              <a:gd name="adj2" fmla="val -79514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Aft>
                <a:spcPts val="1000"/>
              </a:spcAft>
            </a:pPr>
            <a:r>
              <a:rPr lang="fr-FR" b="1" dirty="0">
                <a:latin typeface="Calibri" pitchFamily="34" charset="0"/>
              </a:rPr>
              <a:t>Data </a:t>
            </a:r>
            <a:r>
              <a:rPr lang="fr-FR" b="1" dirty="0" err="1">
                <a:latin typeface="Calibri" pitchFamily="34" charset="0"/>
              </a:rPr>
              <a:t>parameters</a:t>
            </a:r>
            <a:r>
              <a:rPr lang="fr-FR" b="1" dirty="0">
                <a:latin typeface="Calibri" pitchFamily="34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Calibri" pitchFamily="34" charset="0"/>
              </a:rPr>
              <a:t>and </a:t>
            </a:r>
            <a:r>
              <a:rPr lang="fr-FR" b="1" dirty="0" err="1">
                <a:solidFill>
                  <a:srgbClr val="FF0000"/>
                </a:solidFill>
                <a:latin typeface="Calibri" pitchFamily="34" charset="0"/>
              </a:rPr>
              <a:t>results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1605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1. Problem and sub-problem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F1067D2-B311-41EE-AF5C-BBD785987F37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exercise</a:t>
            </a: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438150" y="2393950"/>
            <a:ext cx="1776413" cy="10556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Problem</a:t>
            </a: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exercise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21" name="Espace réservé du texte 2"/>
          <p:cNvSpPr txBox="1">
            <a:spLocks/>
          </p:cNvSpPr>
          <p:nvPr/>
        </p:nvSpPr>
        <p:spPr>
          <a:xfrm>
            <a:off x="4714875" y="2790825"/>
            <a:ext cx="3214688" cy="495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Read the notes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2143125" y="3000375"/>
            <a:ext cx="2643188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2"/>
          <p:cNvSpPr txBox="1">
            <a:spLocks/>
          </p:cNvSpPr>
          <p:nvPr/>
        </p:nvSpPr>
        <p:spPr>
          <a:xfrm>
            <a:off x="2286000" y="1857375"/>
            <a:ext cx="2133600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cut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13" name="Espace réservé du texte 2"/>
          <p:cNvSpPr txBox="1">
            <a:spLocks/>
          </p:cNvSpPr>
          <p:nvPr/>
        </p:nvSpPr>
        <p:spPr>
          <a:xfrm>
            <a:off x="4714875" y="3362325"/>
            <a:ext cx="3500438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Calculate the average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14" name="Espace réservé du texte 2"/>
          <p:cNvSpPr txBox="1">
            <a:spLocks/>
          </p:cNvSpPr>
          <p:nvPr/>
        </p:nvSpPr>
        <p:spPr>
          <a:xfrm>
            <a:off x="4283968" y="4322479"/>
            <a:ext cx="461714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Check if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successful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or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failed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cxnSp>
        <p:nvCxnSpPr>
          <p:cNvPr id="15" name="Connecteur droit avec flèche 14"/>
          <p:cNvCxnSpPr>
            <a:endCxn id="13" idx="1"/>
          </p:cNvCxnSpPr>
          <p:nvPr/>
        </p:nvCxnSpPr>
        <p:spPr>
          <a:xfrm>
            <a:off x="2143125" y="3071813"/>
            <a:ext cx="2571750" cy="55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endCxn id="14" idx="1"/>
          </p:cNvCxnSpPr>
          <p:nvPr/>
        </p:nvCxnSpPr>
        <p:spPr>
          <a:xfrm>
            <a:off x="2143124" y="3214404"/>
            <a:ext cx="2140844" cy="1375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texte 2"/>
          <p:cNvSpPr txBox="1">
            <a:spLocks/>
          </p:cNvSpPr>
          <p:nvPr/>
        </p:nvSpPr>
        <p:spPr>
          <a:xfrm>
            <a:off x="4929188" y="2179638"/>
            <a:ext cx="2776537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sub</a:t>
            </a: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problems</a:t>
            </a:r>
            <a:endParaRPr lang="fr-FR" sz="2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933224"/>
      </p:ext>
    </p:extLst>
  </p:cSld>
  <p:clrMapOvr>
    <a:masterClrMapping/>
  </p:clrMapOvr>
  <p:transition>
    <p:pull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4. The </a:t>
            </a:r>
            <a:r>
              <a:rPr lang="fr-FR" sz="4800" b="1" dirty="0" err="1">
                <a:solidFill>
                  <a:schemeClr val="accent3"/>
                </a:solidFill>
              </a:rPr>
              <a:t>procedure</a:t>
            </a:r>
            <a:r>
              <a:rPr lang="fr-FR" sz="4800" b="1" dirty="0">
                <a:solidFill>
                  <a:schemeClr val="accent3"/>
                </a:solidFill>
              </a:rPr>
              <a:t> </a:t>
            </a:r>
            <a:r>
              <a:rPr lang="fr-FR" sz="4800" b="1" dirty="0">
                <a:solidFill>
                  <a:srgbClr val="FF0000"/>
                </a:solidFill>
              </a:rPr>
              <a:t>VS </a:t>
            </a:r>
            <a:r>
              <a:rPr lang="fr-FR" sz="4800" b="1" dirty="0" err="1">
                <a:solidFill>
                  <a:schemeClr val="accent3"/>
                </a:solidFill>
              </a:rPr>
              <a:t>Function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2F22233-4C97-4DAD-8539-2FB048920A77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357188" y="8239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4.2 example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544737"/>
              </p:ext>
            </p:extLst>
          </p:nvPr>
        </p:nvGraphicFramePr>
        <p:xfrm>
          <a:off x="642938" y="1389063"/>
          <a:ext cx="8143875" cy="4846637"/>
        </p:xfrm>
        <a:graphic>
          <a:graphicData uri="http://schemas.openxmlformats.org/drawingml/2006/table">
            <a:tbl>
              <a:tblPr/>
              <a:tblGrid>
                <a:gridCol w="4000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23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1" u="sng" dirty="0">
                          <a:latin typeface="Times New Roman"/>
                          <a:ea typeface="TimesNewRomanPS-BoldMT"/>
                          <a:cs typeface="Arial"/>
                        </a:rPr>
                        <a:t>Solution</a:t>
                      </a:r>
                      <a:r>
                        <a:rPr lang="fr-FR" sz="1800" b="1" dirty="0">
                          <a:latin typeface="Times New Roman"/>
                          <a:ea typeface="TimesNewRomanPS-BoldMT"/>
                          <a:cs typeface="Arial"/>
                        </a:rPr>
                        <a:t>1:</a:t>
                      </a:r>
                      <a:r>
                        <a:rPr lang="fr-FR" sz="1800" b="1" dirty="0" err="1">
                          <a:solidFill>
                            <a:srgbClr val="FF0000"/>
                          </a:solidFill>
                          <a:latin typeface="Times New Roman"/>
                          <a:ea typeface="TimesNewRomanPS-BoldMT"/>
                          <a:cs typeface="Arial"/>
                        </a:rPr>
                        <a:t>using</a:t>
                      </a:r>
                      <a:r>
                        <a:rPr lang="fr-FR" sz="1800" b="1" baseline="0" dirty="0">
                          <a:solidFill>
                            <a:srgbClr val="FF0000"/>
                          </a:solidFill>
                          <a:latin typeface="Times New Roman"/>
                          <a:ea typeface="TimesNewRomanPS-BoldMT"/>
                          <a:cs typeface="Arial"/>
                        </a:rPr>
                        <a:t>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Times New Roman"/>
                          <a:ea typeface="TimesNewRomanPS-BoldMT"/>
                          <a:cs typeface="Arial"/>
                        </a:rPr>
                        <a:t>a </a:t>
                      </a:r>
                      <a:r>
                        <a:rPr lang="fr-FR" sz="1800" b="1" dirty="0" err="1">
                          <a:solidFill>
                            <a:srgbClr val="FF0000"/>
                          </a:solidFill>
                          <a:latin typeface="Times New Roman"/>
                          <a:ea typeface="TimesNewRomanPS-BoldMT"/>
                          <a:cs typeface="Arial"/>
                        </a:rPr>
                        <a:t>function</a:t>
                      </a:r>
                      <a:endParaRPr lang="fr-FR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1" u="sng" dirty="0">
                          <a:latin typeface="Times New Roman"/>
                          <a:ea typeface="TimesNewRomanPS-BoldMT"/>
                          <a:cs typeface="Arial"/>
                        </a:rPr>
                        <a:t>Solution</a:t>
                      </a:r>
                      <a:r>
                        <a:rPr lang="fr-FR" sz="1800" b="1" dirty="0">
                          <a:latin typeface="Times New Roman"/>
                          <a:ea typeface="TimesNewRomanPS-BoldMT"/>
                          <a:cs typeface="Arial"/>
                        </a:rPr>
                        <a:t>2:</a:t>
                      </a:r>
                      <a:r>
                        <a:rPr lang="fr-FR" sz="1800" b="1" dirty="0">
                          <a:solidFill>
                            <a:srgbClr val="00B050"/>
                          </a:solidFill>
                          <a:latin typeface="Times New Roman"/>
                          <a:ea typeface="TimesNewRomanPS-BoldMT"/>
                          <a:cs typeface="Arial"/>
                        </a:rPr>
                        <a:t>using a procedure</a:t>
                      </a:r>
                      <a:endParaRPr lang="fr-FR" sz="18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7403">
                <a:tc>
                  <a:txBody>
                    <a:bodyPr/>
                    <a:lstStyle/>
                    <a:p>
                      <a:pPr algn="l" rtl="0"/>
                      <a:r>
                        <a:rPr lang="fr-FR" sz="18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Algorithm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addition</a:t>
                      </a:r>
                    </a:p>
                    <a:p>
                      <a:pPr algn="l" rtl="0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A, B, C: real;</a:t>
                      </a:r>
                    </a:p>
                    <a:p>
                      <a:pPr algn="l" rtl="0"/>
                      <a:r>
                        <a:rPr lang="fr-FR" sz="18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Function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18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som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(X, Y: real) : </a:t>
                      </a:r>
                      <a:r>
                        <a:rPr lang="fr-FR" sz="1800" b="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real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rtl="0"/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S: real;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rtl="0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Begin</a:t>
                      </a:r>
                    </a:p>
                    <a:p>
                      <a:pPr algn="l" rtl="0"/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/>
                        </a:rPr>
                        <a:t>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X+Y;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rtl="0"/>
                      <a:r>
                        <a:rPr lang="fr-FR" sz="18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return (</a:t>
                      </a:r>
                      <a:r>
                        <a:rPr lang="fr-FR" sz="1800" b="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fr-FR" sz="18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;</a:t>
                      </a:r>
                      <a:endParaRPr lang="fr-FR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rtl="0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END</a:t>
                      </a:r>
                      <a:r>
                        <a:rPr lang="fr-FR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rtl="0"/>
                      <a:endParaRPr lang="fr-FR" sz="1800" b="1" u="sng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rtl="0"/>
                      <a:endParaRPr lang="fr-FR" sz="1800" b="1" u="sng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rtl="0"/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Begin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rtl="0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Read (A, B);</a:t>
                      </a:r>
                    </a:p>
                    <a:p>
                      <a:pPr algn="l" rtl="0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/>
                        </a:rPr>
                        <a:t>C 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18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som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(A,B);</a:t>
                      </a:r>
                    </a:p>
                    <a:p>
                      <a:pPr algn="l" rtl="0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Write (C);</a:t>
                      </a:r>
                    </a:p>
                    <a:p>
                      <a:pPr algn="l" rtl="0"/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END.</a:t>
                      </a:r>
                      <a:endParaRPr lang="fr-F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latin typeface="Times New Roman"/>
                          <a:ea typeface="Times New Roman"/>
                          <a:cs typeface="Arial"/>
                        </a:rPr>
                        <a:t>Algorithm</a:t>
                      </a:r>
                      <a:r>
                        <a:rPr lang="fr-FR" sz="1800" b="1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Arial"/>
                        </a:rPr>
                        <a:t>addition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Times New Roman"/>
                          <a:cs typeface="Arial"/>
                        </a:rPr>
                        <a:t>A, B,C: real ;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Procedure</a:t>
                      </a:r>
                      <a:r>
                        <a:rPr lang="fr-FR" sz="1800" b="0" kern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800" b="0" kern="0" dirty="0" err="1">
                          <a:latin typeface="Times New Roman"/>
                          <a:ea typeface="Times New Roman"/>
                          <a:cs typeface="Times New Roman"/>
                        </a:rPr>
                        <a:t>som</a:t>
                      </a:r>
                      <a:r>
                        <a:rPr lang="fr-FR" sz="1800" b="0" kern="0" dirty="0">
                          <a:latin typeface="Times New Roman"/>
                          <a:ea typeface="Times New Roman"/>
                          <a:cs typeface="Times New Roman"/>
                        </a:rPr>
                        <a:t> (X, Y: real;</a:t>
                      </a:r>
                      <a:r>
                        <a:rPr lang="fr-FR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Var</a:t>
                      </a:r>
                      <a:r>
                        <a:rPr lang="fr-FR" sz="1800" b="0" kern="0" dirty="0">
                          <a:latin typeface="Times New Roman"/>
                          <a:ea typeface="Times New Roman"/>
                          <a:cs typeface="Times New Roman"/>
                        </a:rPr>
                        <a:t> S: real)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Begin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0" dirty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fr-FR" sz="1800" b="0" kern="0" dirty="0">
                          <a:latin typeface="Times New Roman"/>
                          <a:ea typeface="Times New Roman"/>
                          <a:cs typeface="Times New Roman"/>
                          <a:sym typeface="Wingdings"/>
                        </a:rPr>
                        <a:t></a:t>
                      </a:r>
                      <a:r>
                        <a:rPr lang="fr-FR" sz="1800" b="0" kern="0" dirty="0">
                          <a:latin typeface="Times New Roman"/>
                          <a:ea typeface="Times New Roman"/>
                          <a:cs typeface="Times New Roman"/>
                        </a:rPr>
                        <a:t>X+Y;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END;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b="1" u="sng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u="sng" dirty="0">
                          <a:latin typeface="Times New Roman"/>
                          <a:ea typeface="Times New Roman"/>
                          <a:cs typeface="Arial"/>
                        </a:rPr>
                        <a:t>Begin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Times New Roman"/>
                          <a:cs typeface="Arial"/>
                        </a:rPr>
                        <a:t>Read (A, B);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latin typeface="Times New Roman"/>
                          <a:ea typeface="Times New Roman"/>
                          <a:cs typeface="Arial"/>
                        </a:rPr>
                        <a:t>som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Arial"/>
                        </a:rPr>
                        <a:t> (A,B,C);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Times New Roman"/>
                          <a:cs typeface="Arial"/>
                        </a:rPr>
                        <a:t>To </a:t>
                      </a:r>
                      <a:r>
                        <a:rPr lang="fr-FR" sz="1800" dirty="0" err="1">
                          <a:latin typeface="Times New Roman"/>
                          <a:ea typeface="Times New Roman"/>
                          <a:cs typeface="Arial"/>
                        </a:rPr>
                        <a:t>write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Arial"/>
                        </a:rPr>
                        <a:t>(C);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1" u="sng" dirty="0">
                          <a:latin typeface="Times New Roman"/>
                          <a:ea typeface="Times New Roman"/>
                          <a:cs typeface="Arial"/>
                        </a:rPr>
                        <a:t>END.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098" name="AutoShape 3"/>
          <p:cNvSpPr>
            <a:spLocks noChangeArrowheads="1"/>
          </p:cNvSpPr>
          <p:nvPr/>
        </p:nvSpPr>
        <p:spPr bwMode="auto">
          <a:xfrm>
            <a:off x="7000875" y="4357688"/>
            <a:ext cx="1557338" cy="857250"/>
          </a:xfrm>
          <a:prstGeom prst="wedgeRoundRectCallout">
            <a:avLst>
              <a:gd name="adj1" fmla="val -146819"/>
              <a:gd name="adj2" fmla="val 6609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b="1" dirty="0" err="1">
                <a:latin typeface="Calibri" pitchFamily="34" charset="0"/>
              </a:rPr>
              <a:t>Calling</a:t>
            </a:r>
            <a:r>
              <a:rPr lang="fr-FR" b="1" dirty="0">
                <a:latin typeface="Calibri" pitchFamily="34" charset="0"/>
              </a:rPr>
              <a:t> the </a:t>
            </a:r>
            <a:r>
              <a:rPr lang="fr-FR" b="1" dirty="0" err="1">
                <a:latin typeface="Calibri" pitchFamily="34" charset="0"/>
              </a:rPr>
              <a:t>procedure</a:t>
            </a:r>
            <a:endParaRPr lang="fr-FR" b="1" dirty="0"/>
          </a:p>
        </p:txBody>
      </p:sp>
      <p:sp>
        <p:nvSpPr>
          <p:cNvPr id="46099" name="AutoShape 3"/>
          <p:cNvSpPr>
            <a:spLocks noChangeArrowheads="1"/>
          </p:cNvSpPr>
          <p:nvPr/>
        </p:nvSpPr>
        <p:spPr bwMode="auto">
          <a:xfrm>
            <a:off x="3071813" y="4429125"/>
            <a:ext cx="1557337" cy="857250"/>
          </a:xfrm>
          <a:prstGeom prst="wedgeRoundRectCallout">
            <a:avLst>
              <a:gd name="adj1" fmla="val -147750"/>
              <a:gd name="adj2" fmla="val 6609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Aft>
                <a:spcPts val="1000"/>
              </a:spcAft>
            </a:pPr>
            <a:r>
              <a:rPr lang="fr-FR" b="1" dirty="0" err="1">
                <a:latin typeface="Calibri" pitchFamily="34" charset="0"/>
              </a:rPr>
              <a:t>Calling</a:t>
            </a:r>
            <a:r>
              <a:rPr lang="fr-FR" b="1" dirty="0">
                <a:latin typeface="Calibri" pitchFamily="34" charset="0"/>
              </a:rPr>
              <a:t> the </a:t>
            </a:r>
            <a:r>
              <a:rPr lang="fr-FR" b="1" dirty="0" err="1">
                <a:latin typeface="Calibri" pitchFamily="34" charset="0"/>
              </a:rPr>
              <a:t>function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55588376"/>
      </p:ext>
    </p:extLst>
  </p:cSld>
  <p:clrMapOvr>
    <a:masterClrMapping/>
  </p:clrMapOvr>
  <p:transition>
    <p:pull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4. The </a:t>
            </a:r>
            <a:r>
              <a:rPr lang="fr-FR" sz="4800" b="1" dirty="0" err="1">
                <a:solidFill>
                  <a:schemeClr val="accent3"/>
                </a:solidFill>
              </a:rPr>
              <a:t>procedure</a:t>
            </a:r>
            <a:r>
              <a:rPr lang="fr-FR" sz="4800" b="1" dirty="0">
                <a:solidFill>
                  <a:schemeClr val="accent3"/>
                </a:solidFill>
              </a:rPr>
              <a:t> </a:t>
            </a:r>
            <a:r>
              <a:rPr lang="fr-FR" sz="4800" b="1" dirty="0">
                <a:solidFill>
                  <a:srgbClr val="FF0000"/>
                </a:solidFill>
              </a:rPr>
              <a:t>VS </a:t>
            </a:r>
            <a:r>
              <a:rPr lang="fr-FR" sz="4800" b="1" dirty="0" err="1">
                <a:solidFill>
                  <a:schemeClr val="accent3"/>
                </a:solidFill>
              </a:rPr>
              <a:t>Function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2722A27-337E-41C9-A549-BEACD98627D6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357188" y="8239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4.3 global variables and local variables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82067"/>
              </p:ext>
            </p:extLst>
          </p:nvPr>
        </p:nvGraphicFramePr>
        <p:xfrm>
          <a:off x="642938" y="1389063"/>
          <a:ext cx="8143875" cy="4846637"/>
        </p:xfrm>
        <a:graphic>
          <a:graphicData uri="http://schemas.openxmlformats.org/drawingml/2006/table">
            <a:tbl>
              <a:tblPr/>
              <a:tblGrid>
                <a:gridCol w="4000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23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1" u="sng" dirty="0">
                          <a:latin typeface="Times New Roman"/>
                          <a:ea typeface="TimesNewRomanPS-BoldMT"/>
                          <a:cs typeface="Arial"/>
                        </a:rPr>
                        <a:t>Solution</a:t>
                      </a:r>
                      <a:r>
                        <a:rPr lang="fr-FR" sz="1800" b="1" dirty="0">
                          <a:latin typeface="Times New Roman"/>
                          <a:ea typeface="TimesNewRomanPS-BoldMT"/>
                          <a:cs typeface="Arial"/>
                        </a:rPr>
                        <a:t>1: </a:t>
                      </a:r>
                      <a:r>
                        <a:rPr lang="fr-FR" sz="1800" b="1" dirty="0" err="1">
                          <a:solidFill>
                            <a:srgbClr val="FF0000"/>
                          </a:solidFill>
                          <a:latin typeface="Times New Roman"/>
                          <a:ea typeface="TimesNewRomanPS-BoldMT"/>
                          <a:cs typeface="Arial"/>
                        </a:rPr>
                        <a:t>using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Times New Roman"/>
                          <a:ea typeface="TimesNewRomanPS-BoldMT"/>
                          <a:cs typeface="Arial"/>
                        </a:rPr>
                        <a:t> a </a:t>
                      </a:r>
                      <a:r>
                        <a:rPr lang="fr-FR" sz="1800" b="1" dirty="0" err="1">
                          <a:solidFill>
                            <a:srgbClr val="FF0000"/>
                          </a:solidFill>
                          <a:latin typeface="Times New Roman"/>
                          <a:ea typeface="TimesNewRomanPS-BoldMT"/>
                          <a:cs typeface="Arial"/>
                        </a:rPr>
                        <a:t>function</a:t>
                      </a:r>
                      <a:endParaRPr lang="fr-FR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1" u="sng" dirty="0">
                          <a:latin typeface="Times New Roman"/>
                          <a:ea typeface="TimesNewRomanPS-BoldMT"/>
                          <a:cs typeface="Arial"/>
                        </a:rPr>
                        <a:t>Solution</a:t>
                      </a:r>
                      <a:r>
                        <a:rPr lang="fr-FR" sz="1800" b="1" dirty="0">
                          <a:latin typeface="Times New Roman"/>
                          <a:ea typeface="TimesNewRomanPS-BoldMT"/>
                          <a:cs typeface="Arial"/>
                        </a:rPr>
                        <a:t>2: </a:t>
                      </a:r>
                      <a:r>
                        <a:rPr lang="fr-FR" sz="1800" b="1" dirty="0" err="1">
                          <a:solidFill>
                            <a:srgbClr val="00B050"/>
                          </a:solidFill>
                          <a:latin typeface="Times New Roman"/>
                          <a:ea typeface="TimesNewRomanPS-BoldMT"/>
                          <a:cs typeface="Arial"/>
                        </a:rPr>
                        <a:t>using</a:t>
                      </a:r>
                      <a:r>
                        <a:rPr lang="fr-FR" sz="1800" b="1" dirty="0">
                          <a:solidFill>
                            <a:srgbClr val="00B050"/>
                          </a:solidFill>
                          <a:latin typeface="Times New Roman"/>
                          <a:ea typeface="TimesNewRomanPS-BoldMT"/>
                          <a:cs typeface="Arial"/>
                        </a:rPr>
                        <a:t> a procedure</a:t>
                      </a:r>
                      <a:endParaRPr lang="fr-FR" sz="18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7403">
                <a:tc>
                  <a:txBody>
                    <a:bodyPr/>
                    <a:lstStyle/>
                    <a:p>
                      <a:pPr algn="l" rtl="0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Algorithm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addition</a:t>
                      </a:r>
                    </a:p>
                    <a:p>
                      <a:pPr algn="l" rtl="0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A, B, C: real;</a:t>
                      </a:r>
                    </a:p>
                    <a:p>
                      <a:pPr algn="l" rtl="0"/>
                      <a:r>
                        <a:rPr lang="fr-FR" sz="18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Function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18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som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(X, Y: real): </a:t>
                      </a:r>
                      <a:r>
                        <a:rPr lang="fr-FR" sz="1800" b="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real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rtl="0"/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S: real;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rtl="0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Begin</a:t>
                      </a:r>
                    </a:p>
                    <a:p>
                      <a:pPr algn="l" rtl="0"/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/>
                        </a:rPr>
                        <a:t>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X+Y;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rtl="0"/>
                      <a:r>
                        <a:rPr lang="fr-FR" sz="18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return (</a:t>
                      </a:r>
                      <a:r>
                        <a:rPr lang="fr-FR" sz="1800" b="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fr-FR" sz="18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;</a:t>
                      </a:r>
                      <a:endParaRPr lang="fr-FR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rtl="0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END ;</a:t>
                      </a:r>
                    </a:p>
                    <a:p>
                      <a:pPr algn="l" rtl="0"/>
                      <a:endParaRPr lang="fr-FR" sz="1800" b="1" u="sng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rtl="0"/>
                      <a:endParaRPr lang="fr-FR" sz="1800" b="1" u="sng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rtl="0"/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Begin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rtl="0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Read (A, B);</a:t>
                      </a:r>
                    </a:p>
                    <a:p>
                      <a:pPr algn="l" rtl="0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/>
                        </a:rPr>
                        <a:t>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18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som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(A,B);</a:t>
                      </a:r>
                    </a:p>
                    <a:p>
                      <a:pPr algn="l" rtl="0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Write (C);</a:t>
                      </a:r>
                    </a:p>
                    <a:p>
                      <a:pPr algn="l" rtl="0"/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END.</a:t>
                      </a:r>
                      <a:endParaRPr lang="fr-F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Times New Roman"/>
                          <a:ea typeface="Times New Roman"/>
                          <a:cs typeface="Arial"/>
                        </a:rPr>
                        <a:t>Algorithm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Arial"/>
                        </a:rPr>
                        <a:t>addition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Times New Roman"/>
                          <a:cs typeface="Arial"/>
                        </a:rPr>
                        <a:t>A, B, C: real ;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Procedure</a:t>
                      </a:r>
                      <a:r>
                        <a:rPr lang="fr-FR" sz="1800" b="0" kern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800" b="0" kern="0" dirty="0" err="1">
                          <a:latin typeface="Times New Roman"/>
                          <a:ea typeface="Times New Roman"/>
                          <a:cs typeface="Times New Roman"/>
                        </a:rPr>
                        <a:t>som</a:t>
                      </a:r>
                      <a:r>
                        <a:rPr lang="fr-FR" sz="1800" b="0" kern="0" dirty="0">
                          <a:latin typeface="Times New Roman"/>
                          <a:ea typeface="Times New Roman"/>
                          <a:cs typeface="Times New Roman"/>
                        </a:rPr>
                        <a:t> (X, Y: real;</a:t>
                      </a:r>
                      <a:r>
                        <a:rPr lang="fr-FR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Var</a:t>
                      </a:r>
                      <a:r>
                        <a:rPr lang="fr-FR" sz="1800" b="0" kern="0" dirty="0">
                          <a:latin typeface="Times New Roman"/>
                          <a:ea typeface="Times New Roman"/>
                          <a:cs typeface="Times New Roman"/>
                        </a:rPr>
                        <a:t> S: real)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Begin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0" dirty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fr-FR" sz="1800" b="0" kern="0" dirty="0">
                          <a:latin typeface="Times New Roman"/>
                          <a:ea typeface="Times New Roman"/>
                          <a:cs typeface="Times New Roman"/>
                          <a:sym typeface="Wingdings"/>
                        </a:rPr>
                        <a:t></a:t>
                      </a:r>
                      <a:r>
                        <a:rPr lang="fr-FR" sz="1800" b="0" kern="0" dirty="0">
                          <a:latin typeface="Times New Roman"/>
                          <a:ea typeface="Times New Roman"/>
                          <a:cs typeface="Times New Roman"/>
                        </a:rPr>
                        <a:t>X+Y;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END;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b="1" u="sng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u="sng" dirty="0">
                          <a:latin typeface="Times New Roman"/>
                          <a:ea typeface="Times New Roman"/>
                          <a:cs typeface="Arial"/>
                        </a:rPr>
                        <a:t>Begin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Times New Roman"/>
                          <a:cs typeface="Arial"/>
                        </a:rPr>
                        <a:t>Read (A, B);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Times New Roman"/>
                          <a:cs typeface="Arial"/>
                        </a:rPr>
                        <a:t>sum (A, B, C);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Times New Roman"/>
                          <a:cs typeface="Arial"/>
                        </a:rPr>
                        <a:t>To </a:t>
                      </a:r>
                      <a:r>
                        <a:rPr lang="fr-FR" sz="1800" dirty="0" err="1">
                          <a:latin typeface="Times New Roman"/>
                          <a:ea typeface="Times New Roman"/>
                          <a:cs typeface="Arial"/>
                        </a:rPr>
                        <a:t>write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Arial"/>
                        </a:rPr>
                        <a:t> (C);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1" u="sng" dirty="0">
                          <a:latin typeface="Times New Roman"/>
                          <a:ea typeface="Times New Roman"/>
                          <a:cs typeface="Arial"/>
                        </a:rPr>
                        <a:t>END.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7000875" y="4357688"/>
            <a:ext cx="1557338" cy="857250"/>
          </a:xfrm>
          <a:prstGeom prst="wedgeRoundRectCallout">
            <a:avLst>
              <a:gd name="adj1" fmla="val -146819"/>
              <a:gd name="adj2" fmla="val 6609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b="1" dirty="0" err="1">
                <a:latin typeface="Calibri" pitchFamily="34" charset="0"/>
              </a:rPr>
              <a:t>Calling</a:t>
            </a:r>
            <a:r>
              <a:rPr lang="fr-FR" b="1" dirty="0">
                <a:latin typeface="Calibri" pitchFamily="34" charset="0"/>
              </a:rPr>
              <a:t> the </a:t>
            </a:r>
            <a:r>
              <a:rPr lang="fr-FR" b="1" dirty="0" err="1">
                <a:latin typeface="Calibri" pitchFamily="34" charset="0"/>
              </a:rPr>
              <a:t>procedure</a:t>
            </a:r>
            <a:endParaRPr lang="fr-FR" b="1" dirty="0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3071813" y="4429125"/>
            <a:ext cx="1557337" cy="857250"/>
          </a:xfrm>
          <a:prstGeom prst="wedgeRoundRectCallout">
            <a:avLst>
              <a:gd name="adj1" fmla="val -147750"/>
              <a:gd name="adj2" fmla="val 6609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Aft>
                <a:spcPts val="1000"/>
              </a:spcAft>
            </a:pPr>
            <a:r>
              <a:rPr lang="fr-FR" b="1" dirty="0" err="1">
                <a:latin typeface="Calibri" pitchFamily="34" charset="0"/>
              </a:rPr>
              <a:t>Calling</a:t>
            </a:r>
            <a:r>
              <a:rPr lang="fr-FR" b="1" dirty="0">
                <a:latin typeface="Calibri" pitchFamily="34" charset="0"/>
              </a:rPr>
              <a:t> the </a:t>
            </a:r>
            <a:r>
              <a:rPr lang="fr-FR" b="1" dirty="0" err="1">
                <a:latin typeface="Calibri" pitchFamily="34" charset="0"/>
              </a:rPr>
              <a:t>function</a:t>
            </a:r>
            <a:endParaRPr lang="fr-FR" b="1" dirty="0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7586663" y="3143250"/>
            <a:ext cx="1557337" cy="714375"/>
          </a:xfrm>
          <a:prstGeom prst="wedgeRoundRectCallout">
            <a:avLst>
              <a:gd name="adj1" fmla="val -183167"/>
              <a:gd name="adj2" fmla="val -10999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Aft>
                <a:spcPts val="1000"/>
              </a:spcAft>
              <a:defRPr/>
            </a:pPr>
            <a:r>
              <a:rPr lang="fr-FR" b="1">
                <a:latin typeface="Calibri" pitchFamily="34" charset="0"/>
              </a:rPr>
              <a:t>Global variables</a:t>
            </a:r>
            <a:endParaRPr lang="fr-FR" b="1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043238" y="3000375"/>
            <a:ext cx="1557337" cy="642938"/>
          </a:xfrm>
          <a:prstGeom prst="wedgeRoundRectCallout">
            <a:avLst>
              <a:gd name="adj1" fmla="val -144955"/>
              <a:gd name="adj2" fmla="val -11563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Aft>
                <a:spcPts val="1000"/>
              </a:spcAft>
              <a:defRPr/>
            </a:pPr>
            <a:r>
              <a:rPr lang="fr-FR" b="1">
                <a:latin typeface="Calibri" pitchFamily="34" charset="0"/>
              </a:rPr>
              <a:t>Global variables</a:t>
            </a:r>
            <a:endParaRPr lang="fr-FR" b="1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728913" y="3714750"/>
            <a:ext cx="1557337" cy="642938"/>
          </a:xfrm>
          <a:prstGeom prst="wedgeRoundRectCallout">
            <a:avLst>
              <a:gd name="adj1" fmla="val -131907"/>
              <a:gd name="adj2" fmla="val -14498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Aft>
                <a:spcPts val="1000"/>
              </a:spcAft>
              <a:defRPr/>
            </a:pPr>
            <a:r>
              <a:rPr lang="fr-FR" b="1">
                <a:latin typeface="Calibri" pitchFamily="34" charset="0"/>
              </a:rPr>
              <a:t>Local variables</a:t>
            </a:r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281005332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4. The procedure</a:t>
            </a:r>
            <a:r>
              <a:rPr lang="fr-FR" sz="4800" b="1" dirty="0">
                <a:solidFill>
                  <a:srgbClr val="FF0000"/>
                </a:solidFill>
              </a:rPr>
              <a:t>VS</a:t>
            </a:r>
            <a:r>
              <a:rPr lang="fr-FR" sz="4800" b="1" dirty="0">
                <a:solidFill>
                  <a:schemeClr val="accent3"/>
                </a:solidFill>
              </a:rPr>
              <a:t>Function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D8BA342-10D8-489C-805D-2BE995388D37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357188" y="8239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4.3 global variables and local variables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definition</a:t>
            </a:r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500063" y="2078038"/>
            <a:ext cx="8401050" cy="24622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Global variables: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the variables that are defined in the declaration part of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the algorithm (program)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.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Local variables: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the variables that are defined in the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declaration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part </a:t>
            </a:r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procedures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or functions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435657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4. The procedure</a:t>
            </a:r>
            <a:r>
              <a:rPr lang="fr-FR" sz="4800" b="1" dirty="0">
                <a:solidFill>
                  <a:srgbClr val="FF0000"/>
                </a:solidFill>
              </a:rPr>
              <a:t>VS</a:t>
            </a:r>
            <a:r>
              <a:rPr lang="fr-FR" sz="4800" b="1" dirty="0">
                <a:solidFill>
                  <a:schemeClr val="accent3"/>
                </a:solidFill>
              </a:rPr>
              <a:t>Function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DE0E4DC-CC3A-488A-8B0E-8CC5F9B72B17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357188" y="8239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4.3 global variables and local variables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property</a:t>
            </a:r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500063" y="2078038"/>
            <a:ext cx="8401050" cy="29051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Global variables: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it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can be used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anywhere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in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the algorithm (program)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.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Local variables: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it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can only be used in the instructions part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of the procedure or function where they are declared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732704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5. Passing parameters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7B52ECB-37D3-4C77-8E2E-0FA52D7CC48D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3.1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Remarks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500063" y="1857375"/>
            <a:ext cx="8553450" cy="201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 variable in a program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is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 memory space intended to store a value.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 variable has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 name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(identifier) ​​and a </a:t>
            </a:r>
            <a:r>
              <a:rPr lang="fr-FR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memory</a:t>
            </a:r>
            <a:r>
              <a:rPr lang="fr-F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address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.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3786188" y="3929063"/>
          <a:ext cx="4071937" cy="2317750"/>
        </p:xfrm>
        <a:graphic>
          <a:graphicData uri="http://schemas.openxmlformats.org/drawingml/2006/table">
            <a:tbl>
              <a:tblPr/>
              <a:tblGrid>
                <a:gridCol w="2513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153"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Variable1 (address1)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Value1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53"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Variable2 (address2)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Value2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291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53"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Variable n (address n)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Value n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5445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5. Passing parameters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B5F6912-19E9-4448-81BA-1DA7AA4F4F0A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5.1 definition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500063" y="2078038"/>
            <a:ext cx="8401050" cy="42449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Passing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parameters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is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the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operation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of </a:t>
            </a:r>
            <a:r>
              <a:rPr lang="fr-F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replace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the </a:t>
            </a:r>
            <a:r>
              <a:rPr lang="fr-F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formal</a:t>
            </a:r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variables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by the </a:t>
            </a:r>
            <a:r>
              <a:rPr lang="fr-F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effective variables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n </a:t>
            </a:r>
            <a:r>
              <a:rPr lang="fr-FR" sz="24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the call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of the procedure or function.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There are two types of passage:</a:t>
            </a:r>
          </a:p>
          <a:p>
            <a:pPr lvl="1"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Passage </a:t>
            </a:r>
            <a:r>
              <a:rPr lang="fr-FR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by value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.</a:t>
            </a:r>
          </a:p>
          <a:p>
            <a:pPr lvl="1"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Passage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by variable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.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71910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5. Passing parameters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7073BE2-CDC3-4434-8F4F-D48DD7048F3A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5.2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Passage </a:t>
            </a:r>
            <a:r>
              <a:rPr lang="fr-FR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by value</a:t>
            </a:r>
            <a:endParaRPr lang="fr-FR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500063" y="1663700"/>
            <a:ext cx="8401050" cy="394569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The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values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of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effective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parameters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are copied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 the </a:t>
            </a:r>
            <a:r>
              <a:rPr lang="en-US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formal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parameters in subroutine without touching the original values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  <a:p>
            <a:pPr indent="187325" algn="l" rtl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 this case, the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local variables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 the subroutine called which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are used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  <a:p>
            <a:pPr indent="187325" algn="l" rtl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The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modification 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local variables in the subroutine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do not modify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the variables passed as parameters, because it use just a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copy of theme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585584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5. Passing parameters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AD18712-4632-4E8C-AAB2-70D6FAC2E6DD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5.2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Passage </a:t>
            </a:r>
            <a:r>
              <a:rPr lang="fr-FR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by value</a:t>
            </a:r>
            <a:endParaRPr lang="fr-FR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500063" y="1928813"/>
            <a:ext cx="8401050" cy="9382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we want to permute the values ​​of two variables A, B using a procedure.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Example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367107"/>
              </p:ext>
            </p:extLst>
          </p:nvPr>
        </p:nvGraphicFramePr>
        <p:xfrm>
          <a:off x="642938" y="3786188"/>
          <a:ext cx="3143250" cy="2317750"/>
        </p:xfrm>
        <a:graphic>
          <a:graphicData uri="http://schemas.openxmlformats.org/drawingml/2006/table">
            <a:tbl>
              <a:tblPr/>
              <a:tblGrid>
                <a:gridCol w="2071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153">
                <a:tc>
                  <a:txBody>
                    <a:bodyPr/>
                    <a:lstStyle/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A  (@</a:t>
                      </a:r>
                      <a:r>
                        <a:rPr lang="fr-FR" sz="1600" b="1" baseline="0" dirty="0"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53">
                <a:tc>
                  <a:txBody>
                    <a:bodyPr/>
                    <a:lstStyle/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B  (@B)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291">
                <a:tc>
                  <a:txBody>
                    <a:bodyPr/>
                    <a:lstStyle/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9366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9366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53">
                <a:tc>
                  <a:txBody>
                    <a:bodyPr/>
                    <a:lstStyle/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Variable n (address n)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Value n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>
            <a:off x="2943225" y="3727450"/>
            <a:ext cx="714375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Ellipse 12"/>
          <p:cNvSpPr/>
          <p:nvPr/>
        </p:nvSpPr>
        <p:spPr>
          <a:xfrm>
            <a:off x="2914650" y="4271963"/>
            <a:ext cx="714375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sz="1600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5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9535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89017E-7 L 0.1 -0.12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608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1387E-6 L 0.11076 -0.1299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-6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13" grpId="0" animBg="1"/>
      <p:bldP spid="13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5. Passing parameters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2DB62E0-234B-4A39-9203-82ECFE90AAD5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pic>
        <p:nvPicPr>
          <p:cNvPr id="54276" name="Picture 11" descr="http://www.univ-oran.dz/maison_doctorants/images/lien/mi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6286500"/>
            <a:ext cx="1714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5.2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Passage </a:t>
            </a:r>
            <a:r>
              <a:rPr lang="fr-FR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by value</a:t>
            </a:r>
            <a:endParaRPr lang="fr-FR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5427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329363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Example</a:t>
            </a:r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 bwMode="auto">
          <a:xfrm>
            <a:off x="2286000" y="2063750"/>
            <a:ext cx="6715125" cy="2308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 dirty="0"/>
              <a:t> </a:t>
            </a:r>
            <a:r>
              <a:rPr lang="fr-FR" sz="2000" b="1" dirty="0" err="1"/>
              <a:t>Procedure</a:t>
            </a:r>
            <a:r>
              <a:rPr lang="fr-FR" sz="2000" b="1" dirty="0"/>
              <a:t> </a:t>
            </a:r>
            <a:r>
              <a:rPr lang="fr-FR" sz="2000" dirty="0"/>
              <a:t>Swap (</a:t>
            </a:r>
            <a:r>
              <a:rPr lang="fr-FR" sz="2000" dirty="0" err="1"/>
              <a:t>X,Y:real</a:t>
            </a:r>
            <a:r>
              <a:rPr lang="fr-FR" sz="2000" dirty="0"/>
              <a:t>);</a:t>
            </a:r>
          </a:p>
          <a:p>
            <a:pPr algn="l" rtl="0" eaLnBrk="1" hangingPunct="1"/>
            <a:r>
              <a:rPr lang="fr-FR" sz="2000" dirty="0"/>
              <a:t>Z: real;</a:t>
            </a:r>
          </a:p>
          <a:p>
            <a:pPr algn="l" rtl="0" eaLnBrk="1" hangingPunct="1"/>
            <a:r>
              <a:rPr lang="fr-FR" sz="2000" b="1" dirty="0"/>
              <a:t>Begin</a:t>
            </a:r>
          </a:p>
          <a:p>
            <a:pPr algn="l" rtl="0" eaLnBrk="1" hangingPunct="1"/>
            <a:r>
              <a:rPr lang="fr-FR" sz="2000" dirty="0"/>
              <a:t>Z</a:t>
            </a:r>
            <a:r>
              <a:rPr lang="fr-FR" sz="2000" dirty="0">
                <a:sym typeface="Wingdings" pitchFamily="2" charset="2"/>
              </a:rPr>
              <a:t></a:t>
            </a:r>
            <a:r>
              <a:rPr lang="fr-FR" sz="2000" dirty="0"/>
              <a:t>X;</a:t>
            </a:r>
            <a:endParaRPr lang="fr-FR" sz="2000" b="1" dirty="0"/>
          </a:p>
          <a:p>
            <a:pPr algn="l" rtl="0" eaLnBrk="1" hangingPunct="1"/>
            <a:r>
              <a:rPr lang="fr-FR" sz="2000" dirty="0"/>
              <a:t>X</a:t>
            </a:r>
            <a:r>
              <a:rPr lang="fr-FR" sz="2000" dirty="0">
                <a:sym typeface="Wingdings" pitchFamily="2" charset="2"/>
              </a:rPr>
              <a:t></a:t>
            </a:r>
            <a:r>
              <a:rPr lang="fr-FR" sz="2000" dirty="0"/>
              <a:t>Y;</a:t>
            </a:r>
            <a:endParaRPr lang="fr-FR" sz="2000" b="1" dirty="0"/>
          </a:p>
          <a:p>
            <a:pPr algn="l" rtl="0" eaLnBrk="1" hangingPunct="1"/>
            <a:r>
              <a:rPr lang="fr-FR" sz="2000" dirty="0"/>
              <a:t>Y</a:t>
            </a:r>
            <a:r>
              <a:rPr lang="fr-FR" sz="2000" dirty="0">
                <a:sym typeface="Wingdings" pitchFamily="2" charset="2"/>
              </a:rPr>
              <a:t></a:t>
            </a:r>
            <a:r>
              <a:rPr lang="fr-FR" sz="2000" dirty="0"/>
              <a:t>Z;</a:t>
            </a:r>
            <a:endParaRPr lang="fr-FR" sz="2000" b="1" dirty="0"/>
          </a:p>
          <a:p>
            <a:pPr algn="l" rtl="0" eaLnBrk="1" hangingPunct="1"/>
            <a:r>
              <a:rPr lang="fr-FR" sz="2000" dirty="0"/>
              <a:t> </a:t>
            </a:r>
            <a:r>
              <a:rPr lang="fr-FR" sz="2000" b="1" dirty="0"/>
              <a:t>END;</a:t>
            </a:r>
            <a:r>
              <a:rPr lang="fr-FR" sz="2000" dirty="0"/>
              <a:t> </a:t>
            </a:r>
            <a:endParaRPr lang="fr-FR" sz="2000" b="1" dirty="0"/>
          </a:p>
        </p:txBody>
      </p:sp>
      <p:sp>
        <p:nvSpPr>
          <p:cNvPr id="13" name="Espace réservé du texte 2"/>
          <p:cNvSpPr txBox="1">
            <a:spLocks/>
          </p:cNvSpPr>
          <p:nvPr/>
        </p:nvSpPr>
        <p:spPr bwMode="auto">
          <a:xfrm>
            <a:off x="2286000" y="1357313"/>
            <a:ext cx="6715125" cy="708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000" b="1" dirty="0" err="1">
                <a:latin typeface="Arial" charset="0"/>
                <a:cs typeface="Arial" charset="0"/>
              </a:rPr>
              <a:t>Algorithm</a:t>
            </a:r>
            <a:r>
              <a:rPr lang="fr-FR" sz="2000" b="1" dirty="0">
                <a:latin typeface="Arial" charset="0"/>
                <a:cs typeface="Arial" charset="0"/>
              </a:rPr>
              <a:t> </a:t>
            </a:r>
            <a:r>
              <a:rPr lang="fr-FR" sz="2000" dirty="0" err="1">
                <a:latin typeface="Arial" charset="0"/>
                <a:cs typeface="Arial" charset="0"/>
              </a:rPr>
              <a:t>P_Value</a:t>
            </a:r>
            <a:r>
              <a:rPr lang="fr-FR" sz="2000" dirty="0">
                <a:latin typeface="Arial" charset="0"/>
                <a:cs typeface="Arial" charset="0"/>
              </a:rPr>
              <a:t> </a:t>
            </a:r>
          </a:p>
          <a:p>
            <a:pPr algn="l" rtl="0">
              <a:defRPr/>
            </a:pPr>
            <a:r>
              <a:rPr lang="fr-FR" sz="2000" dirty="0">
                <a:latin typeface="Arial" charset="0"/>
                <a:cs typeface="Arial" charset="0"/>
              </a:rPr>
              <a:t>A, B: real;</a:t>
            </a:r>
          </a:p>
        </p:txBody>
      </p: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2287588" y="4370388"/>
            <a:ext cx="6715125" cy="1939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000" b="1" dirty="0">
                <a:latin typeface="Arial" charset="0"/>
                <a:cs typeface="Arial" charset="0"/>
              </a:rPr>
              <a:t>Begin</a:t>
            </a:r>
          </a:p>
          <a:p>
            <a:pPr algn="l" rtl="0">
              <a:defRPr/>
            </a:pPr>
            <a:r>
              <a:rPr lang="fr-FR" sz="2000" dirty="0">
                <a:latin typeface="Arial" charset="0"/>
                <a:cs typeface="Arial" charset="0"/>
              </a:rPr>
              <a:t>A</a:t>
            </a:r>
            <a:r>
              <a:rPr lang="fr-FR" sz="2000" dirty="0">
                <a:latin typeface="Arial" charset="0"/>
                <a:cs typeface="Arial" charset="0"/>
                <a:sym typeface="Wingdings"/>
              </a:rPr>
              <a:t></a:t>
            </a:r>
            <a:r>
              <a:rPr lang="fr-FR" sz="2000" dirty="0">
                <a:latin typeface="Arial" charset="0"/>
                <a:cs typeface="Arial" charset="0"/>
              </a:rPr>
              <a:t>3;</a:t>
            </a:r>
          </a:p>
          <a:p>
            <a:pPr algn="l" rtl="0">
              <a:defRPr/>
            </a:pPr>
            <a:r>
              <a:rPr lang="fr-FR" sz="2000" dirty="0">
                <a:latin typeface="Arial" charset="0"/>
                <a:cs typeface="Arial" charset="0"/>
              </a:rPr>
              <a:t>B</a:t>
            </a:r>
            <a:r>
              <a:rPr lang="fr-FR" sz="2000" dirty="0">
                <a:latin typeface="Arial" charset="0"/>
                <a:cs typeface="Arial" charset="0"/>
                <a:sym typeface="Wingdings"/>
              </a:rPr>
              <a:t></a:t>
            </a:r>
            <a:r>
              <a:rPr lang="fr-FR" sz="2000" dirty="0">
                <a:latin typeface="Arial" charset="0"/>
                <a:cs typeface="Arial" charset="0"/>
              </a:rPr>
              <a:t>5;</a:t>
            </a:r>
          </a:p>
          <a:p>
            <a:pPr algn="l" rtl="0">
              <a:defRPr/>
            </a:pPr>
            <a:r>
              <a:rPr lang="fr-FR" sz="2000" dirty="0">
                <a:latin typeface="Arial" charset="0"/>
                <a:cs typeface="Arial" charset="0"/>
              </a:rPr>
              <a:t>Swap (A, B);</a:t>
            </a:r>
          </a:p>
          <a:p>
            <a:pPr algn="l" rtl="0">
              <a:defRPr/>
            </a:pPr>
            <a:r>
              <a:rPr lang="fr-FR" sz="2000" dirty="0">
                <a:latin typeface="Arial" charset="0"/>
                <a:cs typeface="Arial" charset="0"/>
              </a:rPr>
              <a:t>Write (A, B);</a:t>
            </a:r>
            <a:endParaRPr lang="fr-FR" sz="2000" b="1" dirty="0">
              <a:latin typeface="Arial" charset="0"/>
              <a:cs typeface="Arial" charset="0"/>
            </a:endParaRPr>
          </a:p>
          <a:p>
            <a:pPr algn="l" rtl="0">
              <a:defRPr/>
            </a:pPr>
            <a:r>
              <a:rPr lang="fr-FR" sz="2000" b="1" dirty="0">
                <a:latin typeface="Arial" charset="0"/>
                <a:cs typeface="Arial" charset="0"/>
              </a:rPr>
              <a:t>END.</a:t>
            </a:r>
            <a:endParaRPr lang="fr-FR" sz="2000" dirty="0">
              <a:latin typeface="Arial" charset="0"/>
              <a:cs typeface="Arial" charset="0"/>
            </a:endParaRPr>
          </a:p>
        </p:txBody>
      </p:sp>
      <p:sp>
        <p:nvSpPr>
          <p:cNvPr id="65538" name="AutoShape 2"/>
          <p:cNvSpPr>
            <a:spLocks/>
          </p:cNvSpPr>
          <p:nvPr/>
        </p:nvSpPr>
        <p:spPr bwMode="auto">
          <a:xfrm>
            <a:off x="3571875" y="3155950"/>
            <a:ext cx="142875" cy="773113"/>
          </a:xfrm>
          <a:prstGeom prst="rightBrace">
            <a:avLst>
              <a:gd name="adj1" fmla="val 4040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rtl="0"/>
            <a:endParaRPr lang="en-US"/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4435475" y="3500438"/>
            <a:ext cx="1708150" cy="785812"/>
          </a:xfrm>
          <a:prstGeom prst="wedgeRoundRectCallout">
            <a:avLst>
              <a:gd name="adj1" fmla="val -93306"/>
              <a:gd name="adj2" fmla="val -4780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Aft>
                <a:spcPts val="1000"/>
              </a:spcAft>
            </a:pPr>
            <a:r>
              <a:rPr lang="fr-FR" sz="1600" b="1">
                <a:latin typeface="Times New Roman" pitchFamily="18" charset="0"/>
              </a:rPr>
              <a:t>Swapping values</a:t>
            </a:r>
            <a:endParaRPr lang="fr-FR" sz="1600" b="1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5143500" y="4429125"/>
            <a:ext cx="2214563" cy="785813"/>
          </a:xfrm>
          <a:prstGeom prst="wedgeRoundRectCallout">
            <a:avLst>
              <a:gd name="adj1" fmla="val -112912"/>
              <a:gd name="adj2" fmla="val 69928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Aft>
                <a:spcPts val="1000"/>
              </a:spcAft>
            </a:pPr>
            <a:r>
              <a:rPr lang="fr-FR" sz="1600" b="1">
                <a:latin typeface="Times New Roman" pitchFamily="18" charset="0"/>
              </a:rPr>
              <a:t>procedure call swap</a:t>
            </a:r>
            <a:endParaRPr lang="fr-FR" sz="1600" b="1"/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6149975" y="2643188"/>
            <a:ext cx="1708150" cy="785812"/>
          </a:xfrm>
          <a:prstGeom prst="wedgeRoundRectCallout">
            <a:avLst>
              <a:gd name="adj1" fmla="val -100102"/>
              <a:gd name="adj2" fmla="val -7365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Aft>
                <a:spcPts val="1000"/>
              </a:spcAft>
            </a:pPr>
            <a:r>
              <a:rPr lang="fr-FR" sz="1600" b="1">
                <a:latin typeface="Times New Roman" pitchFamily="18" charset="0"/>
              </a:rPr>
              <a:t>Passage by values</a:t>
            </a:r>
            <a:endParaRPr lang="fr-FR" sz="1600" b="1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4792663" y="5857875"/>
            <a:ext cx="1708150" cy="785813"/>
          </a:xfrm>
          <a:prstGeom prst="wedgeRoundRectCallout">
            <a:avLst>
              <a:gd name="adj1" fmla="val -109901"/>
              <a:gd name="adj2" fmla="val -4780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Aft>
                <a:spcPts val="1000"/>
              </a:spcAft>
            </a:pPr>
            <a:r>
              <a:rPr lang="fr-FR" sz="1600" b="1" dirty="0">
                <a:latin typeface="Times New Roman" pitchFamily="18" charset="0"/>
              </a:rPr>
              <a:t>A </a:t>
            </a:r>
            <a:r>
              <a:rPr lang="fr-FR" sz="1600" b="1" dirty="0">
                <a:latin typeface="Times New Roman" pitchFamily="18" charset="0"/>
                <a:sym typeface="Wingdings" pitchFamily="2" charset="2"/>
              </a:rPr>
              <a:t>= 3</a:t>
            </a:r>
          </a:p>
          <a:p>
            <a:pPr algn="ctr" rtl="0">
              <a:spcAft>
                <a:spcPts val="1000"/>
              </a:spcAft>
            </a:pPr>
            <a:r>
              <a:rPr lang="fr-FR" sz="1600" b="1" dirty="0">
                <a:latin typeface="Times New Roman" pitchFamily="18" charset="0"/>
                <a:sym typeface="Wingdings" pitchFamily="2" charset="2"/>
              </a:rPr>
              <a:t>B = 5</a:t>
            </a:r>
            <a:endParaRPr lang="fr-FR" sz="1600" b="1" dirty="0"/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500063" y="3143250"/>
            <a:ext cx="1708150" cy="500063"/>
          </a:xfrm>
          <a:prstGeom prst="wedgeRoundRectCallout">
            <a:avLst>
              <a:gd name="adj1" fmla="val 63042"/>
              <a:gd name="adj2" fmla="val -139625"/>
              <a:gd name="adj3" fmla="val 16667"/>
            </a:avLst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Aft>
                <a:spcPts val="1000"/>
              </a:spcAft>
            </a:pPr>
            <a:r>
              <a:rPr lang="fr-FR" sz="1600" b="1">
                <a:latin typeface="Times New Roman" pitchFamily="18" charset="0"/>
              </a:rPr>
              <a:t>Local variable</a:t>
            </a:r>
            <a:endParaRPr lang="fr-FR" sz="1600" b="1"/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357188" y="2286000"/>
            <a:ext cx="1708150" cy="500063"/>
          </a:xfrm>
          <a:prstGeom prst="wedgeRoundRectCallout">
            <a:avLst>
              <a:gd name="adj1" fmla="val 105525"/>
              <a:gd name="adj2" fmla="val -12801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Aft>
                <a:spcPts val="1000"/>
              </a:spcAft>
              <a:defRPr/>
            </a:pPr>
            <a:r>
              <a:rPr lang="fr-FR" sz="1600" b="1" dirty="0">
                <a:latin typeface="Times New Roman" pitchFamily="18" charset="0"/>
                <a:ea typeface="Arial" pitchFamily="34" charset="0"/>
              </a:rPr>
              <a:t>Global variable</a:t>
            </a:r>
            <a:endParaRPr lang="fr-FR" sz="1600" b="1" dirty="0"/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872016"/>
              </p:ext>
            </p:extLst>
          </p:nvPr>
        </p:nvGraphicFramePr>
        <p:xfrm>
          <a:off x="242888" y="3843338"/>
          <a:ext cx="1857375" cy="2386034"/>
        </p:xfrm>
        <a:graphic>
          <a:graphicData uri="http://schemas.openxmlformats.org/drawingml/2006/table">
            <a:tbl>
              <a:tblPr/>
              <a:tblGrid>
                <a:gridCol w="1224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985">
                <a:tc>
                  <a:txBody>
                    <a:bodyPr/>
                    <a:lstStyle/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A (@</a:t>
                      </a:r>
                      <a:r>
                        <a:rPr lang="fr-FR" sz="1600" b="1" baseline="0" dirty="0"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85">
                <a:tc>
                  <a:txBody>
                    <a:bodyPr/>
                    <a:lstStyle/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B (@B)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225">
                <a:tc>
                  <a:txBody>
                    <a:bodyPr/>
                    <a:lstStyle/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9366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9366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816">
                <a:tc>
                  <a:txBody>
                    <a:bodyPr/>
                    <a:lstStyle/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Ellipse 21"/>
          <p:cNvSpPr/>
          <p:nvPr/>
        </p:nvSpPr>
        <p:spPr>
          <a:xfrm>
            <a:off x="1471613" y="3784600"/>
            <a:ext cx="714375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Ellipse 22"/>
          <p:cNvSpPr/>
          <p:nvPr/>
        </p:nvSpPr>
        <p:spPr>
          <a:xfrm>
            <a:off x="1443038" y="4329113"/>
            <a:ext cx="714375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sz="1600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5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8531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89017E-7 L 0.1 -0.12162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6081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1387E-6 L 0.11076 -0.12994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-6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  <p:bldP spid="6553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2" grpId="1" animBg="1"/>
      <p:bldP spid="23" grpId="0" animBg="1"/>
      <p:bldP spid="23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5. Passing parameters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5A8102E-F2CB-4687-A738-B1A150ACB35E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pic>
        <p:nvPicPr>
          <p:cNvPr id="55300" name="Picture 11" descr="http://www.univ-oran.dz/maison_doctorants/images/lien/mi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6286500"/>
            <a:ext cx="1714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5.3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Passage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by variable (address)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500063" y="1663700"/>
            <a:ext cx="8401050" cy="35024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This technique consists to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no longer pass the values ​​of the effective parameters, but to pass the variables themselves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(its location in memory).</a:t>
            </a:r>
          </a:p>
          <a:p>
            <a:pPr indent="187325" algn="l" rtl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  <a:p>
            <a:pPr indent="187325" algn="l" rtl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Any modification of the formal parameters in the “subroutine called”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causes the modification of the effective parameters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(variables passed as parameters).</a:t>
            </a:r>
          </a:p>
        </p:txBody>
      </p:sp>
    </p:spTree>
    <p:extLst>
      <p:ext uri="{BB962C8B-B14F-4D97-AF65-F5344CB8AC3E}">
        <p14:creationId xmlns:p14="http://schemas.microsoft.com/office/powerpoint/2010/main" val="419840457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1. Problem and sub-problem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4CD8DDE-0569-49C3-89E4-1125505AE465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exercise</a:t>
            </a: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438150" y="2393950"/>
            <a:ext cx="1776413" cy="10556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Problem</a:t>
            </a: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exercise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21" name="Espace réservé du texte 2"/>
          <p:cNvSpPr txBox="1">
            <a:spLocks/>
          </p:cNvSpPr>
          <p:nvPr/>
        </p:nvSpPr>
        <p:spPr>
          <a:xfrm>
            <a:off x="3571875" y="2576513"/>
            <a:ext cx="3214688" cy="495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Read the notes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2143125" y="2786063"/>
            <a:ext cx="1285875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2"/>
          <p:cNvSpPr txBox="1">
            <a:spLocks/>
          </p:cNvSpPr>
          <p:nvPr/>
        </p:nvSpPr>
        <p:spPr>
          <a:xfrm>
            <a:off x="2000250" y="1893888"/>
            <a:ext cx="2133600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cut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13" name="Espace réservé du texte 2"/>
          <p:cNvSpPr txBox="1">
            <a:spLocks/>
          </p:cNvSpPr>
          <p:nvPr/>
        </p:nvSpPr>
        <p:spPr>
          <a:xfrm>
            <a:off x="3571875" y="3362325"/>
            <a:ext cx="3500438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Calculate the average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14" name="Espace réservé du texte 2"/>
          <p:cNvSpPr txBox="1">
            <a:spLocks/>
          </p:cNvSpPr>
          <p:nvPr/>
        </p:nvSpPr>
        <p:spPr>
          <a:xfrm>
            <a:off x="2714625" y="4143375"/>
            <a:ext cx="459367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7325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Check if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successful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or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failed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143125" y="3071813"/>
            <a:ext cx="1071563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16200000" flipH="1">
            <a:off x="1857375" y="3429000"/>
            <a:ext cx="11430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texte 2"/>
          <p:cNvSpPr txBox="1">
            <a:spLocks/>
          </p:cNvSpPr>
          <p:nvPr/>
        </p:nvSpPr>
        <p:spPr>
          <a:xfrm>
            <a:off x="3500438" y="2571750"/>
            <a:ext cx="5143500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Subprogram1: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Read the notes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17" name="Espace réservé du texte 2"/>
          <p:cNvSpPr txBox="1">
            <a:spLocks/>
          </p:cNvSpPr>
          <p:nvPr/>
        </p:nvSpPr>
        <p:spPr>
          <a:xfrm>
            <a:off x="142875" y="2420888"/>
            <a:ext cx="2266950" cy="14986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ctr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Main program</a:t>
            </a:r>
          </a:p>
          <a:p>
            <a:pPr indent="187325" algn="ctr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exercise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28" name="Espace réservé du texte 2"/>
          <p:cNvSpPr txBox="1">
            <a:spLocks/>
          </p:cNvSpPr>
          <p:nvPr/>
        </p:nvSpPr>
        <p:spPr>
          <a:xfrm>
            <a:off x="3143250" y="3357563"/>
            <a:ext cx="6786563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Subprogram2: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Calculate the average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29" name="Espace réservé du texte 2"/>
          <p:cNvSpPr txBox="1">
            <a:spLocks/>
          </p:cNvSpPr>
          <p:nvPr/>
        </p:nvSpPr>
        <p:spPr>
          <a:xfrm>
            <a:off x="2185988" y="4118148"/>
            <a:ext cx="7286625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Subprogram3: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Check if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successful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or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failed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32" name="Espace réservé du texte 2"/>
          <p:cNvSpPr txBox="1">
            <a:spLocks/>
          </p:cNvSpPr>
          <p:nvPr/>
        </p:nvSpPr>
        <p:spPr>
          <a:xfrm>
            <a:off x="4357688" y="2286000"/>
            <a:ext cx="3500437" cy="4953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Sub</a:t>
            </a: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problems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33" name="Espace réservé du texte 2"/>
          <p:cNvSpPr txBox="1">
            <a:spLocks/>
          </p:cNvSpPr>
          <p:nvPr/>
        </p:nvSpPr>
        <p:spPr>
          <a:xfrm>
            <a:off x="4286250" y="1947863"/>
            <a:ext cx="3500438" cy="495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Sub</a:t>
            </a: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programs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6089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6" grpId="0"/>
      <p:bldP spid="13" grpId="0"/>
      <p:bldP spid="13" grpId="1"/>
      <p:bldP spid="14" grpId="0"/>
      <p:bldP spid="14" grpId="1"/>
      <p:bldP spid="25" grpId="0"/>
      <p:bldP spid="17" grpId="0"/>
      <p:bldP spid="28" grpId="0"/>
      <p:bldP spid="29" grpId="0"/>
      <p:bldP spid="32" grpId="0"/>
      <p:bldP spid="32" grpId="1"/>
      <p:bldP spid="3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5. Passing parameters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515E353-A98F-4663-A653-04716014CD03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5.3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Passage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by variable (address)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500063" y="1928813"/>
            <a:ext cx="8401050" cy="9382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we want to permute the values ​​of two variables A, B using a procedure.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857750" y="3786188"/>
          <a:ext cx="4071938" cy="2317750"/>
        </p:xfrm>
        <a:graphic>
          <a:graphicData uri="http://schemas.openxmlformats.org/drawingml/2006/table">
            <a:tbl>
              <a:tblPr/>
              <a:tblGrid>
                <a:gridCol w="2513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153"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Variable1 (address1)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Value1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53"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Variable2 (address2)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Value2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291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53"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Variable n (address n)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Value n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Example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222747"/>
              </p:ext>
            </p:extLst>
          </p:nvPr>
        </p:nvGraphicFramePr>
        <p:xfrm>
          <a:off x="642938" y="3786188"/>
          <a:ext cx="3143250" cy="2317750"/>
        </p:xfrm>
        <a:graphic>
          <a:graphicData uri="http://schemas.openxmlformats.org/drawingml/2006/table">
            <a:tbl>
              <a:tblPr/>
              <a:tblGrid>
                <a:gridCol w="2071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153">
                <a:tc>
                  <a:txBody>
                    <a:bodyPr/>
                    <a:lstStyle/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A (</a:t>
                      </a:r>
                      <a:r>
                        <a:rPr lang="fr-FR" sz="1600" b="1" dirty="0" err="1">
                          <a:latin typeface="Times New Roman"/>
                          <a:ea typeface="Times New Roman"/>
                          <a:cs typeface="Arial"/>
                        </a:rPr>
                        <a:t>address</a:t>
                      </a: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600" b="1" baseline="0" dirty="0"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53">
                <a:tc>
                  <a:txBody>
                    <a:bodyPr/>
                    <a:lstStyle/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B(address B)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291">
                <a:tc>
                  <a:txBody>
                    <a:bodyPr/>
                    <a:lstStyle/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9366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9366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53">
                <a:tc>
                  <a:txBody>
                    <a:bodyPr/>
                    <a:lstStyle/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Variable n (address n)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Value n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>
            <a:off x="602416" y="3755317"/>
            <a:ext cx="1428750" cy="3571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11560" y="4214813"/>
            <a:ext cx="1357312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42080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5. Passing parameters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47050B94-3D3B-45C0-B3F5-43DE61701DB1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500063" y="1928813"/>
            <a:ext cx="8401050" cy="9382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we want to permute the values ​​of two variables A, B using a procedure.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Example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24275" y="3714750"/>
            <a:ext cx="2500313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sz="2400" b="1" dirty="0"/>
              <a:t>Swap</a:t>
            </a:r>
            <a:endParaRPr lang="fr-FR" sz="2400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997200" y="3929063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3009900" y="4356100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296025" y="3929063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6296025" y="4356100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2"/>
          <p:cNvSpPr txBox="1">
            <a:spLocks/>
          </p:cNvSpPr>
          <p:nvPr/>
        </p:nvSpPr>
        <p:spPr>
          <a:xfrm>
            <a:off x="1285875" y="3587750"/>
            <a:ext cx="2000250" cy="10556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A: whole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B: whole</a:t>
            </a:r>
            <a:endParaRPr lang="fr-FR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6858000" y="3643313"/>
            <a:ext cx="2000250" cy="10556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A: whole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B: whole</a:t>
            </a:r>
          </a:p>
        </p:txBody>
      </p:sp>
      <p:sp>
        <p:nvSpPr>
          <p:cNvPr id="2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5.3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Passage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by variable (address)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7477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5. Passing parameters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C049ACB-4D75-49B5-92A8-A1C79408D294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5.3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Passage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by variable (address)</a:t>
            </a:r>
            <a:endParaRPr lang="fr-FR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Example</a:t>
            </a:r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 bwMode="auto">
          <a:xfrm>
            <a:off x="2286000" y="2063750"/>
            <a:ext cx="6715125" cy="2308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400" b="1" dirty="0"/>
              <a:t> </a:t>
            </a:r>
            <a:r>
              <a:rPr lang="fr-FR" sz="2000" b="1" dirty="0" err="1"/>
              <a:t>Procedure</a:t>
            </a:r>
            <a:r>
              <a:rPr lang="fr-FR" sz="2000" b="1" dirty="0"/>
              <a:t> </a:t>
            </a:r>
            <a:r>
              <a:rPr lang="fr-FR" sz="2000" dirty="0"/>
              <a:t>Swap (</a:t>
            </a:r>
            <a:r>
              <a:rPr lang="fr-FR" sz="2000" b="1" dirty="0">
                <a:solidFill>
                  <a:srgbClr val="FF0000"/>
                </a:solidFill>
              </a:rPr>
              <a:t>var </a:t>
            </a:r>
            <a:r>
              <a:rPr lang="fr-FR" sz="2000" dirty="0"/>
              <a:t>X, Y: real);</a:t>
            </a:r>
          </a:p>
          <a:p>
            <a:pPr algn="l" rtl="0" eaLnBrk="1" hangingPunct="1"/>
            <a:r>
              <a:rPr lang="fr-FR" sz="2000" dirty="0"/>
              <a:t>Z: real;</a:t>
            </a:r>
          </a:p>
          <a:p>
            <a:pPr algn="l" rtl="0" eaLnBrk="1" hangingPunct="1"/>
            <a:r>
              <a:rPr lang="fr-FR" sz="2000" b="1" dirty="0"/>
              <a:t>Begin</a:t>
            </a:r>
          </a:p>
          <a:p>
            <a:pPr algn="l" rtl="0" eaLnBrk="1" hangingPunct="1"/>
            <a:r>
              <a:rPr lang="fr-FR" sz="2000" dirty="0"/>
              <a:t>Z</a:t>
            </a:r>
            <a:r>
              <a:rPr lang="fr-FR" sz="2000" dirty="0">
                <a:sym typeface="Wingdings" pitchFamily="2" charset="2"/>
              </a:rPr>
              <a:t></a:t>
            </a:r>
            <a:r>
              <a:rPr lang="fr-FR" sz="2000" dirty="0"/>
              <a:t>X;</a:t>
            </a:r>
            <a:endParaRPr lang="fr-FR" sz="2000" b="1" dirty="0"/>
          </a:p>
          <a:p>
            <a:pPr algn="l" rtl="0" eaLnBrk="1" hangingPunct="1"/>
            <a:r>
              <a:rPr lang="fr-FR" sz="2000" dirty="0"/>
              <a:t>X</a:t>
            </a:r>
            <a:r>
              <a:rPr lang="fr-FR" sz="2000" dirty="0">
                <a:sym typeface="Wingdings" pitchFamily="2" charset="2"/>
              </a:rPr>
              <a:t></a:t>
            </a:r>
            <a:r>
              <a:rPr lang="fr-FR" sz="2000" dirty="0"/>
              <a:t>Y;</a:t>
            </a:r>
            <a:endParaRPr lang="fr-FR" sz="2000" b="1" dirty="0"/>
          </a:p>
          <a:p>
            <a:pPr algn="l" rtl="0" eaLnBrk="1" hangingPunct="1"/>
            <a:r>
              <a:rPr lang="fr-FR" sz="2000" dirty="0"/>
              <a:t>Y</a:t>
            </a:r>
            <a:r>
              <a:rPr lang="fr-FR" sz="2000" dirty="0">
                <a:sym typeface="Wingdings" pitchFamily="2" charset="2"/>
              </a:rPr>
              <a:t></a:t>
            </a:r>
            <a:r>
              <a:rPr lang="fr-FR" sz="2000" dirty="0"/>
              <a:t>Z;</a:t>
            </a:r>
            <a:endParaRPr lang="fr-FR" sz="2000" b="1" dirty="0"/>
          </a:p>
          <a:p>
            <a:pPr algn="l" rtl="0" eaLnBrk="1" hangingPunct="1"/>
            <a:r>
              <a:rPr lang="fr-FR" sz="2000" dirty="0"/>
              <a:t> </a:t>
            </a:r>
            <a:r>
              <a:rPr lang="fr-FR" sz="2000" b="1" dirty="0"/>
              <a:t>END;</a:t>
            </a:r>
            <a:r>
              <a:rPr lang="fr-FR" sz="2000" dirty="0"/>
              <a:t> </a:t>
            </a:r>
            <a:endParaRPr lang="fr-FR" sz="2000" b="1" dirty="0"/>
          </a:p>
        </p:txBody>
      </p:sp>
      <p:sp>
        <p:nvSpPr>
          <p:cNvPr id="13" name="Espace réservé du texte 2"/>
          <p:cNvSpPr txBox="1">
            <a:spLocks/>
          </p:cNvSpPr>
          <p:nvPr/>
        </p:nvSpPr>
        <p:spPr bwMode="auto">
          <a:xfrm>
            <a:off x="2286000" y="1357313"/>
            <a:ext cx="6715125" cy="708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000" b="1" dirty="0">
                <a:latin typeface="Arial" charset="0"/>
                <a:cs typeface="Arial" charset="0"/>
              </a:rPr>
              <a:t>Algorithm</a:t>
            </a:r>
            <a:r>
              <a:rPr lang="fr-FR" sz="2000" dirty="0" err="1">
                <a:latin typeface="Arial" charset="0"/>
                <a:cs typeface="Arial" charset="0"/>
              </a:rPr>
              <a:t>P_Value</a:t>
            </a:r>
            <a:r>
              <a:rPr lang="fr-FR" sz="2000" dirty="0">
                <a:latin typeface="Arial" charset="0"/>
                <a:cs typeface="Arial" charset="0"/>
              </a:rPr>
              <a:t> </a:t>
            </a:r>
          </a:p>
          <a:p>
            <a:pPr algn="l" rtl="0">
              <a:defRPr/>
            </a:pPr>
            <a:r>
              <a:rPr lang="fr-FR" sz="2000" dirty="0">
                <a:latin typeface="Arial" charset="0"/>
                <a:cs typeface="Arial" charset="0"/>
              </a:rPr>
              <a:t>A, B: real;</a:t>
            </a:r>
          </a:p>
        </p:txBody>
      </p: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2287588" y="4370388"/>
            <a:ext cx="6715125" cy="1939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000" b="1" dirty="0">
                <a:latin typeface="Arial" charset="0"/>
                <a:cs typeface="Arial" charset="0"/>
              </a:rPr>
              <a:t>Begin</a:t>
            </a:r>
          </a:p>
          <a:p>
            <a:pPr algn="l" rtl="0">
              <a:defRPr/>
            </a:pPr>
            <a:r>
              <a:rPr lang="fr-FR" sz="2000" dirty="0">
                <a:latin typeface="Arial" charset="0"/>
                <a:cs typeface="Arial" charset="0"/>
              </a:rPr>
              <a:t>A</a:t>
            </a:r>
            <a:r>
              <a:rPr lang="fr-FR" sz="2000" dirty="0">
                <a:latin typeface="Arial" charset="0"/>
                <a:cs typeface="Arial" charset="0"/>
                <a:sym typeface="Wingdings"/>
              </a:rPr>
              <a:t></a:t>
            </a:r>
            <a:r>
              <a:rPr lang="fr-FR" sz="2000" dirty="0">
                <a:latin typeface="Arial" charset="0"/>
                <a:cs typeface="Arial" charset="0"/>
              </a:rPr>
              <a:t>3;</a:t>
            </a:r>
          </a:p>
          <a:p>
            <a:pPr algn="l" rtl="0">
              <a:defRPr/>
            </a:pPr>
            <a:r>
              <a:rPr lang="fr-FR" sz="2000" dirty="0">
                <a:latin typeface="Arial" charset="0"/>
                <a:cs typeface="Arial" charset="0"/>
              </a:rPr>
              <a:t>B</a:t>
            </a:r>
            <a:r>
              <a:rPr lang="fr-FR" sz="2000" dirty="0">
                <a:latin typeface="Arial" charset="0"/>
                <a:cs typeface="Arial" charset="0"/>
                <a:sym typeface="Wingdings"/>
              </a:rPr>
              <a:t></a:t>
            </a:r>
            <a:r>
              <a:rPr lang="fr-FR" sz="2000" dirty="0">
                <a:latin typeface="Arial" charset="0"/>
                <a:cs typeface="Arial" charset="0"/>
              </a:rPr>
              <a:t>5;</a:t>
            </a:r>
          </a:p>
          <a:p>
            <a:pPr algn="l" rtl="0">
              <a:defRPr/>
            </a:pPr>
            <a:r>
              <a:rPr lang="fr-FR" sz="2000" dirty="0">
                <a:latin typeface="Arial" charset="0"/>
                <a:cs typeface="Arial" charset="0"/>
              </a:rPr>
              <a:t>Swap (A, B);</a:t>
            </a:r>
          </a:p>
          <a:p>
            <a:pPr algn="l" rtl="0">
              <a:defRPr/>
            </a:pPr>
            <a:r>
              <a:rPr lang="fr-FR" sz="2000" dirty="0">
                <a:latin typeface="Arial" charset="0"/>
                <a:cs typeface="Arial" charset="0"/>
              </a:rPr>
              <a:t>Write (A, B);</a:t>
            </a:r>
          </a:p>
          <a:p>
            <a:pPr algn="l" rtl="0">
              <a:defRPr/>
            </a:pPr>
            <a:r>
              <a:rPr lang="fr-FR" sz="2000" b="1" dirty="0">
                <a:latin typeface="Arial" charset="0"/>
                <a:cs typeface="Arial" charset="0"/>
              </a:rPr>
              <a:t>END.</a:t>
            </a:r>
            <a:endParaRPr lang="fr-FR" sz="2000" dirty="0">
              <a:latin typeface="Arial" charset="0"/>
              <a:cs typeface="Arial" charset="0"/>
            </a:endParaRPr>
          </a:p>
        </p:txBody>
      </p:sp>
      <p:sp>
        <p:nvSpPr>
          <p:cNvPr id="65538" name="AutoShape 2"/>
          <p:cNvSpPr>
            <a:spLocks/>
          </p:cNvSpPr>
          <p:nvPr/>
        </p:nvSpPr>
        <p:spPr bwMode="auto">
          <a:xfrm>
            <a:off x="3571875" y="3155950"/>
            <a:ext cx="142875" cy="773113"/>
          </a:xfrm>
          <a:prstGeom prst="rightBrace">
            <a:avLst>
              <a:gd name="adj1" fmla="val 4040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rtl="0"/>
            <a:endParaRPr lang="en-US"/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4435475" y="3500438"/>
            <a:ext cx="1708150" cy="785812"/>
          </a:xfrm>
          <a:prstGeom prst="wedgeRoundRectCallout">
            <a:avLst>
              <a:gd name="adj1" fmla="val -93306"/>
              <a:gd name="adj2" fmla="val -4780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Aft>
                <a:spcPts val="1000"/>
              </a:spcAft>
            </a:pPr>
            <a:r>
              <a:rPr lang="fr-FR" sz="1600" b="1">
                <a:latin typeface="Times New Roman" pitchFamily="18" charset="0"/>
              </a:rPr>
              <a:t>Swapping values</a:t>
            </a:r>
            <a:endParaRPr lang="fr-FR" sz="1600" b="1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5143500" y="4429125"/>
            <a:ext cx="2214563" cy="785813"/>
          </a:xfrm>
          <a:prstGeom prst="wedgeRoundRectCallout">
            <a:avLst>
              <a:gd name="adj1" fmla="val -86486"/>
              <a:gd name="adj2" fmla="val 72255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Aft>
                <a:spcPts val="1000"/>
              </a:spcAft>
            </a:pPr>
            <a:r>
              <a:rPr lang="fr-FR" sz="1600" b="1">
                <a:latin typeface="Times New Roman" pitchFamily="18" charset="0"/>
              </a:rPr>
              <a:t>Calling the swap procedure</a:t>
            </a:r>
            <a:endParaRPr lang="fr-FR" sz="1600" b="1"/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6149975" y="2643188"/>
            <a:ext cx="1708150" cy="785812"/>
          </a:xfrm>
          <a:prstGeom prst="wedgeRoundRectCallout">
            <a:avLst>
              <a:gd name="adj1" fmla="val -100102"/>
              <a:gd name="adj2" fmla="val -7365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Aft>
                <a:spcPts val="1000"/>
              </a:spcAft>
            </a:pPr>
            <a:r>
              <a:rPr lang="fr-FR" sz="1600" b="1">
                <a:solidFill>
                  <a:srgbClr val="FF0000"/>
                </a:solidFill>
                <a:latin typeface="Times New Roman" pitchFamily="18" charset="0"/>
              </a:rPr>
              <a:t>Passing by variable</a:t>
            </a:r>
            <a:endParaRPr lang="fr-FR" sz="1600" b="1">
              <a:solidFill>
                <a:srgbClr val="FF0000"/>
              </a:solidFill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4792663" y="5857875"/>
            <a:ext cx="1708150" cy="785813"/>
          </a:xfrm>
          <a:prstGeom prst="wedgeRoundRectCallout">
            <a:avLst>
              <a:gd name="adj1" fmla="val -93306"/>
              <a:gd name="adj2" fmla="val -4780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Aft>
                <a:spcPts val="1000"/>
              </a:spcAft>
            </a:pPr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= 5</a:t>
            </a:r>
          </a:p>
          <a:p>
            <a:pPr algn="ctr" rtl="0">
              <a:spcAft>
                <a:spcPts val="1000"/>
              </a:spcAft>
            </a:pPr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B = 3</a:t>
            </a:r>
            <a:endParaRPr lang="fr-F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520835"/>
              </p:ext>
            </p:extLst>
          </p:nvPr>
        </p:nvGraphicFramePr>
        <p:xfrm>
          <a:off x="242888" y="3843338"/>
          <a:ext cx="1857375" cy="2386050"/>
        </p:xfrm>
        <a:graphic>
          <a:graphicData uri="http://schemas.openxmlformats.org/drawingml/2006/table">
            <a:tbl>
              <a:tblPr/>
              <a:tblGrid>
                <a:gridCol w="1224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985">
                <a:tc>
                  <a:txBody>
                    <a:bodyPr/>
                    <a:lstStyle/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A(@</a:t>
                      </a:r>
                      <a:r>
                        <a:rPr lang="fr-FR" sz="1600" b="1" baseline="0" dirty="0"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85">
                <a:tc>
                  <a:txBody>
                    <a:bodyPr/>
                    <a:lstStyle/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B (@B)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225">
                <a:tc>
                  <a:txBody>
                    <a:bodyPr/>
                    <a:lstStyle/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9366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9366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816">
                <a:tc>
                  <a:txBody>
                    <a:bodyPr/>
                    <a:lstStyle/>
                    <a:p>
                      <a:pPr marL="635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 New Roman"/>
                          <a:cs typeface="Arial"/>
                        </a:rPr>
                        <a:t>Value n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Ellipse 19"/>
          <p:cNvSpPr/>
          <p:nvPr/>
        </p:nvSpPr>
        <p:spPr>
          <a:xfrm>
            <a:off x="419529" y="3800475"/>
            <a:ext cx="714375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Ellipse 20"/>
          <p:cNvSpPr/>
          <p:nvPr/>
        </p:nvSpPr>
        <p:spPr>
          <a:xfrm>
            <a:off x="464105" y="4334256"/>
            <a:ext cx="714375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sz="1600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B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1145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51445E-7 L 0.26459 -0.13225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-6613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23699E-6 L 0.26944 -0.1428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2" y="-7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  <p:bldP spid="65539" grpId="0" animBg="1"/>
      <p:bldP spid="16" grpId="0" animBg="1"/>
      <p:bldP spid="17" grpId="0" animBg="1"/>
      <p:bldP spid="17" grpId="1" animBg="1"/>
      <p:bldP spid="18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5. Passing parameters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936DEF7-0A76-4F19-B0AE-82AA1E9FD8BF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5.3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Passage </a:t>
            </a:r>
            <a:r>
              <a:rPr lang="fr-F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by value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And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by variable (address)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500063" y="1928813"/>
            <a:ext cx="840105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The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input parameters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must be passed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by value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and the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output parameters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must be passed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by address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.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Rule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24275" y="3714750"/>
            <a:ext cx="2500313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sz="2400" b="1" dirty="0"/>
              <a:t>Procedure</a:t>
            </a:r>
            <a:endParaRPr lang="fr-FR" sz="2400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997200" y="3929063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3009900" y="4356100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296025" y="3929063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6296025" y="4356100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2"/>
          <p:cNvSpPr txBox="1">
            <a:spLocks/>
          </p:cNvSpPr>
          <p:nvPr/>
        </p:nvSpPr>
        <p:spPr>
          <a:xfrm>
            <a:off x="1285875" y="3587750"/>
            <a:ext cx="2000250" cy="10556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A: </a:t>
            </a:r>
            <a:r>
              <a:rPr lang="fr-FR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integer</a:t>
            </a:r>
            <a:endParaRPr lang="fr-FR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  <a:p>
            <a:pPr indent="187325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B: </a:t>
            </a:r>
            <a:r>
              <a:rPr lang="fr-FR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integer</a:t>
            </a:r>
            <a:endParaRPr lang="fr-FR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6858000" y="3643313"/>
            <a:ext cx="2000250" cy="10556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A: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integer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  <a:p>
            <a:pPr indent="187325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B: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integer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21" name="Espace réservé du texte 2"/>
          <p:cNvSpPr txBox="1">
            <a:spLocks/>
          </p:cNvSpPr>
          <p:nvPr/>
        </p:nvSpPr>
        <p:spPr>
          <a:xfrm>
            <a:off x="899592" y="4991100"/>
            <a:ext cx="253893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7325" algn="ctr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Passage by value</a:t>
            </a:r>
            <a:endParaRPr lang="fr-FR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22" name="Espace réservé du texte 2"/>
          <p:cNvSpPr txBox="1">
            <a:spLocks/>
          </p:cNvSpPr>
          <p:nvPr/>
        </p:nvSpPr>
        <p:spPr>
          <a:xfrm>
            <a:off x="5724129" y="4864100"/>
            <a:ext cx="332938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7325" algn="ctr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Passage by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var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iable (address)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7507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9" grpId="0"/>
      <p:bldP spid="20" grpId="0"/>
      <p:bldP spid="21" grpId="0"/>
      <p:bldP spid="2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4. The procedure</a:t>
            </a:r>
            <a:r>
              <a:rPr lang="fr-FR" sz="4800" b="1" dirty="0">
                <a:solidFill>
                  <a:srgbClr val="FF0000"/>
                </a:solidFill>
              </a:rPr>
              <a:t>VS</a:t>
            </a:r>
            <a:r>
              <a:rPr lang="fr-FR" sz="4800" b="1" dirty="0">
                <a:solidFill>
                  <a:schemeClr val="accent3"/>
                </a:solidFill>
              </a:rPr>
              <a:t>function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AF1BF21-049E-434F-B276-A7D5CDBEEAB1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357188" y="8239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4.1 comparison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832659"/>
              </p:ext>
            </p:extLst>
          </p:nvPr>
        </p:nvGraphicFramePr>
        <p:xfrm>
          <a:off x="357188" y="1285875"/>
          <a:ext cx="8786812" cy="4895850"/>
        </p:xfrm>
        <a:graphic>
          <a:graphicData uri="http://schemas.openxmlformats.org/drawingml/2006/table">
            <a:tbl>
              <a:tblPr/>
              <a:tblGrid>
                <a:gridCol w="4000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6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05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kern="0" dirty="0">
                          <a:latin typeface="Times New Roman"/>
                          <a:ea typeface="Times New Roman"/>
                          <a:cs typeface="Times New Roman"/>
                        </a:rPr>
                        <a:t>Procedure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kern="0" dirty="0">
                          <a:latin typeface="Times New Roman"/>
                          <a:ea typeface="Times New Roman"/>
                          <a:cs typeface="Times New Roman"/>
                        </a:rPr>
                        <a:t>Function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40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u="sng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Head :</a:t>
                      </a:r>
                      <a:endParaRPr lang="fr-FR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Procedure&lt;</a:t>
                      </a:r>
                      <a:r>
                        <a:rPr lang="fr-FR" sz="1600" b="0" kern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Proc_Name</a:t>
                      </a: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&gt; (</a:t>
                      </a:r>
                      <a:r>
                        <a:rPr lang="fr-FR" sz="1600" b="0" kern="0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list of </a:t>
                      </a:r>
                      <a:r>
                        <a:rPr lang="fr-FR" sz="1600" b="0" kern="0" dirty="0" err="1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par</a:t>
                      </a:r>
                      <a:r>
                        <a:rPr lang="fr-FR" sz="1600" b="0" kern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r>
                        <a:rPr lang="fr-FR" sz="1600" b="0" kern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meters</a:t>
                      </a: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);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0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Begin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END ;</a:t>
                      </a:r>
                      <a:endParaRPr lang="fr-FR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u="sng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Head :</a:t>
                      </a:r>
                      <a:endParaRPr lang="fr-FR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Function &lt;</a:t>
                      </a:r>
                      <a:r>
                        <a:rPr lang="fr-FR" sz="1600" b="0" kern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Name_Func</a:t>
                      </a: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&gt; (</a:t>
                      </a:r>
                      <a:r>
                        <a:rPr lang="fr-FR" sz="1600" b="0" kern="0" dirty="0" err="1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list</a:t>
                      </a:r>
                      <a:r>
                        <a:rPr lang="fr-FR" sz="1600" b="0" kern="0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of </a:t>
                      </a:r>
                      <a:r>
                        <a:rPr lang="fr-FR" sz="1600" b="0" kern="0" dirty="0" err="1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parameters</a:t>
                      </a: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): &lt;</a:t>
                      </a:r>
                      <a:r>
                        <a:rPr lang="fr-FR" sz="1600" b="0" kern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Kind</a:t>
                      </a: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&gt;;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Begin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Return (result);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END ;</a:t>
                      </a:r>
                      <a:endParaRPr lang="fr-FR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324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u="sng" kern="0" dirty="0">
                          <a:latin typeface="Times New Roman"/>
                          <a:ea typeface="Times New Roman"/>
                          <a:cs typeface="Times New Roman"/>
                        </a:rPr>
                        <a:t>Example of use</a:t>
                      </a:r>
                      <a:r>
                        <a:rPr lang="fr-FR" sz="1600" b="1" kern="0" dirty="0">
                          <a:latin typeface="Times New Roman"/>
                          <a:ea typeface="Times New Roman"/>
                          <a:cs typeface="Times New Roman"/>
                        </a:rPr>
                        <a:t>: (call)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742950" lvl="1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–"/>
                        <a:tabLst>
                          <a:tab pos="251460" algn="l"/>
                        </a:tabLst>
                      </a:pPr>
                      <a:r>
                        <a:rPr lang="fr-FR" sz="1600" b="0" kern="0" dirty="0" err="1">
                          <a:latin typeface="Times New Roman"/>
                          <a:ea typeface="Times New Roman"/>
                          <a:cs typeface="Times New Roman"/>
                        </a:rPr>
                        <a:t>Name_p</a:t>
                      </a:r>
                      <a:r>
                        <a:rPr lang="fr-FR" sz="1600" b="0" kern="0" dirty="0">
                          <a:latin typeface="Times New Roman"/>
                          <a:ea typeface="Times New Roman"/>
                          <a:cs typeface="Times New Roman"/>
                        </a:rPr>
                        <a:t> (list</a:t>
                      </a:r>
                      <a:r>
                        <a:rPr lang="fr-FR" sz="1600" b="0" dirty="0">
                          <a:latin typeface="Times New Roman"/>
                          <a:ea typeface="Times New Roman"/>
                          <a:cs typeface="Times New Roman"/>
                        </a:rPr>
                        <a:t>settings</a:t>
                      </a:r>
                      <a:r>
                        <a:rPr lang="fr-FR" sz="1600" b="0" kern="0" dirty="0">
                          <a:latin typeface="Times New Roman"/>
                          <a:ea typeface="Times New Roman"/>
                          <a:cs typeface="Times New Roman"/>
                        </a:rPr>
                        <a:t>) ;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u="sng" kern="0" dirty="0">
                          <a:latin typeface="Times New Roman"/>
                          <a:ea typeface="Times New Roman"/>
                          <a:cs typeface="Times New Roman"/>
                        </a:rPr>
                        <a:t>Example of use</a:t>
                      </a:r>
                      <a:r>
                        <a:rPr lang="fr-FR" sz="1600" b="1" kern="0" dirty="0">
                          <a:latin typeface="Times New Roman"/>
                          <a:ea typeface="Times New Roman"/>
                          <a:cs typeface="Times New Roman"/>
                        </a:rPr>
                        <a:t>: (call)</a:t>
                      </a:r>
                      <a:endParaRPr lang="fr-FR" sz="16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742950" lvl="1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–"/>
                        <a:tabLst>
                          <a:tab pos="251460" algn="l"/>
                        </a:tabLst>
                      </a:pPr>
                      <a:r>
                        <a:rPr lang="fr-FR" sz="16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Assignment</a:t>
                      </a:r>
                      <a:r>
                        <a:rPr lang="fr-FR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fr-FR" sz="16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</a:t>
                      </a:r>
                      <a:r>
                        <a:rPr lang="fr-FR" sz="16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Wingdings"/>
                        </a:rPr>
                        <a:t></a:t>
                      </a:r>
                      <a:r>
                        <a:rPr lang="fr-FR" sz="16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name_f</a:t>
                      </a:r>
                      <a:r>
                        <a:rPr lang="fr-FR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(parameter list);</a:t>
                      </a:r>
                      <a:endParaRPr lang="fr-FR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42950" lvl="1" indent="-28575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–"/>
                        <a:tabLst>
                          <a:tab pos="251460" algn="l"/>
                        </a:tabLst>
                      </a:pPr>
                      <a:r>
                        <a:rPr lang="fr-FR" sz="16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Writing</a:t>
                      </a:r>
                      <a:r>
                        <a:rPr lang="fr-FR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r>
                        <a:rPr lang="fr-FR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write (</a:t>
                      </a:r>
                      <a:r>
                        <a:rPr lang="fr-FR" sz="16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name_f</a:t>
                      </a:r>
                      <a:r>
                        <a:rPr lang="fr-FR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(parameter list) );</a:t>
                      </a:r>
                      <a:endParaRPr lang="fr-FR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513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1" u="sng" kern="0" dirty="0">
                          <a:latin typeface="Times New Roman"/>
                          <a:ea typeface="Times New Roman"/>
                          <a:cs typeface="Times New Roman"/>
                        </a:rPr>
                        <a:t>Passing parameters: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1800" b="0" kern="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Passing by value</a:t>
                      </a:r>
                      <a:endParaRPr lang="fr-FR" sz="1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1800" b="0" kern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Passage by address</a:t>
                      </a:r>
                      <a:endParaRPr lang="fr-FR" sz="1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1" u="sng" kern="0" dirty="0">
                          <a:latin typeface="Times New Roman"/>
                          <a:ea typeface="Times New Roman"/>
                          <a:cs typeface="Times New Roman"/>
                        </a:rPr>
                        <a:t>Passing parameters: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1800" b="0" kern="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Passing by value</a:t>
                      </a:r>
                      <a:endParaRPr lang="fr-FR" sz="1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480869"/>
      </p:ext>
    </p:extLst>
  </p:cSld>
  <p:clrMapOvr>
    <a:masterClrMapping/>
  </p:clrMapOvr>
  <p:transition>
    <p:pull dir="r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144621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6. </a:t>
            </a:r>
            <a:r>
              <a:rPr lang="fr-FR" sz="4000" b="1" dirty="0" err="1">
                <a:solidFill>
                  <a:srgbClr val="7030A0"/>
                </a:solidFill>
              </a:rPr>
              <a:t>Benefits</a:t>
            </a:r>
            <a:r>
              <a:rPr lang="fr-FR" sz="4000" b="1" dirty="0">
                <a:solidFill>
                  <a:srgbClr val="7030A0"/>
                </a:solidFill>
              </a:rPr>
              <a:t> </a:t>
            </a:r>
            <a:r>
              <a:rPr lang="fr-FR" sz="4000" b="1" dirty="0" err="1">
                <a:solidFill>
                  <a:schemeClr val="accent3"/>
                </a:solidFill>
              </a:rPr>
              <a:t>using</a:t>
            </a:r>
            <a:r>
              <a:rPr lang="fr-FR" sz="4000" b="1" dirty="0">
                <a:solidFill>
                  <a:schemeClr val="accent3"/>
                </a:solidFill>
              </a:rPr>
              <a:t> procedures and functions</a:t>
            </a: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CDE66B4-8520-4C97-8BAC-C72DEAD38240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75" y="1928813"/>
            <a:ext cx="8643938" cy="25384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Minimization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code duplication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Best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readability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Decrease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in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risk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of errors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Possibility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of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selective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tests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: (module by module)</a:t>
            </a:r>
          </a:p>
        </p:txBody>
      </p:sp>
    </p:spTree>
    <p:extLst>
      <p:ext uri="{BB962C8B-B14F-4D97-AF65-F5344CB8AC3E}">
        <p14:creationId xmlns:p14="http://schemas.microsoft.com/office/powerpoint/2010/main" val="232841628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144621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6. </a:t>
            </a:r>
            <a:r>
              <a:rPr lang="fr-FR" sz="4000" b="1" dirty="0" err="1">
                <a:solidFill>
                  <a:srgbClr val="7030A0"/>
                </a:solidFill>
              </a:rPr>
              <a:t>Benefits</a:t>
            </a:r>
            <a:r>
              <a:rPr lang="fr-FR" sz="4000" b="1" dirty="0">
                <a:solidFill>
                  <a:srgbClr val="7030A0"/>
                </a:solidFill>
              </a:rPr>
              <a:t> </a:t>
            </a:r>
            <a:r>
              <a:rPr lang="fr-FR" sz="4000" b="1" dirty="0" err="1">
                <a:solidFill>
                  <a:schemeClr val="accent3"/>
                </a:solidFill>
              </a:rPr>
              <a:t>using</a:t>
            </a:r>
            <a:r>
              <a:rPr lang="fr-FR" sz="4000" b="1" dirty="0">
                <a:solidFill>
                  <a:schemeClr val="accent3"/>
                </a:solidFill>
              </a:rPr>
              <a:t> procedures and functions</a:t>
            </a: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8E25223-F027-46AB-A526-8ABA0D16B76D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625" y="1836738"/>
            <a:ext cx="8643938" cy="4124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Reuse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of already existing modules: It is easy to use modules that you have written yourself or which have been developed by other people.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Ease of maintenance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: A module can be changed or replaced without having to touch the other modules of the program.</a:t>
            </a:r>
          </a:p>
        </p:txBody>
      </p:sp>
    </p:spTree>
    <p:extLst>
      <p:ext uri="{BB962C8B-B14F-4D97-AF65-F5344CB8AC3E}">
        <p14:creationId xmlns:p14="http://schemas.microsoft.com/office/powerpoint/2010/main" val="197426257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144621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6. </a:t>
            </a:r>
            <a:r>
              <a:rPr lang="fr-FR" sz="4000" b="1" dirty="0" err="1">
                <a:solidFill>
                  <a:srgbClr val="7030A0"/>
                </a:solidFill>
              </a:rPr>
              <a:t>Benefits</a:t>
            </a:r>
            <a:r>
              <a:rPr lang="fr-FR" sz="4000" b="1" dirty="0">
                <a:solidFill>
                  <a:srgbClr val="7030A0"/>
                </a:solidFill>
              </a:rPr>
              <a:t> </a:t>
            </a:r>
            <a:r>
              <a:rPr lang="fr-FR" sz="4000" b="1" dirty="0" err="1">
                <a:solidFill>
                  <a:schemeClr val="accent3"/>
                </a:solidFill>
              </a:rPr>
              <a:t>using</a:t>
            </a:r>
            <a:r>
              <a:rPr lang="fr-FR" sz="4000" b="1" dirty="0">
                <a:solidFill>
                  <a:schemeClr val="accent3"/>
                </a:solidFill>
              </a:rPr>
              <a:t> procedures and functions</a:t>
            </a: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E6D285C-D0E1-4F76-8969-9671835EDE94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625" y="1836738"/>
            <a:ext cx="8643938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Promotion of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team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work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: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 program can be developed as a team by dividing and assigning modules to different people or groups of people.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167547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144621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accent3"/>
                </a:solidFill>
              </a:rPr>
              <a:t>6. </a:t>
            </a:r>
            <a:r>
              <a:rPr lang="en-US" sz="4000" b="1" dirty="0">
                <a:solidFill>
                  <a:srgbClr val="7030A0"/>
                </a:solidFill>
              </a:rPr>
              <a:t>Benefits </a:t>
            </a:r>
            <a:r>
              <a:rPr lang="en-US" sz="4000" b="1" dirty="0">
                <a:solidFill>
                  <a:schemeClr val="accent3"/>
                </a:solidFill>
              </a:rPr>
              <a:t>using procedures and functions</a:t>
            </a: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14F323B-6590-4A03-90C9-2081478CA123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625" y="2022475"/>
            <a:ext cx="8643938" cy="238526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Write an algorithm that links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three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non-</a:t>
            </a:r>
            <a:r>
              <a:rPr lang="fr-FR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zero</a:t>
            </a:r>
            <a:r>
              <a:rPr lang="fr-F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positive numbers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A,B,C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, then calculates and displays the following sum: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(</a:t>
            </a:r>
            <a:r>
              <a:rPr lang="fr-FR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+</a:t>
            </a:r>
            <a:r>
              <a:rPr lang="fr-FR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B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+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C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)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652463" y="1466850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Example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143250" y="4071938"/>
            <a:ext cx="5143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lnSpc>
                <a:spcPct val="115000"/>
              </a:lnSpc>
            </a:pPr>
            <a:r>
              <a:rPr lang="fr-FR" sz="2400" dirty="0" err="1">
                <a:latin typeface="Trebuchet MS" pitchFamily="34" charset="0"/>
                <a:ea typeface="TimesNewRomanPSMT"/>
                <a:cs typeface="TimesNewRomanPSMT"/>
              </a:rPr>
              <a:t>fact</a:t>
            </a:r>
            <a:r>
              <a:rPr lang="fr-FR" sz="2400" dirty="0">
                <a:latin typeface="Trebuchet MS" pitchFamily="34" charset="0"/>
                <a:ea typeface="TimesNewRomanPSMT"/>
                <a:cs typeface="TimesNewRomanPSMT"/>
              </a:rPr>
              <a:t> ← 1;</a:t>
            </a:r>
            <a:endParaRPr lang="fr-FR" sz="2400" dirty="0">
              <a:latin typeface="Trebuchet MS" pitchFamily="34" charset="0"/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2400" b="1" dirty="0">
                <a:solidFill>
                  <a:srgbClr val="006600"/>
                </a:solidFill>
                <a:latin typeface="Trebuchet MS" pitchFamily="34" charset="0"/>
                <a:cs typeface="Times New Roman" pitchFamily="18" charset="0"/>
              </a:rPr>
              <a:t>For </a:t>
            </a:r>
            <a:r>
              <a:rPr lang="fr-FR" sz="2400" dirty="0">
                <a:solidFill>
                  <a:srgbClr val="7030A0"/>
                </a:solidFill>
                <a:latin typeface="Trebuchet MS" pitchFamily="34" charset="0"/>
                <a:ea typeface="TimesNewRomanPSMT"/>
                <a:cs typeface="TimesNewRomanPSMT"/>
              </a:rPr>
              <a:t>i</a:t>
            </a:r>
            <a:r>
              <a:rPr lang="fr-FR" sz="2400" dirty="0">
                <a:solidFill>
                  <a:srgbClr val="006600"/>
                </a:solidFill>
                <a:latin typeface="Trebuchet MS" pitchFamily="34" charset="0"/>
                <a:ea typeface="TimesNewRomanPSMT"/>
                <a:cs typeface="TimesNewRomanPSMT"/>
              </a:rPr>
              <a:t> </a:t>
            </a:r>
            <a:r>
              <a:rPr lang="fr-FR" sz="2400" b="1" dirty="0">
                <a:solidFill>
                  <a:srgbClr val="006600"/>
                </a:solidFill>
                <a:latin typeface="Trebuchet MS" pitchFamily="34" charset="0"/>
                <a:cs typeface="Times New Roman" pitchFamily="18" charset="0"/>
              </a:rPr>
              <a:t>= </a:t>
            </a:r>
            <a:r>
              <a:rPr lang="fr-FR" sz="2400" dirty="0">
                <a:solidFill>
                  <a:srgbClr val="7030A0"/>
                </a:solidFill>
                <a:latin typeface="Trebuchet MS" pitchFamily="34" charset="0"/>
                <a:ea typeface="TimesNewRomanPSMT"/>
                <a:cs typeface="TimesNewRomanPSMT"/>
              </a:rPr>
              <a:t>1</a:t>
            </a:r>
            <a:r>
              <a:rPr lang="fr-FR" sz="2400" dirty="0">
                <a:solidFill>
                  <a:srgbClr val="006600"/>
                </a:solidFill>
                <a:latin typeface="Trebuchet MS" pitchFamily="34" charset="0"/>
                <a:ea typeface="TimesNewRomanPSMT"/>
                <a:cs typeface="TimesNewRomanPSMT"/>
              </a:rPr>
              <a:t> </a:t>
            </a:r>
            <a:r>
              <a:rPr lang="fr-FR" sz="2400" b="1" dirty="0">
                <a:solidFill>
                  <a:srgbClr val="006600"/>
                </a:solidFill>
                <a:latin typeface="Trebuchet MS" pitchFamily="34" charset="0"/>
                <a:cs typeface="Times New Roman" pitchFamily="18" charset="0"/>
              </a:rPr>
              <a:t>to </a:t>
            </a:r>
            <a:r>
              <a:rPr lang="fr-FR" sz="2400" dirty="0">
                <a:solidFill>
                  <a:srgbClr val="7030A0"/>
                </a:solidFill>
                <a:latin typeface="Trebuchet MS" pitchFamily="34" charset="0"/>
                <a:cs typeface="Times New Roman" pitchFamily="18" charset="0"/>
              </a:rPr>
              <a:t>X </a:t>
            </a:r>
            <a:r>
              <a:rPr lang="fr-FR" sz="2400" b="1" dirty="0">
                <a:solidFill>
                  <a:srgbClr val="006600"/>
                </a:solidFill>
                <a:latin typeface="Trebuchet MS" pitchFamily="34" charset="0"/>
                <a:cs typeface="Times New Roman" pitchFamily="18" charset="0"/>
              </a:rPr>
              <a:t>DO</a:t>
            </a:r>
            <a:endParaRPr lang="fr-FR" sz="2400" dirty="0">
              <a:solidFill>
                <a:srgbClr val="006600"/>
              </a:solidFill>
              <a:latin typeface="Trebuchet MS" pitchFamily="34" charset="0"/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2400" dirty="0" err="1">
                <a:latin typeface="Trebuchet MS" pitchFamily="34" charset="0"/>
                <a:ea typeface="TimesNewRomanPSMT"/>
                <a:cs typeface="TimesNewRomanPSMT"/>
              </a:rPr>
              <a:t>fact</a:t>
            </a:r>
            <a:r>
              <a:rPr lang="fr-FR" sz="2400" dirty="0">
                <a:latin typeface="Trebuchet MS" pitchFamily="34" charset="0"/>
                <a:ea typeface="TimesNewRomanPSMT"/>
                <a:cs typeface="TimesNewRomanPSMT"/>
              </a:rPr>
              <a:t> ← </a:t>
            </a:r>
            <a:r>
              <a:rPr lang="fr-FR" sz="2400" dirty="0" err="1">
                <a:latin typeface="Trebuchet MS" pitchFamily="34" charset="0"/>
                <a:ea typeface="TimesNewRomanPSMT"/>
                <a:cs typeface="TimesNewRomanPSMT"/>
              </a:rPr>
              <a:t>fact</a:t>
            </a:r>
            <a:r>
              <a:rPr lang="fr-FR" sz="2400" dirty="0">
                <a:latin typeface="Trebuchet MS" pitchFamily="34" charset="0"/>
                <a:ea typeface="TimesNewRomanPSMT"/>
                <a:cs typeface="TimesNewRomanPSMT"/>
              </a:rPr>
              <a:t> *</a:t>
            </a:r>
            <a:r>
              <a:rPr lang="fr-FR" sz="2400" dirty="0">
                <a:solidFill>
                  <a:srgbClr val="7030A0"/>
                </a:solidFill>
                <a:latin typeface="Trebuchet MS" pitchFamily="34" charset="0"/>
                <a:ea typeface="TimesNewRomanPSMT"/>
                <a:cs typeface="TimesNewRomanPSMT"/>
              </a:rPr>
              <a:t>i</a:t>
            </a:r>
            <a:r>
              <a:rPr lang="fr-FR" sz="2400" dirty="0">
                <a:latin typeface="Trebuchet MS" pitchFamily="34" charset="0"/>
                <a:ea typeface="TimesNewRomanPSMT"/>
                <a:cs typeface="TimesNewRomanPSMT"/>
              </a:rPr>
              <a:t>;</a:t>
            </a:r>
            <a:endParaRPr lang="fr-FR" sz="2400" dirty="0">
              <a:latin typeface="Trebuchet MS" pitchFamily="34" charset="0"/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2400" b="1" dirty="0">
                <a:solidFill>
                  <a:srgbClr val="006600"/>
                </a:solidFill>
                <a:latin typeface="Trebuchet MS" pitchFamily="34" charset="0"/>
                <a:cs typeface="Times New Roman" pitchFamily="18" charset="0"/>
              </a:rPr>
              <a:t>End for</a:t>
            </a:r>
            <a:endParaRPr lang="fr-FR" sz="2400" dirty="0">
              <a:solidFill>
                <a:srgbClr val="006600"/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001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7A6E374-1BD3-47DE-B5F3-2900F9AC9EF0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929188" y="312738"/>
            <a:ext cx="5143500" cy="688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lnSpc>
                <a:spcPct val="115000"/>
              </a:lnSpc>
            </a:pPr>
            <a:r>
              <a:rPr lang="fr-FR" sz="1600" b="1" dirty="0" err="1">
                <a:latin typeface="Times New Roman" pitchFamily="18" charset="0"/>
                <a:ea typeface="TimesNewRomanPSMT"/>
                <a:cs typeface="TimesNewRomanPSMT"/>
              </a:rPr>
              <a:t>Algorithm</a:t>
            </a:r>
            <a:r>
              <a:rPr lang="fr-FR" sz="1600" dirty="0" err="1">
                <a:latin typeface="Times New Roman" pitchFamily="18" charset="0"/>
                <a:ea typeface="TimesNewRomanPSMT"/>
                <a:cs typeface="TimesNewRomanPSMT"/>
              </a:rPr>
              <a:t>example</a:t>
            </a:r>
            <a:endParaRPr lang="fr-FR" sz="1600" dirty="0">
              <a:latin typeface="Times New Roman" pitchFamily="18" charset="0"/>
              <a:ea typeface="TimesNewRomanPSMT"/>
              <a:cs typeface="TimesNewRomanPSMT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A, B,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C,</a:t>
            </a:r>
            <a:r>
              <a:rPr lang="fr-FR" sz="1600" dirty="0" err="1">
                <a:latin typeface="Times New Roman" pitchFamily="18" charset="0"/>
                <a:ea typeface="TimesNewRomanPSMT"/>
                <a:cs typeface="TimesNewRomanPSMT"/>
              </a:rPr>
              <a:t>factA</a:t>
            </a:r>
            <a:r>
              <a:rPr lang="fr-FR" sz="1600" dirty="0">
                <a:latin typeface="Times New Roman" pitchFamily="18" charset="0"/>
                <a:ea typeface="TimesNewRomanPSMT"/>
                <a:cs typeface="TimesNewRomanPSMT"/>
              </a:rPr>
              <a:t>, </a:t>
            </a:r>
            <a:r>
              <a:rPr lang="fr-FR" sz="1600" dirty="0" err="1">
                <a:latin typeface="Times New Roman" pitchFamily="18" charset="0"/>
                <a:ea typeface="TimesNewRomanPSMT"/>
                <a:cs typeface="TimesNewRomanPSMT"/>
              </a:rPr>
              <a:t>factB,factC,Sum</a:t>
            </a:r>
            <a:r>
              <a:rPr lang="fr-FR" sz="1600" dirty="0">
                <a:latin typeface="Times New Roman" pitchFamily="18" charset="0"/>
                <a:ea typeface="TimesNewRomanPSMT"/>
                <a:cs typeface="TimesNewRomanPSMT"/>
              </a:rPr>
              <a:t>, </a:t>
            </a:r>
            <a:r>
              <a:rPr lang="fr-FR" sz="1600" dirty="0" err="1">
                <a:latin typeface="Times New Roman" pitchFamily="18" charset="0"/>
                <a:ea typeface="TimesNewRomanPSMT"/>
                <a:cs typeface="TimesNewRomanPSMT"/>
              </a:rPr>
              <a:t>fact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integers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;</a:t>
            </a:r>
            <a:endParaRPr lang="fr-FR" sz="16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Begin</a:t>
            </a:r>
            <a:endParaRPr lang="fr-FR" sz="16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dirty="0">
                <a:latin typeface="Times New Roman" pitchFamily="18" charset="0"/>
                <a:ea typeface="TimesNewRomanPSMT"/>
                <a:cs typeface="TimesNewRomanPSMT"/>
              </a:rPr>
              <a:t>Read (A,B,C);</a:t>
            </a:r>
            <a:endParaRPr lang="fr-FR" sz="16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dirty="0" err="1">
                <a:solidFill>
                  <a:srgbClr val="006600"/>
                </a:solidFill>
                <a:latin typeface="Times New Roman" pitchFamily="18" charset="0"/>
                <a:ea typeface="TimesNewRomanPSMT"/>
                <a:cs typeface="TimesNewRomanPSMT"/>
              </a:rPr>
              <a:t>factA</a:t>
            </a:r>
            <a:r>
              <a:rPr lang="fr-FR" sz="1600" dirty="0">
                <a:solidFill>
                  <a:srgbClr val="006600"/>
                </a:solidFill>
                <a:latin typeface="Times New Roman" pitchFamily="18" charset="0"/>
                <a:ea typeface="TimesNewRomanPSMT"/>
                <a:cs typeface="TimesNewRomanPSMT"/>
              </a:rPr>
              <a:t> ← 1;</a:t>
            </a:r>
            <a:endParaRPr lang="fr-FR" sz="1600" dirty="0">
              <a:solidFill>
                <a:srgbClr val="00660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fr-FR" sz="1600" dirty="0" err="1">
                <a:solidFill>
                  <a:srgbClr val="006600"/>
                </a:solidFill>
                <a:latin typeface="Times New Roman" pitchFamily="18" charset="0"/>
                <a:ea typeface="TimesNewRomanPSMT"/>
                <a:cs typeface="TimesNewRomanPSMT"/>
              </a:rPr>
              <a:t>i</a:t>
            </a:r>
            <a:r>
              <a:rPr lang="fr-FR" sz="1600" dirty="0">
                <a:solidFill>
                  <a:srgbClr val="006600"/>
                </a:solidFill>
                <a:latin typeface="Times New Roman" pitchFamily="18" charset="0"/>
                <a:ea typeface="TimesNewRomanPSMT"/>
                <a:cs typeface="TimesNewRomanPSMT"/>
              </a:rPr>
              <a:t> </a:t>
            </a:r>
            <a:r>
              <a:rPr lang="fr-FR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1600" dirty="0">
                <a:solidFill>
                  <a:srgbClr val="006600"/>
                </a:solidFill>
                <a:latin typeface="Times New Roman" pitchFamily="18" charset="0"/>
                <a:ea typeface="TimesNewRomanPSMT"/>
                <a:cs typeface="TimesNewRomanPSMT"/>
              </a:rPr>
              <a:t>1</a:t>
            </a:r>
            <a:r>
              <a:rPr lang="fr-FR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fr-FR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fr-FR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endParaRPr lang="fr-FR" sz="1600" dirty="0">
              <a:solidFill>
                <a:srgbClr val="00660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dirty="0" err="1">
                <a:solidFill>
                  <a:srgbClr val="006600"/>
                </a:solidFill>
                <a:latin typeface="Times New Roman" pitchFamily="18" charset="0"/>
                <a:ea typeface="TimesNewRomanPSMT"/>
                <a:cs typeface="TimesNewRomanPSMT"/>
              </a:rPr>
              <a:t>factA</a:t>
            </a:r>
            <a:r>
              <a:rPr lang="fr-FR" sz="1600" dirty="0">
                <a:solidFill>
                  <a:srgbClr val="006600"/>
                </a:solidFill>
                <a:latin typeface="Times New Roman" pitchFamily="18" charset="0"/>
                <a:ea typeface="TimesNewRomanPSMT"/>
                <a:cs typeface="TimesNewRomanPSMT"/>
              </a:rPr>
              <a:t> ← </a:t>
            </a:r>
            <a:r>
              <a:rPr lang="fr-FR" sz="1600" dirty="0" err="1">
                <a:solidFill>
                  <a:srgbClr val="006600"/>
                </a:solidFill>
                <a:latin typeface="Times New Roman" pitchFamily="18" charset="0"/>
                <a:ea typeface="TimesNewRomanPSMT"/>
                <a:cs typeface="TimesNewRomanPSMT"/>
              </a:rPr>
              <a:t>factA</a:t>
            </a:r>
            <a:r>
              <a:rPr lang="fr-FR" sz="1600" dirty="0">
                <a:solidFill>
                  <a:srgbClr val="006600"/>
                </a:solidFill>
                <a:latin typeface="Times New Roman" pitchFamily="18" charset="0"/>
                <a:ea typeface="TimesNewRomanPSMT"/>
                <a:cs typeface="TimesNewRomanPSMT"/>
              </a:rPr>
              <a:t> * i;</a:t>
            </a:r>
            <a:endParaRPr lang="fr-FR" sz="1600" dirty="0">
              <a:solidFill>
                <a:srgbClr val="00660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End for</a:t>
            </a:r>
            <a:endParaRPr lang="fr-FR" sz="1600" dirty="0">
              <a:solidFill>
                <a:srgbClr val="00660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dirty="0" err="1">
                <a:solidFill>
                  <a:schemeClr val="tx2"/>
                </a:solidFill>
                <a:latin typeface="Times New Roman" pitchFamily="18" charset="0"/>
                <a:ea typeface="TimesNewRomanPSMT"/>
                <a:cs typeface="TimesNewRomanPSMT"/>
              </a:rPr>
              <a:t>factB</a:t>
            </a:r>
            <a:r>
              <a:rPr lang="fr-FR" sz="1600" dirty="0">
                <a:solidFill>
                  <a:schemeClr val="tx2"/>
                </a:solidFill>
                <a:latin typeface="Times New Roman" pitchFamily="18" charset="0"/>
                <a:ea typeface="TimesNewRomanPSMT"/>
                <a:cs typeface="TimesNewRomanPSMT"/>
              </a:rPr>
              <a:t> ← 1 ;</a:t>
            </a:r>
            <a:endParaRPr lang="fr-FR" sz="1600" dirty="0">
              <a:solidFill>
                <a:schemeClr val="tx2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fr-FR" sz="1600" dirty="0">
                <a:solidFill>
                  <a:schemeClr val="tx2"/>
                </a:solidFill>
                <a:latin typeface="Times New Roman" pitchFamily="18" charset="0"/>
                <a:ea typeface="TimesNewRomanPSMT"/>
                <a:cs typeface="TimesNewRomanPSMT"/>
              </a:rPr>
              <a:t>i </a:t>
            </a:r>
            <a:r>
              <a:rPr lang="fr-FR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1600" dirty="0">
                <a:solidFill>
                  <a:schemeClr val="tx2"/>
                </a:solidFill>
                <a:latin typeface="Times New Roman" pitchFamily="18" charset="0"/>
                <a:ea typeface="TimesNewRomanPSMT"/>
                <a:cs typeface="TimesNewRomanPSMT"/>
              </a:rPr>
              <a:t>1</a:t>
            </a:r>
            <a:r>
              <a:rPr lang="fr-FR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fr-FR" sz="1600" dirty="0">
                <a:solidFill>
                  <a:schemeClr val="tx2"/>
                </a:solidFill>
                <a:latin typeface="Times New Roman" pitchFamily="18" charset="0"/>
                <a:ea typeface="TimesNewRomanPSMT"/>
                <a:cs typeface="TimesNewRomanPSMT"/>
              </a:rPr>
              <a:t>B </a:t>
            </a:r>
            <a:r>
              <a:rPr lang="fr-FR" sz="1600" b="1" dirty="0">
                <a:solidFill>
                  <a:schemeClr val="tx2"/>
                </a:solidFill>
                <a:latin typeface="Times New Roman" pitchFamily="18" charset="0"/>
                <a:ea typeface="TimesNewRomanPSMT"/>
                <a:cs typeface="TimesNewRomanPSMT"/>
              </a:rPr>
              <a:t>do</a:t>
            </a:r>
            <a:endParaRPr lang="fr-FR" sz="1600" b="1" dirty="0">
              <a:solidFill>
                <a:schemeClr val="tx2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dirty="0" err="1">
                <a:solidFill>
                  <a:schemeClr val="tx2"/>
                </a:solidFill>
                <a:latin typeface="Times New Roman" pitchFamily="18" charset="0"/>
                <a:ea typeface="TimesNewRomanPSMT"/>
                <a:cs typeface="TimesNewRomanPSMT"/>
              </a:rPr>
              <a:t>factB</a:t>
            </a:r>
            <a:r>
              <a:rPr lang="fr-FR" sz="1600" dirty="0">
                <a:solidFill>
                  <a:schemeClr val="tx2"/>
                </a:solidFill>
                <a:latin typeface="Times New Roman" pitchFamily="18" charset="0"/>
                <a:ea typeface="TimesNewRomanPSMT"/>
                <a:cs typeface="TimesNewRomanPSMT"/>
              </a:rPr>
              <a:t> ← </a:t>
            </a:r>
            <a:r>
              <a:rPr lang="fr-FR" sz="1600" dirty="0" err="1">
                <a:solidFill>
                  <a:schemeClr val="tx2"/>
                </a:solidFill>
                <a:latin typeface="Times New Roman" pitchFamily="18" charset="0"/>
                <a:ea typeface="TimesNewRomanPSMT"/>
                <a:cs typeface="TimesNewRomanPSMT"/>
              </a:rPr>
              <a:t>factB</a:t>
            </a:r>
            <a:r>
              <a:rPr lang="fr-FR" sz="1600" dirty="0">
                <a:solidFill>
                  <a:schemeClr val="tx2"/>
                </a:solidFill>
                <a:latin typeface="Times New Roman" pitchFamily="18" charset="0"/>
                <a:ea typeface="TimesNewRomanPSMT"/>
                <a:cs typeface="TimesNewRomanPSMT"/>
              </a:rPr>
              <a:t> * i;</a:t>
            </a:r>
            <a:endParaRPr lang="fr-FR" sz="1600" dirty="0">
              <a:solidFill>
                <a:schemeClr val="tx2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End for</a:t>
            </a:r>
            <a:endParaRPr lang="fr-FR" sz="1600" dirty="0">
              <a:solidFill>
                <a:schemeClr val="tx2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dirty="0" err="1">
                <a:solidFill>
                  <a:srgbClr val="7030A0"/>
                </a:solidFill>
                <a:latin typeface="Times New Roman" pitchFamily="18" charset="0"/>
                <a:ea typeface="TimesNewRomanPSMT"/>
                <a:cs typeface="TimesNewRomanPSMT"/>
              </a:rPr>
              <a:t>factC</a:t>
            </a:r>
            <a:r>
              <a:rPr lang="fr-FR" sz="1600" dirty="0">
                <a:solidFill>
                  <a:srgbClr val="7030A0"/>
                </a:solidFill>
                <a:latin typeface="Times New Roman" pitchFamily="18" charset="0"/>
                <a:ea typeface="TimesNewRomanPSMT"/>
                <a:cs typeface="TimesNewRomanPSMT"/>
              </a:rPr>
              <a:t> ← 1;</a:t>
            </a:r>
            <a:endParaRPr lang="fr-FR" sz="1600" dirty="0">
              <a:solidFill>
                <a:srgbClr val="7030A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fr-FR" sz="1600" dirty="0">
                <a:solidFill>
                  <a:srgbClr val="7030A0"/>
                </a:solidFill>
                <a:latin typeface="Times New Roman" pitchFamily="18" charset="0"/>
                <a:ea typeface="TimesNewRomanPSMT"/>
                <a:cs typeface="TimesNewRomanPSMT"/>
              </a:rPr>
              <a:t>i </a:t>
            </a:r>
            <a:r>
              <a:rPr lang="fr-FR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FR" sz="1600" dirty="0">
                <a:solidFill>
                  <a:srgbClr val="7030A0"/>
                </a:solidFill>
                <a:latin typeface="Times New Roman" pitchFamily="18" charset="0"/>
                <a:ea typeface="TimesNewRomanPSMT"/>
                <a:cs typeface="TimesNewRomanPSMT"/>
              </a:rPr>
              <a:t>1</a:t>
            </a:r>
            <a:r>
              <a:rPr lang="fr-FR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fr-FR" sz="1600" dirty="0">
                <a:solidFill>
                  <a:srgbClr val="7030A0"/>
                </a:solidFill>
                <a:latin typeface="Times New Roman" pitchFamily="18" charset="0"/>
                <a:ea typeface="TimesNewRomanPSMT"/>
                <a:cs typeface="TimesNewRomanPSMT"/>
              </a:rPr>
              <a:t>C </a:t>
            </a:r>
            <a:r>
              <a:rPr lang="fr-FR" sz="1600" b="1" dirty="0">
                <a:solidFill>
                  <a:srgbClr val="7030A0"/>
                </a:solidFill>
                <a:latin typeface="Times New Roman" pitchFamily="18" charset="0"/>
                <a:ea typeface="TimesNewRomanPSMT"/>
                <a:cs typeface="TimesNewRomanPSMT"/>
              </a:rPr>
              <a:t>do</a:t>
            </a:r>
            <a:endParaRPr lang="fr-FR" sz="16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dirty="0" err="1">
                <a:solidFill>
                  <a:srgbClr val="7030A0"/>
                </a:solidFill>
                <a:latin typeface="Times New Roman" pitchFamily="18" charset="0"/>
                <a:ea typeface="TimesNewRomanPSMT"/>
                <a:cs typeface="TimesNewRomanPSMT"/>
              </a:rPr>
              <a:t>factC</a:t>
            </a:r>
            <a:r>
              <a:rPr lang="fr-FR" sz="1600" dirty="0">
                <a:solidFill>
                  <a:srgbClr val="7030A0"/>
                </a:solidFill>
                <a:latin typeface="Times New Roman" pitchFamily="18" charset="0"/>
                <a:ea typeface="TimesNewRomanPSMT"/>
                <a:cs typeface="TimesNewRomanPSMT"/>
              </a:rPr>
              <a:t>← </a:t>
            </a:r>
            <a:r>
              <a:rPr lang="fr-FR" sz="1600" dirty="0" err="1">
                <a:solidFill>
                  <a:srgbClr val="7030A0"/>
                </a:solidFill>
                <a:latin typeface="Times New Roman" pitchFamily="18" charset="0"/>
                <a:ea typeface="TimesNewRomanPSMT"/>
                <a:cs typeface="TimesNewRomanPSMT"/>
              </a:rPr>
              <a:t>factC</a:t>
            </a:r>
            <a:r>
              <a:rPr lang="fr-FR" sz="1600" dirty="0">
                <a:solidFill>
                  <a:srgbClr val="7030A0"/>
                </a:solidFill>
                <a:latin typeface="Times New Roman" pitchFamily="18" charset="0"/>
                <a:ea typeface="TimesNewRomanPSMT"/>
                <a:cs typeface="TimesNewRomanPSMT"/>
              </a:rPr>
              <a:t> * i;</a:t>
            </a:r>
            <a:endParaRPr lang="fr-FR" sz="1600" dirty="0">
              <a:solidFill>
                <a:srgbClr val="7030A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End for</a:t>
            </a:r>
            <a:endParaRPr lang="fr-FR" sz="1600" dirty="0">
              <a:solidFill>
                <a:srgbClr val="7030A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dirty="0">
                <a:latin typeface="Times New Roman" pitchFamily="18" charset="0"/>
                <a:ea typeface="TimesNewRomanPSMT"/>
                <a:cs typeface="TimesNewRomanPSMT"/>
              </a:rPr>
              <a:t> </a:t>
            </a:r>
            <a:r>
              <a:rPr lang="fr-FR" sz="1600" dirty="0" err="1">
                <a:solidFill>
                  <a:srgbClr val="FF0000"/>
                </a:solidFill>
                <a:latin typeface="Times New Roman" pitchFamily="18" charset="0"/>
                <a:ea typeface="TimesNewRomanPSMT"/>
                <a:cs typeface="TimesNewRomanPSMT"/>
              </a:rPr>
              <a:t>Sum</a:t>
            </a:r>
            <a:r>
              <a:rPr lang="fr-FR" sz="1600" dirty="0" err="1">
                <a:latin typeface="Times New Roman" pitchFamily="18" charset="0"/>
                <a:ea typeface="TimesNewRomanPSMT"/>
                <a:cs typeface="TimesNewRomanPSMT"/>
              </a:rPr>
              <a:t>←</a:t>
            </a:r>
            <a:r>
              <a:rPr lang="fr-FR" sz="1600" dirty="0" err="1">
                <a:solidFill>
                  <a:srgbClr val="006600"/>
                </a:solidFill>
                <a:latin typeface="Times New Roman" pitchFamily="18" charset="0"/>
                <a:ea typeface="TimesNewRomanPSMT"/>
                <a:cs typeface="TimesNewRomanPSMT"/>
              </a:rPr>
              <a:t>factA</a:t>
            </a:r>
            <a:r>
              <a:rPr lang="fr-FR" sz="1600" dirty="0" err="1">
                <a:latin typeface="Times New Roman" pitchFamily="18" charset="0"/>
                <a:ea typeface="TimesNewRomanPSMT"/>
                <a:cs typeface="TimesNewRomanPSMT"/>
              </a:rPr>
              <a:t>+</a:t>
            </a:r>
            <a:r>
              <a:rPr lang="fr-FR" sz="1600" dirty="0" err="1">
                <a:solidFill>
                  <a:schemeClr val="tx2"/>
                </a:solidFill>
                <a:latin typeface="Times New Roman" pitchFamily="18" charset="0"/>
                <a:ea typeface="TimesNewRomanPSMT"/>
                <a:cs typeface="TimesNewRomanPSMT"/>
              </a:rPr>
              <a:t>factB</a:t>
            </a:r>
            <a:r>
              <a:rPr lang="fr-FR" sz="1600" dirty="0" err="1">
                <a:latin typeface="Times New Roman" pitchFamily="18" charset="0"/>
                <a:ea typeface="TimesNewRomanPSMT"/>
                <a:cs typeface="TimesNewRomanPSMT"/>
              </a:rPr>
              <a:t>+</a:t>
            </a:r>
            <a:r>
              <a:rPr lang="fr-FR" sz="1600" dirty="0" err="1">
                <a:solidFill>
                  <a:srgbClr val="7030A0"/>
                </a:solidFill>
                <a:latin typeface="Times New Roman" pitchFamily="18" charset="0"/>
                <a:ea typeface="TimesNewRomanPSMT"/>
                <a:cs typeface="TimesNewRomanPSMT"/>
              </a:rPr>
              <a:t>factC</a:t>
            </a:r>
            <a:r>
              <a:rPr lang="fr-FR" sz="1600" dirty="0">
                <a:latin typeface="Times New Roman" pitchFamily="18" charset="0"/>
                <a:ea typeface="TimesNewRomanPSMT"/>
                <a:cs typeface="TimesNewRomanPSMT"/>
              </a:rPr>
              <a:t>;</a:t>
            </a:r>
            <a:endParaRPr lang="fr-FR" sz="16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dirty="0">
                <a:latin typeface="Times New Roman" pitchFamily="18" charset="0"/>
                <a:ea typeface="TimesNewRomanPSMT"/>
                <a:cs typeface="TimesNewRomanPSMT"/>
              </a:rPr>
              <a:t> </a:t>
            </a:r>
            <a:r>
              <a:rPr lang="fr-FR" sz="1600" dirty="0" err="1">
                <a:solidFill>
                  <a:srgbClr val="FF0000"/>
                </a:solidFill>
                <a:latin typeface="Times New Roman" pitchFamily="18" charset="0"/>
                <a:ea typeface="TimesNewRomanPSMT"/>
                <a:cs typeface="TimesNewRomanPSMT"/>
              </a:rPr>
              <a:t>fact</a:t>
            </a:r>
            <a:r>
              <a:rPr lang="fr-FR" sz="1600" dirty="0">
                <a:solidFill>
                  <a:srgbClr val="FF0000"/>
                </a:solidFill>
                <a:latin typeface="Times New Roman" pitchFamily="18" charset="0"/>
                <a:ea typeface="TimesNewRomanPSMT"/>
                <a:cs typeface="TimesNewRomanPSMT"/>
              </a:rPr>
              <a:t> ← 1 ;</a:t>
            </a:r>
            <a:endParaRPr lang="fr-FR" sz="1600" dirty="0">
              <a:solidFill>
                <a:srgbClr val="FF000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fr-FR" sz="1600" dirty="0">
                <a:solidFill>
                  <a:srgbClr val="FF0000"/>
                </a:solidFill>
                <a:latin typeface="Times New Roman" pitchFamily="18" charset="0"/>
                <a:ea typeface="TimesNewRomanPSMT"/>
                <a:cs typeface="TimesNewRomanPSMT"/>
              </a:rPr>
              <a:t>i </a:t>
            </a:r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fr-FR" sz="1600" dirty="0" err="1">
                <a:solidFill>
                  <a:srgbClr val="FF0000"/>
                </a:solidFill>
                <a:latin typeface="Times New Roman" pitchFamily="18" charset="0"/>
                <a:ea typeface="TimesNewRomanPSMT"/>
                <a:cs typeface="TimesNewRomanPSMT"/>
              </a:rPr>
              <a:t>sum</a:t>
            </a:r>
            <a:r>
              <a:rPr lang="fr-FR" sz="1600" dirty="0">
                <a:solidFill>
                  <a:srgbClr val="FF0000"/>
                </a:solidFill>
                <a:latin typeface="Times New Roman" pitchFamily="18" charset="0"/>
                <a:ea typeface="TimesNewRomanPSMT"/>
                <a:cs typeface="TimesNewRomanPSMT"/>
              </a:rPr>
              <a:t> </a:t>
            </a:r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  <a:ea typeface="TimesNewRomanPSMT"/>
                <a:cs typeface="TimesNewRomanPSMT"/>
              </a:rPr>
              <a:t>do</a:t>
            </a:r>
            <a:endParaRPr lang="fr-FR" sz="16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ea typeface="TimesNewRomanPSMT"/>
                <a:cs typeface="TimesNewRomanPSMT"/>
              </a:rPr>
              <a:t>fact ← fact * i;</a:t>
            </a:r>
            <a:endParaRPr lang="fr-FR" sz="1600" dirty="0">
              <a:solidFill>
                <a:srgbClr val="FF000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 for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16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en-US" sz="1600" dirty="0">
                <a:latin typeface="Times New Roman" pitchFamily="18" charset="0"/>
                <a:ea typeface="TimesNewRomanPSMT"/>
                <a:cs typeface="TimesNewRomanPSMT"/>
              </a:rPr>
              <a:t>Write (fact);</a:t>
            </a:r>
            <a:endParaRPr lang="fr-FR" sz="16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END.</a:t>
            </a:r>
            <a:endParaRPr lang="fr-FR" sz="1600" dirty="0"/>
          </a:p>
          <a:p>
            <a:pPr algn="l" rtl="0" eaLnBrk="1" hangingPunct="1">
              <a:lnSpc>
                <a:spcPct val="115000"/>
              </a:lnSpc>
            </a:pPr>
            <a:endParaRPr lang="fr-FR" sz="1600" dirty="0">
              <a:cs typeface="Times New Roman" pitchFamily="18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428625" y="403225"/>
            <a:ext cx="5143500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lnSpc>
                <a:spcPct val="115000"/>
              </a:lnSpc>
            </a:pPr>
            <a:r>
              <a:rPr lang="fr-FR" sz="1600" b="1" dirty="0" err="1">
                <a:latin typeface="Times New Roman" pitchFamily="18" charset="0"/>
                <a:ea typeface="TimesNewRomanPSMT"/>
                <a:cs typeface="TimesNewRomanPSMT"/>
              </a:rPr>
              <a:t>Algorithm</a:t>
            </a:r>
            <a:r>
              <a:rPr lang="fr-FR" sz="1600" dirty="0" err="1">
                <a:latin typeface="Times New Roman" pitchFamily="18" charset="0"/>
                <a:ea typeface="TimesNewRomanPSMT"/>
                <a:cs typeface="TimesNewRomanPSMT"/>
              </a:rPr>
              <a:t>example</a:t>
            </a:r>
            <a:endParaRPr lang="fr-FR" sz="16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A, B, C: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integers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fr-FR" sz="16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err="1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factorial</a:t>
            </a:r>
            <a:r>
              <a:rPr lang="fr-FR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(N: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integer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;) : </a:t>
            </a:r>
            <a:r>
              <a:rPr lang="fr-FR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integer</a:t>
            </a:r>
            <a:r>
              <a:rPr lang="fr-FR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fr-FR" sz="16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factN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, i: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fr-FR" sz="16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Begin</a:t>
            </a:r>
            <a:endParaRPr lang="fr-FR" sz="16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dirty="0" err="1">
                <a:latin typeface="Times New Roman" pitchFamily="18" charset="0"/>
                <a:ea typeface="TimesNewRomanPSMT"/>
                <a:cs typeface="TimesNewRomanPSMT"/>
              </a:rPr>
              <a:t>factN</a:t>
            </a:r>
            <a:r>
              <a:rPr lang="fr-FR" sz="1600" dirty="0">
                <a:latin typeface="Times New Roman" pitchFamily="18" charset="0"/>
                <a:ea typeface="TimesNewRomanPSMT"/>
                <a:cs typeface="TimesNewRomanPSMT"/>
              </a:rPr>
              <a:t> ← 1;</a:t>
            </a:r>
            <a:endParaRPr lang="fr-FR" sz="16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fr-FR" sz="1600" dirty="0">
                <a:latin typeface="Times New Roman" pitchFamily="18" charset="0"/>
                <a:ea typeface="TimesNewRomanPSMT"/>
                <a:cs typeface="TimesNewRomanPSMT"/>
              </a:rPr>
              <a:t>i 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1600" dirty="0">
                <a:latin typeface="Times New Roman" pitchFamily="18" charset="0"/>
                <a:ea typeface="TimesNewRomanPSMT"/>
                <a:cs typeface="TimesNewRomanPSMT"/>
              </a:rPr>
              <a:t>1 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to N do</a:t>
            </a:r>
            <a:endParaRPr lang="fr-FR" sz="16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dirty="0" err="1">
                <a:latin typeface="Times New Roman" pitchFamily="18" charset="0"/>
                <a:ea typeface="TimesNewRomanPSMT"/>
                <a:cs typeface="TimesNewRomanPSMT"/>
              </a:rPr>
              <a:t>factN</a:t>
            </a:r>
            <a:r>
              <a:rPr lang="fr-FR" sz="1600" dirty="0">
                <a:latin typeface="Times New Roman" pitchFamily="18" charset="0"/>
                <a:ea typeface="TimesNewRomanPSMT"/>
                <a:cs typeface="TimesNewRomanPSMT"/>
              </a:rPr>
              <a:t> ← </a:t>
            </a:r>
            <a:r>
              <a:rPr lang="fr-FR" sz="1600" dirty="0" err="1">
                <a:latin typeface="Times New Roman" pitchFamily="18" charset="0"/>
                <a:ea typeface="TimesNewRomanPSMT"/>
                <a:cs typeface="TimesNewRomanPSMT"/>
              </a:rPr>
              <a:t>factN</a:t>
            </a:r>
            <a:r>
              <a:rPr lang="fr-FR" sz="1600" dirty="0">
                <a:latin typeface="Times New Roman" pitchFamily="18" charset="0"/>
                <a:ea typeface="TimesNewRomanPSMT"/>
                <a:cs typeface="TimesNewRomanPSMT"/>
              </a:rPr>
              <a:t>* i;</a:t>
            </a:r>
            <a:endParaRPr lang="fr-FR" sz="16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End for</a:t>
            </a:r>
            <a:endParaRPr lang="fr-FR" sz="16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Return (</a:t>
            </a:r>
            <a:r>
              <a:rPr lang="fr-FR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factN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) ;</a:t>
            </a:r>
            <a:endParaRPr lang="fr-FR" sz="16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fr-FR" sz="16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Begin</a:t>
            </a:r>
            <a:endParaRPr lang="fr-FR" sz="16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dirty="0">
                <a:latin typeface="Times New Roman" pitchFamily="18" charset="0"/>
                <a:ea typeface="TimesNewRomanPSMT"/>
                <a:cs typeface="TimesNewRomanPSMT"/>
              </a:rPr>
              <a:t>Read (A,B,C);</a:t>
            </a:r>
            <a:endParaRPr lang="fr-FR" sz="16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dirty="0" err="1">
                <a:latin typeface="Times New Roman" pitchFamily="18" charset="0"/>
                <a:ea typeface="TimesNewRomanPSMT"/>
                <a:cs typeface="TimesNewRomanPSMT"/>
              </a:rPr>
              <a:t>write</a:t>
            </a:r>
            <a:r>
              <a:rPr lang="fr-FR" sz="1600" dirty="0">
                <a:latin typeface="Times New Roman" pitchFamily="18" charset="0"/>
                <a:ea typeface="TimesNewRomanPSMT"/>
                <a:cs typeface="TimesNewRomanPSMT"/>
              </a:rPr>
              <a:t> (</a:t>
            </a:r>
            <a:r>
              <a:rPr lang="fr-FR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factorial</a:t>
            </a:r>
            <a:r>
              <a:rPr lang="fr-FR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fr-FR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factorial</a:t>
            </a:r>
            <a:r>
              <a:rPr lang="fr-FR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(A)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factorial</a:t>
            </a:r>
            <a:r>
              <a:rPr lang="fr-F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(B)</a:t>
            </a:r>
            <a:endParaRPr lang="fr-FR" sz="1600" dirty="0">
              <a:solidFill>
                <a:schemeClr val="tx2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factorial</a:t>
            </a:r>
            <a:r>
              <a:rPr lang="fr-FR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(C)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) );</a:t>
            </a:r>
            <a:endParaRPr lang="fr-FR" sz="16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END.</a:t>
            </a:r>
          </a:p>
          <a:p>
            <a:pPr algn="l" rtl="0" eaLnBrk="1" hangingPunct="1">
              <a:lnSpc>
                <a:spcPct val="115000"/>
              </a:lnSpc>
            </a:pP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endParaRPr lang="fr-FR" sz="1600" dirty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509588" y="47625"/>
          <a:ext cx="3784600" cy="280988"/>
        </p:xfrm>
        <a:graphic>
          <a:graphicData uri="http://schemas.openxmlformats.org/drawingml/2006/table">
            <a:tbl>
              <a:tblPr/>
              <a:tblGrid>
                <a:gridCol w="378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NewRomanPSMT"/>
                          <a:cs typeface="Arial"/>
                        </a:rPr>
                        <a:t>Solution2 (using a function)</a:t>
                      </a:r>
                      <a:endParaRPr lang="fr-FR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7538" marR="57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4784725" y="28575"/>
          <a:ext cx="4144963" cy="280988"/>
        </p:xfrm>
        <a:graphic>
          <a:graphicData uri="http://schemas.openxmlformats.org/drawingml/2006/table">
            <a:tbl>
              <a:tblPr/>
              <a:tblGrid>
                <a:gridCol w="4144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TimesNewRomanPSMT"/>
                          <a:cs typeface="Arial"/>
                        </a:rPr>
                        <a:t>Solution1</a:t>
                      </a:r>
                      <a:endParaRPr lang="fr-FR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7537" marR="57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238375" y="5778500"/>
            <a:ext cx="1646605" cy="456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(</a:t>
            </a:r>
            <a:r>
              <a:rPr lang="fr-FR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+</a:t>
            </a:r>
            <a:r>
              <a:rPr lang="fr-FR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B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+</a:t>
            </a:r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C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)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</a:t>
            </a:r>
          </a:p>
        </p:txBody>
      </p:sp>
      <p:sp>
        <p:nvSpPr>
          <p:cNvPr id="17" name="Ellipse 16"/>
          <p:cNvSpPr/>
          <p:nvPr/>
        </p:nvSpPr>
        <p:spPr>
          <a:xfrm>
            <a:off x="4343400" y="1428750"/>
            <a:ext cx="32131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386263" y="2570163"/>
            <a:ext cx="3214687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4355976" y="3726160"/>
            <a:ext cx="32131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400550" y="5130800"/>
            <a:ext cx="3429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-71438" y="1843088"/>
            <a:ext cx="3213101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238375" y="5764213"/>
            <a:ext cx="2047875" cy="495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5290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500"/>
                                        <p:tgtEl>
                                          <p:spTgt spid="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3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3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8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3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8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3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8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3" dur="500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1. Problem and sub-problem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72AEE71-0183-44D8-B4F1-9A5C33988FA1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exercise</a:t>
            </a:r>
          </a:p>
        </p:txBody>
      </p:sp>
      <p:sp>
        <p:nvSpPr>
          <p:cNvPr id="26" name="Espace réservé du texte 2"/>
          <p:cNvSpPr txBox="1">
            <a:spLocks/>
          </p:cNvSpPr>
          <p:nvPr/>
        </p:nvSpPr>
        <p:spPr>
          <a:xfrm>
            <a:off x="2357438" y="1362075"/>
            <a:ext cx="4429125" cy="495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Modular cutting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25" name="Espace réservé du texte 2"/>
          <p:cNvSpPr txBox="1">
            <a:spLocks/>
          </p:cNvSpPr>
          <p:nvPr/>
        </p:nvSpPr>
        <p:spPr>
          <a:xfrm>
            <a:off x="2143125" y="3214688"/>
            <a:ext cx="5143500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Subprogram1: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Read the notes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17" name="Espace réservé du texte 2"/>
          <p:cNvSpPr txBox="1">
            <a:spLocks/>
          </p:cNvSpPr>
          <p:nvPr/>
        </p:nvSpPr>
        <p:spPr>
          <a:xfrm>
            <a:off x="2071688" y="2571750"/>
            <a:ext cx="5429250" cy="5619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Main program </a:t>
            </a: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exercise</a:t>
            </a:r>
            <a:endParaRPr lang="fr-FR" sz="28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28" name="Espace réservé du texte 2"/>
          <p:cNvSpPr txBox="1">
            <a:spLocks/>
          </p:cNvSpPr>
          <p:nvPr/>
        </p:nvSpPr>
        <p:spPr>
          <a:xfrm>
            <a:off x="2143125" y="3857625"/>
            <a:ext cx="6786563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Subprogram2: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Calculate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the average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29" name="Espace réservé du texte 2"/>
          <p:cNvSpPr txBox="1">
            <a:spLocks/>
          </p:cNvSpPr>
          <p:nvPr/>
        </p:nvSpPr>
        <p:spPr>
          <a:xfrm>
            <a:off x="2143125" y="4429125"/>
            <a:ext cx="7286625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Subprogram3: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Check if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Successful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or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failed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33" name="Espace réservé du texte 2"/>
          <p:cNvSpPr txBox="1">
            <a:spLocks/>
          </p:cNvSpPr>
          <p:nvPr/>
        </p:nvSpPr>
        <p:spPr>
          <a:xfrm>
            <a:off x="142875" y="3786188"/>
            <a:ext cx="1714500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modules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22" name="Espace réservé du texte 2"/>
          <p:cNvSpPr txBox="1">
            <a:spLocks/>
          </p:cNvSpPr>
          <p:nvPr/>
        </p:nvSpPr>
        <p:spPr>
          <a:xfrm>
            <a:off x="1928813" y="5153025"/>
            <a:ext cx="5429250" cy="5619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End Main Program</a:t>
            </a:r>
            <a:endParaRPr lang="fr-FR" sz="28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24" name="Accolade ouvrante 23"/>
          <p:cNvSpPr/>
          <p:nvPr/>
        </p:nvSpPr>
        <p:spPr>
          <a:xfrm>
            <a:off x="1643063" y="3214688"/>
            <a:ext cx="500062" cy="17859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97823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17" grpId="0"/>
      <p:bldP spid="28" grpId="0"/>
      <p:bldP spid="29" grpId="0"/>
      <p:bldP spid="33" grpId="0"/>
      <p:bldP spid="22" grpId="0"/>
      <p:bldP spid="2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7. Nested calls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A5000EC-A4A3-40FB-A36C-88BC3532BAA6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75" y="1357313"/>
            <a:ext cx="807243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The nested call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consists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of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call a </a:t>
            </a:r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function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in </a:t>
            </a:r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another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function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.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7.1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definition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457200" y="25003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7.2 </a:t>
            </a:r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Example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5813" y="2928938"/>
            <a:ext cx="8072437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Let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be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the following functions: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F(x)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3x</a:t>
            </a:r>
            <a:r>
              <a:rPr lang="fr-FR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G(x) =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7x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H(x) = F(x) + G(x)</a:t>
            </a:r>
          </a:p>
          <a:p>
            <a:pPr indent="187325">
              <a:lnSpc>
                <a:spcPct val="150000"/>
              </a:lnSpc>
              <a:spcBef>
                <a:spcPts val="600"/>
              </a:spcBef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Write an algorithm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that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reads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 real </a:t>
            </a:r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number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A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and displays: F(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), G(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) and H(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)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4105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988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7. Nested calls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201A087-ED05-4733-A597-F8081208059B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28625" y="1071563"/>
            <a:ext cx="51435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lnSpc>
                <a:spcPct val="115000"/>
              </a:lnSpc>
            </a:pPr>
            <a:r>
              <a:rPr lang="fr-FR" sz="2000" b="1" dirty="0" err="1">
                <a:latin typeface="Times New Roman" pitchFamily="18" charset="0"/>
                <a:ea typeface="TimesNewRomanPSMT"/>
                <a:cs typeface="TimesNewRomanPSMT"/>
              </a:rPr>
              <a:t>Algorithm</a:t>
            </a:r>
            <a:r>
              <a:rPr lang="fr-FR" sz="2000" b="1" dirty="0">
                <a:latin typeface="Times New Roman" pitchFamily="18" charset="0"/>
                <a:ea typeface="TimesNewRomanPSMT"/>
                <a:cs typeface="TimesNewRomanPSMT"/>
              </a:rPr>
              <a:t> </a:t>
            </a:r>
            <a:r>
              <a:rPr lang="fr-FR" sz="2000" dirty="0" err="1">
                <a:latin typeface="Times New Roman" pitchFamily="18" charset="0"/>
                <a:ea typeface="TimesNewRomanPSMT"/>
                <a:cs typeface="TimesNewRomanPSMT"/>
              </a:rPr>
              <a:t>example</a:t>
            </a:r>
            <a:endParaRPr lang="fr-FR" sz="20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integers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fr-FR" sz="20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(x: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integer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;):</a:t>
            </a:r>
            <a:r>
              <a:rPr lang="fr-F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integer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115000"/>
              </a:lnSpc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integer</a:t>
            </a: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;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Begin</a:t>
            </a:r>
          </a:p>
          <a:p>
            <a:pPr algn="l" rtl="0" eaLnBrk="1" hangingPunct="1">
              <a:lnSpc>
                <a:spcPct val="115000"/>
              </a:lnSpc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3*x*x;</a:t>
            </a:r>
            <a:endParaRPr lang="fr-FR" sz="20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Return (S);</a:t>
            </a:r>
            <a:endParaRPr lang="fr-FR" sz="20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 rtl="0" eaLnBrk="1" hangingPunct="1">
              <a:lnSpc>
                <a:spcPct val="115000"/>
              </a:lnSpc>
            </a:pP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(x: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integer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;):</a:t>
            </a:r>
            <a:r>
              <a:rPr lang="fr-FR" sz="20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integer</a:t>
            </a:r>
            <a:r>
              <a:rPr lang="fr-FR" sz="2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115000"/>
              </a:lnSpc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integer</a:t>
            </a: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;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Begin</a:t>
            </a:r>
          </a:p>
          <a:p>
            <a:pPr algn="l" rtl="0" eaLnBrk="1" hangingPunct="1">
              <a:lnSpc>
                <a:spcPct val="115000"/>
              </a:lnSpc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</a:t>
            </a:r>
            <a:r>
              <a:rPr lang="fr-FR" sz="2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7*x;</a:t>
            </a:r>
            <a:endParaRPr lang="fr-FR" sz="20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Return (S);</a:t>
            </a:r>
            <a:endParaRPr lang="fr-FR" sz="20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 rtl="0" eaLnBrk="1" hangingPunct="1">
              <a:lnSpc>
                <a:spcPct val="115000"/>
              </a:lnSpc>
            </a:pPr>
            <a:endParaRPr lang="fr-FR" sz="2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7435850" y="2071678"/>
            <a:ext cx="1708150" cy="785812"/>
          </a:xfrm>
          <a:prstGeom prst="wedgeRoundRectCallout">
            <a:avLst>
              <a:gd name="adj1" fmla="val -82591"/>
              <a:gd name="adj2" fmla="val -1910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Aft>
                <a:spcPts val="1000"/>
              </a:spcAft>
            </a:pPr>
            <a:r>
              <a:rPr lang="fr-FR" sz="1600" b="1" dirty="0" err="1">
                <a:solidFill>
                  <a:srgbClr val="FF0000"/>
                </a:solidFill>
                <a:latin typeface="Times New Roman" pitchFamily="18" charset="0"/>
              </a:rPr>
              <a:t>Nested</a:t>
            </a:r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</a:rPr>
              <a:t> call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5117132" y="1000125"/>
            <a:ext cx="5143500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lnSpc>
                <a:spcPct val="115000"/>
              </a:lnSpc>
            </a:pP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(x: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integer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;):</a:t>
            </a:r>
            <a:r>
              <a:rPr lang="fr-FR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entire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fr-FR" sz="20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entire</a:t>
            </a: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;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lnSpc>
                <a:spcPct val="115000"/>
              </a:lnSpc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Begin</a:t>
            </a:r>
          </a:p>
          <a:p>
            <a:pPr algn="l" rtl="0" eaLnBrk="1" hangingPunct="1">
              <a:lnSpc>
                <a:spcPct val="115000"/>
              </a:lnSpc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F(x)</a:t>
            </a: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G(x)</a:t>
            </a: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;</a:t>
            </a:r>
            <a:endParaRPr lang="fr-FR" sz="20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Return (</a:t>
            </a:r>
            <a:r>
              <a:rPr lang="fr-FR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 ;</a:t>
            </a:r>
            <a:endParaRPr lang="fr-FR" sz="20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 rtl="0" eaLnBrk="1" hangingPunct="1">
              <a:lnSpc>
                <a:spcPct val="115000"/>
              </a:lnSpc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Begin //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main program</a:t>
            </a:r>
            <a:endParaRPr lang="fr-FR" sz="20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2000" dirty="0">
                <a:latin typeface="Times New Roman" pitchFamily="18" charset="0"/>
                <a:ea typeface="TimesNewRomanPSMT"/>
                <a:cs typeface="TimesNewRomanPSMT"/>
              </a:rPr>
              <a:t>Read (A);</a:t>
            </a:r>
            <a:endParaRPr lang="fr-FR" sz="20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2000" dirty="0" err="1">
                <a:latin typeface="Times New Roman" pitchFamily="18" charset="0"/>
                <a:ea typeface="TimesNewRomanPSMT"/>
                <a:cs typeface="TimesNewRomanPSMT"/>
              </a:rPr>
              <a:t>write</a:t>
            </a:r>
            <a:r>
              <a:rPr lang="fr-FR" sz="2000" dirty="0">
                <a:latin typeface="Times New Roman" pitchFamily="18" charset="0"/>
                <a:ea typeface="TimesNewRomanPSMT"/>
                <a:cs typeface="TimesNewRomanPSMT"/>
              </a:rPr>
              <a:t> (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2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G(A)</a:t>
            </a:r>
            <a:r>
              <a:rPr lang="fr-FR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H(A)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);</a:t>
            </a:r>
            <a:endParaRPr lang="fr-FR" sz="2000" dirty="0">
              <a:cs typeface="Times New Roman" pitchFamily="18" charset="0"/>
            </a:endParaRPr>
          </a:p>
          <a:p>
            <a:pPr algn="l" rtl="0" eaLnBrk="1" hangingPunct="1">
              <a:lnSpc>
                <a:spcPct val="115000"/>
              </a:lnSpc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END.</a:t>
            </a:r>
          </a:p>
          <a:p>
            <a:pPr algn="l" rtl="0" eaLnBrk="1" hangingPunct="1">
              <a:lnSpc>
                <a:spcPct val="115000"/>
              </a:lnSpc>
            </a:pPr>
            <a:endParaRPr lang="fr-FR" sz="2000" dirty="0"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18" name="Connecteur en arc 17"/>
          <p:cNvCxnSpPr/>
          <p:nvPr/>
        </p:nvCxnSpPr>
        <p:spPr>
          <a:xfrm rot="10800000" flipV="1">
            <a:off x="1691680" y="2428874"/>
            <a:ext cx="4464498" cy="1576189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rc 23"/>
          <p:cNvCxnSpPr/>
          <p:nvPr/>
        </p:nvCxnSpPr>
        <p:spPr>
          <a:xfrm rot="10800000">
            <a:off x="1857376" y="2143125"/>
            <a:ext cx="3794745" cy="127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re 1"/>
          <p:cNvSpPr txBox="1">
            <a:spLocks/>
          </p:cNvSpPr>
          <p:nvPr/>
        </p:nvSpPr>
        <p:spPr bwMode="auto">
          <a:xfrm>
            <a:off x="428625" y="609600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fr-FR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Example</a:t>
            </a: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(solution)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16450" y="4724400"/>
            <a:ext cx="2259013" cy="1493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F(x)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3x</a:t>
            </a:r>
            <a:r>
              <a:rPr lang="fr-F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G(x)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=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7x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H(x) =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F(x)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+</a:t>
            </a:r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G(x)</a:t>
            </a:r>
          </a:p>
        </p:txBody>
      </p:sp>
    </p:spTree>
    <p:extLst>
      <p:ext uri="{BB962C8B-B14F-4D97-AF65-F5344CB8AC3E}">
        <p14:creationId xmlns:p14="http://schemas.microsoft.com/office/powerpoint/2010/main" val="339251385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857232"/>
            <a:ext cx="8572500" cy="3232150"/>
          </a:xfrm>
        </p:spPr>
        <p:txBody>
          <a:bodyPr rtlCol="0">
            <a:spAutoFit/>
          </a:bodyPr>
          <a:lstStyle/>
          <a:p>
            <a:pPr rtl="0">
              <a:defRPr/>
            </a:pPr>
            <a:r>
              <a:rPr lang="fr-FR" sz="7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Chapter –1:</a:t>
            </a:r>
            <a:br>
              <a:rPr lang="fr-FR" sz="7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r>
              <a:rPr lang="fr-FR" sz="7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(part 2)</a:t>
            </a:r>
            <a:br>
              <a:rPr lang="fr-FR" sz="7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r>
              <a:rPr lang="fr-FR" sz="6000" b="1" dirty="0"/>
              <a:t> </a:t>
            </a:r>
            <a:r>
              <a:rPr lang="fr-FR" sz="6000" b="1" dirty="0">
                <a:solidFill>
                  <a:schemeClr val="accent1"/>
                </a:solidFill>
                <a:latin typeface="Trebuchet MS" pitchFamily="34" charset="0"/>
              </a:rPr>
              <a:t>Recursion</a:t>
            </a:r>
          </a:p>
        </p:txBody>
      </p:sp>
      <p:sp>
        <p:nvSpPr>
          <p:cNvPr id="68611" name="ZoneTexte 2"/>
          <p:cNvSpPr txBox="1">
            <a:spLocks noChangeArrowheads="1"/>
          </p:cNvSpPr>
          <p:nvPr/>
        </p:nvSpPr>
        <p:spPr bwMode="auto">
          <a:xfrm>
            <a:off x="642938" y="5572138"/>
            <a:ext cx="3571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sz="2400" b="1" dirty="0" err="1">
                <a:latin typeface="Trebuchet MS" pitchFamily="34" charset="0"/>
              </a:rPr>
              <a:t>Kimouche</a:t>
            </a:r>
            <a:r>
              <a:rPr lang="fr-FR" sz="2400" b="1" dirty="0">
                <a:latin typeface="Trebuchet MS" pitchFamily="34" charset="0"/>
              </a:rPr>
              <a:t> Abdelkader</a:t>
            </a:r>
          </a:p>
        </p:txBody>
      </p:sp>
      <p:sp>
        <p:nvSpPr>
          <p:cNvPr id="68612" name="AutoShape 7" descr="data:image/jpeg;base64,/9j/4AAQSkZJRgABAQAAAQABAAD/2wCEAAkGBxQTEhQUExQWFRUXGRUYFxcVFh8VHRscFBQeGBUZGhgeHCkgGBwlGxUeITEhJSkrLi4uHR8zODMsNygtLisBCgoKDg0OGhAQGjAmIBwsNSwsNywsNiwsLC8tLSwsNSwsLCwsLCwsLDcsLCwsLCwsLCwsLDQsLCwsLiwsNCwsLP/AABEIAGAAlAMBIgACEQEDEQH/xAAbAAACAwEBAQAAAAAAAAAAAAAEBQEDBgIAB//EAEgQAAEDAQUCCQYMBQIHAAAAAAECAxEABAUSITFBUQYTIjNhcXOxsjI0coGEwwcUFSNCRIKRocHR4VJTwtLwQ4MkNWKSk9Pi/8QAGAEBAQEBAQAAAAAAAAAAAAAAAAIBAwT/xAAkEQACAQMEAgIDAAAAAAAAAAAAAQIDETESEyFRQWEi8FKxwf/aAAwDAQACEQMRAD8A+g8KV2o2tpuzurQC3JSMOGcZ5RJSToIp3YLsdTm7aXHD0AJH4Cfxrk+fez+9ptQEJTG/11NTUKVGZoD1ems3bOGlmS4WkqxrGWXkzpGLr3UI3fjrxWjNsjTDGYMxBPQPxrnKpGJag2a9SgMzlVJtiP4x6jNYK0PuM8p5SlIUYJJmJMAknTX8KKfvezsoClPMpEYhLgzETkB11zdbpFbRrlXk2PpfhXKr1bGqvwNfPn/hAu/k/wDEJO+M900JaOHViKuS+kdZIy+6m5IpU0fUWre2rRQq5DoOhB6jXzewcIWHCA2+g9OIU6dtyYyOWzp6axV35QdJGwqayFhvBYA5RnpOL8TRyeEeFWFScW8p1HWKqNeLyS6TWDQ16hrHbUOiUKCv83URNd0zkUWizlQyWtPSk/qKyXCWyW1pBW3anFIEzASFDdsg/tW1oO+OYe7NzwGgOrqWSy0VHEotoJJ2kpEmvVF0cwz2bfgFeoAP6/7P72m9KPr/ALP72m9AVuuhIKlGANSaxHCK8i8CnGEjYgqCcU751/eieHF5ZpazjyjHrEGsy7eTYSAUyBpKdP0rz1ZPCOtOKyJbju4C0qKwMCJUo/RTqR3H7qbqv160uFi7meMIMKeOSESYGcZ6K+6lFhS5eFqFmbUUsgy5uKQcwDvIBr6s9YBZ7OluzfN4QAAkDlHLUxlO/pqVG61PwW3bgzNm+Dtx6FXhbHHsh8y1802N4JGatBu0O+ndk4J3bZBKbMynpUkLUY01kk57KsYFrKEmRjJzBXkBP8XF5mNkV623Qpx1tTiUqCJhalcpJVhxBIwxBKROY0FdFLj4xIavllT/AAnYa5KLNaFR/Ksq49RwgV5rhe2ryrLa0+lZlHummgu9EgRv21PyegEZT1ml5mfECXZLBajgW0ytUThW2AuNJggKik9r+DSyzisynLKve2rEn/sVl90aU3tFwJ45DqGmiRqtQ5adfIIGWv4mrHLM/iVKxg+gQVT9oab9Oijf5I1emYW9rHb7Hm6kWhkausJKVDLaiTAy1k6iqmOECHRibEjTI5f5nW/uBDoUrjl4lR9Ekp2ZwrOawPwlcGviqha7MAhCiA6gaTBOKNAISkVylC8dUTop82ZaLxKSFBWFQ2pPfvracFuEybUFJMJcTGU+UCJlI3ZGvlV34HolSoO7IeurbBeSLM8lYWlMKSYyEiRI6ainNxZU4qSPuVCXvzD3ZueA1ZYrQHG0LGikpUPtCR31VfHMPdm54DXuPITdHMM9m34BUVN0cwz2bfgFRQAh8+9n97XV9lUsJStSMbuFRTEkcWsxmDtArn6/7P72u745yy9t7pdABWvgk06rE448pW/HHcKGc4BWU6l0/wC5+1aqvVlkbdiO4eCzFkUpTWKVROJWLSf7jRF+KGEYpjOYBJ2bqaUovhasQwgKO4ztjdUT4iVHmQuZ4iObeP2HDRVibaxAoQ4DvWlSe+rWlPH6DeUbFbaIYLhPLCQP+lJHeahR+2KbLkeV99Q4rTr/AF6alJ5X315ezr3/ALVZALeKG1JHGN8YAcsgqOnOlirNZ4ysxOe1tP609cCo5MT0pn8xVCuOj6G/mz/7KmUblJgN0YUrhDXFg7MISD9xplfF1otLSmXZKFiFAGMuvZQK8YUCogidiI2b8Z7qeVVPFjJ9mLY+DGwo8lKx9ue8VcPg7sezjB1Lj8q11eqtK6J1PsQsWUsP2dpDjhbKHZSsgjkBOHZO2mV78w92bngNDW7zuzejaO5FFXvzD3ZueA1Rh66OYZ7NvwCoqbo5hns2/AKigBPr/s/va7vjnLL23ul1x9f9n97Xd8c5Ze290ugGlQTXppQ/bFFxxHGIQEhMYiB5UzrO6tSuAy8bQtCZQEE7casOW0jLPLZSm0OKUcXxhlB3BXeSfyrpaQAVB5rFBMDDJOwTiGdCovI/TW4nydCnU66LOm+r0Raswm0EJfWNHW1aeS+PXkUjvo6zKIzUSodeID7qX2e1BZgrcSM83FIGmhEEzNUvusheFL2JY1hIMeuR31m3A3Ux6lwFUgzlsNdY9M9u8/pWdXeCkmE4l5HlHCnZkJ4yR+I6qq+VHDycOeua0kT/AAziOHrwmp2+ci5pHziEJJ6xPfl30scJGXGDrU/g7iqhnigYOMdxKV9FICiNdTiIjKotFuCAMHHLM6JLaYG/NQmq24ef6NTLUokg/GGerjFL/rHdTSwWtxSiDxRSB5SFmT9mNOmaSC9ZjCp3FtSpSRhHSQuD6jtpiUBQztDZ6FBKv661QisGNtjuppC7alNoJS80YzgEGfVH509FQ42Art3ndm9G0dyKKvfmHuzc8BoW3ed2b0bR3Iom+OYe7NzwGsBN0cwz2bfgFer10cwz2bfgFRQAn1/2f3td3xzll7b3S64+v+z+9rq+Ocsvbe6XQDSs3wlsgcfs6CEjHxkkpCjycEa9daWkV9edWX/d93XGuk4Wfa/aOlJ2l96Abvu1LNrSgYTKVGcASRAG7rrVUjd8/R6C/CKe0oxUbpdio72b6A74SCw7IBhCzBzEhJIrIquZIswe5MwDh4tMZ51r725h30F+A0kc/wCXj0U91c60U3z0XSk0uOx5dg+ZbgAchJgZapFEmh7s5lr0EeEUSa9EcI4yyZNV1JetLqSEpCdyASdNZ66N4LMhPHJATyXMMhITIwJOcddd3b52/wD5/DXXB3yrT2vu0V54RSkn7Z2lJ6WvSHNIOFTAUGgQmVLwypIVlgUcp6q0FJOEv+h2vu1V1rK8Hc5038hem6ksWlkDCcR2oSCMjoR1VqqSXp51Z+v8lU7rKUVG6XZtRt2bFdu87s3o2juRRV78w92bngNC27zuzejaO5FE3vzD3ZueA12OZN0cwz2bfgFRU3RzDPZt+AVFACHz72f3tccIm1lVlCF4Dx2uHF/pL2E0FwgRaU2pt1hsrAbwqzAB5RMHPqNMFIVaA2VJdYU2rGMknPCUxOYIhVAUXgp9lOJVomTAAZTJMTtVGylN6GVth61KbdTigJaSSnFEyUkjOBWkcsC1AhTyiDqChsj7sFVJuYCIX5OnzTWU6xyMtKq0GrSQTa5RmkOYHQsWl1a80ypgGActCRI6t1M2LwWtwNptYxxMGz//AFTQ3Sf5h/8AG3/ZUpushWIOEK0xBtuY3TgolTS4QbbyI7VeC4KF2gwouN5MJPknCYhU5zlS9DKSOLNtcCRAALYidMMagzlFar5HzKsfKMSeKbkxpng6akXUf5h1nm29QZB8jWaSjSllGqTWBK1eeH5tNs8nCkAWeegDXM5RUO3ysKCfjCjMgn4unKJ1GKRpTv5KMk8YZMSeLbzjSeR01CbogyHIOs8W3rv8iqTprwyeTMvL+cKvjTqFqyMMBPrg66bKMuYELW21ayVk4lYmQc4A1ndFOG7jCfJUB1NND+irEXYQoqDpCjqQ22Ces4KhxpZS5K1SwJV3yoZm1EJiQo2cQrOOTnn+1U3w7iaacXalFCl8lSGUpIOFWZlWkSPXTz5EGfK8rX5prPr5GelWKuskQXSQNBxbf9lU9t5RibRk238w98ZdWUjEnE2g9GmLpNO2bU4p5TAtQxpAJ+ZT0yPK1AAPrFHqueQQVyDkZaa/sqW7pKYwuERpDbYid3Iy0rLU1hBtvICqzuptlm4x0ODBaMuLCNiNoNNb35h7s3PAap+TyHEOqcWsoCwE4UgcuJ0SD9EbaUcJbXaXEFtmzuYTIKjhkjcBO3PWpA+ujmGezb8AqK6utBDLQUIIQgEHYQkSK9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en-US"/>
          </a:p>
        </p:txBody>
      </p:sp>
      <p:sp>
        <p:nvSpPr>
          <p:cNvPr id="68613" name="AutoShape 9" descr="data:image/jpeg;base64,/9j/4AAQSkZJRgABAQAAAQABAAD/2wCEAAkGBxQTEhQUExQWFRUXGRUYFxcVFh8VHRscFBQeGBUZGhgeHCkgGBwlGxUeITEhJSkrLi4uHR8zODMsNygtLisBCgoKDg0OGhAQGjAmIBwsNSwsNywsNiwsLC8tLSwsNSwsLCwsLCwsLDcsLCwsLCwsLCwsLDQsLCwsLiwsNCwsLP/AABEIAGAAlAMBIgACEQEDEQH/xAAbAAACAwEBAQAAAAAAAAAAAAAEBQEDBgIAB//EAEgQAAEDAQUCCQYMBQIHAAAAAAECAxEABAUSITFBUQYTIjNhcXOxsjI0coGEwwcUFSNCRIKRocHR4VJTwtLwQ4MkNWKSk9Pi/8QAGAEBAQEBAQAAAAAAAAAAAAAAAAIBAwT/xAAkEQACAQMEAgIDAAAAAAAAAAAAAQIDETESEyFRQWEi8FKxwf/aAAwDAQACEQMRAD8A+g8KV2o2tpuzurQC3JSMOGcZ5RJSToIp3YLsdTm7aXHD0AJH4Cfxrk+fez+9ptQEJTG/11NTUKVGZoD1ems3bOGlmS4WkqxrGWXkzpGLr3UI3fjrxWjNsjTDGYMxBPQPxrnKpGJag2a9SgMzlVJtiP4x6jNYK0PuM8p5SlIUYJJmJMAknTX8KKfvezsoClPMpEYhLgzETkB11zdbpFbRrlXk2PpfhXKr1bGqvwNfPn/hAu/k/wDEJO+M900JaOHViKuS+kdZIy+6m5IpU0fUWre2rRQq5DoOhB6jXzewcIWHCA2+g9OIU6dtyYyOWzp6axV35QdJGwqayFhvBYA5RnpOL8TRyeEeFWFScW8p1HWKqNeLyS6TWDQ16hrHbUOiUKCv83URNd0zkUWizlQyWtPSk/qKyXCWyW1pBW3anFIEzASFDdsg/tW1oO+OYe7NzwGgOrqWSy0VHEotoJJ2kpEmvVF0cwz2bfgFeoAP6/7P72m9KPr/ALP72m9AVuuhIKlGANSaxHCK8i8CnGEjYgqCcU751/eieHF5ZpazjyjHrEGsy7eTYSAUyBpKdP0rz1ZPCOtOKyJbju4C0qKwMCJUo/RTqR3H7qbqv160uFi7meMIMKeOSESYGcZ6K+6lFhS5eFqFmbUUsgy5uKQcwDvIBr6s9YBZ7OluzfN4QAAkDlHLUxlO/pqVG61PwW3bgzNm+Dtx6FXhbHHsh8y1802N4JGatBu0O+ndk4J3bZBKbMynpUkLUY01kk57KsYFrKEmRjJzBXkBP8XF5mNkV623Qpx1tTiUqCJhalcpJVhxBIwxBKROY0FdFLj4xIavllT/AAnYa5KLNaFR/Ksq49RwgV5rhe2ryrLa0+lZlHummgu9EgRv21PyegEZT1ml5mfECXZLBajgW0ytUThW2AuNJggKik9r+DSyzisynLKve2rEn/sVl90aU3tFwJ45DqGmiRqtQ5adfIIGWv4mrHLM/iVKxg+gQVT9oab9Oijf5I1emYW9rHb7Hm6kWhkausJKVDLaiTAy1k6iqmOECHRibEjTI5f5nW/uBDoUrjl4lR9Ekp2ZwrOawPwlcGviqha7MAhCiA6gaTBOKNAISkVylC8dUTop82ZaLxKSFBWFQ2pPfvracFuEybUFJMJcTGU+UCJlI3ZGvlV34HolSoO7IeurbBeSLM8lYWlMKSYyEiRI6ainNxZU4qSPuVCXvzD3ZueA1ZYrQHG0LGikpUPtCR31VfHMPdm54DXuPITdHMM9m34BUVN0cwz2bfgFRQAh8+9n97XV9lUsJStSMbuFRTEkcWsxmDtArn6/7P72u745yy9t7pdABWvgk06rE448pW/HHcKGc4BWU6l0/wC5+1aqvVlkbdiO4eCzFkUpTWKVROJWLSf7jRF+KGEYpjOYBJ2bqaUovhasQwgKO4ztjdUT4iVHmQuZ4iObeP2HDRVibaxAoQ4DvWlSe+rWlPH6DeUbFbaIYLhPLCQP+lJHeahR+2KbLkeV99Q4rTr/AF6alJ5X315ezr3/ALVZALeKG1JHGN8YAcsgqOnOlirNZ4ysxOe1tP609cCo5MT0pn8xVCuOj6G/mz/7KmUblJgN0YUrhDXFg7MISD9xplfF1otLSmXZKFiFAGMuvZQK8YUCogidiI2b8Z7qeVVPFjJ9mLY+DGwo8lKx9ue8VcPg7sezjB1Lj8q11eqtK6J1PsQsWUsP2dpDjhbKHZSsgjkBOHZO2mV78w92bngNDW7zuzejaO5FFXvzD3ZueA1Rh66OYZ7NvwCoqbo5hns2/AKigBPr/s/va7vjnLL23ul1x9f9n97Xd8c5Ze290ugGlQTXppQ/bFFxxHGIQEhMYiB5UzrO6tSuAy8bQtCZQEE7casOW0jLPLZSm0OKUcXxhlB3BXeSfyrpaQAVB5rFBMDDJOwTiGdCovI/TW4nydCnU66LOm+r0Raswm0EJfWNHW1aeS+PXkUjvo6zKIzUSodeID7qX2e1BZgrcSM83FIGmhEEzNUvusheFL2JY1hIMeuR31m3A3Ux6lwFUgzlsNdY9M9u8/pWdXeCkmE4l5HlHCnZkJ4yR+I6qq+VHDycOeua0kT/AAziOHrwmp2+ci5pHziEJJ6xPfl30scJGXGDrU/g7iqhnigYOMdxKV9FICiNdTiIjKotFuCAMHHLM6JLaYG/NQmq24ef6NTLUokg/GGerjFL/rHdTSwWtxSiDxRSB5SFmT9mNOmaSC9ZjCp3FtSpSRhHSQuD6jtpiUBQztDZ6FBKv661QisGNtjuppC7alNoJS80YzgEGfVH509FQ42Art3ndm9G0dyKKvfmHuzc8BoW3ed2b0bR3Iom+OYe7NzwGsBN0cwz2bfgFer10cwz2bfgFRQAn1/2f3td3xzll7b3S64+v+z+9rq+Ocsvbe6XQDSs3wlsgcfs6CEjHxkkpCjycEa9daWkV9edWX/d93XGuk4Wfa/aOlJ2l96Abvu1LNrSgYTKVGcASRAG7rrVUjd8/R6C/CKe0oxUbpdio72b6A74SCw7IBhCzBzEhJIrIquZIswe5MwDh4tMZ51r725h30F+A0kc/wCXj0U91c60U3z0XSk0uOx5dg+ZbgAchJgZapFEmh7s5lr0EeEUSa9EcI4yyZNV1JetLqSEpCdyASdNZ66N4LMhPHJATyXMMhITIwJOcddd3b52/wD5/DXXB3yrT2vu0V54RSkn7Z2lJ6WvSHNIOFTAUGgQmVLwypIVlgUcp6q0FJOEv+h2vu1V1rK8Hc5038hem6ksWlkDCcR2oSCMjoR1VqqSXp51Z+v8lU7rKUVG6XZtRt2bFdu87s3o2juRRV78w92bngNC27zuzejaO5FE3vzD3ZueA12OZN0cwz2bfgFRU3RzDPZt+AVFACHz72f3tccIm1lVlCF4Dx2uHF/pL2E0FwgRaU2pt1hsrAbwqzAB5RMHPqNMFIVaA2VJdYU2rGMknPCUxOYIhVAUXgp9lOJVomTAAZTJMTtVGylN6GVth61KbdTigJaSSnFEyUkjOBWkcsC1AhTyiDqChsj7sFVJuYCIX5OnzTWU6xyMtKq0GrSQTa5RmkOYHQsWl1a80ypgGActCRI6t1M2LwWtwNptYxxMGz//AFTQ3Sf5h/8AG3/ZUpushWIOEK0xBtuY3TgolTS4QbbyI7VeC4KF2gwouN5MJPknCYhU5zlS9DKSOLNtcCRAALYidMMagzlFar5HzKsfKMSeKbkxpng6akXUf5h1nm29QZB8jWaSjSllGqTWBK1eeH5tNs8nCkAWeegDXM5RUO3ysKCfjCjMgn4unKJ1GKRpTv5KMk8YZMSeLbzjSeR01CbogyHIOs8W3rv8iqTprwyeTMvL+cKvjTqFqyMMBPrg66bKMuYELW21ayVk4lYmQc4A1ndFOG7jCfJUB1NND+irEXYQoqDpCjqQ22Ces4KhxpZS5K1SwJV3yoZm1EJiQo2cQrOOTnn+1U3w7iaacXalFCl8lSGUpIOFWZlWkSPXTz5EGfK8rX5prPr5GelWKuskQXSQNBxbf9lU9t5RibRk238w98ZdWUjEnE2g9GmLpNO2bU4p5TAtQxpAJ+ZT0yPK1AAPrFHqueQQVyDkZaa/sqW7pKYwuERpDbYid3Iy0rLU1hBtvICqzuptlm4x0ODBaMuLCNiNoNNb35h7s3PAap+TyHEOqcWsoCwE4UgcuJ0SD9EbaUcJbXaXEFtmzuYTIKjhkjcBO3PWpA+ujmGezb8AqK6utBDLQUIIQgEHYQkSK9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en-US"/>
          </a:p>
        </p:txBody>
      </p:sp>
      <p:sp>
        <p:nvSpPr>
          <p:cNvPr id="68615" name="Rectangle 6"/>
          <p:cNvSpPr>
            <a:spLocks noChangeArrowheads="1"/>
          </p:cNvSpPr>
          <p:nvPr/>
        </p:nvSpPr>
        <p:spPr bwMode="auto">
          <a:xfrm>
            <a:off x="428625" y="5214950"/>
            <a:ext cx="1712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fr-FR" b="1" dirty="0">
                <a:solidFill>
                  <a:schemeClr val="accent1"/>
                </a:solidFill>
                <a:latin typeface="Trebuchet MS" pitchFamily="34" charset="0"/>
              </a:rPr>
              <a:t>The </a:t>
            </a:r>
            <a:r>
              <a:rPr lang="fr-FR" b="1" dirty="0" err="1">
                <a:solidFill>
                  <a:schemeClr val="accent1"/>
                </a:solidFill>
                <a:latin typeface="Trebuchet MS" pitchFamily="34" charset="0"/>
              </a:rPr>
              <a:t>teacher</a:t>
            </a:r>
            <a:r>
              <a:rPr lang="fr-FR" b="1" dirty="0">
                <a:latin typeface="Trebuchet MS" pitchFamily="34" charset="0"/>
              </a:rPr>
              <a:t>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699645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0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II. Recursion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715BCD7-CB05-4345-929D-7235679C279F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75" y="1716088"/>
            <a:ext cx="8072438" cy="364715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In programming, recursion is a method that allows to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 subprogram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(procedure or function) to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call herself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.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It's in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the body part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(instructions) we find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 call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to the procedure (function)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herself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.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II.1 </a:t>
            </a:r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definition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5980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II. Recursion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601141F-7CF8-4997-9C6E-43DCF32D6404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75" y="1716088"/>
            <a:ext cx="8072438" cy="30940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write an algorithm (function)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that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calculates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the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factorial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of a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given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integer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?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=1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2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3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4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5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…………………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(N-1)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N.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II.1 </a:t>
            </a:r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definition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742950" y="1285875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Example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632129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II. Recursion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8B5D04F-9DC5-4A5A-8927-869A771F0782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0" y="1571625"/>
            <a:ext cx="8501063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NOT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=1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2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3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4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5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…………………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(N-1)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NOT.</a:t>
            </a:r>
          </a:p>
          <a:p>
            <a:pPr marL="711200" algn="l" rtl="0">
              <a:defRPr/>
            </a:pPr>
            <a:endParaRPr lang="fr-FR" sz="2400" b="1" dirty="0"/>
          </a:p>
          <a:p>
            <a:pPr algn="l" rtl="0">
              <a:defRPr/>
            </a:pPr>
            <a:endParaRPr lang="fr-FR" sz="2400" b="1" dirty="0">
              <a:latin typeface="Trebuchet MS" pitchFamily="34" charset="0"/>
            </a:endParaRPr>
          </a:p>
          <a:p>
            <a:pPr algn="l" rtl="0">
              <a:defRPr/>
            </a:pPr>
            <a:r>
              <a:rPr lang="fr-FR" sz="2400" b="1" dirty="0" err="1">
                <a:latin typeface="Trebuchet MS" pitchFamily="34" charset="0"/>
              </a:rPr>
              <a:t>Function</a:t>
            </a:r>
            <a:r>
              <a:rPr lang="fr-FR" sz="2400" b="1" dirty="0">
                <a:latin typeface="Trebuchet MS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rebuchet MS" pitchFamily="34" charset="0"/>
              </a:rPr>
              <a:t>fact</a:t>
            </a:r>
            <a:r>
              <a:rPr lang="fr-FR" sz="24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fr-FR" sz="2400" dirty="0">
                <a:latin typeface="Trebuchet MS" pitchFamily="34" charset="0"/>
              </a:rPr>
              <a:t>(</a:t>
            </a:r>
            <a:r>
              <a:rPr lang="fr-FR" sz="2400" dirty="0">
                <a:solidFill>
                  <a:schemeClr val="accent4"/>
                </a:solidFill>
                <a:latin typeface="Trebuchet MS" pitchFamily="34" charset="0"/>
              </a:rPr>
              <a:t>N: </a:t>
            </a:r>
            <a:r>
              <a:rPr lang="fr-FR" sz="2400" dirty="0" err="1">
                <a:solidFill>
                  <a:schemeClr val="accent4"/>
                </a:solidFill>
                <a:latin typeface="Trebuchet MS" pitchFamily="34" charset="0"/>
              </a:rPr>
              <a:t>integer</a:t>
            </a:r>
            <a:r>
              <a:rPr lang="fr-FR" sz="2400" dirty="0">
                <a:latin typeface="Trebuchet MS" pitchFamily="34" charset="0"/>
              </a:rPr>
              <a:t>):</a:t>
            </a:r>
            <a:r>
              <a:rPr lang="fr-FR" sz="2400" dirty="0" err="1">
                <a:latin typeface="Trebuchet MS" pitchFamily="34" charset="0"/>
              </a:rPr>
              <a:t>integer</a:t>
            </a:r>
            <a:r>
              <a:rPr lang="fr-FR" sz="2400" dirty="0">
                <a:latin typeface="Trebuchet MS" pitchFamily="34" charset="0"/>
              </a:rPr>
              <a:t>;</a:t>
            </a:r>
          </a:p>
          <a:p>
            <a:pPr algn="l" rtl="0">
              <a:defRPr/>
            </a:pPr>
            <a:r>
              <a:rPr lang="fr-FR" sz="2400" dirty="0">
                <a:latin typeface="Trebuchet MS" pitchFamily="34" charset="0"/>
              </a:rPr>
              <a:t> </a:t>
            </a:r>
            <a:r>
              <a:rPr lang="en-GB" sz="2400" dirty="0" err="1">
                <a:solidFill>
                  <a:srgbClr val="0066FF"/>
                </a:solidFill>
                <a:latin typeface="Trebuchet MS" pitchFamily="34" charset="0"/>
              </a:rPr>
              <a:t>R,i:integer</a:t>
            </a:r>
            <a:r>
              <a:rPr lang="en-GB" sz="2400" dirty="0">
                <a:solidFill>
                  <a:srgbClr val="0066FF"/>
                </a:solidFill>
                <a:latin typeface="Trebuchet MS" pitchFamily="34" charset="0"/>
              </a:rPr>
              <a:t>;</a:t>
            </a:r>
            <a:endParaRPr lang="fr-FR" sz="2400" dirty="0">
              <a:solidFill>
                <a:srgbClr val="0066FF"/>
              </a:solidFill>
              <a:latin typeface="Trebuchet MS" pitchFamily="34" charset="0"/>
            </a:endParaRPr>
          </a:p>
          <a:p>
            <a:pPr algn="l" rtl="0">
              <a:defRPr/>
            </a:pP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Begin</a:t>
            </a:r>
            <a:endParaRPr lang="fr-FR" sz="24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  <a:p>
            <a:pPr algn="l" rtl="0">
              <a:defRPr/>
            </a:pPr>
            <a:r>
              <a:rPr lang="en-US" sz="2400" dirty="0">
                <a:latin typeface="Trebuchet MS" pitchFamily="34" charset="0"/>
              </a:rPr>
              <a:t> R ← 1;</a:t>
            </a:r>
            <a:endParaRPr lang="fr-FR" sz="2400" dirty="0">
              <a:latin typeface="Trebuchet MS" pitchFamily="34" charset="0"/>
            </a:endParaRPr>
          </a:p>
          <a:p>
            <a:pPr algn="l" rtl="0">
              <a:defRPr/>
            </a:pPr>
            <a:r>
              <a:rPr lang="en-US" sz="2400" b="1" dirty="0">
                <a:latin typeface="Trebuchet MS" pitchFamily="34" charset="0"/>
              </a:rPr>
              <a:t> </a:t>
            </a:r>
            <a:r>
              <a:rPr lang="fr-FR" sz="2400" b="1" dirty="0">
                <a:latin typeface="Trebuchet MS" pitchFamily="34" charset="0"/>
              </a:rPr>
              <a:t>For </a:t>
            </a:r>
            <a:r>
              <a:rPr lang="fr-FR" sz="2400" dirty="0">
                <a:solidFill>
                  <a:srgbClr val="0066FF"/>
                </a:solidFill>
                <a:latin typeface="Trebuchet MS" pitchFamily="34" charset="0"/>
              </a:rPr>
              <a:t>i =2 to </a:t>
            </a:r>
            <a:r>
              <a:rPr lang="fr-FR" sz="2400" dirty="0">
                <a:solidFill>
                  <a:schemeClr val="accent4"/>
                </a:solidFill>
                <a:latin typeface="Trebuchet MS" pitchFamily="34" charset="0"/>
              </a:rPr>
              <a:t>N</a:t>
            </a:r>
            <a:r>
              <a:rPr lang="fr-FR" sz="2400" b="1" dirty="0">
                <a:latin typeface="Trebuchet MS" pitchFamily="34" charset="0"/>
              </a:rPr>
              <a:t> DO</a:t>
            </a:r>
            <a:endParaRPr lang="fr-FR" sz="2400" dirty="0">
              <a:latin typeface="Trebuchet MS" pitchFamily="34" charset="0"/>
            </a:endParaRPr>
          </a:p>
          <a:p>
            <a:pPr algn="l" rtl="0">
              <a:defRPr/>
            </a:pPr>
            <a:r>
              <a:rPr lang="fr-FR" sz="2400" dirty="0">
                <a:latin typeface="Trebuchet MS" pitchFamily="34" charset="0"/>
              </a:rPr>
              <a:t> </a:t>
            </a:r>
            <a:r>
              <a:rPr lang="fr-FR" sz="2400" dirty="0">
                <a:solidFill>
                  <a:srgbClr val="0066FF"/>
                </a:solidFill>
                <a:latin typeface="Trebuchet MS" pitchFamily="34" charset="0"/>
              </a:rPr>
              <a:t>R ← R* i ;</a:t>
            </a:r>
          </a:p>
          <a:p>
            <a:pPr algn="l" rtl="0">
              <a:defRPr/>
            </a:pPr>
            <a:r>
              <a:rPr lang="fr-FR" sz="2400" b="1" dirty="0">
                <a:latin typeface="Trebuchet MS" pitchFamily="34" charset="0"/>
              </a:rPr>
              <a:t> </a:t>
            </a:r>
            <a:r>
              <a:rPr lang="fr-FR" sz="2400" b="1" dirty="0" err="1">
                <a:latin typeface="Trebuchet MS" pitchFamily="34" charset="0"/>
              </a:rPr>
              <a:t>EndFor</a:t>
            </a:r>
            <a:r>
              <a:rPr lang="fr-FR" sz="2400" b="1" dirty="0">
                <a:latin typeface="Trebuchet MS" pitchFamily="34" charset="0"/>
              </a:rPr>
              <a:t>;</a:t>
            </a:r>
            <a:endParaRPr lang="fr-FR" sz="2400" dirty="0">
              <a:latin typeface="Trebuchet MS" pitchFamily="34" charset="0"/>
            </a:endParaRPr>
          </a:p>
          <a:p>
            <a:pPr algn="l" rtl="0">
              <a:defRPr/>
            </a:pPr>
            <a:r>
              <a:rPr lang="fr-FR" sz="2400" dirty="0">
                <a:latin typeface="Trebuchet MS" pitchFamily="34" charset="0"/>
              </a:rPr>
              <a:t> Return (</a:t>
            </a:r>
            <a:r>
              <a:rPr lang="fr-FR" sz="2400" dirty="0">
                <a:solidFill>
                  <a:srgbClr val="0066FF"/>
                </a:solidFill>
                <a:latin typeface="Trebuchet MS" pitchFamily="34" charset="0"/>
              </a:rPr>
              <a:t>R</a:t>
            </a:r>
            <a:r>
              <a:rPr lang="fr-FR" sz="2400" dirty="0">
                <a:latin typeface="Trebuchet MS" pitchFamily="34" charset="0"/>
              </a:rPr>
              <a:t>) ;</a:t>
            </a:r>
          </a:p>
          <a:p>
            <a:pPr algn="l" rtl="0">
              <a:defRPr/>
            </a:pP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END;</a:t>
            </a:r>
            <a:endParaRPr lang="pt-BR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II.1 </a:t>
            </a:r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definition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742950" y="1285875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Example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(traditional solution)</a:t>
            </a:r>
          </a:p>
        </p:txBody>
      </p:sp>
      <p:cxnSp>
        <p:nvCxnSpPr>
          <p:cNvPr id="11" name="Connecteur droit 10"/>
          <p:cNvCxnSpPr/>
          <p:nvPr/>
        </p:nvCxnSpPr>
        <p:spPr>
          <a:xfrm rot="5400000">
            <a:off x="3355978" y="4357688"/>
            <a:ext cx="35734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214942" y="2565400"/>
            <a:ext cx="4062408" cy="317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Begin </a:t>
            </a:r>
            <a:r>
              <a:rPr lang="fr-F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// main algorithm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Read (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X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);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F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  <a:sym typeface="Wingdings" pitchFamily="2" charset="2"/>
              </a:rPr>
              <a:t>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  <a:sym typeface="Wingdings" pitchFamily="2" charset="2"/>
              </a:rPr>
              <a:t>fact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  <a:sym typeface="Wingdings" pitchFamily="2" charset="2"/>
              </a:rPr>
              <a:t>(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  <a:sym typeface="Wingdings" pitchFamily="2" charset="2"/>
              </a:rPr>
              <a:t>X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  <a:sym typeface="Wingdings" pitchFamily="2" charset="2"/>
              </a:rPr>
              <a:t>);  </a:t>
            </a:r>
            <a:r>
              <a:rPr lang="fr-F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  <a:sym typeface="Wingdings" pitchFamily="2" charset="2"/>
              </a:rPr>
              <a:t>//call to </a:t>
            </a:r>
            <a:r>
              <a:rPr lang="fr-FR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  <a:sym typeface="Wingdings" pitchFamily="2" charset="2"/>
              </a:rPr>
              <a:t>fact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  <a:sym typeface="Wingdings" pitchFamily="2" charset="2"/>
            </a:endParaRP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  <a:sym typeface="Wingdings" pitchFamily="2" charset="2"/>
              </a:rPr>
              <a:t>Write (F);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  <a:sym typeface="Wingdings" pitchFamily="2" charset="2"/>
              </a:rPr>
              <a:t>END .</a:t>
            </a:r>
            <a:endParaRPr lang="pt-BR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875" y="1908175"/>
            <a:ext cx="4705350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Algorithm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factorial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X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, F: int;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72980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II. Recursion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87B12FD-FB2C-4AA4-92A6-60B34211E2F1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0" y="1571625"/>
            <a:ext cx="8501063" cy="60213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=1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2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3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4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5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………(N-1)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(N-1)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N.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= (N-1)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 *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N.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= (N-2)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 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(N-1) * N.</a:t>
            </a:r>
          </a:p>
          <a:p>
            <a:pPr indent="187325" algn="l" rtl="0" fontAlgn="auto">
              <a:lnSpc>
                <a:spcPts val="248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.</a:t>
            </a:r>
          </a:p>
          <a:p>
            <a:pPr indent="187325" algn="l" rtl="0" fontAlgn="auto">
              <a:lnSpc>
                <a:spcPts val="248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.</a:t>
            </a:r>
          </a:p>
          <a:p>
            <a:pPr indent="187325" algn="l" rtl="0" fontAlgn="auto">
              <a:lnSpc>
                <a:spcPts val="248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.</a:t>
            </a:r>
          </a:p>
          <a:p>
            <a:pPr indent="187325" algn="l" rtl="0" fontAlgn="auto">
              <a:lnSpc>
                <a:spcPts val="248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.</a:t>
            </a:r>
          </a:p>
          <a:p>
            <a:pPr indent="187325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=1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 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2 *3*. . . . . . . (N-2) *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(N-1) * N.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=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1*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2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3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4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5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…………………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(N-1)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N.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II.1 </a:t>
            </a:r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definition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742950" y="1285875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Example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(recursive solution)</a:t>
            </a:r>
          </a:p>
        </p:txBody>
      </p:sp>
      <p:sp>
        <p:nvSpPr>
          <p:cNvPr id="14" name="Accolade ouvrante 13"/>
          <p:cNvSpPr/>
          <p:nvPr/>
        </p:nvSpPr>
        <p:spPr>
          <a:xfrm rot="16200000">
            <a:off x="2786064" y="300037"/>
            <a:ext cx="442912" cy="3700464"/>
          </a:xfrm>
          <a:prstGeom prst="leftBrace">
            <a:avLst>
              <a:gd name="adj1" fmla="val 8333"/>
              <a:gd name="adj2" fmla="val 125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15" name="Accolade ouvrante 14"/>
          <p:cNvSpPr/>
          <p:nvPr/>
        </p:nvSpPr>
        <p:spPr>
          <a:xfrm rot="16200000">
            <a:off x="2042318" y="1100932"/>
            <a:ext cx="1071563" cy="2844797"/>
          </a:xfrm>
          <a:prstGeom prst="leftBrace">
            <a:avLst>
              <a:gd name="adj1" fmla="val 8333"/>
              <a:gd name="adj2" fmla="val 140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16" name="Accolade ouvrante 15"/>
          <p:cNvSpPr/>
          <p:nvPr/>
        </p:nvSpPr>
        <p:spPr>
          <a:xfrm rot="16200000">
            <a:off x="1142984" y="5357818"/>
            <a:ext cx="357174" cy="500066"/>
          </a:xfrm>
          <a:prstGeom prst="leftBrace">
            <a:avLst>
              <a:gd name="adj1" fmla="val 8333"/>
              <a:gd name="adj2" fmla="val 498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443413" y="2168525"/>
            <a:ext cx="5786437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400" b="1" dirty="0" err="1">
                <a:latin typeface="Trebuchet MS" pitchFamily="34" charset="0"/>
              </a:rPr>
              <a:t>Function</a:t>
            </a:r>
            <a:r>
              <a:rPr lang="fr-FR" sz="2400" b="1" dirty="0">
                <a:latin typeface="Trebuchet MS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rebuchet MS" pitchFamily="34" charset="0"/>
              </a:rPr>
              <a:t>fact</a:t>
            </a:r>
            <a:r>
              <a:rPr lang="fr-FR" sz="2400" dirty="0">
                <a:latin typeface="Trebuchet MS" pitchFamily="34" charset="0"/>
              </a:rPr>
              <a:t>(</a:t>
            </a:r>
            <a:r>
              <a:rPr lang="fr-FR" sz="2400" dirty="0">
                <a:solidFill>
                  <a:schemeClr val="accent4"/>
                </a:solidFill>
                <a:latin typeface="Trebuchet MS" pitchFamily="34" charset="0"/>
              </a:rPr>
              <a:t>N: </a:t>
            </a:r>
            <a:r>
              <a:rPr lang="fr-FR" sz="2400" dirty="0" err="1">
                <a:solidFill>
                  <a:schemeClr val="accent4"/>
                </a:solidFill>
                <a:latin typeface="Trebuchet MS" pitchFamily="34" charset="0"/>
              </a:rPr>
              <a:t>integer</a:t>
            </a:r>
            <a:r>
              <a:rPr lang="fr-FR" sz="2400" dirty="0">
                <a:latin typeface="Trebuchet MS" pitchFamily="34" charset="0"/>
              </a:rPr>
              <a:t>):</a:t>
            </a:r>
            <a:r>
              <a:rPr lang="fr-FR" sz="2400" dirty="0" err="1">
                <a:latin typeface="Trebuchet MS" pitchFamily="34" charset="0"/>
              </a:rPr>
              <a:t>integer</a:t>
            </a:r>
            <a:r>
              <a:rPr lang="fr-FR" sz="2400" dirty="0">
                <a:latin typeface="Trebuchet MS" pitchFamily="34" charset="0"/>
              </a:rPr>
              <a:t>;</a:t>
            </a:r>
          </a:p>
          <a:p>
            <a:pPr algn="l" rtl="0">
              <a:defRPr/>
            </a:pPr>
            <a:r>
              <a:rPr lang="fr-FR" sz="2400" dirty="0">
                <a:latin typeface="Trebuchet MS" pitchFamily="34" charset="0"/>
              </a:rPr>
              <a:t> </a:t>
            </a:r>
            <a:r>
              <a:rPr lang="en-GB" sz="2400" dirty="0" err="1">
                <a:solidFill>
                  <a:srgbClr val="0066FF"/>
                </a:solidFill>
                <a:latin typeface="Trebuchet MS" pitchFamily="34" charset="0"/>
              </a:rPr>
              <a:t>R,i:integer</a:t>
            </a:r>
            <a:r>
              <a:rPr lang="en-GB" sz="2400" dirty="0">
                <a:solidFill>
                  <a:srgbClr val="0066FF"/>
                </a:solidFill>
                <a:latin typeface="Trebuchet MS" pitchFamily="34" charset="0"/>
              </a:rPr>
              <a:t>;</a:t>
            </a:r>
            <a:endParaRPr lang="fr-FR" sz="2400" dirty="0">
              <a:solidFill>
                <a:srgbClr val="0066FF"/>
              </a:solidFill>
              <a:latin typeface="Trebuchet MS" pitchFamily="34" charset="0"/>
            </a:endParaRPr>
          </a:p>
          <a:p>
            <a:pPr algn="l" rtl="0">
              <a:defRPr/>
            </a:pP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Begin</a:t>
            </a:r>
            <a:endParaRPr lang="fr-FR" sz="24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  <a:p>
            <a:pPr algn="l" rtl="0">
              <a:defRPr/>
            </a:pPr>
            <a:r>
              <a:rPr lang="en-US" sz="2400" dirty="0">
                <a:latin typeface="Trebuchet MS" pitchFamily="34" charset="0"/>
              </a:rPr>
              <a:t>R ← 1;</a:t>
            </a:r>
            <a:endParaRPr lang="fr-FR" sz="2400" dirty="0">
              <a:latin typeface="Trebuchet MS" pitchFamily="34" charset="0"/>
            </a:endParaRPr>
          </a:p>
          <a:p>
            <a:pPr algn="l" rtl="0">
              <a:defRPr/>
            </a:pPr>
            <a:r>
              <a:rPr lang="en-US" sz="2400" b="1" dirty="0">
                <a:latin typeface="Trebuchet MS" pitchFamily="34" charset="0"/>
              </a:rPr>
              <a:t> </a:t>
            </a:r>
            <a:r>
              <a:rPr lang="fr-FR" sz="2400" b="1" dirty="0">
                <a:latin typeface="Trebuchet MS" pitchFamily="34" charset="0"/>
              </a:rPr>
              <a:t>For </a:t>
            </a:r>
            <a:r>
              <a:rPr lang="fr-FR" sz="2400" dirty="0">
                <a:solidFill>
                  <a:srgbClr val="0066FF"/>
                </a:solidFill>
                <a:latin typeface="Trebuchet MS" pitchFamily="34" charset="0"/>
              </a:rPr>
              <a:t>i</a:t>
            </a:r>
            <a:r>
              <a:rPr lang="fr-FR" sz="2400" dirty="0">
                <a:latin typeface="Trebuchet MS" pitchFamily="34" charset="0"/>
              </a:rPr>
              <a:t>=</a:t>
            </a:r>
            <a:r>
              <a:rPr lang="fr-FR" sz="2400" dirty="0">
                <a:solidFill>
                  <a:srgbClr val="0066FF"/>
                </a:solidFill>
                <a:latin typeface="Trebuchet MS" pitchFamily="34" charset="0"/>
              </a:rPr>
              <a:t>2 </a:t>
            </a:r>
            <a:r>
              <a:rPr lang="fr-FR" sz="2400" dirty="0">
                <a:latin typeface="Trebuchet MS" pitchFamily="34" charset="0"/>
              </a:rPr>
              <a:t>to </a:t>
            </a:r>
            <a:r>
              <a:rPr lang="fr-FR" sz="2400" dirty="0">
                <a:solidFill>
                  <a:schemeClr val="accent4"/>
                </a:solidFill>
                <a:latin typeface="Trebuchet MS" pitchFamily="34" charset="0"/>
              </a:rPr>
              <a:t>N</a:t>
            </a:r>
            <a:r>
              <a:rPr lang="fr-FR" sz="2400" b="1" dirty="0">
                <a:latin typeface="Trebuchet MS" pitchFamily="34" charset="0"/>
              </a:rPr>
              <a:t> DO</a:t>
            </a:r>
            <a:endParaRPr lang="fr-FR" sz="2400" dirty="0">
              <a:latin typeface="Trebuchet MS" pitchFamily="34" charset="0"/>
            </a:endParaRPr>
          </a:p>
          <a:p>
            <a:pPr algn="l" rtl="0">
              <a:defRPr/>
            </a:pPr>
            <a:r>
              <a:rPr lang="fr-FR" sz="2400" dirty="0">
                <a:latin typeface="Trebuchet MS" pitchFamily="34" charset="0"/>
              </a:rPr>
              <a:t> </a:t>
            </a:r>
            <a:r>
              <a:rPr lang="fr-FR" sz="2400" dirty="0">
                <a:solidFill>
                  <a:srgbClr val="0066FF"/>
                </a:solidFill>
                <a:latin typeface="Trebuchet MS" pitchFamily="34" charset="0"/>
              </a:rPr>
              <a:t>R ← R* i ;</a:t>
            </a:r>
          </a:p>
          <a:p>
            <a:pPr algn="l" rtl="0">
              <a:defRPr/>
            </a:pPr>
            <a:r>
              <a:rPr lang="fr-FR" sz="2400" b="1" dirty="0">
                <a:latin typeface="Trebuchet MS" pitchFamily="34" charset="0"/>
              </a:rPr>
              <a:t> </a:t>
            </a:r>
            <a:r>
              <a:rPr lang="fr-FR" sz="2400" b="1" dirty="0" err="1">
                <a:latin typeface="Trebuchet MS" pitchFamily="34" charset="0"/>
              </a:rPr>
              <a:t>EndFor</a:t>
            </a:r>
            <a:r>
              <a:rPr lang="fr-FR" sz="2400" b="1" dirty="0">
                <a:latin typeface="Trebuchet MS" pitchFamily="34" charset="0"/>
              </a:rPr>
              <a:t>;</a:t>
            </a:r>
            <a:endParaRPr lang="fr-FR" sz="2400" dirty="0">
              <a:latin typeface="Trebuchet MS" pitchFamily="34" charset="0"/>
            </a:endParaRPr>
          </a:p>
          <a:p>
            <a:pPr algn="l" rtl="0">
              <a:defRPr/>
            </a:pPr>
            <a:r>
              <a:rPr lang="fr-FR" sz="2400" dirty="0">
                <a:latin typeface="Trebuchet MS" pitchFamily="34" charset="0"/>
              </a:rPr>
              <a:t>Return (</a:t>
            </a:r>
            <a:r>
              <a:rPr lang="fr-FR" sz="2400" dirty="0">
                <a:solidFill>
                  <a:srgbClr val="0066FF"/>
                </a:solidFill>
                <a:latin typeface="Trebuchet MS" pitchFamily="34" charset="0"/>
              </a:rPr>
              <a:t>R</a:t>
            </a:r>
            <a:r>
              <a:rPr lang="fr-FR" sz="2400" dirty="0">
                <a:latin typeface="Trebuchet MS" pitchFamily="34" charset="0"/>
              </a:rPr>
              <a:t>) ;</a:t>
            </a:r>
          </a:p>
        </p:txBody>
      </p:sp>
    </p:spTree>
    <p:extLst>
      <p:ext uri="{BB962C8B-B14F-4D97-AF65-F5344CB8AC3E}">
        <p14:creationId xmlns:p14="http://schemas.microsoft.com/office/powerpoint/2010/main" val="179102619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II. Recursion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D0F2077-BC6E-4F4C-9CC7-382B05ECC68B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0" y="1571625"/>
            <a:ext cx="8501063" cy="60213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=1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2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3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4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5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…………(N-2)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(N-1)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N.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= (N-1)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 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N.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= (N-2)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 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(N-1) * N.</a:t>
            </a:r>
          </a:p>
          <a:p>
            <a:pPr indent="187325" algn="l" rtl="0" fontAlgn="auto">
              <a:lnSpc>
                <a:spcPts val="248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.</a:t>
            </a:r>
          </a:p>
          <a:p>
            <a:pPr indent="187325" algn="l" rtl="0" fontAlgn="auto">
              <a:lnSpc>
                <a:spcPts val="248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.</a:t>
            </a:r>
          </a:p>
          <a:p>
            <a:pPr indent="187325" algn="l" rtl="0" fontAlgn="auto">
              <a:lnSpc>
                <a:spcPts val="248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.</a:t>
            </a:r>
          </a:p>
          <a:p>
            <a:pPr indent="187325" algn="l" rtl="0" fontAlgn="auto">
              <a:lnSpc>
                <a:spcPts val="248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.</a:t>
            </a:r>
          </a:p>
          <a:p>
            <a:pPr indent="187325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=1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! *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2*3*. . . . . . . (N-2) *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(N-1) * N.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=  1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2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3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4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5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…………………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(N-1)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*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N.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II.1 </a:t>
            </a:r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definition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742950" y="1285875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Example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(recursive solution)</a:t>
            </a:r>
          </a:p>
        </p:txBody>
      </p:sp>
      <p:sp>
        <p:nvSpPr>
          <p:cNvPr id="14" name="Accolade ouvrante 13"/>
          <p:cNvSpPr/>
          <p:nvPr/>
        </p:nvSpPr>
        <p:spPr>
          <a:xfrm rot="16200000">
            <a:off x="2893221" y="192880"/>
            <a:ext cx="442912" cy="3914778"/>
          </a:xfrm>
          <a:prstGeom prst="leftBrace">
            <a:avLst>
              <a:gd name="adj1" fmla="val 8333"/>
              <a:gd name="adj2" fmla="val 125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15" name="Accolade ouvrante 14"/>
          <p:cNvSpPr/>
          <p:nvPr/>
        </p:nvSpPr>
        <p:spPr>
          <a:xfrm rot="16200000">
            <a:off x="2149475" y="993775"/>
            <a:ext cx="1071563" cy="3059111"/>
          </a:xfrm>
          <a:prstGeom prst="leftBrace">
            <a:avLst>
              <a:gd name="adj1" fmla="val 8333"/>
              <a:gd name="adj2" fmla="val 140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16" name="Accolade ouvrante 15"/>
          <p:cNvSpPr/>
          <p:nvPr/>
        </p:nvSpPr>
        <p:spPr>
          <a:xfrm rot="16200000">
            <a:off x="1178694" y="5322094"/>
            <a:ext cx="357188" cy="571500"/>
          </a:xfrm>
          <a:prstGeom prst="leftBrace">
            <a:avLst>
              <a:gd name="adj1" fmla="val 8333"/>
              <a:gd name="adj2" fmla="val 498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443413" y="2168525"/>
            <a:ext cx="5786437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400" b="1" dirty="0">
                <a:latin typeface="Trebuchet MS" pitchFamily="34" charset="0"/>
              </a:rPr>
              <a:t>Function</a:t>
            </a:r>
            <a:r>
              <a:rPr lang="fr-FR" sz="2400" dirty="0" err="1">
                <a:solidFill>
                  <a:srgbClr val="FF0000"/>
                </a:solidFill>
                <a:latin typeface="Trebuchet MS" pitchFamily="34" charset="0"/>
              </a:rPr>
              <a:t>fact</a:t>
            </a:r>
            <a:r>
              <a:rPr lang="fr-FR" sz="2400" dirty="0">
                <a:latin typeface="Trebuchet MS" pitchFamily="34" charset="0"/>
              </a:rPr>
              <a:t>(</a:t>
            </a:r>
            <a:r>
              <a:rPr lang="fr-FR" sz="2400" dirty="0">
                <a:solidFill>
                  <a:schemeClr val="accent4"/>
                </a:solidFill>
                <a:latin typeface="Trebuchet MS" pitchFamily="34" charset="0"/>
              </a:rPr>
              <a:t>N: integer</a:t>
            </a:r>
            <a:r>
              <a:rPr lang="fr-FR" sz="2400" dirty="0">
                <a:latin typeface="Trebuchet MS" pitchFamily="34" charset="0"/>
              </a:rPr>
              <a:t>):Entire ;</a:t>
            </a:r>
          </a:p>
          <a:p>
            <a:pPr algn="l" rtl="0">
              <a:defRPr/>
            </a:pPr>
            <a:r>
              <a:rPr lang="fr-FR" sz="2400" dirty="0">
                <a:latin typeface="Trebuchet MS" pitchFamily="34" charset="0"/>
              </a:rPr>
              <a:t> </a:t>
            </a:r>
            <a:r>
              <a:rPr lang="en-GB" sz="2400" dirty="0">
                <a:solidFill>
                  <a:srgbClr val="0066FF"/>
                </a:solidFill>
                <a:latin typeface="Trebuchet MS" pitchFamily="34" charset="0"/>
              </a:rPr>
              <a:t>R,</a:t>
            </a:r>
            <a:r>
              <a:rPr lang="en-GB" sz="2400" dirty="0" err="1">
                <a:solidFill>
                  <a:srgbClr val="0066FF"/>
                </a:solidFill>
                <a:latin typeface="Trebuchet MS" pitchFamily="34" charset="0"/>
              </a:rPr>
              <a:t>i</a:t>
            </a:r>
            <a:r>
              <a:rPr lang="en-GB" sz="2400" dirty="0">
                <a:solidFill>
                  <a:srgbClr val="0066FF"/>
                </a:solidFill>
                <a:latin typeface="Trebuchet MS" pitchFamily="34" charset="0"/>
              </a:rPr>
              <a:t>:</a:t>
            </a:r>
            <a:r>
              <a:rPr lang="en-GB" sz="2400" dirty="0" err="1">
                <a:solidFill>
                  <a:srgbClr val="0066FF"/>
                </a:solidFill>
                <a:latin typeface="Trebuchet MS" pitchFamily="34" charset="0"/>
              </a:rPr>
              <a:t>entire</a:t>
            </a:r>
            <a:r>
              <a:rPr lang="en-GB" sz="2400" dirty="0">
                <a:solidFill>
                  <a:srgbClr val="0066FF"/>
                </a:solidFill>
                <a:latin typeface="Trebuchet MS" pitchFamily="34" charset="0"/>
              </a:rPr>
              <a:t>;</a:t>
            </a:r>
            <a:endParaRPr lang="fr-FR" sz="2400" dirty="0">
              <a:solidFill>
                <a:srgbClr val="0066FF"/>
              </a:solidFill>
              <a:latin typeface="Trebuchet MS" pitchFamily="34" charset="0"/>
            </a:endParaRPr>
          </a:p>
          <a:p>
            <a:pPr algn="l" rtl="0">
              <a:defRPr/>
            </a:pP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Begin</a:t>
            </a:r>
            <a:endParaRPr lang="fr-FR" sz="24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  <a:p>
            <a:pPr algn="l" rtl="0">
              <a:defRPr/>
            </a:pPr>
            <a:r>
              <a:rPr lang="fr-FR" sz="2400" dirty="0">
                <a:solidFill>
                  <a:srgbClr val="0066FF"/>
                </a:solidFill>
                <a:latin typeface="Trebuchet MS" pitchFamily="34" charset="0"/>
              </a:rPr>
              <a:t> </a:t>
            </a:r>
            <a:r>
              <a:rPr lang="fr-FR" sz="2400" dirty="0">
                <a:latin typeface="Trebuchet MS" pitchFamily="34" charset="0"/>
              </a:rPr>
              <a:t>if (N = 1) then</a:t>
            </a:r>
            <a:endParaRPr lang="fr-FR" sz="2400" dirty="0">
              <a:solidFill>
                <a:srgbClr val="0066FF"/>
              </a:solidFill>
              <a:latin typeface="Trebuchet MS" pitchFamily="34" charset="0"/>
            </a:endParaRPr>
          </a:p>
          <a:p>
            <a:pPr algn="l" rtl="0">
              <a:defRPr/>
            </a:pPr>
            <a:r>
              <a:rPr lang="fr-FR" sz="2400" dirty="0">
                <a:solidFill>
                  <a:srgbClr val="0066FF"/>
                </a:solidFill>
                <a:latin typeface="Trebuchet MS" pitchFamily="34" charset="0"/>
              </a:rPr>
              <a:t>R ← 1;</a:t>
            </a:r>
          </a:p>
          <a:p>
            <a:pPr algn="l" rtl="0">
              <a:defRPr/>
            </a:pPr>
            <a:r>
              <a:rPr lang="fr-FR" sz="2400" dirty="0">
                <a:solidFill>
                  <a:srgbClr val="0066FF"/>
                </a:solidFill>
                <a:latin typeface="Trebuchet MS" pitchFamily="34" charset="0"/>
              </a:rPr>
              <a:t> </a:t>
            </a:r>
            <a:r>
              <a:rPr lang="fr-FR" sz="2400" dirty="0" err="1">
                <a:latin typeface="Trebuchet MS" pitchFamily="34" charset="0"/>
              </a:rPr>
              <a:t>else</a:t>
            </a:r>
            <a:endParaRPr lang="fr-FR" sz="2400" dirty="0">
              <a:solidFill>
                <a:srgbClr val="0066FF"/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fr-FR" sz="2400" dirty="0">
                <a:solidFill>
                  <a:srgbClr val="0066FF"/>
                </a:solidFill>
                <a:latin typeface="Trebuchet MS" pitchFamily="34" charset="0"/>
              </a:rPr>
              <a:t>R ← </a:t>
            </a:r>
            <a:r>
              <a:rPr lang="fr-FR" sz="2400" dirty="0" err="1">
                <a:solidFill>
                  <a:srgbClr val="FF0000"/>
                </a:solidFill>
                <a:latin typeface="Trebuchet MS" pitchFamily="34" charset="0"/>
              </a:rPr>
              <a:t>fact</a:t>
            </a:r>
            <a:r>
              <a:rPr lang="fr-FR" sz="2400" dirty="0">
                <a:solidFill>
                  <a:srgbClr val="FF0000"/>
                </a:solidFill>
                <a:latin typeface="Trebuchet MS" pitchFamily="34" charset="0"/>
              </a:rPr>
              <a:t>(</a:t>
            </a:r>
            <a:r>
              <a:rPr lang="fr-FR" sz="2400" dirty="0">
                <a:solidFill>
                  <a:srgbClr val="0066FF"/>
                </a:solidFill>
                <a:latin typeface="Trebuchet MS" pitchFamily="34" charset="0"/>
              </a:rPr>
              <a:t>N-1</a:t>
            </a:r>
            <a:r>
              <a:rPr lang="fr-FR" sz="2400" dirty="0">
                <a:solidFill>
                  <a:srgbClr val="FF0000"/>
                </a:solidFill>
                <a:latin typeface="Trebuchet MS" pitchFamily="34" charset="0"/>
              </a:rPr>
              <a:t>)</a:t>
            </a:r>
            <a:r>
              <a:rPr lang="fr-FR" sz="2400" dirty="0">
                <a:solidFill>
                  <a:srgbClr val="0066FF"/>
                </a:solidFill>
                <a:latin typeface="Trebuchet MS" pitchFamily="34" charset="0"/>
              </a:rPr>
              <a:t> * N; </a:t>
            </a:r>
            <a:r>
              <a:rPr lang="fr-FR" sz="2400" dirty="0">
                <a:latin typeface="Trebuchet MS" pitchFamily="34" charset="0"/>
              </a:rPr>
              <a:t>end if;</a:t>
            </a:r>
          </a:p>
          <a:p>
            <a:pPr algn="l" rtl="0">
              <a:defRPr/>
            </a:pPr>
            <a:r>
              <a:rPr lang="fr-FR" sz="2400" dirty="0">
                <a:latin typeface="Trebuchet MS" pitchFamily="34" charset="0"/>
              </a:rPr>
              <a:t>Return (</a:t>
            </a:r>
            <a:r>
              <a:rPr lang="fr-FR" sz="2400" dirty="0">
                <a:solidFill>
                  <a:srgbClr val="0066FF"/>
                </a:solidFill>
                <a:latin typeface="Trebuchet MS" pitchFamily="34" charset="0"/>
              </a:rPr>
              <a:t>R</a:t>
            </a:r>
            <a:r>
              <a:rPr lang="fr-FR" sz="2400" dirty="0">
                <a:latin typeface="Trebuchet MS" pitchFamily="34" charset="0"/>
              </a:rPr>
              <a:t>) 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43425" y="3646500"/>
            <a:ext cx="4600575" cy="15684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2400" dirty="0">
                <a:latin typeface="Trebuchet MS" pitchFamily="34" charset="0"/>
              </a:rPr>
              <a:t>R ← 1;</a:t>
            </a:r>
            <a:endParaRPr lang="fr-FR" sz="2400" dirty="0">
              <a:latin typeface="Trebuchet MS" pitchFamily="34" charset="0"/>
            </a:endParaRPr>
          </a:p>
          <a:p>
            <a:pPr algn="l" rtl="0">
              <a:defRPr/>
            </a:pPr>
            <a:r>
              <a:rPr lang="en-US" sz="2400" b="1" dirty="0">
                <a:latin typeface="Trebuchet MS" pitchFamily="34" charset="0"/>
              </a:rPr>
              <a:t> </a:t>
            </a:r>
            <a:r>
              <a:rPr lang="fr-FR" sz="2400" b="1" dirty="0">
                <a:latin typeface="Trebuchet MS" pitchFamily="34" charset="0"/>
              </a:rPr>
              <a:t>For </a:t>
            </a:r>
            <a:r>
              <a:rPr lang="fr-FR" sz="2400" dirty="0">
                <a:solidFill>
                  <a:srgbClr val="0066FF"/>
                </a:solidFill>
                <a:latin typeface="Trebuchet MS" pitchFamily="34" charset="0"/>
              </a:rPr>
              <a:t>i</a:t>
            </a:r>
            <a:r>
              <a:rPr lang="fr-FR" sz="2400" dirty="0">
                <a:latin typeface="Trebuchet MS" pitchFamily="34" charset="0"/>
              </a:rPr>
              <a:t>= </a:t>
            </a:r>
            <a:r>
              <a:rPr lang="fr-FR" sz="2400" dirty="0">
                <a:solidFill>
                  <a:srgbClr val="0066FF"/>
                </a:solidFill>
                <a:latin typeface="Trebuchet MS" pitchFamily="34" charset="0"/>
              </a:rPr>
              <a:t>1</a:t>
            </a:r>
            <a:r>
              <a:rPr lang="fr-FR" sz="2400" dirty="0">
                <a:latin typeface="Trebuchet MS" pitchFamily="34" charset="0"/>
              </a:rPr>
              <a:t>to </a:t>
            </a:r>
            <a:r>
              <a:rPr lang="fr-FR" sz="2400" dirty="0">
                <a:solidFill>
                  <a:schemeClr val="accent4"/>
                </a:solidFill>
                <a:latin typeface="Trebuchet MS" pitchFamily="34" charset="0"/>
              </a:rPr>
              <a:t>N</a:t>
            </a:r>
            <a:r>
              <a:rPr lang="fr-FR" sz="2400" b="1" dirty="0">
                <a:latin typeface="Trebuchet MS" pitchFamily="34" charset="0"/>
              </a:rPr>
              <a:t> DO</a:t>
            </a:r>
            <a:endParaRPr lang="fr-FR" sz="2400" dirty="0">
              <a:latin typeface="Trebuchet MS" pitchFamily="34" charset="0"/>
            </a:endParaRPr>
          </a:p>
          <a:p>
            <a:pPr algn="l" rtl="0">
              <a:defRPr/>
            </a:pPr>
            <a:r>
              <a:rPr lang="fr-FR" sz="2400" dirty="0">
                <a:latin typeface="Trebuchet MS" pitchFamily="34" charset="0"/>
              </a:rPr>
              <a:t> </a:t>
            </a:r>
            <a:r>
              <a:rPr lang="fr-FR" sz="2400" dirty="0">
                <a:solidFill>
                  <a:srgbClr val="0066FF"/>
                </a:solidFill>
                <a:latin typeface="Trebuchet MS" pitchFamily="34" charset="0"/>
              </a:rPr>
              <a:t>R ← R* i ;</a:t>
            </a:r>
          </a:p>
          <a:p>
            <a:pPr algn="l" rtl="0">
              <a:defRPr/>
            </a:pPr>
            <a:r>
              <a:rPr lang="fr-FR" sz="2400" b="1" dirty="0">
                <a:latin typeface="Trebuchet MS" pitchFamily="34" charset="0"/>
              </a:rPr>
              <a:t> End For;</a:t>
            </a:r>
            <a:endParaRPr lang="fr-FR" sz="2400" dirty="0">
              <a:latin typeface="Trebuchet MS" pitchFamily="34" charset="0"/>
            </a:endParaRPr>
          </a:p>
        </p:txBody>
      </p:sp>
      <p:sp>
        <p:nvSpPr>
          <p:cNvPr id="83970" name="AutoShape 2"/>
          <p:cNvSpPr>
            <a:spLocks noChangeArrowheads="1"/>
          </p:cNvSpPr>
          <p:nvPr/>
        </p:nvSpPr>
        <p:spPr bwMode="auto">
          <a:xfrm>
            <a:off x="2786063" y="3357563"/>
            <a:ext cx="1439862" cy="704850"/>
          </a:xfrm>
          <a:prstGeom prst="wedgeRoundRectCallout">
            <a:avLst>
              <a:gd name="adj1" fmla="val 179738"/>
              <a:gd name="adj2" fmla="val 9658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>
              <a:spcAft>
                <a:spcPts val="1000"/>
              </a:spcAft>
            </a:pPr>
            <a:r>
              <a:rPr lang="fr-FR" sz="1600" b="1" i="1">
                <a:latin typeface="Times New Roman" pitchFamily="18" charset="0"/>
              </a:rPr>
              <a:t>Recursive call</a:t>
            </a: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2885021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 animBg="1"/>
      <p:bldP spid="8397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E7EBDC5-5878-40D1-8D22-96C07A5AF5CA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8625" y="285750"/>
            <a:ext cx="3714750" cy="286226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b="1" dirty="0" err="1">
                <a:latin typeface="Trebuchet MS" pitchFamily="34" charset="0"/>
              </a:rPr>
              <a:t>Function</a:t>
            </a:r>
            <a:r>
              <a:rPr lang="fr-FR" b="1" dirty="0">
                <a:latin typeface="Trebuchet MS" pitchFamily="34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rebuchet MS" pitchFamily="34" charset="0"/>
              </a:rPr>
              <a:t>fact</a:t>
            </a:r>
            <a:r>
              <a:rPr lang="fr-FR" dirty="0">
                <a:latin typeface="Trebuchet MS" pitchFamily="34" charset="0"/>
              </a:rPr>
              <a:t>(</a:t>
            </a:r>
            <a:r>
              <a:rPr lang="fr-FR" dirty="0">
                <a:solidFill>
                  <a:schemeClr val="accent4"/>
                </a:solidFill>
                <a:latin typeface="Trebuchet MS" pitchFamily="34" charset="0"/>
              </a:rPr>
              <a:t>N: </a:t>
            </a:r>
            <a:r>
              <a:rPr lang="fr-FR" dirty="0" err="1">
                <a:solidFill>
                  <a:schemeClr val="accent4"/>
                </a:solidFill>
                <a:latin typeface="Trebuchet MS" pitchFamily="34" charset="0"/>
              </a:rPr>
              <a:t>integer</a:t>
            </a:r>
            <a:r>
              <a:rPr lang="fr-FR" dirty="0">
                <a:latin typeface="Trebuchet MS" pitchFamily="34" charset="0"/>
              </a:rPr>
              <a:t>):</a:t>
            </a:r>
            <a:r>
              <a:rPr lang="fr-FR" dirty="0" err="1">
                <a:latin typeface="Trebuchet MS" pitchFamily="34" charset="0"/>
              </a:rPr>
              <a:t>integer</a:t>
            </a:r>
            <a:r>
              <a:rPr lang="fr-FR" dirty="0">
                <a:latin typeface="Trebuchet MS" pitchFamily="34" charset="0"/>
              </a:rPr>
              <a:t>;</a:t>
            </a:r>
          </a:p>
          <a:p>
            <a:pPr algn="l" rtl="0">
              <a:defRPr/>
            </a:pPr>
            <a:r>
              <a:rPr lang="fr-FR" dirty="0">
                <a:latin typeface="Trebuchet MS" pitchFamily="34" charset="0"/>
              </a:rPr>
              <a:t> </a:t>
            </a:r>
          </a:p>
          <a:p>
            <a:pPr algn="l" rtl="0">
              <a:defRPr/>
            </a:pPr>
            <a:r>
              <a:rPr lang="fr-FR" dirty="0">
                <a:solidFill>
                  <a:srgbClr val="0066FF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66FF"/>
                </a:solidFill>
                <a:latin typeface="Trebuchet MS" pitchFamily="34" charset="0"/>
              </a:rPr>
              <a:t>R,i</a:t>
            </a:r>
            <a:r>
              <a:rPr lang="en-GB" dirty="0">
                <a:solidFill>
                  <a:srgbClr val="0066FF"/>
                </a:solidFill>
                <a:latin typeface="Trebuchet MS" pitchFamily="34" charset="0"/>
              </a:rPr>
              <a:t>: integer;</a:t>
            </a:r>
            <a:endParaRPr lang="fr-FR" dirty="0">
              <a:solidFill>
                <a:srgbClr val="0066FF"/>
              </a:solidFill>
              <a:latin typeface="Trebuchet MS" pitchFamily="34" charset="0"/>
            </a:endParaRPr>
          </a:p>
          <a:p>
            <a:pPr algn="l" rtl="0">
              <a:defRPr/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Begin</a:t>
            </a:r>
            <a:endParaRPr lang="fr-FR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  <a:p>
            <a:pPr algn="l" rtl="0">
              <a:defRPr/>
            </a:pPr>
            <a:r>
              <a:rPr lang="fr-FR" b="1" dirty="0"/>
              <a:t>If (</a:t>
            </a:r>
            <a:r>
              <a:rPr lang="fr-FR" dirty="0"/>
              <a:t>N = 1) then</a:t>
            </a:r>
          </a:p>
          <a:p>
            <a:pPr algn="l" rtl="0">
              <a:defRPr/>
            </a:pPr>
            <a:r>
              <a:rPr lang="fr-FR" dirty="0"/>
              <a:t>R ← 1;</a:t>
            </a:r>
          </a:p>
          <a:p>
            <a:pPr algn="l" rtl="0">
              <a:defRPr/>
            </a:pPr>
            <a:r>
              <a:rPr lang="fr-FR" b="1" dirty="0" err="1"/>
              <a:t>else</a:t>
            </a:r>
            <a:endParaRPr lang="fr-FR" dirty="0"/>
          </a:p>
          <a:p>
            <a:pPr>
              <a:defRPr/>
            </a:pPr>
            <a:r>
              <a:rPr lang="fr-FR" dirty="0"/>
              <a:t>R ← </a:t>
            </a:r>
            <a:r>
              <a:rPr lang="fr-FR" dirty="0" err="1">
                <a:solidFill>
                  <a:srgbClr val="FF0000"/>
                </a:solidFill>
              </a:rPr>
              <a:t>fact</a:t>
            </a:r>
            <a:r>
              <a:rPr lang="fr-FR" dirty="0"/>
              <a:t>(N - 1) *N;</a:t>
            </a:r>
            <a:r>
              <a:rPr lang="fr-FR" b="1" dirty="0"/>
              <a:t> End if</a:t>
            </a:r>
          </a:p>
          <a:p>
            <a:pPr algn="l" rtl="0">
              <a:defRPr/>
            </a:pPr>
            <a:r>
              <a:rPr lang="fr-FR" b="1" dirty="0"/>
              <a:t>Return (R);</a:t>
            </a:r>
            <a:endParaRPr lang="fr-FR" dirty="0"/>
          </a:p>
          <a:p>
            <a:pPr algn="l" rtl="0">
              <a:defRPr/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END;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00563" y="285750"/>
            <a:ext cx="3857625" cy="286226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 err="1">
                <a:latin typeface="Trebuchet MS" pitchFamily="34" charset="0"/>
              </a:rPr>
              <a:t>Function</a:t>
            </a:r>
            <a:r>
              <a:rPr lang="fr-FR" b="1" dirty="0">
                <a:latin typeface="Trebuchet MS" pitchFamily="34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rebuchet MS" pitchFamily="34" charset="0"/>
              </a:rPr>
              <a:t>fact</a:t>
            </a:r>
            <a:r>
              <a:rPr lang="fr-FR" dirty="0">
                <a:latin typeface="Trebuchet MS" pitchFamily="34" charset="0"/>
              </a:rPr>
              <a:t>(</a:t>
            </a:r>
            <a:r>
              <a:rPr lang="fr-FR" dirty="0">
                <a:solidFill>
                  <a:schemeClr val="accent4"/>
                </a:solidFill>
                <a:latin typeface="Trebuchet MS" pitchFamily="34" charset="0"/>
              </a:rPr>
              <a:t>N: </a:t>
            </a:r>
            <a:r>
              <a:rPr lang="fr-FR" dirty="0" err="1">
                <a:solidFill>
                  <a:schemeClr val="accent4"/>
                </a:solidFill>
                <a:latin typeface="Trebuchet MS" pitchFamily="34" charset="0"/>
              </a:rPr>
              <a:t>integer</a:t>
            </a:r>
            <a:r>
              <a:rPr lang="fr-FR" dirty="0">
                <a:latin typeface="Trebuchet MS" pitchFamily="34" charset="0"/>
              </a:rPr>
              <a:t>): </a:t>
            </a:r>
            <a:r>
              <a:rPr lang="fr-FR" dirty="0" err="1">
                <a:latin typeface="Trebuchet MS" pitchFamily="34" charset="0"/>
              </a:rPr>
              <a:t>integer</a:t>
            </a:r>
            <a:r>
              <a:rPr lang="fr-FR" dirty="0">
                <a:latin typeface="Trebuchet MS" pitchFamily="34" charset="0"/>
              </a:rPr>
              <a:t>;</a:t>
            </a:r>
          </a:p>
          <a:p>
            <a:pPr algn="l" rtl="0">
              <a:defRPr/>
            </a:pPr>
            <a:r>
              <a:rPr lang="fr-FR" dirty="0">
                <a:latin typeface="Trebuchet MS" pitchFamily="34" charset="0"/>
              </a:rPr>
              <a:t> </a:t>
            </a:r>
          </a:p>
          <a:p>
            <a:pPr>
              <a:defRPr/>
            </a:pPr>
            <a:r>
              <a:rPr lang="fr-FR" dirty="0">
                <a:solidFill>
                  <a:srgbClr val="0066FF"/>
                </a:solidFill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66FF"/>
                </a:solidFill>
                <a:latin typeface="Trebuchet MS" pitchFamily="34" charset="0"/>
              </a:rPr>
              <a:t>R,i</a:t>
            </a:r>
            <a:r>
              <a:rPr lang="en-GB" dirty="0">
                <a:solidFill>
                  <a:srgbClr val="0066FF"/>
                </a:solidFill>
                <a:latin typeface="Trebuchet MS" pitchFamily="34" charset="0"/>
              </a:rPr>
              <a:t>: integer;</a:t>
            </a:r>
            <a:endParaRPr lang="fr-FR" dirty="0">
              <a:solidFill>
                <a:srgbClr val="0066FF"/>
              </a:solidFill>
              <a:latin typeface="Trebuchet MS" pitchFamily="34" charset="0"/>
            </a:endParaRPr>
          </a:p>
          <a:p>
            <a:pPr algn="l" rtl="0">
              <a:defRPr/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Begin</a:t>
            </a:r>
            <a:endParaRPr lang="fr-FR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  <a:p>
            <a:pPr algn="l" rtl="0">
              <a:defRPr/>
            </a:pPr>
            <a:r>
              <a:rPr lang="en-US" dirty="0">
                <a:latin typeface="Trebuchet MS" pitchFamily="34" charset="0"/>
              </a:rPr>
              <a:t> </a:t>
            </a:r>
            <a:r>
              <a:rPr lang="fr-FR" b="1" dirty="0"/>
              <a:t>If (</a:t>
            </a:r>
            <a:r>
              <a:rPr lang="fr-FR" dirty="0"/>
              <a:t>N = 1) then</a:t>
            </a:r>
          </a:p>
          <a:p>
            <a:pPr algn="l" rtl="0">
              <a:defRPr/>
            </a:pPr>
            <a:r>
              <a:rPr lang="fr-FR" dirty="0"/>
              <a:t>R ← 1;</a:t>
            </a:r>
          </a:p>
          <a:p>
            <a:pPr>
              <a:defRPr/>
            </a:pPr>
            <a:r>
              <a:rPr lang="fr-FR" b="1" dirty="0" err="1"/>
              <a:t>else</a:t>
            </a:r>
            <a:endParaRPr lang="fr-FR" dirty="0"/>
          </a:p>
          <a:p>
            <a:pPr>
              <a:defRPr/>
            </a:pPr>
            <a:r>
              <a:rPr lang="fr-FR" dirty="0"/>
              <a:t>R ← </a:t>
            </a:r>
            <a:r>
              <a:rPr lang="fr-FR" dirty="0" err="1">
                <a:solidFill>
                  <a:srgbClr val="FF0000"/>
                </a:solidFill>
              </a:rPr>
              <a:t>fact</a:t>
            </a:r>
            <a:r>
              <a:rPr lang="fr-FR" dirty="0"/>
              <a:t>(N - 1) *</a:t>
            </a:r>
            <a:r>
              <a:rPr lang="fr-FR" dirty="0" err="1"/>
              <a:t>N;</a:t>
            </a:r>
            <a:r>
              <a:rPr lang="fr-FR" b="1" dirty="0" err="1"/>
              <a:t>End</a:t>
            </a:r>
            <a:r>
              <a:rPr lang="fr-FR" b="1" dirty="0"/>
              <a:t> if</a:t>
            </a:r>
          </a:p>
          <a:p>
            <a:pPr algn="l" rtl="0">
              <a:defRPr/>
            </a:pPr>
            <a:r>
              <a:rPr lang="fr-FR" b="1" dirty="0"/>
              <a:t>Return (R);</a:t>
            </a:r>
            <a:endParaRPr lang="fr-FR" dirty="0"/>
          </a:p>
          <a:p>
            <a:pPr algn="l" rtl="0">
              <a:defRPr/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END;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14875" y="3343275"/>
            <a:ext cx="3929063" cy="286226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 err="1">
                <a:latin typeface="Trebuchet MS" pitchFamily="34" charset="0"/>
              </a:rPr>
              <a:t>Function</a:t>
            </a:r>
            <a:r>
              <a:rPr lang="fr-FR" b="1" dirty="0">
                <a:latin typeface="Trebuchet MS" pitchFamily="34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rebuchet MS" pitchFamily="34" charset="0"/>
              </a:rPr>
              <a:t>fact</a:t>
            </a:r>
            <a:r>
              <a:rPr lang="fr-FR" dirty="0">
                <a:latin typeface="Trebuchet MS" pitchFamily="34" charset="0"/>
              </a:rPr>
              <a:t>(</a:t>
            </a:r>
            <a:r>
              <a:rPr lang="fr-FR" dirty="0">
                <a:solidFill>
                  <a:schemeClr val="accent4"/>
                </a:solidFill>
                <a:latin typeface="Trebuchet MS" pitchFamily="34" charset="0"/>
              </a:rPr>
              <a:t>N: </a:t>
            </a:r>
            <a:r>
              <a:rPr lang="fr-FR" dirty="0" err="1">
                <a:solidFill>
                  <a:schemeClr val="accent4"/>
                </a:solidFill>
                <a:latin typeface="Trebuchet MS" pitchFamily="34" charset="0"/>
              </a:rPr>
              <a:t>integer</a:t>
            </a:r>
            <a:r>
              <a:rPr lang="fr-FR" dirty="0">
                <a:latin typeface="Trebuchet MS" pitchFamily="34" charset="0"/>
              </a:rPr>
              <a:t>): </a:t>
            </a:r>
            <a:r>
              <a:rPr lang="fr-FR" dirty="0" err="1">
                <a:latin typeface="Trebuchet MS" pitchFamily="34" charset="0"/>
              </a:rPr>
              <a:t>integer</a:t>
            </a:r>
            <a:r>
              <a:rPr lang="fr-FR" dirty="0">
                <a:latin typeface="Trebuchet MS" pitchFamily="34" charset="0"/>
              </a:rPr>
              <a:t>;</a:t>
            </a:r>
          </a:p>
          <a:p>
            <a:pPr algn="l" rtl="0">
              <a:defRPr/>
            </a:pPr>
            <a:r>
              <a:rPr lang="fr-FR" dirty="0">
                <a:latin typeface="Trebuchet MS" pitchFamily="34" charset="0"/>
              </a:rPr>
              <a:t> </a:t>
            </a:r>
          </a:p>
          <a:p>
            <a:pPr>
              <a:defRPr/>
            </a:pPr>
            <a:r>
              <a:rPr lang="fr-FR" dirty="0"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66FF"/>
                </a:solidFill>
                <a:latin typeface="Trebuchet MS" pitchFamily="34" charset="0"/>
              </a:rPr>
              <a:t>R,i</a:t>
            </a:r>
            <a:r>
              <a:rPr lang="en-GB" dirty="0">
                <a:solidFill>
                  <a:srgbClr val="0066FF"/>
                </a:solidFill>
                <a:latin typeface="Trebuchet MS" pitchFamily="34" charset="0"/>
              </a:rPr>
              <a:t>: integer;</a:t>
            </a:r>
            <a:endParaRPr lang="fr-FR" dirty="0">
              <a:solidFill>
                <a:srgbClr val="0066FF"/>
              </a:solidFill>
              <a:latin typeface="Trebuchet MS" pitchFamily="34" charset="0"/>
            </a:endParaRPr>
          </a:p>
          <a:p>
            <a:pPr algn="l" rtl="0">
              <a:defRPr/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Begin</a:t>
            </a:r>
            <a:endParaRPr lang="fr-FR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  <a:p>
            <a:pPr algn="l" rtl="0">
              <a:defRPr/>
            </a:pPr>
            <a:r>
              <a:rPr lang="en-US" dirty="0">
                <a:latin typeface="Trebuchet MS" pitchFamily="34" charset="0"/>
              </a:rPr>
              <a:t> </a:t>
            </a:r>
            <a:r>
              <a:rPr lang="fr-FR" b="1" dirty="0"/>
              <a:t>If (</a:t>
            </a:r>
            <a:r>
              <a:rPr lang="fr-FR" dirty="0"/>
              <a:t>N = 1) then</a:t>
            </a:r>
          </a:p>
          <a:p>
            <a:pPr algn="l" rtl="0">
              <a:defRPr/>
            </a:pPr>
            <a:r>
              <a:rPr lang="fr-FR" dirty="0"/>
              <a:t>R ← 1;</a:t>
            </a:r>
          </a:p>
          <a:p>
            <a:pPr>
              <a:defRPr/>
            </a:pPr>
            <a:r>
              <a:rPr lang="fr-FR" b="1" dirty="0" err="1"/>
              <a:t>else</a:t>
            </a:r>
            <a:endParaRPr lang="fr-FR" dirty="0"/>
          </a:p>
          <a:p>
            <a:pPr>
              <a:defRPr/>
            </a:pPr>
            <a:r>
              <a:rPr lang="fr-FR" dirty="0"/>
              <a:t>R ← </a:t>
            </a:r>
            <a:r>
              <a:rPr lang="fr-FR" dirty="0" err="1">
                <a:solidFill>
                  <a:srgbClr val="FF0000"/>
                </a:solidFill>
              </a:rPr>
              <a:t>fact</a:t>
            </a:r>
            <a:r>
              <a:rPr lang="fr-FR" dirty="0"/>
              <a:t>(N - 1) *N;</a:t>
            </a:r>
            <a:r>
              <a:rPr lang="fr-FR" b="1" dirty="0"/>
              <a:t> End if</a:t>
            </a:r>
          </a:p>
          <a:p>
            <a:pPr algn="l" rtl="0">
              <a:defRPr/>
            </a:pPr>
            <a:r>
              <a:rPr lang="fr-FR" b="1" dirty="0"/>
              <a:t>Return (R);</a:t>
            </a:r>
            <a:endParaRPr lang="fr-FR" dirty="0"/>
          </a:p>
          <a:p>
            <a:pPr algn="l" rtl="0">
              <a:defRPr/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END;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0063" y="3357563"/>
            <a:ext cx="3857625" cy="286226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 err="1">
                <a:latin typeface="Trebuchet MS" pitchFamily="34" charset="0"/>
              </a:rPr>
              <a:t>Function</a:t>
            </a:r>
            <a:r>
              <a:rPr lang="fr-FR" b="1" dirty="0">
                <a:latin typeface="Trebuchet MS" pitchFamily="34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rebuchet MS" pitchFamily="34" charset="0"/>
              </a:rPr>
              <a:t>fact</a:t>
            </a:r>
            <a:r>
              <a:rPr lang="fr-FR" dirty="0">
                <a:latin typeface="Trebuchet MS" pitchFamily="34" charset="0"/>
              </a:rPr>
              <a:t>(</a:t>
            </a:r>
            <a:r>
              <a:rPr lang="fr-FR" dirty="0">
                <a:solidFill>
                  <a:schemeClr val="accent4"/>
                </a:solidFill>
                <a:latin typeface="Trebuchet MS" pitchFamily="34" charset="0"/>
              </a:rPr>
              <a:t>N: </a:t>
            </a:r>
            <a:r>
              <a:rPr lang="fr-FR" dirty="0" err="1">
                <a:solidFill>
                  <a:schemeClr val="accent4"/>
                </a:solidFill>
                <a:latin typeface="Trebuchet MS" pitchFamily="34" charset="0"/>
              </a:rPr>
              <a:t>integer</a:t>
            </a:r>
            <a:r>
              <a:rPr lang="fr-FR" dirty="0">
                <a:latin typeface="Trebuchet MS" pitchFamily="34" charset="0"/>
              </a:rPr>
              <a:t>): </a:t>
            </a:r>
            <a:r>
              <a:rPr lang="fr-FR" dirty="0" err="1">
                <a:latin typeface="Trebuchet MS" pitchFamily="34" charset="0"/>
              </a:rPr>
              <a:t>integer</a:t>
            </a:r>
            <a:r>
              <a:rPr lang="fr-FR" dirty="0">
                <a:latin typeface="Trebuchet MS" pitchFamily="34" charset="0"/>
              </a:rPr>
              <a:t>;</a:t>
            </a:r>
          </a:p>
          <a:p>
            <a:pPr algn="l" rtl="0">
              <a:defRPr/>
            </a:pPr>
            <a:r>
              <a:rPr lang="fr-FR" dirty="0">
                <a:latin typeface="Trebuchet MS" pitchFamily="34" charset="0"/>
              </a:rPr>
              <a:t> </a:t>
            </a:r>
          </a:p>
          <a:p>
            <a:pPr>
              <a:defRPr/>
            </a:pPr>
            <a:r>
              <a:rPr lang="fr-FR" dirty="0">
                <a:latin typeface="Trebuchet MS" pitchFamily="34" charset="0"/>
              </a:rPr>
              <a:t> </a:t>
            </a:r>
            <a:r>
              <a:rPr lang="en-GB" dirty="0" err="1">
                <a:solidFill>
                  <a:srgbClr val="0066FF"/>
                </a:solidFill>
                <a:latin typeface="Trebuchet MS" pitchFamily="34" charset="0"/>
              </a:rPr>
              <a:t>R,i</a:t>
            </a:r>
            <a:r>
              <a:rPr lang="en-GB" dirty="0">
                <a:solidFill>
                  <a:srgbClr val="0066FF"/>
                </a:solidFill>
                <a:latin typeface="Trebuchet MS" pitchFamily="34" charset="0"/>
              </a:rPr>
              <a:t>: integer;</a:t>
            </a:r>
            <a:endParaRPr lang="fr-FR" dirty="0">
              <a:solidFill>
                <a:srgbClr val="0066FF"/>
              </a:solidFill>
              <a:latin typeface="Trebuchet MS" pitchFamily="34" charset="0"/>
            </a:endParaRPr>
          </a:p>
          <a:p>
            <a:pPr algn="l" rtl="0">
              <a:defRPr/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Begin</a:t>
            </a:r>
            <a:endParaRPr lang="fr-FR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  <a:p>
            <a:pPr algn="l" rtl="0">
              <a:defRPr/>
            </a:pPr>
            <a:r>
              <a:rPr lang="en-US" dirty="0">
                <a:latin typeface="Trebuchet MS" pitchFamily="34" charset="0"/>
              </a:rPr>
              <a:t> </a:t>
            </a:r>
            <a:r>
              <a:rPr lang="fr-FR" b="1" dirty="0"/>
              <a:t>If (</a:t>
            </a:r>
            <a:r>
              <a:rPr lang="fr-FR" dirty="0"/>
              <a:t>N = 1) then</a:t>
            </a:r>
          </a:p>
          <a:p>
            <a:pPr algn="l" rtl="0">
              <a:defRPr/>
            </a:pPr>
            <a:r>
              <a:rPr lang="fr-FR" dirty="0"/>
              <a:t>R ← 1;</a:t>
            </a:r>
          </a:p>
          <a:p>
            <a:pPr>
              <a:defRPr/>
            </a:pPr>
            <a:r>
              <a:rPr lang="fr-FR" b="1" dirty="0" err="1"/>
              <a:t>else</a:t>
            </a:r>
            <a:endParaRPr lang="fr-FR" dirty="0"/>
          </a:p>
          <a:p>
            <a:pPr>
              <a:defRPr/>
            </a:pPr>
            <a:r>
              <a:rPr lang="fr-FR" dirty="0"/>
              <a:t>R ← </a:t>
            </a:r>
            <a:r>
              <a:rPr lang="fr-FR" dirty="0" err="1">
                <a:solidFill>
                  <a:srgbClr val="FF0000"/>
                </a:solidFill>
              </a:rPr>
              <a:t>fact</a:t>
            </a:r>
            <a:r>
              <a:rPr lang="fr-FR" dirty="0"/>
              <a:t>(N - 1) *N;</a:t>
            </a:r>
            <a:r>
              <a:rPr lang="fr-FR" b="1" dirty="0"/>
              <a:t> End if</a:t>
            </a:r>
          </a:p>
          <a:p>
            <a:pPr algn="l" rtl="0">
              <a:defRPr/>
            </a:pPr>
            <a:r>
              <a:rPr lang="fr-FR" b="1" dirty="0"/>
              <a:t>Return (R);</a:t>
            </a:r>
            <a:endParaRPr lang="fr-FR" dirty="0"/>
          </a:p>
          <a:p>
            <a:pPr algn="l" rtl="0">
              <a:defRPr/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END;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1985963" y="528638"/>
            <a:ext cx="585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1071538" y="1142984"/>
            <a:ext cx="58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1972301" y="2000250"/>
            <a:ext cx="585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1414444" y="2058988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Virage 24"/>
          <p:cNvSpPr/>
          <p:nvPr/>
        </p:nvSpPr>
        <p:spPr>
          <a:xfrm>
            <a:off x="1857356" y="598796"/>
            <a:ext cx="2643207" cy="1571616"/>
          </a:xfrm>
          <a:prstGeom prst="bentArrow">
            <a:avLst>
              <a:gd name="adj1" fmla="val 4090"/>
              <a:gd name="adj2" fmla="val 10224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6072188" y="487363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5214942" y="1201738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6044266" y="2001190"/>
            <a:ext cx="58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5469565" y="2031684"/>
            <a:ext cx="58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Flèche vers le bas 30"/>
          <p:cNvSpPr/>
          <p:nvPr/>
        </p:nvSpPr>
        <p:spPr>
          <a:xfrm>
            <a:off x="5715008" y="2571744"/>
            <a:ext cx="214313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32" name="ZoneTexte 31"/>
          <p:cNvSpPr txBox="1">
            <a:spLocks noChangeArrowheads="1"/>
          </p:cNvSpPr>
          <p:nvPr/>
        </p:nvSpPr>
        <p:spPr bwMode="auto">
          <a:xfrm>
            <a:off x="6286512" y="3643314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3" name="ZoneTexte 32"/>
          <p:cNvSpPr txBox="1">
            <a:spLocks noChangeArrowheads="1"/>
          </p:cNvSpPr>
          <p:nvPr/>
        </p:nvSpPr>
        <p:spPr bwMode="auto">
          <a:xfrm>
            <a:off x="5357818" y="4214818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6272213" y="5059363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5" name="ZoneTexte 34"/>
          <p:cNvSpPr txBox="1">
            <a:spLocks noChangeArrowheads="1"/>
          </p:cNvSpPr>
          <p:nvPr/>
        </p:nvSpPr>
        <p:spPr bwMode="auto">
          <a:xfrm>
            <a:off x="5688016" y="5059363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Demi-tour 36"/>
          <p:cNvSpPr/>
          <p:nvPr/>
        </p:nvSpPr>
        <p:spPr>
          <a:xfrm rot="10800000">
            <a:off x="3956359" y="5677254"/>
            <a:ext cx="1928821" cy="785812"/>
          </a:xfrm>
          <a:prstGeom prst="uturnArrow">
            <a:avLst>
              <a:gd name="adj1" fmla="val 13539"/>
              <a:gd name="adj2" fmla="val 25000"/>
              <a:gd name="adj3" fmla="val 23437"/>
              <a:gd name="adj4" fmla="val 32668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2057400" y="3571875"/>
            <a:ext cx="58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1385888" y="4273550"/>
            <a:ext cx="585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fr-FR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0" name="Flèche courbée vers la droite 39"/>
          <p:cNvSpPr/>
          <p:nvPr/>
        </p:nvSpPr>
        <p:spPr>
          <a:xfrm rot="365544">
            <a:off x="175133" y="4868149"/>
            <a:ext cx="349443" cy="902309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1428728" y="5857892"/>
            <a:ext cx="571500" cy="2857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b="1" dirty="0"/>
              <a:t>1</a:t>
            </a:r>
          </a:p>
        </p:txBody>
      </p:sp>
      <p:sp>
        <p:nvSpPr>
          <p:cNvPr id="42" name="Flèche courbée vers le haut 41"/>
          <p:cNvSpPr/>
          <p:nvPr/>
        </p:nvSpPr>
        <p:spPr>
          <a:xfrm rot="21188986">
            <a:off x="1928795" y="5857892"/>
            <a:ext cx="4071965" cy="857233"/>
          </a:xfrm>
          <a:prstGeom prst="curvedUpArrow">
            <a:avLst>
              <a:gd name="adj1" fmla="val 10279"/>
              <a:gd name="adj2" fmla="val 33830"/>
              <a:gd name="adj3" fmla="val 141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5286380" y="5143512"/>
            <a:ext cx="500062" cy="2143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b="1" dirty="0"/>
              <a:t>1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4214810" y="5572140"/>
            <a:ext cx="571500" cy="2857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b="1" dirty="0"/>
              <a:t>2</a:t>
            </a:r>
          </a:p>
        </p:txBody>
      </p:sp>
      <p:sp>
        <p:nvSpPr>
          <p:cNvPr id="47" name="Virage 46"/>
          <p:cNvSpPr/>
          <p:nvPr/>
        </p:nvSpPr>
        <p:spPr>
          <a:xfrm>
            <a:off x="4357686" y="2214554"/>
            <a:ext cx="642942" cy="3286144"/>
          </a:xfrm>
          <a:prstGeom prst="bentArrow">
            <a:avLst>
              <a:gd name="adj1" fmla="val 5994"/>
              <a:gd name="adj2" fmla="val 6098"/>
              <a:gd name="adj3" fmla="val 11521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5000628" y="2071678"/>
            <a:ext cx="500062" cy="2143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b="1" dirty="0"/>
              <a:t>2</a:t>
            </a:r>
          </a:p>
        </p:txBody>
      </p:sp>
      <p:sp>
        <p:nvSpPr>
          <p:cNvPr id="49" name="Rectangle à coins arrondis 48"/>
          <p:cNvSpPr/>
          <p:nvPr/>
        </p:nvSpPr>
        <p:spPr>
          <a:xfrm>
            <a:off x="5214942" y="2814638"/>
            <a:ext cx="500066" cy="25717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b="1" dirty="0"/>
              <a:t>6</a:t>
            </a:r>
          </a:p>
        </p:txBody>
      </p:sp>
      <p:sp>
        <p:nvSpPr>
          <p:cNvPr id="51" name="Flèche gauche 50"/>
          <p:cNvSpPr/>
          <p:nvPr/>
        </p:nvSpPr>
        <p:spPr>
          <a:xfrm>
            <a:off x="1857356" y="2714620"/>
            <a:ext cx="3257562" cy="2143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52" name="Rectangle à coins arrondis 51"/>
          <p:cNvSpPr/>
          <p:nvPr/>
        </p:nvSpPr>
        <p:spPr>
          <a:xfrm>
            <a:off x="1000100" y="2071678"/>
            <a:ext cx="428628" cy="2143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b="1" dirty="0"/>
              <a:t>6</a:t>
            </a:r>
          </a:p>
        </p:txBody>
      </p:sp>
      <p:sp>
        <p:nvSpPr>
          <p:cNvPr id="53" name="Rectangle à coins arrondis 52"/>
          <p:cNvSpPr/>
          <p:nvPr/>
        </p:nvSpPr>
        <p:spPr>
          <a:xfrm>
            <a:off x="1214414" y="2857500"/>
            <a:ext cx="571500" cy="2857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b="1" dirty="0"/>
              <a:t>24</a:t>
            </a:r>
          </a:p>
        </p:txBody>
      </p:sp>
      <p:sp>
        <p:nvSpPr>
          <p:cNvPr id="54" name="Flèche gauche 53"/>
          <p:cNvSpPr/>
          <p:nvPr/>
        </p:nvSpPr>
        <p:spPr>
          <a:xfrm>
            <a:off x="228600" y="3014663"/>
            <a:ext cx="914376" cy="20002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915014" y="2071679"/>
            <a:ext cx="1000132" cy="5578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4929190" y="2047865"/>
            <a:ext cx="1071570" cy="5953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5072067" y="5071423"/>
            <a:ext cx="1143008" cy="5858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34385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4" grpId="1"/>
      <p:bldP spid="26" grpId="0"/>
      <p:bldP spid="27" grpId="0"/>
      <p:bldP spid="28" grpId="0"/>
      <p:bldP spid="30" grpId="0"/>
      <p:bldP spid="30" grpId="1"/>
      <p:bldP spid="31" grpId="0" animBg="1"/>
      <p:bldP spid="32" grpId="0"/>
      <p:bldP spid="33" grpId="0"/>
      <p:bldP spid="34" grpId="0"/>
      <p:bldP spid="35" grpId="0"/>
      <p:bldP spid="35" grpId="1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II. Recursion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82400EB-19AA-4EB8-85A7-6B4DD9ED89CA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75" y="1716088"/>
            <a:ext cx="8072438" cy="19081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There are generally two types of recursion:</a:t>
            </a:r>
          </a:p>
          <a:p>
            <a:pPr lvl="1" indent="187325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Simple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recursion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  <a:p>
            <a:pPr lvl="1" indent="187325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Crossed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recursion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II.2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types of recursion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3770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1. Problem and sub-problem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2EBA13D-6BAD-48AC-9362-E73BBB25DBA2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6" name="Espace réservé du texte 2"/>
          <p:cNvSpPr txBox="1">
            <a:spLocks/>
          </p:cNvSpPr>
          <p:nvPr/>
        </p:nvSpPr>
        <p:spPr>
          <a:xfrm>
            <a:off x="500063" y="1785938"/>
            <a:ext cx="840105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 </a:t>
            </a:r>
            <a:r>
              <a:rPr lang="fr-FR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subroutine</a:t>
            </a:r>
            <a:r>
              <a:rPr lang="fr-F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(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sub-algorithm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) is a program (algorithm) that describes the solution </a:t>
            </a: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of a sub-problem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.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18" name="Espace réservé du texte 2"/>
          <p:cNvSpPr txBox="1">
            <a:spLocks/>
          </p:cNvSpPr>
          <p:nvPr/>
        </p:nvSpPr>
        <p:spPr>
          <a:xfrm>
            <a:off x="500063" y="3721100"/>
            <a:ext cx="8401050" cy="13827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Schematically, a module (subprogram) is represented by a black box which has inputs, outputs and a very specific role as follows: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12627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II. Recursion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F3ACC49-CA09-4A45-B984-4EA0D8D0F7C6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75" y="1949450"/>
            <a:ext cx="807243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This is when a subroutine (function or procedure)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calls himself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. It is indeed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the general case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recursion like we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already saw it in the previous example with the factorial function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.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II.2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types of recursion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814388" y="1466850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Simple recursion</a:t>
            </a:r>
          </a:p>
        </p:txBody>
      </p:sp>
    </p:spTree>
    <p:extLst>
      <p:ext uri="{BB962C8B-B14F-4D97-AF65-F5344CB8AC3E}">
        <p14:creationId xmlns:p14="http://schemas.microsoft.com/office/powerpoint/2010/main" val="231385330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II. Recursion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A404C9E-650A-4D46-BEB6-62420C12B463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75" y="1949450"/>
            <a:ext cx="8072438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400" b="1" u="sng" dirty="0">
                <a:latin typeface="Trebuchet MS" pitchFamily="34" charset="0"/>
              </a:rPr>
              <a:t>Syntax:</a:t>
            </a:r>
            <a:endParaRPr lang="fr-FR" sz="2400" b="1" dirty="0">
              <a:latin typeface="Trebuchet MS" pitchFamily="34" charset="0"/>
            </a:endParaRPr>
          </a:p>
          <a:p>
            <a:pPr algn="l" rtl="0">
              <a:defRPr/>
            </a:pPr>
            <a:r>
              <a:rPr lang="fr-FR" sz="2400" b="1" dirty="0">
                <a:latin typeface="Trebuchet MS" pitchFamily="34" charset="0"/>
              </a:rPr>
              <a:t> </a:t>
            </a:r>
          </a:p>
          <a:p>
            <a:pPr algn="l" rtl="0">
              <a:defRPr/>
            </a:pPr>
            <a:r>
              <a:rPr lang="fr-FR" sz="2400" b="1" dirty="0" err="1">
                <a:latin typeface="Trebuchet MS" pitchFamily="34" charset="0"/>
              </a:rPr>
              <a:t>Procedure</a:t>
            </a:r>
            <a:r>
              <a:rPr lang="fr-FR" sz="2400" b="1" dirty="0">
                <a:latin typeface="Trebuchet MS" pitchFamily="34" charset="0"/>
              </a:rPr>
              <a:t> </a:t>
            </a:r>
            <a:r>
              <a:rPr lang="fr-FR" sz="2400" dirty="0">
                <a:latin typeface="Trebuchet MS" pitchFamily="34" charset="0"/>
              </a:rPr>
              <a:t>P</a:t>
            </a:r>
            <a:endParaRPr lang="fr-FR" sz="2400" b="1" dirty="0">
              <a:latin typeface="Trebuchet MS" pitchFamily="34" charset="0"/>
            </a:endParaRPr>
          </a:p>
          <a:p>
            <a:pPr algn="l" rtl="0">
              <a:defRPr/>
            </a:pPr>
            <a:r>
              <a:rPr lang="fr-FR" sz="2400" b="1" dirty="0">
                <a:solidFill>
                  <a:srgbClr val="00B050"/>
                </a:solidFill>
                <a:latin typeface="Trebuchet MS" pitchFamily="34" charset="0"/>
              </a:rPr>
              <a:t>Begin</a:t>
            </a:r>
          </a:p>
          <a:p>
            <a:pPr algn="l" rtl="0">
              <a:defRPr/>
            </a:pPr>
            <a:r>
              <a:rPr lang="fr-FR" sz="2400" dirty="0">
                <a:latin typeface="Trebuchet MS" pitchFamily="34" charset="0"/>
              </a:rPr>
              <a:t>…</a:t>
            </a:r>
            <a:endParaRPr lang="fr-FR" sz="2400" b="1" dirty="0">
              <a:latin typeface="Trebuchet MS" pitchFamily="34" charset="0"/>
            </a:endParaRPr>
          </a:p>
          <a:p>
            <a:pPr algn="l" rtl="0">
              <a:defRPr/>
            </a:pPr>
            <a:r>
              <a:rPr lang="fr-FR" sz="2400" dirty="0">
                <a:latin typeface="Trebuchet MS" pitchFamily="34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Trebuchet MS" pitchFamily="34" charset="0"/>
              </a:rPr>
              <a:t>Call from P;</a:t>
            </a:r>
            <a:endParaRPr lang="fr-FR" sz="2400" b="1" dirty="0">
              <a:solidFill>
                <a:srgbClr val="FF0000"/>
              </a:solidFill>
              <a:latin typeface="Trebuchet MS" pitchFamily="34" charset="0"/>
            </a:endParaRPr>
          </a:p>
          <a:p>
            <a:pPr algn="l" rtl="0">
              <a:defRPr/>
            </a:pPr>
            <a:r>
              <a:rPr lang="fr-FR" sz="2400" dirty="0">
                <a:latin typeface="Trebuchet MS" pitchFamily="34" charset="0"/>
              </a:rPr>
              <a:t>…</a:t>
            </a:r>
            <a:endParaRPr lang="fr-FR" sz="2400" b="1" dirty="0">
              <a:latin typeface="Trebuchet MS" pitchFamily="34" charset="0"/>
            </a:endParaRPr>
          </a:p>
          <a:p>
            <a:pPr algn="l" rtl="0">
              <a:defRPr/>
            </a:pPr>
            <a:r>
              <a:rPr lang="fr-FR" sz="2400" dirty="0">
                <a:solidFill>
                  <a:srgbClr val="00B050"/>
                </a:solidFill>
                <a:latin typeface="Trebuchet MS" pitchFamily="34" charset="0"/>
              </a:rPr>
              <a:t>END ;</a:t>
            </a:r>
            <a:endParaRPr lang="fr-F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II.2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types of recursion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814388" y="1466850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Simple recursion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9155" y="1857375"/>
            <a:ext cx="4357687" cy="34778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fr-FR" sz="2000" b="1" dirty="0" err="1">
                <a:latin typeface="Trebuchet MS" pitchFamily="34" charset="0"/>
              </a:rPr>
              <a:t>Function</a:t>
            </a:r>
            <a:r>
              <a:rPr lang="fr-FR" sz="2000" b="1" dirty="0">
                <a:latin typeface="Trebuchet MS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Trebuchet MS" pitchFamily="34" charset="0"/>
              </a:rPr>
              <a:t>fact</a:t>
            </a:r>
            <a:r>
              <a:rPr lang="fr-FR" sz="2000" dirty="0">
                <a:latin typeface="Trebuchet MS" pitchFamily="34" charset="0"/>
              </a:rPr>
              <a:t>(</a:t>
            </a:r>
            <a:r>
              <a:rPr lang="fr-FR" sz="2000" dirty="0">
                <a:solidFill>
                  <a:schemeClr val="accent4"/>
                </a:solidFill>
                <a:latin typeface="Trebuchet MS" pitchFamily="34" charset="0"/>
              </a:rPr>
              <a:t>N: </a:t>
            </a:r>
            <a:r>
              <a:rPr lang="fr-FR" sz="2000" dirty="0" err="1">
                <a:solidFill>
                  <a:schemeClr val="accent4"/>
                </a:solidFill>
                <a:latin typeface="Trebuchet MS" pitchFamily="34" charset="0"/>
              </a:rPr>
              <a:t>integer</a:t>
            </a:r>
            <a:r>
              <a:rPr lang="fr-FR" sz="2000" dirty="0">
                <a:latin typeface="Trebuchet MS" pitchFamily="34" charset="0"/>
              </a:rPr>
              <a:t>):</a:t>
            </a:r>
            <a:r>
              <a:rPr lang="fr-FR" sz="2000" dirty="0" err="1">
                <a:latin typeface="Trebuchet MS" pitchFamily="34" charset="0"/>
              </a:rPr>
              <a:t>integer</a:t>
            </a:r>
            <a:r>
              <a:rPr lang="fr-FR" sz="2000" dirty="0">
                <a:latin typeface="Trebuchet MS" pitchFamily="34" charset="0"/>
              </a:rPr>
              <a:t>;</a:t>
            </a:r>
          </a:p>
          <a:p>
            <a:pPr algn="l" rtl="0">
              <a:defRPr/>
            </a:pPr>
            <a:r>
              <a:rPr lang="fr-FR" sz="2000" dirty="0">
                <a:latin typeface="Trebuchet MS" pitchFamily="34" charset="0"/>
              </a:rPr>
              <a:t> </a:t>
            </a:r>
          </a:p>
          <a:p>
            <a:pPr algn="l" rtl="0">
              <a:defRPr/>
            </a:pPr>
            <a:r>
              <a:rPr lang="fr-FR" sz="2000" dirty="0">
                <a:solidFill>
                  <a:srgbClr val="0066FF"/>
                </a:solidFill>
                <a:latin typeface="Trebuchet MS" pitchFamily="34" charset="0"/>
              </a:rPr>
              <a:t> </a:t>
            </a:r>
            <a:r>
              <a:rPr lang="en-GB" sz="2000" dirty="0" err="1">
                <a:solidFill>
                  <a:srgbClr val="0066FF"/>
                </a:solidFill>
                <a:latin typeface="Trebuchet MS" pitchFamily="34" charset="0"/>
              </a:rPr>
              <a:t>R,i</a:t>
            </a:r>
            <a:r>
              <a:rPr lang="en-GB" sz="2000" dirty="0">
                <a:solidFill>
                  <a:srgbClr val="0066FF"/>
                </a:solidFill>
                <a:latin typeface="Trebuchet MS" pitchFamily="34" charset="0"/>
              </a:rPr>
              <a:t>: integer;</a:t>
            </a:r>
            <a:endParaRPr lang="fr-FR" sz="2000" dirty="0">
              <a:solidFill>
                <a:srgbClr val="0066FF"/>
              </a:solidFill>
              <a:latin typeface="Trebuchet MS" pitchFamily="34" charset="0"/>
            </a:endParaRPr>
          </a:p>
          <a:p>
            <a:pPr algn="l" rtl="0">
              <a:defRPr/>
            </a:pP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Begin</a:t>
            </a:r>
            <a:endParaRPr lang="fr-FR" sz="20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  <a:p>
            <a:pPr algn="l" rtl="0">
              <a:defRPr/>
            </a:pPr>
            <a:r>
              <a:rPr lang="en-US" sz="2000" dirty="0">
                <a:latin typeface="Trebuchet MS" pitchFamily="34" charset="0"/>
              </a:rPr>
              <a:t> </a:t>
            </a:r>
            <a:r>
              <a:rPr lang="fr-FR" sz="2000" b="1" dirty="0"/>
              <a:t>If (</a:t>
            </a:r>
            <a:r>
              <a:rPr lang="fr-FR" sz="2000" dirty="0"/>
              <a:t>N = 0) then</a:t>
            </a:r>
          </a:p>
          <a:p>
            <a:pPr algn="l" rtl="0">
              <a:defRPr/>
            </a:pPr>
            <a:r>
              <a:rPr lang="fr-FR" sz="2000" dirty="0"/>
              <a:t>R ← 1;</a:t>
            </a:r>
          </a:p>
          <a:p>
            <a:pPr algn="l" rtl="0">
              <a:defRPr/>
            </a:pPr>
            <a:r>
              <a:rPr lang="fr-FR" sz="2000" b="1" dirty="0" err="1"/>
              <a:t>else</a:t>
            </a:r>
            <a:endParaRPr lang="fr-FR" sz="2000" dirty="0"/>
          </a:p>
          <a:p>
            <a:pPr algn="l" rtl="0">
              <a:defRPr/>
            </a:pPr>
            <a:r>
              <a:rPr lang="fr-FR" sz="2000" dirty="0"/>
              <a:t>R ← N*</a:t>
            </a:r>
            <a:r>
              <a:rPr lang="fr-FR" sz="2000" dirty="0" err="1">
                <a:solidFill>
                  <a:srgbClr val="FF0000"/>
                </a:solidFill>
              </a:rPr>
              <a:t>fact</a:t>
            </a:r>
            <a:r>
              <a:rPr lang="fr-FR" sz="2000" dirty="0"/>
              <a:t>(N - 1);</a:t>
            </a:r>
          </a:p>
          <a:p>
            <a:pPr algn="l" rtl="0">
              <a:defRPr/>
            </a:pPr>
            <a:r>
              <a:rPr lang="fr-FR" sz="2000" b="1" dirty="0"/>
              <a:t> End if</a:t>
            </a:r>
          </a:p>
          <a:p>
            <a:pPr algn="l" rtl="0">
              <a:defRPr/>
            </a:pPr>
            <a:r>
              <a:rPr lang="fr-FR" sz="2000" b="1" dirty="0"/>
              <a:t>Return (R);</a:t>
            </a:r>
            <a:endParaRPr lang="fr-FR" sz="2000" dirty="0"/>
          </a:p>
          <a:p>
            <a:pPr algn="l" rtl="0">
              <a:defRPr/>
            </a:pP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END;</a:t>
            </a:r>
            <a:endParaRPr lang="fr-FR" sz="2000" dirty="0">
              <a:latin typeface="Trebuchet MS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247032" y="3887487"/>
            <a:ext cx="1284288" cy="5857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61704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II. Recursion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D613123-DAAD-4B40-BE0E-32B421726DDD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75" y="1949450"/>
            <a:ext cx="8072438" cy="23860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We call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cross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recursion the fact that two procedures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P1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And </a:t>
            </a:r>
            <a:r>
              <a:rPr lang="en-US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P2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are called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mutually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;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That’s mean : when P1 executes,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she calls on P2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, and when P2 executes,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she calls on P1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.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II.2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types of recursion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814388" y="1466850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crossed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r</a:t>
            </a:r>
            <a:r>
              <a:rPr lang="fr-FR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ecursion</a:t>
            </a:r>
            <a:endParaRPr lang="fr-FR" sz="24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8688" y="4325938"/>
            <a:ext cx="2071687" cy="193833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2000" b="1" dirty="0">
                <a:latin typeface="Trebuchet MS" pitchFamily="34" charset="0"/>
              </a:rPr>
              <a:t>Procedure</a:t>
            </a:r>
            <a:r>
              <a:rPr lang="fr-FR" sz="2000" b="1" dirty="0">
                <a:latin typeface="Trebuchet MS" pitchFamily="34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Trebuchet MS" pitchFamily="34" charset="0"/>
              </a:rPr>
              <a:t>p1</a:t>
            </a:r>
            <a:endParaRPr lang="fr-FR" sz="2000" dirty="0">
              <a:latin typeface="Trebuchet MS" pitchFamily="34" charset="0"/>
            </a:endParaRPr>
          </a:p>
          <a:p>
            <a:pPr algn="l" rtl="0">
              <a:defRPr/>
            </a:pP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Begin</a:t>
            </a:r>
          </a:p>
          <a:p>
            <a:pPr algn="l" rtl="0">
              <a:defRPr/>
            </a:pPr>
            <a:r>
              <a:rPr lang="fr-FR" sz="2000" dirty="0"/>
              <a:t>…</a:t>
            </a:r>
            <a:endParaRPr lang="fr-FR" sz="2000" b="1" dirty="0"/>
          </a:p>
          <a:p>
            <a:pPr algn="l" rtl="0">
              <a:defRPr/>
            </a:pPr>
            <a:r>
              <a:rPr lang="fr-FR" sz="2000" dirty="0">
                <a:solidFill>
                  <a:srgbClr val="FF0000"/>
                </a:solidFill>
              </a:rPr>
              <a:t>Call from P2;</a:t>
            </a:r>
            <a:endParaRPr lang="fr-FR" sz="2000" b="1" dirty="0">
              <a:solidFill>
                <a:srgbClr val="FF0000"/>
              </a:solidFill>
            </a:endParaRPr>
          </a:p>
          <a:p>
            <a:pPr algn="l" rtl="0">
              <a:defRPr/>
            </a:pPr>
            <a:r>
              <a:rPr lang="fr-FR" sz="2000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….</a:t>
            </a:r>
          </a:p>
          <a:p>
            <a:pPr algn="l" rtl="0">
              <a:defRPr/>
            </a:pP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END;</a:t>
            </a:r>
            <a:endParaRPr lang="fr-FR" sz="2000" dirty="0">
              <a:latin typeface="Trebuchet M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0563" y="4348163"/>
            <a:ext cx="2071687" cy="193833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2000" b="1" dirty="0">
                <a:latin typeface="Trebuchet MS" pitchFamily="34" charset="0"/>
              </a:rPr>
              <a:t>Procedure</a:t>
            </a:r>
            <a:r>
              <a:rPr lang="fr-FR" sz="2000" b="1" dirty="0">
                <a:latin typeface="Trebuchet MS" pitchFamily="34" charset="0"/>
              </a:rPr>
              <a:t> 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p2</a:t>
            </a:r>
          </a:p>
          <a:p>
            <a:pPr algn="l" rtl="0">
              <a:defRPr/>
            </a:pP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Begin</a:t>
            </a:r>
          </a:p>
          <a:p>
            <a:pPr algn="l" rtl="0">
              <a:defRPr/>
            </a:pPr>
            <a:r>
              <a:rPr lang="fr-FR" sz="2000" dirty="0"/>
              <a:t>…</a:t>
            </a:r>
            <a:endParaRPr lang="fr-FR" sz="2000" b="1" dirty="0"/>
          </a:p>
          <a:p>
            <a:pPr algn="l" rtl="0">
              <a:defRPr/>
            </a:pPr>
            <a:r>
              <a:rPr lang="fr-FR" sz="2000" dirty="0"/>
              <a:t> 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Call from P1;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 rtl="0">
              <a:defRPr/>
            </a:pPr>
            <a:r>
              <a:rPr lang="fr-FR" sz="2000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….</a:t>
            </a:r>
          </a:p>
          <a:p>
            <a:pPr algn="l" rtl="0">
              <a:defRPr/>
            </a:pP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END;</a:t>
            </a:r>
            <a:endParaRPr lang="fr-FR" sz="2000" dirty="0">
              <a:latin typeface="Trebuchet MS" pitchFamily="34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rot="10800000">
            <a:off x="2714625" y="4572000"/>
            <a:ext cx="1857375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2714625" y="4572000"/>
            <a:ext cx="1785938" cy="857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88080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II. Recursion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A9D3599-9618-474C-AEBE-A41A7A235526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74" y="1949450"/>
            <a:ext cx="8429626" cy="435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 positive integer n can be either:</a:t>
            </a:r>
          </a:p>
          <a:p>
            <a:pPr lvl="2"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Even → n = 2*k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	 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Odd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→ n = 2*k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+1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If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we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consider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two</a:t>
            </a:r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functions</a:t>
            </a:r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Even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(n)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And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Odd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(n)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with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logical values ​​(</a:t>
            </a:r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boolean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) then we will have: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If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Even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(n) =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TRUE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SO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Odd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(n) =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false</a:t>
            </a:r>
          </a:p>
          <a:p>
            <a:pPr indent="187325">
              <a:lnSpc>
                <a:spcPct val="150000"/>
              </a:lnSpc>
              <a:spcBef>
                <a:spcPts val="600"/>
              </a:spcBef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If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Odd (n) =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TRUE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SO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Even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(n) =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false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II.2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types of recursion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814388" y="1466850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cross</a:t>
            </a: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fr-FR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recursion</a:t>
            </a: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(example)</a:t>
            </a:r>
            <a:endParaRPr lang="fr-FR" sz="24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833264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II. Recursion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3785B60-8D4B-4C72-BD43-0474D55149B8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8" y="2000250"/>
            <a:ext cx="4786312" cy="38623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 err="1">
                <a:latin typeface="Trebuchet MS" pitchFamily="34" charset="0"/>
                <a:cs typeface="Arial" charset="0"/>
              </a:rPr>
              <a:t>Function</a:t>
            </a:r>
            <a:r>
              <a:rPr lang="fr-FR" sz="2000" b="1" dirty="0">
                <a:latin typeface="Trebuchet MS" pitchFamily="34" charset="0"/>
                <a:cs typeface="Arial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even</a:t>
            </a:r>
            <a:r>
              <a:rPr lang="fr-FR" sz="2000" b="1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fr-FR" sz="2000" b="1" dirty="0">
                <a:latin typeface="Trebuchet MS" pitchFamily="34" charset="0"/>
                <a:cs typeface="Arial" charset="0"/>
              </a:rPr>
              <a:t>(n: </a:t>
            </a:r>
            <a:r>
              <a:rPr lang="fr-FR" sz="2000" b="1" dirty="0" err="1">
                <a:latin typeface="Trebuchet MS" pitchFamily="34" charset="0"/>
                <a:cs typeface="Arial" charset="0"/>
              </a:rPr>
              <a:t>integer</a:t>
            </a:r>
            <a:r>
              <a:rPr lang="fr-FR" sz="2000" b="1" dirty="0">
                <a:latin typeface="Trebuchet MS" pitchFamily="34" charset="0"/>
                <a:cs typeface="Arial" charset="0"/>
              </a:rPr>
              <a:t>): boolean;</a:t>
            </a:r>
          </a:p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R: integer ;</a:t>
            </a:r>
          </a:p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Begin</a:t>
            </a:r>
          </a:p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  If (n = 0) then</a:t>
            </a:r>
          </a:p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     </a:t>
            </a:r>
            <a:r>
              <a:rPr lang="fr-FR" sz="2000" b="1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R ← true;</a:t>
            </a:r>
          </a:p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  </a:t>
            </a:r>
            <a:r>
              <a:rPr lang="fr-FR" sz="2000" b="1" dirty="0" err="1">
                <a:latin typeface="Trebuchet MS" pitchFamily="34" charset="0"/>
                <a:cs typeface="Arial" charset="0"/>
              </a:rPr>
              <a:t>else</a:t>
            </a:r>
            <a:endParaRPr lang="fr-FR" sz="2000" b="1" dirty="0">
              <a:latin typeface="Trebuchet MS" pitchFamily="34" charset="0"/>
              <a:cs typeface="Arial" charset="0"/>
            </a:endParaRPr>
          </a:p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     R ←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Odd (n-1)</a:t>
            </a:r>
            <a:r>
              <a:rPr lang="fr-FR" sz="2000" b="1" dirty="0">
                <a:latin typeface="Trebuchet MS" pitchFamily="34" charset="0"/>
                <a:cs typeface="Arial" charset="0"/>
              </a:rPr>
              <a:t>;</a:t>
            </a:r>
          </a:p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  End if</a:t>
            </a:r>
          </a:p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 Return (R);</a:t>
            </a:r>
          </a:p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END;</a:t>
            </a:r>
            <a:endParaRPr lang="fr-FR" sz="2000" b="1" dirty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II.2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types of recursion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814388" y="1466850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Cross </a:t>
            </a:r>
            <a:r>
              <a:rPr lang="fr-FR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recursion</a:t>
            </a: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(example)</a:t>
            </a:r>
            <a:endParaRPr lang="fr-FR" sz="24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2000250"/>
            <a:ext cx="4929188" cy="38623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 err="1">
                <a:latin typeface="Trebuchet MS" pitchFamily="34" charset="0"/>
                <a:cs typeface="Arial" charset="0"/>
              </a:rPr>
              <a:t>Function</a:t>
            </a:r>
            <a:r>
              <a:rPr lang="fr-FR" sz="2000" b="1" dirty="0">
                <a:latin typeface="Trebuchet MS" pitchFamily="34" charset="0"/>
                <a:cs typeface="Arial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Odd</a:t>
            </a:r>
            <a:r>
              <a:rPr lang="fr-FR" sz="2000" b="1" dirty="0">
                <a:latin typeface="Trebuchet MS" pitchFamily="34" charset="0"/>
                <a:cs typeface="Arial" charset="0"/>
              </a:rPr>
              <a:t>(n: </a:t>
            </a:r>
            <a:r>
              <a:rPr lang="fr-FR" sz="2000" b="1" dirty="0" err="1">
                <a:latin typeface="Trebuchet MS" pitchFamily="34" charset="0"/>
                <a:cs typeface="Arial" charset="0"/>
              </a:rPr>
              <a:t>integer</a:t>
            </a:r>
            <a:r>
              <a:rPr lang="fr-FR" sz="2000" b="1" dirty="0">
                <a:latin typeface="Trebuchet MS" pitchFamily="34" charset="0"/>
                <a:cs typeface="Arial" charset="0"/>
              </a:rPr>
              <a:t>): boolean;</a:t>
            </a:r>
          </a:p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R: integer ;</a:t>
            </a:r>
          </a:p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Begin</a:t>
            </a:r>
          </a:p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  If (n = 0) then</a:t>
            </a:r>
          </a:p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    R ← false;</a:t>
            </a:r>
          </a:p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  </a:t>
            </a:r>
            <a:r>
              <a:rPr lang="fr-FR" sz="2000" b="1" dirty="0" err="1">
                <a:latin typeface="Trebuchet MS" pitchFamily="34" charset="0"/>
                <a:cs typeface="Arial" charset="0"/>
              </a:rPr>
              <a:t>else</a:t>
            </a:r>
            <a:endParaRPr lang="fr-FR" sz="2000" b="1" dirty="0">
              <a:latin typeface="Trebuchet MS" pitchFamily="34" charset="0"/>
              <a:cs typeface="Arial" charset="0"/>
            </a:endParaRPr>
          </a:p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    R ←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Even (n-1)</a:t>
            </a:r>
            <a:r>
              <a:rPr lang="fr-FR" sz="2000" b="1" dirty="0">
                <a:latin typeface="Trebuchet MS" pitchFamily="34" charset="0"/>
                <a:cs typeface="Arial" charset="0"/>
              </a:rPr>
              <a:t>;</a:t>
            </a:r>
          </a:p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  End if</a:t>
            </a:r>
          </a:p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 Return (R);</a:t>
            </a:r>
          </a:p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END;</a:t>
            </a:r>
            <a:endParaRPr lang="fr-FR" sz="2000" b="1" dirty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rot="5400000">
            <a:off x="2643983" y="4071144"/>
            <a:ext cx="4143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5716604" y="4129098"/>
            <a:ext cx="1284288" cy="7286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142976" y="4143380"/>
            <a:ext cx="1498600" cy="7286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cxnSp>
        <p:nvCxnSpPr>
          <p:cNvPr id="21" name="Connecteur droit avec flèche 20"/>
          <p:cNvCxnSpPr>
            <a:stCxn id="18" idx="7"/>
          </p:cNvCxnSpPr>
          <p:nvPr/>
        </p:nvCxnSpPr>
        <p:spPr>
          <a:xfrm rot="5400000" flipH="1" flipV="1">
            <a:off x="3336543" y="1442998"/>
            <a:ext cx="1892660" cy="3721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7" idx="1"/>
          </p:cNvCxnSpPr>
          <p:nvPr/>
        </p:nvCxnSpPr>
        <p:spPr>
          <a:xfrm rot="16200000" flipV="1">
            <a:off x="2834674" y="1165798"/>
            <a:ext cx="1878378" cy="42616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3465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II. Recursion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D7A6268-E503-46C0-B99A-875283C0FABB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II.2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types of recursion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814388" y="1466850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Cross </a:t>
            </a:r>
            <a:r>
              <a:rPr lang="fr-FR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recursion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(example)</a:t>
            </a:r>
            <a:endParaRPr lang="fr-FR" sz="24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750" y="1857375"/>
            <a:ext cx="8572500" cy="43402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Solution (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example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)</a:t>
            </a:r>
          </a:p>
          <a:p>
            <a:pPr algn="l" rtl="0">
              <a:defRPr/>
            </a:pPr>
            <a:r>
              <a:rPr lang="fr-FR" sz="2400" dirty="0"/>
              <a:t>		</a:t>
            </a:r>
            <a:r>
              <a:rPr lang="fr-FR" sz="2400" dirty="0" err="1">
                <a:solidFill>
                  <a:srgbClr val="0070C0"/>
                </a:solidFill>
              </a:rPr>
              <a:t>odd</a:t>
            </a:r>
            <a:r>
              <a:rPr lang="fr-FR" sz="2400" dirty="0"/>
              <a:t> (</a:t>
            </a:r>
            <a:r>
              <a:rPr lang="fr-FR" sz="2400" dirty="0">
                <a:solidFill>
                  <a:srgbClr val="006600"/>
                </a:solidFill>
              </a:rPr>
              <a:t>4</a:t>
            </a:r>
            <a:r>
              <a:rPr lang="fr-FR" sz="2400" dirty="0"/>
              <a:t>)</a:t>
            </a:r>
          </a:p>
          <a:p>
            <a:pPr algn="l" rtl="0">
              <a:defRPr/>
            </a:pPr>
            <a:r>
              <a:rPr lang="fr-FR" sz="2400" dirty="0"/>
              <a:t> </a:t>
            </a:r>
          </a:p>
          <a:p>
            <a:pPr>
              <a:defRPr/>
            </a:pPr>
            <a:r>
              <a:rPr lang="fr-FR" sz="2400" dirty="0"/>
              <a:t>			call to </a:t>
            </a:r>
            <a:r>
              <a:rPr lang="fr-FR" sz="2400" dirty="0" err="1">
                <a:solidFill>
                  <a:srgbClr val="00B050"/>
                </a:solidFill>
              </a:rPr>
              <a:t>even</a:t>
            </a:r>
            <a:r>
              <a:rPr lang="fr-FR" sz="2400" dirty="0"/>
              <a:t>(</a:t>
            </a:r>
            <a:r>
              <a:rPr lang="fr-FR" sz="2400" dirty="0">
                <a:solidFill>
                  <a:srgbClr val="FF0000"/>
                </a:solidFill>
              </a:rPr>
              <a:t>3</a:t>
            </a:r>
            <a:r>
              <a:rPr lang="fr-FR" sz="2400" dirty="0"/>
              <a:t>)</a:t>
            </a:r>
          </a:p>
          <a:p>
            <a:pPr algn="l" rtl="0">
              <a:defRPr/>
            </a:pPr>
            <a:r>
              <a:rPr lang="fr-FR" sz="2400" dirty="0"/>
              <a:t> </a:t>
            </a:r>
          </a:p>
          <a:p>
            <a:pPr>
              <a:defRPr/>
            </a:pPr>
            <a:r>
              <a:rPr lang="fr-FR" sz="2400" dirty="0"/>
              <a:t>				       call to </a:t>
            </a:r>
            <a:r>
              <a:rPr lang="fr-FR" sz="2400" dirty="0" err="1">
                <a:solidFill>
                  <a:srgbClr val="0070C0"/>
                </a:solidFill>
              </a:rPr>
              <a:t>Odd</a:t>
            </a:r>
            <a:r>
              <a:rPr lang="fr-FR" sz="2400" dirty="0"/>
              <a:t>(</a:t>
            </a:r>
            <a:r>
              <a:rPr lang="fr-FR" sz="2400" dirty="0">
                <a:solidFill>
                  <a:srgbClr val="FF0000"/>
                </a:solidFill>
              </a:rPr>
              <a:t>2</a:t>
            </a:r>
            <a:r>
              <a:rPr lang="fr-FR" sz="2400" dirty="0"/>
              <a:t>)</a:t>
            </a:r>
          </a:p>
          <a:p>
            <a:pPr algn="l" rtl="0">
              <a:defRPr/>
            </a:pPr>
            <a:r>
              <a:rPr lang="fr-FR" sz="2400" dirty="0"/>
              <a:t> </a:t>
            </a:r>
          </a:p>
          <a:p>
            <a:pPr algn="l" rtl="0">
              <a:defRPr/>
            </a:pPr>
            <a:r>
              <a:rPr lang="en-US" sz="2400" dirty="0"/>
              <a:t>					        </a:t>
            </a:r>
            <a:r>
              <a:rPr lang="fr-FR" sz="2400" dirty="0"/>
              <a:t>Call </a:t>
            </a:r>
            <a:r>
              <a:rPr lang="en-US" sz="2400" dirty="0"/>
              <a:t>to </a:t>
            </a:r>
            <a:r>
              <a:rPr lang="en-US" sz="2400" dirty="0">
                <a:solidFill>
                  <a:srgbClr val="00B050"/>
                </a:solidFill>
              </a:rPr>
              <a:t>even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)</a:t>
            </a:r>
            <a:endParaRPr lang="fr-FR" sz="2400" dirty="0"/>
          </a:p>
          <a:p>
            <a:pPr algn="l" rtl="0">
              <a:defRPr/>
            </a:pPr>
            <a:r>
              <a:rPr lang="fr-FR" sz="2400" dirty="0"/>
              <a:t> </a:t>
            </a:r>
          </a:p>
          <a:p>
            <a:pPr>
              <a:defRPr/>
            </a:pPr>
            <a:r>
              <a:rPr lang="fr-FR" sz="2400" dirty="0"/>
              <a:t>						       call to </a:t>
            </a:r>
            <a:r>
              <a:rPr lang="fr-FR" sz="2400" dirty="0" err="1">
                <a:solidFill>
                  <a:srgbClr val="0070C0"/>
                </a:solidFill>
              </a:rPr>
              <a:t>Odd</a:t>
            </a:r>
            <a:r>
              <a:rPr lang="fr-FR" sz="2400" dirty="0"/>
              <a:t> (</a:t>
            </a:r>
            <a:r>
              <a:rPr lang="fr-FR" sz="2400" dirty="0">
                <a:solidFill>
                  <a:srgbClr val="FF0000"/>
                </a:solidFill>
              </a:rPr>
              <a:t>0</a:t>
            </a:r>
            <a:r>
              <a:rPr lang="fr-FR" sz="2400" dirty="0"/>
              <a:t>)</a:t>
            </a:r>
          </a:p>
          <a:p>
            <a:pPr algn="l" rtl="0">
              <a:defRPr/>
            </a:pPr>
            <a:r>
              <a:rPr lang="fr-FR" sz="2400" dirty="0"/>
              <a:t> </a:t>
            </a:r>
          </a:p>
        </p:txBody>
      </p:sp>
      <p:sp>
        <p:nvSpPr>
          <p:cNvPr id="16" name="Flèche en arc 15"/>
          <p:cNvSpPr/>
          <p:nvPr/>
        </p:nvSpPr>
        <p:spPr>
          <a:xfrm rot="14018494">
            <a:off x="5260181" y="4879182"/>
            <a:ext cx="1050925" cy="10366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7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 bwMode="auto">
          <a:xfrm>
            <a:off x="4500563" y="5153025"/>
            <a:ext cx="928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false</a:t>
            </a:r>
          </a:p>
        </p:txBody>
      </p:sp>
      <p:sp>
        <p:nvSpPr>
          <p:cNvPr id="20" name="Flèche en arc 19"/>
          <p:cNvSpPr/>
          <p:nvPr/>
        </p:nvSpPr>
        <p:spPr>
          <a:xfrm rot="14018494">
            <a:off x="4250531" y="4040982"/>
            <a:ext cx="1046163" cy="10350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7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 bwMode="auto">
          <a:xfrm>
            <a:off x="3632200" y="4510088"/>
            <a:ext cx="928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false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24" name="Flèche en arc 23"/>
          <p:cNvSpPr/>
          <p:nvPr/>
        </p:nvSpPr>
        <p:spPr>
          <a:xfrm rot="14018494">
            <a:off x="2938463" y="3405188"/>
            <a:ext cx="1176337" cy="10366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7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 bwMode="auto">
          <a:xfrm>
            <a:off x="2203450" y="362902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false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26" name="Flèche en arc 25"/>
          <p:cNvSpPr/>
          <p:nvPr/>
        </p:nvSpPr>
        <p:spPr>
          <a:xfrm rot="14018494">
            <a:off x="1974832" y="2651125"/>
            <a:ext cx="1122362" cy="10366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7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 bwMode="auto">
          <a:xfrm>
            <a:off x="1285858" y="2786058"/>
            <a:ext cx="928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false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28" name="Flèche en arc 27"/>
          <p:cNvSpPr/>
          <p:nvPr/>
        </p:nvSpPr>
        <p:spPr>
          <a:xfrm rot="1562949">
            <a:off x="3127375" y="2230438"/>
            <a:ext cx="1357313" cy="1214437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Flèche en arc 29"/>
          <p:cNvSpPr/>
          <p:nvPr/>
        </p:nvSpPr>
        <p:spPr>
          <a:xfrm rot="2371094">
            <a:off x="4699000" y="2906713"/>
            <a:ext cx="1357313" cy="1214437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Flèche en arc 30"/>
          <p:cNvSpPr/>
          <p:nvPr/>
        </p:nvSpPr>
        <p:spPr>
          <a:xfrm rot="2587723">
            <a:off x="6018206" y="3657460"/>
            <a:ext cx="1357312" cy="1214437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Flèche en arc 31"/>
          <p:cNvSpPr/>
          <p:nvPr/>
        </p:nvSpPr>
        <p:spPr>
          <a:xfrm rot="2980681">
            <a:off x="7089917" y="4516182"/>
            <a:ext cx="977900" cy="1214438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43563" y="830263"/>
            <a:ext cx="4929187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err="1">
                <a:latin typeface="Trebuchet MS" pitchFamily="34" charset="0"/>
                <a:cs typeface="Arial" charset="0"/>
              </a:rPr>
              <a:t>begin</a:t>
            </a:r>
            <a:endParaRPr lang="fr-FR" sz="2000" b="1" dirty="0">
              <a:latin typeface="Trebuchet MS" pitchFamily="34" charset="0"/>
              <a:cs typeface="Arial" charset="0"/>
            </a:endParaRPr>
          </a:p>
          <a:p>
            <a:pPr indent="187325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If (n = 0) then</a:t>
            </a:r>
          </a:p>
          <a:p>
            <a:pPr indent="187325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R ← false;</a:t>
            </a:r>
          </a:p>
          <a:p>
            <a:pPr indent="187325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err="1">
                <a:latin typeface="Trebuchet MS" pitchFamily="34" charset="0"/>
                <a:cs typeface="Arial" charset="0"/>
              </a:rPr>
              <a:t>else</a:t>
            </a:r>
            <a:endParaRPr lang="fr-FR" sz="2000" b="1" dirty="0">
              <a:latin typeface="Trebuchet MS" pitchFamily="34" charset="0"/>
              <a:cs typeface="Arial" charset="0"/>
            </a:endParaRPr>
          </a:p>
          <a:p>
            <a:pPr indent="187325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R ←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Even (n-1)</a:t>
            </a:r>
            <a:r>
              <a:rPr lang="fr-FR" sz="2000" b="1" dirty="0">
                <a:latin typeface="Trebuchet MS" pitchFamily="34" charset="0"/>
                <a:cs typeface="Arial" charset="0"/>
              </a:rPr>
              <a:t>;</a:t>
            </a:r>
          </a:p>
          <a:p>
            <a:pPr indent="187325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 </a:t>
            </a:r>
            <a:r>
              <a:rPr lang="fr-FR" sz="2000" b="1" dirty="0" err="1">
                <a:latin typeface="Trebuchet MS" pitchFamily="34" charset="0"/>
                <a:cs typeface="Arial" charset="0"/>
              </a:rPr>
              <a:t>End if</a:t>
            </a:r>
            <a:endParaRPr lang="fr-FR" sz="2000" b="1" dirty="0">
              <a:latin typeface="Trebuchet MS" pitchFamily="34" charset="0"/>
              <a:cs typeface="Arial" charset="0"/>
            </a:endParaRPr>
          </a:p>
          <a:p>
            <a:pPr indent="187325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Return (R);</a:t>
            </a:r>
          </a:p>
          <a:p>
            <a:pPr indent="187325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END;</a:t>
            </a:r>
            <a:endParaRPr lang="fr-FR" sz="2000" b="1" dirty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4316" y="3500438"/>
            <a:ext cx="4786312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endParaRPr lang="fr-FR" sz="2000" b="1" dirty="0">
              <a:latin typeface="Trebuchet MS" pitchFamily="34" charset="0"/>
              <a:cs typeface="Arial" charset="0"/>
            </a:endParaRPr>
          </a:p>
          <a:p>
            <a:pPr indent="187325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Begin</a:t>
            </a:r>
          </a:p>
          <a:p>
            <a:pPr indent="187325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If (n = 0) then</a:t>
            </a:r>
          </a:p>
          <a:p>
            <a:pPr indent="187325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R ← true;</a:t>
            </a:r>
          </a:p>
          <a:p>
            <a:pPr indent="187325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err="1">
                <a:latin typeface="Trebuchet MS" pitchFamily="34" charset="0"/>
                <a:cs typeface="Arial" charset="0"/>
              </a:rPr>
              <a:t>else</a:t>
            </a:r>
            <a:endParaRPr lang="fr-FR" sz="2000" b="1" dirty="0">
              <a:latin typeface="Trebuchet MS" pitchFamily="34" charset="0"/>
              <a:cs typeface="Arial" charset="0"/>
            </a:endParaRPr>
          </a:p>
          <a:p>
            <a:pPr indent="187325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R ← </a:t>
            </a:r>
            <a:r>
              <a:rPr lang="fr-FR" sz="2000" b="1" dirty="0" err="1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Odd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 (n-1)</a:t>
            </a:r>
            <a:r>
              <a:rPr lang="fr-FR" sz="2000" b="1" dirty="0">
                <a:latin typeface="Trebuchet MS" pitchFamily="34" charset="0"/>
                <a:cs typeface="Arial" charset="0"/>
              </a:rPr>
              <a:t>;</a:t>
            </a:r>
          </a:p>
          <a:p>
            <a:pPr indent="187325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 </a:t>
            </a:r>
            <a:r>
              <a:rPr lang="fr-FR" sz="2000" b="1" dirty="0" err="1">
                <a:latin typeface="Trebuchet MS" pitchFamily="34" charset="0"/>
                <a:cs typeface="Arial" charset="0"/>
              </a:rPr>
              <a:t>End if</a:t>
            </a:r>
            <a:endParaRPr lang="fr-FR" sz="2000" b="1" dirty="0">
              <a:latin typeface="Trebuchet MS" pitchFamily="34" charset="0"/>
              <a:cs typeface="Arial" charset="0"/>
            </a:endParaRPr>
          </a:p>
          <a:p>
            <a:pPr indent="187325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Return (R);</a:t>
            </a:r>
          </a:p>
          <a:p>
            <a:pPr indent="187325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Trebuchet MS" pitchFamily="34" charset="0"/>
                <a:cs typeface="Arial" charset="0"/>
              </a:rPr>
              <a:t>END;</a:t>
            </a:r>
            <a:endParaRPr lang="fr-FR" sz="2000" b="1" dirty="0">
              <a:solidFill>
                <a:srgbClr val="FF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5" name="Flèche gauche 34"/>
          <p:cNvSpPr/>
          <p:nvPr/>
        </p:nvSpPr>
        <p:spPr>
          <a:xfrm>
            <a:off x="785786" y="2643184"/>
            <a:ext cx="928688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55244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5" grpId="0"/>
      <p:bldP spid="27" grpId="0"/>
      <p:bldP spid="3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II. Recursion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D567976-BEDD-457F-8937-AA87215308B1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75" y="1949450"/>
            <a:ext cx="8072438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Seek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to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break down the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problem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in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many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under</a:t>
            </a:r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problems</a:t>
            </a:r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of the same type but smaller in size.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= (N-1)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! *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 .</a:t>
            </a:r>
          </a:p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.</a:t>
            </a:r>
          </a:p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.</a:t>
            </a:r>
          </a:p>
          <a:p>
            <a:pPr indent="187325" algn="l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.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II.3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Design rules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814388" y="1466850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First </a:t>
            </a:r>
            <a:r>
              <a:rPr lang="fr-FR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rule</a:t>
            </a:r>
            <a:endParaRPr lang="fr-FR" sz="24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918501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II. Recursion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915B71A-6EAE-4669-8BC7-5A116697CDDB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75" y="1974850"/>
            <a:ext cx="807243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Any recursive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algorithm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must </a:t>
            </a:r>
            <a:r>
              <a:rPr lang="fr-FR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distinguish</a:t>
            </a:r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several cases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, of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which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at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least one must not include a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recursive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call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(Stopping or terminating condition).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It's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the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trivial case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. otherwise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risk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of </a:t>
            </a:r>
            <a:r>
              <a:rPr lang="fr-FR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loop</a:t>
            </a:r>
            <a:r>
              <a:rPr lang="fr-F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infinitely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.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II.3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Design rules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814388" y="1466850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second </a:t>
            </a:r>
            <a:r>
              <a:rPr lang="fr-FR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rule</a:t>
            </a:r>
            <a:endParaRPr lang="fr-FR" sz="24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720231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II. Recursion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AF88ED9-7C73-46C3-AC70-0EB51288E28E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75" y="1974850"/>
            <a:ext cx="8072438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Termination condition:</a:t>
            </a:r>
          </a:p>
          <a:p>
            <a:pPr indent="187325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fr-F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non-</a:t>
            </a:r>
            <a:r>
              <a:rPr lang="fr-FR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recursive</a:t>
            </a:r>
            <a:r>
              <a:rPr lang="fr-F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c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ases of a recursive algorithm are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called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base cases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.</a:t>
            </a:r>
          </a:p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The conditions that the data must satisfy in these basic cases are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called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termination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conditions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II.3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Design rules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814388" y="1466850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second </a:t>
            </a:r>
            <a:r>
              <a:rPr lang="fr-FR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rule</a:t>
            </a:r>
            <a:endParaRPr lang="fr-FR" sz="24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027796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II. Recursion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60B13AE-88D6-4A96-BE1D-A7F65536BD31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0" y="1857375"/>
            <a:ext cx="8072438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Termination condition: (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example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)</a:t>
            </a:r>
          </a:p>
          <a:p>
            <a:pPr algn="l" rtl="0">
              <a:defRPr/>
            </a:pPr>
            <a:r>
              <a:rPr lang="fr-FR" sz="2400" dirty="0"/>
              <a:t>Call for</a:t>
            </a:r>
            <a:r>
              <a:rPr lang="fr-FR" sz="2400" dirty="0" err="1"/>
              <a:t>fact</a:t>
            </a:r>
            <a:r>
              <a:rPr lang="fr-FR" sz="2400" dirty="0"/>
              <a:t>(4)</a:t>
            </a:r>
          </a:p>
          <a:p>
            <a:pPr algn="l" rtl="0">
              <a:defRPr/>
            </a:pPr>
            <a:r>
              <a:rPr lang="fr-FR" sz="2400" dirty="0"/>
              <a:t>4*</a:t>
            </a:r>
            <a:r>
              <a:rPr lang="fr-FR" sz="2400" dirty="0" err="1"/>
              <a:t>fact</a:t>
            </a:r>
            <a:r>
              <a:rPr lang="fr-FR" sz="2400" dirty="0"/>
              <a:t>(3) = ?</a:t>
            </a:r>
          </a:p>
          <a:p>
            <a:pPr algn="l" rtl="0">
              <a:defRPr/>
            </a:pPr>
            <a:r>
              <a:rPr lang="fr-FR" sz="2400" dirty="0"/>
              <a:t>Apple at</a:t>
            </a:r>
            <a:r>
              <a:rPr lang="fr-FR" sz="2400" dirty="0" err="1"/>
              <a:t>fact</a:t>
            </a:r>
            <a:r>
              <a:rPr lang="fr-FR" sz="2400" dirty="0"/>
              <a:t>(3)</a:t>
            </a:r>
          </a:p>
          <a:p>
            <a:pPr algn="l" rtl="0">
              <a:defRPr/>
            </a:pPr>
            <a:r>
              <a:rPr lang="fr-FR" sz="2400" dirty="0"/>
              <a:t>3*</a:t>
            </a:r>
            <a:r>
              <a:rPr lang="fr-FR" sz="2400" dirty="0" err="1"/>
              <a:t>fact</a:t>
            </a:r>
            <a:r>
              <a:rPr lang="fr-FR" sz="2400" dirty="0"/>
              <a:t>(2) = ?</a:t>
            </a:r>
          </a:p>
          <a:p>
            <a:pPr algn="l" rtl="0">
              <a:defRPr/>
            </a:pPr>
            <a:r>
              <a:rPr lang="fr-FR" sz="2400" dirty="0"/>
              <a:t>Call for</a:t>
            </a:r>
            <a:r>
              <a:rPr lang="fr-FR" sz="2400" dirty="0" err="1"/>
              <a:t>fact</a:t>
            </a:r>
            <a:r>
              <a:rPr lang="fr-FR" sz="2400" dirty="0"/>
              <a:t>(2)</a:t>
            </a:r>
          </a:p>
          <a:p>
            <a:pPr algn="l" rtl="0">
              <a:defRPr/>
            </a:pPr>
            <a:r>
              <a:rPr lang="fr-FR" sz="2400" dirty="0"/>
              <a:t> </a:t>
            </a:r>
            <a:r>
              <a:rPr lang="en-US" sz="2400" dirty="0"/>
              <a:t>2*fact(1) = ?</a:t>
            </a:r>
            <a:endParaRPr lang="fr-FR" sz="2400" dirty="0"/>
          </a:p>
          <a:p>
            <a:pPr algn="l" rtl="0">
              <a:defRPr/>
            </a:pPr>
            <a:r>
              <a:rPr lang="en-US" sz="2400" dirty="0"/>
              <a:t> </a:t>
            </a:r>
            <a:r>
              <a:rPr lang="en-US" sz="2400" dirty="0" err="1"/>
              <a:t>Call</a:t>
            </a:r>
            <a:r>
              <a:rPr lang="en-US" sz="2400" dirty="0"/>
              <a:t>to fact(1)</a:t>
            </a:r>
            <a:endParaRPr lang="fr-FR" sz="2400" dirty="0"/>
          </a:p>
          <a:p>
            <a:pPr algn="l" rtl="0">
              <a:defRPr/>
            </a:pPr>
            <a:r>
              <a:rPr lang="en-US" sz="2400" dirty="0"/>
              <a:t>1*fact(0) = ?</a:t>
            </a:r>
            <a:endParaRPr lang="fr-FR" sz="2400" dirty="0"/>
          </a:p>
          <a:p>
            <a:pPr algn="l" rtl="0">
              <a:defRPr/>
            </a:pPr>
            <a:r>
              <a:rPr lang="en-US" sz="2400" dirty="0"/>
              <a:t> </a:t>
            </a:r>
            <a:r>
              <a:rPr lang="fr-FR" sz="2400" dirty="0"/>
              <a:t>Call for</a:t>
            </a:r>
            <a:r>
              <a:rPr lang="fr-FR" sz="2400" dirty="0" err="1"/>
              <a:t>fact</a:t>
            </a:r>
            <a:r>
              <a:rPr lang="fr-FR" sz="2400" dirty="0"/>
              <a:t>(0)</a:t>
            </a:r>
          </a:p>
          <a:p>
            <a:pPr algn="l" rtl="0">
              <a:defRPr/>
            </a:pPr>
            <a:r>
              <a:rPr lang="fr-FR" sz="2400" dirty="0"/>
              <a:t>0*</a:t>
            </a:r>
            <a:r>
              <a:rPr lang="fr-FR" sz="2400" dirty="0" err="1"/>
              <a:t>fact</a:t>
            </a:r>
            <a:r>
              <a:rPr lang="fr-FR" sz="2400" dirty="0"/>
              <a:t>(</a:t>
            </a:r>
            <a:r>
              <a:rPr lang="fr-FR" sz="2400" dirty="0">
                <a:solidFill>
                  <a:srgbClr val="FF0000"/>
                </a:solidFill>
              </a:rPr>
              <a:t>- 1</a:t>
            </a:r>
            <a:r>
              <a:rPr lang="fr-FR" sz="2400" dirty="0"/>
              <a:t>) = ?</a:t>
            </a:r>
          </a:p>
          <a:p>
            <a:pPr algn="l" rtl="0">
              <a:defRPr/>
            </a:pPr>
            <a:r>
              <a:rPr lang="fr-FR" sz="2400" b="1" dirty="0"/>
              <a:t>…</a:t>
            </a:r>
            <a:endParaRPr lang="fr-FR" sz="2400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II.3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Design rules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814388" y="1466850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second </a:t>
            </a:r>
            <a:r>
              <a:rPr lang="fr-FR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rule</a:t>
            </a:r>
            <a:endParaRPr lang="fr-FR" sz="24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0" y="2357438"/>
            <a:ext cx="48577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fr-FR" sz="2400" b="1" dirty="0" err="1"/>
              <a:t>Function</a:t>
            </a:r>
            <a:r>
              <a:rPr lang="fr-FR" sz="2400" dirty="0" err="1"/>
              <a:t>fact</a:t>
            </a:r>
            <a:r>
              <a:rPr lang="fr-FR" sz="2400" dirty="0"/>
              <a:t> (N: </a:t>
            </a:r>
            <a:r>
              <a:rPr lang="fr-FR" sz="2400" dirty="0" err="1"/>
              <a:t>integer</a:t>
            </a:r>
            <a:r>
              <a:rPr lang="fr-FR" sz="2400" dirty="0"/>
              <a:t>):</a:t>
            </a:r>
            <a:r>
              <a:rPr lang="fr-FR" sz="2400" dirty="0" err="1"/>
              <a:t>Integer</a:t>
            </a:r>
            <a:r>
              <a:rPr lang="fr-FR" sz="2400" dirty="0"/>
              <a:t>;</a:t>
            </a:r>
          </a:p>
          <a:p>
            <a:pPr algn="l" rtl="0"/>
            <a:r>
              <a:rPr lang="fr-FR" sz="2400" dirty="0"/>
              <a:t>R: </a:t>
            </a:r>
            <a:r>
              <a:rPr lang="fr-FR" sz="2400" dirty="0" err="1"/>
              <a:t>integer</a:t>
            </a:r>
            <a:r>
              <a:rPr lang="fr-FR" sz="2400" dirty="0"/>
              <a:t>;</a:t>
            </a:r>
          </a:p>
          <a:p>
            <a:pPr algn="l" rtl="0"/>
            <a:r>
              <a:rPr lang="fr-FR" sz="2400" b="1" u="sng" dirty="0"/>
              <a:t>Begin</a:t>
            </a:r>
            <a:endParaRPr lang="fr-FR" sz="2400" dirty="0"/>
          </a:p>
          <a:p>
            <a:pPr algn="l" rtl="0"/>
            <a:r>
              <a:rPr lang="fr-FR" sz="2400" dirty="0"/>
              <a:t>R</a:t>
            </a:r>
            <a:r>
              <a:rPr lang="fr-FR" sz="2400" dirty="0">
                <a:sym typeface="Wingdings" pitchFamily="2" charset="2"/>
              </a:rPr>
              <a:t></a:t>
            </a:r>
            <a:r>
              <a:rPr lang="fr-FR" sz="2400" dirty="0"/>
              <a:t>N * </a:t>
            </a:r>
            <a:r>
              <a:rPr lang="fr-FR" sz="2400" dirty="0" err="1"/>
              <a:t>fact</a:t>
            </a:r>
            <a:r>
              <a:rPr lang="fr-FR" sz="2400" dirty="0"/>
              <a:t>(N - 1);</a:t>
            </a:r>
          </a:p>
          <a:p>
            <a:pPr algn="l" rtl="0"/>
            <a:r>
              <a:rPr lang="fr-FR" sz="2400" dirty="0"/>
              <a:t>Return (R);</a:t>
            </a:r>
          </a:p>
          <a:p>
            <a:pPr algn="l" rtl="0"/>
            <a:r>
              <a:rPr lang="fr-FR" sz="2400" b="1" u="sng" dirty="0"/>
              <a:t>END;</a:t>
            </a:r>
            <a:endParaRPr lang="fr-FR" sz="2400" b="1" dirty="0"/>
          </a:p>
        </p:txBody>
      </p:sp>
      <p:sp>
        <p:nvSpPr>
          <p:cNvPr id="12" name="Ellipse 11"/>
          <p:cNvSpPr/>
          <p:nvPr/>
        </p:nvSpPr>
        <p:spPr>
          <a:xfrm>
            <a:off x="5500694" y="3414716"/>
            <a:ext cx="1570038" cy="5857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cxnSp>
        <p:nvCxnSpPr>
          <p:cNvPr id="13" name="Connecteur droit avec flèche 12"/>
          <p:cNvCxnSpPr>
            <a:stCxn id="12" idx="7"/>
          </p:cNvCxnSpPr>
          <p:nvPr/>
        </p:nvCxnSpPr>
        <p:spPr>
          <a:xfrm rot="16200000" flipV="1">
            <a:off x="6277877" y="2937575"/>
            <a:ext cx="785881" cy="339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"/>
          <p:cNvSpPr txBox="1">
            <a:spLocks/>
          </p:cNvSpPr>
          <p:nvPr/>
        </p:nvSpPr>
        <p:spPr bwMode="auto">
          <a:xfrm>
            <a:off x="6215063" y="4714875"/>
            <a:ext cx="3248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Termination case?</a:t>
            </a:r>
          </a:p>
        </p:txBody>
      </p:sp>
    </p:spTree>
    <p:extLst>
      <p:ext uri="{BB962C8B-B14F-4D97-AF65-F5344CB8AC3E}">
        <p14:creationId xmlns:p14="http://schemas.microsoft.com/office/powerpoint/2010/main" val="295428666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1. Problem and sub-problem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54395A2-810D-4068-A535-D5B10F2C22FE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1875" y="1857375"/>
            <a:ext cx="2500313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sz="2400" b="1" dirty="0">
                <a:latin typeface="Trebuchet MS" pitchFamily="34" charset="0"/>
              </a:rPr>
              <a:t>Algorithm name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844800" y="207168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2857500" y="2498725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143625" y="207168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143625" y="2498725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2"/>
          <p:cNvSpPr txBox="1">
            <a:spLocks/>
          </p:cNvSpPr>
          <p:nvPr/>
        </p:nvSpPr>
        <p:spPr>
          <a:xfrm>
            <a:off x="1152525" y="1714500"/>
            <a:ext cx="2133600" cy="10556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Data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Input 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17" name="Espace réservé du texte 2"/>
          <p:cNvSpPr txBox="1">
            <a:spLocks/>
          </p:cNvSpPr>
          <p:nvPr/>
        </p:nvSpPr>
        <p:spPr>
          <a:xfrm>
            <a:off x="6786563" y="1714500"/>
            <a:ext cx="2133600" cy="10556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Data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Output 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3724275" y="2790825"/>
            <a:ext cx="2133600" cy="495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Role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:….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09963" y="4572000"/>
            <a:ext cx="2500312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>
              <a:defRPr/>
            </a:pPr>
            <a:r>
              <a:rPr lang="fr-FR" sz="2400" b="1" dirty="0"/>
              <a:t>Name Module</a:t>
            </a:r>
            <a:endParaRPr lang="fr-FR" sz="2400" dirty="0"/>
          </a:p>
          <a:p>
            <a:pPr algn="l" rtl="0">
              <a:defRPr/>
            </a:pPr>
            <a:r>
              <a:rPr lang="fr-FR" sz="2400" b="1" dirty="0"/>
              <a:t>(Sub program)</a:t>
            </a:r>
            <a:endParaRPr lang="fr-FR" sz="2400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2782888" y="4786313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795588" y="5213350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081713" y="4786313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6081713" y="5213350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2"/>
          <p:cNvSpPr txBox="1">
            <a:spLocks/>
          </p:cNvSpPr>
          <p:nvPr/>
        </p:nvSpPr>
        <p:spPr>
          <a:xfrm>
            <a:off x="1090613" y="4429125"/>
            <a:ext cx="2133600" cy="10556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Data</a:t>
            </a:r>
          </a:p>
          <a:p>
            <a:pPr indent="187325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Input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27" name="Espace réservé du texte 2"/>
          <p:cNvSpPr txBox="1">
            <a:spLocks/>
          </p:cNvSpPr>
          <p:nvPr/>
        </p:nvSpPr>
        <p:spPr>
          <a:xfrm>
            <a:off x="6724650" y="4429125"/>
            <a:ext cx="2133600" cy="10556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Data</a:t>
            </a:r>
          </a:p>
          <a:p>
            <a:pPr indent="187325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Output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28" name="Espace réservé du texte 2"/>
          <p:cNvSpPr txBox="1">
            <a:spLocks/>
          </p:cNvSpPr>
          <p:nvPr/>
        </p:nvSpPr>
        <p:spPr>
          <a:xfrm>
            <a:off x="3662363" y="5505450"/>
            <a:ext cx="2133600" cy="495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Role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:….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29" name="Flèche vers le bas 28"/>
          <p:cNvSpPr/>
          <p:nvPr/>
        </p:nvSpPr>
        <p:spPr>
          <a:xfrm>
            <a:off x="4572000" y="3500438"/>
            <a:ext cx="428625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61880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7" grpId="0"/>
      <p:bldP spid="20" grpId="0"/>
      <p:bldP spid="21" grpId="0" animBg="1"/>
      <p:bldP spid="26" grpId="0"/>
      <p:bldP spid="27" grpId="0"/>
      <p:bldP spid="28" grpId="0"/>
      <p:bldP spid="2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II. Recursion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E5EF6CE-18C1-4364-B149-D2BCFA66252D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0" y="1857375"/>
            <a:ext cx="8072438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Solution (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example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)</a:t>
            </a:r>
          </a:p>
          <a:p>
            <a:pPr algn="l" rtl="0">
              <a:defRPr/>
            </a:pPr>
            <a:r>
              <a:rPr lang="fr-FR" sz="2400" dirty="0"/>
              <a:t>Call for</a:t>
            </a:r>
            <a:r>
              <a:rPr lang="fr-FR" sz="2400" dirty="0" err="1"/>
              <a:t>fact</a:t>
            </a:r>
            <a:r>
              <a:rPr lang="fr-FR" sz="2400" dirty="0"/>
              <a:t>(4)</a:t>
            </a:r>
          </a:p>
          <a:p>
            <a:pPr algn="l" rtl="0">
              <a:defRPr/>
            </a:pPr>
            <a:r>
              <a:rPr lang="fr-FR" sz="2400" dirty="0"/>
              <a:t>4*</a:t>
            </a:r>
            <a:r>
              <a:rPr lang="fr-FR" sz="2400" dirty="0" err="1"/>
              <a:t>fact</a:t>
            </a:r>
            <a:r>
              <a:rPr lang="fr-FR" sz="2400" dirty="0"/>
              <a:t>(3) = ?</a:t>
            </a:r>
          </a:p>
          <a:p>
            <a:pPr algn="l" rtl="0">
              <a:defRPr/>
            </a:pPr>
            <a:r>
              <a:rPr lang="fr-FR" sz="2400" dirty="0"/>
              <a:t>	Apple </a:t>
            </a:r>
            <a:r>
              <a:rPr lang="fr-FR" sz="2400" dirty="0" err="1"/>
              <a:t>atfact</a:t>
            </a:r>
            <a:r>
              <a:rPr lang="fr-FR" sz="2400" dirty="0"/>
              <a:t>(3)</a:t>
            </a:r>
          </a:p>
          <a:p>
            <a:pPr algn="l" rtl="0">
              <a:defRPr/>
            </a:pPr>
            <a:r>
              <a:rPr lang="fr-FR" sz="2400" dirty="0"/>
              <a:t>	3*</a:t>
            </a:r>
            <a:r>
              <a:rPr lang="fr-FR" sz="2400" dirty="0" err="1"/>
              <a:t>fact</a:t>
            </a:r>
            <a:r>
              <a:rPr lang="fr-FR" sz="2400" dirty="0"/>
              <a:t>(2) = ?</a:t>
            </a:r>
          </a:p>
          <a:p>
            <a:pPr algn="l" rtl="0">
              <a:defRPr/>
            </a:pPr>
            <a:r>
              <a:rPr lang="fr-FR" sz="2400" dirty="0"/>
              <a:t>	         Call to </a:t>
            </a:r>
            <a:r>
              <a:rPr lang="fr-FR" sz="2400" dirty="0" err="1"/>
              <a:t>fact</a:t>
            </a:r>
            <a:r>
              <a:rPr lang="fr-FR" sz="2400" dirty="0"/>
              <a:t>(2)</a:t>
            </a:r>
          </a:p>
          <a:p>
            <a:pPr algn="l" rtl="0">
              <a:defRPr/>
            </a:pPr>
            <a:r>
              <a:rPr lang="fr-FR" sz="2400" dirty="0"/>
              <a:t> 	            </a:t>
            </a:r>
            <a:r>
              <a:rPr lang="en-US" sz="2400" dirty="0"/>
              <a:t>2*fact(1) = ?</a:t>
            </a:r>
            <a:endParaRPr lang="fr-FR" sz="2400" dirty="0"/>
          </a:p>
          <a:p>
            <a:pPr algn="l" rtl="0">
              <a:defRPr/>
            </a:pPr>
            <a:r>
              <a:rPr lang="en-US" sz="2400" dirty="0"/>
              <a:t> 		   Call to fact(1)</a:t>
            </a:r>
            <a:endParaRPr lang="fr-FR" sz="2400" dirty="0"/>
          </a:p>
          <a:p>
            <a:pPr algn="l" rtl="0">
              <a:defRPr/>
            </a:pPr>
            <a:r>
              <a:rPr lang="en-US" sz="2400" dirty="0"/>
              <a:t>		     1*fact(0) = ?</a:t>
            </a:r>
            <a:endParaRPr lang="fr-FR" sz="2400" dirty="0"/>
          </a:p>
          <a:p>
            <a:pPr algn="l" rtl="0">
              <a:defRPr/>
            </a:pPr>
            <a:r>
              <a:rPr lang="en-US" sz="2400" dirty="0"/>
              <a:t> 			</a:t>
            </a:r>
            <a:r>
              <a:rPr lang="fr-FR" sz="2400" dirty="0"/>
              <a:t>Call to </a:t>
            </a:r>
            <a:r>
              <a:rPr lang="fr-FR" sz="2400" dirty="0" err="1"/>
              <a:t>fact</a:t>
            </a:r>
            <a:r>
              <a:rPr lang="fr-FR" sz="2400" dirty="0"/>
              <a:t>(0)</a:t>
            </a:r>
          </a:p>
          <a:p>
            <a:pPr algn="l" rtl="0">
              <a:defRPr/>
            </a:pPr>
            <a:r>
              <a:rPr lang="fr-FR" sz="2400" dirty="0"/>
              <a:t> 			     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0*</a:t>
            </a:r>
            <a:r>
              <a:rPr lang="fr-FR" sz="2400" dirty="0" err="1">
                <a:solidFill>
                  <a:schemeClr val="bg1">
                    <a:lumMod val="65000"/>
                  </a:schemeClr>
                </a:solidFill>
              </a:rPr>
              <a:t>fact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(- 1) = ?</a:t>
            </a:r>
            <a:r>
              <a:rPr lang="fr-FR" sz="2400" b="1" dirty="0">
                <a:solidFill>
                  <a:srgbClr val="FF0000"/>
                </a:solidFill>
              </a:rPr>
              <a:t>X</a:t>
            </a:r>
          </a:p>
          <a:p>
            <a:pPr algn="l" rtl="0">
              <a:defRPr/>
            </a:pPr>
            <a:r>
              <a:rPr lang="fr-FR" sz="2400" b="1" dirty="0"/>
              <a:t>…</a:t>
            </a:r>
            <a:endParaRPr lang="fr-FR" sz="2400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II.3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Design rules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814388" y="1466850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second</a:t>
            </a: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ruler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0" y="1214438"/>
            <a:ext cx="48577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fr-FR" sz="2400" b="1" dirty="0" err="1"/>
              <a:t>Function</a:t>
            </a:r>
            <a:r>
              <a:rPr lang="fr-FR" sz="2400" dirty="0" err="1"/>
              <a:t>fact</a:t>
            </a:r>
            <a:r>
              <a:rPr lang="fr-FR" sz="2400" dirty="0"/>
              <a:t> (N: </a:t>
            </a:r>
            <a:r>
              <a:rPr lang="fr-FR" sz="2400" dirty="0" err="1"/>
              <a:t>integer</a:t>
            </a:r>
            <a:r>
              <a:rPr lang="fr-FR" sz="2400" dirty="0"/>
              <a:t>):</a:t>
            </a:r>
            <a:r>
              <a:rPr lang="fr-FR" sz="2400" dirty="0" err="1"/>
              <a:t>Integer</a:t>
            </a:r>
            <a:r>
              <a:rPr lang="fr-FR" sz="2400" dirty="0"/>
              <a:t>;</a:t>
            </a:r>
          </a:p>
          <a:p>
            <a:pPr algn="l" rtl="0"/>
            <a:r>
              <a:rPr lang="fr-FR" sz="2400" dirty="0"/>
              <a:t>R: </a:t>
            </a:r>
            <a:r>
              <a:rPr lang="fr-FR" sz="2400" dirty="0" err="1"/>
              <a:t>integer</a:t>
            </a:r>
            <a:r>
              <a:rPr lang="fr-FR" sz="2400" dirty="0"/>
              <a:t>;</a:t>
            </a:r>
          </a:p>
          <a:p>
            <a:pPr algn="l" rtl="0"/>
            <a:r>
              <a:rPr lang="fr-FR" sz="2400" b="1" u="sng" dirty="0"/>
              <a:t>Begin</a:t>
            </a:r>
            <a:endParaRPr lang="fr-FR" sz="2400" dirty="0"/>
          </a:p>
          <a:p>
            <a:pPr algn="l" rtl="0"/>
            <a:r>
              <a:rPr lang="fr-FR" sz="2400" dirty="0">
                <a:solidFill>
                  <a:srgbClr val="FF0000"/>
                </a:solidFill>
              </a:rPr>
              <a:t>If (N=0) </a:t>
            </a:r>
            <a:r>
              <a:rPr lang="fr-FR" sz="2400" dirty="0" err="1">
                <a:solidFill>
                  <a:srgbClr val="FF0000"/>
                </a:solidFill>
              </a:rPr>
              <a:t>then</a:t>
            </a:r>
            <a:endParaRPr lang="fr-FR" sz="2400" dirty="0">
              <a:solidFill>
                <a:srgbClr val="FF0000"/>
              </a:solidFill>
            </a:endParaRPr>
          </a:p>
          <a:p>
            <a:pPr algn="l" rtl="0"/>
            <a:r>
              <a:rPr lang="fr-FR" sz="2400" dirty="0">
                <a:solidFill>
                  <a:srgbClr val="FF0000"/>
                </a:solidFill>
              </a:rPr>
              <a:t>R</a:t>
            </a:r>
            <a:r>
              <a:rPr lang="fr-FR" sz="2400" dirty="0">
                <a:solidFill>
                  <a:srgbClr val="FF0000"/>
                </a:solidFill>
                <a:sym typeface="Wingdings" pitchFamily="2" charset="2"/>
              </a:rPr>
              <a:t> 1;</a:t>
            </a:r>
          </a:p>
          <a:p>
            <a:pPr algn="l" rtl="0"/>
            <a:r>
              <a:rPr lang="fr-FR" sz="2400" dirty="0" err="1">
                <a:solidFill>
                  <a:srgbClr val="FF0000"/>
                </a:solidFill>
                <a:sym typeface="Wingdings" pitchFamily="2" charset="2"/>
              </a:rPr>
              <a:t>else</a:t>
            </a:r>
            <a:endParaRPr lang="fr-FR" sz="2400" dirty="0">
              <a:solidFill>
                <a:srgbClr val="FF0000"/>
              </a:solidFill>
            </a:endParaRPr>
          </a:p>
          <a:p>
            <a:pPr algn="l" rtl="0"/>
            <a:r>
              <a:rPr lang="fr-FR" sz="2400" dirty="0"/>
              <a:t>R</a:t>
            </a:r>
            <a:r>
              <a:rPr lang="fr-FR" sz="2400" dirty="0">
                <a:sym typeface="Wingdings" pitchFamily="2" charset="2"/>
              </a:rPr>
              <a:t></a:t>
            </a:r>
            <a:r>
              <a:rPr lang="fr-FR" sz="2400" dirty="0"/>
              <a:t>N * </a:t>
            </a:r>
            <a:r>
              <a:rPr lang="fr-FR" sz="2400" dirty="0" err="1"/>
              <a:t>fact</a:t>
            </a:r>
            <a:r>
              <a:rPr lang="fr-FR" sz="2400" dirty="0"/>
              <a:t>(N - 1);</a:t>
            </a:r>
          </a:p>
          <a:p>
            <a:pPr algn="l" rtl="0"/>
            <a:r>
              <a:rPr lang="fr-FR" sz="2400" dirty="0"/>
              <a:t>End if</a:t>
            </a:r>
          </a:p>
          <a:p>
            <a:pPr algn="l" rtl="0"/>
            <a:r>
              <a:rPr lang="fr-FR" sz="2400" dirty="0"/>
              <a:t>Return (R);</a:t>
            </a:r>
          </a:p>
          <a:p>
            <a:pPr algn="l" rtl="0"/>
            <a:r>
              <a:rPr lang="fr-FR" sz="2400" b="1" u="sng" dirty="0"/>
              <a:t>END;</a:t>
            </a:r>
            <a:endParaRPr lang="fr-FR" sz="2400" b="1" dirty="0"/>
          </a:p>
        </p:txBody>
      </p:sp>
      <p:sp>
        <p:nvSpPr>
          <p:cNvPr id="16" name="Titre 1"/>
          <p:cNvSpPr txBox="1">
            <a:spLocks/>
          </p:cNvSpPr>
          <p:nvPr/>
        </p:nvSpPr>
        <p:spPr bwMode="auto">
          <a:xfrm>
            <a:off x="6429375" y="2857500"/>
            <a:ext cx="285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Termination case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rot="10800000">
            <a:off x="5643570" y="2714621"/>
            <a:ext cx="857244" cy="285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èche en arc 20"/>
          <p:cNvSpPr/>
          <p:nvPr/>
        </p:nvSpPr>
        <p:spPr>
          <a:xfrm rot="14018494">
            <a:off x="2666984" y="5042245"/>
            <a:ext cx="804863" cy="10366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7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2357422" y="5415307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</a:t>
            </a:r>
          </a:p>
        </p:txBody>
      </p:sp>
      <p:sp>
        <p:nvSpPr>
          <p:cNvPr id="23" name="Flèche en arc 22"/>
          <p:cNvSpPr/>
          <p:nvPr/>
        </p:nvSpPr>
        <p:spPr>
          <a:xfrm rot="15792758">
            <a:off x="2141466" y="4398313"/>
            <a:ext cx="536387" cy="66904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7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 bwMode="auto">
          <a:xfrm>
            <a:off x="1857356" y="4572008"/>
            <a:ext cx="428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</a:t>
            </a:r>
          </a:p>
        </p:txBody>
      </p:sp>
      <p:sp>
        <p:nvSpPr>
          <p:cNvPr id="27" name="Flèche en arc 26"/>
          <p:cNvSpPr/>
          <p:nvPr/>
        </p:nvSpPr>
        <p:spPr>
          <a:xfrm rot="14557987">
            <a:off x="1424494" y="3697138"/>
            <a:ext cx="664206" cy="89248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7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Titre 1"/>
          <p:cNvSpPr txBox="1">
            <a:spLocks/>
          </p:cNvSpPr>
          <p:nvPr/>
        </p:nvSpPr>
        <p:spPr bwMode="auto">
          <a:xfrm>
            <a:off x="1126130" y="3909380"/>
            <a:ext cx="428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</a:t>
            </a:r>
          </a:p>
        </p:txBody>
      </p:sp>
      <p:sp>
        <p:nvSpPr>
          <p:cNvPr id="29" name="Flèche en arc 28"/>
          <p:cNvSpPr/>
          <p:nvPr/>
        </p:nvSpPr>
        <p:spPr>
          <a:xfrm rot="14557987">
            <a:off x="678392" y="2930619"/>
            <a:ext cx="727649" cy="92532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7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Titre 1"/>
          <p:cNvSpPr txBox="1">
            <a:spLocks/>
          </p:cNvSpPr>
          <p:nvPr/>
        </p:nvSpPr>
        <p:spPr bwMode="auto">
          <a:xfrm>
            <a:off x="500037" y="3429000"/>
            <a:ext cx="428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6</a:t>
            </a:r>
          </a:p>
        </p:txBody>
      </p:sp>
      <p:sp>
        <p:nvSpPr>
          <p:cNvPr id="32" name="Titre 1"/>
          <p:cNvSpPr txBox="1">
            <a:spLocks/>
          </p:cNvSpPr>
          <p:nvPr/>
        </p:nvSpPr>
        <p:spPr bwMode="auto">
          <a:xfrm>
            <a:off x="-32" y="3071810"/>
            <a:ext cx="642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24</a:t>
            </a:r>
          </a:p>
        </p:txBody>
      </p:sp>
      <p:sp>
        <p:nvSpPr>
          <p:cNvPr id="33" name="Flèche gauche 32"/>
          <p:cNvSpPr/>
          <p:nvPr/>
        </p:nvSpPr>
        <p:spPr>
          <a:xfrm>
            <a:off x="-82106" y="3071810"/>
            <a:ext cx="571500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17755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2" grpId="0"/>
      <p:bldP spid="24" grpId="0"/>
      <p:bldP spid="28" grpId="0"/>
      <p:bldP spid="30" grpId="0"/>
      <p:bldP spid="32" grpId="0"/>
      <p:bldP spid="3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II. Recursion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E6912D5-F435-448B-AD87-B2EB81F5A804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75" y="1974850"/>
            <a:ext cx="80724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Any recursive call must be made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with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data </a:t>
            </a:r>
            <a:r>
              <a:rPr lang="fr-FR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closer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of data </a:t>
            </a:r>
            <a:r>
              <a:rPr lang="fr-FR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satisfying</a:t>
            </a:r>
            <a:r>
              <a:rPr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a termination condition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II.3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Design rules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814388" y="1466850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third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fr-FR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rule</a:t>
            </a:r>
            <a:endParaRPr lang="fr-FR" sz="24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192787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II. Recursion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E5EF6CE-18C1-4364-B149-D2BCFA66252D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82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0" y="1857375"/>
            <a:ext cx="8072438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Solution (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example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)</a:t>
            </a:r>
          </a:p>
          <a:p>
            <a:pPr algn="l" rtl="0">
              <a:defRPr/>
            </a:pPr>
            <a:r>
              <a:rPr lang="fr-FR" sz="2400" dirty="0"/>
              <a:t>Call for</a:t>
            </a:r>
            <a:r>
              <a:rPr lang="fr-FR" sz="2400" dirty="0" err="1"/>
              <a:t>fact</a:t>
            </a:r>
            <a:r>
              <a:rPr lang="fr-FR" sz="2400" dirty="0"/>
              <a:t>(4)</a:t>
            </a:r>
          </a:p>
          <a:p>
            <a:pPr algn="l" rtl="0">
              <a:defRPr/>
            </a:pPr>
            <a:r>
              <a:rPr lang="fr-FR" sz="2400" dirty="0"/>
              <a:t>4*</a:t>
            </a:r>
            <a:r>
              <a:rPr lang="fr-FR" sz="2400" dirty="0" err="1"/>
              <a:t>fact</a:t>
            </a:r>
            <a:r>
              <a:rPr lang="fr-FR" sz="2400" dirty="0"/>
              <a:t>(3) = ?</a:t>
            </a:r>
          </a:p>
          <a:p>
            <a:pPr algn="l" rtl="0">
              <a:defRPr/>
            </a:pPr>
            <a:r>
              <a:rPr lang="fr-FR" sz="2400" dirty="0"/>
              <a:t>	Apple </a:t>
            </a:r>
            <a:r>
              <a:rPr lang="fr-FR" sz="2400" dirty="0" err="1"/>
              <a:t>atfact</a:t>
            </a:r>
            <a:r>
              <a:rPr lang="fr-FR" sz="2400" dirty="0"/>
              <a:t>(3)</a:t>
            </a:r>
          </a:p>
          <a:p>
            <a:pPr algn="l" rtl="0">
              <a:defRPr/>
            </a:pPr>
            <a:r>
              <a:rPr lang="fr-FR" sz="2400" dirty="0"/>
              <a:t>	3*</a:t>
            </a:r>
            <a:r>
              <a:rPr lang="fr-FR" sz="2400" dirty="0" err="1"/>
              <a:t>fact</a:t>
            </a:r>
            <a:r>
              <a:rPr lang="fr-FR" sz="2400" dirty="0"/>
              <a:t>(2) = ?</a:t>
            </a:r>
          </a:p>
          <a:p>
            <a:pPr algn="l" rtl="0">
              <a:defRPr/>
            </a:pPr>
            <a:r>
              <a:rPr lang="fr-FR" sz="2400" dirty="0"/>
              <a:t>	         Call to </a:t>
            </a:r>
            <a:r>
              <a:rPr lang="fr-FR" sz="2400" dirty="0" err="1"/>
              <a:t>fact</a:t>
            </a:r>
            <a:r>
              <a:rPr lang="fr-FR" sz="2400" dirty="0"/>
              <a:t>(2)</a:t>
            </a:r>
          </a:p>
          <a:p>
            <a:pPr algn="l" rtl="0">
              <a:defRPr/>
            </a:pPr>
            <a:r>
              <a:rPr lang="fr-FR" sz="2400" dirty="0"/>
              <a:t> 	            </a:t>
            </a:r>
            <a:r>
              <a:rPr lang="en-US" sz="2400" dirty="0"/>
              <a:t>2*fact(1) = ?</a:t>
            </a:r>
            <a:endParaRPr lang="fr-FR" sz="2400" dirty="0"/>
          </a:p>
          <a:p>
            <a:pPr algn="l" rtl="0">
              <a:defRPr/>
            </a:pPr>
            <a:r>
              <a:rPr lang="en-US" sz="2400" dirty="0"/>
              <a:t> 		   Call to fact(1)</a:t>
            </a:r>
            <a:endParaRPr lang="fr-FR" sz="2400" dirty="0"/>
          </a:p>
          <a:p>
            <a:pPr algn="l" rtl="0">
              <a:defRPr/>
            </a:pPr>
            <a:r>
              <a:rPr lang="en-US" sz="2400" dirty="0"/>
              <a:t>		     1*fact(0) = ?</a:t>
            </a:r>
            <a:endParaRPr lang="fr-FR" sz="2400" dirty="0"/>
          </a:p>
          <a:p>
            <a:pPr algn="l" rtl="0">
              <a:defRPr/>
            </a:pPr>
            <a:r>
              <a:rPr lang="en-US" sz="2400" dirty="0"/>
              <a:t> 			</a:t>
            </a:r>
            <a:r>
              <a:rPr lang="fr-FR" sz="2400" dirty="0"/>
              <a:t>Call to </a:t>
            </a:r>
            <a:r>
              <a:rPr lang="fr-FR" sz="2400" dirty="0" err="1"/>
              <a:t>fact</a:t>
            </a:r>
            <a:r>
              <a:rPr lang="fr-FR" sz="2400" dirty="0"/>
              <a:t>(0)</a:t>
            </a:r>
          </a:p>
          <a:p>
            <a:pPr algn="l" rtl="0">
              <a:defRPr/>
            </a:pPr>
            <a:r>
              <a:rPr lang="fr-FR" sz="2400" dirty="0"/>
              <a:t> 			     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0*</a:t>
            </a:r>
            <a:r>
              <a:rPr lang="fr-FR" sz="2400" dirty="0" err="1">
                <a:solidFill>
                  <a:schemeClr val="bg1">
                    <a:lumMod val="65000"/>
                  </a:schemeClr>
                </a:solidFill>
              </a:rPr>
              <a:t>fact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(- 1) = ?</a:t>
            </a:r>
            <a:r>
              <a:rPr lang="fr-FR" sz="2400" b="1" dirty="0">
                <a:solidFill>
                  <a:srgbClr val="FF0000"/>
                </a:solidFill>
              </a:rPr>
              <a:t>X</a:t>
            </a:r>
          </a:p>
          <a:p>
            <a:pPr algn="l" rtl="0">
              <a:defRPr/>
            </a:pPr>
            <a:r>
              <a:rPr lang="fr-FR" sz="2400" b="1" dirty="0"/>
              <a:t>…</a:t>
            </a:r>
            <a:endParaRPr lang="fr-FR" sz="2400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II.3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Design rules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814388" y="1466850"/>
            <a:ext cx="840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second</a:t>
            </a: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ruler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0" y="1214438"/>
            <a:ext cx="48577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fr-FR" sz="2400" b="1" dirty="0" err="1"/>
              <a:t>Function</a:t>
            </a:r>
            <a:r>
              <a:rPr lang="fr-FR" sz="2400" dirty="0" err="1"/>
              <a:t>fact</a:t>
            </a:r>
            <a:r>
              <a:rPr lang="fr-FR" sz="2400" dirty="0"/>
              <a:t> (N: </a:t>
            </a:r>
            <a:r>
              <a:rPr lang="fr-FR" sz="2400" dirty="0" err="1"/>
              <a:t>integer</a:t>
            </a:r>
            <a:r>
              <a:rPr lang="fr-FR" sz="2400" dirty="0"/>
              <a:t>):</a:t>
            </a:r>
            <a:r>
              <a:rPr lang="fr-FR" sz="2400" dirty="0" err="1"/>
              <a:t>Integer</a:t>
            </a:r>
            <a:r>
              <a:rPr lang="fr-FR" sz="2400" dirty="0"/>
              <a:t>;</a:t>
            </a:r>
          </a:p>
          <a:p>
            <a:pPr algn="l" rtl="0"/>
            <a:r>
              <a:rPr lang="fr-FR" sz="2400" dirty="0"/>
              <a:t>R: </a:t>
            </a:r>
            <a:r>
              <a:rPr lang="fr-FR" sz="2400" dirty="0" err="1"/>
              <a:t>integer</a:t>
            </a:r>
            <a:r>
              <a:rPr lang="fr-FR" sz="2400" dirty="0"/>
              <a:t>;</a:t>
            </a:r>
          </a:p>
          <a:p>
            <a:pPr algn="l" rtl="0"/>
            <a:r>
              <a:rPr lang="fr-FR" sz="2400" b="1" u="sng" dirty="0"/>
              <a:t>Begin</a:t>
            </a:r>
            <a:endParaRPr lang="fr-FR" sz="2400" dirty="0"/>
          </a:p>
          <a:p>
            <a:pPr algn="l" rtl="0"/>
            <a:r>
              <a:rPr lang="fr-FR" sz="2400" dirty="0">
                <a:solidFill>
                  <a:srgbClr val="FF0000"/>
                </a:solidFill>
              </a:rPr>
              <a:t>If (N=0) </a:t>
            </a:r>
            <a:r>
              <a:rPr lang="fr-FR" sz="2400" dirty="0" err="1">
                <a:solidFill>
                  <a:srgbClr val="FF0000"/>
                </a:solidFill>
              </a:rPr>
              <a:t>then</a:t>
            </a:r>
            <a:endParaRPr lang="fr-FR" sz="2400" dirty="0">
              <a:solidFill>
                <a:srgbClr val="FF0000"/>
              </a:solidFill>
            </a:endParaRPr>
          </a:p>
          <a:p>
            <a:pPr algn="l" rtl="0"/>
            <a:r>
              <a:rPr lang="fr-FR" sz="2400" dirty="0">
                <a:solidFill>
                  <a:srgbClr val="FF0000"/>
                </a:solidFill>
              </a:rPr>
              <a:t>R</a:t>
            </a:r>
            <a:r>
              <a:rPr lang="fr-FR" sz="2400" dirty="0">
                <a:solidFill>
                  <a:srgbClr val="FF0000"/>
                </a:solidFill>
                <a:sym typeface="Wingdings" pitchFamily="2" charset="2"/>
              </a:rPr>
              <a:t> 1;</a:t>
            </a:r>
          </a:p>
          <a:p>
            <a:pPr algn="l" rtl="0"/>
            <a:r>
              <a:rPr lang="fr-FR" sz="2400" dirty="0" err="1">
                <a:solidFill>
                  <a:srgbClr val="FF0000"/>
                </a:solidFill>
                <a:sym typeface="Wingdings" pitchFamily="2" charset="2"/>
              </a:rPr>
              <a:t>else</a:t>
            </a:r>
            <a:endParaRPr lang="fr-FR" sz="2400" dirty="0">
              <a:solidFill>
                <a:srgbClr val="FF0000"/>
              </a:solidFill>
            </a:endParaRPr>
          </a:p>
          <a:p>
            <a:pPr algn="l" rtl="0"/>
            <a:r>
              <a:rPr lang="fr-FR" sz="2400" dirty="0"/>
              <a:t>R</a:t>
            </a:r>
            <a:r>
              <a:rPr lang="fr-FR" sz="2400" dirty="0">
                <a:sym typeface="Wingdings" pitchFamily="2" charset="2"/>
              </a:rPr>
              <a:t></a:t>
            </a:r>
            <a:r>
              <a:rPr lang="fr-FR" sz="2400" dirty="0"/>
              <a:t>N * </a:t>
            </a:r>
            <a:r>
              <a:rPr lang="fr-FR" sz="2400" dirty="0" err="1"/>
              <a:t>fact</a:t>
            </a:r>
            <a:r>
              <a:rPr lang="fr-FR" sz="2400" dirty="0"/>
              <a:t>(N - 1);</a:t>
            </a:r>
          </a:p>
          <a:p>
            <a:pPr algn="l" rtl="0"/>
            <a:r>
              <a:rPr lang="fr-FR" sz="2400" dirty="0"/>
              <a:t>End if</a:t>
            </a:r>
          </a:p>
          <a:p>
            <a:pPr algn="l" rtl="0"/>
            <a:r>
              <a:rPr lang="fr-FR" sz="2400" dirty="0"/>
              <a:t>Return (R);</a:t>
            </a:r>
          </a:p>
          <a:p>
            <a:pPr algn="l" rtl="0"/>
            <a:r>
              <a:rPr lang="fr-FR" sz="2400" b="1" u="sng" dirty="0"/>
              <a:t>END;</a:t>
            </a:r>
            <a:endParaRPr lang="fr-FR" sz="2400" b="1" dirty="0"/>
          </a:p>
        </p:txBody>
      </p:sp>
      <p:sp>
        <p:nvSpPr>
          <p:cNvPr id="16" name="Titre 1"/>
          <p:cNvSpPr txBox="1">
            <a:spLocks/>
          </p:cNvSpPr>
          <p:nvPr/>
        </p:nvSpPr>
        <p:spPr bwMode="auto">
          <a:xfrm>
            <a:off x="6429375" y="2857500"/>
            <a:ext cx="285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Termination case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rot="10800000">
            <a:off x="5643570" y="2714621"/>
            <a:ext cx="857244" cy="285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èche en arc 20"/>
          <p:cNvSpPr/>
          <p:nvPr/>
        </p:nvSpPr>
        <p:spPr>
          <a:xfrm rot="14018494">
            <a:off x="2666984" y="5042245"/>
            <a:ext cx="804863" cy="10366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7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2357422" y="5415307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</a:t>
            </a:r>
          </a:p>
        </p:txBody>
      </p:sp>
      <p:sp>
        <p:nvSpPr>
          <p:cNvPr id="23" name="Flèche en arc 22"/>
          <p:cNvSpPr/>
          <p:nvPr/>
        </p:nvSpPr>
        <p:spPr>
          <a:xfrm rot="15792758">
            <a:off x="2141466" y="4398313"/>
            <a:ext cx="536387" cy="66904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7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 bwMode="auto">
          <a:xfrm>
            <a:off x="1857356" y="4572008"/>
            <a:ext cx="428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</a:t>
            </a:r>
          </a:p>
        </p:txBody>
      </p:sp>
      <p:sp>
        <p:nvSpPr>
          <p:cNvPr id="27" name="Flèche en arc 26"/>
          <p:cNvSpPr/>
          <p:nvPr/>
        </p:nvSpPr>
        <p:spPr>
          <a:xfrm rot="14557987">
            <a:off x="1424494" y="3697138"/>
            <a:ext cx="664206" cy="89248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7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Titre 1"/>
          <p:cNvSpPr txBox="1">
            <a:spLocks/>
          </p:cNvSpPr>
          <p:nvPr/>
        </p:nvSpPr>
        <p:spPr bwMode="auto">
          <a:xfrm>
            <a:off x="1126130" y="3909380"/>
            <a:ext cx="428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</a:t>
            </a:r>
          </a:p>
        </p:txBody>
      </p:sp>
      <p:sp>
        <p:nvSpPr>
          <p:cNvPr id="29" name="Flèche en arc 28"/>
          <p:cNvSpPr/>
          <p:nvPr/>
        </p:nvSpPr>
        <p:spPr>
          <a:xfrm rot="14557987">
            <a:off x="678392" y="2930619"/>
            <a:ext cx="727649" cy="92532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7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Titre 1"/>
          <p:cNvSpPr txBox="1">
            <a:spLocks/>
          </p:cNvSpPr>
          <p:nvPr/>
        </p:nvSpPr>
        <p:spPr bwMode="auto">
          <a:xfrm>
            <a:off x="500037" y="3429000"/>
            <a:ext cx="428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6</a:t>
            </a:r>
          </a:p>
        </p:txBody>
      </p:sp>
      <p:sp>
        <p:nvSpPr>
          <p:cNvPr id="32" name="Titre 1"/>
          <p:cNvSpPr txBox="1">
            <a:spLocks/>
          </p:cNvSpPr>
          <p:nvPr/>
        </p:nvSpPr>
        <p:spPr bwMode="auto">
          <a:xfrm>
            <a:off x="-32" y="3071810"/>
            <a:ext cx="642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24</a:t>
            </a:r>
          </a:p>
        </p:txBody>
      </p:sp>
      <p:sp>
        <p:nvSpPr>
          <p:cNvPr id="33" name="Flèche gauche 32"/>
          <p:cNvSpPr/>
          <p:nvPr/>
        </p:nvSpPr>
        <p:spPr>
          <a:xfrm>
            <a:off x="-82106" y="3071810"/>
            <a:ext cx="571500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177558"/>
      </p:ext>
    </p:extLst>
  </p:cSld>
  <p:clrMapOvr>
    <a:masterClrMapping/>
  </p:clrMapOvr>
  <p:transition>
    <p:pull dir="rd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II. Recursion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18A799B-8D55-4E1F-B522-3337B39B5D0D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83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75" y="1974850"/>
            <a:ext cx="8072438" cy="404653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Simplify writing programs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, because the calculations to be performed are not explicitly defined.</a:t>
            </a:r>
          </a:p>
          <a:p>
            <a:pPr lvl="1" indent="187325" algn="l" rtl="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Make the programmer's task easier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which will no longer have to specify the number of repetitions of the same action, nor to manage the values ​​of the different variables used.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II.3 </a:t>
            </a:r>
            <a:r>
              <a:rPr lang="fr-FR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Advantages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 of recursion</a:t>
            </a:r>
            <a:endParaRPr lang="fr-FR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8153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II. Recursion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453097B-9921-4714-BB78-A29A581D99AD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5786" y="2000240"/>
            <a:ext cx="81868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fr-FR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Ask your questions ?</a:t>
            </a:r>
          </a:p>
        </p:txBody>
      </p:sp>
    </p:spTree>
    <p:extLst>
      <p:ext uri="{BB962C8B-B14F-4D97-AF65-F5344CB8AC3E}">
        <p14:creationId xmlns:p14="http://schemas.microsoft.com/office/powerpoint/2010/main" val="212594791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01050" cy="830262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</a:rPr>
              <a:t>1. Problem and sub-problem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674A69B-FB31-4713-8C1C-7AC2EF919EA0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52463" y="1395413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exercise</a:t>
            </a:r>
          </a:p>
        </p:txBody>
      </p:sp>
      <p:sp>
        <p:nvSpPr>
          <p:cNvPr id="21" name="Espace réservé du texte 2"/>
          <p:cNvSpPr txBox="1">
            <a:spLocks/>
          </p:cNvSpPr>
          <p:nvPr/>
        </p:nvSpPr>
        <p:spPr>
          <a:xfrm>
            <a:off x="214313" y="1893888"/>
            <a:ext cx="3214687" cy="495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Module 1: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13" name="Espace réservé du texte 2"/>
          <p:cNvSpPr txBox="1">
            <a:spLocks/>
          </p:cNvSpPr>
          <p:nvPr/>
        </p:nvSpPr>
        <p:spPr>
          <a:xfrm>
            <a:off x="214313" y="3500438"/>
            <a:ext cx="2143125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Module 2: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14" name="Espace réservé du texte 2"/>
          <p:cNvSpPr txBox="1">
            <a:spLocks/>
          </p:cNvSpPr>
          <p:nvPr/>
        </p:nvSpPr>
        <p:spPr>
          <a:xfrm>
            <a:off x="214313" y="5000625"/>
            <a:ext cx="2857500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Module 3: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76613" y="1712913"/>
            <a:ext cx="2500312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Read_notes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5867400" y="1782763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5867400" y="214153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u texte 2"/>
          <p:cNvSpPr txBox="1">
            <a:spLocks/>
          </p:cNvSpPr>
          <p:nvPr/>
        </p:nvSpPr>
        <p:spPr>
          <a:xfrm>
            <a:off x="6367463" y="1500188"/>
            <a:ext cx="2133600" cy="12128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TP: real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TD: real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EX: real</a:t>
            </a:r>
            <a:endParaRPr lang="fr-FR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30" name="Espace réservé du texte 2"/>
          <p:cNvSpPr txBox="1">
            <a:spLocks/>
          </p:cNvSpPr>
          <p:nvPr/>
        </p:nvSpPr>
        <p:spPr>
          <a:xfrm>
            <a:off x="2724150" y="2570163"/>
            <a:ext cx="54102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Role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: </a:t>
            </a:r>
            <a:r>
              <a:rPr lang="fr-FR" sz="2400" dirty="0">
                <a:latin typeface="Trebuchet MS" pitchFamily="34" charset="0"/>
                <a:cs typeface="+mn-cs"/>
              </a:rPr>
              <a:t>Read a student's notes</a:t>
            </a:r>
            <a:endParaRPr lang="fr-FR" sz="2200" dirty="0">
              <a:solidFill>
                <a:srgbClr val="003399"/>
              </a:solidFill>
              <a:latin typeface="Trebuchet MS" pitchFamily="34" charset="0"/>
              <a:cs typeface="+mn-cs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5867400" y="2498725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05225" y="3357563"/>
            <a:ext cx="3099023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sz="2400" b="1" dirty="0" err="1">
                <a:latin typeface="Trebuchet MS" pitchFamily="34" charset="0"/>
              </a:rPr>
              <a:t>Calculation_average</a:t>
            </a:r>
            <a:endParaRPr lang="fr-FR" sz="2400" b="1" dirty="0">
              <a:latin typeface="Trebuchet MS" pitchFamily="34" charset="0"/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2978150" y="3571875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2990850" y="3998913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6880513" y="3571875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6880513" y="3998913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space réservé du texte 2"/>
          <p:cNvSpPr txBox="1">
            <a:spLocks/>
          </p:cNvSpPr>
          <p:nvPr/>
        </p:nvSpPr>
        <p:spPr>
          <a:xfrm>
            <a:off x="7542501" y="3500438"/>
            <a:ext cx="2133600" cy="495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Avg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: real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39" name="Espace réservé du texte 2"/>
          <p:cNvSpPr txBox="1">
            <a:spLocks/>
          </p:cNvSpPr>
          <p:nvPr/>
        </p:nvSpPr>
        <p:spPr>
          <a:xfrm>
            <a:off x="2643188" y="4143375"/>
            <a:ext cx="6643687" cy="495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Role :</a:t>
            </a:r>
            <a:r>
              <a:rPr lang="fr-FR" sz="2400" dirty="0">
                <a:latin typeface="Trebuchet MS" pitchFamily="34" charset="0"/>
                <a:cs typeface="+mn-cs"/>
              </a:rPr>
              <a:t>Calculate average from grades</a:t>
            </a:r>
            <a:endParaRPr lang="fr-FR" sz="2200" dirty="0">
              <a:solidFill>
                <a:srgbClr val="003399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40" name="Espace réservé du texte 2"/>
          <p:cNvSpPr txBox="1">
            <a:spLocks/>
          </p:cNvSpPr>
          <p:nvPr/>
        </p:nvSpPr>
        <p:spPr>
          <a:xfrm>
            <a:off x="1643063" y="3214688"/>
            <a:ext cx="2133600" cy="12128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TP: real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TD: real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EX: real</a:t>
            </a:r>
            <a:endParaRPr lang="fr-FR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21138" y="4786313"/>
            <a:ext cx="3313509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 err="1">
                <a:latin typeface="Trebuchet MS" pitchFamily="34" charset="0"/>
              </a:rPr>
              <a:t>Successful</a:t>
            </a:r>
            <a:r>
              <a:rPr lang="fr-FR" sz="2400" b="1" dirty="0">
                <a:latin typeface="Trebuchet MS" pitchFamily="34" charset="0"/>
              </a:rPr>
              <a:t>_</a:t>
            </a:r>
            <a:r>
              <a:rPr lang="fr-FR" sz="2400" dirty="0">
                <a:latin typeface="Trebuchet MS" pitchFamily="34" charset="0"/>
                <a:cs typeface="Arial" charset="0"/>
              </a:rPr>
              <a:t> </a:t>
            </a:r>
            <a:r>
              <a:rPr lang="fr-FR" sz="2400" dirty="0" err="1">
                <a:latin typeface="Trebuchet MS" pitchFamily="34" charset="0"/>
                <a:cs typeface="Arial" charset="0"/>
              </a:rPr>
              <a:t>failed</a:t>
            </a:r>
            <a:endParaRPr lang="fr-FR" sz="2400" b="1" dirty="0">
              <a:latin typeface="Trebuchet MS" pitchFamily="34" charset="0"/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3707904" y="5227613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space réservé du texte 2"/>
          <p:cNvSpPr txBox="1">
            <a:spLocks/>
          </p:cNvSpPr>
          <p:nvPr/>
        </p:nvSpPr>
        <p:spPr>
          <a:xfrm>
            <a:off x="2123728" y="5643563"/>
            <a:ext cx="7215188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Role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: </a:t>
            </a:r>
            <a:r>
              <a:rPr lang="fr-FR" sz="2400" dirty="0">
                <a:latin typeface="Trebuchet MS" pitchFamily="34" charset="0"/>
                <a:cs typeface="Arial" charset="0"/>
              </a:rPr>
              <a:t>Say if the student </a:t>
            </a:r>
            <a:r>
              <a:rPr lang="fr-FR" sz="2400" dirty="0" err="1">
                <a:latin typeface="Trebuchet MS" pitchFamily="34" charset="0"/>
                <a:cs typeface="Arial" charset="0"/>
              </a:rPr>
              <a:t>is</a:t>
            </a:r>
            <a:r>
              <a:rPr lang="fr-FR" sz="2400" dirty="0">
                <a:latin typeface="Trebuchet MS" pitchFamily="34" charset="0"/>
                <a:cs typeface="Arial" charset="0"/>
              </a:rPr>
              <a:t> </a:t>
            </a:r>
            <a:r>
              <a:rPr lang="fr-FR" sz="2400" dirty="0" err="1">
                <a:latin typeface="Trebuchet MS" pitchFamily="34" charset="0"/>
              </a:rPr>
              <a:t>Successful</a:t>
            </a:r>
            <a:r>
              <a:rPr lang="fr-FR" sz="2400" b="1" dirty="0">
                <a:latin typeface="Trebuchet MS" pitchFamily="34" charset="0"/>
              </a:rPr>
              <a:t> </a:t>
            </a:r>
            <a:r>
              <a:rPr lang="fr-FR" sz="2400" dirty="0">
                <a:latin typeface="Trebuchet MS" pitchFamily="34" charset="0"/>
                <a:cs typeface="Arial" charset="0"/>
              </a:rPr>
              <a:t>or </a:t>
            </a:r>
            <a:r>
              <a:rPr lang="fr-FR" sz="2400" dirty="0" err="1">
                <a:latin typeface="Trebuchet MS" pitchFamily="34" charset="0"/>
                <a:cs typeface="Arial" charset="0"/>
              </a:rPr>
              <a:t>failed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  <p:sp>
        <p:nvSpPr>
          <p:cNvPr id="49" name="Espace réservé du texte 2"/>
          <p:cNvSpPr txBox="1">
            <a:spLocks/>
          </p:cNvSpPr>
          <p:nvPr/>
        </p:nvSpPr>
        <p:spPr>
          <a:xfrm>
            <a:off x="2000250" y="4929188"/>
            <a:ext cx="2133600" cy="495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Avg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: real</a:t>
            </a:r>
            <a:endParaRPr lang="fr-FR" sz="2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31817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/>
      <p:bldP spid="14" grpId="0"/>
      <p:bldP spid="17" grpId="0" animBg="1"/>
      <p:bldP spid="29" grpId="0"/>
      <p:bldP spid="30" grpId="0"/>
      <p:bldP spid="32" grpId="0" animBg="1"/>
      <p:bldP spid="38" grpId="0"/>
      <p:bldP spid="39" grpId="0"/>
      <p:bldP spid="40" grpId="0"/>
      <p:bldP spid="41" grpId="0" animBg="1"/>
      <p:bldP spid="47" grpId="0"/>
      <p:bldP spid="49" grpId="0"/>
    </p:bldLst>
  </p:timing>
</p:sld>
</file>

<file path=ppt/theme/theme1.xml><?xml version="1.0" encoding="utf-8"?>
<a:theme xmlns:a="http://schemas.openxmlformats.org/drawingml/2006/main" name="algo-eng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te-e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algo-eng</Template>
  <TotalTime>1291</TotalTime>
  <Words>6114</Words>
  <Application>Microsoft Office PowerPoint</Application>
  <PresentationFormat>On-screen Show (4:3)</PresentationFormat>
  <Paragraphs>1374</Paragraphs>
  <Slides>84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2" baseType="lpstr">
      <vt:lpstr>Arial</vt:lpstr>
      <vt:lpstr>Calibri</vt:lpstr>
      <vt:lpstr>Times</vt:lpstr>
      <vt:lpstr>Times New Roman</vt:lpstr>
      <vt:lpstr>Trebuchet MS</vt:lpstr>
      <vt:lpstr>Wingdings</vt:lpstr>
      <vt:lpstr>algo-eng</vt:lpstr>
      <vt:lpstr>tete-eg</vt:lpstr>
      <vt:lpstr>Algorithmics and data structure 2</vt:lpstr>
      <vt:lpstr>Chapter –1:  Subroutines: Functions and Procedures</vt:lpstr>
      <vt:lpstr>1. Problem and sub-problem</vt:lpstr>
      <vt:lpstr>1. Problem and sub-problem</vt:lpstr>
      <vt:lpstr>1. Problem and sub-problem</vt:lpstr>
      <vt:lpstr>1. Problem and sub-problem</vt:lpstr>
      <vt:lpstr>1. Problem and sub-problem</vt:lpstr>
      <vt:lpstr>1. Problem and sub-problem</vt:lpstr>
      <vt:lpstr>1. Problem and sub-problem</vt:lpstr>
      <vt:lpstr>1. Sub-program</vt:lpstr>
      <vt:lpstr>1. Sub-program</vt:lpstr>
      <vt:lpstr>1. Sub-program</vt:lpstr>
      <vt:lpstr>1. Sub-program</vt:lpstr>
      <vt:lpstr>1. Sub-program</vt:lpstr>
      <vt:lpstr>1. Sub-program</vt:lpstr>
      <vt:lpstr>1. Sub-program</vt:lpstr>
      <vt:lpstr>1. Problem and sub-problem</vt:lpstr>
      <vt:lpstr>2. The procedure</vt:lpstr>
      <vt:lpstr>2. The procedure</vt:lpstr>
      <vt:lpstr>2. The procedure</vt:lpstr>
      <vt:lpstr>2. The procedure</vt:lpstr>
      <vt:lpstr>PowerPoint Presentation</vt:lpstr>
      <vt:lpstr>2. The procedure</vt:lpstr>
      <vt:lpstr>2. The procedure</vt:lpstr>
      <vt:lpstr>2. The procedure</vt:lpstr>
      <vt:lpstr>2. The procedure</vt:lpstr>
      <vt:lpstr>2. The procedure</vt:lpstr>
      <vt:lpstr>2. The procedure</vt:lpstr>
      <vt:lpstr>2. The procedure</vt:lpstr>
      <vt:lpstr>PowerPoint Presentation</vt:lpstr>
      <vt:lpstr>PowerPoint Presentation</vt:lpstr>
      <vt:lpstr>PowerPoint Presentation</vt:lpstr>
      <vt:lpstr>2. The procedure</vt:lpstr>
      <vt:lpstr>3. Function</vt:lpstr>
      <vt:lpstr>3. Function</vt:lpstr>
      <vt:lpstr>3. Function</vt:lpstr>
      <vt:lpstr>3. Function</vt:lpstr>
      <vt:lpstr>3. Function</vt:lpstr>
      <vt:lpstr>4. The procedure VS Function</vt:lpstr>
      <vt:lpstr>4. The procedure VS Function</vt:lpstr>
      <vt:lpstr>4. The procedure VS Function</vt:lpstr>
      <vt:lpstr>4. The procedureVSFunction</vt:lpstr>
      <vt:lpstr>4. The procedureVSFunction</vt:lpstr>
      <vt:lpstr>5. Passing parameters</vt:lpstr>
      <vt:lpstr>5. Passing parameters</vt:lpstr>
      <vt:lpstr>5. Passing parameters</vt:lpstr>
      <vt:lpstr>5. Passing parameters</vt:lpstr>
      <vt:lpstr>5. Passing parameters</vt:lpstr>
      <vt:lpstr>5. Passing parameters</vt:lpstr>
      <vt:lpstr>5. Passing parameters</vt:lpstr>
      <vt:lpstr>5. Passing parameters</vt:lpstr>
      <vt:lpstr>5. Passing parameters</vt:lpstr>
      <vt:lpstr>5. Passing parameters</vt:lpstr>
      <vt:lpstr>4. The procedureVSfunction</vt:lpstr>
      <vt:lpstr>6. Benefits using procedures and functions</vt:lpstr>
      <vt:lpstr>6. Benefits using procedures and functions</vt:lpstr>
      <vt:lpstr>6. Benefits using procedures and functions</vt:lpstr>
      <vt:lpstr>6. Benefits using procedures and functions</vt:lpstr>
      <vt:lpstr>PowerPoint Presentation</vt:lpstr>
      <vt:lpstr>7. Nested calls</vt:lpstr>
      <vt:lpstr>7. Nested calls</vt:lpstr>
      <vt:lpstr>Chapter –1: (part 2)  Recursion</vt:lpstr>
      <vt:lpstr>II. Recursion</vt:lpstr>
      <vt:lpstr>II. Recursion</vt:lpstr>
      <vt:lpstr>II. Recursion</vt:lpstr>
      <vt:lpstr>II. Recursion</vt:lpstr>
      <vt:lpstr>II. Recursion</vt:lpstr>
      <vt:lpstr>PowerPoint Presentation</vt:lpstr>
      <vt:lpstr>II. Recursion</vt:lpstr>
      <vt:lpstr>II. Recursion</vt:lpstr>
      <vt:lpstr>II. Recursion</vt:lpstr>
      <vt:lpstr>II. Recursion</vt:lpstr>
      <vt:lpstr>II. Recursion</vt:lpstr>
      <vt:lpstr>II. Recursion</vt:lpstr>
      <vt:lpstr>II. Recursion</vt:lpstr>
      <vt:lpstr>II. Recursion</vt:lpstr>
      <vt:lpstr>II. Recursion</vt:lpstr>
      <vt:lpstr>II. Recursion</vt:lpstr>
      <vt:lpstr>II. Recursion</vt:lpstr>
      <vt:lpstr>II. Recursion</vt:lpstr>
      <vt:lpstr>II. Recursion</vt:lpstr>
      <vt:lpstr>II. Recursion</vt:lpstr>
      <vt:lpstr>II. Recursion</vt:lpstr>
      <vt:lpstr>II. Recursion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Algorithmique et structure de données 2</dc:title>
  <dc:creator>AYOO INFORMATIQUE</dc:creator>
  <cp:lastModifiedBy>Brahim Benabderrahmane</cp:lastModifiedBy>
  <cp:revision>34</cp:revision>
  <dcterms:created xsi:type="dcterms:W3CDTF">2024-01-28T07:11:22Z</dcterms:created>
  <dcterms:modified xsi:type="dcterms:W3CDTF">2025-02-27T08:15:09Z</dcterms:modified>
</cp:coreProperties>
</file>