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58" r:id="rId6"/>
    <p:sldId id="264" r:id="rId7"/>
    <p:sldId id="265" r:id="rId8"/>
    <p:sldId id="261" r:id="rId9"/>
    <p:sldId id="271" r:id="rId10"/>
    <p:sldId id="270" r:id="rId11"/>
    <p:sldId id="266" r:id="rId12"/>
    <p:sldId id="268" r:id="rId13"/>
    <p:sldId id="267" r:id="rId14"/>
    <p:sldId id="269" r:id="rId15"/>
    <p:sldId id="272" r:id="rId16"/>
    <p:sldId id="273" r:id="rId17"/>
    <p:sldId id="274" r:id="rId18"/>
    <p:sldId id="275" r:id="rId19"/>
    <p:sldId id="259" r:id="rId20"/>
    <p:sldId id="276" r:id="rId21"/>
    <p:sldId id="278" r:id="rId22"/>
    <p:sldId id="279" r:id="rId23"/>
    <p:sldId id="280" r:id="rId24"/>
    <p:sldId id="281" r:id="rId25"/>
    <p:sldId id="282" r:id="rId26"/>
    <p:sldId id="283" r:id="rId27"/>
    <p:sldId id="260" r:id="rId28"/>
    <p:sldId id="287" r:id="rId29"/>
    <p:sldId id="277" r:id="rId30"/>
    <p:sldId id="285" r:id="rId31"/>
    <p:sldId id="284" r:id="rId32"/>
    <p:sldId id="286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F958-9C06-41C2-B93C-401D8B519C0E}" type="datetimeFigureOut">
              <a:rPr lang="fr-FR" smtClean="0"/>
              <a:pPr/>
              <a:t>20/02/2026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B8F78-B9A9-45A2-8611-3A356D9301E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F958-9C06-41C2-B93C-401D8B519C0E}" type="datetimeFigureOut">
              <a:rPr lang="fr-FR" smtClean="0"/>
              <a:pPr/>
              <a:t>20/02/2026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B8F78-B9A9-45A2-8611-3A356D9301E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F958-9C06-41C2-B93C-401D8B519C0E}" type="datetimeFigureOut">
              <a:rPr lang="fr-FR" smtClean="0"/>
              <a:pPr/>
              <a:t>20/02/2026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B8F78-B9A9-45A2-8611-3A356D9301E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F958-9C06-41C2-B93C-401D8B519C0E}" type="datetimeFigureOut">
              <a:rPr lang="fr-FR" smtClean="0"/>
              <a:pPr/>
              <a:t>20/02/2026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B8F78-B9A9-45A2-8611-3A356D9301E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F958-9C06-41C2-B93C-401D8B519C0E}" type="datetimeFigureOut">
              <a:rPr lang="fr-FR" smtClean="0"/>
              <a:pPr/>
              <a:t>20/02/2026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B8F78-B9A9-45A2-8611-3A356D9301E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F958-9C06-41C2-B93C-401D8B519C0E}" type="datetimeFigureOut">
              <a:rPr lang="fr-FR" smtClean="0"/>
              <a:pPr/>
              <a:t>20/02/2026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B8F78-B9A9-45A2-8611-3A356D9301E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F958-9C06-41C2-B93C-401D8B519C0E}" type="datetimeFigureOut">
              <a:rPr lang="fr-FR" smtClean="0"/>
              <a:pPr/>
              <a:t>20/02/2026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B8F78-B9A9-45A2-8611-3A356D9301E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F958-9C06-41C2-B93C-401D8B519C0E}" type="datetimeFigureOut">
              <a:rPr lang="fr-FR" smtClean="0"/>
              <a:pPr/>
              <a:t>20/02/2026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B8F78-B9A9-45A2-8611-3A356D9301E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F958-9C06-41C2-B93C-401D8B519C0E}" type="datetimeFigureOut">
              <a:rPr lang="fr-FR" smtClean="0"/>
              <a:pPr/>
              <a:t>20/02/2026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B8F78-B9A9-45A2-8611-3A356D9301E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F958-9C06-41C2-B93C-401D8B519C0E}" type="datetimeFigureOut">
              <a:rPr lang="fr-FR" smtClean="0"/>
              <a:pPr/>
              <a:t>20/02/2026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B8F78-B9A9-45A2-8611-3A356D9301E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F958-9C06-41C2-B93C-401D8B519C0E}" type="datetimeFigureOut">
              <a:rPr lang="fr-FR" smtClean="0"/>
              <a:pPr/>
              <a:t>20/02/2026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B8F78-B9A9-45A2-8611-3A356D9301E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EF958-9C06-41C2-B93C-401D8B519C0E}" type="datetimeFigureOut">
              <a:rPr lang="fr-FR" smtClean="0"/>
              <a:pPr/>
              <a:t>20/02/2026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B8F78-B9A9-45A2-8611-3A356D9301E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0613" y="1457325"/>
            <a:ext cx="696277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1428728" y="2143116"/>
            <a:ext cx="3000396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8000" dirty="0" err="1" smtClean="0">
                <a:latin typeface="Times New Roman" pitchFamily="18" charset="0"/>
                <a:cs typeface="Times New Roman" pitchFamily="18" charset="0"/>
              </a:rPr>
              <a:t>Eggs</a:t>
            </a:r>
            <a:endParaRPr lang="fr-FR" sz="8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8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b="1" dirty="0" err="1" smtClean="0">
                <a:solidFill>
                  <a:srgbClr val="FF0000"/>
                </a:solidFill>
              </a:rPr>
              <a:t>Nutritional</a:t>
            </a:r>
            <a:r>
              <a:rPr lang="fr-FR" b="1" dirty="0" smtClean="0">
                <a:solidFill>
                  <a:srgbClr val="FF0000"/>
                </a:solidFill>
              </a:rPr>
              <a:t> and </a:t>
            </a:r>
            <a:r>
              <a:rPr lang="fr-FR" b="1" dirty="0" err="1" smtClean="0">
                <a:solidFill>
                  <a:srgbClr val="FF0000"/>
                </a:solidFill>
              </a:rPr>
              <a:t>Technological</a:t>
            </a:r>
            <a:r>
              <a:rPr lang="fr-FR" b="1" dirty="0" smtClean="0">
                <a:solidFill>
                  <a:srgbClr val="FF0000"/>
                </a:solidFill>
              </a:rPr>
              <a:t> Importance of </a:t>
            </a:r>
            <a:r>
              <a:rPr lang="fr-FR" b="1" dirty="0" err="1" smtClean="0">
                <a:solidFill>
                  <a:srgbClr val="FF0000"/>
                </a:solidFill>
              </a:rPr>
              <a:t>Eggs</a:t>
            </a:r>
            <a:endParaRPr lang="fr-FR" b="1" dirty="0" smtClean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r>
              <a:rPr lang="fr-FR" b="1" dirty="0" err="1" smtClean="0">
                <a:solidFill>
                  <a:srgbClr val="FF0000"/>
                </a:solidFill>
              </a:rPr>
              <a:t>Nutritional</a:t>
            </a:r>
            <a:r>
              <a:rPr lang="fr-FR" b="1" dirty="0" smtClean="0">
                <a:solidFill>
                  <a:srgbClr val="FF0000"/>
                </a:solidFill>
              </a:rPr>
              <a:t> Importance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/>
              <a:t>Egg</a:t>
            </a:r>
            <a:r>
              <a:rPr lang="fr-FR" dirty="0" smtClean="0"/>
              <a:t> = 7 g </a:t>
            </a:r>
            <a:r>
              <a:rPr lang="fr-FR" dirty="0" err="1" smtClean="0"/>
              <a:t>protein</a:t>
            </a:r>
            <a:r>
              <a:rPr lang="fr-FR" dirty="0" smtClean="0"/>
              <a:t> + 7 g fat = 77 kcal</a:t>
            </a:r>
          </a:p>
          <a:p>
            <a:r>
              <a:rPr lang="fr-FR" dirty="0" smtClean="0"/>
              <a:t>A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well</a:t>
            </a:r>
            <a:r>
              <a:rPr lang="fr-FR" dirty="0" smtClean="0"/>
              <a:t>-</a:t>
            </a:r>
            <a:r>
              <a:rPr lang="fr-FR" dirty="0" err="1" smtClean="0"/>
              <a:t>balanced</a:t>
            </a:r>
            <a:r>
              <a:rPr lang="fr-FR" dirty="0" smtClean="0"/>
              <a:t> </a:t>
            </a:r>
            <a:r>
              <a:rPr lang="fr-FR" dirty="0" err="1" smtClean="0"/>
              <a:t>protein</a:t>
            </a:r>
            <a:r>
              <a:rPr lang="fr-FR" dirty="0" smtClean="0"/>
              <a:t> source, </a:t>
            </a:r>
            <a:r>
              <a:rPr lang="fr-FR" dirty="0" err="1" smtClean="0"/>
              <a:t>containing</a:t>
            </a:r>
            <a:r>
              <a:rPr lang="fr-FR" dirty="0" smtClean="0"/>
              <a:t> all essential </a:t>
            </a:r>
            <a:r>
              <a:rPr lang="fr-FR" dirty="0" err="1" smtClean="0"/>
              <a:t>amino</a:t>
            </a:r>
            <a:r>
              <a:rPr lang="fr-FR" dirty="0" smtClean="0"/>
              <a:t> </a:t>
            </a:r>
            <a:r>
              <a:rPr lang="fr-FR" dirty="0" err="1" smtClean="0"/>
              <a:t>acids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(</a:t>
            </a:r>
            <a:r>
              <a:rPr lang="fr-FR" dirty="0" err="1" smtClean="0"/>
              <a:t>Biological</a:t>
            </a:r>
            <a:r>
              <a:rPr lang="fr-FR" dirty="0" smtClean="0"/>
              <a:t> Value close to 100)</a:t>
            </a:r>
          </a:p>
          <a:p>
            <a:r>
              <a:rPr lang="fr-FR" dirty="0" smtClean="0"/>
              <a:t>Source of </a:t>
            </a:r>
            <a:r>
              <a:rPr lang="fr-FR" dirty="0" err="1" smtClean="0"/>
              <a:t>vitamin</a:t>
            </a:r>
            <a:r>
              <a:rPr lang="fr-FR" dirty="0" smtClean="0"/>
              <a:t> A, B-group </a:t>
            </a:r>
            <a:r>
              <a:rPr lang="fr-FR" dirty="0" err="1" smtClean="0"/>
              <a:t>vitamins</a:t>
            </a:r>
            <a:r>
              <a:rPr lang="fr-FR" dirty="0" smtClean="0"/>
              <a:t>, and </a:t>
            </a:r>
            <a:r>
              <a:rPr lang="fr-FR" dirty="0" err="1" smtClean="0"/>
              <a:t>vitamin</a:t>
            </a:r>
            <a:r>
              <a:rPr lang="fr-FR" dirty="0" smtClean="0"/>
              <a:t> D (</a:t>
            </a:r>
            <a:r>
              <a:rPr lang="fr-FR" dirty="0" err="1" smtClean="0"/>
              <a:t>yolk</a:t>
            </a:r>
            <a:r>
              <a:rPr lang="fr-FR" dirty="0" smtClean="0"/>
              <a:t>)</a:t>
            </a:r>
          </a:p>
          <a:p>
            <a:r>
              <a:rPr lang="fr-FR" dirty="0" smtClean="0"/>
              <a:t>Source of </a:t>
            </a:r>
            <a:r>
              <a:rPr lang="fr-FR" dirty="0" err="1" smtClean="0"/>
              <a:t>magnesium</a:t>
            </a:r>
            <a:r>
              <a:rPr lang="fr-FR" dirty="0" smtClean="0"/>
              <a:t>, </a:t>
            </a:r>
            <a:r>
              <a:rPr lang="fr-FR" dirty="0" err="1" smtClean="0"/>
              <a:t>iron</a:t>
            </a:r>
            <a:r>
              <a:rPr lang="fr-FR" dirty="0" smtClean="0"/>
              <a:t>, and </a:t>
            </a:r>
            <a:r>
              <a:rPr lang="fr-FR" dirty="0" err="1" smtClean="0"/>
              <a:t>phosphorus</a:t>
            </a:r>
            <a:r>
              <a:rPr lang="fr-FR" dirty="0" smtClean="0"/>
              <a:t> (</a:t>
            </a:r>
            <a:r>
              <a:rPr lang="fr-FR" dirty="0" err="1" smtClean="0"/>
              <a:t>phosphoproteins</a:t>
            </a:r>
            <a:r>
              <a:rPr lang="fr-FR" dirty="0" smtClean="0"/>
              <a:t>)</a:t>
            </a:r>
          </a:p>
          <a:p>
            <a:r>
              <a:rPr lang="fr-FR" dirty="0" err="1" smtClean="0"/>
              <a:t>Cholesterol</a:t>
            </a:r>
            <a:r>
              <a:rPr lang="fr-FR" dirty="0" smtClean="0"/>
              <a:t> content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mistakenly</a:t>
            </a:r>
            <a:r>
              <a:rPr lang="fr-FR" dirty="0" smtClean="0"/>
              <a:t> </a:t>
            </a:r>
            <a:r>
              <a:rPr lang="fr-FR" dirty="0" err="1" smtClean="0"/>
              <a:t>considered</a:t>
            </a:r>
            <a:r>
              <a:rPr lang="fr-FR" dirty="0" smtClean="0"/>
              <a:t> </a:t>
            </a:r>
            <a:r>
              <a:rPr lang="fr-FR" dirty="0" err="1" smtClean="0"/>
              <a:t>problematic</a:t>
            </a:r>
            <a:r>
              <a:rPr lang="fr-FR" dirty="0" smtClean="0"/>
              <a:t>: </a:t>
            </a:r>
            <a:r>
              <a:rPr lang="fr-FR" dirty="0" err="1" smtClean="0"/>
              <a:t>blood</a:t>
            </a:r>
            <a:r>
              <a:rPr lang="fr-FR" dirty="0" smtClean="0"/>
              <a:t> </a:t>
            </a:r>
            <a:r>
              <a:rPr lang="fr-FR" dirty="0" err="1" smtClean="0"/>
              <a:t>cholesterol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not </a:t>
            </a:r>
            <a:r>
              <a:rPr lang="fr-FR" dirty="0" err="1" smtClean="0"/>
              <a:t>linked</a:t>
            </a:r>
            <a:r>
              <a:rPr lang="fr-FR" dirty="0" smtClean="0"/>
              <a:t> to </a:t>
            </a:r>
            <a:r>
              <a:rPr lang="fr-FR" dirty="0" err="1" smtClean="0"/>
              <a:t>dietary</a:t>
            </a:r>
            <a:r>
              <a:rPr lang="fr-FR" dirty="0" smtClean="0"/>
              <a:t> </a:t>
            </a:r>
            <a:r>
              <a:rPr lang="fr-FR" dirty="0" err="1" smtClean="0"/>
              <a:t>cholesterol</a:t>
            </a:r>
            <a:r>
              <a:rPr lang="fr-FR" dirty="0" smtClean="0"/>
              <a:t>, but to the </a:t>
            </a:r>
            <a:r>
              <a:rPr lang="fr-FR" dirty="0" err="1" smtClean="0"/>
              <a:t>intake</a:t>
            </a:r>
            <a:r>
              <a:rPr lang="fr-FR" dirty="0" smtClean="0"/>
              <a:t> of </a:t>
            </a:r>
            <a:r>
              <a:rPr lang="fr-FR" dirty="0" err="1" smtClean="0"/>
              <a:t>saturated</a:t>
            </a:r>
            <a:r>
              <a:rPr lang="fr-FR" dirty="0" smtClean="0"/>
              <a:t> fats and </a:t>
            </a:r>
            <a:r>
              <a:rPr lang="fr-FR" dirty="0" err="1" smtClean="0"/>
              <a:t>liver</a:t>
            </a:r>
            <a:r>
              <a:rPr lang="fr-FR" dirty="0" smtClean="0"/>
              <a:t> </a:t>
            </a:r>
            <a:r>
              <a:rPr lang="fr-FR" dirty="0" err="1" smtClean="0"/>
              <a:t>synthesis</a:t>
            </a:r>
            <a:r>
              <a:rPr lang="fr-FR" dirty="0" smtClean="0"/>
              <a:t> (familial </a:t>
            </a:r>
            <a:r>
              <a:rPr lang="fr-FR" dirty="0" err="1" smtClean="0"/>
              <a:t>hypercholesterolemia</a:t>
            </a:r>
            <a:r>
              <a:rPr lang="fr-FR" dirty="0" smtClean="0"/>
              <a:t>)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fr-FR" sz="2400" dirty="0" err="1" smtClean="0"/>
              <a:t>Eggs</a:t>
            </a:r>
            <a:r>
              <a:rPr lang="fr-FR" sz="2400" dirty="0" smtClean="0"/>
              <a:t> are </a:t>
            </a:r>
            <a:r>
              <a:rPr lang="fr-FR" sz="2400" dirty="0" err="1" smtClean="0"/>
              <a:t>considered</a:t>
            </a:r>
            <a:r>
              <a:rPr lang="fr-FR" sz="2400" dirty="0" smtClean="0"/>
              <a:t> a </a:t>
            </a:r>
            <a:r>
              <a:rPr lang="fr-FR" sz="2400" b="1" dirty="0" err="1" smtClean="0">
                <a:solidFill>
                  <a:srgbClr val="FF0000"/>
                </a:solidFill>
              </a:rPr>
              <a:t>high</a:t>
            </a:r>
            <a:r>
              <a:rPr lang="fr-FR" sz="2400" b="1" dirty="0" smtClean="0">
                <a:solidFill>
                  <a:srgbClr val="FF0000"/>
                </a:solidFill>
              </a:rPr>
              <a:t>-</a:t>
            </a:r>
            <a:r>
              <a:rPr lang="fr-FR" sz="2400" b="1" dirty="0" err="1" smtClean="0">
                <a:solidFill>
                  <a:srgbClr val="FF0000"/>
                </a:solidFill>
              </a:rPr>
              <a:t>quality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</a:rPr>
              <a:t>food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smtClean="0"/>
              <a:t>due to </a:t>
            </a:r>
            <a:r>
              <a:rPr lang="fr-FR" sz="2400" dirty="0" err="1" smtClean="0"/>
              <a:t>their</a:t>
            </a:r>
            <a:r>
              <a:rPr lang="fr-FR" sz="2400" dirty="0" smtClean="0"/>
              <a:t> </a:t>
            </a:r>
            <a:r>
              <a:rPr lang="fr-FR" sz="2400" b="1" dirty="0" err="1" smtClean="0">
                <a:solidFill>
                  <a:srgbClr val="FF0000"/>
                </a:solidFill>
              </a:rPr>
              <a:t>rich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</a:rPr>
              <a:t>nutrient</a:t>
            </a:r>
            <a:endParaRPr lang="fr-FR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sz="2400" b="1" dirty="0" smtClean="0">
                <a:solidFill>
                  <a:srgbClr val="FF0000"/>
                </a:solidFill>
              </a:rPr>
              <a:t>content</a:t>
            </a:r>
            <a:r>
              <a:rPr lang="fr-FR" sz="2400" dirty="0" smtClean="0">
                <a:solidFill>
                  <a:srgbClr val="FF0000"/>
                </a:solidFill>
              </a:rPr>
              <a:t> and </a:t>
            </a:r>
            <a:r>
              <a:rPr lang="fr-FR" sz="2400" b="1" dirty="0" err="1" smtClean="0">
                <a:solidFill>
                  <a:srgbClr val="FF0000"/>
                </a:solidFill>
              </a:rPr>
              <a:t>high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</a:rPr>
              <a:t>digestibility</a:t>
            </a:r>
            <a:r>
              <a:rPr lang="fr-FR" sz="2400" dirty="0" smtClean="0"/>
              <a:t>. </a:t>
            </a:r>
            <a:r>
              <a:rPr lang="fr-FR" sz="2400" dirty="0" err="1" smtClean="0"/>
              <a:t>They</a:t>
            </a:r>
            <a:r>
              <a:rPr lang="fr-FR" sz="2400" dirty="0" smtClean="0"/>
              <a:t> </a:t>
            </a:r>
            <a:r>
              <a:rPr lang="fr-FR" sz="2400" dirty="0" err="1" smtClean="0"/>
              <a:t>provide</a:t>
            </a:r>
            <a:r>
              <a:rPr lang="fr-FR" sz="2400" dirty="0" smtClean="0"/>
              <a:t> essential </a:t>
            </a:r>
            <a:r>
              <a:rPr lang="fr-FR" sz="2400" dirty="0" err="1" smtClean="0"/>
              <a:t>macronutrients</a:t>
            </a:r>
            <a:endParaRPr lang="fr-FR" sz="2400" dirty="0" smtClean="0"/>
          </a:p>
          <a:p>
            <a:pPr>
              <a:buNone/>
            </a:pPr>
            <a:r>
              <a:rPr lang="fr-FR" sz="2400" dirty="0" smtClean="0"/>
              <a:t>and </a:t>
            </a:r>
            <a:r>
              <a:rPr lang="fr-FR" sz="2400" dirty="0" err="1" smtClean="0"/>
              <a:t>micronutrients</a:t>
            </a:r>
            <a:r>
              <a:rPr lang="fr-FR" sz="2400" dirty="0" smtClean="0"/>
              <a:t> for </a:t>
            </a:r>
            <a:r>
              <a:rPr lang="fr-FR" sz="2400" dirty="0" err="1" smtClean="0"/>
              <a:t>human</a:t>
            </a:r>
            <a:r>
              <a:rPr lang="fr-FR" sz="2400" dirty="0" smtClean="0"/>
              <a:t> </a:t>
            </a:r>
            <a:r>
              <a:rPr lang="fr-FR" sz="2400" dirty="0" err="1" smtClean="0"/>
              <a:t>health</a:t>
            </a:r>
            <a:r>
              <a:rPr lang="fr-FR" sz="2400" dirty="0" smtClean="0"/>
              <a:t>.</a:t>
            </a:r>
          </a:p>
          <a:p>
            <a:pPr>
              <a:buNone/>
            </a:pPr>
            <a:r>
              <a:rPr lang="fr-FR" sz="2400" b="1" dirty="0" smtClean="0">
                <a:solidFill>
                  <a:srgbClr val="0070C0"/>
                </a:solidFill>
              </a:rPr>
              <a:t>1.1 </a:t>
            </a:r>
            <a:r>
              <a:rPr lang="fr-FR" sz="2400" b="1" dirty="0" err="1" smtClean="0">
                <a:solidFill>
                  <a:srgbClr val="0070C0"/>
                </a:solidFill>
              </a:rPr>
              <a:t>Proteins</a:t>
            </a:r>
            <a:endParaRPr lang="fr-FR" sz="24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fr-FR" sz="2400" b="1" dirty="0" smtClean="0"/>
              <a:t>Content:</a:t>
            </a:r>
            <a:r>
              <a:rPr lang="fr-FR" sz="2400" dirty="0" smtClean="0"/>
              <a:t> ~12–13% of the </a:t>
            </a:r>
            <a:r>
              <a:rPr lang="fr-FR" sz="2400" dirty="0" err="1" smtClean="0"/>
              <a:t>egg</a:t>
            </a:r>
            <a:r>
              <a:rPr lang="fr-FR" sz="2400" dirty="0" smtClean="0"/>
              <a:t> (</a:t>
            </a:r>
            <a:r>
              <a:rPr lang="fr-FR" sz="2400" dirty="0" err="1" smtClean="0"/>
              <a:t>mainly</a:t>
            </a:r>
            <a:r>
              <a:rPr lang="fr-FR" sz="2400" dirty="0" smtClean="0"/>
              <a:t> in albumen, </a:t>
            </a:r>
            <a:r>
              <a:rPr lang="fr-FR" sz="2400" dirty="0" err="1" smtClean="0"/>
              <a:t>some</a:t>
            </a:r>
            <a:r>
              <a:rPr lang="fr-FR" sz="2400" dirty="0" smtClean="0"/>
              <a:t> in </a:t>
            </a:r>
            <a:r>
              <a:rPr lang="fr-FR" sz="2400" dirty="0" err="1" smtClean="0"/>
              <a:t>yolk</a:t>
            </a:r>
            <a:r>
              <a:rPr lang="fr-FR" sz="2400" dirty="0" smtClean="0"/>
              <a:t>)</a:t>
            </a:r>
          </a:p>
          <a:p>
            <a:pPr>
              <a:buNone/>
            </a:pPr>
            <a:r>
              <a:rPr lang="fr-FR" sz="2400" b="1" dirty="0" err="1" smtClean="0"/>
              <a:t>Quality</a:t>
            </a:r>
            <a:r>
              <a:rPr lang="fr-FR" sz="2400" b="1" dirty="0" smtClean="0"/>
              <a:t>:</a:t>
            </a:r>
            <a:r>
              <a:rPr lang="fr-FR" sz="2400" dirty="0" smtClean="0"/>
              <a:t> Complete </a:t>
            </a:r>
            <a:r>
              <a:rPr lang="fr-FR" sz="2400" dirty="0" err="1" smtClean="0"/>
              <a:t>proteins</a:t>
            </a:r>
            <a:r>
              <a:rPr lang="fr-FR" sz="2400" dirty="0" smtClean="0"/>
              <a:t> </a:t>
            </a:r>
            <a:r>
              <a:rPr lang="fr-FR" sz="2400" dirty="0" err="1" smtClean="0"/>
              <a:t>containing</a:t>
            </a:r>
            <a:r>
              <a:rPr lang="fr-FR" sz="2400" dirty="0" smtClean="0"/>
              <a:t> all </a:t>
            </a:r>
            <a:r>
              <a:rPr lang="fr-FR" sz="2400" b="1" dirty="0" smtClean="0"/>
              <a:t>essential </a:t>
            </a:r>
            <a:r>
              <a:rPr lang="fr-FR" sz="2400" b="1" dirty="0" err="1" smtClean="0"/>
              <a:t>amino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acids</a:t>
            </a:r>
            <a:r>
              <a:rPr lang="fr-FR" sz="2400" dirty="0" smtClean="0"/>
              <a:t>.</a:t>
            </a:r>
          </a:p>
          <a:p>
            <a:pPr>
              <a:buNone/>
            </a:pPr>
            <a:r>
              <a:rPr lang="fr-FR" sz="2400" b="1" dirty="0" err="1" smtClean="0"/>
              <a:t>Digestibility</a:t>
            </a:r>
            <a:r>
              <a:rPr lang="fr-FR" sz="2400" b="1" dirty="0" smtClean="0"/>
              <a:t>:</a:t>
            </a:r>
            <a:r>
              <a:rPr lang="fr-FR" sz="2400" dirty="0" smtClean="0"/>
              <a:t> </a:t>
            </a:r>
            <a:r>
              <a:rPr lang="fr-FR" sz="2400" dirty="0" err="1" smtClean="0"/>
              <a:t>Very</a:t>
            </a:r>
            <a:r>
              <a:rPr lang="fr-FR" sz="2400" dirty="0" smtClean="0"/>
              <a:t> </a:t>
            </a:r>
            <a:r>
              <a:rPr lang="fr-FR" sz="2400" dirty="0" err="1" smtClean="0"/>
              <a:t>high</a:t>
            </a:r>
            <a:r>
              <a:rPr lang="fr-FR" sz="2400" dirty="0" smtClean="0"/>
              <a:t> (~97%).</a:t>
            </a:r>
          </a:p>
          <a:p>
            <a:pPr>
              <a:buNone/>
            </a:pPr>
            <a:r>
              <a:rPr lang="fr-FR" sz="2400" b="1" dirty="0" err="1" smtClean="0"/>
              <a:t>Function</a:t>
            </a:r>
            <a:r>
              <a:rPr lang="fr-FR" sz="2400" b="1" dirty="0" smtClean="0"/>
              <a:t>:</a:t>
            </a:r>
            <a:r>
              <a:rPr lang="fr-FR" sz="2400" dirty="0" smtClean="0"/>
              <a:t> Supports </a:t>
            </a:r>
            <a:r>
              <a:rPr lang="fr-FR" sz="2400" dirty="0" err="1" smtClean="0"/>
              <a:t>growth</a:t>
            </a:r>
            <a:r>
              <a:rPr lang="fr-FR" sz="2400" dirty="0" smtClean="0"/>
              <a:t>, tissue </a:t>
            </a:r>
            <a:r>
              <a:rPr lang="fr-FR" sz="2400" dirty="0" err="1" smtClean="0"/>
              <a:t>repair</a:t>
            </a:r>
            <a:r>
              <a:rPr lang="fr-FR" sz="2400" dirty="0" smtClean="0"/>
              <a:t>, and maintenance of </a:t>
            </a:r>
            <a:r>
              <a:rPr lang="fr-FR" sz="2400" dirty="0" err="1" smtClean="0"/>
              <a:t>bodily</a:t>
            </a:r>
            <a:r>
              <a:rPr lang="fr-FR" sz="2400" dirty="0" smtClean="0"/>
              <a:t> </a:t>
            </a:r>
            <a:r>
              <a:rPr lang="fr-FR" sz="2400" dirty="0" err="1" smtClean="0"/>
              <a:t>functions</a:t>
            </a:r>
            <a:r>
              <a:rPr lang="fr-FR" sz="2400" dirty="0" smtClean="0"/>
              <a:t>.</a:t>
            </a:r>
          </a:p>
          <a:p>
            <a:pPr>
              <a:buNone/>
            </a:pPr>
            <a:r>
              <a:rPr lang="fr-FR" sz="2400" b="1" dirty="0" smtClean="0">
                <a:solidFill>
                  <a:srgbClr val="0070C0"/>
                </a:solidFill>
              </a:rPr>
              <a:t>1.2 </a:t>
            </a:r>
            <a:r>
              <a:rPr lang="fr-FR" sz="2400" b="1" dirty="0" err="1" smtClean="0">
                <a:solidFill>
                  <a:srgbClr val="0070C0"/>
                </a:solidFill>
              </a:rPr>
              <a:t>Lipids</a:t>
            </a:r>
            <a:endParaRPr lang="fr-FR" sz="24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fr-FR" sz="2400" b="1" dirty="0" smtClean="0"/>
              <a:t>Content:</a:t>
            </a:r>
            <a:r>
              <a:rPr lang="fr-FR" sz="2400" dirty="0" smtClean="0"/>
              <a:t> ~10–12% of the </a:t>
            </a:r>
            <a:r>
              <a:rPr lang="fr-FR" sz="2400" dirty="0" err="1" smtClean="0"/>
              <a:t>egg</a:t>
            </a:r>
            <a:r>
              <a:rPr lang="fr-FR" sz="2400" dirty="0" smtClean="0"/>
              <a:t> (</a:t>
            </a:r>
            <a:r>
              <a:rPr lang="fr-FR" sz="2400" dirty="0" err="1" smtClean="0"/>
              <a:t>mostly</a:t>
            </a:r>
            <a:r>
              <a:rPr lang="fr-FR" sz="2400" dirty="0" smtClean="0"/>
              <a:t> in </a:t>
            </a:r>
            <a:r>
              <a:rPr lang="fr-FR" sz="2400" dirty="0" err="1" smtClean="0"/>
              <a:t>yolk</a:t>
            </a:r>
            <a:r>
              <a:rPr lang="fr-FR" sz="2400" dirty="0" smtClean="0"/>
              <a:t>)</a:t>
            </a:r>
          </a:p>
          <a:p>
            <a:pPr>
              <a:buNone/>
            </a:pPr>
            <a:r>
              <a:rPr lang="fr-FR" sz="2400" b="1" dirty="0" smtClean="0"/>
              <a:t>Composition:</a:t>
            </a:r>
            <a:r>
              <a:rPr lang="fr-FR" sz="2400" dirty="0" smtClean="0"/>
              <a:t> </a:t>
            </a:r>
            <a:r>
              <a:rPr lang="fr-FR" sz="2400" dirty="0" err="1" smtClean="0"/>
              <a:t>Triglycerides</a:t>
            </a:r>
            <a:r>
              <a:rPr lang="fr-FR" sz="2400" dirty="0" smtClean="0"/>
              <a:t>, </a:t>
            </a:r>
            <a:r>
              <a:rPr lang="fr-FR" sz="2400" dirty="0" err="1" smtClean="0"/>
              <a:t>phospholipids</a:t>
            </a:r>
            <a:r>
              <a:rPr lang="fr-FR" sz="2400" dirty="0" smtClean="0"/>
              <a:t> (</a:t>
            </a:r>
            <a:r>
              <a:rPr lang="fr-FR" sz="2400" dirty="0" err="1" smtClean="0"/>
              <a:t>lecithin</a:t>
            </a:r>
            <a:r>
              <a:rPr lang="fr-FR" sz="2400" dirty="0" smtClean="0"/>
              <a:t>), </a:t>
            </a:r>
            <a:r>
              <a:rPr lang="fr-FR" sz="2400" dirty="0" err="1" smtClean="0"/>
              <a:t>cholesterol</a:t>
            </a:r>
            <a:endParaRPr lang="fr-FR" sz="2400" dirty="0" smtClean="0"/>
          </a:p>
          <a:p>
            <a:pPr>
              <a:buNone/>
            </a:pPr>
            <a:r>
              <a:rPr lang="fr-FR" sz="2400" b="1" dirty="0" err="1" smtClean="0"/>
              <a:t>Function</a:t>
            </a:r>
            <a:r>
              <a:rPr lang="fr-FR" sz="2400" b="1" dirty="0" smtClean="0"/>
              <a:t>:</a:t>
            </a:r>
            <a:r>
              <a:rPr lang="fr-FR" sz="2400" dirty="0" smtClean="0"/>
              <a:t> Source of </a:t>
            </a:r>
            <a:r>
              <a:rPr lang="fr-FR" sz="2400" b="1" dirty="0" err="1" smtClean="0"/>
              <a:t>energy</a:t>
            </a:r>
            <a:r>
              <a:rPr lang="fr-FR" sz="2400" dirty="0" smtClean="0"/>
              <a:t>, essential </a:t>
            </a:r>
            <a:r>
              <a:rPr lang="fr-FR" sz="2400" dirty="0" err="1" smtClean="0"/>
              <a:t>fatty</a:t>
            </a:r>
            <a:r>
              <a:rPr lang="fr-FR" sz="2400" dirty="0" smtClean="0"/>
              <a:t> </a:t>
            </a:r>
            <a:r>
              <a:rPr lang="fr-FR" sz="2400" dirty="0" err="1" smtClean="0"/>
              <a:t>acids</a:t>
            </a:r>
            <a:r>
              <a:rPr lang="fr-FR" sz="2400" dirty="0" smtClean="0"/>
              <a:t>, and fat-soluble </a:t>
            </a:r>
            <a:r>
              <a:rPr lang="fr-FR" sz="2400" dirty="0" err="1" smtClean="0"/>
              <a:t>vitamins</a:t>
            </a:r>
            <a:r>
              <a:rPr lang="fr-FR" sz="2400" dirty="0" smtClean="0"/>
              <a:t> (A, D, E, K).</a:t>
            </a:r>
          </a:p>
          <a:p>
            <a:endParaRPr lang="fr-FR" sz="2400" dirty="0" smtClean="0"/>
          </a:p>
          <a:p>
            <a:pPr>
              <a:buNone/>
            </a:pPr>
            <a:endParaRPr lang="fr-FR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fr-FR" b="1" dirty="0" smtClean="0">
                <a:solidFill>
                  <a:srgbClr val="0070C0"/>
                </a:solidFill>
              </a:rPr>
              <a:t>1.3 </a:t>
            </a:r>
            <a:r>
              <a:rPr lang="fr-FR" b="1" dirty="0" err="1" smtClean="0">
                <a:solidFill>
                  <a:srgbClr val="0070C0"/>
                </a:solidFill>
              </a:rPr>
              <a:t>Vitamins</a:t>
            </a:r>
            <a:r>
              <a:rPr lang="fr-FR" b="1" dirty="0" smtClean="0">
                <a:solidFill>
                  <a:srgbClr val="0070C0"/>
                </a:solidFill>
              </a:rPr>
              <a:t> and </a:t>
            </a:r>
            <a:r>
              <a:rPr lang="fr-FR" b="1" dirty="0" err="1" smtClean="0">
                <a:solidFill>
                  <a:srgbClr val="0070C0"/>
                </a:solidFill>
              </a:rPr>
              <a:t>Minerals</a:t>
            </a:r>
            <a:endParaRPr lang="fr-FR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fr-FR" b="1" dirty="0" err="1" smtClean="0"/>
              <a:t>Vitamins</a:t>
            </a:r>
            <a:r>
              <a:rPr lang="fr-FR" b="1" dirty="0" smtClean="0"/>
              <a:t>:</a:t>
            </a:r>
            <a:r>
              <a:rPr lang="fr-FR" dirty="0" smtClean="0"/>
              <a:t> A, D, E, K (fat-soluble), B-</a:t>
            </a:r>
            <a:r>
              <a:rPr lang="fr-FR" dirty="0" err="1" smtClean="0"/>
              <a:t>complex</a:t>
            </a:r>
            <a:r>
              <a:rPr lang="fr-FR" dirty="0" smtClean="0"/>
              <a:t> (water-soluble, </a:t>
            </a:r>
            <a:r>
              <a:rPr lang="fr-FR" dirty="0" err="1" smtClean="0"/>
              <a:t>especially</a:t>
            </a:r>
            <a:r>
              <a:rPr lang="fr-FR" dirty="0" smtClean="0"/>
              <a:t> B12, </a:t>
            </a:r>
            <a:r>
              <a:rPr lang="fr-FR" dirty="0" err="1" smtClean="0"/>
              <a:t>riboflavin</a:t>
            </a:r>
            <a:r>
              <a:rPr lang="fr-FR" dirty="0" smtClean="0"/>
              <a:t>, </a:t>
            </a:r>
            <a:r>
              <a:rPr lang="fr-FR" dirty="0" err="1" smtClean="0"/>
              <a:t>folate</a:t>
            </a:r>
            <a:r>
              <a:rPr lang="fr-FR" dirty="0" smtClean="0"/>
              <a:t>)</a:t>
            </a:r>
          </a:p>
          <a:p>
            <a:pPr>
              <a:buNone/>
            </a:pPr>
            <a:r>
              <a:rPr lang="fr-FR" b="1" dirty="0" err="1" smtClean="0"/>
              <a:t>Minerals</a:t>
            </a:r>
            <a:r>
              <a:rPr lang="fr-FR" b="1" dirty="0" smtClean="0"/>
              <a:t>:</a:t>
            </a:r>
            <a:r>
              <a:rPr lang="fr-FR" dirty="0" smtClean="0"/>
              <a:t> </a:t>
            </a:r>
            <a:r>
              <a:rPr lang="fr-FR" dirty="0" err="1" smtClean="0"/>
              <a:t>Phosphorus</a:t>
            </a:r>
            <a:r>
              <a:rPr lang="fr-FR" dirty="0" smtClean="0"/>
              <a:t>, calcium, </a:t>
            </a:r>
            <a:r>
              <a:rPr lang="fr-FR" dirty="0" err="1" smtClean="0"/>
              <a:t>iron</a:t>
            </a:r>
            <a:r>
              <a:rPr lang="fr-FR" dirty="0" smtClean="0"/>
              <a:t>, </a:t>
            </a:r>
            <a:r>
              <a:rPr lang="fr-FR" dirty="0" err="1" smtClean="0"/>
              <a:t>selenium</a:t>
            </a:r>
            <a:r>
              <a:rPr lang="fr-FR" dirty="0" smtClean="0"/>
              <a:t>, </a:t>
            </a:r>
            <a:r>
              <a:rPr lang="fr-FR" dirty="0" err="1" smtClean="0"/>
              <a:t>iodine</a:t>
            </a:r>
            <a:r>
              <a:rPr lang="fr-FR" dirty="0" smtClean="0"/>
              <a:t>, zinc</a:t>
            </a:r>
          </a:p>
          <a:p>
            <a:pPr>
              <a:buNone/>
            </a:pPr>
            <a:r>
              <a:rPr lang="fr-FR" b="1" dirty="0" err="1" smtClean="0"/>
              <a:t>Function</a:t>
            </a:r>
            <a:r>
              <a:rPr lang="fr-FR" b="1" dirty="0" smtClean="0"/>
              <a:t>:</a:t>
            </a:r>
            <a:r>
              <a:rPr lang="fr-FR" dirty="0" smtClean="0"/>
              <a:t> Supports </a:t>
            </a:r>
            <a:r>
              <a:rPr lang="fr-FR" dirty="0" err="1" smtClean="0"/>
              <a:t>metabolism</a:t>
            </a:r>
            <a:r>
              <a:rPr lang="fr-FR" dirty="0" smtClean="0"/>
              <a:t>, </a:t>
            </a:r>
            <a:r>
              <a:rPr lang="fr-FR" dirty="0" err="1" smtClean="0"/>
              <a:t>bone</a:t>
            </a:r>
            <a:r>
              <a:rPr lang="fr-FR" dirty="0" smtClean="0"/>
              <a:t> </a:t>
            </a:r>
            <a:r>
              <a:rPr lang="fr-FR" dirty="0" err="1" smtClean="0"/>
              <a:t>health</a:t>
            </a:r>
            <a:r>
              <a:rPr lang="fr-FR" dirty="0" smtClean="0"/>
              <a:t>, </a:t>
            </a:r>
            <a:r>
              <a:rPr lang="fr-FR" dirty="0" err="1" smtClean="0"/>
              <a:t>blood</a:t>
            </a:r>
            <a:r>
              <a:rPr lang="fr-FR" dirty="0" smtClean="0"/>
              <a:t> formation, and immune </a:t>
            </a:r>
            <a:r>
              <a:rPr lang="fr-FR" dirty="0" err="1" smtClean="0"/>
              <a:t>function</a:t>
            </a:r>
            <a:r>
              <a:rPr lang="fr-FR" dirty="0" smtClean="0"/>
              <a:t>.</a:t>
            </a:r>
          </a:p>
          <a:p>
            <a:pPr>
              <a:buNone/>
            </a:pPr>
            <a:r>
              <a:rPr lang="fr-FR" b="1" dirty="0" smtClean="0">
                <a:solidFill>
                  <a:srgbClr val="0070C0"/>
                </a:solidFill>
              </a:rPr>
              <a:t>1.4 </a:t>
            </a:r>
            <a:r>
              <a:rPr lang="fr-FR" b="1" dirty="0" err="1" smtClean="0">
                <a:solidFill>
                  <a:srgbClr val="0070C0"/>
                </a:solidFill>
              </a:rPr>
              <a:t>Other</a:t>
            </a:r>
            <a:r>
              <a:rPr lang="fr-FR" b="1" dirty="0" smtClean="0">
                <a:solidFill>
                  <a:srgbClr val="0070C0"/>
                </a:solidFill>
              </a:rPr>
              <a:t> Components</a:t>
            </a:r>
          </a:p>
          <a:p>
            <a:pPr>
              <a:buNone/>
            </a:pPr>
            <a:r>
              <a:rPr lang="fr-FR" b="1" dirty="0" err="1" smtClean="0"/>
              <a:t>Antioxidants</a:t>
            </a:r>
            <a:r>
              <a:rPr lang="fr-FR" b="1" dirty="0" smtClean="0"/>
              <a:t>:</a:t>
            </a:r>
            <a:r>
              <a:rPr lang="fr-FR" dirty="0" smtClean="0"/>
              <a:t> </a:t>
            </a:r>
            <a:r>
              <a:rPr lang="fr-FR" dirty="0" err="1" smtClean="0"/>
              <a:t>Lutein</a:t>
            </a:r>
            <a:r>
              <a:rPr lang="fr-FR" dirty="0" smtClean="0"/>
              <a:t> and </a:t>
            </a:r>
            <a:r>
              <a:rPr lang="fr-FR" dirty="0" err="1" smtClean="0"/>
              <a:t>zeaxanthin</a:t>
            </a:r>
            <a:r>
              <a:rPr lang="fr-FR" dirty="0" smtClean="0"/>
              <a:t> (important for </a:t>
            </a:r>
            <a:r>
              <a:rPr lang="fr-FR" dirty="0" err="1" smtClean="0"/>
              <a:t>eye</a:t>
            </a:r>
            <a:r>
              <a:rPr lang="fr-FR" dirty="0" smtClean="0"/>
              <a:t> </a:t>
            </a:r>
            <a:r>
              <a:rPr lang="fr-FR" dirty="0" err="1" smtClean="0"/>
              <a:t>health</a:t>
            </a:r>
            <a:r>
              <a:rPr lang="fr-FR" dirty="0" smtClean="0"/>
              <a:t>)</a:t>
            </a:r>
          </a:p>
          <a:p>
            <a:pPr>
              <a:buNone/>
            </a:pPr>
            <a:r>
              <a:rPr lang="fr-FR" b="1" dirty="0" smtClean="0"/>
              <a:t>Choline:</a:t>
            </a:r>
            <a:r>
              <a:rPr lang="fr-FR" dirty="0" smtClean="0"/>
              <a:t> Essential for </a:t>
            </a:r>
            <a:r>
              <a:rPr lang="fr-FR" dirty="0" err="1" smtClean="0"/>
              <a:t>brain</a:t>
            </a:r>
            <a:r>
              <a:rPr lang="fr-FR" dirty="0" smtClean="0"/>
              <a:t> </a:t>
            </a:r>
            <a:r>
              <a:rPr lang="fr-FR" dirty="0" err="1" smtClean="0"/>
              <a:t>development</a:t>
            </a:r>
            <a:r>
              <a:rPr lang="fr-FR" dirty="0" smtClean="0"/>
              <a:t> and </a:t>
            </a:r>
            <a:r>
              <a:rPr lang="fr-FR" dirty="0" err="1" smtClean="0"/>
              <a:t>liver</a:t>
            </a:r>
            <a:r>
              <a:rPr lang="fr-FR" dirty="0" smtClean="0"/>
              <a:t> </a:t>
            </a:r>
            <a:r>
              <a:rPr lang="fr-FR" dirty="0" err="1" smtClean="0"/>
              <a:t>function</a:t>
            </a:r>
            <a:endParaRPr lang="fr-F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fr-FR" sz="2800" b="1" dirty="0" smtClean="0">
                <a:solidFill>
                  <a:srgbClr val="FF0000"/>
                </a:solidFill>
              </a:rPr>
              <a:t>2. </a:t>
            </a:r>
            <a:r>
              <a:rPr lang="fr-FR" sz="2800" b="1" dirty="0" err="1" smtClean="0">
                <a:solidFill>
                  <a:srgbClr val="FF0000"/>
                </a:solidFill>
              </a:rPr>
              <a:t>Technological</a:t>
            </a:r>
            <a:r>
              <a:rPr lang="fr-FR" sz="2800" b="1" dirty="0" smtClean="0">
                <a:solidFill>
                  <a:srgbClr val="FF0000"/>
                </a:solidFill>
              </a:rPr>
              <a:t> Importance</a:t>
            </a:r>
          </a:p>
          <a:p>
            <a:pPr>
              <a:buNone/>
            </a:pPr>
            <a:r>
              <a:rPr lang="fr-FR" sz="2800" dirty="0" err="1" smtClean="0"/>
              <a:t>Eggs</a:t>
            </a:r>
            <a:r>
              <a:rPr lang="fr-FR" sz="2800" dirty="0" smtClean="0"/>
              <a:t> have unique </a:t>
            </a:r>
            <a:r>
              <a:rPr lang="fr-FR" sz="2800" b="1" dirty="0" err="1" smtClean="0"/>
              <a:t>functional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properties</a:t>
            </a:r>
            <a:r>
              <a:rPr lang="fr-FR" sz="2800" dirty="0" smtClean="0"/>
              <a:t> </a:t>
            </a:r>
            <a:r>
              <a:rPr lang="fr-FR" sz="2800" dirty="0" err="1" smtClean="0"/>
              <a:t>that</a:t>
            </a:r>
            <a:r>
              <a:rPr lang="fr-FR" sz="2800" dirty="0" smtClean="0"/>
              <a:t> </a:t>
            </a:r>
            <a:r>
              <a:rPr lang="fr-FR" sz="2800" dirty="0" err="1" smtClean="0"/>
              <a:t>make</a:t>
            </a:r>
            <a:r>
              <a:rPr lang="fr-FR" sz="2800" dirty="0" smtClean="0"/>
              <a:t> </a:t>
            </a:r>
            <a:r>
              <a:rPr lang="fr-FR" sz="2800" dirty="0" err="1" smtClean="0"/>
              <a:t>them</a:t>
            </a:r>
            <a:r>
              <a:rPr lang="fr-FR" sz="2800" dirty="0" smtClean="0"/>
              <a:t> </a:t>
            </a:r>
            <a:r>
              <a:rPr lang="fr-FR" sz="2800" dirty="0" err="1" smtClean="0"/>
              <a:t>valuable</a:t>
            </a:r>
            <a:r>
              <a:rPr lang="fr-FR" sz="2800" dirty="0" smtClean="0"/>
              <a:t> in </a:t>
            </a:r>
            <a:r>
              <a:rPr lang="fr-FR" sz="2800" b="1" dirty="0" err="1" smtClean="0"/>
              <a:t>food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processing</a:t>
            </a:r>
            <a:r>
              <a:rPr lang="fr-FR" sz="2800" b="1" dirty="0" smtClean="0"/>
              <a:t> and cooking</a:t>
            </a:r>
            <a:r>
              <a:rPr lang="fr-FR" sz="2800" dirty="0" smtClean="0"/>
              <a:t>.</a:t>
            </a:r>
          </a:p>
          <a:p>
            <a:pPr>
              <a:buNone/>
            </a:pPr>
            <a:r>
              <a:rPr lang="fr-FR" sz="2800" b="1" dirty="0" smtClean="0">
                <a:solidFill>
                  <a:schemeClr val="accent1"/>
                </a:solidFill>
              </a:rPr>
              <a:t>2.1 </a:t>
            </a:r>
            <a:r>
              <a:rPr lang="fr-FR" sz="2800" b="1" dirty="0" err="1" smtClean="0">
                <a:solidFill>
                  <a:schemeClr val="accent1"/>
                </a:solidFill>
              </a:rPr>
              <a:t>Emulsifying</a:t>
            </a:r>
            <a:r>
              <a:rPr lang="fr-FR" sz="2800" b="1" dirty="0" smtClean="0">
                <a:solidFill>
                  <a:schemeClr val="accent1"/>
                </a:solidFill>
              </a:rPr>
              <a:t> </a:t>
            </a:r>
            <a:r>
              <a:rPr lang="fr-FR" sz="2800" b="1" dirty="0" err="1" smtClean="0">
                <a:solidFill>
                  <a:schemeClr val="accent1"/>
                </a:solidFill>
              </a:rPr>
              <a:t>Properties</a:t>
            </a:r>
            <a:endParaRPr lang="fr-FR" sz="2800" b="1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fr-FR" sz="2800" b="1" dirty="0" smtClean="0"/>
              <a:t>Due to:</a:t>
            </a:r>
            <a:r>
              <a:rPr lang="fr-FR" sz="2800" dirty="0" smtClean="0"/>
              <a:t> </a:t>
            </a:r>
            <a:r>
              <a:rPr lang="fr-FR" sz="2800" dirty="0" err="1" smtClean="0"/>
              <a:t>Lecithin</a:t>
            </a:r>
            <a:r>
              <a:rPr lang="fr-FR" sz="2800" dirty="0" smtClean="0"/>
              <a:t> in </a:t>
            </a:r>
            <a:r>
              <a:rPr lang="fr-FR" sz="2800" dirty="0" err="1" smtClean="0"/>
              <a:t>yolk</a:t>
            </a:r>
            <a:endParaRPr lang="fr-FR" sz="2800" dirty="0" smtClean="0"/>
          </a:p>
          <a:p>
            <a:pPr>
              <a:buNone/>
            </a:pPr>
            <a:r>
              <a:rPr lang="fr-FR" sz="2800" b="1" dirty="0" smtClean="0"/>
              <a:t>Use:</a:t>
            </a:r>
            <a:r>
              <a:rPr lang="fr-FR" sz="2800" dirty="0" smtClean="0"/>
              <a:t> </a:t>
            </a:r>
            <a:r>
              <a:rPr lang="fr-FR" sz="2800" dirty="0" err="1" smtClean="0"/>
              <a:t>Stabilizes</a:t>
            </a:r>
            <a:r>
              <a:rPr lang="fr-FR" sz="2800" dirty="0" smtClean="0"/>
              <a:t> </a:t>
            </a:r>
            <a:r>
              <a:rPr lang="fr-FR" sz="2800" dirty="0" err="1" smtClean="0"/>
              <a:t>emulsions</a:t>
            </a:r>
            <a:r>
              <a:rPr lang="fr-FR" sz="2800" dirty="0" smtClean="0"/>
              <a:t> </a:t>
            </a:r>
            <a:r>
              <a:rPr lang="fr-FR" sz="2800" dirty="0" err="1" smtClean="0"/>
              <a:t>such</a:t>
            </a:r>
            <a:r>
              <a:rPr lang="fr-FR" sz="2800" dirty="0" smtClean="0"/>
              <a:t> as </a:t>
            </a:r>
            <a:r>
              <a:rPr lang="fr-FR" sz="2800" b="1" dirty="0" smtClean="0"/>
              <a:t>mayonnaise, sauces, and dressings</a:t>
            </a:r>
            <a:endParaRPr lang="fr-FR" sz="2800" dirty="0" smtClean="0"/>
          </a:p>
          <a:p>
            <a:pPr>
              <a:buNone/>
            </a:pPr>
            <a:r>
              <a:rPr lang="fr-FR" sz="2800" b="1" dirty="0" smtClean="0">
                <a:solidFill>
                  <a:schemeClr val="accent1"/>
                </a:solidFill>
              </a:rPr>
              <a:t>2.2 </a:t>
            </a:r>
            <a:r>
              <a:rPr lang="fr-FR" sz="2800" b="1" dirty="0" err="1" smtClean="0">
                <a:solidFill>
                  <a:schemeClr val="accent1"/>
                </a:solidFill>
              </a:rPr>
              <a:t>Foaming</a:t>
            </a:r>
            <a:r>
              <a:rPr lang="fr-FR" sz="2800" b="1" dirty="0" smtClean="0">
                <a:solidFill>
                  <a:schemeClr val="accent1"/>
                </a:solidFill>
              </a:rPr>
              <a:t> and </a:t>
            </a:r>
            <a:r>
              <a:rPr lang="fr-FR" sz="2800" b="1" dirty="0" err="1" smtClean="0">
                <a:solidFill>
                  <a:schemeClr val="accent1"/>
                </a:solidFill>
              </a:rPr>
              <a:t>Aeration</a:t>
            </a:r>
            <a:r>
              <a:rPr lang="fr-FR" sz="2800" b="1" dirty="0" smtClean="0">
                <a:solidFill>
                  <a:schemeClr val="accent1"/>
                </a:solidFill>
              </a:rPr>
              <a:t> </a:t>
            </a:r>
            <a:r>
              <a:rPr lang="fr-FR" sz="2800" b="1" dirty="0" smtClean="0">
                <a:solidFill>
                  <a:srgbClr val="00B050"/>
                </a:solidFill>
              </a:rPr>
              <a:t>« Moussage et aération »</a:t>
            </a:r>
            <a:r>
              <a:rPr lang="fr-FR" sz="2800" dirty="0" smtClean="0">
                <a:solidFill>
                  <a:srgbClr val="00B050"/>
                </a:solidFill>
              </a:rPr>
              <a:t> </a:t>
            </a:r>
            <a:endParaRPr lang="fr-FR" sz="2800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fr-FR" sz="2800" b="1" dirty="0" smtClean="0"/>
              <a:t>Due to:</a:t>
            </a:r>
            <a:r>
              <a:rPr lang="fr-FR" sz="2800" dirty="0" smtClean="0"/>
              <a:t> </a:t>
            </a:r>
            <a:r>
              <a:rPr lang="fr-FR" sz="2800" dirty="0" err="1" smtClean="0"/>
              <a:t>Proteins</a:t>
            </a:r>
            <a:r>
              <a:rPr lang="fr-FR" sz="2800" dirty="0" smtClean="0"/>
              <a:t> in </a:t>
            </a:r>
            <a:r>
              <a:rPr lang="fr-FR" sz="2800" dirty="0" err="1" smtClean="0"/>
              <a:t>egg</a:t>
            </a:r>
            <a:r>
              <a:rPr lang="fr-FR" sz="2800" dirty="0" smtClean="0"/>
              <a:t> white (albumen)</a:t>
            </a:r>
          </a:p>
          <a:p>
            <a:pPr>
              <a:buNone/>
            </a:pPr>
            <a:r>
              <a:rPr lang="fr-FR" sz="2800" b="1" dirty="0" smtClean="0"/>
              <a:t>Use:</a:t>
            </a:r>
            <a:r>
              <a:rPr lang="fr-FR" sz="2800" dirty="0" smtClean="0"/>
              <a:t> </a:t>
            </a:r>
            <a:r>
              <a:rPr lang="fr-FR" sz="2800" dirty="0" err="1" smtClean="0"/>
              <a:t>Creates</a:t>
            </a:r>
            <a:r>
              <a:rPr lang="fr-FR" sz="2800" dirty="0" smtClean="0"/>
              <a:t> </a:t>
            </a:r>
            <a:r>
              <a:rPr lang="fr-FR" sz="2800" b="1" dirty="0" err="1" smtClean="0"/>
              <a:t>foams</a:t>
            </a:r>
            <a:r>
              <a:rPr lang="fr-FR" sz="2800" b="1" dirty="0" smtClean="0"/>
              <a:t> and meringues</a:t>
            </a:r>
            <a:r>
              <a:rPr lang="fr-FR" sz="2800" dirty="0" smtClean="0"/>
              <a:t>, </a:t>
            </a:r>
            <a:r>
              <a:rPr lang="fr-FR" sz="2800" dirty="0" err="1" smtClean="0"/>
              <a:t>provides</a:t>
            </a:r>
            <a:r>
              <a:rPr lang="fr-FR" sz="2800" dirty="0" smtClean="0"/>
              <a:t> </a:t>
            </a:r>
            <a:r>
              <a:rPr lang="fr-FR" sz="2800" b="1" dirty="0" smtClean="0"/>
              <a:t>volume in cakes and soufflés</a:t>
            </a:r>
            <a:endParaRPr lang="fr-FR" sz="2800" dirty="0" smtClean="0"/>
          </a:p>
          <a:p>
            <a:pPr>
              <a:buNone/>
            </a:pPr>
            <a:endParaRPr lang="fr-FR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FR" b="1" dirty="0" smtClean="0">
                <a:solidFill>
                  <a:schemeClr val="accent1"/>
                </a:solidFill>
              </a:rPr>
              <a:t>2.3 Coagulation and </a:t>
            </a:r>
            <a:r>
              <a:rPr lang="fr-FR" b="1" dirty="0" err="1" smtClean="0">
                <a:solidFill>
                  <a:schemeClr val="accent1"/>
                </a:solidFill>
              </a:rPr>
              <a:t>Gelation</a:t>
            </a:r>
            <a:endParaRPr lang="fr-FR" b="1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fr-FR" b="1" dirty="0" smtClean="0"/>
              <a:t>Due to:</a:t>
            </a:r>
            <a:r>
              <a:rPr lang="fr-FR" dirty="0" smtClean="0"/>
              <a:t> </a:t>
            </a:r>
            <a:r>
              <a:rPr lang="fr-FR" dirty="0" err="1" smtClean="0"/>
              <a:t>Protein</a:t>
            </a:r>
            <a:r>
              <a:rPr lang="fr-FR" dirty="0" smtClean="0"/>
              <a:t> </a:t>
            </a:r>
            <a:r>
              <a:rPr lang="fr-FR" dirty="0" err="1" smtClean="0"/>
              <a:t>denaturation</a:t>
            </a:r>
            <a:r>
              <a:rPr lang="fr-FR" dirty="0" smtClean="0"/>
              <a:t> </a:t>
            </a:r>
            <a:r>
              <a:rPr lang="fr-FR" dirty="0" err="1" smtClean="0"/>
              <a:t>when</a:t>
            </a:r>
            <a:r>
              <a:rPr lang="fr-FR" dirty="0" smtClean="0"/>
              <a:t> </a:t>
            </a:r>
            <a:r>
              <a:rPr lang="fr-FR" dirty="0" err="1" smtClean="0"/>
              <a:t>heated</a:t>
            </a:r>
            <a:endParaRPr lang="fr-FR" dirty="0" smtClean="0"/>
          </a:p>
          <a:p>
            <a:pPr>
              <a:buNone/>
            </a:pPr>
            <a:r>
              <a:rPr lang="fr-FR" b="1" dirty="0" smtClean="0"/>
              <a:t>Use:</a:t>
            </a:r>
            <a:r>
              <a:rPr lang="fr-FR" dirty="0" smtClean="0"/>
              <a:t> Essential for </a:t>
            </a:r>
            <a:r>
              <a:rPr lang="fr-FR" b="1" dirty="0" err="1" smtClean="0"/>
              <a:t>custards</a:t>
            </a:r>
            <a:r>
              <a:rPr lang="fr-FR" b="1" dirty="0" smtClean="0"/>
              <a:t>, puddings, quiches, and </a:t>
            </a:r>
            <a:r>
              <a:rPr lang="fr-FR" b="1" dirty="0" err="1" smtClean="0"/>
              <a:t>baked</a:t>
            </a:r>
            <a:r>
              <a:rPr lang="fr-FR" b="1" dirty="0" smtClean="0"/>
              <a:t> </a:t>
            </a:r>
            <a:r>
              <a:rPr lang="fr-FR" b="1" dirty="0" err="1" smtClean="0"/>
              <a:t>goods</a:t>
            </a:r>
            <a:endParaRPr lang="fr-FR" dirty="0" smtClean="0"/>
          </a:p>
          <a:p>
            <a:pPr>
              <a:buNone/>
            </a:pPr>
            <a:r>
              <a:rPr lang="fr-FR" b="1" dirty="0" smtClean="0">
                <a:solidFill>
                  <a:schemeClr val="accent1"/>
                </a:solidFill>
              </a:rPr>
              <a:t>2.4 </a:t>
            </a:r>
            <a:r>
              <a:rPr lang="fr-FR" b="1" dirty="0" err="1" smtClean="0">
                <a:solidFill>
                  <a:schemeClr val="accent1"/>
                </a:solidFill>
              </a:rPr>
              <a:t>Binding</a:t>
            </a:r>
            <a:r>
              <a:rPr lang="fr-FR" b="1" dirty="0" smtClean="0">
                <a:solidFill>
                  <a:schemeClr val="accent1"/>
                </a:solidFill>
              </a:rPr>
              <a:t> </a:t>
            </a:r>
            <a:r>
              <a:rPr lang="fr-FR" b="1" dirty="0" smtClean="0"/>
              <a:t>« </a:t>
            </a:r>
            <a:r>
              <a:rPr lang="fr-FR" b="1" dirty="0" smtClean="0">
                <a:solidFill>
                  <a:srgbClr val="00B050"/>
                </a:solidFill>
              </a:rPr>
              <a:t>pouvoir liant »</a:t>
            </a:r>
            <a:r>
              <a:rPr lang="fr-FR" dirty="0" smtClean="0">
                <a:solidFill>
                  <a:srgbClr val="00B050"/>
                </a:solidFill>
              </a:rPr>
              <a:t> </a:t>
            </a:r>
            <a:endParaRPr lang="fr-FR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fr-FR" b="1" dirty="0" smtClean="0"/>
              <a:t>Due to:</a:t>
            </a:r>
            <a:r>
              <a:rPr lang="fr-FR" dirty="0" smtClean="0"/>
              <a:t> </a:t>
            </a:r>
            <a:r>
              <a:rPr lang="fr-FR" dirty="0" err="1" smtClean="0"/>
              <a:t>Proteins</a:t>
            </a:r>
            <a:r>
              <a:rPr lang="fr-FR" dirty="0" smtClean="0"/>
              <a:t> and </a:t>
            </a:r>
            <a:r>
              <a:rPr lang="fr-FR" dirty="0" err="1" smtClean="0"/>
              <a:t>viscosity</a:t>
            </a:r>
            <a:r>
              <a:rPr lang="fr-FR" dirty="0" smtClean="0"/>
              <a:t> of </a:t>
            </a:r>
            <a:r>
              <a:rPr lang="fr-FR" dirty="0" err="1" smtClean="0"/>
              <a:t>both</a:t>
            </a:r>
            <a:r>
              <a:rPr lang="fr-FR" dirty="0" smtClean="0"/>
              <a:t> </a:t>
            </a:r>
            <a:r>
              <a:rPr lang="fr-FR" dirty="0" err="1" smtClean="0"/>
              <a:t>yolk</a:t>
            </a:r>
            <a:r>
              <a:rPr lang="fr-FR" dirty="0" smtClean="0"/>
              <a:t> and white</a:t>
            </a:r>
          </a:p>
          <a:p>
            <a:pPr>
              <a:buNone/>
            </a:pPr>
            <a:r>
              <a:rPr lang="fr-FR" b="1" dirty="0" smtClean="0"/>
              <a:t>Use:</a:t>
            </a:r>
            <a:r>
              <a:rPr lang="fr-FR" dirty="0" smtClean="0"/>
              <a:t> </a:t>
            </a:r>
            <a:r>
              <a:rPr lang="fr-FR" dirty="0" err="1" smtClean="0"/>
              <a:t>Helps</a:t>
            </a:r>
            <a:r>
              <a:rPr lang="fr-FR" dirty="0" smtClean="0"/>
              <a:t> </a:t>
            </a:r>
            <a:r>
              <a:rPr lang="fr-FR" b="1" dirty="0" err="1" smtClean="0"/>
              <a:t>bind</a:t>
            </a:r>
            <a:r>
              <a:rPr lang="fr-FR" b="1" dirty="0" smtClean="0"/>
              <a:t> </a:t>
            </a:r>
            <a:r>
              <a:rPr lang="fr-FR" b="1" dirty="0" err="1" smtClean="0"/>
              <a:t>ingredients</a:t>
            </a:r>
            <a:r>
              <a:rPr lang="fr-FR" dirty="0" smtClean="0"/>
              <a:t> in </a:t>
            </a:r>
            <a:r>
              <a:rPr lang="fr-FR" dirty="0" err="1" smtClean="0"/>
              <a:t>meat</a:t>
            </a:r>
            <a:r>
              <a:rPr lang="fr-FR" dirty="0" smtClean="0"/>
              <a:t> </a:t>
            </a:r>
            <a:r>
              <a:rPr lang="fr-FR" dirty="0" err="1" smtClean="0"/>
              <a:t>products</a:t>
            </a:r>
            <a:r>
              <a:rPr lang="fr-FR" dirty="0" smtClean="0"/>
              <a:t>, </a:t>
            </a:r>
            <a:r>
              <a:rPr lang="fr-FR" dirty="0" err="1" smtClean="0"/>
              <a:t>batters</a:t>
            </a:r>
            <a:r>
              <a:rPr lang="fr-FR" dirty="0" smtClean="0"/>
              <a:t>, and </a:t>
            </a:r>
            <a:r>
              <a:rPr lang="fr-FR" dirty="0" err="1" smtClean="0"/>
              <a:t>coatings</a:t>
            </a:r>
            <a:endParaRPr lang="fr-FR" dirty="0" smtClean="0"/>
          </a:p>
          <a:p>
            <a:pPr>
              <a:buNone/>
            </a:pPr>
            <a:r>
              <a:rPr lang="fr-FR" b="1" dirty="0" smtClean="0">
                <a:solidFill>
                  <a:schemeClr val="accent1"/>
                </a:solidFill>
              </a:rPr>
              <a:t>2.5 </a:t>
            </a:r>
            <a:r>
              <a:rPr lang="fr-FR" b="1" dirty="0" err="1" smtClean="0">
                <a:solidFill>
                  <a:schemeClr val="accent1"/>
                </a:solidFill>
              </a:rPr>
              <a:t>Color</a:t>
            </a:r>
            <a:r>
              <a:rPr lang="fr-FR" b="1" dirty="0" smtClean="0">
                <a:solidFill>
                  <a:schemeClr val="accent1"/>
                </a:solidFill>
              </a:rPr>
              <a:t> and </a:t>
            </a:r>
            <a:r>
              <a:rPr lang="fr-FR" b="1" dirty="0" err="1" smtClean="0">
                <a:solidFill>
                  <a:schemeClr val="accent1"/>
                </a:solidFill>
              </a:rPr>
              <a:t>Flavor</a:t>
            </a:r>
            <a:endParaRPr lang="fr-FR" b="1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fr-FR" b="1" dirty="0" err="1" smtClean="0"/>
              <a:t>Yolk</a:t>
            </a:r>
            <a:r>
              <a:rPr lang="fr-FR" b="1" dirty="0" smtClean="0"/>
              <a:t> pigments</a:t>
            </a:r>
            <a:r>
              <a:rPr lang="fr-FR" dirty="0" smtClean="0"/>
              <a:t> </a:t>
            </a:r>
            <a:r>
              <a:rPr lang="fr-FR" dirty="0" err="1" smtClean="0"/>
              <a:t>contribute</a:t>
            </a:r>
            <a:r>
              <a:rPr lang="fr-FR" dirty="0" smtClean="0"/>
              <a:t> to </a:t>
            </a:r>
            <a:r>
              <a:rPr lang="fr-FR" b="1" dirty="0" err="1" smtClean="0"/>
              <a:t>color</a:t>
            </a:r>
            <a:r>
              <a:rPr lang="fr-FR" b="1" dirty="0" smtClean="0"/>
              <a:t> of </a:t>
            </a:r>
            <a:r>
              <a:rPr lang="fr-FR" b="1" dirty="0" err="1" smtClean="0"/>
              <a:t>baked</a:t>
            </a:r>
            <a:r>
              <a:rPr lang="fr-FR" b="1" dirty="0" smtClean="0"/>
              <a:t> </a:t>
            </a:r>
            <a:r>
              <a:rPr lang="fr-FR" b="1" dirty="0" err="1" smtClean="0"/>
              <a:t>goods</a:t>
            </a:r>
            <a:r>
              <a:rPr lang="fr-FR" b="1" dirty="0" smtClean="0"/>
              <a:t> and </a:t>
            </a:r>
            <a:r>
              <a:rPr lang="fr-FR" b="1" dirty="0" err="1" smtClean="0"/>
              <a:t>pasta</a:t>
            </a:r>
            <a:endParaRPr lang="fr-FR" dirty="0" smtClean="0"/>
          </a:p>
          <a:p>
            <a:pPr>
              <a:buNone/>
            </a:pPr>
            <a:r>
              <a:rPr lang="fr-FR" b="1" dirty="0" err="1" smtClean="0"/>
              <a:t>Flavor</a:t>
            </a:r>
            <a:r>
              <a:rPr lang="fr-FR" b="1" dirty="0" smtClean="0"/>
              <a:t> compounds</a:t>
            </a:r>
            <a:r>
              <a:rPr lang="fr-FR" dirty="0" smtClean="0"/>
              <a:t> </a:t>
            </a:r>
            <a:r>
              <a:rPr lang="fr-FR" dirty="0" err="1" smtClean="0"/>
              <a:t>enhance</a:t>
            </a:r>
            <a:r>
              <a:rPr lang="fr-FR" dirty="0" smtClean="0"/>
              <a:t> taste in </a:t>
            </a:r>
            <a:r>
              <a:rPr lang="fr-FR" dirty="0" err="1" smtClean="0"/>
              <a:t>various</a:t>
            </a:r>
            <a:r>
              <a:rPr lang="fr-FR" dirty="0" smtClean="0"/>
              <a:t> </a:t>
            </a:r>
            <a:r>
              <a:rPr lang="fr-FR" dirty="0" err="1" smtClean="0"/>
              <a:t>dishes</a:t>
            </a:r>
            <a:endParaRPr lang="fr-FR" dirty="0" smtClean="0"/>
          </a:p>
          <a:p>
            <a:pPr>
              <a:buNone/>
            </a:pPr>
            <a:r>
              <a:rPr lang="fr-FR" b="1" dirty="0" smtClean="0">
                <a:solidFill>
                  <a:schemeClr val="accent1"/>
                </a:solidFill>
              </a:rPr>
              <a:t>2.6 </a:t>
            </a:r>
            <a:r>
              <a:rPr lang="fr-FR" b="1" dirty="0" err="1" smtClean="0">
                <a:solidFill>
                  <a:schemeClr val="accent1"/>
                </a:solidFill>
              </a:rPr>
              <a:t>Preservation</a:t>
            </a:r>
            <a:endParaRPr lang="fr-FR" b="1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fr-FR" dirty="0" smtClean="0"/>
              <a:t>Egg </a:t>
            </a:r>
            <a:r>
              <a:rPr lang="fr-FR" dirty="0" err="1" smtClean="0"/>
              <a:t>proteins</a:t>
            </a:r>
            <a:r>
              <a:rPr lang="fr-FR" dirty="0" smtClean="0"/>
              <a:t>, </a:t>
            </a:r>
            <a:r>
              <a:rPr lang="fr-FR" dirty="0" err="1" smtClean="0"/>
              <a:t>particularly</a:t>
            </a:r>
            <a:r>
              <a:rPr lang="fr-FR" dirty="0" smtClean="0"/>
              <a:t> </a:t>
            </a:r>
            <a:r>
              <a:rPr lang="fr-FR" b="1" dirty="0" smtClean="0"/>
              <a:t>lysozyme in albumen</a:t>
            </a:r>
            <a:r>
              <a:rPr lang="fr-FR" dirty="0" smtClean="0"/>
              <a:t>, have </a:t>
            </a:r>
            <a:r>
              <a:rPr lang="fr-FR" b="1" dirty="0" err="1" smtClean="0"/>
              <a:t>antimicrobial</a:t>
            </a:r>
            <a:r>
              <a:rPr lang="fr-FR" b="1" dirty="0" smtClean="0"/>
              <a:t> </a:t>
            </a:r>
            <a:r>
              <a:rPr lang="fr-FR" b="1" dirty="0" err="1" smtClean="0"/>
              <a:t>properties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help </a:t>
            </a:r>
            <a:r>
              <a:rPr lang="fr-FR" dirty="0" err="1" smtClean="0"/>
              <a:t>extend</a:t>
            </a:r>
            <a:r>
              <a:rPr lang="fr-FR" dirty="0" smtClean="0"/>
              <a:t> </a:t>
            </a:r>
            <a:r>
              <a:rPr lang="fr-FR" dirty="0" err="1" smtClean="0"/>
              <a:t>shelf</a:t>
            </a:r>
            <a:r>
              <a:rPr lang="fr-FR" dirty="0" smtClean="0"/>
              <a:t>-life in </a:t>
            </a:r>
            <a:r>
              <a:rPr lang="fr-FR" dirty="0" err="1" smtClean="0"/>
              <a:t>food</a:t>
            </a:r>
            <a:r>
              <a:rPr lang="fr-FR" dirty="0" smtClean="0"/>
              <a:t> </a:t>
            </a:r>
            <a:r>
              <a:rPr lang="fr-FR" dirty="0" err="1" smtClean="0"/>
              <a:t>products</a:t>
            </a:r>
            <a:r>
              <a:rPr lang="fr-FR" dirty="0" smtClean="0"/>
              <a:t>.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3. Internal and external quality of eggs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3.1. Classification of eggs</a:t>
            </a:r>
          </a:p>
          <a:p>
            <a:pPr>
              <a:buNone/>
            </a:pPr>
            <a:endParaRPr lang="en-US" b="1" dirty="0" smtClean="0"/>
          </a:p>
          <a:p>
            <a:pPr>
              <a:buFont typeface="Wingdings" pitchFamily="2" charset="2"/>
              <a:buChar char="ü"/>
            </a:pPr>
            <a:r>
              <a:rPr lang="en-US" b="1" dirty="0" smtClean="0"/>
              <a:t>Classification by category</a:t>
            </a:r>
          </a:p>
          <a:p>
            <a:pPr>
              <a:buNone/>
            </a:pPr>
            <a:endParaRPr lang="en-US" b="1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n-US" b="1" dirty="0" smtClean="0"/>
              <a:t>Classification according to weight</a:t>
            </a:r>
          </a:p>
          <a:p>
            <a:pPr>
              <a:buNone/>
            </a:pPr>
            <a:endParaRPr lang="en-US" b="1" dirty="0" smtClean="0"/>
          </a:p>
          <a:p>
            <a:pPr>
              <a:buFont typeface="Wingdings" pitchFamily="2" charset="2"/>
              <a:buChar char="ü"/>
            </a:pPr>
            <a:r>
              <a:rPr lang="en-US" b="1" dirty="0" smtClean="0"/>
              <a:t>Classification according to the rearing (farming) system (</a:t>
            </a:r>
            <a:r>
              <a:rPr lang="en-US" b="1" dirty="0" smtClean="0">
                <a:solidFill>
                  <a:srgbClr val="00B050"/>
                </a:solidFill>
              </a:rPr>
              <a:t>mode </a:t>
            </a:r>
            <a:r>
              <a:rPr lang="en-US" b="1" dirty="0" err="1" smtClean="0">
                <a:solidFill>
                  <a:srgbClr val="00B050"/>
                </a:solidFill>
              </a:rPr>
              <a:t>d’élevage</a:t>
            </a:r>
            <a:r>
              <a:rPr lang="en-US" b="1" dirty="0" smtClean="0">
                <a:solidFill>
                  <a:srgbClr val="00B050"/>
                </a:solidFill>
              </a:rPr>
              <a:t>)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1. Classification of eggs by category</a:t>
            </a:r>
          </a:p>
          <a:p>
            <a:pPr>
              <a:buNone/>
            </a:pPr>
            <a:r>
              <a:rPr lang="en-US" dirty="0" smtClean="0"/>
              <a:t>This classification is mainly related to the </a:t>
            </a:r>
            <a:r>
              <a:rPr lang="en-US" b="1" dirty="0" smtClean="0"/>
              <a:t>sanitary and commercial quality</a:t>
            </a:r>
            <a:r>
              <a:rPr lang="en-US" dirty="0" smtClean="0"/>
              <a:t> of eggs.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00B050"/>
                </a:solidFill>
              </a:rPr>
              <a:t>Category A (table eggs)</a:t>
            </a:r>
          </a:p>
          <a:p>
            <a:pPr>
              <a:buNone/>
            </a:pPr>
            <a:r>
              <a:rPr lang="en-US" b="1" dirty="0" smtClean="0"/>
              <a:t>Fresh eggs</a:t>
            </a:r>
            <a:r>
              <a:rPr lang="en-US" dirty="0" smtClean="0"/>
              <a:t> intended for direct human consumption.</a:t>
            </a:r>
          </a:p>
          <a:p>
            <a:pPr>
              <a:buNone/>
            </a:pPr>
            <a:r>
              <a:rPr lang="en-US" b="1" dirty="0" smtClean="0"/>
              <a:t>Clean, intact, and normal</a:t>
            </a:r>
            <a:r>
              <a:rPr lang="en-US" dirty="0" smtClean="0"/>
              <a:t> shell.</a:t>
            </a:r>
          </a:p>
          <a:p>
            <a:pPr>
              <a:buNone/>
            </a:pPr>
            <a:r>
              <a:rPr lang="en-US" dirty="0" smtClean="0"/>
              <a:t>Air cell depth ≤ </a:t>
            </a:r>
            <a:r>
              <a:rPr lang="en-US" b="1" dirty="0" smtClean="0"/>
              <a:t>6 mm</a:t>
            </a:r>
            <a:r>
              <a:rPr lang="en-US" dirty="0" smtClean="0"/>
              <a:t> (≤ 4 mm for extra-fresh eggs).</a:t>
            </a:r>
          </a:p>
          <a:p>
            <a:pPr>
              <a:buNone/>
            </a:pPr>
            <a:r>
              <a:rPr lang="en-US" b="1" dirty="0" smtClean="0"/>
              <a:t>Centered yolk</a:t>
            </a:r>
            <a:r>
              <a:rPr lang="en-US" dirty="0" smtClean="0"/>
              <a:t>, slightly mobile (</a:t>
            </a:r>
            <a:r>
              <a:rPr lang="fr-FR" dirty="0" smtClean="0">
                <a:solidFill>
                  <a:srgbClr val="00B050"/>
                </a:solidFill>
              </a:rPr>
              <a:t>peu mobile.)</a:t>
            </a:r>
            <a:endParaRPr lang="en-US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b="1" dirty="0" smtClean="0"/>
              <a:t>Clear and firm</a:t>
            </a:r>
            <a:r>
              <a:rPr lang="en-US" dirty="0" smtClean="0"/>
              <a:t> egg white.</a:t>
            </a:r>
          </a:p>
          <a:p>
            <a:pPr>
              <a:buNone/>
            </a:pPr>
            <a:r>
              <a:rPr lang="en-US" dirty="0" smtClean="0"/>
              <a:t>Not washed and not refrigerated before sale.</a:t>
            </a:r>
          </a:p>
          <a:p>
            <a:pPr>
              <a:buNone/>
            </a:pPr>
            <a:r>
              <a:rPr lang="en-US" dirty="0" smtClean="0"/>
              <a:t>These are the eggs sold in retail markets.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00B050"/>
                </a:solidFill>
              </a:rPr>
              <a:t>Category B</a:t>
            </a:r>
          </a:p>
          <a:p>
            <a:pPr>
              <a:buNone/>
            </a:pPr>
            <a:r>
              <a:rPr lang="en-US" dirty="0" smtClean="0"/>
              <a:t>Eggs of </a:t>
            </a:r>
            <a:r>
              <a:rPr lang="en-US" b="1" dirty="0" smtClean="0"/>
              <a:t>lower quality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Intended for the </a:t>
            </a:r>
            <a:r>
              <a:rPr lang="en-US" b="1" dirty="0" smtClean="0"/>
              <a:t>food processing industry</a:t>
            </a:r>
            <a:r>
              <a:rPr lang="en-US" dirty="0" smtClean="0"/>
              <a:t> (egg products: liquid eggs, egg powder).</a:t>
            </a:r>
          </a:p>
          <a:p>
            <a:pPr>
              <a:buNone/>
            </a:pPr>
            <a:r>
              <a:rPr lang="en-US" dirty="0" smtClean="0"/>
              <a:t>May show freshness defects </a:t>
            </a:r>
            <a:r>
              <a:rPr lang="en-US" dirty="0" smtClean="0">
                <a:solidFill>
                  <a:srgbClr val="00B050"/>
                </a:solidFill>
              </a:rPr>
              <a:t>(</a:t>
            </a:r>
            <a:r>
              <a:rPr lang="fr-FR" dirty="0" smtClean="0">
                <a:solidFill>
                  <a:srgbClr val="00B050"/>
                </a:solidFill>
              </a:rPr>
              <a:t>défauts de fraîcheur)</a:t>
            </a:r>
            <a:r>
              <a:rPr lang="en-US" dirty="0" smtClean="0">
                <a:solidFill>
                  <a:srgbClr val="00B050"/>
                </a:solidFill>
              </a:rPr>
              <a:t>.</a:t>
            </a:r>
          </a:p>
          <a:p>
            <a:pPr>
              <a:buNone/>
            </a:pPr>
            <a:r>
              <a:rPr lang="en-US" dirty="0" smtClean="0"/>
              <a:t>Must undergo </a:t>
            </a:r>
            <a:r>
              <a:rPr lang="en-US" b="1" dirty="0" smtClean="0"/>
              <a:t>heat treatment</a:t>
            </a:r>
            <a:r>
              <a:rPr lang="en-US" dirty="0" smtClean="0"/>
              <a:t> before consumption.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2. Classification of eggs according to weight</a:t>
            </a:r>
          </a:p>
          <a:p>
            <a:pPr>
              <a:buNone/>
            </a:pPr>
            <a:r>
              <a:rPr lang="en-US" dirty="0" smtClean="0"/>
              <a:t>This classification facilitates </a:t>
            </a:r>
            <a:r>
              <a:rPr lang="en-US" b="1" dirty="0" smtClean="0"/>
              <a:t>marketing</a:t>
            </a:r>
            <a:r>
              <a:rPr lang="en-US" dirty="0" smtClean="0"/>
              <a:t> and </a:t>
            </a:r>
            <a:r>
              <a:rPr lang="en-US" b="1" dirty="0" smtClean="0"/>
              <a:t>culinary use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err="1" smtClean="0"/>
              <a:t>CategoryEgg</a:t>
            </a:r>
            <a:r>
              <a:rPr lang="en-US" dirty="0" smtClean="0"/>
              <a:t> </a:t>
            </a:r>
            <a:r>
              <a:rPr lang="en-US" dirty="0" err="1" smtClean="0"/>
              <a:t>weight</a:t>
            </a:r>
            <a:r>
              <a:rPr lang="en-US" b="1" dirty="0" err="1" smtClean="0"/>
              <a:t>XL</a:t>
            </a:r>
            <a:r>
              <a:rPr lang="en-US" dirty="0" smtClean="0"/>
              <a:t> (Very large)≥ 73 </a:t>
            </a:r>
            <a:r>
              <a:rPr lang="en-US" dirty="0" err="1" smtClean="0"/>
              <a:t>g</a:t>
            </a:r>
            <a:r>
              <a:rPr lang="en-US" b="1" dirty="0" err="1" smtClean="0"/>
              <a:t>L</a:t>
            </a:r>
            <a:r>
              <a:rPr lang="en-US" dirty="0" smtClean="0"/>
              <a:t> (Large)63 – 72 </a:t>
            </a:r>
            <a:r>
              <a:rPr lang="en-US" dirty="0" err="1" smtClean="0"/>
              <a:t>g</a:t>
            </a:r>
            <a:r>
              <a:rPr lang="en-US" b="1" dirty="0" err="1" smtClean="0"/>
              <a:t>M</a:t>
            </a:r>
            <a:r>
              <a:rPr lang="en-US" dirty="0" smtClean="0"/>
              <a:t> (Medium)53 – 62 </a:t>
            </a:r>
            <a:r>
              <a:rPr lang="en-US" dirty="0" err="1" smtClean="0"/>
              <a:t>g</a:t>
            </a:r>
            <a:r>
              <a:rPr lang="en-US" b="1" dirty="0" err="1" smtClean="0"/>
              <a:t>S</a:t>
            </a:r>
            <a:r>
              <a:rPr lang="en-US" dirty="0" smtClean="0"/>
              <a:t> (Small)&lt; 53 g</a:t>
            </a:r>
          </a:p>
          <a:p>
            <a:pPr>
              <a:buNone/>
            </a:pPr>
            <a:r>
              <a:rPr lang="en-US" dirty="0" smtClean="0"/>
              <a:t>Egg weight influences </a:t>
            </a:r>
            <a:r>
              <a:rPr lang="en-US" b="1" dirty="0" smtClean="0"/>
              <a:t>price</a:t>
            </a:r>
            <a:r>
              <a:rPr lang="en-US" dirty="0" smtClean="0"/>
              <a:t>, </a:t>
            </a:r>
            <a:r>
              <a:rPr lang="en-US" b="1" dirty="0" smtClean="0"/>
              <a:t>presentation</a:t>
            </a:r>
            <a:r>
              <a:rPr lang="en-US" dirty="0" smtClean="0"/>
              <a:t>, and some </a:t>
            </a:r>
            <a:r>
              <a:rPr lang="en-US" b="1" dirty="0" smtClean="0"/>
              <a:t>culinary preparations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14752"/>
            <a:ext cx="9144000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3. Classification of eggs according to the rearing system</a:t>
            </a:r>
          </a:p>
          <a:p>
            <a:pPr>
              <a:buNone/>
            </a:pPr>
            <a:r>
              <a:rPr lang="en-US" sz="3600" dirty="0" smtClean="0"/>
              <a:t>This classification informs consumers about the </a:t>
            </a:r>
            <a:r>
              <a:rPr lang="en-US" sz="3600" b="1" dirty="0" smtClean="0"/>
              <a:t>housing conditions of laying hens</a:t>
            </a:r>
            <a:r>
              <a:rPr lang="en-US" sz="3600" dirty="0" smtClean="0"/>
              <a:t>.</a:t>
            </a:r>
          </a:p>
          <a:p>
            <a:pPr>
              <a:buNone/>
            </a:pPr>
            <a:r>
              <a:rPr lang="en-US" sz="3600" dirty="0" smtClean="0"/>
              <a:t>Code 0: Organic eggs</a:t>
            </a:r>
          </a:p>
          <a:p>
            <a:pPr>
              <a:buNone/>
            </a:pPr>
            <a:r>
              <a:rPr lang="en-US" sz="3600" dirty="0" smtClean="0"/>
              <a:t>Code 1: Free-range eggs</a:t>
            </a:r>
          </a:p>
          <a:p>
            <a:pPr>
              <a:buNone/>
            </a:pPr>
            <a:r>
              <a:rPr lang="en-US" sz="3600" dirty="0" smtClean="0"/>
              <a:t>Code 2: Barn eggs (floor-reared)</a:t>
            </a:r>
          </a:p>
          <a:p>
            <a:pPr>
              <a:buNone/>
            </a:pPr>
            <a:r>
              <a:rPr lang="en-US" sz="3600" dirty="0" smtClean="0"/>
              <a:t>Code 3: Cage eggs</a:t>
            </a:r>
          </a:p>
          <a:p>
            <a:pPr>
              <a:buNone/>
            </a:pPr>
            <a:r>
              <a:rPr lang="en-US" sz="3600" dirty="0" smtClean="0"/>
              <a:t>The </a:t>
            </a:r>
            <a:r>
              <a:rPr lang="en-US" sz="3600" b="1" dirty="0" smtClean="0"/>
              <a:t>rearing code</a:t>
            </a:r>
            <a:r>
              <a:rPr lang="en-US" sz="3600" dirty="0" smtClean="0"/>
              <a:t> is the </a:t>
            </a:r>
            <a:r>
              <a:rPr lang="en-US" sz="3600" b="1" dirty="0" smtClean="0"/>
              <a:t>first digit printed on the eggshell</a:t>
            </a:r>
            <a:r>
              <a:rPr lang="en-US" sz="3600" dirty="0" smtClean="0"/>
              <a:t>.</a:t>
            </a:r>
          </a:p>
          <a:p>
            <a:pPr>
              <a:buNone/>
            </a:pPr>
            <a:endParaRPr lang="fr-FR" sz="3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5769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Definition of the Egg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Organic product formed in oviparous female animals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Produced before laying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Most common egg: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hen’s egg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Hen production: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150–250 eggs/year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Egg formation in hens is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spontaneous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term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egg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usually refers to the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domestic hen’s egg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endParaRPr lang="fr-FR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0" y="4357694"/>
            <a:ext cx="9144000" cy="2500306"/>
          </a:xfrm>
        </p:spPr>
        <p:txBody>
          <a:bodyPr>
            <a:normAutofit fontScale="70000" lnSpcReduction="20000"/>
          </a:bodyPr>
          <a:lstStyle/>
          <a:p>
            <a:r>
              <a:rPr lang="fr-FR" b="1" dirty="0" smtClean="0"/>
              <a:t>Définition de l’œuf</a:t>
            </a:r>
          </a:p>
          <a:p>
            <a:r>
              <a:rPr lang="fr-FR" dirty="0" smtClean="0"/>
              <a:t>Produit organique formé chez les femelles des animaux ovipares</a:t>
            </a:r>
          </a:p>
          <a:p>
            <a:r>
              <a:rPr lang="fr-FR" dirty="0" smtClean="0"/>
              <a:t>Formé avant la ponte</a:t>
            </a:r>
          </a:p>
          <a:p>
            <a:r>
              <a:rPr lang="fr-FR" dirty="0" smtClean="0"/>
              <a:t>Œuf le plus courant : </a:t>
            </a:r>
            <a:r>
              <a:rPr lang="fr-FR" b="1" dirty="0" smtClean="0"/>
              <a:t>œuf de poule</a:t>
            </a:r>
            <a:endParaRPr lang="fr-FR" dirty="0" smtClean="0"/>
          </a:p>
          <a:p>
            <a:r>
              <a:rPr lang="fr-FR" dirty="0" smtClean="0"/>
              <a:t>Production de la poule : </a:t>
            </a:r>
            <a:r>
              <a:rPr lang="fr-FR" b="1" dirty="0" smtClean="0"/>
              <a:t>150 à 250 œufs par an</a:t>
            </a:r>
            <a:endParaRPr lang="fr-FR" dirty="0" smtClean="0"/>
          </a:p>
          <a:p>
            <a:r>
              <a:rPr lang="fr-FR" dirty="0" smtClean="0"/>
              <a:t>La formation de l’œuf chez la poule est </a:t>
            </a:r>
            <a:r>
              <a:rPr lang="fr-FR" b="1" dirty="0" smtClean="0"/>
              <a:t>spontanée</a:t>
            </a:r>
            <a:endParaRPr lang="fr-FR" dirty="0" smtClean="0"/>
          </a:p>
          <a:p>
            <a:r>
              <a:rPr lang="fr-FR" dirty="0" smtClean="0"/>
              <a:t>Le terme </a:t>
            </a:r>
            <a:r>
              <a:rPr lang="fr-FR" b="1" dirty="0" smtClean="0"/>
              <a:t>« œuf »</a:t>
            </a:r>
            <a:r>
              <a:rPr lang="fr-FR" dirty="0" smtClean="0"/>
              <a:t> désigne généralement </a:t>
            </a:r>
            <a:r>
              <a:rPr lang="fr-FR" b="1" dirty="0" smtClean="0"/>
              <a:t>l’œuf de poule domestique</a:t>
            </a:r>
            <a:endParaRPr lang="fr-FR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</a:rPr>
              <a:t>2.2.</a:t>
            </a:r>
            <a:r>
              <a:rPr lang="fr-FR" b="1" dirty="0" err="1" smtClean="0">
                <a:solidFill>
                  <a:srgbClr val="FF0000"/>
                </a:solidFill>
              </a:rPr>
              <a:t>External</a:t>
            </a:r>
            <a:r>
              <a:rPr lang="fr-FR" b="1" dirty="0" smtClean="0">
                <a:solidFill>
                  <a:srgbClr val="FF0000"/>
                </a:solidFill>
              </a:rPr>
              <a:t> Egg </a:t>
            </a:r>
            <a:r>
              <a:rPr lang="fr-FR" b="1" dirty="0" err="1" smtClean="0">
                <a:solidFill>
                  <a:srgbClr val="FF0000"/>
                </a:solidFill>
              </a:rPr>
              <a:t>Quality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fr-FR" b="1" dirty="0" smtClean="0"/>
              <a:t>2.2.1.Size and Shape (taille and forme)</a:t>
            </a:r>
          </a:p>
          <a:p>
            <a:pPr lvl="0"/>
            <a:r>
              <a:rPr lang="fr-FR" dirty="0" err="1" smtClean="0"/>
              <a:t>Eggs</a:t>
            </a:r>
            <a:r>
              <a:rPr lang="fr-FR" dirty="0" smtClean="0"/>
              <a:t> </a:t>
            </a:r>
            <a:r>
              <a:rPr lang="fr-FR" dirty="0" err="1" smtClean="0"/>
              <a:t>should</a:t>
            </a:r>
            <a:r>
              <a:rPr lang="fr-FR" dirty="0" smtClean="0"/>
              <a:t> have a normal </a:t>
            </a:r>
            <a:r>
              <a:rPr lang="fr-FR" dirty="0" err="1" smtClean="0"/>
              <a:t>oval</a:t>
            </a:r>
            <a:r>
              <a:rPr lang="fr-FR" dirty="0" smtClean="0"/>
              <a:t> </a:t>
            </a:r>
            <a:r>
              <a:rPr lang="fr-FR" dirty="0" err="1" smtClean="0"/>
              <a:t>shape</a:t>
            </a:r>
            <a:r>
              <a:rPr lang="fr-FR" dirty="0" smtClean="0"/>
              <a:t> for good commercial value and </a:t>
            </a:r>
            <a:r>
              <a:rPr lang="fr-FR" dirty="0" err="1" smtClean="0"/>
              <a:t>safe</a:t>
            </a:r>
            <a:r>
              <a:rPr lang="fr-FR" dirty="0" smtClean="0"/>
              <a:t> </a:t>
            </a:r>
            <a:r>
              <a:rPr lang="fr-FR" dirty="0" err="1" smtClean="0"/>
              <a:t>storage</a:t>
            </a:r>
            <a:r>
              <a:rPr lang="fr-FR" dirty="0" smtClean="0"/>
              <a:t>.</a:t>
            </a:r>
            <a:endParaRPr lang="fr-FR" b="1" dirty="0" smtClean="0"/>
          </a:p>
          <a:p>
            <a:pPr lvl="0"/>
            <a:r>
              <a:rPr lang="fr-FR" b="1" dirty="0" smtClean="0"/>
              <a:t>Round, </a:t>
            </a:r>
            <a:r>
              <a:rPr lang="fr-FR" b="1" dirty="0" err="1" smtClean="0"/>
              <a:t>elongated</a:t>
            </a:r>
            <a:r>
              <a:rPr lang="fr-FR" b="1" dirty="0" smtClean="0"/>
              <a:t>, or </a:t>
            </a:r>
            <a:r>
              <a:rPr lang="fr-FR" b="1" dirty="0" err="1" smtClean="0"/>
              <a:t>deformed</a:t>
            </a:r>
            <a:r>
              <a:rPr lang="fr-FR" b="1" dirty="0" smtClean="0"/>
              <a:t> </a:t>
            </a:r>
            <a:r>
              <a:rPr lang="fr-FR" b="1" dirty="0" err="1" smtClean="0"/>
              <a:t>eggs</a:t>
            </a:r>
            <a:r>
              <a:rPr lang="fr-FR" dirty="0" smtClean="0"/>
              <a:t> are </a:t>
            </a:r>
            <a:r>
              <a:rPr lang="fr-FR" dirty="0" err="1" smtClean="0"/>
              <a:t>undesirable</a:t>
            </a:r>
            <a:r>
              <a:rPr lang="fr-FR" dirty="0" smtClean="0"/>
              <a:t> and </a:t>
            </a:r>
            <a:r>
              <a:rPr lang="fr-FR" dirty="0" err="1" smtClean="0"/>
              <a:t>often</a:t>
            </a:r>
            <a:r>
              <a:rPr lang="fr-FR" dirty="0" smtClean="0"/>
              <a:t> </a:t>
            </a:r>
            <a:r>
              <a:rPr lang="fr-FR" dirty="0" err="1" smtClean="0"/>
              <a:t>sold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a </a:t>
            </a:r>
            <a:r>
              <a:rPr lang="fr-FR" dirty="0" err="1" smtClean="0"/>
              <a:t>lower</a:t>
            </a:r>
            <a:r>
              <a:rPr lang="fr-FR" dirty="0" smtClean="0"/>
              <a:t> </a:t>
            </a:r>
            <a:r>
              <a:rPr lang="fr-FR" dirty="0" err="1" smtClean="0"/>
              <a:t>price</a:t>
            </a:r>
            <a:r>
              <a:rPr lang="fr-FR" dirty="0" smtClean="0"/>
              <a:t>.</a:t>
            </a:r>
            <a:endParaRPr lang="fr-FR" b="1" dirty="0" smtClean="0"/>
          </a:p>
          <a:p>
            <a:pPr lvl="0"/>
            <a:r>
              <a:rPr lang="fr-FR" dirty="0" smtClean="0"/>
              <a:t>Egg </a:t>
            </a:r>
            <a:r>
              <a:rPr lang="fr-FR" dirty="0" err="1" smtClean="0"/>
              <a:t>shape</a:t>
            </a:r>
            <a:r>
              <a:rPr lang="fr-FR" dirty="0" smtClean="0"/>
              <a:t> </a:t>
            </a:r>
            <a:r>
              <a:rPr lang="fr-FR" dirty="0" err="1" smtClean="0"/>
              <a:t>depends</a:t>
            </a:r>
            <a:r>
              <a:rPr lang="fr-FR" dirty="0" smtClean="0"/>
              <a:t> on the </a:t>
            </a:r>
            <a:r>
              <a:rPr lang="fr-FR" dirty="0" err="1" smtClean="0"/>
              <a:t>muscular</a:t>
            </a:r>
            <a:r>
              <a:rPr lang="fr-FR" dirty="0" smtClean="0"/>
              <a:t> </a:t>
            </a:r>
            <a:r>
              <a:rPr lang="fr-FR" dirty="0" err="1" smtClean="0"/>
              <a:t>tone</a:t>
            </a:r>
            <a:r>
              <a:rPr lang="fr-FR" dirty="0" smtClean="0"/>
              <a:t> of the </a:t>
            </a:r>
            <a:r>
              <a:rPr lang="fr-FR" dirty="0" err="1" smtClean="0"/>
              <a:t>shell</a:t>
            </a:r>
            <a:r>
              <a:rPr lang="fr-FR" dirty="0" smtClean="0"/>
              <a:t> gland (</a:t>
            </a:r>
            <a:r>
              <a:rPr lang="fr-FR" dirty="0" err="1" smtClean="0"/>
              <a:t>uterus</a:t>
            </a:r>
            <a:r>
              <a:rPr lang="fr-FR" dirty="0" smtClean="0"/>
              <a:t>).</a:t>
            </a:r>
            <a:endParaRPr lang="fr-FR" b="1" dirty="0" smtClean="0"/>
          </a:p>
          <a:p>
            <a:pPr lvl="0"/>
            <a:r>
              <a:rPr lang="fr-FR" b="1" dirty="0" smtClean="0"/>
              <a:t>Size and </a:t>
            </a:r>
            <a:r>
              <a:rPr lang="fr-FR" b="1" dirty="0" err="1" smtClean="0"/>
              <a:t>shape</a:t>
            </a:r>
            <a:r>
              <a:rPr lang="fr-FR" b="1" dirty="0" smtClean="0"/>
              <a:t> </a:t>
            </a:r>
            <a:r>
              <a:rPr lang="fr-FR" b="1" dirty="0" err="1" smtClean="0"/>
              <a:t>abnormalities</a:t>
            </a:r>
            <a:r>
              <a:rPr lang="fr-FR" dirty="0" smtClean="0"/>
              <a:t> </a:t>
            </a:r>
            <a:r>
              <a:rPr lang="fr-FR" dirty="0" err="1" smtClean="0"/>
              <a:t>may</a:t>
            </a:r>
            <a:r>
              <a:rPr lang="fr-FR" dirty="0" smtClean="0"/>
              <a:t> </a:t>
            </a:r>
            <a:r>
              <a:rPr lang="fr-FR" dirty="0" err="1" smtClean="0"/>
              <a:t>appear</a:t>
            </a:r>
            <a:r>
              <a:rPr lang="fr-FR" dirty="0" smtClean="0"/>
              <a:t> </a:t>
            </a:r>
            <a:r>
              <a:rPr lang="fr-FR" dirty="0" err="1" smtClean="0"/>
              <a:t>during</a:t>
            </a:r>
            <a:r>
              <a:rPr lang="fr-FR" dirty="0" smtClean="0"/>
              <a:t> the </a:t>
            </a:r>
            <a:r>
              <a:rPr lang="fr-FR" dirty="0" err="1" smtClean="0"/>
              <a:t>laying</a:t>
            </a:r>
            <a:r>
              <a:rPr lang="fr-FR" dirty="0" smtClean="0"/>
              <a:t> </a:t>
            </a:r>
            <a:r>
              <a:rPr lang="fr-FR" dirty="0" err="1" smtClean="0"/>
              <a:t>period</a:t>
            </a:r>
            <a:r>
              <a:rPr lang="fr-FR" dirty="0" smtClean="0"/>
              <a:t>.</a:t>
            </a:r>
            <a:endParaRPr lang="fr-FR" b="1" dirty="0" smtClean="0"/>
          </a:p>
          <a:p>
            <a:pPr lvl="0"/>
            <a:r>
              <a:rPr lang="fr-FR" b="1" dirty="0" smtClean="0"/>
              <a:t>Double-</a:t>
            </a:r>
            <a:r>
              <a:rPr lang="fr-FR" b="1" dirty="0" err="1" smtClean="0"/>
              <a:t>yolk</a:t>
            </a:r>
            <a:r>
              <a:rPr lang="fr-FR" b="1" dirty="0" smtClean="0"/>
              <a:t> </a:t>
            </a:r>
            <a:r>
              <a:rPr lang="fr-FR" b="1" dirty="0" err="1" smtClean="0"/>
              <a:t>eggs</a:t>
            </a:r>
            <a:r>
              <a:rPr lang="fr-FR" dirty="0" smtClean="0"/>
              <a:t> </a:t>
            </a:r>
            <a:r>
              <a:rPr lang="fr-FR" dirty="0" err="1" smtClean="0"/>
              <a:t>occur</a:t>
            </a:r>
            <a:r>
              <a:rPr lang="fr-FR" dirty="0" smtClean="0"/>
              <a:t> </a:t>
            </a:r>
            <a:r>
              <a:rPr lang="fr-FR" dirty="0" err="1" smtClean="0"/>
              <a:t>mainly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the </a:t>
            </a:r>
            <a:r>
              <a:rPr lang="fr-FR" dirty="0" err="1" smtClean="0"/>
              <a:t>beginning</a:t>
            </a:r>
            <a:r>
              <a:rPr lang="fr-FR" dirty="0" smtClean="0"/>
              <a:t> of </a:t>
            </a:r>
            <a:r>
              <a:rPr lang="fr-FR" dirty="0" err="1" smtClean="0"/>
              <a:t>lay</a:t>
            </a:r>
            <a:r>
              <a:rPr lang="fr-FR" dirty="0" smtClean="0"/>
              <a:t> and </a:t>
            </a:r>
            <a:r>
              <a:rPr lang="fr-FR" dirty="0" err="1" smtClean="0"/>
              <a:t>disappear</a:t>
            </a:r>
            <a:r>
              <a:rPr lang="fr-FR" dirty="0" smtClean="0"/>
              <a:t> </a:t>
            </a:r>
            <a:r>
              <a:rPr lang="fr-FR" dirty="0" err="1" smtClean="0"/>
              <a:t>after</a:t>
            </a:r>
            <a:r>
              <a:rPr lang="fr-FR" dirty="0" smtClean="0"/>
              <a:t> the </a:t>
            </a:r>
            <a:r>
              <a:rPr lang="fr-FR" dirty="0" err="1" smtClean="0"/>
              <a:t>peak</a:t>
            </a:r>
            <a:r>
              <a:rPr lang="fr-FR" dirty="0" smtClean="0"/>
              <a:t> of production.</a:t>
            </a:r>
            <a:endParaRPr lang="fr-FR" b="1" dirty="0" smtClean="0"/>
          </a:p>
          <a:p>
            <a:pPr lvl="0"/>
            <a:r>
              <a:rPr lang="fr-FR" b="1" dirty="0" err="1" smtClean="0"/>
              <a:t>Very</a:t>
            </a:r>
            <a:r>
              <a:rPr lang="fr-FR" b="1" dirty="0" smtClean="0"/>
              <a:t> </a:t>
            </a:r>
            <a:r>
              <a:rPr lang="fr-FR" b="1" dirty="0" err="1" smtClean="0"/>
              <a:t>small</a:t>
            </a:r>
            <a:r>
              <a:rPr lang="fr-FR" b="1" dirty="0" smtClean="0"/>
              <a:t> </a:t>
            </a:r>
            <a:r>
              <a:rPr lang="fr-FR" b="1" dirty="0" err="1" smtClean="0"/>
              <a:t>eggs</a:t>
            </a:r>
            <a:r>
              <a:rPr lang="fr-FR" b="1" dirty="0" smtClean="0"/>
              <a:t> (</a:t>
            </a:r>
            <a:r>
              <a:rPr lang="fr-FR" b="1" dirty="0" err="1" smtClean="0"/>
              <a:t>yolk</a:t>
            </a:r>
            <a:r>
              <a:rPr lang="fr-FR" b="1" dirty="0" smtClean="0"/>
              <a:t>-</a:t>
            </a:r>
            <a:r>
              <a:rPr lang="fr-FR" b="1" dirty="0" err="1" smtClean="0"/>
              <a:t>only</a:t>
            </a:r>
            <a:r>
              <a:rPr lang="fr-FR" b="1" dirty="0" smtClean="0"/>
              <a:t>)</a:t>
            </a:r>
            <a:r>
              <a:rPr lang="fr-FR" dirty="0" smtClean="0"/>
              <a:t> </a:t>
            </a:r>
            <a:r>
              <a:rPr lang="fr-FR" dirty="0" err="1" smtClean="0"/>
              <a:t>result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poor</a:t>
            </a:r>
            <a:r>
              <a:rPr lang="fr-FR" dirty="0" smtClean="0"/>
              <a:t> control of </a:t>
            </a:r>
            <a:r>
              <a:rPr lang="fr-FR" dirty="0" err="1" smtClean="0"/>
              <a:t>feeding</a:t>
            </a:r>
            <a:r>
              <a:rPr lang="fr-FR" dirty="0" smtClean="0"/>
              <a:t> and </a:t>
            </a:r>
            <a:r>
              <a:rPr lang="fr-FR" dirty="0" err="1" smtClean="0"/>
              <a:t>lighting</a:t>
            </a:r>
            <a:r>
              <a:rPr lang="fr-FR" dirty="0" smtClean="0"/>
              <a:t> programs, </a:t>
            </a:r>
            <a:r>
              <a:rPr lang="fr-FR" dirty="0" err="1" smtClean="0"/>
              <a:t>affecting</a:t>
            </a:r>
            <a:r>
              <a:rPr lang="fr-FR" dirty="0" smtClean="0"/>
              <a:t> </a:t>
            </a:r>
            <a:r>
              <a:rPr lang="fr-FR" dirty="0" err="1" smtClean="0"/>
              <a:t>sexual</a:t>
            </a:r>
            <a:r>
              <a:rPr lang="fr-FR" dirty="0" smtClean="0"/>
              <a:t> </a:t>
            </a:r>
            <a:r>
              <a:rPr lang="fr-FR" dirty="0" err="1" smtClean="0"/>
              <a:t>maturity</a:t>
            </a:r>
            <a:r>
              <a:rPr lang="fr-FR" dirty="0" smtClean="0"/>
              <a:t>.</a:t>
            </a:r>
            <a:endParaRPr lang="fr-FR" b="1" dirty="0" smtClean="0"/>
          </a:p>
          <a:p>
            <a:r>
              <a:rPr lang="fr-FR" b="1" dirty="0" smtClean="0"/>
              <a:t> 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sz="4200" b="1" dirty="0" smtClean="0">
                <a:solidFill>
                  <a:srgbClr val="FF0000"/>
                </a:solidFill>
              </a:rPr>
              <a:t>III.1.2.1.2. Eggshell Color</a:t>
            </a:r>
          </a:p>
          <a:p>
            <a:r>
              <a:rPr lang="en-US" sz="4200" b="1" dirty="0" smtClean="0"/>
              <a:t>Commercial Importance:</a:t>
            </a:r>
            <a:endParaRPr lang="en-US" sz="4200" dirty="0" smtClean="0"/>
          </a:p>
          <a:p>
            <a:pPr lvl="1"/>
            <a:r>
              <a:rPr lang="en-US" sz="4200" dirty="0" smtClean="0"/>
              <a:t>Eggshell color influences consumer preferences and egg prices on the global market.</a:t>
            </a:r>
          </a:p>
          <a:p>
            <a:pPr lvl="1"/>
            <a:r>
              <a:rPr lang="en-US" sz="4200" dirty="0" smtClean="0"/>
              <a:t>Example: in the UK, brown eggs are more popular and sold at higher prices than white eggs.</a:t>
            </a:r>
          </a:p>
          <a:p>
            <a:r>
              <a:rPr lang="en-US" sz="4200" b="1" dirty="0" smtClean="0"/>
              <a:t>Scientific Measurement: Minolta® </a:t>
            </a:r>
            <a:r>
              <a:rPr lang="en-US" sz="4200" b="1" dirty="0" err="1" smtClean="0"/>
              <a:t>Chroma</a:t>
            </a:r>
            <a:r>
              <a:rPr lang="en-US" sz="4200" b="1" dirty="0" smtClean="0"/>
              <a:t> Meter System</a:t>
            </a:r>
            <a:endParaRPr lang="en-US" sz="4200" dirty="0" smtClean="0"/>
          </a:p>
          <a:p>
            <a:pPr lvl="1"/>
            <a:r>
              <a:rPr lang="en-US" sz="4200" b="1" dirty="0" smtClean="0"/>
              <a:t>L (Lightness):</a:t>
            </a:r>
            <a:r>
              <a:rPr lang="en-US" sz="4200" dirty="0" smtClean="0"/>
              <a:t> 0 = black, 100 = white</a:t>
            </a:r>
          </a:p>
          <a:p>
            <a:pPr lvl="1"/>
            <a:r>
              <a:rPr lang="en-US" sz="4200" b="1" dirty="0" smtClean="0"/>
              <a:t>a (red-green):</a:t>
            </a:r>
            <a:r>
              <a:rPr lang="en-US" sz="4200" dirty="0" smtClean="0"/>
              <a:t> &lt; 0 = green, &gt; 0 = red</a:t>
            </a:r>
          </a:p>
          <a:p>
            <a:pPr lvl="1"/>
            <a:r>
              <a:rPr lang="en-US" sz="4200" b="1" dirty="0" smtClean="0"/>
              <a:t>b (blue-yellow):</a:t>
            </a:r>
            <a:r>
              <a:rPr lang="en-US" sz="4200" dirty="0" smtClean="0"/>
              <a:t> &lt; 0 = blue, &gt; 0 = yellow</a:t>
            </a:r>
          </a:p>
          <a:p>
            <a:r>
              <a:rPr lang="en-US" sz="4200" b="1" dirty="0" smtClean="0"/>
              <a:t>Origin of Color:</a:t>
            </a:r>
            <a:endParaRPr lang="en-US" sz="4200" dirty="0" smtClean="0"/>
          </a:p>
          <a:p>
            <a:pPr lvl="1"/>
            <a:r>
              <a:rPr lang="en-US" sz="4200" dirty="0" smtClean="0"/>
              <a:t>Color comes from a </a:t>
            </a:r>
            <a:r>
              <a:rPr lang="en-US" sz="4200" b="1" dirty="0" smtClean="0"/>
              <a:t>thin layer of </a:t>
            </a:r>
            <a:r>
              <a:rPr lang="en-US" sz="4200" b="1" dirty="0" err="1" smtClean="0"/>
              <a:t>oöporphyrin</a:t>
            </a:r>
            <a:r>
              <a:rPr lang="en-US" sz="4200" dirty="0" smtClean="0"/>
              <a:t> deposited on the eggshell.</a:t>
            </a:r>
          </a:p>
          <a:p>
            <a:pPr lvl="1"/>
            <a:r>
              <a:rPr lang="en-US" sz="4200" dirty="0" smtClean="0"/>
              <a:t>It has </a:t>
            </a:r>
            <a:r>
              <a:rPr lang="en-US" sz="4200" b="1" dirty="0" smtClean="0"/>
              <a:t>no relation to the egg's nutritional quality</a:t>
            </a:r>
            <a:r>
              <a:rPr lang="en-US" sz="4200" dirty="0" smtClean="0"/>
              <a:t>.</a:t>
            </a:r>
          </a:p>
          <a:p>
            <a:r>
              <a:rPr lang="en-US" sz="4200" b="1" dirty="0" smtClean="0"/>
              <a:t>Production and Genetic Selection:</a:t>
            </a:r>
            <a:endParaRPr lang="en-US" sz="4200" dirty="0" smtClean="0"/>
          </a:p>
          <a:p>
            <a:pPr lvl="1"/>
            <a:r>
              <a:rPr lang="en-US" sz="4200" dirty="0" smtClean="0"/>
              <a:t>Breeds producing brown eggs have historically been less productive than those producing white eggs.</a:t>
            </a:r>
          </a:p>
          <a:p>
            <a:pPr lvl="1"/>
            <a:r>
              <a:rPr lang="en-US" sz="4200" dirty="0" smtClean="0"/>
              <a:t>Breeders have selected </a:t>
            </a:r>
            <a:r>
              <a:rPr lang="en-US" sz="4200" b="1" dirty="0" smtClean="0"/>
              <a:t>highly productive brown-egg laying strains</a:t>
            </a:r>
            <a:r>
              <a:rPr lang="en-US" sz="4200" dirty="0" smtClean="0"/>
              <a:t>, despite the challenge that the more the bird lays, the lighter the shell color becomes.</a:t>
            </a:r>
          </a:p>
          <a:p>
            <a:pPr>
              <a:buNone/>
            </a:pPr>
            <a:endParaRPr lang="fr-FR" b="1" dirty="0" smtClean="0"/>
          </a:p>
          <a:p>
            <a:pPr>
              <a:buNone/>
            </a:pPr>
            <a:r>
              <a:rPr lang="fr-FR" b="1" dirty="0" smtClean="0"/>
              <a:t>Couleur de la coquille (III.1.2.1.2)</a:t>
            </a:r>
            <a:br>
              <a:rPr lang="fr-FR" b="1" dirty="0" smtClean="0"/>
            </a:br>
            <a:r>
              <a:rPr lang="fr-FR" b="1" dirty="0" smtClean="0"/>
              <a:t>Importance commerciale :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La couleur de la coquille influence les préférences des consommateurs et le prix des œufs sur le marché mondial.</a:t>
            </a:r>
            <a:br>
              <a:rPr lang="fr-FR" dirty="0" smtClean="0"/>
            </a:br>
            <a:r>
              <a:rPr lang="fr-FR" dirty="0" smtClean="0"/>
              <a:t>Exemples : au Royaume-Uni, les œufs à coquille brune sont plus prisés et vendus plus chers que les œufs à coquille blanche.</a:t>
            </a:r>
            <a:br>
              <a:rPr lang="fr-FR" dirty="0" smtClean="0"/>
            </a:br>
            <a:r>
              <a:rPr lang="fr-FR" b="1" dirty="0" smtClean="0"/>
              <a:t>Mesure scientifique : système Minolta® Chroma </a:t>
            </a:r>
            <a:r>
              <a:rPr lang="fr-FR" b="1" dirty="0" err="1" smtClean="0"/>
              <a:t>Meter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/>
              <a:t>L (Luminosité) :</a:t>
            </a:r>
            <a:r>
              <a:rPr lang="fr-FR" dirty="0" smtClean="0"/>
              <a:t> 0 = noir, 100 = blanc</a:t>
            </a:r>
            <a:br>
              <a:rPr lang="fr-FR" dirty="0" smtClean="0"/>
            </a:br>
            <a:r>
              <a:rPr lang="fr-FR" b="1" dirty="0" smtClean="0"/>
              <a:t>a (rouge-vert) :</a:t>
            </a:r>
            <a:r>
              <a:rPr lang="fr-FR" dirty="0" smtClean="0"/>
              <a:t> &lt; 0 = vert, &gt; 0 = rouge</a:t>
            </a:r>
            <a:br>
              <a:rPr lang="fr-FR" dirty="0" smtClean="0"/>
            </a:br>
            <a:r>
              <a:rPr lang="fr-FR" b="1" dirty="0" smtClean="0"/>
              <a:t>b (bleu-jaune) :</a:t>
            </a:r>
            <a:r>
              <a:rPr lang="fr-FR" dirty="0" smtClean="0"/>
              <a:t> &lt; 0 = bleu, &gt; 0 = jaune</a:t>
            </a:r>
            <a:br>
              <a:rPr lang="fr-FR" dirty="0" smtClean="0"/>
            </a:br>
            <a:r>
              <a:rPr lang="fr-FR" b="1" dirty="0" smtClean="0"/>
              <a:t>Origine de la couleur :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La couleur provient d’une </a:t>
            </a:r>
            <a:r>
              <a:rPr lang="fr-FR" b="1" dirty="0" smtClean="0"/>
              <a:t>fine couche d’</a:t>
            </a:r>
            <a:r>
              <a:rPr lang="fr-FR" b="1" dirty="0" err="1" smtClean="0"/>
              <a:t>oöporphyrine</a:t>
            </a:r>
            <a:r>
              <a:rPr lang="fr-FR" dirty="0" smtClean="0"/>
              <a:t> déposée sur la coquille.</a:t>
            </a:r>
            <a:br>
              <a:rPr lang="fr-FR" dirty="0" smtClean="0"/>
            </a:br>
            <a:r>
              <a:rPr lang="fr-FR" dirty="0" smtClean="0"/>
              <a:t>Elle n’a </a:t>
            </a:r>
            <a:r>
              <a:rPr lang="fr-FR" b="1" dirty="0" smtClean="0"/>
              <a:t>aucun lien avec la qualité nutritionnelle</a:t>
            </a:r>
            <a:r>
              <a:rPr lang="fr-FR" dirty="0" smtClean="0"/>
              <a:t> des œufs.</a:t>
            </a:r>
            <a:br>
              <a:rPr lang="fr-FR" dirty="0" smtClean="0"/>
            </a:br>
            <a:r>
              <a:rPr lang="fr-FR" b="1" dirty="0" smtClean="0"/>
              <a:t>Production et sélection génétique :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Les races produisant des œufs à coquille brune sont historiquement moins productives que celles à coquille blanche.</a:t>
            </a:r>
            <a:br>
              <a:rPr lang="fr-FR" dirty="0" smtClean="0"/>
            </a:br>
            <a:r>
              <a:rPr lang="fr-FR" dirty="0" smtClean="0"/>
              <a:t>Les éleveurs ont sélectionné des souches à coquille brune </a:t>
            </a:r>
            <a:r>
              <a:rPr lang="fr-FR" b="1" dirty="0" smtClean="0"/>
              <a:t>hautement productives</a:t>
            </a:r>
            <a:r>
              <a:rPr lang="fr-FR" dirty="0" smtClean="0"/>
              <a:t> malgré une difficulté : plus l’oiseau pond, plus la coquille devient claire.</a:t>
            </a:r>
            <a:endParaRPr lang="fr-F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828680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fr-FR" sz="4500" b="1" dirty="0" smtClean="0"/>
              <a:t>III.1.2.1.3.</a:t>
            </a:r>
            <a:r>
              <a:rPr lang="fr-FR" sz="4500" dirty="0" smtClean="0"/>
              <a:t> </a:t>
            </a:r>
            <a:r>
              <a:rPr lang="en-US" sz="4500" b="1" dirty="0" smtClean="0"/>
              <a:t>Eggshell Quality </a:t>
            </a:r>
          </a:p>
          <a:p>
            <a:pPr>
              <a:buNone/>
            </a:pPr>
            <a:r>
              <a:rPr lang="en-US" sz="4500" b="1" dirty="0" smtClean="0"/>
              <a:t>Eggshell Anomalies</a:t>
            </a:r>
          </a:p>
          <a:p>
            <a:pPr>
              <a:buNone/>
            </a:pPr>
            <a:r>
              <a:rPr lang="en-US" sz="4500" b="1" dirty="0" smtClean="0"/>
              <a:t>Pre-cracked in vivo:</a:t>
            </a:r>
            <a:r>
              <a:rPr lang="en-US" sz="4500" dirty="0" smtClean="0"/>
              <a:t> cracks caused by muscular disturbances in the oviduct during the initial shell formation.</a:t>
            </a:r>
          </a:p>
          <a:p>
            <a:pPr>
              <a:buNone/>
            </a:pPr>
            <a:r>
              <a:rPr lang="en-US" sz="4500" b="1" dirty="0" smtClean="0"/>
              <a:t>Ringed eggs:</a:t>
            </a:r>
            <a:r>
              <a:rPr lang="en-US" sz="4500" dirty="0" smtClean="0"/>
              <a:t> part of the shell flattened or notched, common in young or older hens.</a:t>
            </a:r>
          </a:p>
          <a:p>
            <a:pPr>
              <a:buNone/>
            </a:pPr>
            <a:r>
              <a:rPr lang="en-US" sz="4500" b="1" dirty="0" smtClean="0"/>
              <a:t>Wavy-shelled eggs:</a:t>
            </a:r>
            <a:r>
              <a:rPr lang="en-US" sz="4500" dirty="0" smtClean="0"/>
              <a:t> rough, uneven shell surface, often caused by diseases or problems in albumen formation.</a:t>
            </a:r>
          </a:p>
          <a:p>
            <a:pPr>
              <a:buNone/>
            </a:pPr>
            <a:r>
              <a:rPr lang="en-US" sz="4500" b="1" dirty="0" smtClean="0"/>
              <a:t>Soft-shelled or shell-less eggs:</a:t>
            </a:r>
            <a:r>
              <a:rPr lang="en-US" sz="4500" dirty="0" smtClean="0"/>
              <a:t> incomplete calcification, linked to age, excessive lighting, or environmental stress.</a:t>
            </a:r>
          </a:p>
          <a:p>
            <a:pPr>
              <a:buNone/>
            </a:pPr>
            <a:r>
              <a:rPr lang="en-US" sz="4500" b="1" dirty="0" smtClean="0"/>
              <a:t>Mauve, pink, or calcium-spotted eggs:</a:t>
            </a:r>
            <a:r>
              <a:rPr lang="en-US" sz="4500" dirty="0" smtClean="0"/>
              <a:t> superficial defects caused by stress.</a:t>
            </a:r>
          </a:p>
          <a:p>
            <a:pPr>
              <a:buNone/>
            </a:pPr>
            <a:r>
              <a:rPr lang="en-US" sz="4500" b="1" dirty="0" smtClean="0"/>
              <a:t>Rough eggs:</a:t>
            </a:r>
            <a:r>
              <a:rPr lang="en-US" sz="4500" dirty="0" smtClean="0"/>
              <a:t> irregular shell texture, either over the surface or at one end, often in older hens.</a:t>
            </a:r>
          </a:p>
          <a:p>
            <a:pPr>
              <a:buNone/>
            </a:pPr>
            <a:r>
              <a:rPr lang="en-US" sz="4500" b="1" dirty="0" smtClean="0"/>
              <a:t>Eggs with bumps:</a:t>
            </a:r>
            <a:r>
              <a:rPr lang="en-US" sz="4500" dirty="0" smtClean="0"/>
              <a:t> defects due to shell membrane issues or incorporation of oviduct fragments.</a:t>
            </a:r>
          </a:p>
          <a:p>
            <a:pPr>
              <a:buNone/>
            </a:pPr>
            <a:r>
              <a:rPr lang="en-US" sz="4500" b="1" dirty="0" smtClean="0"/>
              <a:t>Eggs with translucent “windows”:</a:t>
            </a:r>
            <a:r>
              <a:rPr lang="en-US" sz="4500" dirty="0" smtClean="0"/>
              <a:t> areas containing water, linked to imperfections in the shell protein matrix.</a:t>
            </a:r>
          </a:p>
          <a:p>
            <a:pPr>
              <a:buNone/>
            </a:pPr>
            <a:r>
              <a:rPr lang="en-US" sz="4500" b="1" dirty="0" err="1" smtClean="0"/>
              <a:t>Ultrastructural</a:t>
            </a:r>
            <a:r>
              <a:rPr lang="en-US" sz="4500" b="1" dirty="0" smtClean="0"/>
              <a:t> defects:</a:t>
            </a:r>
            <a:r>
              <a:rPr lang="en-US" sz="4500" dirty="0" smtClean="0"/>
              <a:t> fine anomalies in the shell’s </a:t>
            </a:r>
            <a:r>
              <a:rPr lang="en-US" sz="4500" dirty="0" err="1" smtClean="0"/>
              <a:t>mammillary</a:t>
            </a:r>
            <a:r>
              <a:rPr lang="en-US" sz="4500" dirty="0" smtClean="0"/>
              <a:t> layer.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fr-FR" b="1" dirty="0" smtClean="0"/>
              <a:t> Qualité de la coquille</a:t>
            </a:r>
            <a:r>
              <a:rPr lang="fr-FR" dirty="0" smtClean="0"/>
              <a:t> </a:t>
            </a:r>
          </a:p>
          <a:p>
            <a:pPr>
              <a:buNone/>
            </a:pPr>
            <a:r>
              <a:rPr lang="fr-FR" b="1" dirty="0" smtClean="0"/>
              <a:t>Anomalies des coquilles d’œufs</a:t>
            </a:r>
          </a:p>
          <a:p>
            <a:r>
              <a:rPr lang="fr-FR" b="1" dirty="0" smtClean="0"/>
              <a:t>Pré-fêlés in vivo :</a:t>
            </a:r>
            <a:r>
              <a:rPr lang="fr-FR" dirty="0" smtClean="0"/>
              <a:t> fissures liées à des perturbations musculaires de l’oviducte lors de la formation initiale de la coquille.</a:t>
            </a:r>
          </a:p>
          <a:p>
            <a:r>
              <a:rPr lang="fr-FR" b="1" dirty="0" err="1" smtClean="0"/>
              <a:t>Aurélolés</a:t>
            </a:r>
            <a:r>
              <a:rPr lang="fr-FR" b="1" dirty="0" smtClean="0"/>
              <a:t> :</a:t>
            </a:r>
            <a:r>
              <a:rPr lang="fr-FR" dirty="0" smtClean="0"/>
              <a:t> coquille partiellement aplatie ou entaillée, fréquents chez les jeunes et les vieilles pondeuses.</a:t>
            </a:r>
          </a:p>
          <a:p>
            <a:r>
              <a:rPr lang="fr-FR" b="1" dirty="0" smtClean="0"/>
              <a:t>Ondulés :</a:t>
            </a:r>
            <a:r>
              <a:rPr lang="fr-FR" dirty="0" smtClean="0"/>
              <a:t> coquille rugueuse et ondulée, souvent causée par maladies ou problèmes de formation de l’albumen.</a:t>
            </a:r>
          </a:p>
          <a:p>
            <a:r>
              <a:rPr lang="fr-FR" b="1" dirty="0" smtClean="0"/>
              <a:t>Molle ou sans coquille :</a:t>
            </a:r>
            <a:r>
              <a:rPr lang="fr-FR" dirty="0" smtClean="0"/>
              <a:t> calcification incomplète, liée à l’âge, l’éclairage excessif ou contraintes environnementales.</a:t>
            </a:r>
          </a:p>
          <a:p>
            <a:r>
              <a:rPr lang="fr-FR" b="1" dirty="0" smtClean="0"/>
              <a:t>Mauves, roses ou tachetés de calcium :</a:t>
            </a:r>
            <a:r>
              <a:rPr lang="fr-FR" dirty="0" smtClean="0"/>
              <a:t> défauts superficiels dus au stress.</a:t>
            </a:r>
          </a:p>
          <a:p>
            <a:r>
              <a:rPr lang="fr-FR" b="1" dirty="0" smtClean="0"/>
              <a:t>Rugueuse :</a:t>
            </a:r>
            <a:r>
              <a:rPr lang="fr-FR" dirty="0" smtClean="0"/>
              <a:t> irrégularités réparties sur la coquille ou à une extrémité, souvent chez les poules âgées.</a:t>
            </a:r>
          </a:p>
          <a:p>
            <a:r>
              <a:rPr lang="fr-FR" b="1" dirty="0" smtClean="0"/>
              <a:t>Aspérités :</a:t>
            </a:r>
            <a:r>
              <a:rPr lang="fr-FR" dirty="0" smtClean="0"/>
              <a:t> défauts dus à la membrane coquillère ou incorporation de fragments d’oviducte.</a:t>
            </a:r>
          </a:p>
          <a:p>
            <a:r>
              <a:rPr lang="fr-FR" b="1" dirty="0" smtClean="0"/>
              <a:t>Fenêtres translucides :</a:t>
            </a:r>
            <a:r>
              <a:rPr lang="fr-FR" dirty="0" smtClean="0"/>
              <a:t> zones de la coquille contenant de l’eau, liées à des imperfections de la trame protéique.</a:t>
            </a:r>
          </a:p>
          <a:p>
            <a:r>
              <a:rPr lang="fr-FR" b="1" dirty="0" smtClean="0"/>
              <a:t>Défauts </a:t>
            </a:r>
            <a:r>
              <a:rPr lang="fr-FR" b="1" dirty="0" err="1" smtClean="0"/>
              <a:t>ultrastructuraux</a:t>
            </a:r>
            <a:r>
              <a:rPr lang="fr-FR" b="1" dirty="0" smtClean="0"/>
              <a:t> :</a:t>
            </a:r>
            <a:r>
              <a:rPr lang="fr-FR" dirty="0" smtClean="0"/>
              <a:t> anomalies fines au niveau de la couche mamillaire de la coquille.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3718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0"/>
            <a:ext cx="528638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3929066"/>
            <a:ext cx="3357554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3714753"/>
            <a:ext cx="5786446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707233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4400" b="1" dirty="0" smtClean="0">
                <a:solidFill>
                  <a:srgbClr val="FF0000"/>
                </a:solidFill>
              </a:rPr>
              <a:t>Egg Internal Quality </a:t>
            </a:r>
          </a:p>
          <a:p>
            <a:r>
              <a:rPr lang="en-US" sz="4400" b="1" dirty="0" smtClean="0"/>
              <a:t>Watery albumen:</a:t>
            </a:r>
            <a:r>
              <a:rPr lang="en-US" sz="4400" dirty="0" smtClean="0"/>
              <a:t> liquid egg white caused by flock age, certain diseases (Newcastle, infectious bronchitis), or unfavorable environmental conditions.</a:t>
            </a:r>
          </a:p>
          <a:p>
            <a:r>
              <a:rPr lang="en-US" sz="4400" b="1" dirty="0" smtClean="0"/>
              <a:t>Spotted or discolored yolks:</a:t>
            </a:r>
            <a:r>
              <a:rPr lang="en-US" sz="4400" dirty="0" smtClean="0"/>
              <a:t> marks of various sizes and colors due to imperfections in the </a:t>
            </a:r>
            <a:r>
              <a:rPr lang="en-US" sz="4400" dirty="0" err="1" smtClean="0"/>
              <a:t>vitelline</a:t>
            </a:r>
            <a:r>
              <a:rPr lang="en-US" sz="4400" dirty="0" smtClean="0"/>
              <a:t> membrane.</a:t>
            </a:r>
          </a:p>
          <a:p>
            <a:r>
              <a:rPr lang="en-US" sz="4400" b="1" dirty="0" smtClean="0"/>
              <a:t>Double-yolk eggs:</a:t>
            </a:r>
            <a:r>
              <a:rPr lang="en-US" sz="4400" dirty="0" smtClean="0"/>
              <a:t> common in young hens, disappear once the laying cycle stabilizes.</a:t>
            </a:r>
          </a:p>
          <a:p>
            <a:r>
              <a:rPr lang="en-US" sz="4400" b="1" dirty="0" smtClean="0"/>
              <a:t>Broken yolks:</a:t>
            </a:r>
            <a:r>
              <a:rPr lang="en-US" sz="4400" dirty="0" smtClean="0"/>
              <a:t> yolk fragility caused by albumen liquefaction and water transfer from white to yolk, especially at the end of the laying cycle.</a:t>
            </a:r>
          </a:p>
          <a:p>
            <a:r>
              <a:rPr lang="en-US" sz="4400" b="1" dirty="0" smtClean="0"/>
              <a:t>Inclusions (blood or meat spots):</a:t>
            </a:r>
            <a:r>
              <a:rPr lang="en-US" sz="4400" dirty="0" smtClean="0"/>
              <a:t> result from ovarian micro-bleeding, oviduct shedding, viral infections, or environmental stress.</a:t>
            </a:r>
          </a:p>
          <a:p>
            <a:pPr>
              <a:buNone/>
            </a:pPr>
            <a:r>
              <a:rPr lang="fr-FR" sz="2900" b="1" dirty="0" smtClean="0">
                <a:solidFill>
                  <a:srgbClr val="FF0000"/>
                </a:solidFill>
              </a:rPr>
              <a:t>Qualité interne des œufs </a:t>
            </a:r>
          </a:p>
          <a:p>
            <a:r>
              <a:rPr lang="fr-FR" sz="2900" b="1" dirty="0" smtClean="0"/>
              <a:t>Blanc aqueux :</a:t>
            </a:r>
            <a:r>
              <a:rPr lang="fr-FR" sz="2900" dirty="0" smtClean="0"/>
              <a:t> albumen liquide, causé par l’âge du troupeau, certaines maladies (Newcastle, bronchite infectieuse) ou des conditions environnementales défavorables.</a:t>
            </a:r>
          </a:p>
          <a:p>
            <a:r>
              <a:rPr lang="fr-FR" sz="2900" b="1" dirty="0" smtClean="0"/>
              <a:t>Jaunes tachetés ou décolorés :</a:t>
            </a:r>
            <a:r>
              <a:rPr lang="fr-FR" sz="2900" dirty="0" smtClean="0"/>
              <a:t> marques de différentes tailles et couleurs dues à des imperfections de la membrane vitelline.</a:t>
            </a:r>
          </a:p>
          <a:p>
            <a:r>
              <a:rPr lang="fr-FR" sz="2900" b="1" dirty="0" smtClean="0"/>
              <a:t>Œufs à double jaune :</a:t>
            </a:r>
            <a:r>
              <a:rPr lang="fr-FR" sz="2900" dirty="0" smtClean="0"/>
              <a:t> fréquents chez les jeunes pondeuses, disparaissent après stabilisation du cycle de ponte.</a:t>
            </a:r>
          </a:p>
          <a:p>
            <a:r>
              <a:rPr lang="fr-FR" sz="2900" b="1" dirty="0" smtClean="0"/>
              <a:t>Jaunes cassés :</a:t>
            </a:r>
            <a:r>
              <a:rPr lang="fr-FR" sz="2900" dirty="0" smtClean="0"/>
              <a:t> fragilisation du jaune due à la liquéfaction de l’albumen et au transfert d’eau du blanc vers le jaune, surtout en fin de cycle de ponte.</a:t>
            </a:r>
          </a:p>
          <a:p>
            <a:r>
              <a:rPr lang="fr-FR" sz="2900" b="1" dirty="0" smtClean="0"/>
              <a:t>Inclusions (taches de sang ou de viande) :</a:t>
            </a:r>
            <a:r>
              <a:rPr lang="fr-FR" sz="2900" dirty="0" smtClean="0"/>
              <a:t> causées par microhémorragies ovariennes, desquamation de l’oviducte, infections virales ou stress environnemental.</a:t>
            </a:r>
          </a:p>
          <a:p>
            <a:pPr>
              <a:buNone/>
            </a:pPr>
            <a:endParaRPr lang="fr-FR" sz="29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86375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0439"/>
            <a:ext cx="91440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1"/>
            <a:ext cx="385762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sz="7600" dirty="0" smtClean="0">
                <a:solidFill>
                  <a:srgbClr val="FF0000"/>
                </a:solidFill>
              </a:rPr>
              <a:t>The </a:t>
            </a:r>
            <a:r>
              <a:rPr lang="en-US" sz="7600" b="1" dirty="0" smtClean="0">
                <a:solidFill>
                  <a:srgbClr val="FF0000"/>
                </a:solidFill>
              </a:rPr>
              <a:t>evaluation of the external quality of an egg</a:t>
            </a:r>
          </a:p>
          <a:p>
            <a:pPr>
              <a:buNone/>
            </a:pPr>
            <a:r>
              <a:rPr lang="en-US" sz="7600" b="1" dirty="0" smtClean="0"/>
              <a:t>1. Egg weight</a:t>
            </a:r>
          </a:p>
          <a:p>
            <a:r>
              <a:rPr lang="en-US" sz="7600" dirty="0" smtClean="0"/>
              <a:t>Egg weight is very important because eggs are classified and sold according to their size (small, medium, large, etc.).</a:t>
            </a:r>
          </a:p>
          <a:p>
            <a:r>
              <a:rPr lang="en-US" sz="7600" dirty="0" smtClean="0"/>
              <a:t>Eggs that meet market standards are easier to sell.</a:t>
            </a:r>
            <a:br>
              <a:rPr lang="en-US" sz="7600" dirty="0" smtClean="0"/>
            </a:br>
            <a:r>
              <a:rPr lang="en-US" sz="7600" dirty="0" smtClean="0"/>
              <a:t>That is why producers try to control farming conditions to obtain eggs with the desired weight.</a:t>
            </a:r>
          </a:p>
          <a:p>
            <a:endParaRPr lang="fr-FR" dirty="0" smtClean="0"/>
          </a:p>
          <a:p>
            <a:pPr>
              <a:buNone/>
            </a:pPr>
            <a:r>
              <a:rPr lang="fr-FR" sz="3600" dirty="0" smtClean="0"/>
              <a:t>L’évaluation de la </a:t>
            </a:r>
            <a:r>
              <a:rPr lang="fr-FR" sz="3600" b="1" dirty="0" smtClean="0"/>
              <a:t>qualité externe de l’œuf</a:t>
            </a:r>
            <a:r>
              <a:rPr lang="fr-FR" sz="3600" dirty="0" smtClean="0"/>
              <a:t> </a:t>
            </a:r>
          </a:p>
          <a:p>
            <a:pPr>
              <a:buNone/>
            </a:pPr>
            <a:r>
              <a:rPr lang="fr-FR" sz="3600" b="1" dirty="0" smtClean="0"/>
              <a:t>1. Le poids de l’œuf</a:t>
            </a:r>
          </a:p>
          <a:p>
            <a:r>
              <a:rPr lang="fr-FR" sz="3600" dirty="0" smtClean="0"/>
              <a:t>Le poids est très important parce que les œufs sont classés et vendus selon leur taille (petit, moyen, gros…).</a:t>
            </a:r>
          </a:p>
          <a:p>
            <a:r>
              <a:rPr lang="fr-FR" sz="3600" dirty="0" smtClean="0"/>
              <a:t> Plus le poids correspond aux normes du marché, plus l’œuf est facile à commercialiser.</a:t>
            </a:r>
            <a:br>
              <a:rPr lang="fr-FR" sz="3600" dirty="0" smtClean="0"/>
            </a:br>
            <a:r>
              <a:rPr lang="fr-FR" sz="3600" dirty="0" smtClean="0"/>
              <a:t>C’est pourquoi les producteurs essaient de contrôler les conditions d’élevage des poules pour obtenir des œufs du poids souhaité.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3800" b="1" dirty="0" smtClean="0">
                <a:solidFill>
                  <a:srgbClr val="FF0000"/>
                </a:solidFill>
              </a:rPr>
              <a:t>2. Shell quality</a:t>
            </a:r>
          </a:p>
          <a:p>
            <a:pPr>
              <a:buNone/>
            </a:pPr>
            <a:r>
              <a:rPr lang="en-US" sz="3800" dirty="0" smtClean="0"/>
              <a:t>The shell protects the inside of the egg, so its quality is essential.</a:t>
            </a:r>
          </a:p>
          <a:p>
            <a:pPr>
              <a:buNone/>
            </a:pPr>
            <a:r>
              <a:rPr lang="en-US" sz="3800" dirty="0" smtClean="0"/>
              <a:t>✔ </a:t>
            </a:r>
            <a:r>
              <a:rPr lang="en-US" sz="3800" b="1" dirty="0" smtClean="0"/>
              <a:t>Cleanliness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dirty="0" smtClean="0"/>
              <a:t>The shell is checked for dirt such as feces, blood, or dust.</a:t>
            </a:r>
            <a:br>
              <a:rPr lang="en-US" sz="3800" dirty="0" smtClean="0"/>
            </a:br>
            <a:r>
              <a:rPr lang="en-US" sz="3800" dirty="0" smtClean="0"/>
              <a:t>Dirty eggs are considered lower quality and may be less safe for consumption.</a:t>
            </a:r>
          </a:p>
          <a:p>
            <a:pPr>
              <a:buNone/>
            </a:pPr>
            <a:r>
              <a:rPr lang="en-US" sz="3800" dirty="0" smtClean="0"/>
              <a:t>✔ </a:t>
            </a:r>
            <a:r>
              <a:rPr lang="en-US" sz="3800" b="1" dirty="0" smtClean="0"/>
              <a:t>Color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dirty="0" smtClean="0"/>
              <a:t>Shell color comes from pigments in the shell and cuticle.</a:t>
            </a:r>
            <a:br>
              <a:rPr lang="en-US" sz="3800" dirty="0" smtClean="0"/>
            </a:br>
            <a:r>
              <a:rPr lang="en-US" sz="3800" dirty="0" smtClean="0"/>
              <a:t>It does not greatly affect nutritional value but can influence consumer preference.</a:t>
            </a:r>
          </a:p>
          <a:p>
            <a:pPr>
              <a:buNone/>
            </a:pPr>
            <a:r>
              <a:rPr lang="en-US" sz="3800" dirty="0" smtClean="0"/>
              <a:t>✔ </a:t>
            </a:r>
            <a:r>
              <a:rPr lang="en-US" sz="3800" b="1" dirty="0" smtClean="0"/>
              <a:t>Strength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dirty="0" smtClean="0"/>
              <a:t>A strong shell protects the egg from breakage and contamination.</a:t>
            </a:r>
            <a:br>
              <a:rPr lang="en-US" sz="3800" dirty="0" smtClean="0"/>
            </a:br>
            <a:r>
              <a:rPr lang="en-US" sz="3800" dirty="0" smtClean="0"/>
              <a:t>Shell strength can be measured by thickness, resistance to pressure, or deformation tests.</a:t>
            </a:r>
          </a:p>
          <a:p>
            <a:pPr>
              <a:buNone/>
            </a:pPr>
            <a:r>
              <a:rPr lang="en-US" sz="3800" b="1" dirty="0" smtClean="0"/>
              <a:t>In summary</a:t>
            </a:r>
          </a:p>
          <a:p>
            <a:pPr>
              <a:buNone/>
            </a:pPr>
            <a:r>
              <a:rPr lang="en-US" sz="3800" dirty="0" smtClean="0"/>
              <a:t>External egg quality assessment ensures the egg is </a:t>
            </a:r>
            <a:r>
              <a:rPr lang="en-US" sz="3800" b="1" dirty="0" smtClean="0"/>
              <a:t>properly formed, clean, and strong</a:t>
            </a:r>
            <a:r>
              <a:rPr lang="en-US" sz="3800" dirty="0" smtClean="0"/>
              <a:t>, which guarantees safety, protection, and commercial value.</a:t>
            </a:r>
          </a:p>
          <a:p>
            <a:pPr>
              <a:buNone/>
            </a:pPr>
            <a:r>
              <a:rPr lang="fr-FR" sz="2500" b="1" dirty="0" smtClean="0">
                <a:solidFill>
                  <a:srgbClr val="FF0000"/>
                </a:solidFill>
              </a:rPr>
              <a:t>2.La qualité de la coquille</a:t>
            </a:r>
          </a:p>
          <a:p>
            <a:pPr>
              <a:buNone/>
            </a:pPr>
            <a:r>
              <a:rPr lang="fr-FR" sz="2500" dirty="0" smtClean="0"/>
              <a:t>La coquille protège l’intérieur de l’œuf, donc sa qualité est essentielle.</a:t>
            </a:r>
          </a:p>
          <a:p>
            <a:pPr>
              <a:buNone/>
            </a:pPr>
            <a:r>
              <a:rPr lang="fr-FR" sz="2500" dirty="0" smtClean="0"/>
              <a:t>✔ </a:t>
            </a:r>
            <a:r>
              <a:rPr lang="fr-FR" sz="2500" b="1" dirty="0" smtClean="0"/>
              <a:t>La propreté</a:t>
            </a:r>
            <a:r>
              <a:rPr lang="fr-FR" sz="2500" dirty="0" smtClean="0"/>
              <a:t/>
            </a:r>
            <a:br>
              <a:rPr lang="fr-FR" sz="2500" dirty="0" smtClean="0"/>
            </a:br>
            <a:r>
              <a:rPr lang="fr-FR" sz="2500" dirty="0" smtClean="0"/>
              <a:t>On vérifie si la coquille est sale ou non (présence de fientes, sang, poussière…).</a:t>
            </a:r>
            <a:br>
              <a:rPr lang="fr-FR" sz="2500" dirty="0" smtClean="0"/>
            </a:br>
            <a:r>
              <a:rPr lang="fr-FR" sz="2500" dirty="0" smtClean="0"/>
              <a:t>Un œuf sale est de moins bonne qualité et peut être moins sûr pour la consommation.</a:t>
            </a:r>
          </a:p>
          <a:p>
            <a:pPr>
              <a:buNone/>
            </a:pPr>
            <a:r>
              <a:rPr lang="fr-FR" sz="2500" dirty="0" smtClean="0"/>
              <a:t>✔ </a:t>
            </a:r>
            <a:r>
              <a:rPr lang="fr-FR" sz="2500" b="1" dirty="0" smtClean="0"/>
              <a:t>La couleur</a:t>
            </a:r>
            <a:r>
              <a:rPr lang="fr-FR" sz="2500" dirty="0" smtClean="0"/>
              <a:t/>
            </a:r>
            <a:br>
              <a:rPr lang="fr-FR" sz="2500" dirty="0" smtClean="0"/>
            </a:br>
            <a:r>
              <a:rPr lang="fr-FR" sz="2500" dirty="0" smtClean="0"/>
              <a:t>Elle dépend de pigments présents dans la coquille.</a:t>
            </a:r>
            <a:br>
              <a:rPr lang="fr-FR" sz="2500" dirty="0" smtClean="0"/>
            </a:br>
            <a:r>
              <a:rPr lang="fr-FR" sz="2500" dirty="0" smtClean="0"/>
              <a:t>La couleur n’influence pas beaucoup la valeur nutritive, mais elle peut être importante pour l’apparence et les préférences des consommateurs.</a:t>
            </a:r>
          </a:p>
          <a:p>
            <a:pPr>
              <a:buNone/>
            </a:pPr>
            <a:r>
              <a:rPr lang="fr-FR" sz="2500" dirty="0" smtClean="0"/>
              <a:t>✔ </a:t>
            </a:r>
            <a:r>
              <a:rPr lang="fr-FR" sz="2500" b="1" dirty="0" smtClean="0"/>
              <a:t>La solidité</a:t>
            </a:r>
            <a:r>
              <a:rPr lang="fr-FR" sz="2500" dirty="0" smtClean="0"/>
              <a:t/>
            </a:r>
            <a:br>
              <a:rPr lang="fr-FR" sz="2500" dirty="0" smtClean="0"/>
            </a:br>
            <a:r>
              <a:rPr lang="fr-FR" sz="2500" dirty="0" smtClean="0"/>
              <a:t>Une coquille solide protège mieux l’œuf contre les chocs et les contaminations.</a:t>
            </a:r>
            <a:br>
              <a:rPr lang="fr-FR" sz="2500" dirty="0" smtClean="0"/>
            </a:br>
            <a:r>
              <a:rPr lang="fr-FR" sz="2500" dirty="0" smtClean="0"/>
              <a:t>On peut tester sa solidité en mesurant son épaisseur, sa résistance à la pression ou sa déformation.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fr-FR" sz="1200" dirty="0" smtClean="0"/>
              <a:t/>
            </a:r>
            <a:br>
              <a:rPr lang="fr-FR" sz="1200" dirty="0" smtClean="0"/>
            </a:br>
            <a:endParaRPr lang="fr-FR" sz="12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0" y="0"/>
            <a:ext cx="9144000" cy="500063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3800" dirty="0" smtClean="0">
                <a:solidFill>
                  <a:srgbClr val="FF0000"/>
                </a:solidFill>
              </a:rPr>
              <a:t>The </a:t>
            </a:r>
            <a:r>
              <a:rPr lang="en-US" sz="3800" b="1" dirty="0" smtClean="0">
                <a:solidFill>
                  <a:srgbClr val="FF0000"/>
                </a:solidFill>
              </a:rPr>
              <a:t>internal quality of an egg</a:t>
            </a:r>
            <a:r>
              <a:rPr lang="en-US" sz="3800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en-US" sz="3800" dirty="0" smtClean="0"/>
              <a:t>is evaluated mainly by the albumen (egg white), the yolk, and the presence of inclusions.</a:t>
            </a:r>
          </a:p>
          <a:p>
            <a:r>
              <a:rPr lang="en-US" sz="3800" dirty="0" smtClean="0">
                <a:solidFill>
                  <a:srgbClr val="FF0000"/>
                </a:solidFill>
              </a:rPr>
              <a:t>The </a:t>
            </a:r>
            <a:r>
              <a:rPr lang="en-US" sz="3800" b="1" dirty="0" smtClean="0">
                <a:solidFill>
                  <a:srgbClr val="FF0000"/>
                </a:solidFill>
              </a:rPr>
              <a:t>quality of the albumen</a:t>
            </a:r>
            <a:r>
              <a:rPr lang="en-US" sz="3800" dirty="0" smtClean="0">
                <a:solidFill>
                  <a:srgbClr val="FF0000"/>
                </a:solidFill>
              </a:rPr>
              <a:t> </a:t>
            </a:r>
            <a:r>
              <a:rPr lang="en-US" sz="3800" dirty="0" smtClean="0"/>
              <a:t>is usually measured using </a:t>
            </a:r>
            <a:r>
              <a:rPr lang="en-US" sz="3800" dirty="0" err="1" smtClean="0"/>
              <a:t>Haugh</a:t>
            </a:r>
            <a:r>
              <a:rPr lang="en-US" sz="3800" dirty="0" smtClean="0"/>
              <a:t> units, which indicate the relationship between egg white thickness and freshness. The albumen pH increases as the egg ages. </a:t>
            </a:r>
          </a:p>
          <a:p>
            <a:endParaRPr lang="fr-FR" dirty="0" smtClean="0">
              <a:solidFill>
                <a:srgbClr val="FF0000"/>
              </a:solidFill>
            </a:endParaRPr>
          </a:p>
          <a:p>
            <a:r>
              <a:rPr lang="fr-FR" sz="2300" dirty="0" smtClean="0">
                <a:solidFill>
                  <a:srgbClr val="FF0000"/>
                </a:solidFill>
              </a:rPr>
              <a:t>L’évaluation de la </a:t>
            </a:r>
            <a:r>
              <a:rPr lang="fr-FR" sz="2300" b="1" dirty="0" smtClean="0">
                <a:solidFill>
                  <a:srgbClr val="FF0000"/>
                </a:solidFill>
              </a:rPr>
              <a:t>qualité interne de l’œuf</a:t>
            </a:r>
            <a:r>
              <a:rPr lang="fr-FR" sz="23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fr-FR" sz="2300" dirty="0" smtClean="0"/>
              <a:t>concerne principalement l’albumen (blanc), le vitellus (jaune) et la présence d’inclusions.</a:t>
            </a:r>
          </a:p>
          <a:p>
            <a:r>
              <a:rPr lang="fr-FR" sz="2300" dirty="0" smtClean="0">
                <a:solidFill>
                  <a:srgbClr val="FF0000"/>
                </a:solidFill>
              </a:rPr>
              <a:t>La </a:t>
            </a:r>
            <a:r>
              <a:rPr lang="fr-FR" sz="2300" b="1" dirty="0" smtClean="0">
                <a:solidFill>
                  <a:srgbClr val="FF0000"/>
                </a:solidFill>
              </a:rPr>
              <a:t>qualité de l’albumen</a:t>
            </a:r>
            <a:r>
              <a:rPr lang="fr-FR" sz="2300" dirty="0" smtClean="0"/>
              <a:t> est généralement mesurée par les unités Haugh, qui indiquent la relation entre la consistance du blanc et la fraîcheur de l’œuf. Le pH du blanc augmente avec le vieillissement. </a:t>
            </a:r>
          </a:p>
          <a:p>
            <a:endParaRPr lang="fr-FR" dirty="0" smtClean="0"/>
          </a:p>
          <a:p>
            <a:pPr>
              <a:buNone/>
            </a:pPr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4714884"/>
            <a:ext cx="4705350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r-FR" b="1" dirty="0" smtClean="0"/>
              <a:t>3. Structure of the Egg</a:t>
            </a:r>
          </a:p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</a:rPr>
              <a:t>3.1 </a:t>
            </a:r>
            <a:r>
              <a:rPr lang="fr-FR" dirty="0" smtClean="0">
                <a:solidFill>
                  <a:srgbClr val="FF0000"/>
                </a:solidFill>
              </a:rPr>
              <a:t>Egg </a:t>
            </a:r>
            <a:r>
              <a:rPr lang="fr-FR" b="1" dirty="0" smtClean="0">
                <a:solidFill>
                  <a:srgbClr val="FF0000"/>
                </a:solidFill>
              </a:rPr>
              <a:t>Shell (Coquille</a:t>
            </a:r>
            <a:r>
              <a:rPr lang="fr-FR" b="1" dirty="0" smtClean="0"/>
              <a:t>)</a:t>
            </a:r>
          </a:p>
          <a:p>
            <a:pPr lvl="0">
              <a:buNone/>
            </a:pPr>
            <a:r>
              <a:rPr lang="fr-FR" b="1" dirty="0" err="1" smtClean="0"/>
              <a:t>Definition</a:t>
            </a:r>
            <a:r>
              <a:rPr lang="fr-FR" b="1" dirty="0" smtClean="0"/>
              <a:t>:</a:t>
            </a:r>
            <a:r>
              <a:rPr lang="fr-FR" dirty="0" smtClean="0"/>
              <a:t> Hard, </a:t>
            </a:r>
            <a:r>
              <a:rPr lang="fr-FR" dirty="0" err="1" smtClean="0"/>
              <a:t>porous</a:t>
            </a:r>
            <a:r>
              <a:rPr lang="fr-FR" dirty="0" smtClean="0"/>
              <a:t> </a:t>
            </a:r>
            <a:r>
              <a:rPr lang="fr-FR" dirty="0" err="1" smtClean="0"/>
              <a:t>outer</a:t>
            </a:r>
            <a:r>
              <a:rPr lang="fr-FR" dirty="0" smtClean="0"/>
              <a:t> layer </a:t>
            </a:r>
            <a:r>
              <a:rPr lang="fr-FR" dirty="0" err="1" smtClean="0"/>
              <a:t>composed</a:t>
            </a:r>
            <a:r>
              <a:rPr lang="fr-FR" dirty="0" smtClean="0"/>
              <a:t> </a:t>
            </a:r>
            <a:r>
              <a:rPr lang="fr-FR" dirty="0" err="1" smtClean="0"/>
              <a:t>mainly</a:t>
            </a:r>
            <a:r>
              <a:rPr lang="fr-FR" dirty="0" smtClean="0"/>
              <a:t> of calcium carbonate.</a:t>
            </a:r>
            <a:endParaRPr lang="fr-FR" b="1" dirty="0" smtClean="0"/>
          </a:p>
          <a:p>
            <a:pPr lvl="0">
              <a:buNone/>
            </a:pPr>
            <a:r>
              <a:rPr lang="fr-FR" b="1" dirty="0" err="1" smtClean="0"/>
              <a:t>Function</a:t>
            </a:r>
            <a:r>
              <a:rPr lang="fr-FR" b="1" dirty="0" smtClean="0"/>
              <a:t>:</a:t>
            </a:r>
            <a:r>
              <a:rPr lang="fr-FR" dirty="0" smtClean="0"/>
              <a:t> </a:t>
            </a:r>
            <a:r>
              <a:rPr lang="fr-FR" dirty="0" err="1" smtClean="0"/>
              <a:t>Protects</a:t>
            </a:r>
            <a:r>
              <a:rPr lang="fr-FR" dirty="0" smtClean="0"/>
              <a:t> the </a:t>
            </a:r>
            <a:r>
              <a:rPr lang="fr-FR" dirty="0" err="1" smtClean="0"/>
              <a:t>egg</a:t>
            </a:r>
            <a:r>
              <a:rPr lang="fr-FR" dirty="0" smtClean="0"/>
              <a:t> contents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physical</a:t>
            </a:r>
            <a:r>
              <a:rPr lang="fr-FR" dirty="0" smtClean="0"/>
              <a:t> damage and </a:t>
            </a:r>
            <a:r>
              <a:rPr lang="fr-FR" dirty="0" err="1" smtClean="0"/>
              <a:t>microbial</a:t>
            </a:r>
            <a:r>
              <a:rPr lang="fr-FR" dirty="0" smtClean="0"/>
              <a:t> contamination; </a:t>
            </a:r>
            <a:r>
              <a:rPr lang="fr-FR" dirty="0" err="1" smtClean="0"/>
              <a:t>allows</a:t>
            </a:r>
            <a:r>
              <a:rPr lang="fr-FR" dirty="0" smtClean="0"/>
              <a:t> </a:t>
            </a:r>
            <a:r>
              <a:rPr lang="fr-FR" dirty="0" err="1" smtClean="0"/>
              <a:t>gas</a:t>
            </a:r>
            <a:r>
              <a:rPr lang="fr-FR" dirty="0" smtClean="0"/>
              <a:t> exchange.</a:t>
            </a:r>
            <a:endParaRPr lang="fr-FR" b="1" dirty="0" smtClean="0"/>
          </a:p>
          <a:p>
            <a:endParaRPr lang="fr-FR" b="1" dirty="0" smtClean="0"/>
          </a:p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</a:rPr>
              <a:t>3.2 Egg White (Albumen)</a:t>
            </a:r>
          </a:p>
          <a:p>
            <a:pPr lvl="0">
              <a:buNone/>
            </a:pPr>
            <a:r>
              <a:rPr lang="fr-FR" b="1" dirty="0" err="1" smtClean="0"/>
              <a:t>Definition</a:t>
            </a:r>
            <a:r>
              <a:rPr lang="fr-FR" b="1" dirty="0" smtClean="0"/>
              <a:t>:</a:t>
            </a:r>
            <a:r>
              <a:rPr lang="fr-FR" dirty="0" smtClean="0"/>
              <a:t> </a:t>
            </a:r>
            <a:r>
              <a:rPr lang="fr-FR" dirty="0" err="1" smtClean="0"/>
              <a:t>Clear</a:t>
            </a:r>
            <a:r>
              <a:rPr lang="fr-FR" dirty="0" smtClean="0"/>
              <a:t> </a:t>
            </a:r>
            <a:r>
              <a:rPr lang="fr-FR" dirty="0" err="1" smtClean="0"/>
              <a:t>liquid</a:t>
            </a:r>
            <a:r>
              <a:rPr lang="fr-FR" dirty="0" smtClean="0"/>
              <a:t> </a:t>
            </a:r>
            <a:r>
              <a:rPr lang="fr-FR" dirty="0" err="1" smtClean="0"/>
              <a:t>surrounding</a:t>
            </a:r>
            <a:r>
              <a:rPr lang="fr-FR" dirty="0" smtClean="0"/>
              <a:t> the </a:t>
            </a:r>
            <a:r>
              <a:rPr lang="fr-FR" dirty="0" err="1" smtClean="0"/>
              <a:t>yolk</a:t>
            </a:r>
            <a:r>
              <a:rPr lang="fr-FR" dirty="0" smtClean="0"/>
              <a:t>, </a:t>
            </a:r>
            <a:r>
              <a:rPr lang="fr-FR" dirty="0" err="1" smtClean="0"/>
              <a:t>rich</a:t>
            </a:r>
            <a:r>
              <a:rPr lang="fr-FR" dirty="0" smtClean="0"/>
              <a:t> in </a:t>
            </a:r>
            <a:r>
              <a:rPr lang="fr-FR" dirty="0" err="1" smtClean="0"/>
              <a:t>proteins</a:t>
            </a:r>
            <a:r>
              <a:rPr lang="fr-FR" dirty="0" smtClean="0"/>
              <a:t> and water.</a:t>
            </a:r>
            <a:endParaRPr lang="fr-FR" b="1" dirty="0" smtClean="0"/>
          </a:p>
          <a:p>
            <a:pPr lvl="0">
              <a:buNone/>
            </a:pPr>
            <a:r>
              <a:rPr lang="fr-FR" b="1" dirty="0" err="1" smtClean="0"/>
              <a:t>Function</a:t>
            </a:r>
            <a:r>
              <a:rPr lang="fr-FR" b="1" dirty="0" smtClean="0"/>
              <a:t>:</a:t>
            </a:r>
            <a:r>
              <a:rPr lang="fr-FR" dirty="0" smtClean="0"/>
              <a:t> </a:t>
            </a:r>
            <a:r>
              <a:rPr lang="fr-FR" dirty="0" err="1" smtClean="0"/>
              <a:t>Provides</a:t>
            </a:r>
            <a:r>
              <a:rPr lang="fr-FR" dirty="0" smtClean="0"/>
              <a:t> protection for the </a:t>
            </a:r>
            <a:r>
              <a:rPr lang="fr-FR" dirty="0" err="1" smtClean="0"/>
              <a:t>yolk</a:t>
            </a:r>
            <a:r>
              <a:rPr lang="fr-FR" dirty="0" smtClean="0"/>
              <a:t> and supplies water and </a:t>
            </a:r>
            <a:r>
              <a:rPr lang="fr-FR" dirty="0" err="1" smtClean="0"/>
              <a:t>proteins</a:t>
            </a:r>
            <a:r>
              <a:rPr lang="fr-FR" dirty="0" smtClean="0"/>
              <a:t> to the </a:t>
            </a:r>
            <a:r>
              <a:rPr lang="fr-FR" dirty="0" err="1" smtClean="0"/>
              <a:t>developing</a:t>
            </a:r>
            <a:r>
              <a:rPr lang="fr-FR" dirty="0" smtClean="0"/>
              <a:t> </a:t>
            </a:r>
            <a:r>
              <a:rPr lang="fr-FR" dirty="0" err="1" smtClean="0"/>
              <a:t>embryo</a:t>
            </a:r>
            <a:r>
              <a:rPr lang="fr-FR" dirty="0" smtClean="0"/>
              <a:t>.</a:t>
            </a:r>
            <a:endParaRPr lang="fr-FR" b="1" dirty="0" smtClean="0"/>
          </a:p>
          <a:p>
            <a:endParaRPr lang="fr-FR" b="1" dirty="0" smtClean="0"/>
          </a:p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</a:rPr>
              <a:t>3.3 Egg </a:t>
            </a:r>
            <a:r>
              <a:rPr lang="fr-FR" b="1" dirty="0" err="1" smtClean="0">
                <a:solidFill>
                  <a:srgbClr val="FF0000"/>
                </a:solidFill>
              </a:rPr>
              <a:t>Yolk</a:t>
            </a:r>
            <a:r>
              <a:rPr lang="fr-FR" b="1" dirty="0" smtClean="0">
                <a:solidFill>
                  <a:srgbClr val="FF0000"/>
                </a:solidFill>
              </a:rPr>
              <a:t> (Vitellus)</a:t>
            </a:r>
          </a:p>
          <a:p>
            <a:pPr lvl="0">
              <a:buNone/>
            </a:pPr>
            <a:r>
              <a:rPr lang="fr-FR" b="1" dirty="0" err="1" smtClean="0"/>
              <a:t>Definition</a:t>
            </a:r>
            <a:r>
              <a:rPr lang="fr-FR" b="1" dirty="0" smtClean="0"/>
              <a:t>:</a:t>
            </a:r>
            <a:r>
              <a:rPr lang="fr-FR" dirty="0" smtClean="0"/>
              <a:t> </a:t>
            </a:r>
            <a:r>
              <a:rPr lang="fr-FR" dirty="0" err="1" smtClean="0"/>
              <a:t>Yellow</a:t>
            </a:r>
            <a:r>
              <a:rPr lang="fr-FR" dirty="0" smtClean="0"/>
              <a:t> portion of the </a:t>
            </a:r>
            <a:r>
              <a:rPr lang="fr-FR" dirty="0" err="1" smtClean="0"/>
              <a:t>egg</a:t>
            </a:r>
            <a:r>
              <a:rPr lang="fr-FR" dirty="0" smtClean="0"/>
              <a:t> </a:t>
            </a:r>
            <a:r>
              <a:rPr lang="fr-FR" dirty="0" err="1" smtClean="0"/>
              <a:t>containing</a:t>
            </a:r>
            <a:r>
              <a:rPr lang="fr-FR" dirty="0" smtClean="0"/>
              <a:t> fats, </a:t>
            </a:r>
            <a:r>
              <a:rPr lang="fr-FR" dirty="0" err="1" smtClean="0"/>
              <a:t>proteins</a:t>
            </a:r>
            <a:r>
              <a:rPr lang="fr-FR" dirty="0" smtClean="0"/>
              <a:t>, </a:t>
            </a:r>
            <a:r>
              <a:rPr lang="fr-FR" dirty="0" err="1" smtClean="0"/>
              <a:t>vitamins</a:t>
            </a:r>
            <a:r>
              <a:rPr lang="fr-FR" dirty="0" smtClean="0"/>
              <a:t>, and </a:t>
            </a:r>
            <a:r>
              <a:rPr lang="fr-FR" dirty="0" err="1" smtClean="0"/>
              <a:t>minerals</a:t>
            </a:r>
            <a:r>
              <a:rPr lang="fr-FR" dirty="0" smtClean="0"/>
              <a:t>.</a:t>
            </a:r>
            <a:endParaRPr lang="fr-FR" b="1" dirty="0" smtClean="0"/>
          </a:p>
          <a:p>
            <a:pPr lvl="0">
              <a:buNone/>
            </a:pPr>
            <a:r>
              <a:rPr lang="fr-FR" b="1" dirty="0" err="1" smtClean="0"/>
              <a:t>Function</a:t>
            </a:r>
            <a:r>
              <a:rPr lang="fr-FR" b="1" dirty="0" smtClean="0"/>
              <a:t>:</a:t>
            </a:r>
            <a:r>
              <a:rPr lang="fr-FR" dirty="0" smtClean="0"/>
              <a:t> Serves as the </a:t>
            </a:r>
            <a:r>
              <a:rPr lang="fr-FR" dirty="0" err="1" smtClean="0"/>
              <a:t>nutrient</a:t>
            </a:r>
            <a:r>
              <a:rPr lang="fr-FR" dirty="0" smtClean="0"/>
              <a:t> </a:t>
            </a:r>
            <a:r>
              <a:rPr lang="fr-FR" dirty="0" err="1" smtClean="0"/>
              <a:t>reserve</a:t>
            </a:r>
            <a:r>
              <a:rPr lang="fr-FR" dirty="0" smtClean="0"/>
              <a:t> for the </a:t>
            </a:r>
            <a:r>
              <a:rPr lang="fr-FR" dirty="0" err="1" smtClean="0"/>
              <a:t>embryo</a:t>
            </a:r>
            <a:r>
              <a:rPr lang="fr-FR" dirty="0" smtClean="0"/>
              <a:t>.</a:t>
            </a:r>
            <a:endParaRPr lang="fr-FR" b="1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fr-FR" sz="8000" b="1" dirty="0" err="1" smtClean="0"/>
              <a:t>Height</a:t>
            </a:r>
            <a:r>
              <a:rPr lang="fr-FR" sz="8000" b="1" dirty="0" smtClean="0"/>
              <a:t> of the </a:t>
            </a:r>
            <a:r>
              <a:rPr lang="fr-FR" sz="8000" b="1" dirty="0" err="1" smtClean="0"/>
              <a:t>thick</a:t>
            </a:r>
            <a:r>
              <a:rPr lang="fr-FR" sz="8000" b="1" dirty="0" smtClean="0"/>
              <a:t> </a:t>
            </a:r>
            <a:r>
              <a:rPr lang="fr-FR" sz="8000" b="1" dirty="0" err="1" smtClean="0"/>
              <a:t>egg</a:t>
            </a:r>
            <a:r>
              <a:rPr lang="fr-FR" sz="8000" b="1" dirty="0" smtClean="0"/>
              <a:t> white (dense albumen) </a:t>
            </a:r>
            <a:r>
              <a:rPr lang="fr-FR" sz="8000" b="1" dirty="0" err="1" smtClean="0"/>
              <a:t>after</a:t>
            </a:r>
            <a:r>
              <a:rPr lang="fr-FR" sz="8000" b="1" dirty="0" smtClean="0"/>
              <a:t> </a:t>
            </a:r>
            <a:r>
              <a:rPr lang="fr-FR" sz="8000" b="1" dirty="0" err="1" smtClean="0"/>
              <a:t>breaking</a:t>
            </a:r>
            <a:r>
              <a:rPr lang="fr-FR" sz="8000" b="1" dirty="0" smtClean="0"/>
              <a:t> the </a:t>
            </a:r>
            <a:r>
              <a:rPr lang="fr-FR" sz="8000" b="1" dirty="0" err="1" smtClean="0"/>
              <a:t>egg</a:t>
            </a:r>
            <a:r>
              <a:rPr lang="fr-FR" sz="8000" b="1" dirty="0" smtClean="0"/>
              <a:t> onto a flat surface</a:t>
            </a:r>
            <a:endParaRPr lang="fr-FR" sz="8000" dirty="0" smtClean="0"/>
          </a:p>
          <a:p>
            <a:pPr>
              <a:buNone/>
            </a:pPr>
            <a:r>
              <a:rPr lang="fr-FR" sz="8000" b="1" dirty="0" smtClean="0"/>
              <a:t>Egg </a:t>
            </a:r>
            <a:r>
              <a:rPr lang="fr-FR" sz="8000" b="1" dirty="0" err="1" smtClean="0"/>
              <a:t>weight</a:t>
            </a:r>
            <a:endParaRPr lang="fr-FR" sz="8000" dirty="0" smtClean="0"/>
          </a:p>
          <a:p>
            <a:pPr>
              <a:buNone/>
            </a:pPr>
            <a:r>
              <a:rPr lang="fr-FR" sz="8000" dirty="0" smtClean="0"/>
              <a:t>The </a:t>
            </a:r>
            <a:r>
              <a:rPr lang="fr-FR" sz="8000" dirty="0" err="1" smtClean="0"/>
              <a:t>thicker</a:t>
            </a:r>
            <a:r>
              <a:rPr lang="fr-FR" sz="8000" dirty="0" smtClean="0"/>
              <a:t> and </a:t>
            </a:r>
            <a:r>
              <a:rPr lang="fr-FR" sz="8000" dirty="0" err="1" smtClean="0"/>
              <a:t>higher</a:t>
            </a:r>
            <a:r>
              <a:rPr lang="fr-FR" sz="8000" dirty="0" smtClean="0"/>
              <a:t> the </a:t>
            </a:r>
            <a:r>
              <a:rPr lang="fr-FR" sz="8000" dirty="0" err="1" smtClean="0"/>
              <a:t>egg</a:t>
            </a:r>
            <a:r>
              <a:rPr lang="fr-FR" sz="8000" dirty="0" smtClean="0"/>
              <a:t> white, the </a:t>
            </a:r>
            <a:r>
              <a:rPr lang="fr-FR" sz="8000" dirty="0" err="1" smtClean="0"/>
              <a:t>fresher</a:t>
            </a:r>
            <a:r>
              <a:rPr lang="fr-FR" sz="8000" dirty="0" smtClean="0"/>
              <a:t> the </a:t>
            </a:r>
            <a:r>
              <a:rPr lang="fr-FR" sz="8000" dirty="0" err="1" smtClean="0"/>
              <a:t>egg</a:t>
            </a:r>
            <a:r>
              <a:rPr lang="fr-FR" sz="8000" dirty="0" smtClean="0"/>
              <a:t> → </a:t>
            </a:r>
            <a:r>
              <a:rPr lang="fr-FR" sz="8000" dirty="0" err="1" smtClean="0"/>
              <a:t>high</a:t>
            </a:r>
            <a:r>
              <a:rPr lang="fr-FR" sz="8000" dirty="0" smtClean="0"/>
              <a:t> Haugh </a:t>
            </a:r>
            <a:r>
              <a:rPr lang="fr-FR" sz="8000" dirty="0" err="1" smtClean="0"/>
              <a:t>units</a:t>
            </a:r>
            <a:r>
              <a:rPr lang="fr-FR" sz="8000" dirty="0" smtClean="0"/>
              <a:t>.</a:t>
            </a:r>
            <a:br>
              <a:rPr lang="fr-FR" sz="8000" dirty="0" smtClean="0"/>
            </a:br>
            <a:r>
              <a:rPr lang="fr-FR" sz="8000" dirty="0" smtClean="0"/>
              <a:t> The more </a:t>
            </a:r>
            <a:r>
              <a:rPr lang="fr-FR" sz="8000" dirty="0" err="1" smtClean="0"/>
              <a:t>liquid</a:t>
            </a:r>
            <a:r>
              <a:rPr lang="fr-FR" sz="8000" dirty="0" smtClean="0"/>
              <a:t> and </a:t>
            </a:r>
            <a:r>
              <a:rPr lang="fr-FR" sz="8000" dirty="0" err="1" smtClean="0"/>
              <a:t>spread</a:t>
            </a:r>
            <a:r>
              <a:rPr lang="fr-FR" sz="8000" dirty="0" smtClean="0"/>
              <a:t> out the </a:t>
            </a:r>
            <a:r>
              <a:rPr lang="fr-FR" sz="8000" dirty="0" err="1" smtClean="0"/>
              <a:t>egg</a:t>
            </a:r>
            <a:r>
              <a:rPr lang="fr-FR" sz="8000" dirty="0" smtClean="0"/>
              <a:t> white, the </a:t>
            </a:r>
            <a:r>
              <a:rPr lang="fr-FR" sz="8000" dirty="0" err="1" smtClean="0"/>
              <a:t>older</a:t>
            </a:r>
            <a:r>
              <a:rPr lang="fr-FR" sz="8000" dirty="0" smtClean="0"/>
              <a:t> the </a:t>
            </a:r>
            <a:r>
              <a:rPr lang="fr-FR" sz="8000" dirty="0" err="1" smtClean="0"/>
              <a:t>egg</a:t>
            </a:r>
            <a:r>
              <a:rPr lang="fr-FR" sz="8000" dirty="0" smtClean="0"/>
              <a:t> → </a:t>
            </a:r>
            <a:r>
              <a:rPr lang="fr-FR" sz="8000" dirty="0" err="1" smtClean="0"/>
              <a:t>low</a:t>
            </a:r>
            <a:r>
              <a:rPr lang="fr-FR" sz="8000" dirty="0" smtClean="0"/>
              <a:t> Haugh </a:t>
            </a:r>
            <a:r>
              <a:rPr lang="fr-FR" sz="8000" dirty="0" err="1" smtClean="0"/>
              <a:t>units</a:t>
            </a:r>
            <a:r>
              <a:rPr lang="fr-FR" sz="8000" dirty="0" smtClean="0"/>
              <a:t>.</a:t>
            </a:r>
          </a:p>
          <a:p>
            <a:pPr>
              <a:buNone/>
            </a:pPr>
            <a:r>
              <a:rPr lang="fr-FR" sz="8000" b="1" dirty="0" smtClean="0"/>
              <a:t>Formula (</a:t>
            </a:r>
            <a:r>
              <a:rPr lang="fr-FR" sz="8000" b="1" dirty="0" err="1" smtClean="0"/>
              <a:t>simplified</a:t>
            </a:r>
            <a:r>
              <a:rPr lang="fr-FR" sz="8000" b="1" dirty="0" smtClean="0"/>
              <a:t>)</a:t>
            </a:r>
            <a:endParaRPr lang="fr-FR" sz="8000" dirty="0" smtClean="0"/>
          </a:p>
          <a:p>
            <a:pPr>
              <a:buNone/>
            </a:pPr>
            <a:r>
              <a:rPr lang="fr-FR" sz="8000" dirty="0" smtClean="0"/>
              <a:t>Haugh </a:t>
            </a:r>
            <a:r>
              <a:rPr lang="fr-FR" sz="8000" dirty="0" err="1" smtClean="0"/>
              <a:t>units</a:t>
            </a:r>
            <a:r>
              <a:rPr lang="fr-FR" sz="8000" dirty="0" smtClean="0"/>
              <a:t> are </a:t>
            </a:r>
            <a:r>
              <a:rPr lang="fr-FR" sz="8000" dirty="0" err="1" smtClean="0"/>
              <a:t>calculated</a:t>
            </a:r>
            <a:r>
              <a:rPr lang="fr-FR" sz="8000" dirty="0" smtClean="0"/>
              <a:t> </a:t>
            </a:r>
            <a:r>
              <a:rPr lang="fr-FR" sz="8000" dirty="0" err="1" smtClean="0"/>
              <a:t>using</a:t>
            </a:r>
            <a:r>
              <a:rPr lang="fr-FR" sz="8000" dirty="0" smtClean="0"/>
              <a:t> a </a:t>
            </a:r>
            <a:r>
              <a:rPr lang="fr-FR" sz="8000" dirty="0" err="1" smtClean="0"/>
              <a:t>mathematical</a:t>
            </a:r>
            <a:r>
              <a:rPr lang="fr-FR" sz="8000" dirty="0" smtClean="0"/>
              <a:t> formula </a:t>
            </a:r>
            <a:r>
              <a:rPr lang="fr-FR" sz="8000" dirty="0" err="1" smtClean="0"/>
              <a:t>that</a:t>
            </a:r>
            <a:r>
              <a:rPr lang="fr-FR" sz="8000" dirty="0" smtClean="0"/>
              <a:t> combines:</a:t>
            </a:r>
          </a:p>
          <a:p>
            <a:pPr>
              <a:buNone/>
            </a:pPr>
            <a:r>
              <a:rPr lang="fr-FR" sz="8000" dirty="0" smtClean="0"/>
              <a:t>Albumen </a:t>
            </a:r>
            <a:r>
              <a:rPr lang="fr-FR" sz="8000" dirty="0" err="1" smtClean="0"/>
              <a:t>height</a:t>
            </a:r>
            <a:r>
              <a:rPr lang="fr-FR" sz="8000" dirty="0" smtClean="0"/>
              <a:t> (mm)</a:t>
            </a:r>
          </a:p>
          <a:p>
            <a:pPr>
              <a:buNone/>
            </a:pPr>
            <a:r>
              <a:rPr lang="fr-FR" sz="8000" dirty="0" smtClean="0"/>
              <a:t>Egg </a:t>
            </a:r>
            <a:r>
              <a:rPr lang="fr-FR" sz="8000" dirty="0" err="1" smtClean="0"/>
              <a:t>weight</a:t>
            </a:r>
            <a:r>
              <a:rPr lang="fr-FR" sz="8000" dirty="0" smtClean="0"/>
              <a:t> (g)</a:t>
            </a:r>
          </a:p>
          <a:p>
            <a:pPr>
              <a:buNone/>
            </a:pPr>
            <a:r>
              <a:rPr lang="fr-FR" sz="8000" b="1" dirty="0" smtClean="0"/>
              <a:t>General </a:t>
            </a:r>
            <a:r>
              <a:rPr lang="fr-FR" sz="8000" b="1" dirty="0" err="1" smtClean="0"/>
              <a:t>interpretation</a:t>
            </a:r>
            <a:endParaRPr lang="fr-FR" sz="8000" dirty="0" smtClean="0"/>
          </a:p>
          <a:p>
            <a:pPr>
              <a:buNone/>
            </a:pPr>
            <a:r>
              <a:rPr lang="fr-FR" sz="8000" dirty="0" smtClean="0"/>
              <a:t>HU &gt; 72 → </a:t>
            </a:r>
            <a:r>
              <a:rPr lang="fr-FR" sz="8000" dirty="0" err="1" smtClean="0"/>
              <a:t>very</a:t>
            </a:r>
            <a:r>
              <a:rPr lang="fr-FR" sz="8000" dirty="0" smtClean="0"/>
              <a:t> good </a:t>
            </a:r>
            <a:r>
              <a:rPr lang="fr-FR" sz="8000" dirty="0" err="1" smtClean="0"/>
              <a:t>quality</a:t>
            </a:r>
            <a:r>
              <a:rPr lang="fr-FR" sz="8000" dirty="0" smtClean="0"/>
              <a:t> (</a:t>
            </a:r>
            <a:r>
              <a:rPr lang="fr-FR" sz="8000" dirty="0" err="1" smtClean="0"/>
              <a:t>fresh</a:t>
            </a:r>
            <a:r>
              <a:rPr lang="fr-FR" sz="8000" dirty="0" smtClean="0"/>
              <a:t> </a:t>
            </a:r>
            <a:r>
              <a:rPr lang="fr-FR" sz="8000" dirty="0" err="1" smtClean="0"/>
              <a:t>egg</a:t>
            </a:r>
            <a:r>
              <a:rPr lang="fr-FR" sz="8000" dirty="0" smtClean="0"/>
              <a:t>)</a:t>
            </a:r>
            <a:br>
              <a:rPr lang="fr-FR" sz="8000" dirty="0" smtClean="0"/>
            </a:br>
            <a:r>
              <a:rPr lang="fr-FR" sz="8000" dirty="0" smtClean="0"/>
              <a:t>HU 60–72 → good </a:t>
            </a:r>
            <a:r>
              <a:rPr lang="fr-FR" sz="8000" dirty="0" err="1" smtClean="0"/>
              <a:t>quality</a:t>
            </a:r>
            <a:r>
              <a:rPr lang="fr-FR" sz="8000" dirty="0" smtClean="0"/>
              <a:t/>
            </a:r>
            <a:br>
              <a:rPr lang="fr-FR" sz="8000" dirty="0" smtClean="0"/>
            </a:br>
            <a:r>
              <a:rPr lang="fr-FR" sz="8000" dirty="0" smtClean="0"/>
              <a:t>HU &lt; 60 → </a:t>
            </a:r>
            <a:r>
              <a:rPr lang="fr-FR" sz="8000" dirty="0" err="1" smtClean="0"/>
              <a:t>low</a:t>
            </a:r>
            <a:r>
              <a:rPr lang="fr-FR" sz="8000" dirty="0" smtClean="0"/>
              <a:t> </a:t>
            </a:r>
            <a:r>
              <a:rPr lang="fr-FR" sz="8000" dirty="0" err="1" smtClean="0"/>
              <a:t>quality</a:t>
            </a:r>
            <a:r>
              <a:rPr lang="fr-FR" sz="8000" dirty="0" smtClean="0"/>
              <a:t> (</a:t>
            </a:r>
            <a:r>
              <a:rPr lang="fr-FR" sz="8000" dirty="0" err="1" smtClean="0"/>
              <a:t>less</a:t>
            </a:r>
            <a:r>
              <a:rPr lang="fr-FR" sz="8000" dirty="0" smtClean="0"/>
              <a:t> </a:t>
            </a:r>
            <a:r>
              <a:rPr lang="fr-FR" sz="8000" dirty="0" err="1" smtClean="0"/>
              <a:t>fresh</a:t>
            </a:r>
            <a:r>
              <a:rPr lang="fr-FR" sz="8000" dirty="0" smtClean="0"/>
              <a:t> </a:t>
            </a:r>
            <a:r>
              <a:rPr lang="fr-FR" sz="8000" dirty="0" err="1" smtClean="0"/>
              <a:t>egg</a:t>
            </a:r>
            <a:r>
              <a:rPr lang="fr-FR" sz="8000" dirty="0" smtClean="0"/>
              <a:t>)</a:t>
            </a:r>
          </a:p>
          <a:p>
            <a:endParaRPr lang="fr-FR" dirty="0" smtClean="0"/>
          </a:p>
          <a:p>
            <a:pPr>
              <a:buNone/>
            </a:pPr>
            <a:r>
              <a:rPr lang="fr-FR" sz="6400" dirty="0" smtClean="0"/>
              <a:t>la </a:t>
            </a:r>
            <a:r>
              <a:rPr lang="fr-FR" sz="6400" b="1" dirty="0" smtClean="0"/>
              <a:t>hauteur du blanc épais</a:t>
            </a:r>
            <a:r>
              <a:rPr lang="fr-FR" sz="6400" dirty="0" smtClean="0"/>
              <a:t> (albumen dense) après avoir cassé l’œuf sur une surface plane le </a:t>
            </a:r>
            <a:r>
              <a:rPr lang="fr-FR" sz="6400" b="1" dirty="0" smtClean="0"/>
              <a:t>poids de l’œuf</a:t>
            </a:r>
            <a:endParaRPr lang="fr-FR" sz="6400" dirty="0" smtClean="0"/>
          </a:p>
          <a:p>
            <a:r>
              <a:rPr lang="fr-FR" sz="6400" dirty="0" smtClean="0"/>
              <a:t>Plus le blanc est </a:t>
            </a:r>
            <a:r>
              <a:rPr lang="fr-FR" sz="6400" b="1" dirty="0" smtClean="0"/>
              <a:t>épais et élevé</a:t>
            </a:r>
            <a:r>
              <a:rPr lang="fr-FR" sz="6400" dirty="0" smtClean="0"/>
              <a:t>, plus l’œuf est </a:t>
            </a:r>
            <a:r>
              <a:rPr lang="fr-FR" sz="6400" b="1" dirty="0" smtClean="0"/>
              <a:t>frais</a:t>
            </a:r>
            <a:r>
              <a:rPr lang="fr-FR" sz="6400" dirty="0" smtClean="0"/>
              <a:t> → unités Haugh élevées.</a:t>
            </a:r>
          </a:p>
          <a:p>
            <a:r>
              <a:rPr lang="fr-FR" sz="6400" dirty="0" smtClean="0"/>
              <a:t> Plus le blanc est </a:t>
            </a:r>
            <a:r>
              <a:rPr lang="fr-FR" sz="6400" b="1" dirty="0" smtClean="0"/>
              <a:t>liquide et étalé</a:t>
            </a:r>
            <a:r>
              <a:rPr lang="fr-FR" sz="6400" dirty="0" smtClean="0"/>
              <a:t>, plus l’œuf est </a:t>
            </a:r>
            <a:r>
              <a:rPr lang="fr-FR" sz="6400" b="1" dirty="0" smtClean="0"/>
              <a:t>vieux</a:t>
            </a:r>
            <a:r>
              <a:rPr lang="fr-FR" sz="6400" dirty="0" smtClean="0"/>
              <a:t> → unités Haugh faibles.</a:t>
            </a:r>
          </a:p>
          <a:p>
            <a:pPr>
              <a:buNone/>
            </a:pPr>
            <a:r>
              <a:rPr lang="fr-FR" sz="6400" b="1" dirty="0" smtClean="0"/>
              <a:t> Formule (simplifiée)</a:t>
            </a:r>
          </a:p>
          <a:p>
            <a:r>
              <a:rPr lang="fr-FR" sz="6400" dirty="0" smtClean="0"/>
              <a:t>Les unités Haugh sont calculées à partir d’une formule mathématique qui combine :</a:t>
            </a:r>
          </a:p>
          <a:p>
            <a:r>
              <a:rPr lang="fr-FR" sz="6400" dirty="0" smtClean="0"/>
              <a:t>la hauteur de l’albumen (mm)</a:t>
            </a:r>
          </a:p>
          <a:p>
            <a:r>
              <a:rPr lang="fr-FR" sz="6400" dirty="0" smtClean="0"/>
              <a:t>le poids de l’œuf (g)</a:t>
            </a:r>
          </a:p>
          <a:p>
            <a:r>
              <a:rPr lang="fr-FR" sz="6400" b="1" dirty="0" smtClean="0"/>
              <a:t> Interprétation générale</a:t>
            </a:r>
          </a:p>
          <a:p>
            <a:r>
              <a:rPr lang="fr-FR" sz="6400" b="1" dirty="0" smtClean="0"/>
              <a:t>HU &gt; 72</a:t>
            </a:r>
            <a:r>
              <a:rPr lang="fr-FR" sz="6400" dirty="0" smtClean="0"/>
              <a:t> → très bonne qualité (œuf frais)</a:t>
            </a:r>
          </a:p>
          <a:p>
            <a:r>
              <a:rPr lang="fr-FR" sz="6400" b="1" dirty="0" smtClean="0"/>
              <a:t>HU 60–72</a:t>
            </a:r>
            <a:r>
              <a:rPr lang="fr-FR" sz="6400" dirty="0" smtClean="0"/>
              <a:t> → bonne qualité</a:t>
            </a:r>
          </a:p>
          <a:p>
            <a:r>
              <a:rPr lang="fr-FR" sz="6400" b="1" dirty="0" smtClean="0"/>
              <a:t>HU &lt; 60</a:t>
            </a:r>
            <a:r>
              <a:rPr lang="fr-FR" sz="6400" dirty="0" smtClean="0"/>
              <a:t> → qualité faible (œuf moins frais)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quality of the yolk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is mainly determined by its color, measured using the Roche color scale. Yolk color depends on the pigments consumed by the hen, whether natural or synthetic.</a:t>
            </a:r>
          </a:p>
          <a:p>
            <a:r>
              <a:rPr lang="en-US" dirty="0" smtClean="0"/>
              <a:t>Finally, </a:t>
            </a:r>
            <a:r>
              <a:rPr lang="en-US" b="1" dirty="0" smtClean="0"/>
              <a:t>inclusions</a:t>
            </a:r>
            <a:r>
              <a:rPr lang="en-US" dirty="0" smtClean="0"/>
              <a:t> such as blood or meat spots are traditionally detected by candling, but modern rapid and non-destructive methods like spectroscopy are also used.</a:t>
            </a:r>
          </a:p>
          <a:p>
            <a:pPr>
              <a:buNone/>
            </a:pPr>
            <a:r>
              <a:rPr lang="en-US" dirty="0" smtClean="0"/>
              <a:t> In summary, internal egg quality depends on the freshness and consistency of the egg white, the color of the yolk, and the absence of internal defects.</a:t>
            </a:r>
          </a:p>
          <a:p>
            <a:pPr>
              <a:buNone/>
            </a:pPr>
            <a:r>
              <a:rPr lang="fr-FR" sz="2100" dirty="0" smtClean="0">
                <a:solidFill>
                  <a:srgbClr val="FF0000"/>
                </a:solidFill>
              </a:rPr>
              <a:t>La </a:t>
            </a:r>
            <a:r>
              <a:rPr lang="fr-FR" sz="2100" b="1" dirty="0" smtClean="0">
                <a:solidFill>
                  <a:srgbClr val="FF0000"/>
                </a:solidFill>
              </a:rPr>
              <a:t>qualité du vitellus</a:t>
            </a:r>
            <a:r>
              <a:rPr lang="fr-FR" sz="2100" dirty="0" smtClean="0">
                <a:solidFill>
                  <a:srgbClr val="FF0000"/>
                </a:solidFill>
              </a:rPr>
              <a:t> </a:t>
            </a:r>
            <a:r>
              <a:rPr lang="fr-FR" sz="2100" dirty="0" smtClean="0"/>
              <a:t>est surtout déterminée par sa couleur, évaluée avec l’échelle Roche. Cette couleur dépend des pigments consommés par la poule, qu’ils soient naturels ou synthétiques.</a:t>
            </a:r>
          </a:p>
          <a:p>
            <a:r>
              <a:rPr lang="fr-FR" sz="2100" dirty="0" smtClean="0"/>
              <a:t>Enfin, la </a:t>
            </a:r>
            <a:r>
              <a:rPr lang="fr-FR" sz="2100" b="1" dirty="0" smtClean="0"/>
              <a:t>détection des inclusions</a:t>
            </a:r>
            <a:r>
              <a:rPr lang="fr-FR" sz="2100" dirty="0" smtClean="0"/>
              <a:t> (taches de sang ou de viande) se fait traditionnellement par mirage, mais aussi par des méthodes modernes rapides et non destructives, notamment la spectroscopie.</a:t>
            </a:r>
          </a:p>
          <a:p>
            <a:pPr>
              <a:buNone/>
            </a:pPr>
            <a:r>
              <a:rPr lang="fr-FR" sz="2100" dirty="0" smtClean="0"/>
              <a:t>En résumé, la qualité interne de l’œuf repose sur la fraîcheur et la consistance du blanc, la couleur du jaune et l’absence d’anomalies internes.</a:t>
            </a:r>
          </a:p>
          <a:p>
            <a:endParaRPr lang="en-US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"/>
            <a:ext cx="9144000" cy="3143248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L’</a:t>
            </a:r>
            <a:r>
              <a:rPr lang="fr-FR" b="1" dirty="0" smtClean="0"/>
              <a:t>échelle de Roche pour les œufs</a:t>
            </a:r>
            <a:r>
              <a:rPr lang="fr-FR" dirty="0" smtClean="0"/>
              <a:t> est utilisée pour </a:t>
            </a:r>
            <a:r>
              <a:rPr lang="fr-FR" b="1" dirty="0" smtClean="0"/>
              <a:t>évaluer la qualité interne d’un œuf</a:t>
            </a:r>
            <a:r>
              <a:rPr lang="fr-FR" dirty="0" smtClean="0"/>
              <a:t> en fonction de la </a:t>
            </a:r>
            <a:r>
              <a:rPr lang="fr-FR" b="1" dirty="0" smtClean="0"/>
              <a:t>fraîcheur et de la consistance du blanc et du jaune</a:t>
            </a:r>
            <a:r>
              <a:rPr lang="fr-FR" dirty="0" smtClean="0"/>
              <a:t>. Elle va de </a:t>
            </a:r>
            <a:r>
              <a:rPr lang="fr-FR" b="1" dirty="0" smtClean="0"/>
              <a:t>1 à 10</a:t>
            </a:r>
            <a:r>
              <a:rPr lang="fr-FR" dirty="0" smtClean="0"/>
              <a:t> : plus le score est élevé, meilleure est la qualité de l’œuf.</a:t>
            </a:r>
          </a:p>
          <a:p>
            <a:r>
              <a:rPr lang="fr-FR" dirty="0" smtClean="0"/>
              <a:t>Voici un </a:t>
            </a:r>
            <a:r>
              <a:rPr lang="fr-FR" b="1" dirty="0" smtClean="0"/>
              <a:t>exemple d’échelle de Roche pour les œufs</a:t>
            </a:r>
            <a:r>
              <a:rPr lang="fr-FR" dirty="0" smtClean="0"/>
              <a:t> :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142976" y="50720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71810"/>
            <a:ext cx="9144000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2614618"/>
          </a:xfrm>
        </p:spPr>
        <p:txBody>
          <a:bodyPr/>
          <a:lstStyle/>
          <a:p>
            <a:pPr>
              <a:buNone/>
            </a:pPr>
            <a:r>
              <a:rPr lang="fr-FR" b="1" dirty="0" smtClean="0"/>
              <a:t>Autres indicateurs</a:t>
            </a:r>
          </a:p>
          <a:p>
            <a:r>
              <a:rPr lang="fr-FR" dirty="0" smtClean="0"/>
              <a:t>pH du blanc (augmente avec le vieillissement)</a:t>
            </a:r>
          </a:p>
          <a:p>
            <a:r>
              <a:rPr lang="fr-FR" dirty="0" smtClean="0"/>
              <a:t>Indice de jaune (rapport hauteur / diamètre)</a:t>
            </a:r>
          </a:p>
          <a:p>
            <a:r>
              <a:rPr lang="fr-FR" dirty="0" smtClean="0"/>
              <a:t>Chambre à air (augmente avec le temps)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000232" y="50720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85786" y="50720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000372"/>
            <a:ext cx="3643338" cy="3685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4000496" y="3571876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786058"/>
            <a:ext cx="3857652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Indicateurs globaux de fraîcheur</a:t>
            </a:r>
          </a:p>
          <a:p>
            <a:r>
              <a:rPr lang="fr-FR" dirty="0" smtClean="0"/>
              <a:t>Un œuf frais présente :</a:t>
            </a:r>
            <a:br>
              <a:rPr lang="fr-FR" dirty="0" smtClean="0"/>
            </a:br>
            <a:r>
              <a:rPr lang="fr-FR" dirty="0" smtClean="0"/>
              <a:t>✅ coquille intacte</a:t>
            </a:r>
            <a:br>
              <a:rPr lang="fr-FR" dirty="0" smtClean="0"/>
            </a:br>
            <a:r>
              <a:rPr lang="fr-FR" dirty="0" smtClean="0"/>
              <a:t>✅ blanc épais et ferme</a:t>
            </a:r>
            <a:br>
              <a:rPr lang="fr-FR" dirty="0" smtClean="0"/>
            </a:br>
            <a:r>
              <a:rPr lang="fr-FR" dirty="0" smtClean="0"/>
              <a:t>✅ jaune bombé et centré</a:t>
            </a:r>
            <a:br>
              <a:rPr lang="fr-FR" dirty="0" smtClean="0"/>
            </a:br>
            <a:r>
              <a:rPr lang="fr-FR" dirty="0" smtClean="0"/>
              <a:t>✅ petite chambre à air</a:t>
            </a:r>
            <a:br>
              <a:rPr lang="fr-FR" dirty="0" smtClean="0"/>
            </a:br>
            <a:r>
              <a:rPr lang="fr-FR" dirty="0" smtClean="0"/>
              <a:t>✅ unités Haugh élevées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sz="5100" b="1" dirty="0" err="1" smtClean="0">
                <a:solidFill>
                  <a:srgbClr val="FF0000"/>
                </a:solidFill>
              </a:rPr>
              <a:t>Zootechnical</a:t>
            </a:r>
            <a:r>
              <a:rPr lang="en-US" sz="5100" b="1" dirty="0" smtClean="0">
                <a:solidFill>
                  <a:srgbClr val="FF0000"/>
                </a:solidFill>
              </a:rPr>
              <a:t> Factors Influencing Egg Quality</a:t>
            </a:r>
          </a:p>
          <a:p>
            <a:pPr>
              <a:buNone/>
            </a:pPr>
            <a:r>
              <a:rPr lang="en-US" sz="5100" dirty="0" smtClean="0"/>
              <a:t>Egg quality is an essential parameter in poultry production because it determines:</a:t>
            </a:r>
          </a:p>
          <a:p>
            <a:r>
              <a:rPr lang="en-US" sz="5100" dirty="0" smtClean="0"/>
              <a:t>commercial value,</a:t>
            </a:r>
          </a:p>
          <a:p>
            <a:r>
              <a:rPr lang="en-US" sz="5100" dirty="0" smtClean="0"/>
              <a:t>food safety,</a:t>
            </a:r>
          </a:p>
          <a:p>
            <a:r>
              <a:rPr lang="en-US" sz="5100" dirty="0" smtClean="0"/>
              <a:t>suitability for incubation,</a:t>
            </a:r>
          </a:p>
          <a:p>
            <a:r>
              <a:rPr lang="en-US" sz="5100" dirty="0" smtClean="0"/>
              <a:t>consumer satisfaction.</a:t>
            </a:r>
          </a:p>
          <a:p>
            <a:r>
              <a:rPr lang="en-US" sz="5100" dirty="0" smtClean="0"/>
              <a:t>It includes:</a:t>
            </a:r>
          </a:p>
          <a:p>
            <a:pPr>
              <a:buNone/>
            </a:pPr>
            <a:r>
              <a:rPr lang="en-US" sz="5100" b="1" dirty="0" smtClean="0"/>
              <a:t>external quality</a:t>
            </a:r>
            <a:r>
              <a:rPr lang="en-US" sz="5100" dirty="0" smtClean="0"/>
              <a:t>: shell, shape, cleanliness, </a:t>
            </a:r>
            <a:r>
              <a:rPr lang="en-US" sz="5100" dirty="0" err="1" smtClean="0"/>
              <a:t>weight,</a:t>
            </a:r>
            <a:r>
              <a:rPr lang="en-US" sz="5100" b="1" dirty="0" err="1" smtClean="0"/>
              <a:t>internal</a:t>
            </a:r>
            <a:r>
              <a:rPr lang="en-US" sz="5100" b="1" dirty="0" smtClean="0"/>
              <a:t> quality</a:t>
            </a:r>
            <a:r>
              <a:rPr lang="en-US" sz="5100" dirty="0" smtClean="0"/>
              <a:t>: albumen, yolk, freshness, nutritional properties.</a:t>
            </a:r>
          </a:p>
          <a:p>
            <a:r>
              <a:rPr lang="en-US" sz="5100" dirty="0" smtClean="0"/>
              <a:t>This quality largely depends on </a:t>
            </a:r>
            <a:r>
              <a:rPr lang="en-US" sz="5100" dirty="0" err="1" smtClean="0"/>
              <a:t>zootechnical</a:t>
            </a:r>
            <a:r>
              <a:rPr lang="en-US" sz="5100" dirty="0" smtClean="0"/>
              <a:t> production conditions.</a:t>
            </a:r>
          </a:p>
          <a:p>
            <a:endParaRPr lang="fr-FR" b="1" dirty="0" smtClean="0"/>
          </a:p>
          <a:p>
            <a:pPr>
              <a:buNone/>
            </a:pPr>
            <a:r>
              <a:rPr lang="fr-FR" b="1" dirty="0" smtClean="0"/>
              <a:t>Facteurs zootechniques influençant la qualité de l’œuf</a:t>
            </a:r>
          </a:p>
          <a:p>
            <a:pPr>
              <a:buNone/>
            </a:pPr>
            <a:r>
              <a:rPr lang="fr-FR" dirty="0" smtClean="0"/>
              <a:t>La qualité de l’œuf est un paramètre essentiel en production avicole, car elle détermine :</a:t>
            </a:r>
          </a:p>
          <a:p>
            <a:r>
              <a:rPr lang="fr-FR" dirty="0" smtClean="0"/>
              <a:t>la valeur commerciale,</a:t>
            </a:r>
          </a:p>
          <a:p>
            <a:r>
              <a:rPr lang="fr-FR" dirty="0" smtClean="0"/>
              <a:t>la sécurité alimentaire,</a:t>
            </a:r>
          </a:p>
          <a:p>
            <a:r>
              <a:rPr lang="fr-FR" dirty="0" smtClean="0"/>
              <a:t>l’aptitude à l’incubation,</a:t>
            </a:r>
          </a:p>
          <a:p>
            <a:r>
              <a:rPr lang="fr-FR" dirty="0" smtClean="0"/>
              <a:t>la satisfaction du consommateur.</a:t>
            </a:r>
          </a:p>
          <a:p>
            <a:r>
              <a:rPr lang="fr-FR" dirty="0" smtClean="0"/>
              <a:t>Elle comprend :</a:t>
            </a:r>
          </a:p>
          <a:p>
            <a:pPr>
              <a:buNone/>
            </a:pPr>
            <a:r>
              <a:rPr lang="fr-FR" b="1" dirty="0" smtClean="0"/>
              <a:t>qualité externe</a:t>
            </a:r>
            <a:r>
              <a:rPr lang="fr-FR" dirty="0" smtClean="0"/>
              <a:t> : coquille, forme, propreté, poids,</a:t>
            </a:r>
          </a:p>
          <a:p>
            <a:pPr>
              <a:buNone/>
            </a:pPr>
            <a:r>
              <a:rPr lang="fr-FR" b="1" dirty="0" smtClean="0"/>
              <a:t>qualité interne</a:t>
            </a:r>
            <a:r>
              <a:rPr lang="fr-FR" dirty="0" smtClean="0"/>
              <a:t> : albumen, jaune, fraîcheur, propriétés nutritionnelles.</a:t>
            </a:r>
          </a:p>
          <a:p>
            <a:pPr>
              <a:buNone/>
            </a:pPr>
            <a:r>
              <a:rPr lang="fr-FR" dirty="0" smtClean="0"/>
              <a:t>Cette qualité dépend fortement des conditions zootechniques de production.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II. Genetic and Nutritional Factors</a:t>
            </a:r>
          </a:p>
          <a:p>
            <a:pPr>
              <a:buNone/>
            </a:pPr>
            <a:r>
              <a:rPr lang="en-US" sz="5100" b="1" dirty="0" smtClean="0"/>
              <a:t>1. Genetic Influence</a:t>
            </a:r>
          </a:p>
          <a:p>
            <a:pPr>
              <a:buNone/>
            </a:pPr>
            <a:r>
              <a:rPr lang="en-US" sz="5100" dirty="0" smtClean="0"/>
              <a:t>The genetic background of hens directly affects:</a:t>
            </a:r>
          </a:p>
          <a:p>
            <a:r>
              <a:rPr lang="en-US" sz="5100" dirty="0" smtClean="0"/>
              <a:t>egg size and weight, shell color, shell strength, internal egg composition, laying productivity. </a:t>
            </a:r>
          </a:p>
          <a:p>
            <a:pPr>
              <a:buNone/>
            </a:pPr>
            <a:r>
              <a:rPr lang="en-US" sz="5100" dirty="0" smtClean="0"/>
              <a:t>Some lines are selected for: high production, better shell resistance, uniform egg size.</a:t>
            </a:r>
          </a:p>
          <a:p>
            <a:pPr>
              <a:buNone/>
            </a:pPr>
            <a:r>
              <a:rPr lang="en-US" sz="5100" dirty="0" smtClean="0"/>
              <a:t>The age of the hen also plays a role:</a:t>
            </a:r>
          </a:p>
          <a:p>
            <a:pPr>
              <a:buNone/>
            </a:pPr>
            <a:r>
              <a:rPr lang="en-US" sz="5100" dirty="0" smtClean="0"/>
              <a:t>young hens → smaller eggs, stronger shells,</a:t>
            </a:r>
          </a:p>
          <a:p>
            <a:pPr>
              <a:buNone/>
            </a:pPr>
            <a:r>
              <a:rPr lang="en-US" sz="5100" dirty="0" smtClean="0"/>
              <a:t>older hens → larger eggs, more fragile shells.</a:t>
            </a:r>
          </a:p>
          <a:p>
            <a:pPr>
              <a:buNone/>
            </a:pPr>
            <a:r>
              <a:rPr lang="fr-FR" b="1" dirty="0" smtClean="0"/>
              <a:t>II. Facteurs génétiques et nutritionnels</a:t>
            </a:r>
          </a:p>
          <a:p>
            <a:pPr>
              <a:buNone/>
            </a:pPr>
            <a:r>
              <a:rPr lang="fr-FR" b="1" dirty="0" smtClean="0"/>
              <a:t>1. Influence génétique</a:t>
            </a:r>
          </a:p>
          <a:p>
            <a:pPr>
              <a:buNone/>
            </a:pPr>
            <a:r>
              <a:rPr lang="fr-FR" dirty="0" smtClean="0"/>
              <a:t>Le patrimoine génétique des poules influence directement : la taille et le poids de l’œuf, la couleur de la coquille,</a:t>
            </a:r>
            <a:endParaRPr lang="fr-FR" b="1" dirty="0" smtClean="0"/>
          </a:p>
          <a:p>
            <a:pPr lvl="0">
              <a:buNone/>
            </a:pPr>
            <a:r>
              <a:rPr lang="fr-FR" dirty="0" smtClean="0"/>
              <a:t>la solidité de la coquille, la composition interne de l’œuf, la productivité de ponte.</a:t>
            </a:r>
            <a:endParaRPr lang="fr-FR" b="1" dirty="0" smtClean="0"/>
          </a:p>
          <a:p>
            <a:pPr>
              <a:buNone/>
            </a:pPr>
            <a:r>
              <a:rPr lang="fr-FR" dirty="0" smtClean="0"/>
              <a:t>Certaines lignées sont sélectionnées pour : une forte production, une meilleure résistance de la coquille, une uniformité du calibre.</a:t>
            </a:r>
            <a:endParaRPr lang="fr-FR" b="1" dirty="0" smtClean="0"/>
          </a:p>
          <a:p>
            <a:pPr>
              <a:buNone/>
            </a:pPr>
            <a:r>
              <a:rPr lang="fr-FR" dirty="0" smtClean="0"/>
              <a:t> L’âge de la poule joue aussi un rôle :</a:t>
            </a:r>
            <a:endParaRPr lang="fr-FR" b="1" dirty="0" smtClean="0"/>
          </a:p>
          <a:p>
            <a:pPr lvl="0">
              <a:buNone/>
            </a:pPr>
            <a:r>
              <a:rPr lang="fr-FR" dirty="0" smtClean="0"/>
              <a:t>jeunes poules → œufs plus petits, coquille plus solide,</a:t>
            </a:r>
            <a:endParaRPr lang="fr-FR" b="1" dirty="0" smtClean="0"/>
          </a:p>
          <a:p>
            <a:pPr lvl="0">
              <a:buNone/>
            </a:pPr>
            <a:r>
              <a:rPr lang="fr-FR" dirty="0" smtClean="0"/>
              <a:t>poules âgées → œufs plus gros, coquille plus fragile.</a:t>
            </a:r>
            <a:endParaRPr lang="fr-FR" b="1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fr-FR" sz="6200" b="1" dirty="0" smtClean="0">
                <a:solidFill>
                  <a:srgbClr val="FF0000"/>
                </a:solidFill>
              </a:rPr>
              <a:t>2. </a:t>
            </a:r>
            <a:r>
              <a:rPr lang="fr-FR" sz="6200" b="1" dirty="0" err="1" smtClean="0">
                <a:solidFill>
                  <a:srgbClr val="FF0000"/>
                </a:solidFill>
              </a:rPr>
              <a:t>Nutritional</a:t>
            </a:r>
            <a:r>
              <a:rPr lang="fr-FR" sz="6200" b="1" dirty="0" smtClean="0">
                <a:solidFill>
                  <a:srgbClr val="FF0000"/>
                </a:solidFill>
              </a:rPr>
              <a:t> Influence </a:t>
            </a:r>
            <a:r>
              <a:rPr lang="fr-FR" sz="6200" b="1" dirty="0" smtClean="0"/>
              <a:t>: </a:t>
            </a:r>
            <a:r>
              <a:rPr lang="fr-FR" sz="6200" b="1" dirty="0" err="1" smtClean="0"/>
              <a:t>Feeding</a:t>
            </a:r>
            <a:r>
              <a:rPr lang="fr-FR" sz="6200" b="1" dirty="0" smtClean="0"/>
              <a:t> </a:t>
            </a:r>
            <a:r>
              <a:rPr lang="fr-FR" sz="6200" b="1" dirty="0" err="1" smtClean="0"/>
              <a:t>is</a:t>
            </a:r>
            <a:r>
              <a:rPr lang="fr-FR" sz="6200" b="1" dirty="0" smtClean="0"/>
              <a:t> a </a:t>
            </a:r>
            <a:r>
              <a:rPr lang="fr-FR" sz="6200" b="1" dirty="0" err="1" smtClean="0"/>
              <a:t>key</a:t>
            </a:r>
            <a:r>
              <a:rPr lang="fr-FR" sz="6200" b="1" dirty="0" smtClean="0"/>
              <a:t> </a:t>
            </a:r>
            <a:r>
              <a:rPr lang="fr-FR" sz="6200" b="1" dirty="0" err="1" smtClean="0"/>
              <a:t>determinant</a:t>
            </a:r>
            <a:r>
              <a:rPr lang="fr-FR" sz="6200" b="1" dirty="0" smtClean="0"/>
              <a:t> of </a:t>
            </a:r>
            <a:r>
              <a:rPr lang="fr-FR" sz="6200" b="1" dirty="0" err="1" smtClean="0"/>
              <a:t>egg</a:t>
            </a:r>
            <a:r>
              <a:rPr lang="fr-FR" sz="6200" b="1" dirty="0" smtClean="0"/>
              <a:t> </a:t>
            </a:r>
            <a:r>
              <a:rPr lang="fr-FR" sz="6200" b="1" dirty="0" err="1" smtClean="0"/>
              <a:t>quality</a:t>
            </a:r>
            <a:r>
              <a:rPr lang="fr-FR" sz="6200" b="1" dirty="0" smtClean="0"/>
              <a:t>.</a:t>
            </a:r>
          </a:p>
          <a:p>
            <a:pPr>
              <a:buNone/>
            </a:pPr>
            <a:r>
              <a:rPr lang="fr-FR" sz="6200" b="1" dirty="0" smtClean="0"/>
              <a:t>a. </a:t>
            </a:r>
            <a:r>
              <a:rPr lang="fr-FR" sz="6200" b="1" dirty="0" err="1" smtClean="0"/>
              <a:t>Minerals</a:t>
            </a:r>
            <a:endParaRPr lang="fr-FR" sz="6200" b="1" dirty="0" smtClean="0"/>
          </a:p>
          <a:p>
            <a:pPr>
              <a:buNone/>
            </a:pPr>
            <a:r>
              <a:rPr lang="fr-FR" sz="6200" b="1" dirty="0" smtClean="0"/>
              <a:t>Calcium: </a:t>
            </a:r>
            <a:r>
              <a:rPr lang="fr-FR" sz="6200" b="1" dirty="0" err="1" smtClean="0"/>
              <a:t>shell</a:t>
            </a:r>
            <a:r>
              <a:rPr lang="fr-FR" sz="6200" b="1" dirty="0" smtClean="0"/>
              <a:t> formation (main component). </a:t>
            </a:r>
            <a:r>
              <a:rPr lang="fr-FR" sz="6200" b="1" dirty="0" err="1" smtClean="0"/>
              <a:t>Deficiency</a:t>
            </a:r>
            <a:r>
              <a:rPr lang="fr-FR" sz="6200" b="1" dirty="0" smtClean="0"/>
              <a:t> → </a:t>
            </a:r>
            <a:r>
              <a:rPr lang="fr-FR" sz="6200" b="1" dirty="0" err="1" smtClean="0"/>
              <a:t>thin</a:t>
            </a:r>
            <a:r>
              <a:rPr lang="fr-FR" sz="6200" b="1" dirty="0" smtClean="0"/>
              <a:t>, fragile </a:t>
            </a:r>
            <a:r>
              <a:rPr lang="fr-FR" sz="6200" b="1" dirty="0" err="1" smtClean="0"/>
              <a:t>shells</a:t>
            </a:r>
            <a:r>
              <a:rPr lang="fr-FR" sz="6200" b="1" dirty="0" smtClean="0"/>
              <a:t>.</a:t>
            </a:r>
          </a:p>
          <a:p>
            <a:pPr>
              <a:buNone/>
            </a:pPr>
            <a:r>
              <a:rPr lang="fr-FR" sz="6200" b="1" dirty="0" err="1" smtClean="0"/>
              <a:t>Phosphorus</a:t>
            </a:r>
            <a:r>
              <a:rPr lang="fr-FR" sz="6200" b="1" dirty="0" smtClean="0"/>
              <a:t>: calcium </a:t>
            </a:r>
            <a:r>
              <a:rPr lang="fr-FR" sz="6200" b="1" dirty="0" err="1" smtClean="0"/>
              <a:t>metabolism</a:t>
            </a:r>
            <a:r>
              <a:rPr lang="fr-FR" sz="6200" b="1" dirty="0" smtClean="0"/>
              <a:t>.</a:t>
            </a:r>
          </a:p>
          <a:p>
            <a:pPr>
              <a:buNone/>
            </a:pPr>
            <a:r>
              <a:rPr lang="fr-FR" sz="6200" b="1" dirty="0" smtClean="0"/>
              <a:t>b. </a:t>
            </a:r>
            <a:r>
              <a:rPr lang="fr-FR" sz="6200" b="1" dirty="0" err="1" smtClean="0"/>
              <a:t>Proteins</a:t>
            </a:r>
            <a:r>
              <a:rPr lang="fr-FR" sz="6200" b="1" dirty="0" smtClean="0"/>
              <a:t> and </a:t>
            </a:r>
            <a:r>
              <a:rPr lang="fr-FR" sz="6200" b="1" dirty="0" err="1" smtClean="0"/>
              <a:t>Amino</a:t>
            </a:r>
            <a:r>
              <a:rPr lang="fr-FR" sz="6200" b="1" dirty="0" smtClean="0"/>
              <a:t> </a:t>
            </a:r>
            <a:r>
              <a:rPr lang="fr-FR" sz="6200" b="1" dirty="0" err="1" smtClean="0"/>
              <a:t>Acids</a:t>
            </a:r>
            <a:endParaRPr lang="fr-FR" sz="6200" b="1" dirty="0" smtClean="0"/>
          </a:p>
          <a:p>
            <a:r>
              <a:rPr lang="fr-FR" sz="6200" b="1" dirty="0" smtClean="0"/>
              <a:t>Formation of </a:t>
            </a:r>
            <a:r>
              <a:rPr lang="fr-FR" sz="6200" b="1" dirty="0" err="1" smtClean="0"/>
              <a:t>egg</a:t>
            </a:r>
            <a:r>
              <a:rPr lang="fr-FR" sz="6200" b="1" dirty="0" smtClean="0"/>
              <a:t> white (albumen).</a:t>
            </a:r>
          </a:p>
          <a:p>
            <a:r>
              <a:rPr lang="fr-FR" sz="6200" b="1" dirty="0" smtClean="0"/>
              <a:t>Influence </a:t>
            </a:r>
            <a:r>
              <a:rPr lang="fr-FR" sz="6200" b="1" dirty="0" err="1" smtClean="0"/>
              <a:t>internal</a:t>
            </a:r>
            <a:r>
              <a:rPr lang="fr-FR" sz="6200" b="1" dirty="0" smtClean="0"/>
              <a:t> structure and </a:t>
            </a:r>
            <a:r>
              <a:rPr lang="fr-FR" sz="6200" b="1" dirty="0" err="1" smtClean="0"/>
              <a:t>embryo</a:t>
            </a:r>
            <a:r>
              <a:rPr lang="fr-FR" sz="6200" b="1" dirty="0" smtClean="0"/>
              <a:t> </a:t>
            </a:r>
            <a:r>
              <a:rPr lang="fr-FR" sz="6200" b="1" dirty="0" err="1" smtClean="0"/>
              <a:t>growth</a:t>
            </a:r>
            <a:r>
              <a:rPr lang="fr-FR" sz="6200" b="1" dirty="0" smtClean="0"/>
              <a:t>.</a:t>
            </a:r>
          </a:p>
          <a:p>
            <a:pPr>
              <a:buNone/>
            </a:pPr>
            <a:r>
              <a:rPr lang="fr-FR" sz="6200" b="1" dirty="0" smtClean="0"/>
              <a:t>c. </a:t>
            </a:r>
            <a:r>
              <a:rPr lang="fr-FR" sz="6200" b="1" dirty="0" err="1" smtClean="0"/>
              <a:t>Vitamins</a:t>
            </a:r>
            <a:endParaRPr lang="fr-FR" sz="6200" b="1" dirty="0" smtClean="0"/>
          </a:p>
          <a:p>
            <a:r>
              <a:rPr lang="fr-FR" sz="6200" b="1" dirty="0" err="1" smtClean="0"/>
              <a:t>Vitamin</a:t>
            </a:r>
            <a:r>
              <a:rPr lang="fr-FR" sz="6200" b="1" dirty="0" smtClean="0"/>
              <a:t> D → calcium absorption.</a:t>
            </a:r>
          </a:p>
          <a:p>
            <a:r>
              <a:rPr lang="fr-FR" sz="6200" b="1" dirty="0" err="1" smtClean="0"/>
              <a:t>Vitamins</a:t>
            </a:r>
            <a:r>
              <a:rPr lang="fr-FR" sz="6200" b="1" dirty="0" smtClean="0"/>
              <a:t> A and E → </a:t>
            </a:r>
            <a:r>
              <a:rPr lang="fr-FR" sz="6200" b="1" dirty="0" err="1" smtClean="0"/>
              <a:t>yolk</a:t>
            </a:r>
            <a:r>
              <a:rPr lang="fr-FR" sz="6200" b="1" dirty="0" smtClean="0"/>
              <a:t> </a:t>
            </a:r>
            <a:r>
              <a:rPr lang="fr-FR" sz="6200" b="1" dirty="0" err="1" smtClean="0"/>
              <a:t>quality</a:t>
            </a:r>
            <a:r>
              <a:rPr lang="fr-FR" sz="6200" b="1" dirty="0" smtClean="0"/>
              <a:t> and </a:t>
            </a:r>
            <a:r>
              <a:rPr lang="fr-FR" sz="6200" b="1" dirty="0" err="1" smtClean="0"/>
              <a:t>fertility</a:t>
            </a:r>
            <a:r>
              <a:rPr lang="fr-FR" sz="6200" b="1" dirty="0" smtClean="0"/>
              <a:t>.</a:t>
            </a:r>
          </a:p>
          <a:p>
            <a:pPr>
              <a:buNone/>
            </a:pPr>
            <a:r>
              <a:rPr lang="fr-FR" sz="6200" b="1" dirty="0" smtClean="0"/>
              <a:t>d. </a:t>
            </a:r>
            <a:r>
              <a:rPr lang="fr-FR" sz="6200" b="1" dirty="0" err="1" smtClean="0"/>
              <a:t>Dietary</a:t>
            </a:r>
            <a:r>
              <a:rPr lang="fr-FR" sz="6200" b="1" dirty="0" smtClean="0"/>
              <a:t> Pigments : </a:t>
            </a:r>
            <a:r>
              <a:rPr lang="fr-FR" sz="6200" b="1" dirty="0" err="1" smtClean="0"/>
              <a:t>Carotenoids</a:t>
            </a:r>
            <a:r>
              <a:rPr lang="fr-FR" sz="6200" b="1" dirty="0" smtClean="0"/>
              <a:t> → </a:t>
            </a:r>
            <a:r>
              <a:rPr lang="fr-FR" sz="6200" b="1" dirty="0" err="1" smtClean="0"/>
              <a:t>yolk</a:t>
            </a:r>
            <a:r>
              <a:rPr lang="fr-FR" sz="6200" b="1" dirty="0" smtClean="0"/>
              <a:t> </a:t>
            </a:r>
            <a:r>
              <a:rPr lang="fr-FR" sz="6200" b="1" dirty="0" err="1" smtClean="0"/>
              <a:t>color</a:t>
            </a:r>
            <a:r>
              <a:rPr lang="fr-FR" sz="6200" b="1" dirty="0" smtClean="0"/>
              <a:t>.</a:t>
            </a:r>
          </a:p>
          <a:p>
            <a:pPr>
              <a:buNone/>
            </a:pPr>
            <a:r>
              <a:rPr lang="fr-FR" sz="6200" b="1" dirty="0" smtClean="0"/>
              <a:t>e. Water : Essential for </a:t>
            </a:r>
            <a:r>
              <a:rPr lang="fr-FR" sz="6200" b="1" dirty="0" err="1" smtClean="0"/>
              <a:t>egg</a:t>
            </a:r>
            <a:r>
              <a:rPr lang="fr-FR" sz="6200" b="1" dirty="0" smtClean="0"/>
              <a:t> content formation.</a:t>
            </a:r>
          </a:p>
          <a:p>
            <a:pPr>
              <a:buNone/>
            </a:pPr>
            <a:r>
              <a:rPr lang="fr-FR" sz="6200" b="1" dirty="0" err="1" smtClean="0"/>
              <a:t>Nutritional</a:t>
            </a:r>
            <a:r>
              <a:rPr lang="fr-FR" sz="6200" b="1" dirty="0" smtClean="0"/>
              <a:t> </a:t>
            </a:r>
            <a:r>
              <a:rPr lang="fr-FR" sz="6200" b="1" dirty="0" err="1" smtClean="0"/>
              <a:t>imbalance</a:t>
            </a:r>
            <a:r>
              <a:rPr lang="fr-FR" sz="6200" b="1" dirty="0" smtClean="0"/>
              <a:t> </a:t>
            </a:r>
            <a:r>
              <a:rPr lang="fr-FR" sz="6200" b="1" dirty="0" err="1" smtClean="0"/>
              <a:t>leads</a:t>
            </a:r>
            <a:r>
              <a:rPr lang="fr-FR" sz="6200" b="1" dirty="0" smtClean="0"/>
              <a:t> to </a:t>
            </a:r>
            <a:r>
              <a:rPr lang="fr-FR" sz="6200" b="1" dirty="0" err="1" smtClean="0"/>
              <a:t>shell</a:t>
            </a:r>
            <a:r>
              <a:rPr lang="fr-FR" sz="6200" b="1" dirty="0" smtClean="0"/>
              <a:t> </a:t>
            </a:r>
            <a:r>
              <a:rPr lang="fr-FR" sz="6200" b="1" dirty="0" err="1" smtClean="0"/>
              <a:t>defects</a:t>
            </a:r>
            <a:r>
              <a:rPr lang="fr-FR" sz="6200" b="1" dirty="0" smtClean="0"/>
              <a:t>, </a:t>
            </a:r>
            <a:r>
              <a:rPr lang="fr-FR" sz="6200" b="1" dirty="0" err="1" smtClean="0"/>
              <a:t>reduced</a:t>
            </a:r>
            <a:r>
              <a:rPr lang="fr-FR" sz="6200" b="1" dirty="0" smtClean="0"/>
              <a:t> </a:t>
            </a:r>
            <a:r>
              <a:rPr lang="fr-FR" sz="6200" b="1" dirty="0" err="1" smtClean="0"/>
              <a:t>laying</a:t>
            </a:r>
            <a:r>
              <a:rPr lang="fr-FR" sz="6200" b="1" dirty="0" smtClean="0"/>
              <a:t>, and </a:t>
            </a:r>
            <a:r>
              <a:rPr lang="fr-FR" sz="6200" b="1" dirty="0" err="1" smtClean="0"/>
              <a:t>poor</a:t>
            </a:r>
            <a:r>
              <a:rPr lang="fr-FR" sz="6200" b="1" dirty="0" smtClean="0"/>
              <a:t> </a:t>
            </a:r>
            <a:r>
              <a:rPr lang="fr-FR" sz="6200" b="1" dirty="0" err="1" smtClean="0"/>
              <a:t>internal</a:t>
            </a:r>
            <a:r>
              <a:rPr lang="fr-FR" sz="6200" b="1" dirty="0" smtClean="0"/>
              <a:t> </a:t>
            </a:r>
            <a:r>
              <a:rPr lang="fr-FR" sz="6200" b="1" dirty="0" err="1" smtClean="0"/>
              <a:t>quality</a:t>
            </a:r>
            <a:r>
              <a:rPr lang="fr-FR" sz="6200" b="1" dirty="0" smtClean="0"/>
              <a:t>.</a:t>
            </a:r>
          </a:p>
          <a:p>
            <a:pPr>
              <a:buNone/>
            </a:pPr>
            <a:endParaRPr lang="fr-FR" b="1" dirty="0" smtClean="0"/>
          </a:p>
          <a:p>
            <a:pPr>
              <a:buNone/>
            </a:pPr>
            <a:r>
              <a:rPr lang="fr-FR" sz="3700" b="1" dirty="0" smtClean="0"/>
              <a:t>2. Influence de la nutrition : </a:t>
            </a:r>
            <a:r>
              <a:rPr lang="fr-FR" sz="3700" dirty="0" smtClean="0"/>
              <a:t>L’alimentation est un facteur déterminant de la qualité de l’œuf.</a:t>
            </a:r>
            <a:endParaRPr lang="fr-FR" sz="3700" b="1" dirty="0" smtClean="0"/>
          </a:p>
          <a:p>
            <a:pPr>
              <a:buNone/>
            </a:pPr>
            <a:r>
              <a:rPr lang="fr-FR" sz="3700" b="1" dirty="0" smtClean="0"/>
              <a:t>a. Minéraux</a:t>
            </a:r>
          </a:p>
          <a:p>
            <a:pPr lvl="0">
              <a:buNone/>
            </a:pPr>
            <a:r>
              <a:rPr lang="fr-FR" sz="3700" b="1" dirty="0" smtClean="0"/>
              <a:t>Calcium</a:t>
            </a:r>
            <a:r>
              <a:rPr lang="fr-FR" sz="3700" dirty="0" smtClean="0"/>
              <a:t> : formation de la coquille (principal composant). Carence → coquilles fines, cassantes.</a:t>
            </a:r>
            <a:endParaRPr lang="fr-FR" sz="3700" b="1" dirty="0" smtClean="0"/>
          </a:p>
          <a:p>
            <a:pPr lvl="0">
              <a:buNone/>
            </a:pPr>
            <a:r>
              <a:rPr lang="fr-FR" sz="3700" b="1" dirty="0" smtClean="0"/>
              <a:t>Phosphore</a:t>
            </a:r>
            <a:r>
              <a:rPr lang="fr-FR" sz="3700" dirty="0" smtClean="0"/>
              <a:t> : métabolisme du calcium.</a:t>
            </a:r>
            <a:endParaRPr lang="fr-FR" sz="3700" b="1" dirty="0" smtClean="0"/>
          </a:p>
          <a:p>
            <a:pPr>
              <a:buNone/>
            </a:pPr>
            <a:r>
              <a:rPr lang="fr-FR" sz="3700" b="1" dirty="0" smtClean="0"/>
              <a:t>b. Protéines et acides aminés</a:t>
            </a:r>
          </a:p>
          <a:p>
            <a:pPr lvl="0"/>
            <a:r>
              <a:rPr lang="fr-FR" sz="3700" dirty="0" smtClean="0"/>
              <a:t>Formation du blanc (albumen).</a:t>
            </a:r>
            <a:endParaRPr lang="fr-FR" sz="3700" b="1" dirty="0" smtClean="0"/>
          </a:p>
          <a:p>
            <a:pPr lvl="0"/>
            <a:r>
              <a:rPr lang="fr-FR" sz="3700" dirty="0" smtClean="0"/>
              <a:t>Influence la structure interne et la croissance embryonnaire.</a:t>
            </a:r>
            <a:endParaRPr lang="fr-FR" sz="3700" b="1" dirty="0" smtClean="0"/>
          </a:p>
          <a:p>
            <a:pPr>
              <a:buNone/>
            </a:pPr>
            <a:r>
              <a:rPr lang="fr-FR" sz="3700" b="1" dirty="0" smtClean="0"/>
              <a:t>c. Vitamines</a:t>
            </a:r>
          </a:p>
          <a:p>
            <a:pPr lvl="0"/>
            <a:r>
              <a:rPr lang="fr-FR" sz="3700" dirty="0" smtClean="0"/>
              <a:t>Vitamine D → absorption du calcium.</a:t>
            </a:r>
            <a:endParaRPr lang="fr-FR" sz="3700" b="1" dirty="0" smtClean="0"/>
          </a:p>
          <a:p>
            <a:pPr lvl="0"/>
            <a:r>
              <a:rPr lang="fr-FR" sz="3700" dirty="0" smtClean="0"/>
              <a:t>Vitamines A et E → qualité du jaune et fertilité.</a:t>
            </a:r>
            <a:endParaRPr lang="fr-FR" sz="3700" b="1" dirty="0" smtClean="0"/>
          </a:p>
          <a:p>
            <a:pPr>
              <a:buNone/>
            </a:pPr>
            <a:r>
              <a:rPr lang="fr-FR" sz="3700" b="1" dirty="0" smtClean="0"/>
              <a:t>d. Pigments alimentaires : </a:t>
            </a:r>
            <a:r>
              <a:rPr lang="fr-FR" sz="3700" dirty="0" smtClean="0"/>
              <a:t>Caroténoïdes → couleur du jaune.</a:t>
            </a:r>
            <a:endParaRPr lang="fr-FR" sz="3700" b="1" dirty="0" smtClean="0"/>
          </a:p>
          <a:p>
            <a:r>
              <a:rPr lang="fr-FR" sz="3700" b="1" dirty="0" smtClean="0"/>
              <a:t>e. Eau : </a:t>
            </a:r>
            <a:r>
              <a:rPr lang="fr-FR" sz="3700" dirty="0" smtClean="0"/>
              <a:t>Indispensable à la formation du contenu de l’œuf.</a:t>
            </a:r>
            <a:endParaRPr lang="fr-FR" sz="3700" b="1" dirty="0" smtClean="0"/>
          </a:p>
          <a:p>
            <a:pPr>
              <a:buNone/>
            </a:pPr>
            <a:r>
              <a:rPr lang="fr-FR" sz="3700" dirty="0" smtClean="0"/>
              <a:t>Déséquilibre nutritionnel = anomalies de coquille, baisse de ponte, altération de la qualité i</a:t>
            </a:r>
            <a:r>
              <a:rPr lang="fr-FR" dirty="0" smtClean="0"/>
              <a:t>nterne.</a:t>
            </a:r>
            <a:endParaRPr lang="fr-FR" b="1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fr-FR" sz="4600" b="1" dirty="0" smtClean="0">
                <a:solidFill>
                  <a:srgbClr val="FF0000"/>
                </a:solidFill>
              </a:rPr>
              <a:t>III. </a:t>
            </a:r>
            <a:r>
              <a:rPr lang="fr-FR" sz="4600" b="1" dirty="0" err="1" smtClean="0">
                <a:solidFill>
                  <a:srgbClr val="FF0000"/>
                </a:solidFill>
              </a:rPr>
              <a:t>Housing</a:t>
            </a:r>
            <a:r>
              <a:rPr lang="fr-FR" sz="4600" b="1" dirty="0" smtClean="0">
                <a:solidFill>
                  <a:srgbClr val="FF0000"/>
                </a:solidFill>
              </a:rPr>
              <a:t> and </a:t>
            </a:r>
            <a:r>
              <a:rPr lang="fr-FR" sz="4600" b="1" dirty="0" err="1" smtClean="0">
                <a:solidFill>
                  <a:srgbClr val="FF0000"/>
                </a:solidFill>
              </a:rPr>
              <a:t>Flock</a:t>
            </a:r>
            <a:r>
              <a:rPr lang="fr-FR" sz="4600" b="1" dirty="0" smtClean="0">
                <a:solidFill>
                  <a:srgbClr val="FF0000"/>
                </a:solidFill>
              </a:rPr>
              <a:t> Management</a:t>
            </a:r>
          </a:p>
          <a:p>
            <a:pPr>
              <a:buNone/>
            </a:pPr>
            <a:r>
              <a:rPr lang="fr-FR" sz="4600" b="1" dirty="0" smtClean="0">
                <a:solidFill>
                  <a:srgbClr val="FF0000"/>
                </a:solidFill>
              </a:rPr>
              <a:t>1. </a:t>
            </a:r>
            <a:r>
              <a:rPr lang="fr-FR" sz="4600" b="1" dirty="0" err="1" smtClean="0">
                <a:solidFill>
                  <a:srgbClr val="FF0000"/>
                </a:solidFill>
              </a:rPr>
              <a:t>Environmental</a:t>
            </a:r>
            <a:r>
              <a:rPr lang="fr-FR" sz="4600" b="1" dirty="0" smtClean="0">
                <a:solidFill>
                  <a:srgbClr val="FF0000"/>
                </a:solidFill>
              </a:rPr>
              <a:t> Conditions</a:t>
            </a:r>
          </a:p>
          <a:p>
            <a:pPr>
              <a:buNone/>
            </a:pPr>
            <a:r>
              <a:rPr lang="fr-FR" sz="4600" b="1" dirty="0" err="1" smtClean="0"/>
              <a:t>Temperature</a:t>
            </a:r>
            <a:r>
              <a:rPr lang="fr-FR" sz="4600" dirty="0" smtClean="0"/>
              <a:t>:</a:t>
            </a:r>
          </a:p>
          <a:p>
            <a:pPr lvl="1"/>
            <a:r>
              <a:rPr lang="fr-FR" sz="4600" dirty="0" smtClean="0"/>
              <a:t>excessive </a:t>
            </a:r>
            <a:r>
              <a:rPr lang="fr-FR" sz="4600" dirty="0" err="1" smtClean="0"/>
              <a:t>heat</a:t>
            </a:r>
            <a:r>
              <a:rPr lang="fr-FR" sz="4600" dirty="0" smtClean="0"/>
              <a:t> → </a:t>
            </a:r>
            <a:r>
              <a:rPr lang="fr-FR" sz="4600" dirty="0" err="1" smtClean="0"/>
              <a:t>reduced</a:t>
            </a:r>
            <a:r>
              <a:rPr lang="fr-FR" sz="4600" dirty="0" smtClean="0"/>
              <a:t> </a:t>
            </a:r>
            <a:r>
              <a:rPr lang="fr-FR" sz="4600" dirty="0" err="1" smtClean="0"/>
              <a:t>feed</a:t>
            </a:r>
            <a:r>
              <a:rPr lang="fr-FR" sz="4600" dirty="0" smtClean="0"/>
              <a:t> </a:t>
            </a:r>
            <a:r>
              <a:rPr lang="fr-FR" sz="4600" dirty="0" err="1" smtClean="0"/>
              <a:t>intake</a:t>
            </a:r>
            <a:r>
              <a:rPr lang="fr-FR" sz="4600" dirty="0" smtClean="0"/>
              <a:t> → </a:t>
            </a:r>
            <a:r>
              <a:rPr lang="fr-FR" sz="4600" dirty="0" err="1" smtClean="0"/>
              <a:t>thinner</a:t>
            </a:r>
            <a:r>
              <a:rPr lang="fr-FR" sz="4600" dirty="0" smtClean="0"/>
              <a:t> </a:t>
            </a:r>
            <a:r>
              <a:rPr lang="fr-FR" sz="4600" dirty="0" err="1" smtClean="0"/>
              <a:t>shells</a:t>
            </a:r>
            <a:r>
              <a:rPr lang="fr-FR" sz="4600" dirty="0" smtClean="0"/>
              <a:t>,</a:t>
            </a:r>
          </a:p>
          <a:p>
            <a:pPr lvl="1"/>
            <a:r>
              <a:rPr lang="fr-FR" sz="4600" dirty="0" err="1" smtClean="0"/>
              <a:t>extreme</a:t>
            </a:r>
            <a:r>
              <a:rPr lang="fr-FR" sz="4600" dirty="0" smtClean="0"/>
              <a:t> cold → </a:t>
            </a:r>
            <a:r>
              <a:rPr lang="fr-FR" sz="4600" dirty="0" err="1" smtClean="0"/>
              <a:t>metabolic</a:t>
            </a:r>
            <a:r>
              <a:rPr lang="fr-FR" sz="4600" dirty="0" smtClean="0"/>
              <a:t> stress.</a:t>
            </a:r>
          </a:p>
          <a:p>
            <a:pPr>
              <a:buNone/>
            </a:pPr>
            <a:r>
              <a:rPr lang="fr-FR" sz="4600" b="1" dirty="0" err="1" smtClean="0"/>
              <a:t>Humidity</a:t>
            </a:r>
            <a:r>
              <a:rPr lang="fr-FR" sz="4600" dirty="0" smtClean="0"/>
              <a:t>:</a:t>
            </a:r>
          </a:p>
          <a:p>
            <a:pPr lvl="1"/>
            <a:r>
              <a:rPr lang="fr-FR" sz="4600" dirty="0" smtClean="0"/>
              <a:t>affects </a:t>
            </a:r>
            <a:r>
              <a:rPr lang="fr-FR" sz="4600" dirty="0" err="1" smtClean="0"/>
              <a:t>evaporation</a:t>
            </a:r>
            <a:r>
              <a:rPr lang="fr-FR" sz="4600" dirty="0" smtClean="0"/>
              <a:t> and </a:t>
            </a:r>
            <a:r>
              <a:rPr lang="fr-FR" sz="4600" dirty="0" err="1" smtClean="0"/>
              <a:t>cleanliness</a:t>
            </a:r>
            <a:r>
              <a:rPr lang="fr-FR" sz="4600" dirty="0" smtClean="0"/>
              <a:t>.</a:t>
            </a:r>
          </a:p>
          <a:p>
            <a:pPr>
              <a:buNone/>
            </a:pPr>
            <a:r>
              <a:rPr lang="fr-FR" sz="4600" b="1" dirty="0" smtClean="0"/>
              <a:t>Ventilation</a:t>
            </a:r>
            <a:r>
              <a:rPr lang="fr-FR" sz="4600" dirty="0" smtClean="0"/>
              <a:t>: </a:t>
            </a:r>
            <a:r>
              <a:rPr lang="fr-FR" sz="4600" dirty="0" err="1" smtClean="0"/>
              <a:t>removal</a:t>
            </a:r>
            <a:r>
              <a:rPr lang="fr-FR" sz="4600" dirty="0" smtClean="0"/>
              <a:t> of </a:t>
            </a:r>
            <a:r>
              <a:rPr lang="fr-FR" sz="4600" dirty="0" err="1" smtClean="0"/>
              <a:t>ammonia</a:t>
            </a:r>
            <a:r>
              <a:rPr lang="fr-FR" sz="4600" dirty="0" smtClean="0"/>
              <a:t> and </a:t>
            </a:r>
            <a:r>
              <a:rPr lang="fr-FR" sz="4600" dirty="0" err="1" smtClean="0"/>
              <a:t>pathogens</a:t>
            </a:r>
            <a:r>
              <a:rPr lang="fr-FR" sz="4100" dirty="0" smtClean="0"/>
              <a:t>.</a:t>
            </a:r>
          </a:p>
          <a:p>
            <a:pPr>
              <a:buNone/>
            </a:pPr>
            <a:r>
              <a:rPr lang="fr-FR" sz="2200" b="1" dirty="0" smtClean="0">
                <a:solidFill>
                  <a:srgbClr val="FF0000"/>
                </a:solidFill>
              </a:rPr>
              <a:t>III. Logement et conduite d’élevage</a:t>
            </a:r>
          </a:p>
          <a:p>
            <a:pPr>
              <a:buNone/>
            </a:pPr>
            <a:r>
              <a:rPr lang="fr-FR" sz="2200" b="1" dirty="0" smtClean="0">
                <a:solidFill>
                  <a:srgbClr val="FF0000"/>
                </a:solidFill>
              </a:rPr>
              <a:t>1. Conditions environnementales</a:t>
            </a:r>
          </a:p>
          <a:p>
            <a:pPr lvl="0">
              <a:buNone/>
            </a:pPr>
            <a:r>
              <a:rPr lang="fr-FR" sz="2200" b="1" dirty="0" smtClean="0"/>
              <a:t>Température</a:t>
            </a:r>
            <a:r>
              <a:rPr lang="fr-FR" sz="2200" dirty="0" smtClean="0"/>
              <a:t> :</a:t>
            </a:r>
            <a:endParaRPr lang="fr-FR" sz="2200" b="1" dirty="0" smtClean="0"/>
          </a:p>
          <a:p>
            <a:pPr lvl="1"/>
            <a:r>
              <a:rPr lang="fr-FR" sz="2200" dirty="0" smtClean="0"/>
              <a:t>chaleur excessive → baisse de consommation alimentaire → coquille plus fine,</a:t>
            </a:r>
            <a:endParaRPr lang="fr-FR" sz="2200" b="1" dirty="0" smtClean="0"/>
          </a:p>
          <a:p>
            <a:pPr lvl="1"/>
            <a:r>
              <a:rPr lang="fr-FR" sz="2200" dirty="0" smtClean="0"/>
              <a:t>froid intense → stress métabolique.</a:t>
            </a:r>
            <a:endParaRPr lang="fr-FR" sz="2200" b="1" dirty="0" smtClean="0"/>
          </a:p>
          <a:p>
            <a:pPr lvl="0">
              <a:buNone/>
            </a:pPr>
            <a:r>
              <a:rPr lang="fr-FR" sz="2200" b="1" dirty="0" smtClean="0"/>
              <a:t>Humidité</a:t>
            </a:r>
            <a:r>
              <a:rPr lang="fr-FR" sz="2200" dirty="0" smtClean="0"/>
              <a:t> :</a:t>
            </a:r>
            <a:endParaRPr lang="fr-FR" sz="2200" b="1" dirty="0" smtClean="0"/>
          </a:p>
          <a:p>
            <a:pPr lvl="1"/>
            <a:r>
              <a:rPr lang="fr-FR" sz="2200" dirty="0" smtClean="0"/>
              <a:t>influence l’évaporation et la propreté.</a:t>
            </a:r>
            <a:endParaRPr lang="fr-FR" sz="2200" b="1" dirty="0" smtClean="0"/>
          </a:p>
          <a:p>
            <a:pPr lvl="0">
              <a:buNone/>
            </a:pPr>
            <a:r>
              <a:rPr lang="fr-FR" sz="2200" b="1" dirty="0" smtClean="0"/>
              <a:t>Ventilation</a:t>
            </a:r>
            <a:r>
              <a:rPr lang="fr-FR" sz="2200" dirty="0" smtClean="0"/>
              <a:t> : élimination de l’ammoniac et des agents pathogènes.</a:t>
            </a:r>
            <a:endParaRPr lang="fr-FR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fr-FR" sz="2400" b="1" dirty="0" smtClean="0">
                <a:solidFill>
                  <a:srgbClr val="FF0000"/>
                </a:solidFill>
                <a:cs typeface="Times New Roman" pitchFamily="18" charset="0"/>
              </a:rPr>
              <a:t>3.3.1 </a:t>
            </a:r>
            <a:r>
              <a:rPr lang="fr-FR" sz="2400" b="1" dirty="0" err="1" smtClean="0">
                <a:solidFill>
                  <a:srgbClr val="FF0000"/>
                </a:solidFill>
                <a:cs typeface="Times New Roman" pitchFamily="18" charset="0"/>
              </a:rPr>
              <a:t>Chalazae</a:t>
            </a:r>
            <a:endParaRPr lang="fr-FR" sz="24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lvl="0">
              <a:buNone/>
            </a:pPr>
            <a:r>
              <a:rPr lang="fr-FR" sz="2400" b="1" dirty="0" err="1" smtClean="0">
                <a:cs typeface="Times New Roman" pitchFamily="18" charset="0"/>
              </a:rPr>
              <a:t>Definition</a:t>
            </a:r>
            <a:r>
              <a:rPr lang="fr-FR" sz="2400" b="1" dirty="0" smtClean="0">
                <a:cs typeface="Times New Roman" pitchFamily="18" charset="0"/>
              </a:rPr>
              <a:t>:</a:t>
            </a:r>
            <a:r>
              <a:rPr lang="fr-FR" sz="2400" dirty="0" smtClean="0">
                <a:cs typeface="Times New Roman" pitchFamily="18" charset="0"/>
              </a:rPr>
              <a:t> </a:t>
            </a:r>
            <a:r>
              <a:rPr lang="fr-FR" sz="2400" dirty="0" err="1" smtClean="0">
                <a:cs typeface="Times New Roman" pitchFamily="18" charset="0"/>
              </a:rPr>
              <a:t>Twisted</a:t>
            </a:r>
            <a:r>
              <a:rPr lang="fr-FR" sz="2400" dirty="0" smtClean="0">
                <a:cs typeface="Times New Roman" pitchFamily="18" charset="0"/>
              </a:rPr>
              <a:t> </a:t>
            </a:r>
            <a:r>
              <a:rPr lang="fr-FR" sz="2400" dirty="0" err="1" smtClean="0">
                <a:cs typeface="Times New Roman" pitchFamily="18" charset="0"/>
              </a:rPr>
              <a:t>cords</a:t>
            </a:r>
            <a:r>
              <a:rPr lang="fr-FR" sz="2400" dirty="0" smtClean="0">
                <a:cs typeface="Times New Roman" pitchFamily="18" charset="0"/>
              </a:rPr>
              <a:t> of </a:t>
            </a:r>
            <a:r>
              <a:rPr lang="fr-FR" sz="2400" dirty="0" err="1" smtClean="0">
                <a:cs typeface="Times New Roman" pitchFamily="18" charset="0"/>
              </a:rPr>
              <a:t>protein</a:t>
            </a:r>
            <a:r>
              <a:rPr lang="fr-FR" sz="2400" dirty="0" smtClean="0">
                <a:cs typeface="Times New Roman" pitchFamily="18" charset="0"/>
              </a:rPr>
              <a:t> </a:t>
            </a:r>
            <a:r>
              <a:rPr lang="fr-FR" sz="2400" dirty="0" err="1" smtClean="0">
                <a:cs typeface="Times New Roman" pitchFamily="18" charset="0"/>
              </a:rPr>
              <a:t>connecting</a:t>
            </a:r>
            <a:r>
              <a:rPr lang="fr-FR" sz="2400" dirty="0" smtClean="0">
                <a:cs typeface="Times New Roman" pitchFamily="18" charset="0"/>
              </a:rPr>
              <a:t> the </a:t>
            </a:r>
            <a:r>
              <a:rPr lang="fr-FR" sz="2400" dirty="0" err="1" smtClean="0">
                <a:cs typeface="Times New Roman" pitchFamily="18" charset="0"/>
              </a:rPr>
              <a:t>yolk</a:t>
            </a:r>
            <a:r>
              <a:rPr lang="fr-FR" sz="2400" dirty="0" smtClean="0">
                <a:cs typeface="Times New Roman" pitchFamily="18" charset="0"/>
              </a:rPr>
              <a:t> to the </a:t>
            </a:r>
            <a:r>
              <a:rPr lang="fr-FR" sz="2400" dirty="0" err="1" smtClean="0">
                <a:cs typeface="Times New Roman" pitchFamily="18" charset="0"/>
              </a:rPr>
              <a:t>egg</a:t>
            </a:r>
            <a:r>
              <a:rPr lang="fr-FR" sz="2400" dirty="0" smtClean="0">
                <a:cs typeface="Times New Roman" pitchFamily="18" charset="0"/>
              </a:rPr>
              <a:t> white </a:t>
            </a:r>
            <a:r>
              <a:rPr lang="fr-FR" sz="2400" dirty="0" err="1" smtClean="0">
                <a:cs typeface="Times New Roman" pitchFamily="18" charset="0"/>
              </a:rPr>
              <a:t>at</a:t>
            </a:r>
            <a:r>
              <a:rPr lang="fr-FR" sz="2400" dirty="0" smtClean="0">
                <a:cs typeface="Times New Roman" pitchFamily="18" charset="0"/>
              </a:rPr>
              <a:t> </a:t>
            </a:r>
            <a:r>
              <a:rPr lang="fr-FR" sz="2400" dirty="0" err="1" smtClean="0">
                <a:cs typeface="Times New Roman" pitchFamily="18" charset="0"/>
              </a:rPr>
              <a:t>each</a:t>
            </a:r>
            <a:r>
              <a:rPr lang="fr-FR" sz="2400" dirty="0" smtClean="0">
                <a:cs typeface="Times New Roman" pitchFamily="18" charset="0"/>
              </a:rPr>
              <a:t> end.</a:t>
            </a:r>
            <a:endParaRPr lang="fr-FR" sz="2400" b="1" dirty="0" smtClean="0">
              <a:cs typeface="Times New Roman" pitchFamily="18" charset="0"/>
            </a:endParaRPr>
          </a:p>
          <a:p>
            <a:pPr lvl="0">
              <a:buNone/>
            </a:pPr>
            <a:r>
              <a:rPr lang="fr-FR" sz="2400" b="1" dirty="0" err="1" smtClean="0">
                <a:cs typeface="Times New Roman" pitchFamily="18" charset="0"/>
              </a:rPr>
              <a:t>Function</a:t>
            </a:r>
            <a:r>
              <a:rPr lang="fr-FR" sz="2400" b="1" dirty="0" smtClean="0">
                <a:cs typeface="Times New Roman" pitchFamily="18" charset="0"/>
              </a:rPr>
              <a:t>:</a:t>
            </a:r>
            <a:r>
              <a:rPr lang="fr-FR" sz="2400" dirty="0" smtClean="0">
                <a:cs typeface="Times New Roman" pitchFamily="18" charset="0"/>
              </a:rPr>
              <a:t> </a:t>
            </a:r>
            <a:r>
              <a:rPr lang="fr-FR" sz="2400" dirty="0" err="1" smtClean="0">
                <a:cs typeface="Times New Roman" pitchFamily="18" charset="0"/>
              </a:rPr>
              <a:t>Keep</a:t>
            </a:r>
            <a:r>
              <a:rPr lang="fr-FR" sz="2400" dirty="0" smtClean="0">
                <a:cs typeface="Times New Roman" pitchFamily="18" charset="0"/>
              </a:rPr>
              <a:t> the </a:t>
            </a:r>
            <a:r>
              <a:rPr lang="fr-FR" sz="2400" dirty="0" err="1" smtClean="0">
                <a:cs typeface="Times New Roman" pitchFamily="18" charset="0"/>
              </a:rPr>
              <a:t>yolk</a:t>
            </a:r>
            <a:r>
              <a:rPr lang="fr-FR" sz="2400" dirty="0" smtClean="0">
                <a:cs typeface="Times New Roman" pitchFamily="18" charset="0"/>
              </a:rPr>
              <a:t> </a:t>
            </a:r>
            <a:r>
              <a:rPr lang="fr-FR" sz="2400" dirty="0" err="1" smtClean="0">
                <a:cs typeface="Times New Roman" pitchFamily="18" charset="0"/>
              </a:rPr>
              <a:t>centered</a:t>
            </a:r>
            <a:r>
              <a:rPr lang="fr-FR" sz="2400" dirty="0" smtClean="0">
                <a:cs typeface="Times New Roman" pitchFamily="18" charset="0"/>
              </a:rPr>
              <a:t> in the </a:t>
            </a:r>
            <a:r>
              <a:rPr lang="fr-FR" sz="2400" dirty="0" err="1" smtClean="0">
                <a:cs typeface="Times New Roman" pitchFamily="18" charset="0"/>
              </a:rPr>
              <a:t>egg</a:t>
            </a:r>
            <a:r>
              <a:rPr lang="fr-FR" sz="2400" dirty="0" smtClean="0">
                <a:cs typeface="Times New Roman" pitchFamily="18" charset="0"/>
              </a:rPr>
              <a:t>.</a:t>
            </a:r>
            <a:endParaRPr lang="fr-FR" sz="2400" b="1" dirty="0" smtClean="0">
              <a:cs typeface="Times New Roman" pitchFamily="18" charset="0"/>
            </a:endParaRPr>
          </a:p>
          <a:p>
            <a:pPr>
              <a:buNone/>
            </a:pPr>
            <a:r>
              <a:rPr lang="fr-FR" sz="2400" b="1" dirty="0" smtClean="0">
                <a:solidFill>
                  <a:srgbClr val="FF0000"/>
                </a:solidFill>
                <a:cs typeface="Times New Roman" pitchFamily="18" charset="0"/>
              </a:rPr>
              <a:t>3.3.2 Germinal Disc</a:t>
            </a:r>
          </a:p>
          <a:p>
            <a:pPr lvl="0">
              <a:buNone/>
            </a:pPr>
            <a:r>
              <a:rPr lang="fr-FR" sz="2400" b="1" dirty="0" err="1" smtClean="0">
                <a:cs typeface="Times New Roman" pitchFamily="18" charset="0"/>
              </a:rPr>
              <a:t>Definition</a:t>
            </a:r>
            <a:r>
              <a:rPr lang="fr-FR" sz="2400" b="1" dirty="0" smtClean="0">
                <a:cs typeface="Times New Roman" pitchFamily="18" charset="0"/>
              </a:rPr>
              <a:t>:</a:t>
            </a:r>
            <a:r>
              <a:rPr lang="fr-FR" sz="2400" dirty="0" smtClean="0">
                <a:cs typeface="Times New Roman" pitchFamily="18" charset="0"/>
              </a:rPr>
              <a:t> Small, </a:t>
            </a:r>
            <a:r>
              <a:rPr lang="fr-FR" sz="2400" dirty="0" err="1" smtClean="0">
                <a:cs typeface="Times New Roman" pitchFamily="18" charset="0"/>
              </a:rPr>
              <a:t>whitish</a:t>
            </a:r>
            <a:r>
              <a:rPr lang="fr-FR" sz="2400" dirty="0" smtClean="0">
                <a:cs typeface="Times New Roman" pitchFamily="18" charset="0"/>
              </a:rPr>
              <a:t> spot on the surface of the </a:t>
            </a:r>
            <a:r>
              <a:rPr lang="fr-FR" sz="2400" dirty="0" err="1" smtClean="0">
                <a:cs typeface="Times New Roman" pitchFamily="18" charset="0"/>
              </a:rPr>
              <a:t>yolk</a:t>
            </a:r>
            <a:r>
              <a:rPr lang="fr-FR" sz="2400" dirty="0" smtClean="0">
                <a:cs typeface="Times New Roman" pitchFamily="18" charset="0"/>
              </a:rPr>
              <a:t>.</a:t>
            </a:r>
            <a:endParaRPr lang="fr-FR" sz="2400" b="1" dirty="0" smtClean="0">
              <a:cs typeface="Times New Roman" pitchFamily="18" charset="0"/>
            </a:endParaRPr>
          </a:p>
          <a:p>
            <a:pPr lvl="0">
              <a:buNone/>
            </a:pPr>
            <a:r>
              <a:rPr lang="fr-FR" sz="2400" b="1" dirty="0" err="1" smtClean="0">
                <a:cs typeface="Times New Roman" pitchFamily="18" charset="0"/>
              </a:rPr>
              <a:t>Function</a:t>
            </a:r>
            <a:r>
              <a:rPr lang="fr-FR" sz="2400" b="1" dirty="0" smtClean="0">
                <a:cs typeface="Times New Roman" pitchFamily="18" charset="0"/>
              </a:rPr>
              <a:t>:</a:t>
            </a:r>
            <a:r>
              <a:rPr lang="fr-FR" sz="2400" dirty="0" smtClean="0">
                <a:cs typeface="Times New Roman" pitchFamily="18" charset="0"/>
              </a:rPr>
              <a:t> The site </a:t>
            </a:r>
            <a:r>
              <a:rPr lang="fr-FR" sz="2400" dirty="0" err="1" smtClean="0">
                <a:cs typeface="Times New Roman" pitchFamily="18" charset="0"/>
              </a:rPr>
              <a:t>where</a:t>
            </a:r>
            <a:r>
              <a:rPr lang="fr-FR" sz="2400" dirty="0" smtClean="0">
                <a:cs typeface="Times New Roman" pitchFamily="18" charset="0"/>
              </a:rPr>
              <a:t> the </a:t>
            </a:r>
            <a:r>
              <a:rPr lang="fr-FR" sz="2400" dirty="0" err="1" smtClean="0">
                <a:cs typeface="Times New Roman" pitchFamily="18" charset="0"/>
              </a:rPr>
              <a:t>embryo</a:t>
            </a:r>
            <a:r>
              <a:rPr lang="fr-FR" sz="2400" dirty="0" smtClean="0">
                <a:cs typeface="Times New Roman" pitchFamily="18" charset="0"/>
              </a:rPr>
              <a:t> </a:t>
            </a:r>
            <a:r>
              <a:rPr lang="fr-FR" sz="2400" dirty="0" err="1" smtClean="0">
                <a:cs typeface="Times New Roman" pitchFamily="18" charset="0"/>
              </a:rPr>
              <a:t>begins</a:t>
            </a:r>
            <a:r>
              <a:rPr lang="fr-FR" sz="2400" dirty="0" smtClean="0">
                <a:cs typeface="Times New Roman" pitchFamily="18" charset="0"/>
              </a:rPr>
              <a:t> to </a:t>
            </a:r>
            <a:r>
              <a:rPr lang="fr-FR" sz="2400" dirty="0" err="1" smtClean="0">
                <a:cs typeface="Times New Roman" pitchFamily="18" charset="0"/>
              </a:rPr>
              <a:t>develop</a:t>
            </a:r>
            <a:r>
              <a:rPr lang="fr-FR" sz="2400" dirty="0" smtClean="0">
                <a:cs typeface="Times New Roman" pitchFamily="18" charset="0"/>
              </a:rPr>
              <a:t> in a </a:t>
            </a:r>
            <a:r>
              <a:rPr lang="fr-FR" sz="2400" dirty="0" err="1" smtClean="0">
                <a:cs typeface="Times New Roman" pitchFamily="18" charset="0"/>
              </a:rPr>
              <a:t>fertilized</a:t>
            </a:r>
            <a:r>
              <a:rPr lang="fr-FR" sz="2400" dirty="0" smtClean="0">
                <a:cs typeface="Times New Roman" pitchFamily="18" charset="0"/>
              </a:rPr>
              <a:t> </a:t>
            </a:r>
            <a:r>
              <a:rPr lang="fr-FR" sz="2400" dirty="0" err="1" smtClean="0">
                <a:cs typeface="Times New Roman" pitchFamily="18" charset="0"/>
              </a:rPr>
              <a:t>egg</a:t>
            </a:r>
            <a:r>
              <a:rPr lang="fr-FR" sz="2400" dirty="0" smtClean="0">
                <a:cs typeface="Times New Roman" pitchFamily="18" charset="0"/>
              </a:rPr>
              <a:t>.</a:t>
            </a:r>
            <a:endParaRPr lang="fr-FR" sz="2400" b="1" dirty="0" smtClean="0">
              <a:cs typeface="Times New Roman" pitchFamily="18" charset="0"/>
            </a:endParaRPr>
          </a:p>
          <a:p>
            <a:pPr>
              <a:buNone/>
            </a:pPr>
            <a:r>
              <a:rPr lang="fr-FR" sz="2400" b="1" dirty="0" smtClean="0">
                <a:solidFill>
                  <a:srgbClr val="FF0000"/>
                </a:solidFill>
                <a:cs typeface="Times New Roman" pitchFamily="18" charset="0"/>
              </a:rPr>
              <a:t>3.4 Air </a:t>
            </a:r>
            <a:r>
              <a:rPr lang="fr-FR" sz="2400" b="1" dirty="0" err="1" smtClean="0">
                <a:solidFill>
                  <a:srgbClr val="FF0000"/>
                </a:solidFill>
                <a:cs typeface="Times New Roman" pitchFamily="18" charset="0"/>
              </a:rPr>
              <a:t>Cell</a:t>
            </a:r>
            <a:endParaRPr lang="fr-FR" sz="24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lvl="0">
              <a:buNone/>
            </a:pPr>
            <a:r>
              <a:rPr lang="fr-FR" sz="2400" b="1" dirty="0" err="1" smtClean="0">
                <a:cs typeface="Times New Roman" pitchFamily="18" charset="0"/>
              </a:rPr>
              <a:t>Definition</a:t>
            </a:r>
            <a:r>
              <a:rPr lang="fr-FR" sz="2400" b="1" dirty="0" smtClean="0">
                <a:cs typeface="Times New Roman" pitchFamily="18" charset="0"/>
              </a:rPr>
              <a:t>:</a:t>
            </a:r>
            <a:r>
              <a:rPr lang="fr-FR" sz="2400" dirty="0" smtClean="0">
                <a:cs typeface="Times New Roman" pitchFamily="18" charset="0"/>
              </a:rPr>
              <a:t> Pocket of air </a:t>
            </a:r>
            <a:r>
              <a:rPr lang="fr-FR" sz="2400" dirty="0" err="1" smtClean="0">
                <a:cs typeface="Times New Roman" pitchFamily="18" charset="0"/>
              </a:rPr>
              <a:t>between</a:t>
            </a:r>
            <a:r>
              <a:rPr lang="fr-FR" sz="2400" dirty="0" smtClean="0">
                <a:cs typeface="Times New Roman" pitchFamily="18" charset="0"/>
              </a:rPr>
              <a:t> the </a:t>
            </a:r>
            <a:r>
              <a:rPr lang="fr-FR" sz="2400" dirty="0" err="1" smtClean="0">
                <a:cs typeface="Times New Roman" pitchFamily="18" charset="0"/>
              </a:rPr>
              <a:t>inner</a:t>
            </a:r>
            <a:r>
              <a:rPr lang="fr-FR" sz="2400" dirty="0" smtClean="0">
                <a:cs typeface="Times New Roman" pitchFamily="18" charset="0"/>
              </a:rPr>
              <a:t> and </a:t>
            </a:r>
            <a:r>
              <a:rPr lang="fr-FR" sz="2400" dirty="0" err="1" smtClean="0">
                <a:cs typeface="Times New Roman" pitchFamily="18" charset="0"/>
              </a:rPr>
              <a:t>outer</a:t>
            </a:r>
            <a:r>
              <a:rPr lang="fr-FR" sz="2400" dirty="0" smtClean="0">
                <a:cs typeface="Times New Roman" pitchFamily="18" charset="0"/>
              </a:rPr>
              <a:t> membranes </a:t>
            </a:r>
            <a:r>
              <a:rPr lang="fr-FR" sz="2400" dirty="0" err="1" smtClean="0">
                <a:cs typeface="Times New Roman" pitchFamily="18" charset="0"/>
              </a:rPr>
              <a:t>at</a:t>
            </a:r>
            <a:r>
              <a:rPr lang="fr-FR" sz="2400" dirty="0" smtClean="0">
                <a:cs typeface="Times New Roman" pitchFamily="18" charset="0"/>
              </a:rPr>
              <a:t> the </a:t>
            </a:r>
            <a:r>
              <a:rPr lang="fr-FR" sz="2400" dirty="0" err="1" smtClean="0">
                <a:cs typeface="Times New Roman" pitchFamily="18" charset="0"/>
              </a:rPr>
              <a:t>broad</a:t>
            </a:r>
            <a:r>
              <a:rPr lang="fr-FR" sz="2400" dirty="0" smtClean="0">
                <a:cs typeface="Times New Roman" pitchFamily="18" charset="0"/>
              </a:rPr>
              <a:t> end of the </a:t>
            </a:r>
            <a:r>
              <a:rPr lang="fr-FR" sz="2400" dirty="0" err="1" smtClean="0">
                <a:cs typeface="Times New Roman" pitchFamily="18" charset="0"/>
              </a:rPr>
              <a:t>egg</a:t>
            </a:r>
            <a:r>
              <a:rPr lang="fr-FR" sz="2400" dirty="0" smtClean="0">
                <a:cs typeface="Times New Roman" pitchFamily="18" charset="0"/>
              </a:rPr>
              <a:t>.</a:t>
            </a:r>
            <a:endParaRPr lang="fr-FR" sz="2400" b="1" dirty="0" smtClean="0">
              <a:cs typeface="Times New Roman" pitchFamily="18" charset="0"/>
            </a:endParaRPr>
          </a:p>
          <a:p>
            <a:pPr lvl="0">
              <a:buNone/>
            </a:pPr>
            <a:r>
              <a:rPr lang="fr-FR" sz="2400" b="1" dirty="0" err="1" smtClean="0">
                <a:cs typeface="Times New Roman" pitchFamily="18" charset="0"/>
              </a:rPr>
              <a:t>Function</a:t>
            </a:r>
            <a:r>
              <a:rPr lang="fr-FR" sz="2400" b="1" dirty="0" smtClean="0">
                <a:cs typeface="Times New Roman" pitchFamily="18" charset="0"/>
              </a:rPr>
              <a:t>:</a:t>
            </a:r>
            <a:r>
              <a:rPr lang="fr-FR" sz="2400" dirty="0" smtClean="0">
                <a:cs typeface="Times New Roman" pitchFamily="18" charset="0"/>
              </a:rPr>
              <a:t> </a:t>
            </a:r>
            <a:r>
              <a:rPr lang="fr-FR" sz="2400" dirty="0" err="1" smtClean="0">
                <a:cs typeface="Times New Roman" pitchFamily="18" charset="0"/>
              </a:rPr>
              <a:t>Provides</a:t>
            </a:r>
            <a:r>
              <a:rPr lang="fr-FR" sz="2400" dirty="0" smtClean="0">
                <a:cs typeface="Times New Roman" pitchFamily="18" charset="0"/>
              </a:rPr>
              <a:t> the first </a:t>
            </a:r>
            <a:r>
              <a:rPr lang="fr-FR" sz="2400" dirty="0" err="1" smtClean="0">
                <a:cs typeface="Times New Roman" pitchFamily="18" charset="0"/>
              </a:rPr>
              <a:t>breath</a:t>
            </a:r>
            <a:r>
              <a:rPr lang="fr-FR" sz="2400" dirty="0" smtClean="0">
                <a:cs typeface="Times New Roman" pitchFamily="18" charset="0"/>
              </a:rPr>
              <a:t> of air for the </a:t>
            </a:r>
            <a:r>
              <a:rPr lang="fr-FR" sz="2400" dirty="0" err="1" smtClean="0">
                <a:cs typeface="Times New Roman" pitchFamily="18" charset="0"/>
              </a:rPr>
              <a:t>chick</a:t>
            </a:r>
            <a:r>
              <a:rPr lang="fr-FR" sz="2400" dirty="0" smtClean="0">
                <a:cs typeface="Times New Roman" pitchFamily="18" charset="0"/>
              </a:rPr>
              <a:t> </a:t>
            </a:r>
            <a:r>
              <a:rPr lang="fr-FR" sz="2400" dirty="0" err="1" smtClean="0">
                <a:cs typeface="Times New Roman" pitchFamily="18" charset="0"/>
              </a:rPr>
              <a:t>before</a:t>
            </a:r>
            <a:r>
              <a:rPr lang="fr-FR" sz="2400" dirty="0" smtClean="0">
                <a:cs typeface="Times New Roman" pitchFamily="18" charset="0"/>
              </a:rPr>
              <a:t> </a:t>
            </a:r>
            <a:r>
              <a:rPr lang="fr-FR" sz="2400" dirty="0" err="1" smtClean="0">
                <a:cs typeface="Times New Roman" pitchFamily="18" charset="0"/>
              </a:rPr>
              <a:t>hatching</a:t>
            </a:r>
            <a:r>
              <a:rPr lang="fr-FR" sz="2400" dirty="0" smtClean="0">
                <a:cs typeface="Times New Roman" pitchFamily="18" charset="0"/>
              </a:rPr>
              <a:t>.</a:t>
            </a:r>
            <a:endParaRPr lang="fr-FR" sz="2400" b="1" dirty="0" smtClean="0">
              <a:cs typeface="Times New Roman" pitchFamily="18" charset="0"/>
            </a:endParaRPr>
          </a:p>
          <a:p>
            <a:pPr>
              <a:buNone/>
            </a:pPr>
            <a:r>
              <a:rPr lang="fr-FR" sz="2400" b="1" dirty="0" smtClean="0">
                <a:solidFill>
                  <a:srgbClr val="FF0000"/>
                </a:solidFill>
                <a:cs typeface="Times New Roman" pitchFamily="18" charset="0"/>
              </a:rPr>
              <a:t>3.5 Membranes</a:t>
            </a:r>
          </a:p>
          <a:p>
            <a:pPr lvl="0">
              <a:buNone/>
            </a:pPr>
            <a:r>
              <a:rPr lang="fr-FR" sz="2400" b="1" dirty="0" err="1" smtClean="0">
                <a:cs typeface="Times New Roman" pitchFamily="18" charset="0"/>
              </a:rPr>
              <a:t>Definition</a:t>
            </a:r>
            <a:r>
              <a:rPr lang="fr-FR" sz="2400" b="1" dirty="0" smtClean="0">
                <a:cs typeface="Times New Roman" pitchFamily="18" charset="0"/>
              </a:rPr>
              <a:t>:</a:t>
            </a:r>
            <a:r>
              <a:rPr lang="fr-FR" sz="2400" dirty="0" smtClean="0">
                <a:cs typeface="Times New Roman" pitchFamily="18" charset="0"/>
              </a:rPr>
              <a:t> </a:t>
            </a:r>
            <a:r>
              <a:rPr lang="fr-FR" sz="2400" dirty="0" err="1" smtClean="0">
                <a:cs typeface="Times New Roman" pitchFamily="18" charset="0"/>
              </a:rPr>
              <a:t>Thin</a:t>
            </a:r>
            <a:r>
              <a:rPr lang="fr-FR" sz="2400" dirty="0" smtClean="0">
                <a:cs typeface="Times New Roman" pitchFamily="18" charset="0"/>
              </a:rPr>
              <a:t> </a:t>
            </a:r>
            <a:r>
              <a:rPr lang="fr-FR" sz="2400" dirty="0" err="1" smtClean="0">
                <a:cs typeface="Times New Roman" pitchFamily="18" charset="0"/>
              </a:rPr>
              <a:t>layers</a:t>
            </a:r>
            <a:r>
              <a:rPr lang="fr-FR" sz="2400" dirty="0" smtClean="0">
                <a:cs typeface="Times New Roman" pitchFamily="18" charset="0"/>
              </a:rPr>
              <a:t> </a:t>
            </a:r>
            <a:r>
              <a:rPr lang="fr-FR" sz="2400" dirty="0" err="1" smtClean="0">
                <a:cs typeface="Times New Roman" pitchFamily="18" charset="0"/>
              </a:rPr>
              <a:t>beneath</a:t>
            </a:r>
            <a:r>
              <a:rPr lang="fr-FR" sz="2400" dirty="0" smtClean="0">
                <a:cs typeface="Times New Roman" pitchFamily="18" charset="0"/>
              </a:rPr>
              <a:t> the </a:t>
            </a:r>
            <a:r>
              <a:rPr lang="fr-FR" sz="2400" dirty="0" err="1" smtClean="0">
                <a:cs typeface="Times New Roman" pitchFamily="18" charset="0"/>
              </a:rPr>
              <a:t>shell</a:t>
            </a:r>
            <a:r>
              <a:rPr lang="fr-FR" sz="2400" dirty="0" smtClean="0">
                <a:cs typeface="Times New Roman" pitchFamily="18" charset="0"/>
              </a:rPr>
              <a:t> </a:t>
            </a:r>
            <a:r>
              <a:rPr lang="fr-FR" sz="2400" dirty="0" err="1" smtClean="0">
                <a:cs typeface="Times New Roman" pitchFamily="18" charset="0"/>
              </a:rPr>
              <a:t>that</a:t>
            </a:r>
            <a:r>
              <a:rPr lang="fr-FR" sz="2400" dirty="0" smtClean="0">
                <a:cs typeface="Times New Roman" pitchFamily="18" charset="0"/>
              </a:rPr>
              <a:t> </a:t>
            </a:r>
            <a:r>
              <a:rPr lang="fr-FR" sz="2400" dirty="0" err="1" smtClean="0">
                <a:cs typeface="Times New Roman" pitchFamily="18" charset="0"/>
              </a:rPr>
              <a:t>protect</a:t>
            </a:r>
            <a:r>
              <a:rPr lang="fr-FR" sz="2400" dirty="0" smtClean="0">
                <a:cs typeface="Times New Roman" pitchFamily="18" charset="0"/>
              </a:rPr>
              <a:t> </a:t>
            </a:r>
            <a:r>
              <a:rPr lang="fr-FR" sz="2400" dirty="0" err="1" smtClean="0">
                <a:cs typeface="Times New Roman" pitchFamily="18" charset="0"/>
              </a:rPr>
              <a:t>against</a:t>
            </a:r>
            <a:r>
              <a:rPr lang="fr-FR" sz="2400" dirty="0" smtClean="0">
                <a:cs typeface="Times New Roman" pitchFamily="18" charset="0"/>
              </a:rPr>
              <a:t> </a:t>
            </a:r>
            <a:r>
              <a:rPr lang="fr-FR" sz="2400" dirty="0" err="1" smtClean="0">
                <a:cs typeface="Times New Roman" pitchFamily="18" charset="0"/>
              </a:rPr>
              <a:t>microbial</a:t>
            </a:r>
            <a:r>
              <a:rPr lang="fr-FR" sz="2400" dirty="0" smtClean="0">
                <a:cs typeface="Times New Roman" pitchFamily="18" charset="0"/>
              </a:rPr>
              <a:t> invasion.</a:t>
            </a:r>
            <a:endParaRPr lang="fr-FR" sz="2400" b="1" dirty="0" smtClean="0">
              <a:cs typeface="Times New Roman" pitchFamily="18" charset="0"/>
            </a:endParaRPr>
          </a:p>
          <a:p>
            <a:pPr lvl="0">
              <a:buNone/>
            </a:pPr>
            <a:r>
              <a:rPr lang="fr-FR" sz="2400" b="1" dirty="0" err="1" smtClean="0">
                <a:cs typeface="Times New Roman" pitchFamily="18" charset="0"/>
              </a:rPr>
              <a:t>Function</a:t>
            </a:r>
            <a:r>
              <a:rPr lang="fr-FR" sz="2400" b="1" dirty="0" smtClean="0">
                <a:cs typeface="Times New Roman" pitchFamily="18" charset="0"/>
              </a:rPr>
              <a:t>:</a:t>
            </a:r>
            <a:r>
              <a:rPr lang="fr-FR" sz="2400" dirty="0" smtClean="0">
                <a:cs typeface="Times New Roman" pitchFamily="18" charset="0"/>
              </a:rPr>
              <a:t> </a:t>
            </a:r>
            <a:r>
              <a:rPr lang="fr-FR" sz="2400" dirty="0" err="1" smtClean="0">
                <a:cs typeface="Times New Roman" pitchFamily="18" charset="0"/>
              </a:rPr>
              <a:t>Add</a:t>
            </a:r>
            <a:r>
              <a:rPr lang="fr-FR" sz="2400" dirty="0" smtClean="0">
                <a:cs typeface="Times New Roman" pitchFamily="18" charset="0"/>
              </a:rPr>
              <a:t> an extra </a:t>
            </a:r>
            <a:r>
              <a:rPr lang="fr-FR" sz="2400" dirty="0" err="1" smtClean="0">
                <a:cs typeface="Times New Roman" pitchFamily="18" charset="0"/>
              </a:rPr>
              <a:t>barrier</a:t>
            </a:r>
            <a:r>
              <a:rPr lang="fr-FR" sz="2400" dirty="0" smtClean="0">
                <a:cs typeface="Times New Roman" pitchFamily="18" charset="0"/>
              </a:rPr>
              <a:t> to contamination and control </a:t>
            </a:r>
            <a:r>
              <a:rPr lang="fr-FR" sz="2400" dirty="0" err="1" smtClean="0">
                <a:cs typeface="Times New Roman" pitchFamily="18" charset="0"/>
              </a:rPr>
              <a:t>moisture</a:t>
            </a:r>
            <a:r>
              <a:rPr lang="fr-FR" sz="2400" dirty="0" smtClean="0">
                <a:cs typeface="Times New Roman" pitchFamily="18" charset="0"/>
              </a:rPr>
              <a:t> </a:t>
            </a:r>
            <a:r>
              <a:rPr lang="fr-FR" sz="2400" dirty="0" err="1" smtClean="0">
                <a:cs typeface="Times New Roman" pitchFamily="18" charset="0"/>
              </a:rPr>
              <a:t>loss</a:t>
            </a:r>
            <a:r>
              <a:rPr lang="fr-FR" sz="2400" dirty="0" smtClean="0">
                <a:cs typeface="Times New Roman" pitchFamily="18" charset="0"/>
              </a:rPr>
              <a:t>.</a:t>
            </a:r>
            <a:endParaRPr lang="fr-FR" sz="2400" b="1" dirty="0" smtClean="0">
              <a:cs typeface="Times New Roman" pitchFamily="18" charset="0"/>
            </a:endParaRPr>
          </a:p>
          <a:p>
            <a:pPr>
              <a:buNone/>
            </a:pPr>
            <a:r>
              <a:rPr lang="fr-FR" sz="2400" b="1" dirty="0" smtClean="0"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fr-FR" sz="2400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2. Stocking Density</a:t>
            </a:r>
          </a:p>
          <a:p>
            <a:pPr>
              <a:buNone/>
            </a:pPr>
            <a:r>
              <a:rPr lang="en-US" sz="3600" dirty="0" smtClean="0"/>
              <a:t>Excessive density causes:</a:t>
            </a:r>
          </a:p>
          <a:p>
            <a:r>
              <a:rPr lang="en-US" sz="3600" dirty="0" smtClean="0"/>
              <a:t>stress,</a:t>
            </a:r>
          </a:p>
          <a:p>
            <a:r>
              <a:rPr lang="en-US" sz="3600" dirty="0" smtClean="0"/>
              <a:t>aggression,</a:t>
            </a:r>
          </a:p>
          <a:p>
            <a:r>
              <a:rPr lang="en-US" sz="3600" dirty="0" smtClean="0"/>
              <a:t>irregular laying,</a:t>
            </a:r>
          </a:p>
          <a:p>
            <a:r>
              <a:rPr lang="en-US" sz="3600" dirty="0" smtClean="0"/>
              <a:t>more dirty or broken eggs.</a:t>
            </a:r>
          </a:p>
          <a:p>
            <a:pPr>
              <a:buNone/>
            </a:pPr>
            <a:r>
              <a:rPr lang="fr-FR" sz="2400" b="1" dirty="0" smtClean="0"/>
              <a:t>2. Densité d’élevage</a:t>
            </a:r>
          </a:p>
          <a:p>
            <a:pPr>
              <a:buNone/>
            </a:pPr>
            <a:r>
              <a:rPr lang="fr-FR" sz="2400" dirty="0" smtClean="0"/>
              <a:t>Une densité trop élevée provoque :</a:t>
            </a:r>
            <a:endParaRPr lang="fr-FR" sz="2400" b="1" dirty="0" smtClean="0"/>
          </a:p>
          <a:p>
            <a:pPr lvl="0"/>
            <a:r>
              <a:rPr lang="fr-FR" sz="2400" dirty="0" smtClean="0"/>
              <a:t>stress,</a:t>
            </a:r>
            <a:endParaRPr lang="fr-FR" sz="2400" b="1" dirty="0" smtClean="0"/>
          </a:p>
          <a:p>
            <a:pPr lvl="0"/>
            <a:r>
              <a:rPr lang="fr-FR" sz="2400" dirty="0" smtClean="0"/>
              <a:t>agressivité,</a:t>
            </a:r>
            <a:endParaRPr lang="fr-FR" sz="2400" b="1" dirty="0" smtClean="0"/>
          </a:p>
          <a:p>
            <a:pPr lvl="0"/>
            <a:r>
              <a:rPr lang="fr-FR" sz="2400" dirty="0" smtClean="0"/>
              <a:t>ponte irrégulière,</a:t>
            </a:r>
            <a:endParaRPr lang="fr-FR" sz="2400" b="1" dirty="0" smtClean="0"/>
          </a:p>
          <a:p>
            <a:pPr lvl="0"/>
            <a:r>
              <a:rPr lang="fr-FR" sz="2400" dirty="0" smtClean="0"/>
              <a:t>augmentation des œufs sales ou cassés.</a:t>
            </a:r>
            <a:endParaRPr lang="fr-FR" sz="2400" b="1" dirty="0" smtClean="0"/>
          </a:p>
          <a:p>
            <a:endParaRPr lang="en-US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4300" b="1" dirty="0" smtClean="0">
                <a:solidFill>
                  <a:srgbClr val="FF0000"/>
                </a:solidFill>
              </a:rPr>
              <a:t>3. Lighting Program</a:t>
            </a:r>
          </a:p>
          <a:p>
            <a:pPr>
              <a:buNone/>
            </a:pPr>
            <a:r>
              <a:rPr lang="en-US" sz="4300" dirty="0" smtClean="0"/>
              <a:t>Light regulates:</a:t>
            </a:r>
          </a:p>
          <a:p>
            <a:r>
              <a:rPr lang="en-US" sz="4300" dirty="0" smtClean="0"/>
              <a:t>hormonal activity,</a:t>
            </a:r>
          </a:p>
          <a:p>
            <a:r>
              <a:rPr lang="en-US" sz="4300" dirty="0" smtClean="0"/>
              <a:t>laying frequency.</a:t>
            </a:r>
          </a:p>
          <a:p>
            <a:r>
              <a:rPr lang="en-US" sz="4300" dirty="0" smtClean="0"/>
              <a:t>Controlled duration and intensity ensure stable production.</a:t>
            </a:r>
          </a:p>
          <a:p>
            <a:endParaRPr lang="fr-FR" b="1" dirty="0" smtClean="0"/>
          </a:p>
          <a:p>
            <a:pPr>
              <a:buNone/>
            </a:pPr>
            <a:r>
              <a:rPr lang="fr-FR" sz="3000" b="1" dirty="0" smtClean="0"/>
              <a:t>3. Programme lumineux</a:t>
            </a:r>
          </a:p>
          <a:p>
            <a:pPr>
              <a:buNone/>
            </a:pPr>
            <a:r>
              <a:rPr lang="fr-FR" sz="3000" dirty="0" smtClean="0"/>
              <a:t>La lumière régule :</a:t>
            </a:r>
            <a:endParaRPr lang="fr-FR" sz="3000" b="1" dirty="0" smtClean="0"/>
          </a:p>
          <a:p>
            <a:pPr lvl="0"/>
            <a:r>
              <a:rPr lang="fr-FR" sz="3000" dirty="0" smtClean="0"/>
              <a:t>l’activité hormonale,</a:t>
            </a:r>
            <a:endParaRPr lang="fr-FR" sz="3000" b="1" dirty="0" smtClean="0"/>
          </a:p>
          <a:p>
            <a:pPr lvl="0"/>
            <a:r>
              <a:rPr lang="fr-FR" sz="3000" dirty="0" smtClean="0"/>
              <a:t>la fréquence de ponte.</a:t>
            </a:r>
            <a:endParaRPr lang="fr-FR" sz="3000" b="1" dirty="0" smtClean="0"/>
          </a:p>
          <a:p>
            <a:r>
              <a:rPr lang="fr-FR" sz="3000" dirty="0" smtClean="0"/>
              <a:t>Durée et intensité lumineuse contrôlées = production stable.</a:t>
            </a:r>
            <a:endParaRPr lang="fr-FR" sz="3000" b="1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4600" b="1" dirty="0" smtClean="0">
                <a:solidFill>
                  <a:srgbClr val="FF0000"/>
                </a:solidFill>
              </a:rPr>
              <a:t>4. Flock Management</a:t>
            </a:r>
          </a:p>
          <a:p>
            <a:pPr>
              <a:buNone/>
            </a:pPr>
            <a:r>
              <a:rPr lang="en-US" sz="4600" dirty="0" smtClean="0"/>
              <a:t>Includes:</a:t>
            </a:r>
          </a:p>
          <a:p>
            <a:r>
              <a:rPr lang="en-US" sz="4600" dirty="0" smtClean="0"/>
              <a:t>frequent egg collection,</a:t>
            </a:r>
          </a:p>
          <a:p>
            <a:r>
              <a:rPr lang="en-US" sz="4600" dirty="0" smtClean="0"/>
              <a:t>proper handling,</a:t>
            </a:r>
          </a:p>
          <a:p>
            <a:r>
              <a:rPr lang="en-US" sz="4600" dirty="0" smtClean="0"/>
              <a:t>sorting and storage.</a:t>
            </a:r>
          </a:p>
          <a:p>
            <a:pPr>
              <a:buNone/>
            </a:pPr>
            <a:r>
              <a:rPr lang="en-US" sz="4600" dirty="0" smtClean="0"/>
              <a:t>Poor management results in:</a:t>
            </a:r>
          </a:p>
          <a:p>
            <a:r>
              <a:rPr lang="en-US" sz="4600" dirty="0" smtClean="0"/>
              <a:t>cracks,</a:t>
            </a:r>
          </a:p>
          <a:p>
            <a:r>
              <a:rPr lang="en-US" sz="4600" dirty="0" smtClean="0"/>
              <a:t>contamination,</a:t>
            </a:r>
          </a:p>
          <a:p>
            <a:r>
              <a:rPr lang="en-US" sz="4600" dirty="0" smtClean="0"/>
              <a:t>economic losses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fr-FR" sz="2900" b="1" dirty="0" smtClean="0"/>
              <a:t>4. Gestion du troupeau</a:t>
            </a:r>
          </a:p>
          <a:p>
            <a:pPr>
              <a:buNone/>
            </a:pPr>
            <a:r>
              <a:rPr lang="fr-FR" sz="2900" dirty="0" smtClean="0"/>
              <a:t>Inclut :</a:t>
            </a:r>
            <a:endParaRPr lang="fr-FR" sz="2900" b="1" dirty="0" smtClean="0"/>
          </a:p>
          <a:p>
            <a:pPr lvl="0"/>
            <a:r>
              <a:rPr lang="fr-FR" sz="2900" dirty="0" smtClean="0"/>
              <a:t>collecte fréquente des œufs,</a:t>
            </a:r>
            <a:endParaRPr lang="fr-FR" sz="2900" b="1" dirty="0" smtClean="0"/>
          </a:p>
          <a:p>
            <a:pPr lvl="0"/>
            <a:r>
              <a:rPr lang="fr-FR" sz="2900" dirty="0" smtClean="0"/>
              <a:t>manipulation correcte,</a:t>
            </a:r>
            <a:endParaRPr lang="fr-FR" sz="2900" b="1" dirty="0" smtClean="0"/>
          </a:p>
          <a:p>
            <a:pPr lvl="0"/>
            <a:r>
              <a:rPr lang="fr-FR" sz="2900" dirty="0" smtClean="0"/>
              <a:t>tri et stockage adaptés.</a:t>
            </a:r>
            <a:endParaRPr lang="fr-FR" sz="2900" b="1" dirty="0" smtClean="0"/>
          </a:p>
          <a:p>
            <a:pPr>
              <a:buNone/>
            </a:pPr>
            <a:r>
              <a:rPr lang="fr-FR" sz="2900" dirty="0" smtClean="0"/>
              <a:t>Une mauvaise gestion entraîne :</a:t>
            </a:r>
            <a:endParaRPr lang="fr-FR" sz="2900" b="1" dirty="0" smtClean="0"/>
          </a:p>
          <a:p>
            <a:pPr lvl="0"/>
            <a:r>
              <a:rPr lang="fr-FR" sz="2900" dirty="0" smtClean="0"/>
              <a:t>fissures,</a:t>
            </a:r>
            <a:endParaRPr lang="fr-FR" sz="2900" b="1" dirty="0" smtClean="0"/>
          </a:p>
          <a:p>
            <a:pPr lvl="0"/>
            <a:r>
              <a:rPr lang="fr-FR" sz="2900" dirty="0" smtClean="0"/>
              <a:t>contamination,</a:t>
            </a:r>
            <a:endParaRPr lang="fr-FR" sz="2900" b="1" dirty="0" smtClean="0"/>
          </a:p>
          <a:p>
            <a:pPr lvl="0"/>
            <a:r>
              <a:rPr lang="fr-FR" sz="2900" dirty="0" smtClean="0"/>
              <a:t>pertes économiques.</a:t>
            </a:r>
            <a:endParaRPr lang="fr-FR" sz="2900" b="1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4600" b="1" dirty="0" smtClean="0">
                <a:solidFill>
                  <a:srgbClr val="FF0000"/>
                </a:solidFill>
              </a:rPr>
              <a:t>IV. Pathology and Hygiene</a:t>
            </a:r>
          </a:p>
          <a:p>
            <a:pPr>
              <a:buNone/>
            </a:pPr>
            <a:r>
              <a:rPr lang="en-US" sz="4600" b="1" dirty="0" smtClean="0">
                <a:solidFill>
                  <a:srgbClr val="FF0000"/>
                </a:solidFill>
              </a:rPr>
              <a:t>1. Diseases</a:t>
            </a:r>
          </a:p>
          <a:p>
            <a:pPr>
              <a:buNone/>
            </a:pPr>
            <a:r>
              <a:rPr lang="en-US" sz="4600" dirty="0" smtClean="0"/>
              <a:t>Infections may cause:</a:t>
            </a:r>
          </a:p>
          <a:p>
            <a:r>
              <a:rPr lang="en-US" sz="4600" dirty="0" smtClean="0"/>
              <a:t>shell deformities,</a:t>
            </a:r>
          </a:p>
          <a:p>
            <a:r>
              <a:rPr lang="en-US" sz="4600" dirty="0" smtClean="0"/>
              <a:t>reduced production,</a:t>
            </a:r>
          </a:p>
          <a:p>
            <a:r>
              <a:rPr lang="en-US" sz="4600" dirty="0" smtClean="0"/>
              <a:t>internal bacterial contamination,</a:t>
            </a:r>
          </a:p>
          <a:p>
            <a:r>
              <a:rPr lang="en-US" sz="4600" dirty="0" smtClean="0"/>
              <a:t>embryonic mortality.</a:t>
            </a:r>
          </a:p>
          <a:p>
            <a:r>
              <a:rPr lang="en-US" sz="4600" dirty="0" smtClean="0"/>
              <a:t>Some diseases directly affect the reproductive system.</a:t>
            </a:r>
          </a:p>
          <a:p>
            <a:pPr>
              <a:buNone/>
            </a:pPr>
            <a:r>
              <a:rPr lang="fr-FR" sz="2900" b="1" dirty="0" smtClean="0"/>
              <a:t>IV. Pathologie et hygiène</a:t>
            </a:r>
          </a:p>
          <a:p>
            <a:pPr>
              <a:buNone/>
            </a:pPr>
            <a:r>
              <a:rPr lang="fr-FR" sz="2900" b="1" dirty="0" smtClean="0"/>
              <a:t>1. Maladies</a:t>
            </a:r>
          </a:p>
          <a:p>
            <a:pPr>
              <a:buNone/>
            </a:pPr>
            <a:r>
              <a:rPr lang="fr-FR" sz="2900" dirty="0" smtClean="0"/>
              <a:t>Les infections peuvent provoquer :</a:t>
            </a:r>
            <a:endParaRPr lang="fr-FR" sz="2900" b="1" dirty="0" smtClean="0"/>
          </a:p>
          <a:p>
            <a:pPr lvl="0"/>
            <a:r>
              <a:rPr lang="fr-FR" sz="2900" dirty="0" smtClean="0"/>
              <a:t>déformation de la coquille,</a:t>
            </a:r>
            <a:endParaRPr lang="fr-FR" sz="2900" b="1" dirty="0" smtClean="0"/>
          </a:p>
          <a:p>
            <a:pPr lvl="0"/>
            <a:r>
              <a:rPr lang="fr-FR" sz="2900" dirty="0" smtClean="0"/>
              <a:t>baisse de production,</a:t>
            </a:r>
            <a:endParaRPr lang="fr-FR" sz="2900" b="1" dirty="0" smtClean="0"/>
          </a:p>
          <a:p>
            <a:pPr lvl="0"/>
            <a:r>
              <a:rPr lang="fr-FR" sz="2900" dirty="0" smtClean="0"/>
              <a:t>contamination bactérienne interne,</a:t>
            </a:r>
            <a:endParaRPr lang="fr-FR" sz="2900" b="1" dirty="0" smtClean="0"/>
          </a:p>
          <a:p>
            <a:pPr lvl="0"/>
            <a:r>
              <a:rPr lang="fr-FR" sz="2900" dirty="0" smtClean="0"/>
              <a:t>mortalité embryonnaire.</a:t>
            </a:r>
            <a:endParaRPr lang="fr-FR" sz="2900" b="1" dirty="0" smtClean="0"/>
          </a:p>
          <a:p>
            <a:r>
              <a:rPr lang="fr-FR" sz="2900" dirty="0" smtClean="0"/>
              <a:t>Certaines maladies affectent directement l’appareil reproducteur.</a:t>
            </a:r>
            <a:endParaRPr lang="fr-FR" sz="2900" b="1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fr-FR" sz="5800" b="1" dirty="0" smtClean="0">
                <a:solidFill>
                  <a:srgbClr val="FF0000"/>
                </a:solidFill>
              </a:rPr>
              <a:t>2. </a:t>
            </a:r>
            <a:r>
              <a:rPr lang="fr-FR" sz="5800" b="1" dirty="0" err="1" smtClean="0">
                <a:solidFill>
                  <a:srgbClr val="FF0000"/>
                </a:solidFill>
              </a:rPr>
              <a:t>Farm</a:t>
            </a:r>
            <a:r>
              <a:rPr lang="fr-FR" sz="5800" b="1" dirty="0" smtClean="0">
                <a:solidFill>
                  <a:srgbClr val="FF0000"/>
                </a:solidFill>
              </a:rPr>
              <a:t> </a:t>
            </a:r>
            <a:r>
              <a:rPr lang="fr-FR" sz="5800" b="1" dirty="0" err="1" smtClean="0">
                <a:solidFill>
                  <a:srgbClr val="FF0000"/>
                </a:solidFill>
              </a:rPr>
              <a:t>Hygiene</a:t>
            </a:r>
            <a:endParaRPr lang="fr-FR" sz="58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sz="5800" dirty="0" err="1" smtClean="0"/>
              <a:t>Concerns</a:t>
            </a:r>
            <a:r>
              <a:rPr lang="fr-FR" sz="5800" dirty="0" smtClean="0"/>
              <a:t>:</a:t>
            </a:r>
          </a:p>
          <a:p>
            <a:r>
              <a:rPr lang="fr-FR" sz="5800" dirty="0" smtClean="0"/>
              <a:t>building </a:t>
            </a:r>
            <a:r>
              <a:rPr lang="fr-FR" sz="5800" dirty="0" err="1" smtClean="0"/>
              <a:t>cleanliness</a:t>
            </a:r>
            <a:r>
              <a:rPr lang="fr-FR" sz="5800" dirty="0" smtClean="0"/>
              <a:t>,</a:t>
            </a:r>
          </a:p>
          <a:p>
            <a:r>
              <a:rPr lang="fr-FR" sz="5800" dirty="0" err="1" smtClean="0"/>
              <a:t>litter</a:t>
            </a:r>
            <a:r>
              <a:rPr lang="fr-FR" sz="5800" dirty="0" smtClean="0"/>
              <a:t> </a:t>
            </a:r>
            <a:r>
              <a:rPr lang="fr-FR" sz="5800" dirty="0" err="1" smtClean="0"/>
              <a:t>quality</a:t>
            </a:r>
            <a:r>
              <a:rPr lang="fr-FR" sz="5800" dirty="0" smtClean="0"/>
              <a:t>,</a:t>
            </a:r>
          </a:p>
          <a:p>
            <a:r>
              <a:rPr lang="fr-FR" sz="5800" dirty="0" err="1" smtClean="0"/>
              <a:t>equipment</a:t>
            </a:r>
            <a:r>
              <a:rPr lang="fr-FR" sz="5800" dirty="0" smtClean="0"/>
              <a:t> </a:t>
            </a:r>
            <a:r>
              <a:rPr lang="fr-FR" sz="5800" dirty="0" err="1" smtClean="0"/>
              <a:t>disinfection</a:t>
            </a:r>
            <a:r>
              <a:rPr lang="fr-FR" sz="5800" dirty="0" smtClean="0"/>
              <a:t>,</a:t>
            </a:r>
          </a:p>
          <a:p>
            <a:r>
              <a:rPr lang="fr-FR" sz="5800" dirty="0" smtClean="0"/>
              <a:t>staff </a:t>
            </a:r>
            <a:r>
              <a:rPr lang="fr-FR" sz="5800" dirty="0" err="1" smtClean="0"/>
              <a:t>hygiene</a:t>
            </a:r>
            <a:r>
              <a:rPr lang="fr-FR" sz="5800" dirty="0" smtClean="0"/>
              <a:t>.</a:t>
            </a:r>
          </a:p>
          <a:p>
            <a:pPr>
              <a:buNone/>
            </a:pPr>
            <a:r>
              <a:rPr lang="fr-FR" sz="5800" dirty="0" smtClean="0">
                <a:solidFill>
                  <a:srgbClr val="FF0000"/>
                </a:solidFill>
              </a:rPr>
              <a:t>Objectives:</a:t>
            </a:r>
          </a:p>
          <a:p>
            <a:r>
              <a:rPr lang="fr-FR" sz="5800" dirty="0" err="1" smtClean="0"/>
              <a:t>reduce</a:t>
            </a:r>
            <a:r>
              <a:rPr lang="fr-FR" sz="5800" dirty="0" smtClean="0"/>
              <a:t> </a:t>
            </a:r>
            <a:r>
              <a:rPr lang="fr-FR" sz="5800" dirty="0" err="1" smtClean="0"/>
              <a:t>pathogens</a:t>
            </a:r>
            <a:r>
              <a:rPr lang="fr-FR" sz="5800" dirty="0" smtClean="0"/>
              <a:t>,</a:t>
            </a:r>
          </a:p>
          <a:p>
            <a:r>
              <a:rPr lang="fr-FR" sz="5800" dirty="0" err="1" smtClean="0"/>
              <a:t>limit</a:t>
            </a:r>
            <a:r>
              <a:rPr lang="fr-FR" sz="5800" dirty="0" smtClean="0"/>
              <a:t> </a:t>
            </a:r>
            <a:r>
              <a:rPr lang="fr-FR" sz="5800" dirty="0" err="1" smtClean="0"/>
              <a:t>dirty</a:t>
            </a:r>
            <a:r>
              <a:rPr lang="fr-FR" sz="5800" dirty="0" smtClean="0"/>
              <a:t> </a:t>
            </a:r>
            <a:r>
              <a:rPr lang="fr-FR" sz="5800" dirty="0" err="1" smtClean="0"/>
              <a:t>eggs</a:t>
            </a:r>
            <a:r>
              <a:rPr lang="fr-FR" sz="5800" dirty="0" smtClean="0"/>
              <a:t>,</a:t>
            </a:r>
          </a:p>
          <a:p>
            <a:r>
              <a:rPr lang="fr-FR" sz="5800" dirty="0" err="1" smtClean="0"/>
              <a:t>ensure</a:t>
            </a:r>
            <a:r>
              <a:rPr lang="fr-FR" sz="5800" dirty="0" smtClean="0"/>
              <a:t> </a:t>
            </a:r>
            <a:r>
              <a:rPr lang="fr-FR" sz="5800" dirty="0" err="1" smtClean="0"/>
              <a:t>food</a:t>
            </a:r>
            <a:r>
              <a:rPr lang="fr-FR" sz="5800" dirty="0" smtClean="0"/>
              <a:t> </a:t>
            </a:r>
            <a:r>
              <a:rPr lang="fr-FR" sz="5800" dirty="0" err="1" smtClean="0"/>
              <a:t>safety</a:t>
            </a:r>
            <a:r>
              <a:rPr lang="fr-FR" sz="5800" dirty="0" smtClean="0"/>
              <a:t>.</a:t>
            </a:r>
          </a:p>
          <a:p>
            <a:pPr>
              <a:buNone/>
            </a:pPr>
            <a:r>
              <a:rPr lang="fr-FR" sz="2900" b="1" dirty="0" smtClean="0"/>
              <a:t>2. Hygiène de l’élevage</a:t>
            </a:r>
          </a:p>
          <a:p>
            <a:pPr>
              <a:buNone/>
            </a:pPr>
            <a:r>
              <a:rPr lang="fr-FR" sz="2900" dirty="0" smtClean="0"/>
              <a:t>Elle concerne :</a:t>
            </a:r>
            <a:endParaRPr lang="fr-FR" sz="2900" b="1" dirty="0" smtClean="0"/>
          </a:p>
          <a:p>
            <a:pPr lvl="0"/>
            <a:r>
              <a:rPr lang="fr-FR" sz="2900" dirty="0" smtClean="0"/>
              <a:t>propreté des bâtiments,</a:t>
            </a:r>
            <a:endParaRPr lang="fr-FR" sz="2900" b="1" dirty="0" smtClean="0"/>
          </a:p>
          <a:p>
            <a:pPr lvl="0"/>
            <a:r>
              <a:rPr lang="fr-FR" sz="2900" dirty="0" smtClean="0"/>
              <a:t>qualité de la litière,</a:t>
            </a:r>
            <a:endParaRPr lang="fr-FR" sz="2900" b="1" dirty="0" smtClean="0"/>
          </a:p>
          <a:p>
            <a:pPr lvl="0"/>
            <a:r>
              <a:rPr lang="fr-FR" sz="2900" dirty="0" smtClean="0"/>
              <a:t>désinfection du matériel,</a:t>
            </a:r>
            <a:endParaRPr lang="fr-FR" sz="2900" b="1" dirty="0" smtClean="0"/>
          </a:p>
          <a:p>
            <a:pPr lvl="0"/>
            <a:r>
              <a:rPr lang="fr-FR" sz="2900" dirty="0" smtClean="0"/>
              <a:t>hygiène du personnel.</a:t>
            </a:r>
            <a:endParaRPr lang="fr-FR" sz="2900" b="1" dirty="0" smtClean="0"/>
          </a:p>
          <a:p>
            <a:pPr>
              <a:buNone/>
            </a:pPr>
            <a:r>
              <a:rPr lang="fr-FR" sz="2900" dirty="0" smtClean="0"/>
              <a:t>Objectifs :</a:t>
            </a:r>
            <a:endParaRPr lang="fr-FR" sz="2900" b="1" dirty="0" smtClean="0"/>
          </a:p>
          <a:p>
            <a:pPr lvl="0"/>
            <a:r>
              <a:rPr lang="fr-FR" sz="2900" dirty="0" smtClean="0"/>
              <a:t>réduire les agents pathogènes,</a:t>
            </a:r>
            <a:endParaRPr lang="fr-FR" sz="2900" b="1" dirty="0" smtClean="0"/>
          </a:p>
          <a:p>
            <a:pPr lvl="0"/>
            <a:r>
              <a:rPr lang="fr-FR" sz="2900" dirty="0" smtClean="0"/>
              <a:t>limiter les œufs souillés,</a:t>
            </a:r>
            <a:endParaRPr lang="fr-FR" sz="2900" b="1" dirty="0" smtClean="0"/>
          </a:p>
          <a:p>
            <a:pPr lvl="0"/>
            <a:r>
              <a:rPr lang="fr-FR" sz="2900" dirty="0" smtClean="0"/>
              <a:t>préserver la sécurité alimentaire.</a:t>
            </a:r>
            <a:endParaRPr lang="fr-FR" sz="2900" b="1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800" b="1" dirty="0" smtClean="0">
                <a:solidFill>
                  <a:srgbClr val="FF0000"/>
                </a:solidFill>
              </a:rPr>
              <a:t>3. Health Prevention</a:t>
            </a:r>
          </a:p>
          <a:p>
            <a:r>
              <a:rPr lang="en-US" sz="4800" dirty="0" smtClean="0"/>
              <a:t>vaccination,</a:t>
            </a:r>
          </a:p>
          <a:p>
            <a:r>
              <a:rPr lang="en-US" sz="4800" dirty="0" smtClean="0"/>
              <a:t>veterinary monitoring,</a:t>
            </a:r>
          </a:p>
          <a:p>
            <a:r>
              <a:rPr lang="en-US" sz="4800" dirty="0" err="1" smtClean="0"/>
              <a:t>biosecurity</a:t>
            </a:r>
            <a:r>
              <a:rPr lang="en-US" sz="4800" dirty="0" smtClean="0"/>
              <a:t>.</a:t>
            </a:r>
          </a:p>
          <a:p>
            <a:pPr>
              <a:buNone/>
            </a:pPr>
            <a:endParaRPr lang="fr-FR" sz="2400" b="1" dirty="0" smtClean="0"/>
          </a:p>
          <a:p>
            <a:pPr>
              <a:buNone/>
            </a:pPr>
            <a:endParaRPr lang="fr-FR" sz="2400" b="1" dirty="0" smtClean="0"/>
          </a:p>
          <a:p>
            <a:pPr>
              <a:buNone/>
            </a:pPr>
            <a:r>
              <a:rPr lang="fr-FR" sz="2400" b="1" dirty="0" smtClean="0"/>
              <a:t>3</a:t>
            </a:r>
            <a:r>
              <a:rPr lang="fr-FR" sz="2400" b="1" dirty="0" smtClean="0"/>
              <a:t>. Prévention sanitaire</a:t>
            </a:r>
          </a:p>
          <a:p>
            <a:pPr lvl="0"/>
            <a:r>
              <a:rPr lang="fr-FR" sz="2400" dirty="0" smtClean="0"/>
              <a:t>vaccination,</a:t>
            </a:r>
            <a:endParaRPr lang="fr-FR" sz="2400" b="1" dirty="0" smtClean="0"/>
          </a:p>
          <a:p>
            <a:pPr lvl="0"/>
            <a:r>
              <a:rPr lang="fr-FR" sz="2400" dirty="0" smtClean="0"/>
              <a:t>surveillance vétérinaire,</a:t>
            </a:r>
            <a:endParaRPr lang="fr-FR" sz="2400" b="1" dirty="0" smtClean="0"/>
          </a:p>
          <a:p>
            <a:pPr lvl="0"/>
            <a:r>
              <a:rPr lang="fr-FR" sz="2400" dirty="0" smtClean="0"/>
              <a:t>biosécurité.</a:t>
            </a:r>
            <a:endParaRPr lang="fr-FR" sz="2400" b="1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900" b="1" dirty="0" smtClean="0">
                <a:solidFill>
                  <a:srgbClr val="FF0000"/>
                </a:solidFill>
              </a:rPr>
              <a:t>V. Market-Related Factors</a:t>
            </a:r>
          </a:p>
          <a:p>
            <a:pPr>
              <a:buNone/>
            </a:pPr>
            <a:r>
              <a:rPr lang="en-US" sz="3900" b="1" dirty="0" smtClean="0">
                <a:solidFill>
                  <a:srgbClr val="FF0000"/>
                </a:solidFill>
              </a:rPr>
              <a:t>1. Commercial Standards</a:t>
            </a:r>
          </a:p>
          <a:p>
            <a:pPr>
              <a:buNone/>
            </a:pPr>
            <a:r>
              <a:rPr lang="en-US" sz="3900" dirty="0" smtClean="0"/>
              <a:t>Eggs are graded according to:</a:t>
            </a:r>
          </a:p>
          <a:p>
            <a:r>
              <a:rPr lang="en-US" sz="3900" dirty="0" smtClean="0"/>
              <a:t>weight,</a:t>
            </a:r>
          </a:p>
          <a:p>
            <a:r>
              <a:rPr lang="en-US" sz="3900" dirty="0" smtClean="0"/>
              <a:t>shell quality,</a:t>
            </a:r>
          </a:p>
          <a:p>
            <a:r>
              <a:rPr lang="en-US" sz="3900" dirty="0" smtClean="0"/>
              <a:t>freshness,</a:t>
            </a:r>
          </a:p>
          <a:p>
            <a:r>
              <a:rPr lang="en-US" sz="3800" dirty="0" smtClean="0"/>
              <a:t>cleanliness.</a:t>
            </a:r>
          </a:p>
          <a:p>
            <a:pPr>
              <a:buNone/>
            </a:pPr>
            <a:r>
              <a:rPr lang="fr-FR" sz="2400" b="1" dirty="0" smtClean="0"/>
              <a:t>V. Facteurs liés au marché</a:t>
            </a:r>
          </a:p>
          <a:p>
            <a:pPr>
              <a:buNone/>
            </a:pPr>
            <a:r>
              <a:rPr lang="fr-FR" sz="2400" b="1" dirty="0" smtClean="0"/>
              <a:t>1. Normes commerciales</a:t>
            </a:r>
          </a:p>
          <a:p>
            <a:pPr>
              <a:buNone/>
            </a:pPr>
            <a:r>
              <a:rPr lang="fr-FR" sz="2400" dirty="0" smtClean="0"/>
              <a:t>Les œufs sont classés selon :</a:t>
            </a:r>
            <a:endParaRPr lang="fr-FR" sz="2400" b="1" dirty="0" smtClean="0"/>
          </a:p>
          <a:p>
            <a:pPr lvl="0"/>
            <a:r>
              <a:rPr lang="fr-FR" sz="2400" dirty="0" smtClean="0"/>
              <a:t>poids,</a:t>
            </a:r>
            <a:endParaRPr lang="fr-FR" sz="2400" b="1" dirty="0" smtClean="0"/>
          </a:p>
          <a:p>
            <a:pPr lvl="0"/>
            <a:r>
              <a:rPr lang="fr-FR" sz="2400" dirty="0" smtClean="0"/>
              <a:t>qualité de coquille,</a:t>
            </a:r>
            <a:endParaRPr lang="fr-FR" sz="2400" b="1" dirty="0" smtClean="0"/>
          </a:p>
          <a:p>
            <a:pPr lvl="0"/>
            <a:r>
              <a:rPr lang="fr-FR" sz="2400" dirty="0" smtClean="0"/>
              <a:t>fraîcheur,</a:t>
            </a:r>
            <a:endParaRPr lang="fr-FR" sz="2400" b="1" dirty="0" smtClean="0"/>
          </a:p>
          <a:p>
            <a:pPr lvl="0"/>
            <a:r>
              <a:rPr lang="fr-FR" sz="2400" dirty="0" smtClean="0"/>
              <a:t>propreté.</a:t>
            </a:r>
            <a:endParaRPr lang="fr-FR" sz="2400" b="1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2. Consumer Requirements</a:t>
            </a:r>
          </a:p>
          <a:p>
            <a:pPr>
              <a:buNone/>
            </a:pPr>
            <a:r>
              <a:rPr lang="en-US" sz="4000" dirty="0" smtClean="0"/>
              <a:t>Preference for:</a:t>
            </a:r>
          </a:p>
          <a:p>
            <a:r>
              <a:rPr lang="en-US" sz="4000" dirty="0" smtClean="0"/>
              <a:t>fresh eggs,</a:t>
            </a:r>
          </a:p>
          <a:p>
            <a:r>
              <a:rPr lang="en-US" sz="4000" dirty="0" smtClean="0"/>
              <a:t>intact shells,</a:t>
            </a:r>
          </a:p>
          <a:p>
            <a:r>
              <a:rPr lang="en-US" sz="4000" dirty="0" smtClean="0"/>
              <a:t>specific yolk color,</a:t>
            </a:r>
          </a:p>
          <a:p>
            <a:r>
              <a:rPr lang="en-US" sz="4000" dirty="0" smtClean="0"/>
              <a:t>animal welfare-friendly production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fr-FR" sz="2000" b="1" dirty="0" smtClean="0"/>
              <a:t>2. Exigences des consommateurs</a:t>
            </a:r>
          </a:p>
          <a:p>
            <a:pPr>
              <a:buNone/>
            </a:pPr>
            <a:r>
              <a:rPr lang="fr-FR" sz="2000" dirty="0" smtClean="0"/>
              <a:t>Préférence pour :</a:t>
            </a:r>
            <a:endParaRPr lang="fr-FR" sz="2000" b="1" dirty="0" smtClean="0"/>
          </a:p>
          <a:p>
            <a:pPr lvl="0"/>
            <a:r>
              <a:rPr lang="fr-FR" sz="2000" dirty="0" smtClean="0"/>
              <a:t>œufs frais,</a:t>
            </a:r>
            <a:endParaRPr lang="fr-FR" sz="2000" b="1" dirty="0" smtClean="0"/>
          </a:p>
          <a:p>
            <a:pPr lvl="0"/>
            <a:r>
              <a:rPr lang="fr-FR" sz="2000" dirty="0" smtClean="0"/>
              <a:t>coquille intacte,</a:t>
            </a:r>
            <a:endParaRPr lang="fr-FR" sz="2000" b="1" dirty="0" smtClean="0"/>
          </a:p>
          <a:p>
            <a:pPr lvl="0"/>
            <a:r>
              <a:rPr lang="fr-FR" sz="2000" dirty="0" smtClean="0"/>
              <a:t>couleur de jaune spécifique,</a:t>
            </a:r>
            <a:endParaRPr lang="fr-FR" sz="2000" b="1" dirty="0" smtClean="0"/>
          </a:p>
          <a:p>
            <a:pPr lvl="0"/>
            <a:r>
              <a:rPr lang="fr-FR" sz="2000" dirty="0" smtClean="0"/>
              <a:t>production respectueuse du bien-être animal.</a:t>
            </a:r>
            <a:endParaRPr lang="fr-FR" sz="2000" b="1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4400" b="1" dirty="0" smtClean="0">
                <a:solidFill>
                  <a:srgbClr val="FF0000"/>
                </a:solidFill>
              </a:rPr>
              <a:t>3. Storage and Transport</a:t>
            </a:r>
          </a:p>
          <a:p>
            <a:pPr>
              <a:buNone/>
            </a:pPr>
            <a:r>
              <a:rPr lang="fr-FR" sz="4400" dirty="0" smtClean="0"/>
              <a:t>Storage conditions influence:</a:t>
            </a:r>
          </a:p>
          <a:p>
            <a:r>
              <a:rPr lang="fr-FR" sz="4400" dirty="0" smtClean="0"/>
              <a:t>water </a:t>
            </a:r>
            <a:r>
              <a:rPr lang="fr-FR" sz="4400" dirty="0" err="1" smtClean="0"/>
              <a:t>loss</a:t>
            </a:r>
            <a:r>
              <a:rPr lang="fr-FR" sz="4400" dirty="0" smtClean="0"/>
              <a:t>,</a:t>
            </a:r>
          </a:p>
          <a:p>
            <a:r>
              <a:rPr lang="fr-FR" sz="4400" dirty="0" smtClean="0"/>
              <a:t>albumen </a:t>
            </a:r>
            <a:r>
              <a:rPr lang="fr-FR" sz="4400" dirty="0" err="1" smtClean="0"/>
              <a:t>quality</a:t>
            </a:r>
            <a:r>
              <a:rPr lang="fr-FR" sz="4400" dirty="0" smtClean="0"/>
              <a:t>,</a:t>
            </a:r>
          </a:p>
          <a:p>
            <a:r>
              <a:rPr lang="fr-FR" sz="4400" dirty="0" err="1" smtClean="0"/>
              <a:t>microbial</a:t>
            </a:r>
            <a:r>
              <a:rPr lang="fr-FR" sz="4400" dirty="0" smtClean="0"/>
              <a:t> contamination.</a:t>
            </a:r>
          </a:p>
          <a:p>
            <a:pPr>
              <a:buNone/>
            </a:pPr>
            <a:r>
              <a:rPr lang="fr-FR" sz="2000" b="1" dirty="0" smtClean="0"/>
              <a:t>3. Stockage et transport</a:t>
            </a:r>
          </a:p>
          <a:p>
            <a:pPr>
              <a:buNone/>
            </a:pPr>
            <a:r>
              <a:rPr lang="fr-FR" sz="2000" dirty="0" smtClean="0"/>
              <a:t>Conditions de conservation influencent :</a:t>
            </a:r>
            <a:endParaRPr lang="fr-FR" sz="2000" b="1" dirty="0" smtClean="0"/>
          </a:p>
          <a:p>
            <a:pPr lvl="0"/>
            <a:r>
              <a:rPr lang="fr-FR" sz="2000" dirty="0" smtClean="0"/>
              <a:t>perte d’eau,</a:t>
            </a:r>
            <a:endParaRPr lang="fr-FR" sz="2000" b="1" dirty="0" smtClean="0"/>
          </a:p>
          <a:p>
            <a:pPr lvl="0"/>
            <a:r>
              <a:rPr lang="fr-FR" sz="2000" dirty="0" smtClean="0"/>
              <a:t>qualité de l’albumen,</a:t>
            </a:r>
            <a:endParaRPr lang="fr-FR" sz="2000" b="1" dirty="0" smtClean="0"/>
          </a:p>
          <a:p>
            <a:pPr lvl="0"/>
            <a:r>
              <a:rPr lang="fr-FR" sz="2000" dirty="0" smtClean="0"/>
              <a:t>contamination microbienne.</a:t>
            </a:r>
            <a:endParaRPr lang="fr-FR" sz="2000" b="1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fr-FR" dirty="0" smtClean="0"/>
              <a:t> </a:t>
            </a:r>
            <a:r>
              <a:rPr lang="fr-FR" dirty="0" smtClean="0">
                <a:solidFill>
                  <a:srgbClr val="FF0000"/>
                </a:solidFill>
              </a:rPr>
              <a:t>Composition of the Egg</a:t>
            </a:r>
            <a:endParaRPr lang="fr-FR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dirty="0" smtClean="0"/>
              <a:t>An </a:t>
            </a:r>
            <a:r>
              <a:rPr lang="fr-FR" dirty="0" err="1" smtClean="0"/>
              <a:t>egg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composed</a:t>
            </a:r>
            <a:r>
              <a:rPr lang="fr-FR" dirty="0" smtClean="0"/>
              <a:t> of </a:t>
            </a:r>
            <a:r>
              <a:rPr lang="fr-FR" dirty="0" err="1" smtClean="0"/>
              <a:t>three</a:t>
            </a:r>
            <a:r>
              <a:rPr lang="fr-FR" dirty="0" smtClean="0"/>
              <a:t> main parts: </a:t>
            </a:r>
            <a:r>
              <a:rPr lang="fr-FR" dirty="0" err="1" smtClean="0"/>
              <a:t>shell</a:t>
            </a:r>
            <a:r>
              <a:rPr lang="fr-FR" dirty="0" smtClean="0"/>
              <a:t>, albumen (</a:t>
            </a:r>
            <a:r>
              <a:rPr lang="fr-FR" dirty="0" err="1" smtClean="0"/>
              <a:t>egg</a:t>
            </a:r>
            <a:r>
              <a:rPr lang="fr-FR" dirty="0" smtClean="0"/>
              <a:t> white),</a:t>
            </a:r>
          </a:p>
          <a:p>
            <a:pPr>
              <a:buNone/>
            </a:pPr>
            <a:r>
              <a:rPr lang="fr-FR" dirty="0" smtClean="0"/>
              <a:t>and </a:t>
            </a:r>
            <a:r>
              <a:rPr lang="fr-FR" dirty="0" err="1" smtClean="0"/>
              <a:t>yolk</a:t>
            </a:r>
            <a:r>
              <a:rPr lang="fr-FR" dirty="0" smtClean="0"/>
              <a:t> (vitellus). </a:t>
            </a:r>
            <a:r>
              <a:rPr lang="fr-FR" dirty="0" err="1" smtClean="0"/>
              <a:t>Each</a:t>
            </a:r>
            <a:r>
              <a:rPr lang="fr-FR" dirty="0" smtClean="0"/>
              <a:t> part has a distinct composition and </a:t>
            </a:r>
            <a:r>
              <a:rPr lang="fr-FR" dirty="0" err="1" smtClean="0"/>
              <a:t>role</a:t>
            </a:r>
            <a:r>
              <a:rPr lang="fr-FR" dirty="0" smtClean="0"/>
              <a:t> in</a:t>
            </a:r>
          </a:p>
          <a:p>
            <a:pPr>
              <a:buNone/>
            </a:pPr>
            <a:r>
              <a:rPr lang="fr-FR" dirty="0" smtClean="0"/>
              <a:t>nutrition and </a:t>
            </a:r>
            <a:r>
              <a:rPr lang="fr-FR" dirty="0" err="1" smtClean="0"/>
              <a:t>embryonic</a:t>
            </a:r>
            <a:r>
              <a:rPr lang="fr-FR" dirty="0" smtClean="0"/>
              <a:t> </a:t>
            </a:r>
            <a:r>
              <a:rPr lang="fr-FR" dirty="0" err="1" smtClean="0"/>
              <a:t>development</a:t>
            </a:r>
            <a:r>
              <a:rPr lang="fr-FR" dirty="0" smtClean="0"/>
              <a:t>.</a:t>
            </a:r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</a:rPr>
              <a:t>1. Shell</a:t>
            </a:r>
            <a:endParaRPr lang="fr-FR" b="1" dirty="0" smtClean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fr-FR" dirty="0" err="1" smtClean="0"/>
              <a:t>Weight</a:t>
            </a:r>
            <a:r>
              <a:rPr lang="fr-FR" dirty="0" smtClean="0"/>
              <a:t> proportion: ~10% of the total </a:t>
            </a:r>
            <a:r>
              <a:rPr lang="fr-FR" dirty="0" err="1" smtClean="0"/>
              <a:t>egg</a:t>
            </a:r>
            <a:endParaRPr lang="fr-FR" dirty="0" smtClean="0"/>
          </a:p>
          <a:p>
            <a:pPr lvl="0">
              <a:buNone/>
            </a:pPr>
            <a:r>
              <a:rPr lang="fr-FR" dirty="0" smtClean="0"/>
              <a:t>Main components:</a:t>
            </a:r>
          </a:p>
          <a:p>
            <a:pPr lvl="1"/>
            <a:r>
              <a:rPr lang="fr-FR" dirty="0" smtClean="0"/>
              <a:t>Calcium carbonate (CaCO₃): ~94–95%</a:t>
            </a:r>
          </a:p>
          <a:p>
            <a:pPr lvl="1"/>
            <a:r>
              <a:rPr lang="fr-FR" dirty="0" err="1" smtClean="0"/>
              <a:t>Magnesium</a:t>
            </a:r>
            <a:r>
              <a:rPr lang="fr-FR" dirty="0" smtClean="0"/>
              <a:t> carbonate, </a:t>
            </a:r>
            <a:r>
              <a:rPr lang="fr-FR" dirty="0" err="1" smtClean="0"/>
              <a:t>proteins</a:t>
            </a:r>
            <a:r>
              <a:rPr lang="fr-FR" dirty="0" smtClean="0"/>
              <a:t>, and </a:t>
            </a:r>
            <a:r>
              <a:rPr lang="fr-FR" dirty="0" err="1" smtClean="0"/>
              <a:t>small</a:t>
            </a:r>
            <a:r>
              <a:rPr lang="fr-FR" dirty="0" smtClean="0"/>
              <a:t> </a:t>
            </a:r>
            <a:r>
              <a:rPr lang="fr-FR" dirty="0" err="1" smtClean="0"/>
              <a:t>amounts</a:t>
            </a:r>
            <a:r>
              <a:rPr lang="fr-FR" dirty="0" smtClean="0"/>
              <a:t> of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minerals</a:t>
            </a:r>
            <a:endParaRPr lang="fr-FR" dirty="0" smtClean="0"/>
          </a:p>
          <a:p>
            <a:pPr lvl="0">
              <a:buNone/>
            </a:pPr>
            <a:r>
              <a:rPr lang="fr-FR" dirty="0" err="1" smtClean="0"/>
              <a:t>Function</a:t>
            </a:r>
            <a:r>
              <a:rPr lang="fr-FR" dirty="0" smtClean="0"/>
              <a:t>: </a:t>
            </a:r>
            <a:r>
              <a:rPr lang="fr-FR" dirty="0" err="1" smtClean="0"/>
              <a:t>Protects</a:t>
            </a:r>
            <a:r>
              <a:rPr lang="fr-FR" dirty="0" smtClean="0"/>
              <a:t> the </a:t>
            </a:r>
            <a:r>
              <a:rPr lang="fr-FR" dirty="0" err="1" smtClean="0"/>
              <a:t>egg</a:t>
            </a:r>
            <a:r>
              <a:rPr lang="fr-FR" dirty="0" smtClean="0"/>
              <a:t>, </a:t>
            </a:r>
            <a:r>
              <a:rPr lang="fr-FR" dirty="0" err="1" smtClean="0"/>
              <a:t>allows</a:t>
            </a:r>
            <a:r>
              <a:rPr lang="fr-FR" dirty="0" smtClean="0"/>
              <a:t> </a:t>
            </a:r>
            <a:r>
              <a:rPr lang="fr-FR" dirty="0" err="1" smtClean="0"/>
              <a:t>gas</a:t>
            </a:r>
            <a:r>
              <a:rPr lang="fr-FR" dirty="0" smtClean="0"/>
              <a:t> exchange </a:t>
            </a:r>
            <a:r>
              <a:rPr lang="fr-FR" dirty="0" err="1" smtClean="0"/>
              <a:t>through</a:t>
            </a:r>
            <a:r>
              <a:rPr lang="fr-FR" dirty="0" smtClean="0"/>
              <a:t> pores.</a:t>
            </a:r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</a:rPr>
              <a:t>2. Egg White (Albumen)</a:t>
            </a:r>
            <a:endParaRPr lang="fr-FR" b="1" dirty="0" smtClean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fr-FR" dirty="0" err="1" smtClean="0"/>
              <a:t>Weight</a:t>
            </a:r>
            <a:r>
              <a:rPr lang="fr-FR" dirty="0" smtClean="0"/>
              <a:t> proportion: ~65% of the total </a:t>
            </a:r>
            <a:r>
              <a:rPr lang="fr-FR" dirty="0" err="1" smtClean="0"/>
              <a:t>egg</a:t>
            </a:r>
            <a:endParaRPr lang="fr-FR" dirty="0" smtClean="0"/>
          </a:p>
          <a:p>
            <a:pPr lvl="0">
              <a:buNone/>
            </a:pPr>
            <a:r>
              <a:rPr lang="fr-FR" dirty="0" smtClean="0"/>
              <a:t>Main components:</a:t>
            </a:r>
          </a:p>
          <a:p>
            <a:pPr lvl="1"/>
            <a:r>
              <a:rPr lang="fr-FR" dirty="0" smtClean="0"/>
              <a:t>Water: ~90%</a:t>
            </a:r>
          </a:p>
          <a:p>
            <a:pPr lvl="1"/>
            <a:r>
              <a:rPr lang="fr-FR" dirty="0" err="1" smtClean="0"/>
              <a:t>Proteins</a:t>
            </a:r>
            <a:r>
              <a:rPr lang="fr-FR" dirty="0" smtClean="0"/>
              <a:t>: ~10%</a:t>
            </a:r>
          </a:p>
          <a:p>
            <a:pPr lvl="2"/>
            <a:r>
              <a:rPr lang="fr-FR" dirty="0" smtClean="0"/>
              <a:t>Major </a:t>
            </a:r>
            <a:r>
              <a:rPr lang="fr-FR" dirty="0" err="1" smtClean="0"/>
              <a:t>proteins</a:t>
            </a:r>
            <a:r>
              <a:rPr lang="fr-FR" dirty="0" smtClean="0"/>
              <a:t>: </a:t>
            </a:r>
            <a:r>
              <a:rPr lang="fr-FR" dirty="0" err="1" smtClean="0"/>
              <a:t>ovalbumin</a:t>
            </a:r>
            <a:r>
              <a:rPr lang="fr-FR" dirty="0" smtClean="0"/>
              <a:t>, </a:t>
            </a:r>
            <a:r>
              <a:rPr lang="fr-FR" dirty="0" err="1" smtClean="0"/>
              <a:t>ovotransferrin</a:t>
            </a:r>
            <a:r>
              <a:rPr lang="fr-FR" dirty="0" smtClean="0"/>
              <a:t>, </a:t>
            </a:r>
            <a:r>
              <a:rPr lang="fr-FR" dirty="0" err="1" smtClean="0"/>
              <a:t>ovomucoid</a:t>
            </a:r>
            <a:r>
              <a:rPr lang="fr-FR" dirty="0" smtClean="0"/>
              <a:t>, lysozyme</a:t>
            </a:r>
          </a:p>
          <a:p>
            <a:pPr lvl="1"/>
            <a:r>
              <a:rPr lang="fr-FR" dirty="0" smtClean="0"/>
              <a:t>Minimal </a:t>
            </a:r>
            <a:r>
              <a:rPr lang="fr-FR" dirty="0" err="1" smtClean="0"/>
              <a:t>lipids</a:t>
            </a:r>
            <a:r>
              <a:rPr lang="fr-FR" dirty="0" smtClean="0"/>
              <a:t> and </a:t>
            </a:r>
            <a:r>
              <a:rPr lang="fr-FR" dirty="0" err="1" smtClean="0"/>
              <a:t>carbohydrates</a:t>
            </a:r>
            <a:endParaRPr lang="fr-FR" dirty="0" smtClean="0"/>
          </a:p>
          <a:p>
            <a:pPr lvl="0">
              <a:buNone/>
            </a:pPr>
            <a:r>
              <a:rPr lang="fr-FR" dirty="0" err="1" smtClean="0"/>
              <a:t>Function</a:t>
            </a:r>
            <a:r>
              <a:rPr lang="fr-FR" dirty="0" smtClean="0"/>
              <a:t>: </a:t>
            </a:r>
            <a:r>
              <a:rPr lang="fr-FR" dirty="0" err="1" smtClean="0"/>
              <a:t>Cushions</a:t>
            </a:r>
            <a:r>
              <a:rPr lang="fr-FR" dirty="0" smtClean="0"/>
              <a:t> the </a:t>
            </a:r>
            <a:r>
              <a:rPr lang="fr-FR" dirty="0" err="1" smtClean="0"/>
              <a:t>yolk</a:t>
            </a:r>
            <a:r>
              <a:rPr lang="fr-FR" dirty="0" smtClean="0"/>
              <a:t>, </a:t>
            </a:r>
            <a:r>
              <a:rPr lang="fr-FR" dirty="0" err="1" smtClean="0"/>
              <a:t>provides</a:t>
            </a:r>
            <a:r>
              <a:rPr lang="fr-FR" dirty="0" smtClean="0"/>
              <a:t> </a:t>
            </a:r>
            <a:r>
              <a:rPr lang="fr-FR" dirty="0" err="1" smtClean="0"/>
              <a:t>proteins</a:t>
            </a:r>
            <a:r>
              <a:rPr lang="fr-FR" dirty="0" smtClean="0"/>
              <a:t> and water, </a:t>
            </a:r>
            <a:r>
              <a:rPr lang="fr-FR" dirty="0" err="1" smtClean="0"/>
              <a:t>protects</a:t>
            </a:r>
            <a:r>
              <a:rPr lang="fr-FR" dirty="0" smtClean="0"/>
              <a:t> </a:t>
            </a:r>
            <a:r>
              <a:rPr lang="fr-FR" dirty="0" err="1" smtClean="0"/>
              <a:t>against</a:t>
            </a:r>
            <a:r>
              <a:rPr lang="fr-FR" dirty="0" smtClean="0"/>
              <a:t> microbes.</a:t>
            </a:r>
          </a:p>
          <a:p>
            <a:endParaRPr lang="fr-FR" b="1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</a:rPr>
              <a:t>3. Egg </a:t>
            </a:r>
            <a:r>
              <a:rPr lang="fr-FR" dirty="0" err="1" smtClean="0">
                <a:solidFill>
                  <a:srgbClr val="FF0000"/>
                </a:solidFill>
              </a:rPr>
              <a:t>Yolk</a:t>
            </a:r>
            <a:r>
              <a:rPr lang="fr-FR" dirty="0" smtClean="0">
                <a:solidFill>
                  <a:srgbClr val="FF0000"/>
                </a:solidFill>
              </a:rPr>
              <a:t> (Vitellus)</a:t>
            </a:r>
            <a:endParaRPr lang="fr-FR" b="1" dirty="0" smtClean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fr-FR" dirty="0" err="1" smtClean="0"/>
              <a:t>Weight</a:t>
            </a:r>
            <a:r>
              <a:rPr lang="fr-FR" dirty="0" smtClean="0"/>
              <a:t> proportion: ~25% of the total </a:t>
            </a:r>
            <a:r>
              <a:rPr lang="fr-FR" dirty="0" err="1" smtClean="0"/>
              <a:t>egg</a:t>
            </a:r>
            <a:endParaRPr lang="fr-FR" dirty="0" smtClean="0"/>
          </a:p>
          <a:p>
            <a:pPr lvl="0">
              <a:buNone/>
            </a:pPr>
            <a:r>
              <a:rPr lang="fr-FR" dirty="0" smtClean="0"/>
              <a:t>Main components:</a:t>
            </a:r>
          </a:p>
          <a:p>
            <a:pPr lvl="1"/>
            <a:r>
              <a:rPr lang="fr-FR" dirty="0" smtClean="0"/>
              <a:t>Water: ~50%</a:t>
            </a:r>
          </a:p>
          <a:p>
            <a:pPr lvl="1"/>
            <a:r>
              <a:rPr lang="fr-FR" dirty="0" err="1" smtClean="0"/>
              <a:t>Proteins</a:t>
            </a:r>
            <a:r>
              <a:rPr lang="fr-FR" dirty="0" smtClean="0"/>
              <a:t>: ~16% (</a:t>
            </a:r>
            <a:r>
              <a:rPr lang="fr-FR" dirty="0" err="1" smtClean="0"/>
              <a:t>mainly</a:t>
            </a:r>
            <a:r>
              <a:rPr lang="fr-FR" dirty="0" smtClean="0"/>
              <a:t> </a:t>
            </a:r>
            <a:r>
              <a:rPr lang="fr-FR" dirty="0" err="1" smtClean="0"/>
              <a:t>lipovitellin</a:t>
            </a:r>
            <a:r>
              <a:rPr lang="fr-FR" dirty="0" smtClean="0"/>
              <a:t>)</a:t>
            </a:r>
          </a:p>
          <a:p>
            <a:pPr lvl="1"/>
            <a:r>
              <a:rPr lang="fr-FR" dirty="0" err="1" smtClean="0"/>
              <a:t>Lipids</a:t>
            </a:r>
            <a:r>
              <a:rPr lang="fr-FR" dirty="0" smtClean="0"/>
              <a:t>: ~32% (</a:t>
            </a:r>
            <a:r>
              <a:rPr lang="fr-FR" dirty="0" err="1" smtClean="0"/>
              <a:t>triglycerides</a:t>
            </a:r>
            <a:r>
              <a:rPr lang="fr-FR" dirty="0" smtClean="0"/>
              <a:t>, </a:t>
            </a:r>
            <a:r>
              <a:rPr lang="fr-FR" dirty="0" err="1" smtClean="0"/>
              <a:t>phospholipids</a:t>
            </a:r>
            <a:r>
              <a:rPr lang="fr-FR" dirty="0" smtClean="0"/>
              <a:t>, </a:t>
            </a:r>
            <a:r>
              <a:rPr lang="fr-FR" dirty="0" err="1" smtClean="0"/>
              <a:t>cholesterol</a:t>
            </a:r>
            <a:r>
              <a:rPr lang="fr-FR" dirty="0" smtClean="0"/>
              <a:t>)</a:t>
            </a:r>
          </a:p>
          <a:p>
            <a:pPr lvl="1"/>
            <a:r>
              <a:rPr lang="fr-FR" dirty="0" err="1" smtClean="0"/>
              <a:t>Vitamins</a:t>
            </a:r>
            <a:r>
              <a:rPr lang="fr-FR" dirty="0" smtClean="0"/>
              <a:t> and </a:t>
            </a:r>
            <a:r>
              <a:rPr lang="fr-FR" dirty="0" err="1" smtClean="0"/>
              <a:t>minerals</a:t>
            </a:r>
            <a:r>
              <a:rPr lang="fr-FR" dirty="0" smtClean="0"/>
              <a:t> (fat-soluble </a:t>
            </a:r>
            <a:r>
              <a:rPr lang="fr-FR" dirty="0" err="1" smtClean="0"/>
              <a:t>vitamins</a:t>
            </a:r>
            <a:r>
              <a:rPr lang="fr-FR" dirty="0" smtClean="0"/>
              <a:t> A, D, E, K; </a:t>
            </a:r>
            <a:r>
              <a:rPr lang="fr-FR" dirty="0" err="1" smtClean="0"/>
              <a:t>iron</a:t>
            </a:r>
            <a:r>
              <a:rPr lang="fr-FR" dirty="0" smtClean="0"/>
              <a:t>, </a:t>
            </a:r>
            <a:r>
              <a:rPr lang="fr-FR" dirty="0" err="1" smtClean="0"/>
              <a:t>phosphorus</a:t>
            </a:r>
            <a:r>
              <a:rPr lang="fr-FR" dirty="0" smtClean="0"/>
              <a:t>)</a:t>
            </a:r>
          </a:p>
          <a:p>
            <a:pPr lvl="0">
              <a:buNone/>
            </a:pPr>
            <a:r>
              <a:rPr lang="fr-FR" dirty="0" err="1" smtClean="0"/>
              <a:t>Function</a:t>
            </a:r>
            <a:r>
              <a:rPr lang="fr-FR" dirty="0" smtClean="0"/>
              <a:t>: </a:t>
            </a:r>
            <a:r>
              <a:rPr lang="fr-FR" dirty="0" err="1" smtClean="0"/>
              <a:t>Nutrient</a:t>
            </a:r>
            <a:r>
              <a:rPr lang="fr-FR" dirty="0" smtClean="0"/>
              <a:t> </a:t>
            </a:r>
            <a:r>
              <a:rPr lang="fr-FR" dirty="0" err="1" smtClean="0"/>
              <a:t>reservoir</a:t>
            </a:r>
            <a:r>
              <a:rPr lang="fr-FR" dirty="0" smtClean="0"/>
              <a:t> for the </a:t>
            </a:r>
            <a:r>
              <a:rPr lang="fr-FR" dirty="0" err="1" smtClean="0"/>
              <a:t>developing</a:t>
            </a:r>
            <a:r>
              <a:rPr lang="fr-FR" dirty="0" smtClean="0"/>
              <a:t> </a:t>
            </a:r>
            <a:r>
              <a:rPr lang="fr-FR" dirty="0" err="1" smtClean="0"/>
              <a:t>embryo</a:t>
            </a:r>
            <a:r>
              <a:rPr lang="fr-FR" dirty="0" smtClean="0"/>
              <a:t>.</a:t>
            </a:r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</a:rPr>
              <a:t>4. </a:t>
            </a:r>
            <a:r>
              <a:rPr lang="fr-FR" dirty="0" err="1" smtClean="0">
                <a:solidFill>
                  <a:srgbClr val="FF0000"/>
                </a:solidFill>
              </a:rPr>
              <a:t>Minor</a:t>
            </a:r>
            <a:r>
              <a:rPr lang="fr-FR" dirty="0" smtClean="0">
                <a:solidFill>
                  <a:srgbClr val="FF0000"/>
                </a:solidFill>
              </a:rPr>
              <a:t> Components</a:t>
            </a:r>
            <a:endParaRPr lang="fr-FR" b="1" dirty="0" smtClean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fr-FR" dirty="0" err="1" smtClean="0"/>
              <a:t>Chalazae</a:t>
            </a:r>
            <a:r>
              <a:rPr lang="fr-FR" dirty="0" smtClean="0"/>
              <a:t>: </a:t>
            </a:r>
            <a:r>
              <a:rPr lang="fr-FR" dirty="0" err="1" smtClean="0"/>
              <a:t>Protein</a:t>
            </a:r>
            <a:r>
              <a:rPr lang="fr-FR" dirty="0" smtClean="0"/>
              <a:t> </a:t>
            </a:r>
            <a:r>
              <a:rPr lang="fr-FR" dirty="0" err="1" smtClean="0"/>
              <a:t>cords</a:t>
            </a:r>
            <a:r>
              <a:rPr lang="fr-FR" dirty="0" smtClean="0"/>
              <a:t> </a:t>
            </a:r>
            <a:r>
              <a:rPr lang="fr-FR" dirty="0" err="1" smtClean="0"/>
              <a:t>anchoring</a:t>
            </a:r>
            <a:r>
              <a:rPr lang="fr-FR" dirty="0" smtClean="0"/>
              <a:t> the </a:t>
            </a:r>
            <a:r>
              <a:rPr lang="fr-FR" dirty="0" err="1" smtClean="0"/>
              <a:t>yolk</a:t>
            </a:r>
            <a:endParaRPr lang="fr-FR" dirty="0" smtClean="0"/>
          </a:p>
          <a:p>
            <a:pPr lvl="0">
              <a:buNone/>
            </a:pPr>
            <a:r>
              <a:rPr lang="fr-FR" dirty="0" smtClean="0"/>
              <a:t>Germinal disc: Site of </a:t>
            </a:r>
            <a:r>
              <a:rPr lang="fr-FR" dirty="0" err="1" smtClean="0"/>
              <a:t>embryo</a:t>
            </a:r>
            <a:r>
              <a:rPr lang="fr-FR" dirty="0" smtClean="0"/>
              <a:t> </a:t>
            </a:r>
            <a:r>
              <a:rPr lang="fr-FR" dirty="0" err="1" smtClean="0"/>
              <a:t>development</a:t>
            </a:r>
            <a:r>
              <a:rPr lang="fr-FR" dirty="0" smtClean="0"/>
              <a:t> in </a:t>
            </a:r>
            <a:r>
              <a:rPr lang="fr-FR" dirty="0" err="1" smtClean="0"/>
              <a:t>fertilized</a:t>
            </a:r>
            <a:r>
              <a:rPr lang="fr-FR" dirty="0" smtClean="0"/>
              <a:t> </a:t>
            </a:r>
            <a:r>
              <a:rPr lang="fr-FR" dirty="0" err="1" smtClean="0"/>
              <a:t>eggs</a:t>
            </a:r>
            <a:endParaRPr lang="fr-FR" dirty="0" smtClean="0"/>
          </a:p>
          <a:p>
            <a:pPr lvl="0">
              <a:buNone/>
            </a:pPr>
            <a:r>
              <a:rPr lang="fr-FR" dirty="0" smtClean="0"/>
              <a:t>Air </a:t>
            </a:r>
            <a:r>
              <a:rPr lang="fr-FR" dirty="0" err="1" smtClean="0"/>
              <a:t>cell</a:t>
            </a:r>
            <a:r>
              <a:rPr lang="fr-FR" dirty="0" smtClean="0"/>
              <a:t>: Pocket of air for the </a:t>
            </a:r>
            <a:r>
              <a:rPr lang="fr-FR" dirty="0" err="1" smtClean="0"/>
              <a:t>chick’s</a:t>
            </a:r>
            <a:r>
              <a:rPr lang="fr-FR" dirty="0" smtClean="0"/>
              <a:t> first </a:t>
            </a:r>
            <a:r>
              <a:rPr lang="fr-FR" dirty="0" err="1" smtClean="0"/>
              <a:t>breath</a:t>
            </a:r>
            <a:endParaRPr lang="fr-FR" dirty="0" smtClean="0"/>
          </a:p>
          <a:p>
            <a:pPr>
              <a:buNone/>
            </a:pPr>
            <a:r>
              <a:rPr lang="fr-FR" b="1" dirty="0" smtClean="0"/>
              <a:t> </a:t>
            </a:r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23937" y="2158206"/>
            <a:ext cx="709612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3634</Words>
  <Application>Microsoft Office PowerPoint</Application>
  <PresentationFormat>Affichage à l'écran (4:3)</PresentationFormat>
  <Paragraphs>471</Paragraphs>
  <Slides>48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48</vt:i4>
      </vt:variant>
    </vt:vector>
  </HeadingPairs>
  <TitlesOfParts>
    <vt:vector size="49" baseType="lpstr">
      <vt:lpstr>Thème Office</vt:lpstr>
      <vt:lpstr>Diapositive 1</vt:lpstr>
      <vt:lpstr>Definition of the Egg Organic product formed in oviparous female animals Produced before laying Most common egg: hen’s egg Hen production: 150–250 eggs/year Egg formation in hens is spontaneous The term egg usually refers to the domestic hen’s egg 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 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pc-car</dc:creator>
  <cp:lastModifiedBy>pc-car</cp:lastModifiedBy>
  <cp:revision>73</cp:revision>
  <dcterms:created xsi:type="dcterms:W3CDTF">2025-12-18T14:26:34Z</dcterms:created>
  <dcterms:modified xsi:type="dcterms:W3CDTF">2026-02-20T09:48:42Z</dcterms:modified>
</cp:coreProperties>
</file>