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2" r:id="rId25"/>
    <p:sldId id="280" r:id="rId26"/>
    <p:sldId id="283" r:id="rId27"/>
    <p:sldId id="284" r:id="rId28"/>
    <p:sldId id="285" r:id="rId29"/>
    <p:sldId id="286" r:id="rId30"/>
    <p:sldId id="28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621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7481-C451-4458-9574-83F365F99470}" type="datetimeFigureOut">
              <a:rPr lang="en-GB" smtClean="0"/>
              <a:t>04/03/2026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852C-09F5-4E67-8050-7339C8BBF6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038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7481-C451-4458-9574-83F365F99470}" type="datetimeFigureOut">
              <a:rPr lang="en-GB" smtClean="0"/>
              <a:t>04/03/2026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852C-09F5-4E67-8050-7339C8BBF6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417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7481-C451-4458-9574-83F365F99470}" type="datetimeFigureOut">
              <a:rPr lang="en-GB" smtClean="0"/>
              <a:t>04/03/2026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852C-09F5-4E67-8050-7339C8BBF6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098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7481-C451-4458-9574-83F365F99470}" type="datetimeFigureOut">
              <a:rPr lang="en-GB" smtClean="0"/>
              <a:t>04/03/2026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852C-09F5-4E67-8050-7339C8BBF6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188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7481-C451-4458-9574-83F365F99470}" type="datetimeFigureOut">
              <a:rPr lang="en-GB" smtClean="0"/>
              <a:t>04/03/2026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852C-09F5-4E67-8050-7339C8BBF6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316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7481-C451-4458-9574-83F365F99470}" type="datetimeFigureOut">
              <a:rPr lang="en-GB" smtClean="0"/>
              <a:t>04/03/2026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852C-09F5-4E67-8050-7339C8BBF6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84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7481-C451-4458-9574-83F365F99470}" type="datetimeFigureOut">
              <a:rPr lang="en-GB" smtClean="0"/>
              <a:t>04/03/2026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852C-09F5-4E67-8050-7339C8BBF6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629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7481-C451-4458-9574-83F365F99470}" type="datetimeFigureOut">
              <a:rPr lang="en-GB" smtClean="0"/>
              <a:t>04/03/2026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852C-09F5-4E67-8050-7339C8BBF6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375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7481-C451-4458-9574-83F365F99470}" type="datetimeFigureOut">
              <a:rPr lang="en-GB" smtClean="0"/>
              <a:t>04/03/2026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852C-09F5-4E67-8050-7339C8BBF6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086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7481-C451-4458-9574-83F365F99470}" type="datetimeFigureOut">
              <a:rPr lang="en-GB" smtClean="0"/>
              <a:t>04/03/2026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852C-09F5-4E67-8050-7339C8BBF6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316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7481-C451-4458-9574-83F365F99470}" type="datetimeFigureOut">
              <a:rPr lang="en-GB" smtClean="0"/>
              <a:t>04/03/2026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852C-09F5-4E67-8050-7339C8BBF6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923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37481-C451-4458-9574-83F365F99470}" type="datetimeFigureOut">
              <a:rPr lang="en-GB" smtClean="0"/>
              <a:t>04/03/2026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A852C-09F5-4E67-8050-7339C8BBF6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088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Bipolar Transistor in Static (DC) Operation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87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64369"/>
            <a:ext cx="10515600" cy="5512594"/>
          </a:xfrm>
        </p:spPr>
        <p:txBody>
          <a:bodyPr/>
          <a:lstStyle/>
          <a:p>
            <a:pPr marL="0" lvl="1" indent="0">
              <a:lnSpc>
                <a:spcPct val="150000"/>
              </a:lnSpc>
              <a:spcBef>
                <a:spcPts val="1000"/>
              </a:spcBef>
              <a:buNone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Collector (CC):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as an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impedance adapter (buffer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31" y="2118042"/>
            <a:ext cx="4986338" cy="381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77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57238"/>
            <a:ext cx="10515600" cy="5419725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Base (CB):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at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frequencies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(HF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299222" y="2429509"/>
            <a:ext cx="5894784" cy="374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88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NPN Transistor Characteristic Networks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characteristics are curves showing the relationships between the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currents and voltages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a transistor. They are used to define the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operating regions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determine the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optimal operating point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extract transistor parameters.</a:t>
            </a:r>
          </a:p>
        </p:txBody>
      </p:sp>
    </p:spTree>
    <p:extLst>
      <p:ext uri="{BB962C8B-B14F-4D97-AF65-F5344CB8AC3E}">
        <p14:creationId xmlns:p14="http://schemas.microsoft.com/office/powerpoint/2010/main" val="251282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8187" y="1175676"/>
            <a:ext cx="9663113" cy="396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52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350044"/>
                <a:ext cx="10515600" cy="582691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Input Characteristics 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  <m:r>
                      <a:rPr lang="en-GB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𝑩𝑬</m:t>
                        </m:r>
                      </m:sub>
                    </m:sSub>
                    <m:r>
                      <a:rPr lang="en-GB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GB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50044"/>
                <a:ext cx="10515600" cy="5826919"/>
              </a:xfrm>
              <a:blipFill rotWithShape="0">
                <a:blip r:embed="rId2"/>
                <a:stretch>
                  <a:fillRect l="-1217" t="-1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6479381" y="1166176"/>
            <a:ext cx="5579269" cy="39844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97657" y="1109026"/>
                <a:ext cx="6246018" cy="46166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GB" sz="28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It is practically the same as the </a:t>
                </a:r>
                <a:r>
                  <a:rPr lang="en-GB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forward-biased diode characteristic</a:t>
                </a:r>
                <a:r>
                  <a:rPr lang="en-GB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depends very little 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GB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𝐶𝐸</m:t>
                        </m:r>
                      </m:sub>
                    </m:sSub>
                  </m:oMath>
                </a14:m>
                <a:r>
                  <a:rPr lang="en-GB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 Therefore, it is usually plotted for a </a:t>
                </a:r>
                <a:r>
                  <a:rPr lang="en-GB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single value of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8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GB" sz="28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𝐶𝐸</m:t>
                        </m:r>
                      </m:sub>
                    </m:sSub>
                  </m:oMath>
                </a14:m>
                <a:r>
                  <a:rPr lang="en-GB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GB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GB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GB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In normal operation,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GB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𝐵𝐸</m:t>
                        </m:r>
                      </m:sub>
                    </m:sSub>
                  </m:oMath>
                </a14:m>
                <a:r>
                  <a:rPr lang="en-GB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is about </a:t>
                </a:r>
                <a:r>
                  <a:rPr lang="en-GB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0.7 V</a:t>
                </a:r>
                <a:r>
                  <a:rPr lang="en-GB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for a </a:t>
                </a:r>
                <a:r>
                  <a:rPr lang="en-GB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silicon transistor</a:t>
                </a:r>
                <a:r>
                  <a:rPr lang="en-GB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and the base current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GB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GB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is generally </a:t>
                </a:r>
                <a:r>
                  <a:rPr lang="en-GB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less than 1 mA</a:t>
                </a:r>
                <a:r>
                  <a:rPr lang="en-GB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GB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57" y="1109026"/>
                <a:ext cx="6246018" cy="4616648"/>
              </a:xfrm>
              <a:prstGeom prst="rect">
                <a:avLst/>
              </a:prstGeom>
              <a:blipFill rotWithShape="0">
                <a:blip r:embed="rId4"/>
                <a:stretch>
                  <a:fillRect l="-2051" r="-2051" b="-11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773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571500"/>
                <a:ext cx="10515600" cy="5605463"/>
              </a:xfrm>
            </p:spPr>
            <p:txBody>
              <a:bodyPr/>
              <a:lstStyle/>
              <a:p>
                <a:pPr marL="0" lvl="0" indent="0">
                  <a:buNone/>
                </a:pPr>
                <a:r>
                  <a:rPr lang="en-GB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Current Transfer Characteristics 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bipolar transistor acts as a </a:t>
                </a:r>
                <a:r>
                  <a:rPr lang="en-GB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current </a:t>
                </a:r>
                <a:endParaRPr lang="en-GB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GB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amplifier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characterized by the </a:t>
                </a:r>
                <a:endParaRPr lang="en-GB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relationship 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between the output </a:t>
                </a:r>
                <a:endParaRPr lang="en-GB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current 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and the input </a:t>
                </a:r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current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through the </a:t>
                </a:r>
                <a:r>
                  <a:rPr lang="en-GB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current gain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b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𝛽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71500"/>
                <a:ext cx="10515600" cy="5605463"/>
              </a:xfrm>
              <a:blipFill rotWithShape="0">
                <a:blip r:embed="rId2"/>
                <a:stretch>
                  <a:fillRect l="-1217" t="-19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6199981" y="1674018"/>
            <a:ext cx="5501482" cy="437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77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64369"/>
                <a:ext cx="10515600" cy="5512594"/>
              </a:xfrm>
            </p:spPr>
            <p:txBody>
              <a:bodyPr/>
              <a:lstStyle/>
              <a:p>
                <a:pPr marL="0" lvl="0" indent="0">
                  <a:lnSpc>
                    <a:spcPct val="150000"/>
                  </a:lnSpc>
                  <a:buNone/>
                </a:pPr>
                <a:r>
                  <a:rPr lang="en-GB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Current transfer characteristics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𝑩𝑬</m:t>
                        </m:r>
                      </m:sub>
                    </m:sSub>
                    <m:r>
                      <a:rPr lang="en-GB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𝑪𝑬</m:t>
                        </m:r>
                      </m:sub>
                    </m:sSub>
                    <m:r>
                      <a:rPr lang="en-GB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Due to the weak influence of the output voltage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𝐶𝐸</m:t>
                        </m:r>
                      </m:sub>
                    </m:sSub>
                  </m:oMath>
                </a14:m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on the input voltage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𝐵𝐸</m:t>
                        </m:r>
                      </m:sub>
                    </m:sSub>
                  </m:oMath>
                </a14:m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64369"/>
                <a:ext cx="10515600" cy="5512594"/>
              </a:xfrm>
              <a:blipFill rotWithShape="0">
                <a:blip r:embed="rId2"/>
                <a:stretch>
                  <a:fillRect l="-1217" r="-19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2960053" y="2348070"/>
            <a:ext cx="6798310" cy="343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89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07206" y="364331"/>
                <a:ext cx="11379994" cy="6215063"/>
              </a:xfrm>
            </p:spPr>
            <p:txBody>
              <a:bodyPr/>
              <a:lstStyle/>
              <a:p>
                <a:pPr lvl="0" algn="just">
                  <a:lnSpc>
                    <a:spcPct val="150000"/>
                  </a:lnSpc>
                </a:pPr>
                <a:r>
                  <a:rPr lang="en-GB" b="1" dirty="0"/>
                  <a:t>Output characteristics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𝑪</m:t>
                        </m:r>
                      </m:sub>
                    </m:sSub>
                    <m:r>
                      <a:rPr lang="en-GB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𝑪𝑬</m:t>
                        </m:r>
                      </m:sub>
                    </m:sSub>
                    <m:r>
                      <a:rPr lang="en-GB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b="1" dirty="0"/>
                  <a:t> </a:t>
                </a:r>
                <a:r>
                  <a:rPr lang="en-GB" b="1" dirty="0" smtClean="0"/>
                  <a:t>:</a:t>
                </a:r>
              </a:p>
              <a:p>
                <a:pPr marL="0" lvl="0" indent="0" algn="just">
                  <a:lnSpc>
                    <a:spcPct val="150000"/>
                  </a:lnSpc>
                  <a:buNone/>
                </a:pPr>
                <a:r>
                  <a:rPr lang="en-GB" dirty="0" smtClean="0"/>
                  <a:t>The </a:t>
                </a:r>
                <a:r>
                  <a:rPr lang="en-GB" dirty="0"/>
                  <a:t>transistor's output </a:t>
                </a:r>
                <a:r>
                  <a:rPr lang="en-GB" dirty="0" smtClean="0"/>
                  <a:t>characteristic is</a:t>
                </a:r>
              </a:p>
              <a:p>
                <a:pPr marL="0" lvl="0" indent="0" algn="just">
                  <a:lnSpc>
                    <a:spcPct val="150000"/>
                  </a:lnSpc>
                  <a:buNone/>
                </a:pPr>
                <a:r>
                  <a:rPr lang="en-GB" dirty="0" smtClean="0"/>
                  <a:t> </a:t>
                </a:r>
                <a:r>
                  <a:rPr lang="en-GB" dirty="0"/>
                  <a:t>defined by the relation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𝐶𝐸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 smtClean="0"/>
                  <a:t> </a:t>
                </a:r>
                <a:r>
                  <a:rPr lang="en-GB" dirty="0"/>
                  <a:t> </a:t>
                </a:r>
                <a:endParaRPr lang="en-GB" dirty="0" smtClean="0"/>
              </a:p>
              <a:p>
                <a:pPr marL="0" lvl="0" indent="0" algn="just">
                  <a:lnSpc>
                    <a:spcPct val="150000"/>
                  </a:lnSpc>
                  <a:buNone/>
                </a:pPr>
                <a:r>
                  <a:rPr lang="en-GB" dirty="0" smtClean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GB" dirty="0"/>
                  <a:t> constant. In practice, a set </a:t>
                </a:r>
                <a:endParaRPr lang="en-GB" dirty="0" smtClean="0"/>
              </a:p>
              <a:p>
                <a:pPr marL="0" lvl="0" indent="0" algn="just">
                  <a:lnSpc>
                    <a:spcPct val="150000"/>
                  </a:lnSpc>
                  <a:buNone/>
                </a:pPr>
                <a:r>
                  <a:rPr lang="en-GB" dirty="0" smtClean="0"/>
                  <a:t>of </a:t>
                </a:r>
                <a:r>
                  <a:rPr lang="en-GB" dirty="0"/>
                  <a:t>characteristics is provided for </a:t>
                </a:r>
                <a:r>
                  <a:rPr lang="en-GB" dirty="0" smtClean="0"/>
                  <a:t>several</a:t>
                </a:r>
              </a:p>
              <a:p>
                <a:pPr marL="0" lvl="0" indent="0" algn="just">
                  <a:lnSpc>
                    <a:spcPct val="150000"/>
                  </a:lnSpc>
                  <a:buNone/>
                </a:pPr>
                <a:r>
                  <a:rPr lang="en-GB" dirty="0" smtClean="0"/>
                  <a:t>  </a:t>
                </a:r>
                <a:r>
                  <a:rPr lang="en-GB" dirty="0"/>
                  <a:t>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GB" dirty="0"/>
                  <a:t>.</a:t>
                </a:r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7206" y="364331"/>
                <a:ext cx="11379994" cy="6215063"/>
              </a:xfrm>
              <a:blipFill rotWithShape="0">
                <a:blip r:embed="rId2"/>
                <a:stretch>
                  <a:fillRect l="-10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6402864" y="1161256"/>
            <a:ext cx="5789136" cy="514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14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521494"/>
                <a:ext cx="10515600" cy="5655469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GB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Characteristics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𝑪</m:t>
                        </m:r>
                      </m:sub>
                    </m:sSub>
                    <m:r>
                      <a:rPr lang="en-GB" b="1" i="1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𝑩𝑬</m:t>
                        </m:r>
                      </m:sub>
                    </m:sSub>
                    <m:r>
                      <a:rPr lang="en-GB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GB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𝐵𝐸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curve </a:t>
                </a:r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shows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that, for a transistor operating </a:t>
                </a:r>
                <a:endParaRPr lang="en-GB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saturation region,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𝐵𝐸</m:t>
                        </m:r>
                      </m:sub>
                    </m:sSub>
                  </m:oMath>
                </a14:m>
                <a:endParaRPr lang="en-GB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voltage varies very little. Below </a:t>
                </a:r>
                <a:endParaRPr lang="en-GB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𝐵𝐸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 0.7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transistor </a:t>
                </a:r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does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 conduct.</a:t>
                </a:r>
                <a:r>
                  <a:rPr lang="en-GB" b="1" dirty="0"/>
                  <a:t/>
                </a:r>
                <a:br>
                  <a:rPr lang="en-GB" b="1" dirty="0"/>
                </a:b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21494"/>
                <a:ext cx="10515600" cy="5655469"/>
              </a:xfrm>
              <a:blipFill rotWithShape="0"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5711031" y="1163796"/>
            <a:ext cx="5697538" cy="440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56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n-GB" sz="2800" b="1" dirty="0"/>
              <a:t>Transistor </a:t>
            </a:r>
            <a:r>
              <a:rPr lang="en-GB" sz="2800" b="1" dirty="0" smtClean="0"/>
              <a:t>polarization</a:t>
            </a:r>
            <a:endParaRPr lang="en-GB" sz="28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79292" y="4056063"/>
            <a:ext cx="5888831" cy="26233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97744" y="1627188"/>
                <a:ext cx="10846594" cy="27959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GB" sz="2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It is now necessary to set the transistor's operating mode (cut-off, saturation, or linear). That is, the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GB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GB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𝐵𝐸</m:t>
                        </m:r>
                      </m:sub>
                    </m:sSub>
                  </m:oMath>
                </a14:m>
                <a:r>
                  <a:rPr lang="en-GB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𝐶𝐸</m:t>
                        </m:r>
                      </m:sub>
                    </m:sSub>
                  </m:oMath>
                </a14:m>
                <a:r>
                  <a:rPr lang="en-GB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must be fixed. These quantities are determined by the external components connected to the </a:t>
                </a:r>
                <a:r>
                  <a:rPr lang="en-GB" sz="2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transistor. Depending </a:t>
                </a:r>
                <a:r>
                  <a:rPr lang="en-GB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on the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en-GB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sub>
                    </m:sSub>
                    <m:r>
                      <a:rPr lang="en-GB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𝐵𝐸</m:t>
                        </m:r>
                      </m:sub>
                    </m:sSub>
                  </m:oMath>
                </a14:m>
                <a:r>
                  <a:rPr lang="en-GB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𝐶𝐸</m:t>
                        </m:r>
                      </m:sub>
                    </m:sSub>
                  </m:oMath>
                </a14:m>
                <a:r>
                  <a:rPr lang="en-GB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the transistor will operate in the linear, cut-off, or saturation region.</a:t>
                </a:r>
                <a:endParaRPr lang="en-GB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744" y="1627188"/>
                <a:ext cx="10846594" cy="2795958"/>
              </a:xfrm>
              <a:prstGeom prst="rect">
                <a:avLst/>
              </a:prstGeom>
              <a:blipFill rotWithShape="0">
                <a:blip r:embed="rId3"/>
                <a:stretch>
                  <a:fillRect l="-899" r="-843" b="-41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355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0243" y="343694"/>
            <a:ext cx="8291513" cy="1325563"/>
          </a:xfrm>
        </p:spPr>
        <p:txBody>
          <a:bodyPr/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of a Bipolar Transistor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3056"/>
            <a:ext cx="10515600" cy="4583907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Bipolar Junction Transistor (BJT)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consists of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layers of extrinsic semiconductors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(Silicon or Germanium), forming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opposing PN junctions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There are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types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NPN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PNP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79" r="14528" b="19925"/>
          <a:stretch/>
        </p:blipFill>
        <p:spPr>
          <a:xfrm>
            <a:off x="3693320" y="4071938"/>
            <a:ext cx="4211792" cy="230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19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50081"/>
                <a:ext cx="10515600" cy="5526882"/>
              </a:xfrm>
            </p:spPr>
            <p:txBody>
              <a:bodyPr>
                <a:normAutofit fontScale="92500"/>
              </a:bodyPr>
              <a:lstStyle/>
              <a:p>
                <a:pPr marL="0" lvl="1" indent="0">
                  <a:lnSpc>
                    <a:spcPct val="150000"/>
                  </a:lnSpc>
                  <a:spcBef>
                    <a:spcPts val="1000"/>
                  </a:spcBef>
                  <a:buNone/>
                </a:pPr>
                <a:r>
                  <a:rPr lang="en-GB" sz="3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Static Load Line and Input Line: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GB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GB" sz="2800" i="1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𝐶𝐸</m:t>
                        </m:r>
                      </m:sub>
                    </m:sSub>
                    <m:r>
                      <a:rPr lang="en-GB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characteristic of the transistor at constant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GB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static load line is drawn, given by the equation:</a:t>
                </a:r>
                <a:br>
                  <a:rPr lang="en-GB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𝐶𝐸</m:t>
                          </m:r>
                        </m:sub>
                      </m:sSub>
                      <m:r>
                        <a:rPr lang="en-GB" sz="2800" i="1">
                          <a:latin typeface="Cambria Math" panose="02040503050406030204" pitchFamily="18" charset="0"/>
                        </a:rPr>
                        <m:t> = 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𝐶𝐶</m:t>
                          </m:r>
                        </m:sub>
                      </m:sSub>
                      <m:r>
                        <a:rPr lang="en-GB" sz="2800" i="1">
                          <a:latin typeface="Cambria Math" panose="02040503050406030204" pitchFamily="18" charset="0"/>
                        </a:rPr>
                        <m:t> − 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𝐶𝐶</m:t>
                          </m:r>
                        </m:sub>
                      </m:sSub>
                      <m:r>
                        <a:rPr lang="en-GB" sz="2800" i="1">
                          <a:latin typeface="Cambria Math" panose="02040503050406030204" pitchFamily="18" charset="0"/>
                        </a:rPr>
                        <m:t> · 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Similarly, the line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𝐵𝐵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 − 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𝐵𝐵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 · 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be drawn on the input characteristic, then called the input line.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intersection point between the static load line and the transistor’s output characteristic gives the operating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the circuit.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50081"/>
                <a:ext cx="10515600" cy="5526882"/>
              </a:xfrm>
              <a:blipFill rotWithShape="0"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61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957762" y="409256"/>
            <a:ext cx="6765132" cy="36483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71462" y="865912"/>
                <a:ext cx="5150644" cy="46166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lnSpc>
                    <a:spcPct val="150000"/>
                  </a:lnSpc>
                  <a:buFont typeface="Symbol" panose="05050102010706020507" pitchFamily="18" charset="2"/>
                  <a:buChar char=""/>
                </a:pPr>
                <a:r>
                  <a:rPr lang="en-GB" sz="28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If the operating point is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the transistor is in </a:t>
                </a:r>
                <a:r>
                  <a:rPr lang="en-GB" sz="28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cut-off.</a:t>
                </a:r>
                <a:endParaRPr lang="en-GB" sz="28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42900" lvl="0" indent="-342900">
                  <a:lnSpc>
                    <a:spcPct val="150000"/>
                  </a:lnSpc>
                  <a:buFont typeface="Symbol" panose="05050102010706020507" pitchFamily="18" charset="2"/>
                  <a:buChar char=""/>
                </a:pPr>
                <a:r>
                  <a:rPr lang="en-GB" sz="28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If </a:t>
                </a:r>
                <a:r>
                  <a:rPr lang="en-GB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 operating point is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the transistor operates in the linear </a:t>
                </a:r>
                <a:r>
                  <a:rPr lang="en-GB" sz="28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region.</a:t>
                </a:r>
                <a:endParaRPr lang="en-GB" sz="28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42900" lvl="0" indent="-342900">
                  <a:lnSpc>
                    <a:spcPct val="150000"/>
                  </a:lnSpc>
                  <a:buFont typeface="Symbol" panose="05050102010706020507" pitchFamily="18" charset="2"/>
                  <a:buChar char=""/>
                </a:pPr>
                <a:r>
                  <a:rPr lang="en-GB" sz="28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If </a:t>
                </a:r>
                <a:r>
                  <a:rPr lang="en-GB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 operating point is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the transistor is saturated.</a:t>
                </a:r>
                <a:endParaRPr lang="en-GB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462" y="865912"/>
                <a:ext cx="5150644" cy="4616648"/>
              </a:xfrm>
              <a:prstGeom prst="rect">
                <a:avLst/>
              </a:prstGeom>
              <a:blipFill rotWithShape="0">
                <a:blip r:embed="rId3"/>
                <a:stretch>
                  <a:fillRect l="-2488" b="-11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783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043" y="92869"/>
            <a:ext cx="10515600" cy="935831"/>
          </a:xfrm>
        </p:spPr>
        <p:txBody>
          <a:bodyPr>
            <a:normAutofit/>
          </a:bodyPr>
          <a:lstStyle/>
          <a:p>
            <a:pPr lvl="0" algn="ctr"/>
            <a:r>
              <a:rPr 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Base-resistor </a:t>
            </a:r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Polarization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09102" y="1304131"/>
            <a:ext cx="4617559" cy="43513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16745" y="780817"/>
                <a:ext cx="6096000" cy="566834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GB" sz="20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 line of static charge:</a:t>
                </a:r>
                <a:endParaRPr lang="en-GB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𝐶𝐶</m:t>
                          </m:r>
                        </m:sub>
                      </m:sSub>
                      <m:r>
                        <a:rPr lang="en-GB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</m:sSub>
                      <m:sSub>
                        <m:sSubPr>
                          <m:ctrlP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GB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𝐶𝐸</m:t>
                          </m:r>
                        </m:sub>
                      </m:sSub>
                    </m:oMath>
                  </m:oMathPara>
                </a14:m>
                <a:endParaRPr lang="en-GB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GB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𝐶𝐶</m:t>
                              </m:r>
                            </m:sub>
                          </m:sSub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𝐶𝐸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GB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With,</a:t>
                </a:r>
                <a:endParaRPr lang="en-GB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GB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𝛽</m:t>
                      </m:r>
                      <m:sSub>
                        <m:sSubPr>
                          <m:ctrlP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GB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GB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 line of static attack :</a:t>
                </a:r>
                <a:endParaRPr lang="en-GB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𝐶𝐶</m:t>
                          </m:r>
                        </m:sub>
                      </m:sSub>
                      <m:r>
                        <a:rPr lang="en-GB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GB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𝐵𝐸</m:t>
                          </m:r>
                        </m:sub>
                      </m:sSub>
                    </m:oMath>
                  </m:oMathPara>
                </a14:m>
                <a:endParaRPr lang="en-GB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GB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𝐶𝐶</m:t>
                              </m:r>
                            </m:sub>
                          </m:sSub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𝐵𝐸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GB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With, </a:t>
                </a:r>
                <a:endParaRPr lang="en-GB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𝐵𝐸</m:t>
                          </m:r>
                        </m:sub>
                      </m:sSub>
                      <m:r>
                        <a:rPr lang="en-GB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=0.7 </m:t>
                      </m:r>
                      <m:r>
                        <a:rPr lang="en-GB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𝑉</m:t>
                      </m:r>
                    </m:oMath>
                  </m:oMathPara>
                </a14:m>
                <a:endParaRPr lang="en-GB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745" y="780817"/>
                <a:ext cx="6096000" cy="5668347"/>
              </a:xfrm>
              <a:prstGeom prst="rect">
                <a:avLst/>
              </a:prstGeom>
              <a:blipFill rotWithShape="0">
                <a:blip r:embed="rId3"/>
                <a:stretch>
                  <a:fillRect l="-1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244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Characteristics:</a:t>
            </a:r>
            <a:endParaRPr lang="en-GB" dirty="0"/>
          </a:p>
          <a:p>
            <a:pPr lvl="0"/>
            <a:r>
              <a:rPr lang="en-GB" dirty="0"/>
              <a:t>Few in number.</a:t>
            </a:r>
          </a:p>
          <a:p>
            <a:pPr lvl="0"/>
            <a:r>
              <a:rPr lang="en-GB" dirty="0"/>
              <a:t>β-dependent.</a:t>
            </a:r>
          </a:p>
          <a:p>
            <a:pPr lvl="0"/>
            <a:r>
              <a:rPr lang="en-GB" dirty="0"/>
              <a:t>Base current defined.</a:t>
            </a:r>
          </a:p>
          <a:p>
            <a:r>
              <a:rPr lang="en-GB" b="1" dirty="0"/>
              <a:t>Applications:</a:t>
            </a:r>
            <a:endParaRPr lang="en-GB" dirty="0"/>
          </a:p>
          <a:p>
            <a:pPr lvl="0"/>
            <a:r>
              <a:rPr lang="en-GB" dirty="0"/>
              <a:t>Switches.</a:t>
            </a:r>
          </a:p>
          <a:p>
            <a:pPr lvl="0"/>
            <a:r>
              <a:rPr lang="en-GB" dirty="0"/>
              <a:t>Digital circuits.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057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Emitter-feedback polarization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4441031" cy="4351338"/>
              </a:xfrm>
            </p:spPr>
            <p:txBody>
              <a:bodyPr>
                <a:normAutofit fontScale="70000" lnSpcReduction="20000"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GB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 line of static charge:</a:t>
                </a:r>
                <a:endParaRPr lang="en-GB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50000"/>
                  </a:lnSpc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𝐶𝐸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𝐶𝐶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GB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50000"/>
                  </a:lnSpc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𝐶𝐶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𝐶𝐸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GB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 line of static attack:</a:t>
                </a:r>
                <a:endParaRPr lang="en-GB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50000"/>
                  </a:lnSpc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𝐵𝐸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𝐶𝐶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GB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lnSpc>
                    <a:spcPct val="150000"/>
                  </a:lnSpc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≅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GB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𝛽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GB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𝐶𝐶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𝐵𝐸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sub>
                        </m:sSub>
                      </m:den>
                    </m:f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4441031" cy="4351338"/>
              </a:xfrm>
              <a:blipFill rotWithShape="0">
                <a:blip r:embed="rId2"/>
                <a:stretch>
                  <a:fillRect l="-12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650831" y="1640682"/>
            <a:ext cx="47625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5468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Characteristics:</a:t>
            </a:r>
            <a:endParaRPr lang="en-GB" dirty="0"/>
          </a:p>
          <a:p>
            <a:pPr lvl="0"/>
            <a:r>
              <a:rPr lang="en-GB" dirty="0"/>
              <a:t>Emitter current defined.</a:t>
            </a:r>
          </a:p>
          <a:p>
            <a:pPr lvl="0"/>
            <a:r>
              <a:rPr lang="en-GB" dirty="0"/>
              <a:t>β-dependent.</a:t>
            </a:r>
          </a:p>
          <a:p>
            <a:r>
              <a:rPr lang="en-GB" b="1" dirty="0"/>
              <a:t>Applications:</a:t>
            </a:r>
            <a:endParaRPr lang="en-GB" dirty="0"/>
          </a:p>
          <a:p>
            <a:pPr lvl="0"/>
            <a:r>
              <a:rPr lang="en-GB" dirty="0"/>
              <a:t>Driving integrated circuits.</a:t>
            </a:r>
          </a:p>
          <a:p>
            <a:pPr lvl="0"/>
            <a:r>
              <a:rPr lang="en-GB" dirty="0"/>
              <a:t>Amplifiers.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46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Collector-feedback polarization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5176838" cy="5032375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GB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 line of static charge,</a:t>
                </a:r>
                <a:endParaRPr lang="en-GB" sz="24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50000"/>
                  </a:lnSpc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𝐶𝐸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𝐶𝐶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GB" sz="24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50000"/>
                  </a:lnSpc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𝐶𝐶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𝐶𝐸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24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GB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 line of static attack:</a:t>
                </a:r>
                <a:endParaRPr lang="en-GB" sz="24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lnSpc>
                    <a:spcPct val="150000"/>
                  </a:lnSpc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𝐵𝐸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𝐶𝐶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GB" sz="24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50000"/>
                  </a:lnSpc>
                  <a:spcAft>
                    <a:spcPts val="0"/>
                  </a:spcAft>
                  <a:buNone/>
                </a:pPr>
                <a:r>
                  <a:rPr lang="en-GB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With</a:t>
                </a:r>
                <a:r>
                  <a:rPr lang="en-GB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fr-FR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 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𝛽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GB" sz="24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50000"/>
                  </a:lnSpc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𝐶𝐶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𝐵𝐸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𝛽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5176838" cy="5032375"/>
              </a:xfrm>
              <a:blipFill rotWithShape="0">
                <a:blip r:embed="rId2"/>
                <a:stretch>
                  <a:fillRect l="-15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438900" y="1610519"/>
            <a:ext cx="4914900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124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Characteristics:</a:t>
            </a:r>
            <a:endParaRPr lang="en-GB" dirty="0"/>
          </a:p>
          <a:p>
            <a:pPr lvl="0"/>
            <a:r>
              <a:rPr lang="en-GB" dirty="0"/>
              <a:t>This configuration prevents transistor saturation.</a:t>
            </a:r>
          </a:p>
          <a:p>
            <a:pPr lvl="0"/>
            <a:r>
              <a:rPr lang="en-GB" dirty="0"/>
              <a:t>β is involved in setting the quiescent current.</a:t>
            </a:r>
          </a:p>
          <a:p>
            <a:r>
              <a:rPr lang="en-GB" b="1" dirty="0"/>
              <a:t>Applications:</a:t>
            </a:r>
            <a:endParaRPr lang="en-GB" dirty="0"/>
          </a:p>
          <a:p>
            <a:pPr lvl="0"/>
            <a:r>
              <a:rPr lang="en-GB" dirty="0"/>
              <a:t>Amplifiers.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63325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b="1" dirty="0"/>
              <a:t>Voltage-divider </a:t>
            </a:r>
            <a:r>
              <a:rPr lang="en-GB" b="1" dirty="0" smtClean="0"/>
              <a:t>polarization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6134100" cy="5032375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GB" dirty="0"/>
                  <a:t>The voltage of </a:t>
                </a:r>
                <a:r>
                  <a:rPr lang="en-GB" dirty="0" err="1"/>
                  <a:t>Thevenin</a:t>
                </a:r>
                <a:r>
                  <a:rPr lang="en-GB" dirty="0"/>
                  <a:t> and the resistor of </a:t>
                </a:r>
                <a:r>
                  <a:rPr lang="en-GB" dirty="0" err="1"/>
                  <a:t>Thevenin</a:t>
                </a:r>
                <a:r>
                  <a:rPr lang="en-GB" dirty="0"/>
                  <a:t> 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/>
                          </m:ctrlPr>
                        </m:sSubPr>
                        <m:e>
                          <m:r>
                            <a:rPr lang="en-GB" i="1"/>
                            <m:t>𝑉</m:t>
                          </m:r>
                        </m:e>
                        <m:sub>
                          <m:r>
                            <a:rPr lang="en-GB" i="1"/>
                            <m:t>𝑇h</m:t>
                          </m:r>
                        </m:sub>
                      </m:sSub>
                      <m:r>
                        <a:rPr lang="en-GB" i="1"/>
                        <m:t>=</m:t>
                      </m:r>
                      <m:f>
                        <m:fPr>
                          <m:ctrlPr>
                            <a:rPr lang="en-GB" i="1"/>
                          </m:ctrlPr>
                        </m:fPr>
                        <m:num>
                          <m:sSub>
                            <m:sSubPr>
                              <m:ctrlPr>
                                <a:rPr lang="en-GB" i="1"/>
                              </m:ctrlPr>
                            </m:sSubPr>
                            <m:e>
                              <m:r>
                                <a:rPr lang="en-GB" i="1"/>
                                <m:t>𝑅</m:t>
                              </m:r>
                            </m:e>
                            <m:sub>
                              <m:r>
                                <a:rPr lang="en-GB" i="1"/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i="1"/>
                              </m:ctrlPr>
                            </m:sSubPr>
                            <m:e>
                              <m:r>
                                <a:rPr lang="en-GB" i="1"/>
                                <m:t>𝑅</m:t>
                              </m:r>
                            </m:e>
                            <m:sub>
                              <m:r>
                                <a:rPr lang="en-GB" i="1"/>
                                <m:t>1</m:t>
                              </m:r>
                            </m:sub>
                          </m:sSub>
                          <m:r>
                            <a:rPr lang="en-GB" i="1"/>
                            <m:t>+</m:t>
                          </m:r>
                          <m:sSub>
                            <m:sSubPr>
                              <m:ctrlPr>
                                <a:rPr lang="en-GB" i="1"/>
                              </m:ctrlPr>
                            </m:sSubPr>
                            <m:e>
                              <m:r>
                                <a:rPr lang="en-GB" i="1"/>
                                <m:t>𝑅</m:t>
                              </m:r>
                            </m:e>
                            <m:sub>
                              <m:r>
                                <a:rPr lang="en-GB" i="1"/>
                                <m:t>2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GB" i="1"/>
                          </m:ctrlPr>
                        </m:sSubPr>
                        <m:e>
                          <m:r>
                            <a:rPr lang="en-GB" i="1"/>
                            <m:t>𝑉</m:t>
                          </m:r>
                        </m:e>
                        <m:sub>
                          <m:r>
                            <a:rPr lang="en-GB" i="1"/>
                            <m:t>𝐶𝐶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/>
                          </m:ctrlPr>
                        </m:sSubPr>
                        <m:e>
                          <m:r>
                            <a:rPr lang="en-GB" i="1"/>
                            <m:t>𝑅</m:t>
                          </m:r>
                        </m:e>
                        <m:sub>
                          <m:r>
                            <a:rPr lang="en-GB" i="1"/>
                            <m:t>𝑇h</m:t>
                          </m:r>
                        </m:sub>
                      </m:sSub>
                      <m:r>
                        <a:rPr lang="en-GB" i="1"/>
                        <m:t>=</m:t>
                      </m:r>
                      <m:sSub>
                        <m:sSubPr>
                          <m:ctrlPr>
                            <a:rPr lang="en-GB" i="1"/>
                          </m:ctrlPr>
                        </m:sSubPr>
                        <m:e>
                          <m:r>
                            <a:rPr lang="en-GB" i="1"/>
                            <m:t>𝑅</m:t>
                          </m:r>
                        </m:e>
                        <m:sub>
                          <m:r>
                            <a:rPr lang="en-GB" i="1"/>
                            <m:t>1</m:t>
                          </m:r>
                        </m:sub>
                      </m:sSub>
                      <m:r>
                        <a:rPr lang="en-GB" i="1"/>
                        <m:t>//</m:t>
                      </m:r>
                      <m:sSub>
                        <m:sSubPr>
                          <m:ctrlPr>
                            <a:rPr lang="en-GB" i="1"/>
                          </m:ctrlPr>
                        </m:sSubPr>
                        <m:e>
                          <m:r>
                            <a:rPr lang="en-GB" i="1"/>
                            <m:t>𝑅</m:t>
                          </m:r>
                        </m:e>
                        <m:sub>
                          <m:r>
                            <a:rPr lang="en-GB" i="1"/>
                            <m:t>2</m:t>
                          </m:r>
                        </m:sub>
                      </m:sSub>
                      <m:r>
                        <a:rPr lang="en-GB" i="1"/>
                        <m:t>=</m:t>
                      </m:r>
                      <m:f>
                        <m:fPr>
                          <m:ctrlPr>
                            <a:rPr lang="en-GB" i="1"/>
                          </m:ctrlPr>
                        </m:fPr>
                        <m:num>
                          <m:sSub>
                            <m:sSubPr>
                              <m:ctrlPr>
                                <a:rPr lang="en-GB" i="1"/>
                              </m:ctrlPr>
                            </m:sSubPr>
                            <m:e>
                              <m:r>
                                <a:rPr lang="en-GB" i="1"/>
                                <m:t>𝑅</m:t>
                              </m:r>
                            </m:e>
                            <m:sub>
                              <m:r>
                                <a:rPr lang="en-GB" i="1"/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i="1"/>
                              </m:ctrlPr>
                            </m:sSubPr>
                            <m:e>
                              <m:r>
                                <a:rPr lang="en-GB" i="1"/>
                                <m:t>𝑅</m:t>
                              </m:r>
                            </m:e>
                            <m:sub>
                              <m:r>
                                <a:rPr lang="en-GB" i="1"/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i="1"/>
                              </m:ctrlPr>
                            </m:sSubPr>
                            <m:e>
                              <m:r>
                                <a:rPr lang="en-GB" i="1"/>
                                <m:t>𝑅</m:t>
                              </m:r>
                            </m:e>
                            <m:sub>
                              <m:r>
                                <a:rPr lang="en-GB" i="1"/>
                                <m:t>1</m:t>
                              </m:r>
                            </m:sub>
                          </m:sSub>
                          <m:r>
                            <a:rPr lang="en-GB" i="1"/>
                            <m:t>+</m:t>
                          </m:r>
                          <m:sSub>
                            <m:sSubPr>
                              <m:ctrlPr>
                                <a:rPr lang="en-GB" i="1"/>
                              </m:ctrlPr>
                            </m:sSubPr>
                            <m:e>
                              <m:r>
                                <a:rPr lang="en-GB" i="1"/>
                                <m:t>𝑅</m:t>
                              </m:r>
                            </m:e>
                            <m:sub>
                              <m:r>
                                <a:rPr lang="en-GB" i="1"/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The line of static charge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/>
                          </m:ctrlPr>
                        </m:sSubPr>
                        <m:e>
                          <m:r>
                            <a:rPr lang="en-GB" i="1"/>
                            <m:t>𝑉</m:t>
                          </m:r>
                        </m:e>
                        <m:sub>
                          <m:r>
                            <a:rPr lang="en-GB" i="1"/>
                            <m:t>𝐶𝐶</m:t>
                          </m:r>
                        </m:sub>
                      </m:sSub>
                      <m:r>
                        <a:rPr lang="en-GB" i="1"/>
                        <m:t>=</m:t>
                      </m:r>
                      <m:sSub>
                        <m:sSubPr>
                          <m:ctrlPr>
                            <a:rPr lang="en-GB" i="1"/>
                          </m:ctrlPr>
                        </m:sSubPr>
                        <m:e>
                          <m:r>
                            <a:rPr lang="en-GB" i="1"/>
                            <m:t>𝑅</m:t>
                          </m:r>
                        </m:e>
                        <m:sub>
                          <m:r>
                            <a:rPr lang="en-GB" i="1"/>
                            <m:t>𝐶</m:t>
                          </m:r>
                        </m:sub>
                      </m:sSub>
                      <m:sSub>
                        <m:sSubPr>
                          <m:ctrlPr>
                            <a:rPr lang="en-GB" i="1"/>
                          </m:ctrlPr>
                        </m:sSubPr>
                        <m:e>
                          <m:r>
                            <a:rPr lang="en-GB" i="1"/>
                            <m:t>𝐼</m:t>
                          </m:r>
                        </m:e>
                        <m:sub>
                          <m:r>
                            <a:rPr lang="en-GB" i="1"/>
                            <m:t>𝐶</m:t>
                          </m:r>
                        </m:sub>
                      </m:sSub>
                      <m:r>
                        <a:rPr lang="en-GB" i="1"/>
                        <m:t>+</m:t>
                      </m:r>
                      <m:sSub>
                        <m:sSubPr>
                          <m:ctrlPr>
                            <a:rPr lang="en-GB" i="1"/>
                          </m:ctrlPr>
                        </m:sSubPr>
                        <m:e>
                          <m:r>
                            <a:rPr lang="en-GB" i="1"/>
                            <m:t>𝑉</m:t>
                          </m:r>
                        </m:e>
                        <m:sub>
                          <m:r>
                            <a:rPr lang="en-GB" i="1"/>
                            <m:t>𝐶𝐸</m:t>
                          </m:r>
                        </m:sub>
                      </m:sSub>
                      <m:r>
                        <a:rPr lang="en-GB" i="1"/>
                        <m:t>+</m:t>
                      </m:r>
                      <m:sSub>
                        <m:sSubPr>
                          <m:ctrlPr>
                            <a:rPr lang="en-GB" i="1"/>
                          </m:ctrlPr>
                        </m:sSubPr>
                        <m:e>
                          <m:r>
                            <a:rPr lang="en-GB" i="1"/>
                            <m:t>𝑅</m:t>
                          </m:r>
                        </m:e>
                        <m:sub>
                          <m:r>
                            <a:rPr lang="en-GB" i="1"/>
                            <m:t>𝐸</m:t>
                          </m:r>
                        </m:sub>
                      </m:sSub>
                      <m:sSub>
                        <m:sSubPr>
                          <m:ctrlPr>
                            <a:rPr lang="en-GB" i="1"/>
                          </m:ctrlPr>
                        </m:sSubPr>
                        <m:e>
                          <m:r>
                            <a:rPr lang="en-GB" i="1"/>
                            <m:t>𝐼</m:t>
                          </m:r>
                        </m:e>
                        <m:sub>
                          <m:r>
                            <a:rPr lang="en-GB" i="1"/>
                            <m:t>𝐸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With,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/>
                          </m:ctrlPr>
                        </m:sSubPr>
                        <m:e>
                          <m:r>
                            <a:rPr lang="en-GB" i="1"/>
                            <m:t>𝐼</m:t>
                          </m:r>
                        </m:e>
                        <m:sub>
                          <m:r>
                            <a:rPr lang="en-GB" i="1"/>
                            <m:t>𝐸</m:t>
                          </m:r>
                        </m:sub>
                      </m:sSub>
                      <m:r>
                        <a:rPr lang="en-GB" i="1"/>
                        <m:t>≈</m:t>
                      </m:r>
                      <m:sSub>
                        <m:sSubPr>
                          <m:ctrlPr>
                            <a:rPr lang="en-GB" i="1"/>
                          </m:ctrlPr>
                        </m:sSubPr>
                        <m:e>
                          <m:r>
                            <a:rPr lang="en-GB" i="1"/>
                            <m:t>𝐼</m:t>
                          </m:r>
                        </m:e>
                        <m:sub>
                          <m:r>
                            <a:rPr lang="en-GB" i="1"/>
                            <m:t>𝐶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/>
                          </m:ctrlPr>
                        </m:sSubPr>
                        <m:e>
                          <m:r>
                            <a:rPr lang="en-GB" i="1"/>
                            <m:t>𝐼</m:t>
                          </m:r>
                        </m:e>
                        <m:sub>
                          <m:r>
                            <a:rPr lang="en-GB" i="1"/>
                            <m:t>𝐶</m:t>
                          </m:r>
                        </m:sub>
                      </m:sSub>
                      <m:r>
                        <a:rPr lang="en-GB" i="1"/>
                        <m:t>=</m:t>
                      </m:r>
                      <m:f>
                        <m:fPr>
                          <m:ctrlPr>
                            <a:rPr lang="en-GB" i="1"/>
                          </m:ctrlPr>
                        </m:fPr>
                        <m:num>
                          <m:sSub>
                            <m:sSubPr>
                              <m:ctrlPr>
                                <a:rPr lang="en-GB" i="1"/>
                              </m:ctrlPr>
                            </m:sSubPr>
                            <m:e>
                              <m:r>
                                <a:rPr lang="en-GB" i="1"/>
                                <m:t>𝑉</m:t>
                              </m:r>
                            </m:e>
                            <m:sub>
                              <m:r>
                                <a:rPr lang="en-GB" i="1"/>
                                <m:t>𝐶𝐸</m:t>
                              </m:r>
                            </m:sub>
                          </m:sSub>
                          <m:r>
                            <a:rPr lang="en-GB" i="1"/>
                            <m:t>−</m:t>
                          </m:r>
                          <m:sSub>
                            <m:sSubPr>
                              <m:ctrlPr>
                                <a:rPr lang="en-GB" i="1"/>
                              </m:ctrlPr>
                            </m:sSubPr>
                            <m:e>
                              <m:r>
                                <a:rPr lang="en-GB" i="1"/>
                                <m:t>𝑉</m:t>
                              </m:r>
                            </m:e>
                            <m:sub>
                              <m:r>
                                <a:rPr lang="en-GB" i="1"/>
                                <m:t>𝐶𝐶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i="1"/>
                              </m:ctrlPr>
                            </m:sSubPr>
                            <m:e>
                              <m:r>
                                <a:rPr lang="en-GB" i="1"/>
                                <m:t>𝑅</m:t>
                              </m:r>
                            </m:e>
                            <m:sub>
                              <m:r>
                                <a:rPr lang="en-GB" i="1"/>
                                <m:t>𝐶</m:t>
                              </m:r>
                            </m:sub>
                          </m:sSub>
                          <m:r>
                            <a:rPr lang="en-GB" i="1"/>
                            <m:t>+</m:t>
                          </m:r>
                          <m:sSub>
                            <m:sSubPr>
                              <m:ctrlPr>
                                <a:rPr lang="en-GB" i="1"/>
                              </m:ctrlPr>
                            </m:sSubPr>
                            <m:e>
                              <m:r>
                                <a:rPr lang="en-GB" i="1"/>
                                <m:t>𝑅</m:t>
                              </m:r>
                            </m:e>
                            <m:sub>
                              <m:r>
                                <a:rPr lang="en-GB" i="1"/>
                                <m:t>𝐸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The line of static attack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/>
                          </m:ctrlPr>
                        </m:sSubPr>
                        <m:e>
                          <m:r>
                            <a:rPr lang="en-GB" i="1"/>
                            <m:t>𝑉</m:t>
                          </m:r>
                        </m:e>
                        <m:sub>
                          <m:r>
                            <a:rPr lang="en-GB" i="1"/>
                            <m:t>𝑇h</m:t>
                          </m:r>
                        </m:sub>
                      </m:sSub>
                      <m:r>
                        <a:rPr lang="en-GB" i="1"/>
                        <m:t>=(</m:t>
                      </m:r>
                      <m:sSub>
                        <m:sSubPr>
                          <m:ctrlPr>
                            <a:rPr lang="en-GB" i="1"/>
                          </m:ctrlPr>
                        </m:sSubPr>
                        <m:e>
                          <m:r>
                            <a:rPr lang="en-GB" i="1"/>
                            <m:t>𝑅</m:t>
                          </m:r>
                        </m:e>
                        <m:sub>
                          <m:r>
                            <a:rPr lang="en-GB" i="1"/>
                            <m:t>1</m:t>
                          </m:r>
                        </m:sub>
                      </m:sSub>
                      <m:r>
                        <a:rPr lang="en-GB" i="1"/>
                        <m:t>// </m:t>
                      </m:r>
                      <m:sSub>
                        <m:sSubPr>
                          <m:ctrlPr>
                            <a:rPr lang="en-GB" i="1"/>
                          </m:ctrlPr>
                        </m:sSubPr>
                        <m:e>
                          <m:r>
                            <a:rPr lang="en-GB" i="1"/>
                            <m:t>𝑅</m:t>
                          </m:r>
                        </m:e>
                        <m:sub>
                          <m:r>
                            <a:rPr lang="en-GB" i="1"/>
                            <m:t>2</m:t>
                          </m:r>
                        </m:sub>
                      </m:sSub>
                      <m:r>
                        <a:rPr lang="en-GB" i="1"/>
                        <m:t>+</m:t>
                      </m:r>
                      <m:r>
                        <a:rPr lang="en-GB" i="1"/>
                        <m:t>𝛽</m:t>
                      </m:r>
                      <m:sSub>
                        <m:sSubPr>
                          <m:ctrlPr>
                            <a:rPr lang="en-GB" i="1"/>
                          </m:ctrlPr>
                        </m:sSubPr>
                        <m:e>
                          <m:r>
                            <a:rPr lang="en-GB" i="1"/>
                            <m:t>𝑅</m:t>
                          </m:r>
                        </m:e>
                        <m:sub>
                          <m:r>
                            <a:rPr lang="en-GB" i="1"/>
                            <m:t>𝐸</m:t>
                          </m:r>
                        </m:sub>
                      </m:sSub>
                      <m:r>
                        <a:rPr lang="en-GB" i="1"/>
                        <m:t>)</m:t>
                      </m:r>
                      <m:sSub>
                        <m:sSubPr>
                          <m:ctrlPr>
                            <a:rPr lang="en-GB" i="1"/>
                          </m:ctrlPr>
                        </m:sSubPr>
                        <m:e>
                          <m:r>
                            <a:rPr lang="en-GB" i="1"/>
                            <m:t>𝐼</m:t>
                          </m:r>
                        </m:e>
                        <m:sub>
                          <m:r>
                            <a:rPr lang="en-GB" i="1"/>
                            <m:t>𝐵</m:t>
                          </m:r>
                        </m:sub>
                      </m:sSub>
                      <m:r>
                        <a:rPr lang="en-GB" i="1"/>
                        <m:t>+ </m:t>
                      </m:r>
                      <m:sSub>
                        <m:sSubPr>
                          <m:ctrlPr>
                            <a:rPr lang="en-GB" i="1"/>
                          </m:ctrlPr>
                        </m:sSubPr>
                        <m:e>
                          <m:r>
                            <a:rPr lang="en-GB" i="1"/>
                            <m:t>𝑉</m:t>
                          </m:r>
                        </m:e>
                        <m:sub>
                          <m:r>
                            <a:rPr lang="en-GB" i="1"/>
                            <m:t>𝐵𝐸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6134100" cy="5032375"/>
              </a:xfrm>
              <a:blipFill rotWithShape="0">
                <a:blip r:embed="rId2"/>
                <a:stretch>
                  <a:fillRect l="-1392" t="-23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6907689" y="2101850"/>
            <a:ext cx="4793774" cy="440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2702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Characteristics:</a:t>
            </a:r>
            <a:endParaRPr lang="en-GB" dirty="0"/>
          </a:p>
          <a:p>
            <a:pPr lvl="0"/>
            <a:r>
              <a:rPr lang="en-GB" dirty="0"/>
              <a:t>Requires more resistors.</a:t>
            </a:r>
          </a:p>
          <a:p>
            <a:pPr lvl="0"/>
            <a:r>
              <a:rPr lang="en-GB" dirty="0"/>
              <a:t>β-independent.</a:t>
            </a:r>
          </a:p>
          <a:p>
            <a:pPr lvl="0"/>
            <a:r>
              <a:rPr lang="en-GB" dirty="0"/>
              <a:t>Uses only one power supply.</a:t>
            </a:r>
          </a:p>
          <a:p>
            <a:r>
              <a:rPr lang="en-GB" b="1" dirty="0"/>
              <a:t>Applications:</a:t>
            </a:r>
            <a:endParaRPr lang="en-GB" dirty="0"/>
          </a:p>
          <a:p>
            <a:pPr lvl="0"/>
            <a:r>
              <a:rPr lang="en-GB" dirty="0"/>
              <a:t>Amplifiers.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1412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21494"/>
            <a:ext cx="10515600" cy="5655469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 (B):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Controls the current through the transistor; very thin (a few microns).</a:t>
            </a:r>
          </a:p>
          <a:p>
            <a:pPr lvl="0">
              <a:lnSpc>
                <a:spcPct val="150000"/>
              </a:lnSpc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Collector (C):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Terminal through which current enters the transistor.</a:t>
            </a:r>
          </a:p>
          <a:p>
            <a:pPr lvl="0">
              <a:lnSpc>
                <a:spcPct val="150000"/>
              </a:lnSpc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Emitter (E):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Terminal through which current and output signal exit the transistor.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936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lnSpc>
                <a:spcPct val="150000"/>
              </a:lnSpc>
              <a:buNone/>
            </a:pPr>
            <a:r>
              <a:rPr 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 of the Bipolar Transistor: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bipolar transistor is used in many areas, such as: alternating flasher, alarm system, fan, NTC thermistor, sliding door, flashlight, continuity tester, refrigerator lighting, 3-story elevator, radio, television, satellite, traffic lights.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6194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78644"/>
            <a:ext cx="10515600" cy="5598319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NPN: </a:t>
            </a:r>
          </a:p>
          <a:p>
            <a:pPr marL="0" indent="0">
              <a:buNone/>
            </a:pP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780064" y="1788318"/>
            <a:ext cx="2079943" cy="3178969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5324237" y="2066606"/>
            <a:ext cx="1647348" cy="2622392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7792877" y="1492409"/>
            <a:ext cx="3465671" cy="312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2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71513"/>
            <a:ext cx="10515600" cy="5505450"/>
          </a:xfrm>
        </p:spPr>
        <p:txBody>
          <a:bodyPr/>
          <a:lstStyle/>
          <a:p>
            <a:pPr marL="0" indent="0">
              <a:buNone/>
            </a:pP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PNP: </a:t>
            </a:r>
          </a:p>
          <a:p>
            <a:pPr marL="0" indent="0">
              <a:buNone/>
            </a:pP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311275" y="1504474"/>
            <a:ext cx="2667794" cy="3746182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4907041" y="1805542"/>
            <a:ext cx="1979534" cy="3148371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7801928" y="1744543"/>
            <a:ext cx="2956560" cy="335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99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535781"/>
                <a:ext cx="10515600" cy="5641182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fr-FR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NPN Transistor:</a:t>
                </a:r>
              </a:p>
              <a:p>
                <a:pPr marL="0" indent="0">
                  <a:buNone/>
                </a:pPr>
                <a:endParaRPr lang="fr-FR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𝛽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GB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GB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en-GB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fr-FR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fr-FR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fr-FR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GB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𝐵𝐸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GB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𝐶𝐵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GB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35781"/>
                <a:ext cx="10515600" cy="5641182"/>
              </a:xfrm>
              <a:blipFill rotWithShape="0">
                <a:blip r:embed="rId2"/>
                <a:stretch>
                  <a:fillRect l="-1217" t="-27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8007190" y="1592421"/>
            <a:ext cx="3465671" cy="31224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40558" y="3094762"/>
                <a:ext cx="299799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𝐶𝐸</m:t>
                          </m:r>
                        </m:sub>
                      </m:sSub>
                      <m:r>
                        <a:rPr lang="en-GB" sz="28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𝐶𝐵</m:t>
                          </m:r>
                        </m:sub>
                      </m:sSub>
                      <m:r>
                        <a:rPr lang="en-GB" sz="28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𝐵𝐸</m:t>
                          </m:r>
                        </m:sub>
                      </m:sSub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58" y="3094762"/>
                <a:ext cx="2997994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38200" y="3935016"/>
                <a:ext cx="225407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GB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𝐶𝐸</m:t>
                        </m:r>
                      </m:sub>
                    </m:sSub>
                  </m:oMath>
                </a14:m>
                <a:r>
                  <a:rPr lang="en-GB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GB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sub>
                    </m:sSub>
                    <m:r>
                      <a:rPr lang="en-GB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GB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GB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935016"/>
                <a:ext cx="2254079" cy="523220"/>
              </a:xfrm>
              <a:prstGeom prst="rect">
                <a:avLst/>
              </a:prstGeom>
              <a:blipFill rotWithShape="0">
                <a:blip r:embed="rId5"/>
                <a:stretch>
                  <a:fillRect t="-14118" b="-3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169735" y="1393031"/>
                <a:ext cx="1252960" cy="9694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GB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9735" y="1393031"/>
                <a:ext cx="1252960" cy="96943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395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42925"/>
            <a:ext cx="10515600" cy="563403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Operating Modes of an NPN 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Transistor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bipolar transistor has two operating modes: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linear mode (amplification)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cutoff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/saturation mode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Linear mode: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983262" y="3474877"/>
            <a:ext cx="3853181" cy="2549208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6148703" y="3474877"/>
            <a:ext cx="3373915" cy="239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85788"/>
            <a:ext cx="10515600" cy="5591175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Cut off mode:</a:t>
            </a:r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Saturation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Mode: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669540" y="1260790"/>
            <a:ext cx="2773998" cy="1818166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5723889" y="1260790"/>
            <a:ext cx="2898617" cy="1296673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3665220" y="3871317"/>
            <a:ext cx="2874010" cy="181173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/>
          <a:stretch>
            <a:fillRect/>
          </a:stretch>
        </p:blipFill>
        <p:spPr>
          <a:xfrm>
            <a:off x="6970236" y="3381375"/>
            <a:ext cx="3952558" cy="2478882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6"/>
          <a:stretch>
            <a:fillRect/>
          </a:stretch>
        </p:blipFill>
        <p:spPr>
          <a:xfrm>
            <a:off x="1345168" y="3950752"/>
            <a:ext cx="1647348" cy="262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18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21494"/>
            <a:ext cx="10515600" cy="5655469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Transistor Configurations </a:t>
            </a:r>
            <a:endParaRPr lang="en-GB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buNone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Emitter (CE):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at low frequencies (AF) to amplify a signal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3984466" y="2511106"/>
            <a:ext cx="4223068" cy="351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6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8741</TotalTime>
  <Words>429</Words>
  <Application>Microsoft Office PowerPoint</Application>
  <PresentationFormat>Widescreen</PresentationFormat>
  <Paragraphs>132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Bipolar Transistor in Static (DC) Operation</vt:lpstr>
      <vt:lpstr>Structure of a Bipolar Transistor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NPN Transistor Characteristic Networks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Transistor polarization</vt:lpstr>
      <vt:lpstr>PowerPoint Presentation</vt:lpstr>
      <vt:lpstr>PowerPoint Presentation</vt:lpstr>
      <vt:lpstr>Base-resistor Polarization</vt:lpstr>
      <vt:lpstr>PowerPoint Presentation</vt:lpstr>
      <vt:lpstr>Emitter-feedback polarization</vt:lpstr>
      <vt:lpstr>PowerPoint Presentation</vt:lpstr>
      <vt:lpstr>Collector-feedback polarization</vt:lpstr>
      <vt:lpstr>PowerPoint Presentation</vt:lpstr>
      <vt:lpstr>Voltage-divider polarization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Bipolar Transistor in Static (DC) Operation</dc:title>
  <dc:creator>A</dc:creator>
  <cp:lastModifiedBy>A</cp:lastModifiedBy>
  <cp:revision>14</cp:revision>
  <dcterms:created xsi:type="dcterms:W3CDTF">2026-02-25T05:33:00Z</dcterms:created>
  <dcterms:modified xsi:type="dcterms:W3CDTF">2026-03-04T03:47:35Z</dcterms:modified>
</cp:coreProperties>
</file>