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9" r:id="rId3"/>
    <p:sldId id="266" r:id="rId4"/>
    <p:sldId id="268" r:id="rId5"/>
    <p:sldId id="455" r:id="rId6"/>
    <p:sldId id="438"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342" r:id="rId23"/>
    <p:sldId id="471" r:id="rId24"/>
    <p:sldId id="472" r:id="rId25"/>
    <p:sldId id="473" r:id="rId26"/>
    <p:sldId id="474" r:id="rId27"/>
    <p:sldId id="475"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47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iversity" initials="U" lastIdx="8" clrIdx="0">
    <p:extLst>
      <p:ext uri="{19B8F6BF-5375-455C-9EA6-DF929625EA0E}">
        <p15:presenceInfo xmlns:p15="http://schemas.microsoft.com/office/powerpoint/2012/main" userId="Universi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0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0" d="100"/>
          <a:sy n="90" d="100"/>
        </p:scale>
        <p:origin x="1254"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DFF08F-DC6B-4601-B491-B0F83F6DD2DA}" type="datetimeFigureOut">
              <a:rPr lang="en-US" smtClean="0"/>
              <a:pPr/>
              <a:t>11/29/2025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22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5170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36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03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0590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442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911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0344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75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34665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23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25012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303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85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53071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62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smtClean="0"/>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a:t>
            </a:fld>
            <a:endParaRPr lang="en-US" dirty="0"/>
          </a:p>
        </p:txBody>
      </p:sp>
    </p:spTree>
    <p:extLst>
      <p:ext uri="{BB962C8B-B14F-4D97-AF65-F5344CB8AC3E}">
        <p14:creationId xmlns:p14="http://schemas.microsoft.com/office/powerpoint/2010/main" val="293973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DFF08F-DC6B-4601-B491-B0F83F6DD2DA}" type="datetimeFigureOut">
              <a:rPr lang="en-US" smtClean="0"/>
              <a:pPr/>
              <a:t>11/29/2025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3725973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8393" y="2346270"/>
            <a:ext cx="9193876" cy="1532469"/>
          </a:xfrm>
          <a:ln w="28575">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rtl="1"/>
            <a:r>
              <a:rPr lang="ar-DZ" sz="4800" dirty="0"/>
              <a:t>الوحدة </a:t>
            </a:r>
            <a:r>
              <a:rPr lang="fr-FR" sz="4800" dirty="0" smtClean="0"/>
              <a:t>5</a:t>
            </a:r>
            <a:r>
              <a:rPr lang="ar-DZ" sz="4800" dirty="0" smtClean="0"/>
              <a:t>: </a:t>
            </a:r>
            <a:r>
              <a:rPr lang="ar-DZ" sz="4800" dirty="0"/>
              <a:t>المبادئ الأساسية للأمن المعلوماتي</a:t>
            </a:r>
            <a:endParaRPr lang="fr-FR" sz="4800" dirty="0"/>
          </a:p>
        </p:txBody>
      </p:sp>
      <p:sp>
        <p:nvSpPr>
          <p:cNvPr id="3" name="Sous-titre 2"/>
          <p:cNvSpPr>
            <a:spLocks noGrp="1"/>
          </p:cNvSpPr>
          <p:nvPr>
            <p:ph type="subTitle" idx="1"/>
          </p:nvPr>
        </p:nvSpPr>
        <p:spPr>
          <a:xfrm>
            <a:off x="2537690" y="4072554"/>
            <a:ext cx="7116620" cy="660403"/>
          </a:xfrm>
        </p:spPr>
        <p:txBody>
          <a:bodyPr>
            <a:normAutofit fontScale="92500"/>
          </a:bodyPr>
          <a:lstStyle/>
          <a:p>
            <a:r>
              <a:rPr lang="fr-FR" sz="2400" b="1" i="1" dirty="0" smtClean="0">
                <a:solidFill>
                  <a:srgbClr val="FF0000"/>
                </a:solidFill>
              </a:rPr>
              <a:t>Principes Fondamentaux de la Sécurité  de l’Information</a:t>
            </a:r>
            <a:endParaRPr lang="fr-FR" sz="2400" b="1" i="1" dirty="0">
              <a:solidFill>
                <a:srgbClr val="FF0000"/>
              </a:solidFill>
            </a:endParaRPr>
          </a:p>
        </p:txBody>
      </p:sp>
      <p:sp>
        <p:nvSpPr>
          <p:cNvPr id="4" name="Sous-titre 2"/>
          <p:cNvSpPr txBox="1">
            <a:spLocks/>
          </p:cNvSpPr>
          <p:nvPr/>
        </p:nvSpPr>
        <p:spPr>
          <a:xfrm>
            <a:off x="2688166" y="4870576"/>
            <a:ext cx="6815669" cy="58420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sz="2800" b="1" i="1" dirty="0">
                <a:solidFill>
                  <a:srgbClr val="0070C0"/>
                </a:solidFill>
              </a:rPr>
              <a:t>Basic principles of information security</a:t>
            </a:r>
            <a:endParaRPr lang="fr-FR" sz="2800" b="1" i="1" dirty="0">
              <a:solidFill>
                <a:srgbClr val="0070C0"/>
              </a:solidFill>
            </a:endParaRPr>
          </a:p>
        </p:txBody>
      </p:sp>
    </p:spTree>
    <p:extLst>
      <p:ext uri="{BB962C8B-B14F-4D97-AF65-F5344CB8AC3E}">
        <p14:creationId xmlns:p14="http://schemas.microsoft.com/office/powerpoint/2010/main" val="3520438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230" y="1678416"/>
            <a:ext cx="9897533" cy="523220"/>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400" dirty="0">
                <a:solidFill>
                  <a:srgbClr val="333333"/>
                </a:solidFill>
                <a:ea typeface="Calibri" panose="020F0502020204030204" pitchFamily="34" charset="0"/>
                <a:cs typeface="Sakkal Majalla" panose="02000000000000000000" pitchFamily="2" charset="-78"/>
              </a:rPr>
              <a:t>بالإضافة إلى الثلاثي </a:t>
            </a:r>
            <a:r>
              <a:rPr lang="ar-DZ" sz="2400" dirty="0" smtClean="0">
                <a:solidFill>
                  <a:srgbClr val="333333"/>
                </a:solidFill>
                <a:ea typeface="Calibri" panose="020F0502020204030204" pitchFamily="34" charset="0"/>
                <a:cs typeface="Sakkal Majalla" panose="02000000000000000000" pitchFamily="2" charset="-78"/>
              </a:rPr>
              <a:t>(</a:t>
            </a:r>
            <a:r>
              <a:rPr lang="fr-FR" b="1" i="1" dirty="0" smtClean="0">
                <a:solidFill>
                  <a:srgbClr val="333333"/>
                </a:solidFill>
                <a:ea typeface="Calibri" panose="020F0502020204030204" pitchFamily="34" charset="0"/>
                <a:cs typeface="Sakkal Majalla" panose="02000000000000000000" pitchFamily="2" charset="-78"/>
              </a:rPr>
              <a:t>CIA </a:t>
            </a:r>
            <a:r>
              <a:rPr lang="fr-FR" b="1" i="1" dirty="0" err="1" smtClean="0">
                <a:solidFill>
                  <a:srgbClr val="333333"/>
                </a:solidFill>
                <a:ea typeface="Calibri" panose="020F0502020204030204" pitchFamily="34" charset="0"/>
                <a:cs typeface="Sakkal Majalla" panose="02000000000000000000" pitchFamily="2" charset="-78"/>
              </a:rPr>
              <a:t>triad</a:t>
            </a:r>
            <a:r>
              <a:rPr lang="ar-DZ" sz="2400" dirty="0" smtClean="0">
                <a:solidFill>
                  <a:srgbClr val="333333"/>
                </a:solidFill>
                <a:ea typeface="Calibri" panose="020F0502020204030204" pitchFamily="34" charset="0"/>
                <a:cs typeface="Sakkal Majalla" panose="02000000000000000000" pitchFamily="2" charset="-78"/>
              </a:rPr>
              <a:t>)</a:t>
            </a:r>
            <a:r>
              <a:rPr lang="fr-FR" sz="2400" dirty="0" smtClean="0">
                <a:solidFill>
                  <a:srgbClr val="333333"/>
                </a:solidFill>
                <a:ea typeface="Calibri" panose="020F0502020204030204" pitchFamily="34" charset="0"/>
                <a:cs typeface="Sakkal Majalla" panose="02000000000000000000" pitchFamily="2" charset="-78"/>
              </a:rPr>
              <a:t>، </a:t>
            </a:r>
            <a:r>
              <a:rPr lang="ar-DZ" sz="2400" dirty="0">
                <a:solidFill>
                  <a:srgbClr val="333333"/>
                </a:solidFill>
                <a:ea typeface="Calibri" panose="020F0502020204030204" pitchFamily="34" charset="0"/>
                <a:cs typeface="Sakkal Majalla" panose="02000000000000000000" pitchFamily="2" charset="-78"/>
              </a:rPr>
              <a:t>هناك مبادئ أخرى تعتبر حاسمة في بناء إطار عمل أمني </a:t>
            </a:r>
            <a:r>
              <a:rPr lang="ar-DZ" sz="2400" dirty="0" smtClean="0">
                <a:solidFill>
                  <a:srgbClr val="333333"/>
                </a:solidFill>
                <a:ea typeface="Calibri" panose="020F0502020204030204" pitchFamily="34" charset="0"/>
                <a:cs typeface="Sakkal Majalla" panose="02000000000000000000" pitchFamily="2" charset="-78"/>
              </a:rPr>
              <a:t>قوي</a:t>
            </a:r>
            <a:r>
              <a:rPr lang="fr-FR" sz="2400" dirty="0" smtClean="0">
                <a:solidFill>
                  <a:srgbClr val="333333"/>
                </a:solidFill>
                <a:ea typeface="Calibri" panose="020F0502020204030204" pitchFamily="34" charset="0"/>
                <a:cs typeface="Sakkal Majalla" panose="02000000000000000000" pitchFamily="2" charset="-78"/>
              </a:rPr>
              <a:t> </a:t>
            </a:r>
            <a:r>
              <a:rPr lang="ar-DZ" sz="2800" dirty="0" smtClean="0">
                <a:solidFill>
                  <a:srgbClr val="333333"/>
                </a:solidFill>
                <a:ea typeface="Calibri" panose="020F0502020204030204" pitchFamily="34" charset="0"/>
                <a:cs typeface="Sakkal Majalla" panose="02000000000000000000" pitchFamily="2" charset="-78"/>
              </a:rPr>
              <a:t>:</a:t>
            </a:r>
            <a:endParaRPr lang="fr-FR" sz="2800" dirty="0">
              <a:solidFill>
                <a:srgbClr val="333333"/>
              </a:solidFill>
              <a:ea typeface="Calibri" panose="020F0502020204030204" pitchFamily="34" charset="0"/>
              <a:cs typeface="Sakkal Majalla" panose="02000000000000000000" pitchFamily="2" charset="-78"/>
            </a:endParaRPr>
          </a:p>
        </p:txBody>
      </p:sp>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مبادئ إضافية مكملة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147230" y="2819720"/>
            <a:ext cx="9897533" cy="781895"/>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sz="2000" b="1" dirty="0" smtClean="0">
                <a:latin typeface="Sakkal Majalla" panose="02000000000000000000" pitchFamily="2" charset="-78"/>
                <a:cs typeface="Sakkal Majalla" panose="02000000000000000000" pitchFamily="2" charset="-78"/>
              </a:rPr>
              <a:t>أ‌</a:t>
            </a:r>
            <a:r>
              <a:rPr lang="ar-DZ" sz="2000" b="1" dirty="0">
                <a:latin typeface="Sakkal Majalla" panose="02000000000000000000" pitchFamily="2" charset="-78"/>
                <a:cs typeface="Sakkal Majalla" panose="02000000000000000000" pitchFamily="2" charset="-78"/>
              </a:rPr>
              <a:t>.	المصادقة/التوثيق  </a:t>
            </a:r>
            <a:r>
              <a:rPr lang="ar-DZ" sz="2000" b="1" dirty="0" smtClean="0">
                <a:latin typeface="Sakkal Majalla" panose="02000000000000000000" pitchFamily="2" charset="-78"/>
                <a:cs typeface="Sakkal Majalla" panose="02000000000000000000" pitchFamily="2" charset="-78"/>
              </a:rPr>
              <a:t>(</a:t>
            </a:r>
            <a:r>
              <a:rPr lang="fr-FR" sz="1400" b="1" i="1" dirty="0" err="1"/>
              <a:t>Authentication</a:t>
            </a:r>
            <a:r>
              <a:rPr lang="ar-DZ" sz="2000" b="1" dirty="0" smtClean="0">
                <a:latin typeface="Sakkal Majalla" panose="02000000000000000000" pitchFamily="2" charset="-78"/>
                <a:cs typeface="Sakkal Majalla" panose="02000000000000000000" pitchFamily="2" charset="-78"/>
              </a:rPr>
              <a:t>) </a:t>
            </a:r>
            <a:r>
              <a:rPr lang="fr-FR"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 </a:t>
            </a:r>
            <a:r>
              <a:rPr lang="ar-DZ" sz="2000" dirty="0" smtClean="0">
                <a:solidFill>
                  <a:schemeClr val="tx1"/>
                </a:solidFill>
                <a:latin typeface="Sakkal Majalla" panose="02000000000000000000" pitchFamily="2" charset="-78"/>
                <a:cs typeface="Sakkal Majalla" panose="02000000000000000000" pitchFamily="2" charset="-78"/>
              </a:rPr>
              <a:t>هي </a:t>
            </a:r>
            <a:r>
              <a:rPr lang="ar-DZ" sz="2000" dirty="0">
                <a:solidFill>
                  <a:schemeClr val="tx1"/>
                </a:solidFill>
                <a:latin typeface="Sakkal Majalla" panose="02000000000000000000" pitchFamily="2" charset="-78"/>
                <a:cs typeface="Sakkal Majalla" panose="02000000000000000000" pitchFamily="2" charset="-78"/>
              </a:rPr>
              <a:t>عملية التحقق من هوية شخص أو نظام يحاول الوصول إلى مورد. يتم هذا عادةً من خلال شيء يعرفه المستخدم (مثل كلمة المرور)، أو شيء يمتلكه، مثل الرمز المميز </a:t>
            </a:r>
            <a:r>
              <a:rPr lang="ar-DZ" sz="2000" dirty="0" smtClean="0">
                <a:solidFill>
                  <a:schemeClr val="tx1"/>
                </a:solidFill>
                <a:latin typeface="Sakkal Majalla" panose="02000000000000000000" pitchFamily="2" charset="-78"/>
                <a:cs typeface="Sakkal Majalla" panose="02000000000000000000" pitchFamily="2" charset="-78"/>
              </a:rPr>
              <a:t>(</a:t>
            </a:r>
            <a:r>
              <a:rPr lang="fr-FR" sz="1400" b="1" i="1" dirty="0" err="1">
                <a:solidFill>
                  <a:schemeClr val="tx1"/>
                </a:solidFill>
              </a:rPr>
              <a:t>Token</a:t>
            </a:r>
            <a:r>
              <a:rPr lang="ar-DZ" sz="2000" dirty="0" smtClean="0">
                <a:solidFill>
                  <a:schemeClr val="tx1"/>
                </a:solidFill>
                <a:latin typeface="Sakkal Majalla" panose="02000000000000000000" pitchFamily="2" charset="-78"/>
                <a:cs typeface="Sakkal Majalla" panose="02000000000000000000" pitchFamily="2" charset="-78"/>
              </a:rPr>
              <a:t>)</a:t>
            </a:r>
            <a:r>
              <a:rPr lang="fr-FR" sz="2000" dirty="0" smtClean="0">
                <a:solidFill>
                  <a:schemeClr val="tx1"/>
                </a:solidFill>
                <a:latin typeface="Sakkal Majalla" panose="02000000000000000000" pitchFamily="2" charset="-78"/>
                <a:cs typeface="Sakkal Majalla" panose="02000000000000000000" pitchFamily="2" charset="-78"/>
              </a:rPr>
              <a:t>،  </a:t>
            </a:r>
            <a:r>
              <a:rPr lang="ar-DZ" sz="2000" dirty="0">
                <a:solidFill>
                  <a:schemeClr val="tx1"/>
                </a:solidFill>
                <a:latin typeface="Sakkal Majalla" panose="02000000000000000000" pitchFamily="2" charset="-78"/>
                <a:cs typeface="Sakkal Majalla" panose="02000000000000000000" pitchFamily="2" charset="-78"/>
              </a:rPr>
              <a:t>أو شيء هو جزء منه (مثل البصمة</a:t>
            </a:r>
            <a:r>
              <a:rPr lang="ar-DZ" sz="2000" dirty="0" smtClean="0">
                <a:solidFill>
                  <a:schemeClr val="tx1"/>
                </a:solidFill>
                <a:latin typeface="Sakkal Majalla" panose="02000000000000000000" pitchFamily="2" charset="-78"/>
                <a:cs typeface="Sakkal Majalla" panose="02000000000000000000" pitchFamily="2" charset="-78"/>
              </a:rPr>
              <a:t>).</a:t>
            </a:r>
            <a:endParaRPr lang="x-none" dirty="0">
              <a:solidFill>
                <a:schemeClr val="tx1"/>
              </a:solidFill>
            </a:endParaRPr>
          </a:p>
        </p:txBody>
      </p:sp>
      <p:sp>
        <p:nvSpPr>
          <p:cNvPr id="13" name="TextBox 8">
            <a:extLst>
              <a:ext uri="{FF2B5EF4-FFF2-40B4-BE49-F238E27FC236}">
                <a16:creationId xmlns:a16="http://schemas.microsoft.com/office/drawing/2014/main" xmlns="" id="{BECC5118-D336-24EF-B24A-008DF418D1CD}"/>
              </a:ext>
            </a:extLst>
          </p:cNvPr>
          <p:cNvSpPr txBox="1"/>
          <p:nvPr/>
        </p:nvSpPr>
        <p:spPr>
          <a:xfrm>
            <a:off x="1147230" y="3840786"/>
            <a:ext cx="9897533" cy="1020463"/>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a:t>ب‌.	عدم الإنكار </a:t>
            </a:r>
            <a:r>
              <a:rPr lang="ar-DZ" b="1" dirty="0" smtClean="0"/>
              <a:t>(</a:t>
            </a:r>
            <a:r>
              <a:rPr lang="fr-FR" sz="1400" b="1" i="1" dirty="0"/>
              <a:t>Non-</a:t>
            </a:r>
            <a:r>
              <a:rPr lang="fr-FR" sz="1400" b="1" i="1" dirty="0" err="1"/>
              <a:t>Repudiation</a:t>
            </a:r>
            <a:r>
              <a:rPr lang="ar-DZ" b="1" dirty="0" smtClean="0"/>
              <a:t>) </a:t>
            </a:r>
            <a:r>
              <a:rPr lang="fr-FR" b="1" dirty="0" smtClean="0"/>
              <a:t>:</a:t>
            </a:r>
            <a:r>
              <a:rPr lang="fr-FR"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 </a:t>
            </a:r>
            <a:r>
              <a:rPr lang="ar-DZ" sz="2000" dirty="0">
                <a:solidFill>
                  <a:schemeClr val="tx1"/>
                </a:solidFill>
                <a:latin typeface="Sakkal Majalla" panose="02000000000000000000" pitchFamily="2" charset="-78"/>
                <a:cs typeface="Sakkal Majalla" panose="02000000000000000000" pitchFamily="2" charset="-78"/>
              </a:rPr>
              <a:t>ضمان عدم قدرة الطرف الذي قام بإرسال رسالة أو إجراء معاملة رقمية على إنكار قيامه بذلك لاحقًا (جد مهمة في المعاملات البنكية والتجارة الالكترونية). غالبًا ما يتم تحقيق ذلك باستخدام التوقيعات الرقمية، التي تربط المعاملة بشكل لا رجعة فيه بهوية الفرد.</a:t>
            </a:r>
            <a:endParaRPr lang="x-none" dirty="0">
              <a:solidFill>
                <a:schemeClr val="tx1"/>
              </a:solidFill>
            </a:endParaRPr>
          </a:p>
        </p:txBody>
      </p:sp>
      <p:sp>
        <p:nvSpPr>
          <p:cNvPr id="14" name="TextBox 8">
            <a:extLst>
              <a:ext uri="{FF2B5EF4-FFF2-40B4-BE49-F238E27FC236}">
                <a16:creationId xmlns:a16="http://schemas.microsoft.com/office/drawing/2014/main" xmlns="" id="{BECC5118-D336-24EF-B24A-008DF418D1CD}"/>
              </a:ext>
            </a:extLst>
          </p:cNvPr>
          <p:cNvSpPr txBox="1"/>
          <p:nvPr/>
        </p:nvSpPr>
        <p:spPr>
          <a:xfrm>
            <a:off x="1147230" y="5100420"/>
            <a:ext cx="9897533" cy="1085776"/>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a:t>ت‌.	المساءلة/المحاسبة </a:t>
            </a:r>
            <a:r>
              <a:rPr lang="ar-DZ" b="1" dirty="0" smtClean="0"/>
              <a:t>(</a:t>
            </a:r>
            <a:r>
              <a:rPr lang="fr-FR" sz="1400" b="1" i="1" dirty="0" err="1"/>
              <a:t>Accountability</a:t>
            </a:r>
            <a:r>
              <a:rPr lang="ar-DZ" b="1" dirty="0" smtClean="0"/>
              <a:t>) </a:t>
            </a:r>
            <a:r>
              <a:rPr lang="fr-FR" b="1" dirty="0" smtClean="0"/>
              <a:t>:</a:t>
            </a:r>
            <a:r>
              <a:rPr lang="fr-FR"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 </a:t>
            </a:r>
            <a:r>
              <a:rPr lang="ar-DZ" sz="2000" dirty="0">
                <a:solidFill>
                  <a:schemeClr val="tx1"/>
                </a:solidFill>
                <a:latin typeface="Sakkal Majalla" panose="02000000000000000000" pitchFamily="2" charset="-78"/>
                <a:cs typeface="Sakkal Majalla" panose="02000000000000000000" pitchFamily="2" charset="-78"/>
              </a:rPr>
              <a:t>يشير إلى القدرة على تتبع الإجراءات التي يتخذها المستخدمون لتحديد من فعل ماذا </a:t>
            </a:r>
            <a:r>
              <a:rPr lang="ar-DZ" sz="2000" dirty="0" smtClean="0">
                <a:solidFill>
                  <a:schemeClr val="tx1"/>
                </a:solidFill>
                <a:latin typeface="Sakkal Majalla" panose="02000000000000000000" pitchFamily="2" charset="-78"/>
                <a:cs typeface="Sakkal Majalla" panose="02000000000000000000" pitchFamily="2" charset="-78"/>
              </a:rPr>
              <a:t>ومتى، </a:t>
            </a:r>
            <a:r>
              <a:rPr lang="ar-DZ" sz="2000" dirty="0">
                <a:solidFill>
                  <a:schemeClr val="tx1"/>
                </a:solidFill>
                <a:latin typeface="Sakkal Majalla" panose="02000000000000000000" pitchFamily="2" charset="-78"/>
                <a:cs typeface="Sakkal Majalla" panose="02000000000000000000" pitchFamily="2" charset="-78"/>
              </a:rPr>
              <a:t>هذا يتطلب تسجيل جميع الأنشطة في سجلات التدقيق </a:t>
            </a:r>
            <a:r>
              <a:rPr lang="ar-DZ" sz="2000" dirty="0" smtClean="0">
                <a:solidFill>
                  <a:schemeClr val="tx1"/>
                </a:solidFill>
                <a:latin typeface="Sakkal Majalla" panose="02000000000000000000" pitchFamily="2" charset="-78"/>
                <a:cs typeface="Sakkal Majalla" panose="02000000000000000000" pitchFamily="2" charset="-78"/>
              </a:rPr>
              <a:t>(</a:t>
            </a:r>
            <a:r>
              <a:rPr lang="fr-FR" sz="1200" b="1" i="1" dirty="0">
                <a:solidFill>
                  <a:schemeClr val="tx1"/>
                </a:solidFill>
                <a:cs typeface="Sakkal Majalla" panose="02000000000000000000" pitchFamily="2" charset="-78"/>
              </a:rPr>
              <a:t>Audit Logs</a:t>
            </a:r>
            <a:r>
              <a:rPr lang="ar-DZ" sz="2000" dirty="0" smtClean="0">
                <a:solidFill>
                  <a:schemeClr val="tx1"/>
                </a:solidFill>
                <a:latin typeface="Sakkal Majalla" panose="02000000000000000000" pitchFamily="2" charset="-78"/>
                <a:cs typeface="Sakkal Majalla" panose="02000000000000000000" pitchFamily="2" charset="-78"/>
              </a:rPr>
              <a:t>)</a:t>
            </a:r>
            <a:r>
              <a:rPr lang="fr-FR" sz="2000" dirty="0" smtClean="0">
                <a:solidFill>
                  <a:schemeClr val="tx1"/>
                </a:solidFill>
                <a:latin typeface="Sakkal Majalla" panose="02000000000000000000" pitchFamily="2" charset="-78"/>
                <a:cs typeface="Sakkal Majalla" panose="02000000000000000000" pitchFamily="2" charset="-78"/>
              </a:rPr>
              <a:t>، </a:t>
            </a:r>
            <a:r>
              <a:rPr lang="ar-DZ" sz="2000" dirty="0">
                <a:solidFill>
                  <a:schemeClr val="tx1"/>
                </a:solidFill>
                <a:latin typeface="Sakkal Majalla" panose="02000000000000000000" pitchFamily="2" charset="-78"/>
                <a:cs typeface="Sakkal Majalla" panose="02000000000000000000" pitchFamily="2" charset="-78"/>
              </a:rPr>
              <a:t>وهو أمر حيوي للكشف عن الانتهاكات الداخلية والخارجية والتحقيق </a:t>
            </a:r>
            <a:r>
              <a:rPr lang="ar-DZ" sz="2000" dirty="0" smtClean="0">
                <a:solidFill>
                  <a:schemeClr val="tx1"/>
                </a:solidFill>
                <a:latin typeface="Sakkal Majalla" panose="02000000000000000000" pitchFamily="2" charset="-78"/>
                <a:cs typeface="Sakkal Majalla" panose="02000000000000000000" pitchFamily="2" charset="-78"/>
              </a:rPr>
              <a:t>فيها.</a:t>
            </a:r>
            <a:endParaRPr lang="x-none" dirty="0">
              <a:solidFill>
                <a:schemeClr val="tx1"/>
              </a:solidFill>
            </a:endParaRPr>
          </a:p>
        </p:txBody>
      </p:sp>
    </p:spTree>
    <p:extLst>
      <p:ext uri="{BB962C8B-B14F-4D97-AF65-F5344CB8AC3E}">
        <p14:creationId xmlns:p14="http://schemas.microsoft.com/office/powerpoint/2010/main" val="216471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7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أنواع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التهديدات:</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7035280" y="3008733"/>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a:t>الفيروسات </a:t>
            </a:r>
            <a:r>
              <a:rPr lang="ar-DZ" dirty="0" smtClean="0"/>
              <a:t>(</a:t>
            </a:r>
            <a:r>
              <a:rPr lang="fr-FR" sz="1400" b="1" i="1" dirty="0" err="1">
                <a:latin typeface="+mj-lt"/>
              </a:rPr>
              <a:t>Viruses</a:t>
            </a:r>
            <a:r>
              <a:rPr lang="ar-DZ" dirty="0" smtClean="0"/>
              <a:t>).</a:t>
            </a:r>
            <a:endParaRPr lang="x-none" dirty="0"/>
          </a:p>
        </p:txBody>
      </p:sp>
      <p:sp>
        <p:nvSpPr>
          <p:cNvPr id="9" name="TextBox 6">
            <a:extLst>
              <a:ext uri="{FF2B5EF4-FFF2-40B4-BE49-F238E27FC236}">
                <a16:creationId xmlns:a16="http://schemas.microsoft.com/office/drawing/2014/main" xmlns="" id="{E5FC7FB7-18EF-9FEE-0CBE-79767AAE1DEF}"/>
              </a:ext>
            </a:extLst>
          </p:cNvPr>
          <p:cNvSpPr txBox="1"/>
          <p:nvPr/>
        </p:nvSpPr>
        <p:spPr>
          <a:xfrm>
            <a:off x="4929715" y="1211499"/>
            <a:ext cx="6115050" cy="619272"/>
          </a:xfrm>
          <a:prstGeom prst="rect">
            <a:avLst/>
          </a:prstGeom>
        </p:spPr>
        <p:txBody>
          <a:bodyPr wrap="square">
            <a:spAutoFit/>
          </a:bodyPr>
          <a:lstStyle>
            <a:defPPr>
              <a:defRPr lang="en-US"/>
            </a:defPPr>
            <a:lvl1pPr lvl="0" algn="just" rtl="1">
              <a:lnSpc>
                <a:spcPct val="107000"/>
              </a:lnSpc>
              <a:spcBef>
                <a:spcPts val="1200"/>
              </a:spcBef>
              <a:spcAft>
                <a:spcPts val="600"/>
              </a:spcAft>
              <a:defRPr sz="3600" b="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defRPr>
            </a:lvl1pPr>
          </a:lstStyle>
          <a:p>
            <a:r>
              <a:rPr lang="ar-DZ" sz="3200" dirty="0" smtClean="0"/>
              <a:t>أ‌</a:t>
            </a:r>
            <a:r>
              <a:rPr lang="ar-DZ" sz="3200" dirty="0"/>
              <a:t>.	</a:t>
            </a:r>
            <a:r>
              <a:rPr lang="ar-DZ" sz="3200" dirty="0" smtClean="0"/>
              <a:t>البرمجيات </a:t>
            </a:r>
            <a:r>
              <a:rPr lang="ar-DZ" sz="3200" dirty="0"/>
              <a:t>الخبيثة  </a:t>
            </a:r>
            <a:r>
              <a:rPr lang="ar-DZ" sz="3200" dirty="0" smtClean="0"/>
              <a:t>(</a:t>
            </a:r>
            <a:r>
              <a:rPr lang="fr-FR" sz="3200" dirty="0"/>
              <a:t>Malware</a:t>
            </a:r>
            <a:r>
              <a:rPr lang="ar-DZ" sz="3200" dirty="0" smtClean="0"/>
              <a:t>) </a:t>
            </a:r>
            <a:r>
              <a:rPr lang="fr-FR" sz="3200" dirty="0" smtClean="0"/>
              <a:t> </a:t>
            </a:r>
            <a:r>
              <a:rPr lang="ar-DZ" sz="3200" dirty="0" smtClean="0"/>
              <a:t>:</a:t>
            </a:r>
            <a:endParaRPr lang="x-none" sz="3200" dirty="0"/>
          </a:p>
        </p:txBody>
      </p:sp>
      <p:sp>
        <p:nvSpPr>
          <p:cNvPr id="11" name="TextBox 8">
            <a:extLst>
              <a:ext uri="{FF2B5EF4-FFF2-40B4-BE49-F238E27FC236}">
                <a16:creationId xmlns:a16="http://schemas.microsoft.com/office/drawing/2014/main" xmlns="" id="{BECC5118-D336-24EF-B24A-008DF418D1CD}"/>
              </a:ext>
            </a:extLst>
          </p:cNvPr>
          <p:cNvSpPr txBox="1"/>
          <p:nvPr/>
        </p:nvSpPr>
        <p:spPr>
          <a:xfrm>
            <a:off x="7035280" y="3766032"/>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الديدان (</a:t>
            </a:r>
            <a:r>
              <a:rPr lang="fr-FR" sz="1400" b="1" i="1" dirty="0">
                <a:latin typeface="+mj-lt"/>
              </a:rPr>
              <a:t>Worms</a:t>
            </a:r>
            <a:r>
              <a:rPr lang="ar-DZ" dirty="0" smtClean="0"/>
              <a:t>).</a:t>
            </a:r>
            <a:endParaRPr lang="x-none" dirty="0"/>
          </a:p>
        </p:txBody>
      </p:sp>
      <p:sp>
        <p:nvSpPr>
          <p:cNvPr id="15" name="TextBox 8">
            <a:extLst>
              <a:ext uri="{FF2B5EF4-FFF2-40B4-BE49-F238E27FC236}">
                <a16:creationId xmlns:a16="http://schemas.microsoft.com/office/drawing/2014/main" xmlns="" id="{BECC5118-D336-24EF-B24A-008DF418D1CD}"/>
              </a:ext>
            </a:extLst>
          </p:cNvPr>
          <p:cNvSpPr txBox="1"/>
          <p:nvPr/>
        </p:nvSpPr>
        <p:spPr>
          <a:xfrm>
            <a:off x="7035280" y="4523331"/>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أحصنة طروادة (</a:t>
            </a:r>
            <a:r>
              <a:rPr lang="fr-FR" sz="1400" b="1" i="1" dirty="0" err="1">
                <a:latin typeface="+mj-lt"/>
              </a:rPr>
              <a:t>Trojan</a:t>
            </a:r>
            <a:r>
              <a:rPr lang="fr-FR" dirty="0" smtClean="0"/>
              <a:t> </a:t>
            </a:r>
            <a:r>
              <a:rPr lang="fr-FR" sz="1400" b="1" i="1" dirty="0" err="1">
                <a:latin typeface="+mj-lt"/>
              </a:rPr>
              <a:t>Horses</a:t>
            </a:r>
            <a:r>
              <a:rPr lang="ar-DZ" dirty="0" smtClean="0"/>
              <a:t>).</a:t>
            </a:r>
            <a:endParaRPr lang="x-none" dirty="0"/>
          </a:p>
        </p:txBody>
      </p:sp>
      <p:sp>
        <p:nvSpPr>
          <p:cNvPr id="16" name="TextBox 8">
            <a:extLst>
              <a:ext uri="{FF2B5EF4-FFF2-40B4-BE49-F238E27FC236}">
                <a16:creationId xmlns:a16="http://schemas.microsoft.com/office/drawing/2014/main" xmlns="" id="{BECC5118-D336-24EF-B24A-008DF418D1CD}"/>
              </a:ext>
            </a:extLst>
          </p:cNvPr>
          <p:cNvSpPr txBox="1"/>
          <p:nvPr/>
        </p:nvSpPr>
        <p:spPr>
          <a:xfrm>
            <a:off x="7035280" y="5280630"/>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برامج الفدية (</a:t>
            </a:r>
            <a:r>
              <a:rPr lang="fr-FR" sz="1400" b="1" i="1" dirty="0" err="1">
                <a:latin typeface="+mj-lt"/>
              </a:rPr>
              <a:t>Ransomware</a:t>
            </a:r>
            <a:r>
              <a:rPr lang="ar-DZ" dirty="0" smtClean="0"/>
              <a:t>).</a:t>
            </a:r>
            <a:endParaRPr lang="x-none" dirty="0"/>
          </a:p>
        </p:txBody>
      </p:sp>
      <p:sp>
        <p:nvSpPr>
          <p:cNvPr id="17" name="TextBox 8">
            <a:extLst>
              <a:ext uri="{FF2B5EF4-FFF2-40B4-BE49-F238E27FC236}">
                <a16:creationId xmlns:a16="http://schemas.microsoft.com/office/drawing/2014/main" xmlns="" id="{BECC5118-D336-24EF-B24A-008DF418D1CD}"/>
              </a:ext>
            </a:extLst>
          </p:cNvPr>
          <p:cNvSpPr txBox="1"/>
          <p:nvPr/>
        </p:nvSpPr>
        <p:spPr>
          <a:xfrm>
            <a:off x="2185367" y="3008733"/>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برامج التجسس (</a:t>
            </a:r>
            <a:r>
              <a:rPr lang="fr-FR" sz="1400" b="1" i="1" dirty="0">
                <a:latin typeface="+mj-lt"/>
              </a:rPr>
              <a:t>Spyware</a:t>
            </a:r>
            <a:r>
              <a:rPr lang="ar-DZ" dirty="0" smtClean="0"/>
              <a:t>).</a:t>
            </a:r>
            <a:endParaRPr lang="x-none" dirty="0"/>
          </a:p>
        </p:txBody>
      </p:sp>
      <p:sp>
        <p:nvSpPr>
          <p:cNvPr id="18" name="TextBox 8">
            <a:extLst>
              <a:ext uri="{FF2B5EF4-FFF2-40B4-BE49-F238E27FC236}">
                <a16:creationId xmlns:a16="http://schemas.microsoft.com/office/drawing/2014/main" xmlns="" id="{BECC5118-D336-24EF-B24A-008DF418D1CD}"/>
              </a:ext>
            </a:extLst>
          </p:cNvPr>
          <p:cNvSpPr txBox="1"/>
          <p:nvPr/>
        </p:nvSpPr>
        <p:spPr>
          <a:xfrm>
            <a:off x="2185367" y="3766032"/>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برامج الإعلانات الدعائية (</a:t>
            </a:r>
            <a:r>
              <a:rPr lang="fr-FR" sz="1400" b="1" i="1" dirty="0" err="1">
                <a:latin typeface="+mj-lt"/>
              </a:rPr>
              <a:t>Adware</a:t>
            </a:r>
            <a:r>
              <a:rPr lang="ar-DZ" dirty="0" smtClean="0"/>
              <a:t>).</a:t>
            </a:r>
            <a:endParaRPr lang="x-none" dirty="0"/>
          </a:p>
        </p:txBody>
      </p:sp>
      <p:sp>
        <p:nvSpPr>
          <p:cNvPr id="19" name="TextBox 8">
            <a:extLst>
              <a:ext uri="{FF2B5EF4-FFF2-40B4-BE49-F238E27FC236}">
                <a16:creationId xmlns:a16="http://schemas.microsoft.com/office/drawing/2014/main" xmlns="" id="{BECC5118-D336-24EF-B24A-008DF418D1CD}"/>
              </a:ext>
            </a:extLst>
          </p:cNvPr>
          <p:cNvSpPr txBox="1"/>
          <p:nvPr/>
        </p:nvSpPr>
        <p:spPr>
          <a:xfrm>
            <a:off x="2185367" y="4523331"/>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الجذور الخفية (</a:t>
            </a:r>
            <a:r>
              <a:rPr lang="fr-FR" sz="1400" b="1" i="1" dirty="0" err="1">
                <a:latin typeface="+mj-lt"/>
              </a:rPr>
              <a:t>Rootkits</a:t>
            </a:r>
            <a:r>
              <a:rPr lang="ar-DZ" dirty="0" smtClean="0"/>
              <a:t>).</a:t>
            </a:r>
            <a:endParaRPr lang="x-none" dirty="0"/>
          </a:p>
        </p:txBody>
      </p:sp>
      <p:sp>
        <p:nvSpPr>
          <p:cNvPr id="20" name="TextBox 8">
            <a:extLst>
              <a:ext uri="{FF2B5EF4-FFF2-40B4-BE49-F238E27FC236}">
                <a16:creationId xmlns:a16="http://schemas.microsoft.com/office/drawing/2014/main" xmlns="" id="{BECC5118-D336-24EF-B24A-008DF418D1CD}"/>
              </a:ext>
            </a:extLst>
          </p:cNvPr>
          <p:cNvSpPr txBox="1"/>
          <p:nvPr/>
        </p:nvSpPr>
        <p:spPr>
          <a:xfrm>
            <a:off x="2185367" y="5280630"/>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البوت (</a:t>
            </a:r>
            <a:r>
              <a:rPr lang="ar-DZ" dirty="0" err="1" smtClean="0"/>
              <a:t>البوتنت</a:t>
            </a:r>
            <a:r>
              <a:rPr lang="ar-DZ" dirty="0" smtClean="0"/>
              <a:t>) (</a:t>
            </a:r>
            <a:r>
              <a:rPr lang="fr-FR" sz="1400" b="1" i="1" dirty="0">
                <a:latin typeface="+mj-lt"/>
              </a:rPr>
              <a:t>Bots</a:t>
            </a:r>
            <a:r>
              <a:rPr lang="fr-FR" dirty="0" smtClean="0"/>
              <a:t> / </a:t>
            </a:r>
            <a:r>
              <a:rPr lang="fr-FR" sz="1400" b="1" i="1" dirty="0" err="1">
                <a:latin typeface="+mj-lt"/>
              </a:rPr>
              <a:t>Botnets</a:t>
            </a:r>
            <a:r>
              <a:rPr lang="ar-DZ" dirty="0" smtClean="0"/>
              <a:t>).</a:t>
            </a:r>
            <a:endParaRPr lang="x-none" dirty="0"/>
          </a:p>
        </p:txBody>
      </p:sp>
      <p:sp>
        <p:nvSpPr>
          <p:cNvPr id="3" name="Rectangle 2"/>
          <p:cNvSpPr/>
          <p:nvPr/>
        </p:nvSpPr>
        <p:spPr>
          <a:xfrm>
            <a:off x="1222311" y="1927693"/>
            <a:ext cx="9822454" cy="707886"/>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SA" sz="2000" dirty="0">
                <a:solidFill>
                  <a:srgbClr val="333333"/>
                </a:solidFill>
                <a:ea typeface="Calibri" panose="020F0502020204030204" pitchFamily="34" charset="0"/>
                <a:cs typeface="Sakkal Majalla" panose="02000000000000000000" pitchFamily="2" charset="-78"/>
              </a:rPr>
              <a:t>البرمجيات الخبيثة، </a:t>
            </a:r>
            <a:r>
              <a:rPr lang="ar-SA" sz="2000" dirty="0" smtClean="0">
                <a:solidFill>
                  <a:srgbClr val="333333"/>
                </a:solidFill>
                <a:ea typeface="Calibri" panose="020F0502020204030204" pitchFamily="34" charset="0"/>
                <a:cs typeface="Sakkal Majalla" panose="02000000000000000000" pitchFamily="2" charset="-78"/>
              </a:rPr>
              <a:t>أو</a:t>
            </a:r>
            <a:r>
              <a:rPr lang="ar-DZ" sz="2000" dirty="0" smtClean="0">
                <a:solidFill>
                  <a:srgbClr val="333333"/>
                </a:solidFill>
                <a:ea typeface="Calibri" panose="020F0502020204030204" pitchFamily="34" charset="0"/>
                <a:cs typeface="Sakkal Majalla" panose="02000000000000000000" pitchFamily="2" charset="-78"/>
              </a:rPr>
              <a:t> (</a:t>
            </a:r>
            <a:r>
              <a:rPr lang="fr-FR" sz="1600" b="1" i="1" dirty="0">
                <a:solidFill>
                  <a:srgbClr val="333333"/>
                </a:solidFill>
                <a:ea typeface="Calibri" panose="020F0502020204030204" pitchFamily="34" charset="0"/>
                <a:cs typeface="Sakkal Majalla" panose="02000000000000000000" pitchFamily="2" charset="-78"/>
              </a:rPr>
              <a:t>Malware</a:t>
            </a:r>
            <a:r>
              <a:rPr lang="fr-FR" sz="2000" dirty="0">
                <a:solidFill>
                  <a:srgbClr val="333333"/>
                </a:solidFill>
                <a:ea typeface="Calibri" panose="020F0502020204030204" pitchFamily="34" charset="0"/>
                <a:cs typeface="Sakkal Majalla" panose="02000000000000000000" pitchFamily="2" charset="-78"/>
              </a:rPr>
              <a:t> </a:t>
            </a:r>
            <a:r>
              <a:rPr lang="ar-DZ" sz="2000" dirty="0" smtClean="0">
                <a:solidFill>
                  <a:srgbClr val="333333"/>
                </a:solidFill>
                <a:ea typeface="Calibri" panose="020F0502020204030204" pitchFamily="34" charset="0"/>
                <a:cs typeface="Sakkal Majalla" panose="02000000000000000000" pitchFamily="2" charset="-78"/>
              </a:rPr>
              <a:t>)</a:t>
            </a:r>
            <a:r>
              <a:rPr lang="ar-SA" sz="2000" dirty="0" smtClean="0">
                <a:solidFill>
                  <a:srgbClr val="333333"/>
                </a:solidFill>
                <a:ea typeface="Calibri" panose="020F0502020204030204" pitchFamily="34" charset="0"/>
                <a:cs typeface="Sakkal Majalla" panose="02000000000000000000" pitchFamily="2" charset="-78"/>
              </a:rPr>
              <a:t> وهو </a:t>
            </a:r>
            <a:r>
              <a:rPr lang="ar-SA" sz="2000" dirty="0">
                <a:solidFill>
                  <a:srgbClr val="333333"/>
                </a:solidFill>
                <a:ea typeface="Calibri" panose="020F0502020204030204" pitchFamily="34" charset="0"/>
                <a:cs typeface="Sakkal Majalla" panose="02000000000000000000" pitchFamily="2" charset="-78"/>
              </a:rPr>
              <a:t>اختصار </a:t>
            </a:r>
            <a:r>
              <a:rPr lang="ar-SA" sz="2000" dirty="0" smtClean="0">
                <a:solidFill>
                  <a:srgbClr val="333333"/>
                </a:solidFill>
                <a:ea typeface="Calibri" panose="020F0502020204030204" pitchFamily="34" charset="0"/>
                <a:cs typeface="Sakkal Majalla" panose="02000000000000000000" pitchFamily="2" charset="-78"/>
              </a:rPr>
              <a:t>لـ</a:t>
            </a:r>
            <a:r>
              <a:rPr lang="ar-DZ" sz="2000" dirty="0" smtClean="0">
                <a:solidFill>
                  <a:srgbClr val="333333"/>
                </a:solidFill>
                <a:ea typeface="Calibri" panose="020F0502020204030204" pitchFamily="34" charset="0"/>
                <a:cs typeface="Sakkal Majalla" panose="02000000000000000000" pitchFamily="2" charset="-78"/>
              </a:rPr>
              <a:t> (</a:t>
            </a:r>
            <a:r>
              <a:rPr lang="fr-FR" sz="1600" b="1" i="1" dirty="0" err="1">
                <a:solidFill>
                  <a:srgbClr val="333333"/>
                </a:solidFill>
                <a:ea typeface="Calibri" panose="020F0502020204030204" pitchFamily="34" charset="0"/>
                <a:cs typeface="Sakkal Majalla" panose="02000000000000000000" pitchFamily="2" charset="-78"/>
              </a:rPr>
              <a:t>Malicious</a:t>
            </a:r>
            <a:r>
              <a:rPr lang="fr-FR" sz="1600" b="1" i="1" dirty="0">
                <a:solidFill>
                  <a:srgbClr val="333333"/>
                </a:solidFill>
                <a:ea typeface="Calibri" panose="020F0502020204030204" pitchFamily="34" charset="0"/>
                <a:cs typeface="Sakkal Majalla" panose="02000000000000000000" pitchFamily="2" charset="-78"/>
              </a:rPr>
              <a:t> Software</a:t>
            </a:r>
            <a:r>
              <a:rPr lang="ar-DZ" sz="2000" dirty="0" smtClean="0">
                <a:solidFill>
                  <a:srgbClr val="333333"/>
                </a:solidFill>
                <a:ea typeface="Calibri" panose="020F0502020204030204" pitchFamily="34" charset="0"/>
                <a:cs typeface="Sakkal Majalla" panose="02000000000000000000" pitchFamily="2" charset="-78"/>
              </a:rPr>
              <a:t>) </a:t>
            </a:r>
            <a:r>
              <a:rPr lang="ar-SA" sz="2000" dirty="0" smtClean="0">
                <a:solidFill>
                  <a:srgbClr val="333333"/>
                </a:solidFill>
                <a:ea typeface="Calibri" panose="020F0502020204030204" pitchFamily="34" charset="0"/>
                <a:cs typeface="Sakkal Majalla" panose="02000000000000000000" pitchFamily="2" charset="-78"/>
              </a:rPr>
              <a:t>هي </a:t>
            </a:r>
            <a:r>
              <a:rPr lang="ar-SA" sz="2000" dirty="0">
                <a:solidFill>
                  <a:srgbClr val="333333"/>
                </a:solidFill>
                <a:ea typeface="Calibri" panose="020F0502020204030204" pitchFamily="34" charset="0"/>
                <a:cs typeface="Sakkal Majalla" panose="02000000000000000000" pitchFamily="2" charset="-78"/>
              </a:rPr>
              <a:t>برامج صمّمت خصيصًا لاختراق الأنظمة أو إلحاق الضرر بها أو استغلالها دون علم المستخدم أو </a:t>
            </a:r>
            <a:r>
              <a:rPr lang="ar-SA" sz="2000" dirty="0" smtClean="0">
                <a:solidFill>
                  <a:srgbClr val="333333"/>
                </a:solidFill>
                <a:ea typeface="Calibri" panose="020F0502020204030204" pitchFamily="34" charset="0"/>
                <a:cs typeface="Sakkal Majalla" panose="02000000000000000000" pitchFamily="2" charset="-78"/>
              </a:rPr>
              <a:t>موافقته</a:t>
            </a:r>
            <a:r>
              <a:rPr lang="ar-DZ" sz="2000" dirty="0" smtClean="0">
                <a:solidFill>
                  <a:srgbClr val="333333"/>
                </a:solidFill>
                <a:ea typeface="Calibri" panose="020F0502020204030204" pitchFamily="34" charset="0"/>
                <a:cs typeface="Sakkal Majalla" panose="02000000000000000000" pitchFamily="2" charset="-78"/>
              </a:rPr>
              <a:t>.</a:t>
            </a:r>
            <a:endParaRPr lang="fr-FR" sz="2000" dirty="0">
              <a:solidFill>
                <a:srgbClr val="333333"/>
              </a:solidFill>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9113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par>
                          <p:cTn id="37" fill="hold">
                            <p:stCondLst>
                              <p:cond delay="2000"/>
                            </p:stCondLst>
                            <p:childTnLst>
                              <p:par>
                                <p:cTn id="38" presetID="16" presetClass="entr" presetSubtype="2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par>
                          <p:cTn id="41" fill="hold">
                            <p:stCondLst>
                              <p:cond delay="2500"/>
                            </p:stCondLst>
                            <p:childTnLst>
                              <p:par>
                                <p:cTn id="42" presetID="16" presetClass="entr" presetSubtype="21"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par>
                          <p:cTn id="45" fill="hold">
                            <p:stCondLst>
                              <p:cond delay="3000"/>
                            </p:stCondLst>
                            <p:childTnLst>
                              <p:par>
                                <p:cTn id="46" presetID="16" presetClass="entr" presetSubtype="21"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par>
                          <p:cTn id="49" fill="hold">
                            <p:stCondLst>
                              <p:cond delay="3500"/>
                            </p:stCondLst>
                            <p:childTnLst>
                              <p:par>
                                <p:cTn id="50" presetID="16" presetClass="entr" presetSubtype="2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9" grpId="0"/>
      <p:bldP spid="11" grpId="0" animBg="1"/>
      <p:bldP spid="15" grpId="0" animBg="1"/>
      <p:bldP spid="16" grpId="0" animBg="1"/>
      <p:bldP spid="17" grpId="0" animBg="1"/>
      <p:bldP spid="18" grpId="0" animBg="1"/>
      <p:bldP spid="19" grpId="0" animBg="1"/>
      <p:bldP spid="20"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أنواع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التهديدات:</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6662055" y="3241998"/>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err="1" smtClean="0"/>
              <a:t>التصيد</a:t>
            </a:r>
            <a:r>
              <a:rPr lang="ar-DZ" dirty="0" smtClean="0"/>
              <a:t> </a:t>
            </a:r>
            <a:r>
              <a:rPr lang="ar-DZ" dirty="0"/>
              <a:t>الاحتيالي </a:t>
            </a:r>
            <a:r>
              <a:rPr lang="fr-FR" sz="1400" b="1" i="1" dirty="0" err="1">
                <a:latin typeface="+mj-lt"/>
              </a:rPr>
              <a:t>Phishing</a:t>
            </a:r>
            <a:r>
              <a:rPr lang="fr-FR" dirty="0" smtClean="0"/>
              <a:t>)</a:t>
            </a:r>
            <a:r>
              <a:rPr lang="ar-DZ" dirty="0" smtClean="0"/>
              <a:t>)</a:t>
            </a:r>
            <a:endParaRPr lang="x-none" dirty="0"/>
          </a:p>
        </p:txBody>
      </p:sp>
      <p:sp>
        <p:nvSpPr>
          <p:cNvPr id="9" name="TextBox 6">
            <a:extLst>
              <a:ext uri="{FF2B5EF4-FFF2-40B4-BE49-F238E27FC236}">
                <a16:creationId xmlns:a16="http://schemas.microsoft.com/office/drawing/2014/main" xmlns="" id="{E5FC7FB7-18EF-9FEE-0CBE-79767AAE1DEF}"/>
              </a:ext>
            </a:extLst>
          </p:cNvPr>
          <p:cNvSpPr txBox="1"/>
          <p:nvPr/>
        </p:nvSpPr>
        <p:spPr>
          <a:xfrm>
            <a:off x="4929715" y="1211499"/>
            <a:ext cx="6115050" cy="619272"/>
          </a:xfrm>
          <a:prstGeom prst="rect">
            <a:avLst/>
          </a:prstGeom>
        </p:spPr>
        <p:txBody>
          <a:bodyPr wrap="square">
            <a:spAutoFit/>
          </a:bodyPr>
          <a:lstStyle>
            <a:defPPr>
              <a:defRPr lang="en-US"/>
            </a:defPPr>
            <a:lvl1pPr lvl="0" algn="just" rtl="1">
              <a:lnSpc>
                <a:spcPct val="107000"/>
              </a:lnSpc>
              <a:spcBef>
                <a:spcPts val="1200"/>
              </a:spcBef>
              <a:spcAft>
                <a:spcPts val="600"/>
              </a:spcAft>
              <a:defRPr sz="3600" b="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defRPr>
            </a:lvl1pPr>
          </a:lstStyle>
          <a:p>
            <a:r>
              <a:rPr lang="ar-DZ" sz="3200" dirty="0" smtClean="0"/>
              <a:t>ب‌.</a:t>
            </a:r>
            <a:r>
              <a:rPr lang="ar-DZ" sz="3200" dirty="0"/>
              <a:t>	الهندسة الاجتماعية </a:t>
            </a:r>
            <a:r>
              <a:rPr lang="ar-DZ" sz="3200" dirty="0" smtClean="0"/>
              <a:t>(</a:t>
            </a:r>
            <a:r>
              <a:rPr lang="fr-FR" sz="1600" i="1" dirty="0">
                <a:latin typeface="+mj-lt"/>
              </a:rPr>
              <a:t>Social Engineering</a:t>
            </a:r>
            <a:r>
              <a:rPr lang="ar-DZ" sz="3200" dirty="0" smtClean="0"/>
              <a:t>)</a:t>
            </a:r>
            <a:r>
              <a:rPr lang="fr-FR" sz="3200" dirty="0" smtClean="0"/>
              <a:t> </a:t>
            </a:r>
            <a:r>
              <a:rPr lang="ar-DZ" sz="3200" dirty="0" smtClean="0"/>
              <a:t>:</a:t>
            </a:r>
            <a:endParaRPr lang="x-none" sz="3200" dirty="0"/>
          </a:p>
        </p:txBody>
      </p:sp>
      <p:sp>
        <p:nvSpPr>
          <p:cNvPr id="11" name="TextBox 8">
            <a:extLst>
              <a:ext uri="{FF2B5EF4-FFF2-40B4-BE49-F238E27FC236}">
                <a16:creationId xmlns:a16="http://schemas.microsoft.com/office/drawing/2014/main" xmlns="" id="{BECC5118-D336-24EF-B24A-008DF418D1CD}"/>
              </a:ext>
            </a:extLst>
          </p:cNvPr>
          <p:cNvSpPr txBox="1"/>
          <p:nvPr/>
        </p:nvSpPr>
        <p:spPr>
          <a:xfrm>
            <a:off x="6662055" y="4181244"/>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err="1" smtClean="0"/>
              <a:t>التصيد</a:t>
            </a:r>
            <a:r>
              <a:rPr lang="ar-DZ" dirty="0" smtClean="0"/>
              <a:t> </a:t>
            </a:r>
            <a:r>
              <a:rPr lang="ar-DZ" dirty="0"/>
              <a:t>عبر الهاتف </a:t>
            </a:r>
            <a:r>
              <a:rPr lang="fr-FR" sz="1400" b="1" i="1" dirty="0" err="1">
                <a:latin typeface="+mj-lt"/>
              </a:rPr>
              <a:t>Vishing</a:t>
            </a:r>
            <a:r>
              <a:rPr lang="fr-FR" dirty="0" smtClean="0"/>
              <a:t>)</a:t>
            </a:r>
            <a:r>
              <a:rPr lang="ar-DZ" dirty="0" smtClean="0"/>
              <a:t>)</a:t>
            </a:r>
            <a:endParaRPr lang="x-none" dirty="0"/>
          </a:p>
        </p:txBody>
      </p:sp>
      <p:sp>
        <p:nvSpPr>
          <p:cNvPr id="15" name="TextBox 8">
            <a:extLst>
              <a:ext uri="{FF2B5EF4-FFF2-40B4-BE49-F238E27FC236}">
                <a16:creationId xmlns:a16="http://schemas.microsoft.com/office/drawing/2014/main" xmlns="" id="{BECC5118-D336-24EF-B24A-008DF418D1CD}"/>
              </a:ext>
            </a:extLst>
          </p:cNvPr>
          <p:cNvSpPr txBox="1"/>
          <p:nvPr/>
        </p:nvSpPr>
        <p:spPr>
          <a:xfrm>
            <a:off x="6662055" y="5120490"/>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err="1" smtClean="0"/>
              <a:t>التصيد</a:t>
            </a:r>
            <a:r>
              <a:rPr lang="ar-DZ" dirty="0" smtClean="0"/>
              <a:t> </a:t>
            </a:r>
            <a:r>
              <a:rPr lang="ar-DZ" dirty="0"/>
              <a:t>عبر الرسائل القصيرة </a:t>
            </a:r>
            <a:r>
              <a:rPr lang="fr-FR" sz="1400" b="1" i="1" dirty="0" err="1">
                <a:latin typeface="+mj-lt"/>
              </a:rPr>
              <a:t>Smishing</a:t>
            </a:r>
            <a:r>
              <a:rPr lang="fr-FR" dirty="0" smtClean="0"/>
              <a:t>)</a:t>
            </a:r>
            <a:r>
              <a:rPr lang="ar-DZ" dirty="0" smtClean="0"/>
              <a:t>)</a:t>
            </a:r>
            <a:endParaRPr lang="x-none" dirty="0"/>
          </a:p>
        </p:txBody>
      </p:sp>
      <p:sp>
        <p:nvSpPr>
          <p:cNvPr id="17" name="TextBox 8">
            <a:extLst>
              <a:ext uri="{FF2B5EF4-FFF2-40B4-BE49-F238E27FC236}">
                <a16:creationId xmlns:a16="http://schemas.microsoft.com/office/drawing/2014/main" xmlns="" id="{BECC5118-D336-24EF-B24A-008DF418D1CD}"/>
              </a:ext>
            </a:extLst>
          </p:cNvPr>
          <p:cNvSpPr txBox="1"/>
          <p:nvPr/>
        </p:nvSpPr>
        <p:spPr>
          <a:xfrm>
            <a:off x="1812142" y="3241998"/>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هجوم </a:t>
            </a:r>
            <a:r>
              <a:rPr lang="ar-DZ" dirty="0"/>
              <a:t>الذريعة </a:t>
            </a:r>
            <a:r>
              <a:rPr lang="fr-FR" sz="1400" b="1" i="1" dirty="0" err="1">
                <a:latin typeface="+mj-lt"/>
              </a:rPr>
              <a:t>Pretexting</a:t>
            </a:r>
            <a:r>
              <a:rPr lang="fr-FR" dirty="0" smtClean="0"/>
              <a:t>)</a:t>
            </a:r>
            <a:r>
              <a:rPr lang="ar-DZ" dirty="0" smtClean="0"/>
              <a:t>)</a:t>
            </a:r>
            <a:endParaRPr lang="x-none" dirty="0"/>
          </a:p>
        </p:txBody>
      </p:sp>
      <p:sp>
        <p:nvSpPr>
          <p:cNvPr id="18" name="TextBox 8">
            <a:extLst>
              <a:ext uri="{FF2B5EF4-FFF2-40B4-BE49-F238E27FC236}">
                <a16:creationId xmlns:a16="http://schemas.microsoft.com/office/drawing/2014/main" xmlns="" id="{BECC5118-D336-24EF-B24A-008DF418D1CD}"/>
              </a:ext>
            </a:extLst>
          </p:cNvPr>
          <p:cNvSpPr txBox="1"/>
          <p:nvPr/>
        </p:nvSpPr>
        <p:spPr>
          <a:xfrm>
            <a:off x="1812142" y="4181244"/>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انتحال </a:t>
            </a:r>
            <a:r>
              <a:rPr lang="ar-DZ" dirty="0"/>
              <a:t>الشخصية </a:t>
            </a:r>
            <a:r>
              <a:rPr lang="fr-FR" sz="1400" b="1" i="1" dirty="0" err="1">
                <a:latin typeface="+mj-lt"/>
              </a:rPr>
              <a:t>Impersonation</a:t>
            </a:r>
            <a:r>
              <a:rPr lang="fr-FR" dirty="0" smtClean="0"/>
              <a:t>)</a:t>
            </a:r>
            <a:r>
              <a:rPr lang="ar-DZ" dirty="0" smtClean="0"/>
              <a:t>)</a:t>
            </a:r>
            <a:endParaRPr lang="x-none" dirty="0"/>
          </a:p>
        </p:txBody>
      </p:sp>
      <p:sp>
        <p:nvSpPr>
          <p:cNvPr id="19" name="TextBox 8">
            <a:extLst>
              <a:ext uri="{FF2B5EF4-FFF2-40B4-BE49-F238E27FC236}">
                <a16:creationId xmlns:a16="http://schemas.microsoft.com/office/drawing/2014/main" xmlns="" id="{BECC5118-D336-24EF-B24A-008DF418D1CD}"/>
              </a:ext>
            </a:extLst>
          </p:cNvPr>
          <p:cNvSpPr txBox="1"/>
          <p:nvPr/>
        </p:nvSpPr>
        <p:spPr>
          <a:xfrm>
            <a:off x="1812142" y="5120490"/>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الإغراء (</a:t>
            </a:r>
            <a:r>
              <a:rPr lang="ar-DZ" dirty="0" err="1" smtClean="0"/>
              <a:t>الإصطياد</a:t>
            </a:r>
            <a:r>
              <a:rPr lang="ar-DZ" dirty="0" smtClean="0"/>
              <a:t>) </a:t>
            </a:r>
            <a:r>
              <a:rPr lang="fr-FR" sz="1400" b="1" i="1" dirty="0" err="1">
                <a:latin typeface="+mj-lt"/>
              </a:rPr>
              <a:t>Baiting</a:t>
            </a:r>
            <a:r>
              <a:rPr lang="fr-FR" dirty="0" smtClean="0"/>
              <a:t>)</a:t>
            </a:r>
            <a:r>
              <a:rPr lang="ar-DZ" dirty="0" smtClean="0"/>
              <a:t>)</a:t>
            </a:r>
            <a:endParaRPr lang="x-none" dirty="0"/>
          </a:p>
        </p:txBody>
      </p:sp>
      <p:sp>
        <p:nvSpPr>
          <p:cNvPr id="3" name="Rectangle 2"/>
          <p:cNvSpPr/>
          <p:nvPr/>
        </p:nvSpPr>
        <p:spPr>
          <a:xfrm>
            <a:off x="1222311" y="1927693"/>
            <a:ext cx="9822454" cy="1015663"/>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SA" sz="2000" dirty="0">
                <a:solidFill>
                  <a:srgbClr val="333333"/>
                </a:solidFill>
                <a:ea typeface="Calibri" panose="020F0502020204030204" pitchFamily="34" charset="0"/>
                <a:cs typeface="Sakkal Majalla" panose="02000000000000000000" pitchFamily="2" charset="-78"/>
              </a:rPr>
              <a:t>فن التلاعب النفسي بالبشر </a:t>
            </a:r>
            <a:r>
              <a:rPr lang="ar-SA" sz="2000" dirty="0" err="1">
                <a:solidFill>
                  <a:srgbClr val="333333"/>
                </a:solidFill>
                <a:ea typeface="Calibri" panose="020F0502020204030204" pitchFamily="34" charset="0"/>
                <a:cs typeface="Sakkal Majalla" panose="02000000000000000000" pitchFamily="2" charset="-78"/>
              </a:rPr>
              <a:t>وخداعهم</a:t>
            </a:r>
            <a:r>
              <a:rPr lang="ar-SA" sz="2000" dirty="0">
                <a:solidFill>
                  <a:srgbClr val="333333"/>
                </a:solidFill>
                <a:ea typeface="Calibri" panose="020F0502020204030204" pitchFamily="34" charset="0"/>
                <a:cs typeface="Sakkal Majalla" panose="02000000000000000000" pitchFamily="2" charset="-78"/>
              </a:rPr>
              <a:t> لدفعهم إلى الكشف عن معلومات حساسة أو تنفيذ إجراءات تخدم </a:t>
            </a:r>
            <a:r>
              <a:rPr lang="ar-SA" sz="2000" dirty="0" smtClean="0">
                <a:solidFill>
                  <a:srgbClr val="333333"/>
                </a:solidFill>
                <a:ea typeface="Calibri" panose="020F0502020204030204" pitchFamily="34" charset="0"/>
                <a:cs typeface="Sakkal Majalla" panose="02000000000000000000" pitchFamily="2" charset="-78"/>
              </a:rPr>
              <a:t>المهاجم</a:t>
            </a:r>
            <a:r>
              <a:rPr lang="ar-DZ" sz="2000" dirty="0">
                <a:solidFill>
                  <a:srgbClr val="333333"/>
                </a:solidFill>
                <a:ea typeface="Calibri" panose="020F0502020204030204" pitchFamily="34" charset="0"/>
                <a:cs typeface="Sakkal Majalla" panose="02000000000000000000" pitchFamily="2" charset="-78"/>
              </a:rPr>
              <a:t>. وهي مبنية على استغلال المشاعر والظروف الإنسانية مثل : الثقة، الخوف، التعاطف، الحب، الفضول، الطمع، الاستعجال</a:t>
            </a:r>
            <a:r>
              <a:rPr lang="ar-DZ" sz="2000" dirty="0" smtClean="0">
                <a:solidFill>
                  <a:srgbClr val="333333"/>
                </a:solidFill>
                <a:ea typeface="Calibri" panose="020F0502020204030204" pitchFamily="34" charset="0"/>
                <a:cs typeface="Sakkal Majalla" panose="02000000000000000000" pitchFamily="2" charset="-78"/>
              </a:rPr>
              <a:t>، الحزن، الشعور بالذنب، الانتقام، </a:t>
            </a:r>
            <a:r>
              <a:rPr lang="ar-DZ" sz="2000" dirty="0">
                <a:solidFill>
                  <a:srgbClr val="333333"/>
                </a:solidFill>
                <a:ea typeface="Calibri" panose="020F0502020204030204" pitchFamily="34" charset="0"/>
                <a:cs typeface="Sakkal Majalla" panose="02000000000000000000" pitchFamily="2" charset="-78"/>
              </a:rPr>
              <a:t>الجهل، البلادة، .. ومن أشهر أنواعها:</a:t>
            </a:r>
            <a:endParaRPr lang="fr-FR" sz="2000" dirty="0">
              <a:solidFill>
                <a:srgbClr val="333333"/>
              </a:solidFill>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9396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par>
                          <p:cTn id="36" fill="hold">
                            <p:stCondLst>
                              <p:cond delay="2500"/>
                            </p:stCondLst>
                            <p:childTnLst>
                              <p:par>
                                <p:cTn id="37" presetID="16" presetClass="entr" presetSubtype="2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1" grpId="0" animBg="1"/>
      <p:bldP spid="15" grpId="0" animBg="1"/>
      <p:bldP spid="17" grpId="0" animBg="1"/>
      <p:bldP spid="18" grpId="0" animBg="1"/>
      <p:bldP spid="19"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أنواع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التهديدات:</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6606072" y="3456602"/>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err="1" smtClean="0"/>
              <a:t>التصيد</a:t>
            </a:r>
            <a:r>
              <a:rPr lang="ar-DZ" dirty="0" smtClean="0"/>
              <a:t> العشوائي </a:t>
            </a:r>
            <a:r>
              <a:rPr lang="fr-FR" sz="1400" b="1" i="1" dirty="0" err="1">
                <a:latin typeface="+mj-lt"/>
              </a:rPr>
              <a:t>Phishing</a:t>
            </a:r>
            <a:r>
              <a:rPr lang="fr-FR" dirty="0" smtClean="0"/>
              <a:t>)</a:t>
            </a:r>
            <a:r>
              <a:rPr lang="ar-DZ" dirty="0" smtClean="0"/>
              <a:t>)</a:t>
            </a:r>
            <a:endParaRPr lang="x-none" dirty="0"/>
          </a:p>
        </p:txBody>
      </p:sp>
      <p:sp>
        <p:nvSpPr>
          <p:cNvPr id="9" name="TextBox 6">
            <a:extLst>
              <a:ext uri="{FF2B5EF4-FFF2-40B4-BE49-F238E27FC236}">
                <a16:creationId xmlns:a16="http://schemas.microsoft.com/office/drawing/2014/main" xmlns="" id="{E5FC7FB7-18EF-9FEE-0CBE-79767AAE1DEF}"/>
              </a:ext>
            </a:extLst>
          </p:cNvPr>
          <p:cNvSpPr txBox="1"/>
          <p:nvPr/>
        </p:nvSpPr>
        <p:spPr>
          <a:xfrm>
            <a:off x="4929715" y="1211499"/>
            <a:ext cx="6115050" cy="619272"/>
          </a:xfrm>
          <a:prstGeom prst="rect">
            <a:avLst/>
          </a:prstGeom>
        </p:spPr>
        <p:txBody>
          <a:bodyPr wrap="square">
            <a:spAutoFit/>
          </a:bodyPr>
          <a:lstStyle>
            <a:defPPr>
              <a:defRPr lang="en-US"/>
            </a:defPPr>
            <a:lvl1pPr lvl="0" algn="just" rtl="1">
              <a:lnSpc>
                <a:spcPct val="107000"/>
              </a:lnSpc>
              <a:spcBef>
                <a:spcPts val="1200"/>
              </a:spcBef>
              <a:spcAft>
                <a:spcPts val="600"/>
              </a:spcAft>
              <a:defRPr sz="3600" b="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defRPr>
            </a:lvl1pPr>
          </a:lstStyle>
          <a:p>
            <a:r>
              <a:rPr lang="ar-DZ" sz="3200" dirty="0" smtClean="0"/>
              <a:t>ت‌</a:t>
            </a:r>
            <a:r>
              <a:rPr lang="ar-DZ" sz="3200" dirty="0"/>
              <a:t>.	</a:t>
            </a:r>
            <a:r>
              <a:rPr lang="ar-DZ" sz="3200" dirty="0" err="1"/>
              <a:t>التصيد</a:t>
            </a:r>
            <a:r>
              <a:rPr lang="ar-DZ" sz="3200" dirty="0"/>
              <a:t> الاحتيالي </a:t>
            </a:r>
            <a:r>
              <a:rPr lang="fr-FR" sz="3200" dirty="0" err="1" smtClean="0"/>
              <a:t>Phishing</a:t>
            </a:r>
            <a:r>
              <a:rPr lang="fr-FR" sz="3200" dirty="0"/>
              <a:t>) </a:t>
            </a:r>
            <a:r>
              <a:rPr lang="ar-DZ" sz="3200" dirty="0" smtClean="0"/>
              <a:t>) :</a:t>
            </a:r>
            <a:endParaRPr lang="x-none" sz="3200" dirty="0"/>
          </a:p>
        </p:txBody>
      </p:sp>
      <p:sp>
        <p:nvSpPr>
          <p:cNvPr id="11" name="TextBox 8">
            <a:extLst>
              <a:ext uri="{FF2B5EF4-FFF2-40B4-BE49-F238E27FC236}">
                <a16:creationId xmlns:a16="http://schemas.microsoft.com/office/drawing/2014/main" xmlns="" id="{BECC5118-D336-24EF-B24A-008DF418D1CD}"/>
              </a:ext>
            </a:extLst>
          </p:cNvPr>
          <p:cNvSpPr txBox="1"/>
          <p:nvPr/>
        </p:nvSpPr>
        <p:spPr>
          <a:xfrm>
            <a:off x="6606072" y="4395848"/>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err="1" smtClean="0"/>
              <a:t>التصيد</a:t>
            </a:r>
            <a:r>
              <a:rPr lang="ar-DZ" dirty="0" smtClean="0"/>
              <a:t> المستهدف</a:t>
            </a:r>
            <a:r>
              <a:rPr lang="fr-FR" sz="1400" b="1" i="1" dirty="0" err="1">
                <a:latin typeface="+mj-lt"/>
              </a:rPr>
              <a:t>Spear</a:t>
            </a:r>
            <a:r>
              <a:rPr lang="fr-FR" dirty="0" smtClean="0"/>
              <a:t> </a:t>
            </a:r>
            <a:r>
              <a:rPr lang="fr-FR" sz="1400" b="1" i="1" dirty="0" err="1">
                <a:latin typeface="+mj-lt"/>
              </a:rPr>
              <a:t>phishing</a:t>
            </a:r>
            <a:r>
              <a:rPr lang="fr-FR" dirty="0" smtClean="0"/>
              <a:t>)</a:t>
            </a:r>
            <a:r>
              <a:rPr lang="ar-DZ" dirty="0" smtClean="0"/>
              <a:t>)</a:t>
            </a:r>
            <a:endParaRPr lang="x-none" dirty="0"/>
          </a:p>
        </p:txBody>
      </p:sp>
      <p:sp>
        <p:nvSpPr>
          <p:cNvPr id="15" name="TextBox 8">
            <a:extLst>
              <a:ext uri="{FF2B5EF4-FFF2-40B4-BE49-F238E27FC236}">
                <a16:creationId xmlns:a16="http://schemas.microsoft.com/office/drawing/2014/main" xmlns="" id="{BECC5118-D336-24EF-B24A-008DF418D1CD}"/>
              </a:ext>
            </a:extLst>
          </p:cNvPr>
          <p:cNvSpPr txBox="1"/>
          <p:nvPr/>
        </p:nvSpPr>
        <p:spPr>
          <a:xfrm>
            <a:off x="6606072" y="5335094"/>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err="1" smtClean="0"/>
              <a:t>التصيد</a:t>
            </a:r>
            <a:r>
              <a:rPr lang="ar-DZ" dirty="0" smtClean="0"/>
              <a:t> عبر الرسائل النصية </a:t>
            </a:r>
            <a:r>
              <a:rPr lang="fr-FR" sz="1400" b="1" i="1" dirty="0" err="1">
                <a:latin typeface="+mj-lt"/>
              </a:rPr>
              <a:t>Smishing</a:t>
            </a:r>
            <a:r>
              <a:rPr lang="fr-FR" dirty="0" smtClean="0"/>
              <a:t>)</a:t>
            </a:r>
            <a:r>
              <a:rPr lang="ar-DZ" dirty="0" smtClean="0"/>
              <a:t>)</a:t>
            </a:r>
            <a:endParaRPr lang="x-none" dirty="0"/>
          </a:p>
        </p:txBody>
      </p:sp>
      <p:sp>
        <p:nvSpPr>
          <p:cNvPr id="17" name="TextBox 8">
            <a:extLst>
              <a:ext uri="{FF2B5EF4-FFF2-40B4-BE49-F238E27FC236}">
                <a16:creationId xmlns:a16="http://schemas.microsoft.com/office/drawing/2014/main" xmlns="" id="{BECC5118-D336-24EF-B24A-008DF418D1CD}"/>
              </a:ext>
            </a:extLst>
          </p:cNvPr>
          <p:cNvSpPr txBox="1"/>
          <p:nvPr/>
        </p:nvSpPr>
        <p:spPr>
          <a:xfrm>
            <a:off x="1756159" y="3456602"/>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تصيد الحيتان </a:t>
            </a:r>
            <a:r>
              <a:rPr lang="fr-FR" sz="1400" b="1" i="1" dirty="0" err="1">
                <a:latin typeface="+mj-lt"/>
              </a:rPr>
              <a:t>Whaling</a:t>
            </a:r>
            <a:r>
              <a:rPr lang="fr-FR" dirty="0" smtClean="0"/>
              <a:t>)</a:t>
            </a:r>
            <a:r>
              <a:rPr lang="ar-DZ" dirty="0" smtClean="0"/>
              <a:t>)</a:t>
            </a:r>
            <a:endParaRPr lang="x-none" dirty="0"/>
          </a:p>
        </p:txBody>
      </p:sp>
      <p:sp>
        <p:nvSpPr>
          <p:cNvPr id="18" name="TextBox 8">
            <a:extLst>
              <a:ext uri="{FF2B5EF4-FFF2-40B4-BE49-F238E27FC236}">
                <a16:creationId xmlns:a16="http://schemas.microsoft.com/office/drawing/2014/main" xmlns="" id="{BECC5118-D336-24EF-B24A-008DF418D1CD}"/>
              </a:ext>
            </a:extLst>
          </p:cNvPr>
          <p:cNvSpPr txBox="1"/>
          <p:nvPr/>
        </p:nvSpPr>
        <p:spPr>
          <a:xfrm>
            <a:off x="1756159" y="4395848"/>
            <a:ext cx="391617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err="1" smtClean="0"/>
              <a:t>التصيد</a:t>
            </a:r>
            <a:r>
              <a:rPr lang="ar-DZ" dirty="0" smtClean="0"/>
              <a:t> الصوتي </a:t>
            </a:r>
            <a:r>
              <a:rPr lang="fr-FR" sz="1400" b="1" i="1" dirty="0" err="1">
                <a:latin typeface="+mj-lt"/>
              </a:rPr>
              <a:t>Vishing</a:t>
            </a:r>
            <a:r>
              <a:rPr lang="fr-FR" dirty="0" smtClean="0"/>
              <a:t>)</a:t>
            </a:r>
            <a:r>
              <a:rPr lang="ar-DZ" dirty="0" smtClean="0"/>
              <a:t>)</a:t>
            </a:r>
            <a:endParaRPr lang="x-none" dirty="0"/>
          </a:p>
        </p:txBody>
      </p:sp>
      <p:sp>
        <p:nvSpPr>
          <p:cNvPr id="3" name="Rectangle 2"/>
          <p:cNvSpPr/>
          <p:nvPr/>
        </p:nvSpPr>
        <p:spPr>
          <a:xfrm>
            <a:off x="1222311" y="1927693"/>
            <a:ext cx="9822454" cy="1323439"/>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SA" sz="2000" dirty="0">
                <a:solidFill>
                  <a:srgbClr val="333333"/>
                </a:solidFill>
                <a:ea typeface="Calibri" panose="020F0502020204030204" pitchFamily="34" charset="0"/>
                <a:cs typeface="Sakkal Majalla" panose="02000000000000000000" pitchFamily="2" charset="-78"/>
              </a:rPr>
              <a:t>أحد أنواع هجمات الهندسة الاجتماعية المجسدة عبر شبكات المعلومات، وهو عبارة عن هجوم إلكتروني يستغل الثغرات البشرية عوض الثغرات التقنية، حيث يقوم المهاجم بانتحال صفة جهة موثوقة (بنك، شركة، مؤسسة، شخص موثوق فيه…) بهدف خداع الضحية وجعله يكشف معلومات حساسة عنه أو عن عمله مثل كلمات المرور، أرقام بطاقات الدفع، بيانات الحسابات، .. أو قد يكون الهدف استدراج الضحية من أجل الحصول على </a:t>
            </a:r>
            <a:r>
              <a:rPr lang="ar-SA" sz="2000" dirty="0" smtClean="0">
                <a:solidFill>
                  <a:srgbClr val="333333"/>
                </a:solidFill>
                <a:ea typeface="Calibri" panose="020F0502020204030204" pitchFamily="34" charset="0"/>
                <a:cs typeface="Sakkal Majalla" panose="02000000000000000000" pitchFamily="2" charset="-78"/>
              </a:rPr>
              <a:t>المال</a:t>
            </a:r>
            <a:r>
              <a:rPr lang="ar-DZ" sz="2000" dirty="0" smtClean="0">
                <a:solidFill>
                  <a:srgbClr val="333333"/>
                </a:solidFill>
                <a:ea typeface="Calibri" panose="020F0502020204030204" pitchFamily="34" charset="0"/>
                <a:cs typeface="Sakkal Majalla" panose="02000000000000000000" pitchFamily="2" charset="-78"/>
              </a:rPr>
              <a:t>:</a:t>
            </a:r>
            <a:endParaRPr lang="fr-FR" sz="2000" dirty="0">
              <a:solidFill>
                <a:srgbClr val="333333"/>
              </a:solidFill>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56698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1" grpId="0" animBg="1"/>
      <p:bldP spid="15" grpId="0" animBg="1"/>
      <p:bldP spid="17" grpId="0" animBg="1"/>
      <p:bldP spid="18"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أنواع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التهديدات:</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4929714" y="3305051"/>
            <a:ext cx="485856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الهاكر </a:t>
            </a:r>
            <a:r>
              <a:rPr lang="ar-DZ" dirty="0"/>
              <a:t>الأخلاقي (القبعة البيضاء)  </a:t>
            </a:r>
            <a:r>
              <a:rPr lang="ar-DZ" dirty="0" smtClean="0"/>
              <a:t>(</a:t>
            </a:r>
            <a:r>
              <a:rPr lang="fr-FR" sz="1400" b="1" i="1" dirty="0">
                <a:latin typeface="+mj-lt"/>
              </a:rPr>
              <a:t>White</a:t>
            </a:r>
            <a:r>
              <a:rPr lang="fr-FR" dirty="0"/>
              <a:t> </a:t>
            </a:r>
            <a:r>
              <a:rPr lang="fr-FR" sz="1400" b="1" i="1" dirty="0" err="1">
                <a:latin typeface="+mj-lt"/>
              </a:rPr>
              <a:t>Hat</a:t>
            </a:r>
            <a:r>
              <a:rPr lang="fr-FR" dirty="0"/>
              <a:t> </a:t>
            </a:r>
            <a:r>
              <a:rPr lang="fr-FR" sz="1400" b="1" i="1" dirty="0">
                <a:latin typeface="+mj-lt"/>
              </a:rPr>
              <a:t>hacker</a:t>
            </a:r>
            <a:r>
              <a:rPr lang="ar-DZ" dirty="0" smtClean="0"/>
              <a:t>)</a:t>
            </a:r>
            <a:endParaRPr lang="x-none" dirty="0"/>
          </a:p>
        </p:txBody>
      </p:sp>
      <p:sp>
        <p:nvSpPr>
          <p:cNvPr id="9" name="TextBox 6">
            <a:extLst>
              <a:ext uri="{FF2B5EF4-FFF2-40B4-BE49-F238E27FC236}">
                <a16:creationId xmlns:a16="http://schemas.microsoft.com/office/drawing/2014/main" xmlns="" id="{E5FC7FB7-18EF-9FEE-0CBE-79767AAE1DEF}"/>
              </a:ext>
            </a:extLst>
          </p:cNvPr>
          <p:cNvSpPr txBox="1"/>
          <p:nvPr/>
        </p:nvSpPr>
        <p:spPr>
          <a:xfrm>
            <a:off x="4929715" y="1211499"/>
            <a:ext cx="6115050" cy="619272"/>
          </a:xfrm>
          <a:prstGeom prst="rect">
            <a:avLst/>
          </a:prstGeom>
        </p:spPr>
        <p:txBody>
          <a:bodyPr wrap="square">
            <a:spAutoFit/>
          </a:bodyPr>
          <a:lstStyle>
            <a:defPPr>
              <a:defRPr lang="en-US"/>
            </a:defPPr>
            <a:lvl1pPr lvl="0" algn="just" rtl="1">
              <a:lnSpc>
                <a:spcPct val="107000"/>
              </a:lnSpc>
              <a:spcBef>
                <a:spcPts val="1200"/>
              </a:spcBef>
              <a:spcAft>
                <a:spcPts val="600"/>
              </a:spcAft>
              <a:defRPr sz="3600" b="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defRPr>
            </a:lvl1pPr>
          </a:lstStyle>
          <a:p>
            <a:r>
              <a:rPr lang="ar-DZ" sz="3200" dirty="0" smtClean="0"/>
              <a:t>ث‌</a:t>
            </a:r>
            <a:r>
              <a:rPr lang="ar-DZ" sz="3200" dirty="0"/>
              <a:t>.	الاختراقات الإلكترونية </a:t>
            </a:r>
            <a:r>
              <a:rPr lang="ar-DZ" sz="3200" dirty="0" smtClean="0"/>
              <a:t>(</a:t>
            </a:r>
            <a:r>
              <a:rPr lang="fr-FR" sz="3200" dirty="0"/>
              <a:t>Hacking</a:t>
            </a:r>
            <a:r>
              <a:rPr lang="ar-DZ" sz="3200" dirty="0" smtClean="0"/>
              <a:t>)</a:t>
            </a:r>
            <a:r>
              <a:rPr lang="fr-FR" sz="3200" dirty="0" smtClean="0"/>
              <a:t> </a:t>
            </a:r>
            <a:r>
              <a:rPr lang="fr-FR" sz="3200" dirty="0"/>
              <a:t>: </a:t>
            </a:r>
            <a:endParaRPr lang="x-none" sz="3200" dirty="0"/>
          </a:p>
        </p:txBody>
      </p:sp>
      <p:sp>
        <p:nvSpPr>
          <p:cNvPr id="11" name="TextBox 8">
            <a:extLst>
              <a:ext uri="{FF2B5EF4-FFF2-40B4-BE49-F238E27FC236}">
                <a16:creationId xmlns:a16="http://schemas.microsoft.com/office/drawing/2014/main" xmlns="" id="{BECC5118-D336-24EF-B24A-008DF418D1CD}"/>
              </a:ext>
            </a:extLst>
          </p:cNvPr>
          <p:cNvSpPr txBox="1"/>
          <p:nvPr/>
        </p:nvSpPr>
        <p:spPr>
          <a:xfrm>
            <a:off x="4929714" y="4079957"/>
            <a:ext cx="485856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الهاكر </a:t>
            </a:r>
            <a:r>
              <a:rPr lang="ar-DZ" dirty="0"/>
              <a:t>الخبيث (القبعة السوداء)  </a:t>
            </a:r>
            <a:r>
              <a:rPr lang="ar-DZ" dirty="0" smtClean="0"/>
              <a:t>(</a:t>
            </a:r>
            <a:r>
              <a:rPr lang="fr-FR" sz="1400" b="1" i="1" dirty="0">
                <a:latin typeface="+mj-lt"/>
              </a:rPr>
              <a:t>Black</a:t>
            </a:r>
            <a:r>
              <a:rPr lang="fr-FR" dirty="0"/>
              <a:t> </a:t>
            </a:r>
            <a:r>
              <a:rPr lang="fr-FR" sz="1400" b="1" i="1" dirty="0" err="1">
                <a:latin typeface="+mj-lt"/>
              </a:rPr>
              <a:t>Hat</a:t>
            </a:r>
            <a:r>
              <a:rPr lang="fr-FR" dirty="0"/>
              <a:t> </a:t>
            </a:r>
            <a:r>
              <a:rPr lang="fr-FR" sz="1400" b="1" i="1" dirty="0">
                <a:latin typeface="+mj-lt"/>
              </a:rPr>
              <a:t>hacker</a:t>
            </a:r>
            <a:r>
              <a:rPr lang="ar-DZ" dirty="0" smtClean="0"/>
              <a:t>)</a:t>
            </a:r>
            <a:r>
              <a:rPr lang="fr-FR" dirty="0" smtClean="0"/>
              <a:t> </a:t>
            </a:r>
            <a:endParaRPr lang="x-none" dirty="0"/>
          </a:p>
        </p:txBody>
      </p:sp>
      <p:sp>
        <p:nvSpPr>
          <p:cNvPr id="15" name="TextBox 8">
            <a:extLst>
              <a:ext uri="{FF2B5EF4-FFF2-40B4-BE49-F238E27FC236}">
                <a16:creationId xmlns:a16="http://schemas.microsoft.com/office/drawing/2014/main" xmlns="" id="{BECC5118-D336-24EF-B24A-008DF418D1CD}"/>
              </a:ext>
            </a:extLst>
          </p:cNvPr>
          <p:cNvSpPr txBox="1"/>
          <p:nvPr/>
        </p:nvSpPr>
        <p:spPr>
          <a:xfrm>
            <a:off x="4929714" y="4840553"/>
            <a:ext cx="485856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الهاكر </a:t>
            </a:r>
            <a:r>
              <a:rPr lang="ar-DZ" dirty="0"/>
              <a:t>الرمادي (القبعة الرمادية)  </a:t>
            </a:r>
            <a:r>
              <a:rPr lang="ar-DZ" dirty="0" smtClean="0"/>
              <a:t>(</a:t>
            </a:r>
            <a:r>
              <a:rPr lang="fr-FR" sz="1400" b="1" i="1" dirty="0">
                <a:latin typeface="+mj-lt"/>
              </a:rPr>
              <a:t>Grey</a:t>
            </a:r>
            <a:r>
              <a:rPr lang="fr-FR" dirty="0"/>
              <a:t> </a:t>
            </a:r>
            <a:r>
              <a:rPr lang="fr-FR" sz="1400" b="1" i="1" dirty="0" err="1">
                <a:latin typeface="+mj-lt"/>
              </a:rPr>
              <a:t>Hat</a:t>
            </a:r>
            <a:r>
              <a:rPr lang="fr-FR" dirty="0"/>
              <a:t> </a:t>
            </a:r>
            <a:r>
              <a:rPr lang="fr-FR" sz="1400" b="1" i="1" dirty="0">
                <a:latin typeface="+mj-lt"/>
              </a:rPr>
              <a:t>Hacker</a:t>
            </a:r>
            <a:r>
              <a:rPr lang="ar-DZ" dirty="0" smtClean="0"/>
              <a:t>)</a:t>
            </a:r>
            <a:r>
              <a:rPr lang="fr-FR" dirty="0" smtClean="0"/>
              <a:t> </a:t>
            </a:r>
            <a:endParaRPr lang="x-none" dirty="0"/>
          </a:p>
        </p:txBody>
      </p:sp>
      <p:sp>
        <p:nvSpPr>
          <p:cNvPr id="17" name="TextBox 8">
            <a:extLst>
              <a:ext uri="{FF2B5EF4-FFF2-40B4-BE49-F238E27FC236}">
                <a16:creationId xmlns:a16="http://schemas.microsoft.com/office/drawing/2014/main" xmlns="" id="{BECC5118-D336-24EF-B24A-008DF418D1CD}"/>
              </a:ext>
            </a:extLst>
          </p:cNvPr>
          <p:cNvSpPr txBox="1"/>
          <p:nvPr/>
        </p:nvSpPr>
        <p:spPr>
          <a:xfrm>
            <a:off x="4929715" y="5601149"/>
            <a:ext cx="4858564"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المخترقون </a:t>
            </a:r>
            <a:r>
              <a:rPr lang="ar-DZ" dirty="0"/>
              <a:t>بدعم حكومي </a:t>
            </a:r>
            <a:r>
              <a:rPr lang="ar-DZ" dirty="0" smtClean="0"/>
              <a:t>(</a:t>
            </a:r>
            <a:r>
              <a:rPr lang="fr-FR" sz="1400" b="1" i="1" dirty="0">
                <a:latin typeface="+mj-lt"/>
              </a:rPr>
              <a:t>State-</a:t>
            </a:r>
            <a:r>
              <a:rPr lang="fr-FR" sz="1400" b="1" i="1" dirty="0" err="1">
                <a:latin typeface="+mj-lt"/>
              </a:rPr>
              <a:t>Sponsored</a:t>
            </a:r>
            <a:r>
              <a:rPr lang="ar-DZ" dirty="0" smtClean="0"/>
              <a:t>)</a:t>
            </a:r>
            <a:r>
              <a:rPr lang="fr-FR" dirty="0" smtClean="0"/>
              <a:t> </a:t>
            </a:r>
            <a:endParaRPr lang="x-none" dirty="0"/>
          </a:p>
        </p:txBody>
      </p:sp>
      <p:sp>
        <p:nvSpPr>
          <p:cNvPr id="3" name="Rectangle 2"/>
          <p:cNvSpPr/>
          <p:nvPr/>
        </p:nvSpPr>
        <p:spPr>
          <a:xfrm>
            <a:off x="1222311" y="1927693"/>
            <a:ext cx="9822454" cy="1015663"/>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SA" sz="2000" dirty="0">
                <a:solidFill>
                  <a:srgbClr val="333333"/>
                </a:solidFill>
                <a:ea typeface="Calibri" panose="020F0502020204030204" pitchFamily="34" charset="0"/>
                <a:cs typeface="Sakkal Majalla" panose="02000000000000000000" pitchFamily="2" charset="-78"/>
              </a:rPr>
              <a:t>هي عملية استغلال ثغرات في الأنظمة أو الشبكات أو التطبيقات أو في الأفراد أنفسهم من أجل الدخول إلى النظام بطريقة غير شرعية، وبالتالي التحكم فيه أو تعطيله أو سرقة البيانات. مثل الدخول إلى نظام ما عن طريق سرقة هوية شخص له صلاحية الدخول، أو استعمال كلمة مرور مزورة أو خداع </a:t>
            </a:r>
            <a:r>
              <a:rPr lang="ar-SA" sz="2000" dirty="0" smtClean="0">
                <a:solidFill>
                  <a:srgbClr val="333333"/>
                </a:solidFill>
                <a:ea typeface="Calibri" panose="020F0502020204030204" pitchFamily="34" charset="0"/>
                <a:cs typeface="Sakkal Majalla" panose="02000000000000000000" pitchFamily="2" charset="-78"/>
              </a:rPr>
              <a:t>حر</a:t>
            </a:r>
            <a:r>
              <a:rPr lang="ar-DZ" sz="2000" dirty="0" smtClean="0">
                <a:solidFill>
                  <a:srgbClr val="333333"/>
                </a:solidFill>
                <a:ea typeface="Calibri" panose="020F0502020204030204" pitchFamily="34" charset="0"/>
                <a:cs typeface="Sakkal Majalla" panose="02000000000000000000" pitchFamily="2" charset="-78"/>
              </a:rPr>
              <a:t>ا</a:t>
            </a:r>
            <a:r>
              <a:rPr lang="ar-SA" sz="2000" dirty="0" smtClean="0">
                <a:solidFill>
                  <a:srgbClr val="333333"/>
                </a:solidFill>
                <a:ea typeface="Calibri" panose="020F0502020204030204" pitchFamily="34" charset="0"/>
                <a:cs typeface="Sakkal Majalla" panose="02000000000000000000" pitchFamily="2" charset="-78"/>
              </a:rPr>
              <a:t>س </a:t>
            </a:r>
            <a:r>
              <a:rPr lang="ar-SA" sz="2000" dirty="0">
                <a:solidFill>
                  <a:srgbClr val="333333"/>
                </a:solidFill>
                <a:ea typeface="Calibri" panose="020F0502020204030204" pitchFamily="34" charset="0"/>
                <a:cs typeface="Sakkal Majalla" panose="02000000000000000000" pitchFamily="2" charset="-78"/>
              </a:rPr>
              <a:t>الأمن </a:t>
            </a:r>
            <a:r>
              <a:rPr lang="ar-DZ" sz="2000" dirty="0" smtClean="0">
                <a:solidFill>
                  <a:srgbClr val="333333"/>
                </a:solidFill>
                <a:ea typeface="Calibri" panose="020F0502020204030204" pitchFamily="34" charset="0"/>
                <a:cs typeface="Sakkal Majalla" panose="02000000000000000000" pitchFamily="2" charset="-78"/>
              </a:rPr>
              <a:t>:</a:t>
            </a:r>
            <a:endParaRPr lang="fr-FR" sz="2000" dirty="0">
              <a:solidFill>
                <a:srgbClr val="333333"/>
              </a:solidFill>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3213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1" grpId="0" animBg="1"/>
      <p:bldP spid="15" grpId="0" animBg="1"/>
      <p:bldP spid="1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أنواع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التهديدات:</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6820678" y="3258398"/>
            <a:ext cx="393798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الهندسة </a:t>
            </a:r>
            <a:r>
              <a:rPr lang="ar-DZ" dirty="0"/>
              <a:t>الاجتماعية.</a:t>
            </a:r>
            <a:endParaRPr lang="x-none" dirty="0"/>
          </a:p>
        </p:txBody>
      </p:sp>
      <p:sp>
        <p:nvSpPr>
          <p:cNvPr id="9" name="TextBox 6">
            <a:extLst>
              <a:ext uri="{FF2B5EF4-FFF2-40B4-BE49-F238E27FC236}">
                <a16:creationId xmlns:a16="http://schemas.microsoft.com/office/drawing/2014/main" xmlns="" id="{E5FC7FB7-18EF-9FEE-0CBE-79767AAE1DEF}"/>
              </a:ext>
            </a:extLst>
          </p:cNvPr>
          <p:cNvSpPr txBox="1"/>
          <p:nvPr/>
        </p:nvSpPr>
        <p:spPr>
          <a:xfrm>
            <a:off x="4929715" y="1211499"/>
            <a:ext cx="6115050" cy="619272"/>
          </a:xfrm>
          <a:prstGeom prst="rect">
            <a:avLst/>
          </a:prstGeom>
        </p:spPr>
        <p:txBody>
          <a:bodyPr wrap="square">
            <a:spAutoFit/>
          </a:bodyPr>
          <a:lstStyle>
            <a:defPPr>
              <a:defRPr lang="en-US"/>
            </a:defPPr>
            <a:lvl1pPr lvl="0" algn="just" rtl="1">
              <a:lnSpc>
                <a:spcPct val="107000"/>
              </a:lnSpc>
              <a:spcBef>
                <a:spcPts val="1200"/>
              </a:spcBef>
              <a:spcAft>
                <a:spcPts val="600"/>
              </a:spcAft>
              <a:defRPr sz="3600" b="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defRPr>
            </a:lvl1pPr>
          </a:lstStyle>
          <a:p>
            <a:r>
              <a:rPr lang="ar-DZ" sz="3200" dirty="0" smtClean="0"/>
              <a:t>ث‌</a:t>
            </a:r>
            <a:r>
              <a:rPr lang="ar-DZ" sz="3200" dirty="0"/>
              <a:t>.	الاختراقات الإلكترونية </a:t>
            </a:r>
            <a:r>
              <a:rPr lang="ar-DZ" sz="3200" dirty="0" smtClean="0"/>
              <a:t>(</a:t>
            </a:r>
            <a:r>
              <a:rPr lang="fr-FR" sz="3200" dirty="0"/>
              <a:t>Hacking</a:t>
            </a:r>
            <a:r>
              <a:rPr lang="ar-DZ" sz="3200" dirty="0" smtClean="0"/>
              <a:t>)</a:t>
            </a:r>
            <a:r>
              <a:rPr lang="fr-FR" sz="3200" dirty="0" smtClean="0"/>
              <a:t> </a:t>
            </a:r>
            <a:r>
              <a:rPr lang="fr-FR" sz="3200" dirty="0"/>
              <a:t>: </a:t>
            </a:r>
            <a:endParaRPr lang="x-none" sz="3200" dirty="0"/>
          </a:p>
        </p:txBody>
      </p:sp>
      <p:sp>
        <p:nvSpPr>
          <p:cNvPr id="11" name="TextBox 8">
            <a:extLst>
              <a:ext uri="{FF2B5EF4-FFF2-40B4-BE49-F238E27FC236}">
                <a16:creationId xmlns:a16="http://schemas.microsoft.com/office/drawing/2014/main" xmlns="" id="{BECC5118-D336-24EF-B24A-008DF418D1CD}"/>
              </a:ext>
            </a:extLst>
          </p:cNvPr>
          <p:cNvSpPr txBox="1"/>
          <p:nvPr/>
        </p:nvSpPr>
        <p:spPr>
          <a:xfrm>
            <a:off x="6820678" y="4033304"/>
            <a:ext cx="393798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استغلال </a:t>
            </a:r>
            <a:r>
              <a:rPr lang="ar-DZ" dirty="0"/>
              <a:t>الثغرات </a:t>
            </a:r>
            <a:r>
              <a:rPr lang="ar-DZ" dirty="0" smtClean="0"/>
              <a:t>(</a:t>
            </a:r>
            <a:r>
              <a:rPr lang="fr-FR" sz="1400" b="1" i="1" dirty="0" err="1">
                <a:latin typeface="+mj-lt"/>
              </a:rPr>
              <a:t>Exploiting</a:t>
            </a:r>
            <a:r>
              <a:rPr lang="fr-FR" dirty="0"/>
              <a:t> </a:t>
            </a:r>
            <a:r>
              <a:rPr lang="fr-FR" sz="1400" b="1" i="1" dirty="0" err="1">
                <a:latin typeface="+mj-lt"/>
              </a:rPr>
              <a:t>Vulnerabilities</a:t>
            </a:r>
            <a:r>
              <a:rPr lang="ar-DZ" dirty="0" smtClean="0"/>
              <a:t>)</a:t>
            </a:r>
            <a:r>
              <a:rPr lang="fr-FR" dirty="0" smtClean="0"/>
              <a:t>.</a:t>
            </a:r>
            <a:endParaRPr lang="x-none" dirty="0"/>
          </a:p>
        </p:txBody>
      </p:sp>
      <p:sp>
        <p:nvSpPr>
          <p:cNvPr id="15" name="TextBox 8">
            <a:extLst>
              <a:ext uri="{FF2B5EF4-FFF2-40B4-BE49-F238E27FC236}">
                <a16:creationId xmlns:a16="http://schemas.microsoft.com/office/drawing/2014/main" xmlns="" id="{BECC5118-D336-24EF-B24A-008DF418D1CD}"/>
              </a:ext>
            </a:extLst>
          </p:cNvPr>
          <p:cNvSpPr txBox="1"/>
          <p:nvPr/>
        </p:nvSpPr>
        <p:spPr>
          <a:xfrm>
            <a:off x="6820678" y="4793900"/>
            <a:ext cx="393798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هجومات </a:t>
            </a:r>
            <a:r>
              <a:rPr lang="ar-DZ" dirty="0"/>
              <a:t>القوة الغاشمة </a:t>
            </a:r>
            <a:r>
              <a:rPr lang="ar-DZ" dirty="0" smtClean="0"/>
              <a:t>(</a:t>
            </a:r>
            <a:r>
              <a:rPr lang="fr-FR" sz="1400" b="1" i="1" dirty="0">
                <a:latin typeface="+mj-lt"/>
              </a:rPr>
              <a:t>Brute-Force</a:t>
            </a:r>
            <a:r>
              <a:rPr lang="fr-FR" dirty="0"/>
              <a:t> </a:t>
            </a:r>
            <a:r>
              <a:rPr lang="fr-FR" sz="1400" b="1" i="1" dirty="0" err="1">
                <a:latin typeface="+mj-lt"/>
              </a:rPr>
              <a:t>Attacks</a:t>
            </a:r>
            <a:r>
              <a:rPr lang="ar-DZ" dirty="0" smtClean="0"/>
              <a:t>)</a:t>
            </a:r>
            <a:r>
              <a:rPr lang="fr-FR" dirty="0" smtClean="0"/>
              <a:t>.</a:t>
            </a:r>
            <a:endParaRPr lang="x-none" dirty="0"/>
          </a:p>
        </p:txBody>
      </p:sp>
      <p:sp>
        <p:nvSpPr>
          <p:cNvPr id="17" name="TextBox 8">
            <a:extLst>
              <a:ext uri="{FF2B5EF4-FFF2-40B4-BE49-F238E27FC236}">
                <a16:creationId xmlns:a16="http://schemas.microsoft.com/office/drawing/2014/main" xmlns="" id="{BECC5118-D336-24EF-B24A-008DF418D1CD}"/>
              </a:ext>
            </a:extLst>
          </p:cNvPr>
          <p:cNvSpPr txBox="1"/>
          <p:nvPr/>
        </p:nvSpPr>
        <p:spPr>
          <a:xfrm>
            <a:off x="6820677" y="5554496"/>
            <a:ext cx="393798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حقن </a:t>
            </a:r>
            <a:r>
              <a:rPr lang="ar-DZ" dirty="0"/>
              <a:t>قواعد البيانات </a:t>
            </a:r>
            <a:r>
              <a:rPr lang="ar-DZ" dirty="0" smtClean="0"/>
              <a:t>(</a:t>
            </a:r>
            <a:r>
              <a:rPr lang="fr-FR" sz="1400" b="1" i="1" dirty="0">
                <a:latin typeface="+mj-lt"/>
              </a:rPr>
              <a:t>SQL</a:t>
            </a:r>
            <a:r>
              <a:rPr lang="fr-FR" dirty="0"/>
              <a:t> </a:t>
            </a:r>
            <a:r>
              <a:rPr lang="fr-FR" sz="1400" b="1" i="1" dirty="0">
                <a:latin typeface="+mj-lt"/>
              </a:rPr>
              <a:t>Injection</a:t>
            </a:r>
            <a:r>
              <a:rPr lang="ar-DZ" dirty="0" smtClean="0"/>
              <a:t>)</a:t>
            </a:r>
            <a:r>
              <a:rPr lang="fr-FR" dirty="0" smtClean="0"/>
              <a:t>.</a:t>
            </a:r>
            <a:endParaRPr lang="x-none" dirty="0"/>
          </a:p>
        </p:txBody>
      </p:sp>
      <p:sp>
        <p:nvSpPr>
          <p:cNvPr id="3" name="Rectangle 2"/>
          <p:cNvSpPr/>
          <p:nvPr/>
        </p:nvSpPr>
        <p:spPr>
          <a:xfrm>
            <a:off x="1222311" y="1927693"/>
            <a:ext cx="9822454" cy="1015663"/>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SA" sz="2000" dirty="0">
                <a:solidFill>
                  <a:srgbClr val="333333"/>
                </a:solidFill>
                <a:ea typeface="Calibri" panose="020F0502020204030204" pitchFamily="34" charset="0"/>
                <a:cs typeface="Sakkal Majalla" panose="02000000000000000000" pitchFamily="2" charset="-78"/>
              </a:rPr>
              <a:t>هي عملية استغلال ثغرات في الأنظمة أو الشبكات أو التطبيقات أو في الأفراد أنفسهم من أجل الدخول إلى النظام بطريقة غير شرعية، وبالتالي التحكم فيه أو تعطيله أو سرقة البيانات. مثل الدخول إلى نظام ما عن طريق سرقة هوية شخص له صلاحية الدخول، أو استعمال كلمة مرور مزورة أو خداع </a:t>
            </a:r>
            <a:r>
              <a:rPr lang="ar-SA" sz="2000" dirty="0" smtClean="0">
                <a:solidFill>
                  <a:srgbClr val="333333"/>
                </a:solidFill>
                <a:ea typeface="Calibri" panose="020F0502020204030204" pitchFamily="34" charset="0"/>
                <a:cs typeface="Sakkal Majalla" panose="02000000000000000000" pitchFamily="2" charset="-78"/>
              </a:rPr>
              <a:t>حر</a:t>
            </a:r>
            <a:r>
              <a:rPr lang="ar-DZ" sz="2000" dirty="0" smtClean="0">
                <a:solidFill>
                  <a:srgbClr val="333333"/>
                </a:solidFill>
                <a:ea typeface="Calibri" panose="020F0502020204030204" pitchFamily="34" charset="0"/>
                <a:cs typeface="Sakkal Majalla" panose="02000000000000000000" pitchFamily="2" charset="-78"/>
              </a:rPr>
              <a:t>ا</a:t>
            </a:r>
            <a:r>
              <a:rPr lang="ar-SA" sz="2000" dirty="0" smtClean="0">
                <a:solidFill>
                  <a:srgbClr val="333333"/>
                </a:solidFill>
                <a:ea typeface="Calibri" panose="020F0502020204030204" pitchFamily="34" charset="0"/>
                <a:cs typeface="Sakkal Majalla" panose="02000000000000000000" pitchFamily="2" charset="-78"/>
              </a:rPr>
              <a:t>س </a:t>
            </a:r>
            <a:r>
              <a:rPr lang="ar-SA" sz="2000" dirty="0">
                <a:solidFill>
                  <a:srgbClr val="333333"/>
                </a:solidFill>
                <a:ea typeface="Calibri" panose="020F0502020204030204" pitchFamily="34" charset="0"/>
                <a:cs typeface="Sakkal Majalla" panose="02000000000000000000" pitchFamily="2" charset="-78"/>
              </a:rPr>
              <a:t>الأمن </a:t>
            </a:r>
            <a:r>
              <a:rPr lang="ar-DZ" sz="2000" dirty="0" smtClean="0">
                <a:solidFill>
                  <a:srgbClr val="333333"/>
                </a:solidFill>
                <a:ea typeface="Calibri" panose="020F0502020204030204" pitchFamily="34" charset="0"/>
                <a:cs typeface="Sakkal Majalla" panose="02000000000000000000" pitchFamily="2" charset="-78"/>
              </a:rPr>
              <a:t>:</a:t>
            </a:r>
            <a:endParaRPr lang="fr-FR" sz="2000" dirty="0">
              <a:solidFill>
                <a:srgbClr val="333333"/>
              </a:solidFill>
              <a:ea typeface="Calibri" panose="020F0502020204030204" pitchFamily="34" charset="0"/>
              <a:cs typeface="Sakkal Majalla" panose="02000000000000000000" pitchFamily="2" charset="-78"/>
            </a:endParaRPr>
          </a:p>
        </p:txBody>
      </p:sp>
      <p:sp>
        <p:nvSpPr>
          <p:cNvPr id="13" name="TextBox 8">
            <a:extLst>
              <a:ext uri="{FF2B5EF4-FFF2-40B4-BE49-F238E27FC236}">
                <a16:creationId xmlns:a16="http://schemas.microsoft.com/office/drawing/2014/main" xmlns="" id="{BECC5118-D336-24EF-B24A-008DF418D1CD}"/>
              </a:ext>
            </a:extLst>
          </p:cNvPr>
          <p:cNvSpPr txBox="1"/>
          <p:nvPr/>
        </p:nvSpPr>
        <p:spPr>
          <a:xfrm>
            <a:off x="1679511" y="3257814"/>
            <a:ext cx="393798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هجمات </a:t>
            </a:r>
            <a:r>
              <a:rPr lang="ar-DZ" dirty="0"/>
              <a:t>التموضع كرجل في الوسط </a:t>
            </a:r>
            <a:r>
              <a:rPr lang="ar-DZ" dirty="0" smtClean="0"/>
              <a:t>(</a:t>
            </a:r>
            <a:r>
              <a:rPr lang="fr-FR" sz="1400" b="1" i="1" dirty="0">
                <a:latin typeface="+mj-lt"/>
              </a:rPr>
              <a:t>MITM</a:t>
            </a:r>
            <a:r>
              <a:rPr lang="ar-DZ" dirty="0" smtClean="0"/>
              <a:t>).</a:t>
            </a:r>
            <a:endParaRPr lang="x-none" dirty="0"/>
          </a:p>
        </p:txBody>
      </p:sp>
      <p:sp>
        <p:nvSpPr>
          <p:cNvPr id="14" name="TextBox 8">
            <a:extLst>
              <a:ext uri="{FF2B5EF4-FFF2-40B4-BE49-F238E27FC236}">
                <a16:creationId xmlns:a16="http://schemas.microsoft.com/office/drawing/2014/main" xmlns="" id="{BECC5118-D336-24EF-B24A-008DF418D1CD}"/>
              </a:ext>
            </a:extLst>
          </p:cNvPr>
          <p:cNvSpPr txBox="1"/>
          <p:nvPr/>
        </p:nvSpPr>
        <p:spPr>
          <a:xfrm>
            <a:off x="1679511" y="4032720"/>
            <a:ext cx="393798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هجمات </a:t>
            </a:r>
            <a:r>
              <a:rPr lang="ar-DZ" dirty="0"/>
              <a:t>حجب الخدمة </a:t>
            </a:r>
            <a:r>
              <a:rPr lang="ar-DZ" dirty="0" smtClean="0"/>
              <a:t>(</a:t>
            </a:r>
            <a:r>
              <a:rPr lang="fr-FR" sz="1400" b="1" i="1" dirty="0" err="1">
                <a:latin typeface="+mj-lt"/>
              </a:rPr>
              <a:t>DoS</a:t>
            </a:r>
            <a:r>
              <a:rPr lang="ar-DZ" dirty="0" smtClean="0"/>
              <a:t>)</a:t>
            </a:r>
            <a:r>
              <a:rPr lang="fr-FR" dirty="0" smtClean="0"/>
              <a:t>.</a:t>
            </a:r>
            <a:endParaRPr lang="x-none" dirty="0"/>
          </a:p>
        </p:txBody>
      </p:sp>
      <p:sp>
        <p:nvSpPr>
          <p:cNvPr id="16" name="TextBox 8">
            <a:extLst>
              <a:ext uri="{FF2B5EF4-FFF2-40B4-BE49-F238E27FC236}">
                <a16:creationId xmlns:a16="http://schemas.microsoft.com/office/drawing/2014/main" xmlns="" id="{BECC5118-D336-24EF-B24A-008DF418D1CD}"/>
              </a:ext>
            </a:extLst>
          </p:cNvPr>
          <p:cNvSpPr txBox="1"/>
          <p:nvPr/>
        </p:nvSpPr>
        <p:spPr>
          <a:xfrm>
            <a:off x="1679511" y="4793316"/>
            <a:ext cx="393798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الهجومات </a:t>
            </a:r>
            <a:r>
              <a:rPr lang="ar-DZ" dirty="0"/>
              <a:t>عن طريق البرامج الضارة</a:t>
            </a:r>
            <a:r>
              <a:rPr lang="fr-FR" dirty="0" smtClean="0"/>
              <a:t>.</a:t>
            </a:r>
            <a:endParaRPr lang="x-none" dirty="0"/>
          </a:p>
        </p:txBody>
      </p:sp>
    </p:spTree>
    <p:extLst>
      <p:ext uri="{BB962C8B-B14F-4D97-AF65-F5344CB8AC3E}">
        <p14:creationId xmlns:p14="http://schemas.microsoft.com/office/powerpoint/2010/main" val="406148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5" grpId="0" animBg="1"/>
      <p:bldP spid="17" grpId="0" animBg="1"/>
      <p:bldP spid="13"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أنواع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التهديدات:</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4534677" y="2810529"/>
            <a:ext cx="6270639"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هجومات </a:t>
            </a:r>
            <a:r>
              <a:rPr lang="ar-DZ" dirty="0"/>
              <a:t>إلكترونية خارجية (اختراقات).</a:t>
            </a:r>
            <a:endParaRPr lang="x-none" dirty="0"/>
          </a:p>
        </p:txBody>
      </p:sp>
      <p:sp>
        <p:nvSpPr>
          <p:cNvPr id="9" name="TextBox 6">
            <a:extLst>
              <a:ext uri="{FF2B5EF4-FFF2-40B4-BE49-F238E27FC236}">
                <a16:creationId xmlns:a16="http://schemas.microsoft.com/office/drawing/2014/main" xmlns="" id="{E5FC7FB7-18EF-9FEE-0CBE-79767AAE1DEF}"/>
              </a:ext>
            </a:extLst>
          </p:cNvPr>
          <p:cNvSpPr txBox="1"/>
          <p:nvPr/>
        </p:nvSpPr>
        <p:spPr>
          <a:xfrm>
            <a:off x="4929715" y="1211499"/>
            <a:ext cx="6115050" cy="619272"/>
          </a:xfrm>
          <a:prstGeom prst="rect">
            <a:avLst/>
          </a:prstGeom>
        </p:spPr>
        <p:txBody>
          <a:bodyPr wrap="square">
            <a:spAutoFit/>
          </a:bodyPr>
          <a:lstStyle>
            <a:defPPr>
              <a:defRPr lang="en-US"/>
            </a:defPPr>
            <a:lvl1pPr lvl="0" algn="just" rtl="1">
              <a:lnSpc>
                <a:spcPct val="107000"/>
              </a:lnSpc>
              <a:spcBef>
                <a:spcPts val="1200"/>
              </a:spcBef>
              <a:spcAft>
                <a:spcPts val="600"/>
              </a:spcAft>
              <a:defRPr sz="3600" b="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defRPr>
            </a:lvl1pPr>
          </a:lstStyle>
          <a:p>
            <a:r>
              <a:rPr lang="ar-DZ" sz="3200" dirty="0" smtClean="0"/>
              <a:t>ج‌</a:t>
            </a:r>
            <a:r>
              <a:rPr lang="ar-DZ" sz="3200" dirty="0"/>
              <a:t>.	تسريب البيانات </a:t>
            </a:r>
            <a:r>
              <a:rPr lang="ar-DZ" sz="3200" dirty="0" smtClean="0"/>
              <a:t>(</a:t>
            </a:r>
            <a:r>
              <a:rPr lang="fr-FR" sz="3200" dirty="0"/>
              <a:t>Data </a:t>
            </a:r>
            <a:r>
              <a:rPr lang="fr-FR" sz="3200" dirty="0" err="1" smtClean="0"/>
              <a:t>Breach</a:t>
            </a:r>
            <a:r>
              <a:rPr lang="ar-DZ" sz="3200" dirty="0" smtClean="0"/>
              <a:t>)</a:t>
            </a:r>
            <a:r>
              <a:rPr lang="fr-FR" sz="3200" dirty="0" smtClean="0"/>
              <a:t> </a:t>
            </a:r>
            <a:r>
              <a:rPr lang="fr-FR" sz="3200" dirty="0"/>
              <a:t>: </a:t>
            </a:r>
            <a:endParaRPr lang="x-none" sz="3200" dirty="0"/>
          </a:p>
        </p:txBody>
      </p:sp>
      <p:sp>
        <p:nvSpPr>
          <p:cNvPr id="11" name="TextBox 8">
            <a:extLst>
              <a:ext uri="{FF2B5EF4-FFF2-40B4-BE49-F238E27FC236}">
                <a16:creationId xmlns:a16="http://schemas.microsoft.com/office/drawing/2014/main" xmlns="" id="{BECC5118-D336-24EF-B24A-008DF418D1CD}"/>
              </a:ext>
            </a:extLst>
          </p:cNvPr>
          <p:cNvSpPr txBox="1"/>
          <p:nvPr/>
        </p:nvSpPr>
        <p:spPr>
          <a:xfrm>
            <a:off x="4534677" y="3354919"/>
            <a:ext cx="6270639"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تسريبات </a:t>
            </a:r>
            <a:r>
              <a:rPr lang="ar-DZ" dirty="0"/>
              <a:t>من الداخل نتيجة أخطاء بشرية أو نتيجة التواطؤ أو الإهمال واللامبالاة</a:t>
            </a:r>
            <a:r>
              <a:rPr lang="fr-FR" dirty="0" smtClean="0"/>
              <a:t>.</a:t>
            </a:r>
            <a:endParaRPr lang="x-none" dirty="0"/>
          </a:p>
        </p:txBody>
      </p:sp>
      <p:sp>
        <p:nvSpPr>
          <p:cNvPr id="15" name="TextBox 8">
            <a:extLst>
              <a:ext uri="{FF2B5EF4-FFF2-40B4-BE49-F238E27FC236}">
                <a16:creationId xmlns:a16="http://schemas.microsoft.com/office/drawing/2014/main" xmlns="" id="{BECC5118-D336-24EF-B24A-008DF418D1CD}"/>
              </a:ext>
            </a:extLst>
          </p:cNvPr>
          <p:cNvSpPr txBox="1"/>
          <p:nvPr/>
        </p:nvSpPr>
        <p:spPr>
          <a:xfrm>
            <a:off x="4534677" y="3899309"/>
            <a:ext cx="6270639"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السرقة </a:t>
            </a:r>
            <a:r>
              <a:rPr lang="ar-DZ" dirty="0"/>
              <a:t>المادية (سرقة جهاز أو أداة تخزين)</a:t>
            </a:r>
            <a:r>
              <a:rPr lang="fr-FR" dirty="0" smtClean="0"/>
              <a:t>.</a:t>
            </a:r>
            <a:endParaRPr lang="x-none" dirty="0"/>
          </a:p>
        </p:txBody>
      </p:sp>
      <p:sp>
        <p:nvSpPr>
          <p:cNvPr id="3" name="Rectangle 2"/>
          <p:cNvSpPr/>
          <p:nvPr/>
        </p:nvSpPr>
        <p:spPr>
          <a:xfrm>
            <a:off x="1222311" y="1927693"/>
            <a:ext cx="9822454" cy="707886"/>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SA" sz="2000" dirty="0">
                <a:solidFill>
                  <a:srgbClr val="333333"/>
                </a:solidFill>
                <a:ea typeface="Calibri" panose="020F0502020204030204" pitchFamily="34" charset="0"/>
                <a:cs typeface="Sakkal Majalla" panose="02000000000000000000" pitchFamily="2" charset="-78"/>
              </a:rPr>
              <a:t>حادثة أمنية يتم فيها الوصول غير المصرح به إلى بيانات سرية أو حساسة أو محمية، واستخراجها من نظام آمن دون علم الإدارة أو موافقتها. وهي عادة ما تحدث نتيجة </a:t>
            </a:r>
            <a:r>
              <a:rPr lang="ar-DZ" sz="2000" dirty="0" smtClean="0">
                <a:solidFill>
                  <a:srgbClr val="333333"/>
                </a:solidFill>
                <a:ea typeface="Calibri" panose="020F0502020204030204" pitchFamily="34" charset="0"/>
                <a:cs typeface="Sakkal Majalla" panose="02000000000000000000" pitchFamily="2" charset="-78"/>
              </a:rPr>
              <a:t>:</a:t>
            </a:r>
            <a:endParaRPr lang="fr-FR" sz="2000" dirty="0">
              <a:solidFill>
                <a:srgbClr val="333333"/>
              </a:solidFill>
              <a:ea typeface="Calibri" panose="020F0502020204030204" pitchFamily="34" charset="0"/>
              <a:cs typeface="Sakkal Majalla" panose="02000000000000000000" pitchFamily="2" charset="-78"/>
            </a:endParaRPr>
          </a:p>
        </p:txBody>
      </p:sp>
      <p:sp>
        <p:nvSpPr>
          <p:cNvPr id="2" name="Rectangle 1"/>
          <p:cNvSpPr/>
          <p:nvPr/>
        </p:nvSpPr>
        <p:spPr>
          <a:xfrm>
            <a:off x="1461761" y="4625548"/>
            <a:ext cx="9583004" cy="646331"/>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gn="just" rtl="1">
              <a:spcBef>
                <a:spcPct val="0"/>
              </a:spcBef>
              <a:buFont typeface="Courier New" panose="02070309020205020404" pitchFamily="49" charset="0"/>
              <a:buNone/>
            </a:pPr>
            <a:r>
              <a:rPr lang="ar-SA" b="1" dirty="0">
                <a:ln w="0"/>
                <a:solidFill>
                  <a:srgbClr val="FF0000"/>
                </a:solidFill>
                <a:effectLst>
                  <a:outerShdw blurRad="38100" dist="19050" dir="2700000" algn="tl" rotWithShape="0">
                    <a:schemeClr val="dk1">
                      <a:alpha val="40000"/>
                    </a:schemeClr>
                  </a:outerShdw>
                </a:effectLst>
              </a:rPr>
              <a:t>بالنسبة </a:t>
            </a:r>
            <a:r>
              <a:rPr lang="ar-SA" b="1" dirty="0" smtClean="0">
                <a:ln w="0"/>
                <a:solidFill>
                  <a:srgbClr val="FF0000"/>
                </a:solidFill>
                <a:effectLst>
                  <a:outerShdw blurRad="38100" dist="19050" dir="2700000" algn="tl" rotWithShape="0">
                    <a:schemeClr val="dk1">
                      <a:alpha val="40000"/>
                    </a:schemeClr>
                  </a:outerShdw>
                </a:effectLst>
              </a:rPr>
              <a:t>للأشخاص: </a:t>
            </a:r>
            <a:r>
              <a:rPr lang="ar-SA" dirty="0" smtClean="0">
                <a:ln w="0"/>
                <a:solidFill>
                  <a:srgbClr val="FF0000"/>
                </a:solidFill>
                <a:effectLst>
                  <a:outerShdw blurRad="38100" dist="19050" dir="2700000" algn="tl" rotWithShape="0">
                    <a:schemeClr val="dk1">
                      <a:alpha val="40000"/>
                    </a:schemeClr>
                  </a:outerShdw>
                </a:effectLst>
              </a:rPr>
              <a:t>سرقة الهوية (استخدام البيانات الشخص</a:t>
            </a:r>
            <a:r>
              <a:rPr lang="ar-DZ" dirty="0" smtClean="0">
                <a:ln w="0"/>
                <a:solidFill>
                  <a:srgbClr val="FF0000"/>
                </a:solidFill>
                <a:effectLst>
                  <a:outerShdw blurRad="38100" dist="19050" dir="2700000" algn="tl" rotWithShape="0">
                    <a:schemeClr val="dk1">
                      <a:alpha val="40000"/>
                    </a:schemeClr>
                  </a:outerShdw>
                </a:effectLst>
              </a:rPr>
              <a:t>ي</a:t>
            </a:r>
            <a:r>
              <a:rPr lang="ar-SA" dirty="0" smtClean="0">
                <a:ln w="0"/>
                <a:solidFill>
                  <a:srgbClr val="FF0000"/>
                </a:solidFill>
                <a:effectLst>
                  <a:outerShdw blurRad="38100" dist="19050" dir="2700000" algn="tl" rotWithShape="0">
                    <a:schemeClr val="dk1">
                      <a:alpha val="40000"/>
                    </a:schemeClr>
                  </a:outerShdw>
                </a:effectLst>
              </a:rPr>
              <a:t>ة لأغراض غير قانونية)، انتهاك الخصوصية، الخسائر المادية، التعرض </a:t>
            </a:r>
            <a:r>
              <a:rPr lang="ar-SA" dirty="0" err="1" smtClean="0">
                <a:ln w="0"/>
                <a:solidFill>
                  <a:srgbClr val="FF0000"/>
                </a:solidFill>
                <a:effectLst>
                  <a:outerShdw blurRad="38100" dist="19050" dir="2700000" algn="tl" rotWithShape="0">
                    <a:schemeClr val="dk1">
                      <a:alpha val="40000"/>
                    </a:schemeClr>
                  </a:outerShdw>
                </a:effectLst>
              </a:rPr>
              <a:t>للتصيد</a:t>
            </a:r>
            <a:r>
              <a:rPr lang="ar-SA" dirty="0" smtClean="0">
                <a:ln w="0"/>
                <a:solidFill>
                  <a:srgbClr val="FF0000"/>
                </a:solidFill>
                <a:effectLst>
                  <a:outerShdw blurRad="38100" dist="19050" dir="2700000" algn="tl" rotWithShape="0">
                    <a:schemeClr val="dk1">
                      <a:alpha val="40000"/>
                    </a:schemeClr>
                  </a:outerShdw>
                </a:effectLst>
              </a:rPr>
              <a:t> المستهدف</a:t>
            </a:r>
            <a:endParaRPr lang="fr-FR" dirty="0">
              <a:ln w="0"/>
              <a:solidFill>
                <a:srgbClr val="FF0000"/>
              </a:solidFill>
              <a:effectLst>
                <a:outerShdw blurRad="38100" dist="19050" dir="2700000" algn="tl" rotWithShape="0">
                  <a:schemeClr val="dk1">
                    <a:alpha val="40000"/>
                  </a:schemeClr>
                </a:outerShdw>
              </a:effectLst>
            </a:endParaRPr>
          </a:p>
        </p:txBody>
      </p:sp>
      <p:sp>
        <p:nvSpPr>
          <p:cNvPr id="18" name="Rectangle 17"/>
          <p:cNvSpPr/>
          <p:nvPr/>
        </p:nvSpPr>
        <p:spPr>
          <a:xfrm>
            <a:off x="1461761" y="5440065"/>
            <a:ext cx="9583004" cy="646331"/>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gn="just" rtl="1">
              <a:spcBef>
                <a:spcPct val="0"/>
              </a:spcBef>
              <a:buFont typeface="Courier New" panose="02070309020205020404" pitchFamily="49" charset="0"/>
              <a:buNone/>
            </a:pPr>
            <a:r>
              <a:rPr lang="ar-SA" b="1" dirty="0">
                <a:ln w="0"/>
                <a:solidFill>
                  <a:srgbClr val="FF0000"/>
                </a:solidFill>
                <a:effectLst>
                  <a:outerShdw blurRad="38100" dist="19050" dir="2700000" algn="tl" rotWithShape="0">
                    <a:schemeClr val="dk1">
                      <a:alpha val="40000"/>
                    </a:schemeClr>
                  </a:outerShdw>
                </a:effectLst>
              </a:rPr>
              <a:t>بالنسبة للمؤسسات: </a:t>
            </a:r>
            <a:r>
              <a:rPr lang="ar-SA" dirty="0">
                <a:ln w="0"/>
                <a:solidFill>
                  <a:srgbClr val="FF0000"/>
                </a:solidFill>
                <a:effectLst>
                  <a:outerShdw blurRad="38100" dist="19050" dir="2700000" algn="tl" rotWithShape="0">
                    <a:schemeClr val="dk1">
                      <a:alpha val="40000"/>
                    </a:schemeClr>
                  </a:outerShdw>
                </a:effectLst>
              </a:rPr>
              <a:t>الخسائر المالية، فقدان الأسواق والعملاء، الإضرار بالسمعة، المساءلة القانونية</a:t>
            </a:r>
            <a:endParaRPr lang="fr-FR"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68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1" grpId="0" animBg="1"/>
      <p:bldP spid="15" grpId="0" animBg="1"/>
      <p:bldP spid="3" grpId="0" animBg="1"/>
      <p:bldP spid="2"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4-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أنواع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التهديدات:</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6101542" y="3267726"/>
            <a:ext cx="484305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فقدان </a:t>
            </a:r>
            <a:r>
              <a:rPr lang="ar-DZ" dirty="0"/>
              <a:t>الوصول إلى البيانات والخدمات </a:t>
            </a:r>
            <a:r>
              <a:rPr lang="ar-DZ" dirty="0" smtClean="0"/>
              <a:t>(</a:t>
            </a:r>
            <a:r>
              <a:rPr lang="fr-FR" sz="1400" b="1" i="1" dirty="0" err="1">
                <a:latin typeface="+mj-lt"/>
              </a:rPr>
              <a:t>Loss</a:t>
            </a:r>
            <a:r>
              <a:rPr lang="fr-FR" dirty="0"/>
              <a:t> </a:t>
            </a:r>
            <a:r>
              <a:rPr lang="fr-FR" sz="1400" b="1" i="1" dirty="0">
                <a:latin typeface="+mj-lt"/>
              </a:rPr>
              <a:t>of</a:t>
            </a:r>
            <a:r>
              <a:rPr lang="fr-FR" dirty="0"/>
              <a:t> </a:t>
            </a:r>
            <a:r>
              <a:rPr lang="fr-FR" sz="1400" b="1" i="1" dirty="0" err="1">
                <a:latin typeface="+mj-lt"/>
              </a:rPr>
              <a:t>Availability</a:t>
            </a:r>
            <a:r>
              <a:rPr lang="ar-DZ" dirty="0" smtClean="0"/>
              <a:t>)</a:t>
            </a:r>
            <a:endParaRPr lang="x-none" dirty="0"/>
          </a:p>
        </p:txBody>
      </p:sp>
      <p:sp>
        <p:nvSpPr>
          <p:cNvPr id="9" name="TextBox 6">
            <a:extLst>
              <a:ext uri="{FF2B5EF4-FFF2-40B4-BE49-F238E27FC236}">
                <a16:creationId xmlns:a16="http://schemas.microsoft.com/office/drawing/2014/main" xmlns="" id="{E5FC7FB7-18EF-9FEE-0CBE-79767AAE1DEF}"/>
              </a:ext>
            </a:extLst>
          </p:cNvPr>
          <p:cNvSpPr txBox="1"/>
          <p:nvPr/>
        </p:nvSpPr>
        <p:spPr>
          <a:xfrm>
            <a:off x="4929715" y="1211499"/>
            <a:ext cx="6115050" cy="619272"/>
          </a:xfrm>
          <a:prstGeom prst="rect">
            <a:avLst/>
          </a:prstGeom>
        </p:spPr>
        <p:txBody>
          <a:bodyPr wrap="square">
            <a:spAutoFit/>
          </a:bodyPr>
          <a:lstStyle>
            <a:defPPr>
              <a:defRPr lang="en-US"/>
            </a:defPPr>
            <a:lvl1pPr lvl="0" algn="just" rtl="1">
              <a:lnSpc>
                <a:spcPct val="107000"/>
              </a:lnSpc>
              <a:spcBef>
                <a:spcPts val="1200"/>
              </a:spcBef>
              <a:spcAft>
                <a:spcPts val="600"/>
              </a:spcAft>
              <a:defRPr sz="3600" b="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defRPr>
            </a:lvl1pPr>
          </a:lstStyle>
          <a:p>
            <a:r>
              <a:rPr lang="ar-DZ" sz="3200" dirty="0" smtClean="0"/>
              <a:t>ح‌</a:t>
            </a:r>
            <a:r>
              <a:rPr lang="ar-DZ" sz="3200" dirty="0"/>
              <a:t>.	الكوارث </a:t>
            </a:r>
            <a:r>
              <a:rPr lang="ar-DZ" sz="3200" dirty="0" smtClean="0"/>
              <a:t>الطبيعية و </a:t>
            </a:r>
            <a:r>
              <a:rPr lang="ar-DZ" sz="3200" dirty="0"/>
              <a:t>فقدان </a:t>
            </a:r>
            <a:r>
              <a:rPr lang="ar-DZ" sz="3200" dirty="0" smtClean="0"/>
              <a:t>الطاقة:</a:t>
            </a:r>
            <a:endParaRPr lang="x-none" sz="3200" dirty="0"/>
          </a:p>
        </p:txBody>
      </p:sp>
      <p:sp>
        <p:nvSpPr>
          <p:cNvPr id="11" name="TextBox 8">
            <a:extLst>
              <a:ext uri="{FF2B5EF4-FFF2-40B4-BE49-F238E27FC236}">
                <a16:creationId xmlns:a16="http://schemas.microsoft.com/office/drawing/2014/main" xmlns="" id="{BECC5118-D336-24EF-B24A-008DF418D1CD}"/>
              </a:ext>
            </a:extLst>
          </p:cNvPr>
          <p:cNvSpPr txBox="1"/>
          <p:nvPr/>
        </p:nvSpPr>
        <p:spPr>
          <a:xfrm>
            <a:off x="6101542" y="4032719"/>
            <a:ext cx="484305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تلف </a:t>
            </a:r>
            <a:r>
              <a:rPr lang="ar-DZ" dirty="0"/>
              <a:t>البيانات </a:t>
            </a:r>
            <a:r>
              <a:rPr lang="ar-DZ" dirty="0" smtClean="0"/>
              <a:t>(</a:t>
            </a:r>
            <a:r>
              <a:rPr lang="fr-FR" sz="1400" b="1" i="1" dirty="0">
                <a:latin typeface="+mj-lt"/>
              </a:rPr>
              <a:t>Data</a:t>
            </a:r>
            <a:r>
              <a:rPr lang="fr-FR" dirty="0"/>
              <a:t> </a:t>
            </a:r>
            <a:r>
              <a:rPr lang="fr-FR" sz="1400" b="1" i="1" dirty="0">
                <a:latin typeface="+mj-lt"/>
              </a:rPr>
              <a:t>Corruption</a:t>
            </a:r>
            <a:r>
              <a:rPr lang="ar-DZ" dirty="0" smtClean="0"/>
              <a:t>)</a:t>
            </a:r>
            <a:r>
              <a:rPr lang="fr-FR" dirty="0" smtClean="0"/>
              <a:t>.</a:t>
            </a:r>
            <a:endParaRPr lang="x-none" dirty="0"/>
          </a:p>
        </p:txBody>
      </p:sp>
      <p:sp>
        <p:nvSpPr>
          <p:cNvPr id="15" name="TextBox 8">
            <a:extLst>
              <a:ext uri="{FF2B5EF4-FFF2-40B4-BE49-F238E27FC236}">
                <a16:creationId xmlns:a16="http://schemas.microsoft.com/office/drawing/2014/main" xmlns="" id="{BECC5118-D336-24EF-B24A-008DF418D1CD}"/>
              </a:ext>
            </a:extLst>
          </p:cNvPr>
          <p:cNvSpPr txBox="1"/>
          <p:nvPr/>
        </p:nvSpPr>
        <p:spPr>
          <a:xfrm>
            <a:off x="6101542" y="4793316"/>
            <a:ext cx="484305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فقدان </a:t>
            </a:r>
            <a:r>
              <a:rPr lang="ar-DZ" dirty="0"/>
              <a:t>البيانات بشكل كلي </a:t>
            </a:r>
            <a:r>
              <a:rPr lang="ar-DZ" dirty="0" smtClean="0"/>
              <a:t>(</a:t>
            </a:r>
            <a:r>
              <a:rPr lang="fr-FR" sz="1400" b="1" i="1" dirty="0">
                <a:latin typeface="+mj-lt"/>
              </a:rPr>
              <a:t>Permanent</a:t>
            </a:r>
            <a:r>
              <a:rPr lang="fr-FR" dirty="0"/>
              <a:t> </a:t>
            </a:r>
            <a:r>
              <a:rPr lang="fr-FR" sz="1400" b="1" i="1" dirty="0">
                <a:latin typeface="+mj-lt"/>
              </a:rPr>
              <a:t>Data</a:t>
            </a:r>
            <a:r>
              <a:rPr lang="fr-FR" dirty="0"/>
              <a:t> </a:t>
            </a:r>
            <a:r>
              <a:rPr lang="fr-FR" sz="1400" b="1" i="1" dirty="0" err="1">
                <a:latin typeface="+mj-lt"/>
              </a:rPr>
              <a:t>Loss</a:t>
            </a:r>
            <a:r>
              <a:rPr lang="ar-DZ" dirty="0" smtClean="0"/>
              <a:t>)</a:t>
            </a:r>
            <a:r>
              <a:rPr lang="fr-FR" dirty="0" smtClean="0"/>
              <a:t>.</a:t>
            </a:r>
            <a:endParaRPr lang="x-none" dirty="0"/>
          </a:p>
        </p:txBody>
      </p:sp>
      <p:sp>
        <p:nvSpPr>
          <p:cNvPr id="17" name="TextBox 8">
            <a:extLst>
              <a:ext uri="{FF2B5EF4-FFF2-40B4-BE49-F238E27FC236}">
                <a16:creationId xmlns:a16="http://schemas.microsoft.com/office/drawing/2014/main" xmlns="" id="{BECC5118-D336-24EF-B24A-008DF418D1CD}"/>
              </a:ext>
            </a:extLst>
          </p:cNvPr>
          <p:cNvSpPr txBox="1"/>
          <p:nvPr/>
        </p:nvSpPr>
        <p:spPr>
          <a:xfrm>
            <a:off x="6101542" y="5554496"/>
            <a:ext cx="484305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اختراق </a:t>
            </a:r>
            <a:r>
              <a:rPr lang="ar-DZ" dirty="0"/>
              <a:t>سلامة البيانات </a:t>
            </a:r>
            <a:r>
              <a:rPr lang="ar-DZ" dirty="0" smtClean="0"/>
              <a:t>(</a:t>
            </a:r>
            <a:r>
              <a:rPr lang="fr-FR" sz="1400" b="1" i="1" dirty="0" err="1">
                <a:latin typeface="+mj-lt"/>
              </a:rPr>
              <a:t>Loss</a:t>
            </a:r>
            <a:r>
              <a:rPr lang="fr-FR" dirty="0"/>
              <a:t> </a:t>
            </a:r>
            <a:r>
              <a:rPr lang="fr-FR" sz="1400" b="1" i="1" dirty="0">
                <a:latin typeface="+mj-lt"/>
              </a:rPr>
              <a:t>of</a:t>
            </a:r>
            <a:r>
              <a:rPr lang="fr-FR" dirty="0"/>
              <a:t> </a:t>
            </a:r>
            <a:r>
              <a:rPr lang="fr-FR" sz="1400" b="1" i="1" dirty="0" err="1">
                <a:latin typeface="+mj-lt"/>
              </a:rPr>
              <a:t>Integrity</a:t>
            </a:r>
            <a:r>
              <a:rPr lang="ar-DZ" dirty="0" smtClean="0"/>
              <a:t>)</a:t>
            </a:r>
            <a:r>
              <a:rPr lang="fr-FR" dirty="0" smtClean="0"/>
              <a:t>.</a:t>
            </a:r>
            <a:endParaRPr lang="x-none" dirty="0"/>
          </a:p>
        </p:txBody>
      </p:sp>
      <p:sp>
        <p:nvSpPr>
          <p:cNvPr id="3" name="Rectangle 2"/>
          <p:cNvSpPr/>
          <p:nvPr/>
        </p:nvSpPr>
        <p:spPr>
          <a:xfrm>
            <a:off x="1222311" y="1927693"/>
            <a:ext cx="9822454" cy="707886"/>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SA" sz="2000" dirty="0">
                <a:solidFill>
                  <a:srgbClr val="333333"/>
                </a:solidFill>
                <a:ea typeface="Calibri" panose="020F0502020204030204" pitchFamily="34" charset="0"/>
                <a:cs typeface="Sakkal Majalla" panose="02000000000000000000" pitchFamily="2" charset="-78"/>
              </a:rPr>
              <a:t>تُعتبر الكوارث الطبيعية ومشاكل فقدان الطاقة من التهديدات غير الإلكترونية التي تؤثر بشكل مباشر على أمن البيانات واستمرارية عمل الأنظمة المعلوماتية، وهو خطر فوري ومهدد بالزوال الدائم للبيانات، ويُعدّ من أكبر التهديدات المادية التي تواجه المؤسسات والأفراد </a:t>
            </a:r>
            <a:r>
              <a:rPr lang="ar-DZ" sz="2000" dirty="0" smtClean="0">
                <a:solidFill>
                  <a:srgbClr val="333333"/>
                </a:solidFill>
                <a:ea typeface="Calibri" panose="020F0502020204030204" pitchFamily="34" charset="0"/>
                <a:cs typeface="Sakkal Majalla" panose="02000000000000000000" pitchFamily="2" charset="-78"/>
              </a:rPr>
              <a:t>:</a:t>
            </a:r>
            <a:endParaRPr lang="fr-FR" sz="2000" dirty="0">
              <a:solidFill>
                <a:srgbClr val="333333"/>
              </a:solidFill>
              <a:ea typeface="Calibri" panose="020F0502020204030204" pitchFamily="34" charset="0"/>
              <a:cs typeface="Sakkal Majalla" panose="02000000000000000000" pitchFamily="2" charset="-78"/>
            </a:endParaRPr>
          </a:p>
        </p:txBody>
      </p:sp>
      <p:sp>
        <p:nvSpPr>
          <p:cNvPr id="13" name="TextBox 8">
            <a:extLst>
              <a:ext uri="{FF2B5EF4-FFF2-40B4-BE49-F238E27FC236}">
                <a16:creationId xmlns:a16="http://schemas.microsoft.com/office/drawing/2014/main" xmlns="" id="{BECC5118-D336-24EF-B24A-008DF418D1CD}"/>
              </a:ext>
            </a:extLst>
          </p:cNvPr>
          <p:cNvSpPr txBox="1"/>
          <p:nvPr/>
        </p:nvSpPr>
        <p:spPr>
          <a:xfrm>
            <a:off x="1082351" y="3257814"/>
            <a:ext cx="4535145" cy="446721"/>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تعطل </a:t>
            </a:r>
            <a:r>
              <a:rPr lang="ar-DZ" dirty="0"/>
              <a:t>أنظمة التشغيل (نظام الملفات)، وقواعد البيانات</a:t>
            </a:r>
            <a:endParaRPr lang="x-none" dirty="0"/>
          </a:p>
        </p:txBody>
      </p:sp>
      <p:sp>
        <p:nvSpPr>
          <p:cNvPr id="14" name="TextBox 8">
            <a:extLst>
              <a:ext uri="{FF2B5EF4-FFF2-40B4-BE49-F238E27FC236}">
                <a16:creationId xmlns:a16="http://schemas.microsoft.com/office/drawing/2014/main" xmlns="" id="{BECC5118-D336-24EF-B24A-008DF418D1CD}"/>
              </a:ext>
            </a:extLst>
          </p:cNvPr>
          <p:cNvSpPr txBox="1"/>
          <p:nvPr/>
        </p:nvSpPr>
        <p:spPr>
          <a:xfrm>
            <a:off x="1082351" y="4032720"/>
            <a:ext cx="4535145" cy="446721"/>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تلف </a:t>
            </a:r>
            <a:r>
              <a:rPr lang="ar-DZ" dirty="0"/>
              <a:t>الملفات المفتوحة وفقدان البيانات غير المحفوظة</a:t>
            </a:r>
            <a:r>
              <a:rPr lang="fr-FR" dirty="0" smtClean="0"/>
              <a:t>.</a:t>
            </a:r>
            <a:endParaRPr lang="x-none" dirty="0"/>
          </a:p>
        </p:txBody>
      </p:sp>
      <p:sp>
        <p:nvSpPr>
          <p:cNvPr id="16" name="TextBox 8">
            <a:extLst>
              <a:ext uri="{FF2B5EF4-FFF2-40B4-BE49-F238E27FC236}">
                <a16:creationId xmlns:a16="http://schemas.microsoft.com/office/drawing/2014/main" xmlns="" id="{BECC5118-D336-24EF-B24A-008DF418D1CD}"/>
              </a:ext>
            </a:extLst>
          </p:cNvPr>
          <p:cNvSpPr txBox="1"/>
          <p:nvPr/>
        </p:nvSpPr>
        <p:spPr>
          <a:xfrm>
            <a:off x="1082351" y="4793316"/>
            <a:ext cx="4535145" cy="870366"/>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التلف </a:t>
            </a:r>
            <a:r>
              <a:rPr lang="ar-DZ" dirty="0"/>
              <a:t>المادي للأقراص الصلبة وتقصير العمر الافتراضي للمعدات</a:t>
            </a:r>
            <a:r>
              <a:rPr lang="fr-FR" dirty="0" smtClean="0"/>
              <a:t>.</a:t>
            </a:r>
            <a:endParaRPr lang="x-none" dirty="0"/>
          </a:p>
        </p:txBody>
      </p:sp>
    </p:spTree>
    <p:extLst>
      <p:ext uri="{BB962C8B-B14F-4D97-AF65-F5344CB8AC3E}">
        <p14:creationId xmlns:p14="http://schemas.microsoft.com/office/powerpoint/2010/main" val="45470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1" grpId="0" animBg="1"/>
      <p:bldP spid="15" grpId="0" animBg="1"/>
      <p:bldP spid="17" grpId="0" animBg="1"/>
      <p:bldP spid="3" grpId="0" animBg="1"/>
      <p:bldP spid="13"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5-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ممارسات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الوقاية:</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082351" y="2339147"/>
            <a:ext cx="9968155" cy="739955"/>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استعمال </a:t>
            </a:r>
            <a:r>
              <a:rPr lang="ar-DZ" dirty="0"/>
              <a:t>وتفعيل الجدران النارية </a:t>
            </a:r>
            <a:r>
              <a:rPr lang="ar-DZ" dirty="0" smtClean="0"/>
              <a:t>(</a:t>
            </a:r>
            <a:r>
              <a:rPr lang="fr-FR" sz="1400" b="1" i="1" dirty="0">
                <a:latin typeface="+mj-lt"/>
              </a:rPr>
              <a:t>Firewalls</a:t>
            </a:r>
            <a:r>
              <a:rPr lang="ar-DZ" dirty="0" smtClean="0"/>
              <a:t>)</a:t>
            </a:r>
            <a:r>
              <a:rPr lang="fr-FR" dirty="0" smtClean="0"/>
              <a:t> </a:t>
            </a:r>
            <a:r>
              <a:rPr lang="ar-DZ" dirty="0"/>
              <a:t>و أنظمة كشف ومنع الاختراقات </a:t>
            </a:r>
            <a:r>
              <a:rPr lang="ar-DZ" dirty="0" smtClean="0"/>
              <a:t>(</a:t>
            </a:r>
            <a:r>
              <a:rPr lang="fr-FR" sz="1400" b="1" i="1" dirty="0">
                <a:latin typeface="+mj-lt"/>
              </a:rPr>
              <a:t>I</a:t>
            </a:r>
            <a:r>
              <a:rPr lang="fr-FR" sz="1400" b="1" i="1" dirty="0">
                <a:latin typeface="+mj-lt"/>
              </a:rPr>
              <a:t>DS/IPS</a:t>
            </a:r>
            <a:r>
              <a:rPr lang="ar-DZ" dirty="0" smtClean="0"/>
              <a:t>)، برامج مكافحة الفيروسات</a:t>
            </a:r>
            <a:r>
              <a:rPr lang="fr-FR" dirty="0" smtClean="0"/>
              <a:t> </a:t>
            </a:r>
            <a:r>
              <a:rPr lang="ar-DZ" dirty="0"/>
              <a:t>مع ضرورة تحديثها باستمرار</a:t>
            </a:r>
            <a:endParaRPr lang="x-none" dirty="0"/>
          </a:p>
        </p:txBody>
      </p:sp>
      <p:sp>
        <p:nvSpPr>
          <p:cNvPr id="11" name="TextBox 8">
            <a:extLst>
              <a:ext uri="{FF2B5EF4-FFF2-40B4-BE49-F238E27FC236}">
                <a16:creationId xmlns:a16="http://schemas.microsoft.com/office/drawing/2014/main" xmlns="" id="{BECC5118-D336-24EF-B24A-008DF418D1CD}"/>
              </a:ext>
            </a:extLst>
          </p:cNvPr>
          <p:cNvSpPr txBox="1"/>
          <p:nvPr/>
        </p:nvSpPr>
        <p:spPr>
          <a:xfrm>
            <a:off x="1082351" y="3937098"/>
            <a:ext cx="996815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تشفير </a:t>
            </a:r>
            <a:r>
              <a:rPr lang="ar-DZ" dirty="0"/>
              <a:t>البيانات.</a:t>
            </a:r>
            <a:endParaRPr lang="x-none" dirty="0"/>
          </a:p>
        </p:txBody>
      </p:sp>
      <p:sp>
        <p:nvSpPr>
          <p:cNvPr id="17" name="TextBox 8">
            <a:extLst>
              <a:ext uri="{FF2B5EF4-FFF2-40B4-BE49-F238E27FC236}">
                <a16:creationId xmlns:a16="http://schemas.microsoft.com/office/drawing/2014/main" xmlns="" id="{BECC5118-D336-24EF-B24A-008DF418D1CD}"/>
              </a:ext>
            </a:extLst>
          </p:cNvPr>
          <p:cNvSpPr txBox="1"/>
          <p:nvPr/>
        </p:nvSpPr>
        <p:spPr>
          <a:xfrm>
            <a:off x="1082351" y="5282344"/>
            <a:ext cx="996815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تفعيل </a:t>
            </a:r>
            <a:r>
              <a:rPr lang="ar-DZ" dirty="0"/>
              <a:t>المصادقة الثنائية</a:t>
            </a:r>
            <a:endParaRPr lang="x-none" dirty="0"/>
          </a:p>
        </p:txBody>
      </p:sp>
      <p:sp>
        <p:nvSpPr>
          <p:cNvPr id="13" name="TextBox 8">
            <a:extLst>
              <a:ext uri="{FF2B5EF4-FFF2-40B4-BE49-F238E27FC236}">
                <a16:creationId xmlns:a16="http://schemas.microsoft.com/office/drawing/2014/main" xmlns="" id="{BECC5118-D336-24EF-B24A-008DF418D1CD}"/>
              </a:ext>
            </a:extLst>
          </p:cNvPr>
          <p:cNvSpPr txBox="1"/>
          <p:nvPr/>
        </p:nvSpPr>
        <p:spPr>
          <a:xfrm>
            <a:off x="1082351" y="1485658"/>
            <a:ext cx="9968155" cy="669713"/>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التدريب </a:t>
            </a:r>
            <a:r>
              <a:rPr lang="ar-DZ" dirty="0"/>
              <a:t>والتوعية للموظفين </a:t>
            </a:r>
            <a:r>
              <a:rPr lang="fr-FR" dirty="0" smtClean="0"/>
              <a:t>: </a:t>
            </a:r>
            <a:r>
              <a:rPr lang="ar-DZ" dirty="0"/>
              <a:t>عدم تثبيت البرامج مجهولة المصدر، عدم النقر على روابط غير موثوقة، استعمال كلمات مرور قوية، التثبت من صحة العناوين على الانترنت ووجود علامة التشفير والتأمين، ..</a:t>
            </a:r>
            <a:endParaRPr lang="x-none" dirty="0"/>
          </a:p>
        </p:txBody>
      </p:sp>
      <p:sp>
        <p:nvSpPr>
          <p:cNvPr id="14" name="TextBox 8">
            <a:extLst>
              <a:ext uri="{FF2B5EF4-FFF2-40B4-BE49-F238E27FC236}">
                <a16:creationId xmlns:a16="http://schemas.microsoft.com/office/drawing/2014/main" xmlns="" id="{BECC5118-D336-24EF-B24A-008DF418D1CD}"/>
              </a:ext>
            </a:extLst>
          </p:cNvPr>
          <p:cNvSpPr txBox="1"/>
          <p:nvPr/>
        </p:nvSpPr>
        <p:spPr>
          <a:xfrm>
            <a:off x="1082351" y="3283792"/>
            <a:ext cx="9968155" cy="446721"/>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سياسات </a:t>
            </a:r>
            <a:r>
              <a:rPr lang="ar-DZ" dirty="0"/>
              <a:t>أمن المعلومات </a:t>
            </a:r>
            <a:r>
              <a:rPr lang="fr-FR" sz="1400" b="1" i="1" dirty="0">
                <a:latin typeface="+mj-lt"/>
              </a:rPr>
              <a:t>Security</a:t>
            </a:r>
            <a:r>
              <a:rPr lang="fr-FR" sz="1200" b="1" i="1" dirty="0" smtClean="0">
                <a:latin typeface="+mj-lt"/>
              </a:rPr>
              <a:t> </a:t>
            </a:r>
            <a:r>
              <a:rPr lang="fr-FR" sz="1400" b="1" i="1" dirty="0" err="1">
                <a:latin typeface="+mj-lt"/>
              </a:rPr>
              <a:t>Policies</a:t>
            </a:r>
            <a:r>
              <a:rPr lang="fr-FR" dirty="0"/>
              <a:t>) </a:t>
            </a:r>
            <a:r>
              <a:rPr lang="ar-DZ" dirty="0" smtClean="0"/>
              <a:t>)</a:t>
            </a:r>
            <a:endParaRPr lang="x-none" dirty="0"/>
          </a:p>
        </p:txBody>
      </p:sp>
      <p:sp>
        <p:nvSpPr>
          <p:cNvPr id="16" name="TextBox 8">
            <a:extLst>
              <a:ext uri="{FF2B5EF4-FFF2-40B4-BE49-F238E27FC236}">
                <a16:creationId xmlns:a16="http://schemas.microsoft.com/office/drawing/2014/main" xmlns="" id="{BECC5118-D336-24EF-B24A-008DF418D1CD}"/>
              </a:ext>
            </a:extLst>
          </p:cNvPr>
          <p:cNvSpPr txBox="1"/>
          <p:nvPr/>
        </p:nvSpPr>
        <p:spPr>
          <a:xfrm>
            <a:off x="1082351" y="4590567"/>
            <a:ext cx="9968155" cy="485029"/>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استخدام </a:t>
            </a:r>
            <a:r>
              <a:rPr lang="ar-DZ" dirty="0"/>
              <a:t>نظام صلاحيات الوصول لكل </a:t>
            </a:r>
            <a:r>
              <a:rPr lang="ar-DZ" dirty="0" smtClean="0"/>
              <a:t>فرد</a:t>
            </a:r>
            <a:r>
              <a:rPr lang="fr-FR" dirty="0" smtClean="0"/>
              <a:t>.</a:t>
            </a:r>
            <a:endParaRPr lang="x-none" dirty="0"/>
          </a:p>
        </p:txBody>
      </p:sp>
    </p:spTree>
    <p:extLst>
      <p:ext uri="{BB962C8B-B14F-4D97-AF65-F5344CB8AC3E}">
        <p14:creationId xmlns:p14="http://schemas.microsoft.com/office/powerpoint/2010/main" val="126910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1" grpId="0" animBg="1"/>
      <p:bldP spid="17" grpId="0" animBg="1"/>
      <p:bldP spid="13"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5-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ممارسات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الوقاية:</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082351" y="2339147"/>
            <a:ext cx="9968155" cy="432045"/>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المراقبة </a:t>
            </a:r>
            <a:r>
              <a:rPr lang="ar-DZ" dirty="0"/>
              <a:t>المستمرة للأنظمة</a:t>
            </a:r>
            <a:endParaRPr lang="x-none" dirty="0"/>
          </a:p>
        </p:txBody>
      </p:sp>
      <p:sp>
        <p:nvSpPr>
          <p:cNvPr id="11" name="TextBox 8">
            <a:extLst>
              <a:ext uri="{FF2B5EF4-FFF2-40B4-BE49-F238E27FC236}">
                <a16:creationId xmlns:a16="http://schemas.microsoft.com/office/drawing/2014/main" xmlns="" id="{BECC5118-D336-24EF-B24A-008DF418D1CD}"/>
              </a:ext>
            </a:extLst>
          </p:cNvPr>
          <p:cNvSpPr txBox="1"/>
          <p:nvPr/>
        </p:nvSpPr>
        <p:spPr>
          <a:xfrm>
            <a:off x="1082351" y="3685171"/>
            <a:ext cx="996815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الحلول </a:t>
            </a:r>
            <a:r>
              <a:rPr lang="ar-DZ" dirty="0"/>
              <a:t>السحابية.</a:t>
            </a:r>
            <a:endParaRPr lang="x-none" dirty="0"/>
          </a:p>
        </p:txBody>
      </p:sp>
      <p:sp>
        <p:nvSpPr>
          <p:cNvPr id="17" name="TextBox 8">
            <a:extLst>
              <a:ext uri="{FF2B5EF4-FFF2-40B4-BE49-F238E27FC236}">
                <a16:creationId xmlns:a16="http://schemas.microsoft.com/office/drawing/2014/main" xmlns="" id="{BECC5118-D336-24EF-B24A-008DF418D1CD}"/>
              </a:ext>
            </a:extLst>
          </p:cNvPr>
          <p:cNvSpPr txBox="1"/>
          <p:nvPr/>
        </p:nvSpPr>
        <p:spPr>
          <a:xfrm>
            <a:off x="1082351" y="5030417"/>
            <a:ext cx="996815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استعمال </a:t>
            </a:r>
            <a:r>
              <a:rPr lang="ar-DZ" dirty="0"/>
              <a:t>بنية تحتية مناسبة وقوية</a:t>
            </a:r>
            <a:endParaRPr lang="x-none" dirty="0"/>
          </a:p>
        </p:txBody>
      </p:sp>
      <p:sp>
        <p:nvSpPr>
          <p:cNvPr id="13" name="TextBox 8">
            <a:extLst>
              <a:ext uri="{FF2B5EF4-FFF2-40B4-BE49-F238E27FC236}">
                <a16:creationId xmlns:a16="http://schemas.microsoft.com/office/drawing/2014/main" xmlns="" id="{BECC5118-D336-24EF-B24A-008DF418D1CD}"/>
              </a:ext>
            </a:extLst>
          </p:cNvPr>
          <p:cNvSpPr txBox="1"/>
          <p:nvPr/>
        </p:nvSpPr>
        <p:spPr>
          <a:xfrm>
            <a:off x="1082351" y="1485658"/>
            <a:ext cx="9968155" cy="669713"/>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النسخ </a:t>
            </a:r>
            <a:r>
              <a:rPr lang="ar-DZ" dirty="0"/>
              <a:t>الاحتياطي </a:t>
            </a:r>
            <a:r>
              <a:rPr lang="ar-DZ" dirty="0" smtClean="0"/>
              <a:t>(</a:t>
            </a:r>
            <a:r>
              <a:rPr lang="fr-FR" sz="1400" b="1" i="1" dirty="0">
                <a:latin typeface="+mj-lt"/>
              </a:rPr>
              <a:t>backup</a:t>
            </a:r>
            <a:r>
              <a:rPr lang="ar-DZ" dirty="0" smtClean="0"/>
              <a:t>) </a:t>
            </a:r>
            <a:r>
              <a:rPr lang="fr-FR" dirty="0" smtClean="0"/>
              <a:t>: </a:t>
            </a:r>
            <a:r>
              <a:rPr lang="ar-DZ" dirty="0" smtClean="0"/>
              <a:t> مثل </a:t>
            </a:r>
            <a:r>
              <a:rPr lang="ar-DZ" dirty="0"/>
              <a:t>استعمال خطة 3-2-1 والتي تتمثل في 3 نسخ من البيانات على نوعين مختلفين من الوسائط مع نسخة خارج </a:t>
            </a:r>
            <a:r>
              <a:rPr lang="ar-DZ" dirty="0" smtClean="0"/>
              <a:t>الموقع.</a:t>
            </a:r>
            <a:endParaRPr lang="x-none" dirty="0"/>
          </a:p>
        </p:txBody>
      </p:sp>
      <p:sp>
        <p:nvSpPr>
          <p:cNvPr id="14" name="TextBox 8">
            <a:extLst>
              <a:ext uri="{FF2B5EF4-FFF2-40B4-BE49-F238E27FC236}">
                <a16:creationId xmlns:a16="http://schemas.microsoft.com/office/drawing/2014/main" xmlns="" id="{BECC5118-D336-24EF-B24A-008DF418D1CD}"/>
              </a:ext>
            </a:extLst>
          </p:cNvPr>
          <p:cNvSpPr txBox="1"/>
          <p:nvPr/>
        </p:nvSpPr>
        <p:spPr>
          <a:xfrm>
            <a:off x="1082351" y="3031865"/>
            <a:ext cx="9968155" cy="446721"/>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تفعيل </a:t>
            </a:r>
            <a:r>
              <a:rPr lang="ar-DZ" dirty="0"/>
              <a:t>نظام الإنذارات </a:t>
            </a:r>
            <a:endParaRPr lang="x-none" dirty="0"/>
          </a:p>
        </p:txBody>
      </p:sp>
      <p:sp>
        <p:nvSpPr>
          <p:cNvPr id="16" name="TextBox 8">
            <a:extLst>
              <a:ext uri="{FF2B5EF4-FFF2-40B4-BE49-F238E27FC236}">
                <a16:creationId xmlns:a16="http://schemas.microsoft.com/office/drawing/2014/main" xmlns="" id="{BECC5118-D336-24EF-B24A-008DF418D1CD}"/>
              </a:ext>
            </a:extLst>
          </p:cNvPr>
          <p:cNvSpPr txBox="1"/>
          <p:nvPr/>
        </p:nvSpPr>
        <p:spPr>
          <a:xfrm>
            <a:off x="1082351" y="4338640"/>
            <a:ext cx="9968155" cy="485029"/>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خطط </a:t>
            </a:r>
            <a:r>
              <a:rPr lang="ar-DZ" dirty="0"/>
              <a:t>التعافي من الكوارث </a:t>
            </a:r>
            <a:r>
              <a:rPr lang="ar-DZ" dirty="0" smtClean="0"/>
              <a:t>(</a:t>
            </a:r>
            <a:r>
              <a:rPr lang="fr-FR" sz="1400" b="1" i="1" dirty="0" err="1">
                <a:latin typeface="+mj-lt"/>
              </a:rPr>
              <a:t>Disaster</a:t>
            </a:r>
            <a:r>
              <a:rPr lang="fr-FR" sz="1200" b="1" i="1" dirty="0">
                <a:latin typeface="+mj-lt"/>
              </a:rPr>
              <a:t> </a:t>
            </a:r>
            <a:r>
              <a:rPr lang="fr-FR" sz="1400" b="1" i="1" dirty="0" err="1">
                <a:latin typeface="+mj-lt"/>
              </a:rPr>
              <a:t>Recovery</a:t>
            </a:r>
            <a:r>
              <a:rPr lang="fr-FR" sz="1200" b="1" i="1" dirty="0">
                <a:latin typeface="+mj-lt"/>
              </a:rPr>
              <a:t> Plan</a:t>
            </a:r>
            <a:r>
              <a:rPr lang="ar-DZ" dirty="0" smtClean="0"/>
              <a:t>)</a:t>
            </a:r>
            <a:r>
              <a:rPr lang="fr-FR" dirty="0" smtClean="0"/>
              <a:t>، </a:t>
            </a:r>
            <a:r>
              <a:rPr lang="ar-DZ" dirty="0"/>
              <a:t>وخطط استمرارية العمل </a:t>
            </a:r>
            <a:r>
              <a:rPr lang="fr-FR" dirty="0" smtClean="0"/>
              <a:t>.</a:t>
            </a:r>
            <a:endParaRPr lang="x-none" dirty="0"/>
          </a:p>
        </p:txBody>
      </p:sp>
      <p:sp>
        <p:nvSpPr>
          <p:cNvPr id="15" name="TextBox 8">
            <a:extLst>
              <a:ext uri="{FF2B5EF4-FFF2-40B4-BE49-F238E27FC236}">
                <a16:creationId xmlns:a16="http://schemas.microsoft.com/office/drawing/2014/main" xmlns="" id="{BECC5118-D336-24EF-B24A-008DF418D1CD}"/>
              </a:ext>
            </a:extLst>
          </p:cNvPr>
          <p:cNvSpPr txBox="1"/>
          <p:nvPr/>
        </p:nvSpPr>
        <p:spPr>
          <a:xfrm>
            <a:off x="1082350" y="5674298"/>
            <a:ext cx="9968155" cy="485029"/>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مولدات </a:t>
            </a:r>
            <a:r>
              <a:rPr lang="ar-DZ" dirty="0"/>
              <a:t>الطاقة الاحتياطية مع أجهزة الحماية من التقلبات المفاجئة في التوتر وأجهزة </a:t>
            </a:r>
            <a:r>
              <a:rPr lang="fr-FR" sz="1400" b="1" i="1" dirty="0">
                <a:latin typeface="+mj-lt"/>
              </a:rPr>
              <a:t>UPS</a:t>
            </a:r>
            <a:r>
              <a:rPr lang="fr-FR" dirty="0"/>
              <a:t> </a:t>
            </a:r>
            <a:r>
              <a:rPr lang="ar-DZ" dirty="0"/>
              <a:t>للتزويد الفوري للأجهزة بالطاقة حال انقطاعها</a:t>
            </a:r>
            <a:r>
              <a:rPr lang="fr-FR" dirty="0" smtClean="0"/>
              <a:t>.</a:t>
            </a:r>
            <a:endParaRPr lang="x-none" dirty="0"/>
          </a:p>
        </p:txBody>
      </p:sp>
    </p:spTree>
    <p:extLst>
      <p:ext uri="{BB962C8B-B14F-4D97-AF65-F5344CB8AC3E}">
        <p14:creationId xmlns:p14="http://schemas.microsoft.com/office/powerpoint/2010/main" val="40767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7" grpId="0" animBg="1"/>
      <p:bldP spid="13" grpId="0" animBg="1"/>
      <p:bldP spid="14" grpId="0" animBg="1"/>
      <p:bldP spid="16"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 name="Titre 1"/>
          <p:cNvSpPr txBox="1">
            <a:spLocks/>
          </p:cNvSpPr>
          <p:nvPr/>
        </p:nvSpPr>
        <p:spPr>
          <a:xfrm>
            <a:off x="1396999" y="2020238"/>
            <a:ext cx="9395535" cy="479825"/>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2400" b="1" dirty="0">
                <a:latin typeface="Sakkal Majalla" panose="02000000000000000000" pitchFamily="2" charset="-78"/>
                <a:cs typeface="Sakkal Majalla" panose="02000000000000000000" pitchFamily="2" charset="-78"/>
              </a:rPr>
              <a:t>تعريف الأمن المعلوماتي</a:t>
            </a:r>
            <a:endParaRPr lang="ar-DZ" sz="2400" b="1" dirty="0">
              <a:latin typeface="Sakkal Majalla" panose="02000000000000000000" pitchFamily="2" charset="-78"/>
              <a:cs typeface="Sakkal Majalla" panose="02000000000000000000" pitchFamily="2" charset="-78"/>
            </a:endParaRPr>
          </a:p>
        </p:txBody>
      </p:sp>
      <p:sp>
        <p:nvSpPr>
          <p:cNvPr id="6" name="Titre 1"/>
          <p:cNvSpPr txBox="1">
            <a:spLocks/>
          </p:cNvSpPr>
          <p:nvPr/>
        </p:nvSpPr>
        <p:spPr>
          <a:xfrm>
            <a:off x="9863666" y="702276"/>
            <a:ext cx="1541394"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u="sng" dirty="0">
                <a:solidFill>
                  <a:srgbClr val="FF0000"/>
                </a:solidFill>
                <a:latin typeface="Sakkal Majalla" panose="02000000000000000000" pitchFamily="2" charset="-78"/>
                <a:cs typeface="Sakkal Majalla" panose="02000000000000000000" pitchFamily="2" charset="-78"/>
              </a:rPr>
              <a:t>المحتوى :  </a:t>
            </a:r>
          </a:p>
        </p:txBody>
      </p:sp>
      <p:sp>
        <p:nvSpPr>
          <p:cNvPr id="8" name="Titre 1"/>
          <p:cNvSpPr txBox="1">
            <a:spLocks/>
          </p:cNvSpPr>
          <p:nvPr/>
        </p:nvSpPr>
        <p:spPr>
          <a:xfrm>
            <a:off x="1396999" y="2693769"/>
            <a:ext cx="9395534" cy="479825"/>
          </a:xfrm>
          <a:prstGeom prst="rect">
            <a:avLst/>
          </a:prstGeom>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2400" b="1" dirty="0">
                <a:latin typeface="Sakkal Majalla" panose="02000000000000000000" pitchFamily="2" charset="-78"/>
                <a:cs typeface="Sakkal Majalla" panose="02000000000000000000" pitchFamily="2" charset="-78"/>
              </a:rPr>
              <a:t>المبادئ الأساسية للأمن المعلوماتي</a:t>
            </a:r>
            <a:endParaRPr lang="ar-DZ" sz="2400" b="1" dirty="0">
              <a:latin typeface="Sakkal Majalla" panose="02000000000000000000" pitchFamily="2" charset="-78"/>
              <a:cs typeface="Sakkal Majalla" panose="02000000000000000000" pitchFamily="2" charset="-78"/>
            </a:endParaRPr>
          </a:p>
        </p:txBody>
      </p:sp>
      <p:sp>
        <p:nvSpPr>
          <p:cNvPr id="9" name="Titre 1"/>
          <p:cNvSpPr txBox="1">
            <a:spLocks/>
          </p:cNvSpPr>
          <p:nvPr/>
        </p:nvSpPr>
        <p:spPr>
          <a:xfrm>
            <a:off x="1396999" y="3367300"/>
            <a:ext cx="9395534" cy="479825"/>
          </a:xfrm>
          <a:prstGeom prst="rect">
            <a:avLst/>
          </a:prstGeom>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2400" b="1" dirty="0">
                <a:latin typeface="Sakkal Majalla" panose="02000000000000000000" pitchFamily="2" charset="-78"/>
                <a:cs typeface="Sakkal Majalla" panose="02000000000000000000" pitchFamily="2" charset="-78"/>
              </a:rPr>
              <a:t>أنواع التهديدات</a:t>
            </a:r>
            <a:endParaRPr lang="ar-DZ" sz="2400" b="1" dirty="0">
              <a:latin typeface="Sakkal Majalla" panose="02000000000000000000" pitchFamily="2" charset="-78"/>
              <a:cs typeface="Sakkal Majalla" panose="02000000000000000000" pitchFamily="2" charset="-78"/>
            </a:endParaRPr>
          </a:p>
        </p:txBody>
      </p:sp>
      <p:sp>
        <p:nvSpPr>
          <p:cNvPr id="11" name="Titre 1"/>
          <p:cNvSpPr txBox="1">
            <a:spLocks/>
          </p:cNvSpPr>
          <p:nvPr/>
        </p:nvSpPr>
        <p:spPr>
          <a:xfrm>
            <a:off x="1396999" y="4022715"/>
            <a:ext cx="9395534" cy="479825"/>
          </a:xfrm>
          <a:prstGeom prst="rect">
            <a:avLst/>
          </a:prstGeom>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2400" b="1" dirty="0">
                <a:latin typeface="Sakkal Majalla" panose="02000000000000000000" pitchFamily="2" charset="-78"/>
                <a:cs typeface="Sakkal Majalla" panose="02000000000000000000" pitchFamily="2" charset="-78"/>
              </a:rPr>
              <a:t>ممارسات الوقاية</a:t>
            </a:r>
            <a:endParaRPr lang="ar-DZ" sz="2400" b="1" dirty="0">
              <a:latin typeface="Sakkal Majalla" panose="02000000000000000000" pitchFamily="2" charset="-78"/>
              <a:cs typeface="Sakkal Majalla" panose="02000000000000000000" pitchFamily="2" charset="-78"/>
            </a:endParaRPr>
          </a:p>
        </p:txBody>
      </p:sp>
      <p:sp>
        <p:nvSpPr>
          <p:cNvPr id="13" name="Titre 1"/>
          <p:cNvSpPr txBox="1">
            <a:spLocks/>
          </p:cNvSpPr>
          <p:nvPr/>
        </p:nvSpPr>
        <p:spPr>
          <a:xfrm>
            <a:off x="1396999" y="1352726"/>
            <a:ext cx="9395535" cy="479825"/>
          </a:xfrm>
          <a:prstGeom prst="rect">
            <a:avLst/>
          </a:prstGeom>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2400" b="1" dirty="0">
                <a:latin typeface="Sakkal Majalla" panose="02000000000000000000" pitchFamily="2" charset="-78"/>
                <a:cs typeface="Sakkal Majalla" panose="02000000000000000000" pitchFamily="2" charset="-78"/>
              </a:rPr>
              <a:t>مقدمة</a:t>
            </a:r>
          </a:p>
        </p:txBody>
      </p:sp>
      <p:sp>
        <p:nvSpPr>
          <p:cNvPr id="10" name="Titre 1"/>
          <p:cNvSpPr txBox="1">
            <a:spLocks/>
          </p:cNvSpPr>
          <p:nvPr/>
        </p:nvSpPr>
        <p:spPr>
          <a:xfrm>
            <a:off x="1396999" y="4690287"/>
            <a:ext cx="9395534" cy="479825"/>
          </a:xfrm>
          <a:prstGeom prst="rect">
            <a:avLst/>
          </a:prstGeom>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2400" b="1" dirty="0">
                <a:latin typeface="Sakkal Majalla" panose="02000000000000000000" pitchFamily="2" charset="-78"/>
                <a:cs typeface="Sakkal Majalla" panose="02000000000000000000" pitchFamily="2" charset="-78"/>
              </a:rPr>
              <a:t>في حالة الوقوع تحت التهديد</a:t>
            </a:r>
            <a:endParaRPr lang="ar-DZ" sz="2400" b="1" dirty="0">
              <a:latin typeface="Sakkal Majalla" panose="02000000000000000000" pitchFamily="2" charset="-78"/>
              <a:cs typeface="Sakkal Majalla" panose="02000000000000000000" pitchFamily="2" charset="-78"/>
            </a:endParaRPr>
          </a:p>
        </p:txBody>
      </p:sp>
      <p:sp>
        <p:nvSpPr>
          <p:cNvPr id="12" name="Titre 1"/>
          <p:cNvSpPr txBox="1">
            <a:spLocks/>
          </p:cNvSpPr>
          <p:nvPr/>
        </p:nvSpPr>
        <p:spPr>
          <a:xfrm>
            <a:off x="1396999" y="5357859"/>
            <a:ext cx="9395534" cy="479825"/>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2400" b="1" dirty="0">
                <a:latin typeface="Sakkal Majalla" panose="02000000000000000000" pitchFamily="2" charset="-78"/>
                <a:cs typeface="Sakkal Majalla" panose="02000000000000000000" pitchFamily="2" charset="-78"/>
              </a:rPr>
              <a:t>أمثلة واقعية</a:t>
            </a:r>
            <a:endParaRPr lang="ar-DZ"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504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7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75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1" grpId="0" animBg="1"/>
      <p:bldP spid="13"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حالة الوقوع تحت تهديد أمني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082351" y="2180526"/>
            <a:ext cx="9968155" cy="432045"/>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تغيير </a:t>
            </a:r>
            <a:r>
              <a:rPr lang="ar-DZ" dirty="0"/>
              <a:t>كلمات المرور</a:t>
            </a:r>
            <a:endParaRPr lang="x-none" dirty="0"/>
          </a:p>
        </p:txBody>
      </p:sp>
      <p:sp>
        <p:nvSpPr>
          <p:cNvPr id="11" name="TextBox 8">
            <a:extLst>
              <a:ext uri="{FF2B5EF4-FFF2-40B4-BE49-F238E27FC236}">
                <a16:creationId xmlns:a16="http://schemas.microsoft.com/office/drawing/2014/main" xmlns="" id="{BECC5118-D336-24EF-B24A-008DF418D1CD}"/>
              </a:ext>
            </a:extLst>
          </p:cNvPr>
          <p:cNvSpPr txBox="1"/>
          <p:nvPr/>
        </p:nvSpPr>
        <p:spPr>
          <a:xfrm>
            <a:off x="1082351" y="3526550"/>
            <a:ext cx="996815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فحص </a:t>
            </a:r>
            <a:r>
              <a:rPr lang="ar-DZ" dirty="0"/>
              <a:t>الجهاز.</a:t>
            </a:r>
            <a:endParaRPr lang="x-none" dirty="0"/>
          </a:p>
        </p:txBody>
      </p:sp>
      <p:sp>
        <p:nvSpPr>
          <p:cNvPr id="17" name="TextBox 8">
            <a:extLst>
              <a:ext uri="{FF2B5EF4-FFF2-40B4-BE49-F238E27FC236}">
                <a16:creationId xmlns:a16="http://schemas.microsoft.com/office/drawing/2014/main" xmlns="" id="{BECC5118-D336-24EF-B24A-008DF418D1CD}"/>
              </a:ext>
            </a:extLst>
          </p:cNvPr>
          <p:cNvSpPr txBox="1"/>
          <p:nvPr/>
        </p:nvSpPr>
        <p:spPr>
          <a:xfrm>
            <a:off x="1082351" y="4871796"/>
            <a:ext cx="9968155" cy="446721"/>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استعادة </a:t>
            </a:r>
            <a:r>
              <a:rPr lang="ar-DZ" dirty="0"/>
              <a:t>البيانات</a:t>
            </a:r>
            <a:endParaRPr lang="x-none" dirty="0"/>
          </a:p>
        </p:txBody>
      </p:sp>
      <p:sp>
        <p:nvSpPr>
          <p:cNvPr id="13" name="TextBox 8">
            <a:extLst>
              <a:ext uri="{FF2B5EF4-FFF2-40B4-BE49-F238E27FC236}">
                <a16:creationId xmlns:a16="http://schemas.microsoft.com/office/drawing/2014/main" xmlns="" id="{BECC5118-D336-24EF-B24A-008DF418D1CD}"/>
              </a:ext>
            </a:extLst>
          </p:cNvPr>
          <p:cNvSpPr txBox="1"/>
          <p:nvPr/>
        </p:nvSpPr>
        <p:spPr>
          <a:xfrm>
            <a:off x="1082351" y="1485659"/>
            <a:ext cx="9968155" cy="456530"/>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قطع </a:t>
            </a:r>
            <a:r>
              <a:rPr lang="ar-DZ" dirty="0"/>
              <a:t>الاتصال..</a:t>
            </a:r>
            <a:endParaRPr lang="x-none" dirty="0"/>
          </a:p>
        </p:txBody>
      </p:sp>
      <p:sp>
        <p:nvSpPr>
          <p:cNvPr id="14" name="TextBox 8">
            <a:extLst>
              <a:ext uri="{FF2B5EF4-FFF2-40B4-BE49-F238E27FC236}">
                <a16:creationId xmlns:a16="http://schemas.microsoft.com/office/drawing/2014/main" xmlns="" id="{BECC5118-D336-24EF-B24A-008DF418D1CD}"/>
              </a:ext>
            </a:extLst>
          </p:cNvPr>
          <p:cNvSpPr txBox="1"/>
          <p:nvPr/>
        </p:nvSpPr>
        <p:spPr>
          <a:xfrm>
            <a:off x="1082351" y="2873244"/>
            <a:ext cx="9968155" cy="446721"/>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إبلاغ </a:t>
            </a:r>
            <a:r>
              <a:rPr lang="ar-DZ" dirty="0"/>
              <a:t>الجهات المعنية</a:t>
            </a:r>
            <a:endParaRPr lang="x-none" dirty="0"/>
          </a:p>
        </p:txBody>
      </p:sp>
      <p:sp>
        <p:nvSpPr>
          <p:cNvPr id="16" name="TextBox 8">
            <a:extLst>
              <a:ext uri="{FF2B5EF4-FFF2-40B4-BE49-F238E27FC236}">
                <a16:creationId xmlns:a16="http://schemas.microsoft.com/office/drawing/2014/main" xmlns="" id="{BECC5118-D336-24EF-B24A-008DF418D1CD}"/>
              </a:ext>
            </a:extLst>
          </p:cNvPr>
          <p:cNvSpPr txBox="1"/>
          <p:nvPr/>
        </p:nvSpPr>
        <p:spPr>
          <a:xfrm>
            <a:off x="1082351" y="4180019"/>
            <a:ext cx="9968155" cy="485029"/>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التحقق </a:t>
            </a:r>
            <a:r>
              <a:rPr lang="ar-DZ" dirty="0"/>
              <a:t>من الأضرار</a:t>
            </a:r>
            <a:r>
              <a:rPr lang="fr-FR" dirty="0" smtClean="0"/>
              <a:t>.</a:t>
            </a:r>
            <a:endParaRPr lang="x-none" dirty="0"/>
          </a:p>
        </p:txBody>
      </p:sp>
      <p:sp>
        <p:nvSpPr>
          <p:cNvPr id="15" name="TextBox 8">
            <a:extLst>
              <a:ext uri="{FF2B5EF4-FFF2-40B4-BE49-F238E27FC236}">
                <a16:creationId xmlns:a16="http://schemas.microsoft.com/office/drawing/2014/main" xmlns="" id="{BECC5118-D336-24EF-B24A-008DF418D1CD}"/>
              </a:ext>
            </a:extLst>
          </p:cNvPr>
          <p:cNvSpPr txBox="1"/>
          <p:nvPr/>
        </p:nvSpPr>
        <p:spPr>
          <a:xfrm>
            <a:off x="1082350" y="5515677"/>
            <a:ext cx="9968155" cy="485029"/>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استخلاص </a:t>
            </a:r>
            <a:r>
              <a:rPr lang="ar-DZ" dirty="0"/>
              <a:t>الدروس</a:t>
            </a:r>
            <a:r>
              <a:rPr lang="fr-FR" dirty="0" smtClean="0"/>
              <a:t>.</a:t>
            </a:r>
            <a:endParaRPr lang="x-none" dirty="0"/>
          </a:p>
        </p:txBody>
      </p:sp>
    </p:spTree>
    <p:extLst>
      <p:ext uri="{BB962C8B-B14F-4D97-AF65-F5344CB8AC3E}">
        <p14:creationId xmlns:p14="http://schemas.microsoft.com/office/powerpoint/2010/main" val="15788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7" grpId="0" animBg="1"/>
      <p:bldP spid="13" grpId="0" animBg="1"/>
      <p:bldP spid="14" grpId="0" animBg="1"/>
      <p:bldP spid="16"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7.</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أمثلة واقعية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1" name="TextBox 8">
            <a:extLst>
              <a:ext uri="{FF2B5EF4-FFF2-40B4-BE49-F238E27FC236}">
                <a16:creationId xmlns:a16="http://schemas.microsoft.com/office/drawing/2014/main" xmlns="" id="{BECC5118-D336-24EF-B24A-008DF418D1CD}"/>
              </a:ext>
            </a:extLst>
          </p:cNvPr>
          <p:cNvSpPr txBox="1"/>
          <p:nvPr/>
        </p:nvSpPr>
        <p:spPr>
          <a:xfrm>
            <a:off x="1082350" y="2941355"/>
            <a:ext cx="9968155" cy="1376074"/>
          </a:xfrm>
          <a:prstGeom prst="rect">
            <a:avLst/>
          </a:prstGeo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هجوم (</a:t>
            </a:r>
            <a:r>
              <a:rPr lang="fr-FR" sz="1400" b="1" i="1" dirty="0" err="1">
                <a:latin typeface="+mj-lt"/>
              </a:rPr>
              <a:t>NotPetya</a:t>
            </a:r>
            <a:r>
              <a:rPr lang="ar-DZ" dirty="0" smtClean="0"/>
              <a:t>)</a:t>
            </a:r>
            <a:r>
              <a:rPr lang="fr-FR" dirty="0" smtClean="0"/>
              <a:t> </a:t>
            </a:r>
            <a:r>
              <a:rPr lang="ar-DZ" dirty="0"/>
              <a:t>سنة 2017  : هو هجوم تخريبي </a:t>
            </a:r>
            <a:r>
              <a:rPr lang="ar-DZ" dirty="0" smtClean="0"/>
              <a:t>في </a:t>
            </a:r>
            <a:r>
              <a:rPr lang="ar-DZ" dirty="0"/>
              <a:t>شكل برنامج فدية حيث استهدف عملاق الشحن والنقل البحري الدنماركي شركة </a:t>
            </a:r>
            <a:r>
              <a:rPr lang="ar-DZ" dirty="0" smtClean="0"/>
              <a:t>(</a:t>
            </a:r>
            <a:r>
              <a:rPr lang="fr-FR" sz="1400" b="1" i="1" dirty="0">
                <a:latin typeface="+mj-lt"/>
              </a:rPr>
              <a:t>A.P. </a:t>
            </a:r>
            <a:r>
              <a:rPr lang="fr-FR" sz="1400" b="1" i="1" dirty="0" err="1">
                <a:latin typeface="+mj-lt"/>
              </a:rPr>
              <a:t>Moller-Maersk</a:t>
            </a:r>
            <a:r>
              <a:rPr lang="ar-DZ" dirty="0" smtClean="0"/>
              <a:t>)</a:t>
            </a:r>
            <a:r>
              <a:rPr lang="fr-FR" dirty="0" smtClean="0"/>
              <a:t> </a:t>
            </a:r>
            <a:r>
              <a:rPr lang="ar-DZ" dirty="0"/>
              <a:t>وتسبب في خسائر قدرت ما بين 200 و 300 مليون دولار لتجديد البنية التحتية وأعادت الشركة تثبيت حوالي 4,000 خادم </a:t>
            </a:r>
            <a:r>
              <a:rPr lang="ar-DZ" dirty="0" smtClean="0"/>
              <a:t>(</a:t>
            </a:r>
            <a:r>
              <a:rPr lang="fr-FR" sz="1400" b="1" i="1" dirty="0">
                <a:latin typeface="+mj-lt"/>
              </a:rPr>
              <a:t>servers</a:t>
            </a:r>
            <a:r>
              <a:rPr lang="ar-DZ" dirty="0" smtClean="0"/>
              <a:t>)</a:t>
            </a:r>
            <a:r>
              <a:rPr lang="fr-FR" dirty="0" smtClean="0"/>
              <a:t>،</a:t>
            </a:r>
            <a:r>
              <a:rPr lang="ar-DZ" dirty="0"/>
              <a:t>و 45,000 حاسوب شخصي ، و2,500 تطبيق تأثروا </a:t>
            </a:r>
            <a:r>
              <a:rPr lang="ar-DZ" dirty="0" smtClean="0"/>
              <a:t>بالهجوم.</a:t>
            </a:r>
            <a:endParaRPr lang="x-none" dirty="0"/>
          </a:p>
        </p:txBody>
      </p:sp>
      <p:sp>
        <p:nvSpPr>
          <p:cNvPr id="13" name="TextBox 8">
            <a:extLst>
              <a:ext uri="{FF2B5EF4-FFF2-40B4-BE49-F238E27FC236}">
                <a16:creationId xmlns:a16="http://schemas.microsoft.com/office/drawing/2014/main" xmlns="" id="{BECC5118-D336-24EF-B24A-008DF418D1CD}"/>
              </a:ext>
            </a:extLst>
          </p:cNvPr>
          <p:cNvSpPr txBox="1"/>
          <p:nvPr/>
        </p:nvSpPr>
        <p:spPr>
          <a:xfrm>
            <a:off x="1082351" y="1485658"/>
            <a:ext cx="9968155" cy="1136243"/>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هجوم (</a:t>
            </a:r>
            <a:r>
              <a:rPr lang="fr-FR" sz="1400" b="1" i="1" dirty="0" err="1">
                <a:latin typeface="+mj-lt"/>
              </a:rPr>
              <a:t>WannaCry</a:t>
            </a:r>
            <a:r>
              <a:rPr lang="ar-DZ" dirty="0" smtClean="0"/>
              <a:t>)</a:t>
            </a:r>
            <a:r>
              <a:rPr lang="fr-FR" dirty="0" smtClean="0"/>
              <a:t> </a:t>
            </a:r>
            <a:r>
              <a:rPr lang="ar-DZ" dirty="0"/>
              <a:t>سنة 2017 : عن طريق برنامج فدية، حيث انتشر بسرعة في أكثر من 150 دولة وقام بتشفير ملفات المستشفيات والشركات ومن ثم طلب فدية بعملة  "</a:t>
            </a:r>
            <a:r>
              <a:rPr lang="ar-DZ" dirty="0" err="1"/>
              <a:t>البيتكوين</a:t>
            </a:r>
            <a:r>
              <a:rPr lang="ar-DZ" dirty="0"/>
              <a:t>" بقيمة تتراوح ما بين 300 إلى 600 </a:t>
            </a:r>
            <a:r>
              <a:rPr lang="ar-DZ" dirty="0" smtClean="0"/>
              <a:t>دولار. وقد </a:t>
            </a:r>
            <a:r>
              <a:rPr lang="ar-DZ" dirty="0"/>
              <a:t>تسبب في تعطل الكثير من الشركات عبر العالم من بينها عدة مستشفيات في بريطانيا، وعدة جامعات ومؤسسات حكومية..</a:t>
            </a:r>
            <a:endParaRPr lang="x-none" dirty="0"/>
          </a:p>
        </p:txBody>
      </p:sp>
      <p:sp>
        <p:nvSpPr>
          <p:cNvPr id="18" name="TextBox 8">
            <a:extLst>
              <a:ext uri="{FF2B5EF4-FFF2-40B4-BE49-F238E27FC236}">
                <a16:creationId xmlns:a16="http://schemas.microsoft.com/office/drawing/2014/main" xmlns="" id="{BECC5118-D336-24EF-B24A-008DF418D1CD}"/>
              </a:ext>
            </a:extLst>
          </p:cNvPr>
          <p:cNvSpPr txBox="1"/>
          <p:nvPr/>
        </p:nvSpPr>
        <p:spPr>
          <a:xfrm>
            <a:off x="1082350" y="4646645"/>
            <a:ext cx="9968155" cy="1483567"/>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sz="2000">
                <a:ln w="0"/>
                <a:solidFill>
                  <a:schemeClr val="bg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dirty="0" smtClean="0"/>
              <a:t>اختراق </a:t>
            </a:r>
            <a:r>
              <a:rPr lang="ar-DZ" dirty="0"/>
              <a:t>ياهو سنة 2013-2014: تعرض ما يقارب 3 مليارات حساب على ياهو للاختراق (كل الحسابات) مما أدى إلى سرقة بيانات جميع المستخدمين لهذا البريد الالكتروني، وقد اعتبر هذا الاختراق أكبر اختراق في تاريخ الانترنت. وبعد التحقيق تبين أن المهاجمين مدعمين من قبل دولة </a:t>
            </a:r>
            <a:r>
              <a:rPr lang="ar-DZ" dirty="0" smtClean="0"/>
              <a:t>(</a:t>
            </a:r>
            <a:r>
              <a:rPr lang="fr-FR" sz="1400" b="1" i="1" dirty="0">
                <a:latin typeface="+mj-lt"/>
              </a:rPr>
              <a:t>state-</a:t>
            </a:r>
            <a:r>
              <a:rPr lang="fr-FR" sz="1400" b="1" i="1" dirty="0" err="1">
                <a:latin typeface="+mj-lt"/>
              </a:rPr>
              <a:t>sponsored</a:t>
            </a:r>
            <a:r>
              <a:rPr lang="fr-FR" sz="1200" b="1" i="1" dirty="0">
                <a:latin typeface="+mj-lt"/>
              </a:rPr>
              <a:t> </a:t>
            </a:r>
            <a:r>
              <a:rPr lang="fr-FR" sz="1400" b="1" i="1" dirty="0" err="1">
                <a:latin typeface="+mj-lt"/>
              </a:rPr>
              <a:t>actor</a:t>
            </a:r>
            <a:r>
              <a:rPr lang="ar-DZ" dirty="0" smtClean="0"/>
              <a:t>)</a:t>
            </a:r>
            <a:r>
              <a:rPr lang="fr-FR" dirty="0" smtClean="0"/>
              <a:t> </a:t>
            </a:r>
            <a:r>
              <a:rPr lang="ar-DZ" dirty="0"/>
              <a:t>حيث استعملوا "كوكيز مزوّرة"  </a:t>
            </a:r>
            <a:r>
              <a:rPr lang="ar-DZ" dirty="0" smtClean="0"/>
              <a:t>(</a:t>
            </a:r>
            <a:r>
              <a:rPr lang="fr-FR" sz="1400" b="1" i="1" dirty="0" err="1">
                <a:latin typeface="+mj-lt"/>
              </a:rPr>
              <a:t>forged</a:t>
            </a:r>
            <a:r>
              <a:rPr lang="fr-FR" sz="1200" b="1" i="1" dirty="0">
                <a:latin typeface="+mj-lt"/>
              </a:rPr>
              <a:t> </a:t>
            </a:r>
            <a:r>
              <a:rPr lang="fr-FR" sz="1400" b="1" i="1" dirty="0">
                <a:latin typeface="+mj-lt"/>
              </a:rPr>
              <a:t>cookies</a:t>
            </a:r>
            <a:r>
              <a:rPr lang="ar-DZ" dirty="0" smtClean="0"/>
              <a:t>)</a:t>
            </a:r>
            <a:r>
              <a:rPr lang="fr-FR" dirty="0" smtClean="0"/>
              <a:t> </a:t>
            </a:r>
            <a:r>
              <a:rPr lang="ar-DZ" dirty="0"/>
              <a:t>حتى يتمكّنوا من دخول الحسابات دون كلمة مرور. وقد أدى هذا الاختراق إلى فقدان الثقة في خدمات الشركة وتخفيض كبير في قيمة بيع أصولها وصل إلى حوالي 350 مليون دولار.</a:t>
            </a:r>
            <a:endParaRPr lang="x-none" dirty="0"/>
          </a:p>
        </p:txBody>
      </p:sp>
    </p:spTree>
    <p:extLst>
      <p:ext uri="{BB962C8B-B14F-4D97-AF65-F5344CB8AC3E}">
        <p14:creationId xmlns:p14="http://schemas.microsoft.com/office/powerpoint/2010/main" val="396213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75231" y="471022"/>
            <a:ext cx="11230994" cy="5898194"/>
          </a:xfrm>
          <a:prstGeom prst="rect">
            <a:avLst/>
          </a:prstGeom>
        </p:spPr>
      </p:pic>
      <p:sp>
        <p:nvSpPr>
          <p:cNvPr id="5" name="Rectangle 4"/>
          <p:cNvSpPr/>
          <p:nvPr/>
        </p:nvSpPr>
        <p:spPr>
          <a:xfrm>
            <a:off x="4035058" y="2147858"/>
            <a:ext cx="4111340" cy="254452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lgn="ctr" rtl="1">
              <a:spcBef>
                <a:spcPct val="0"/>
              </a:spcBef>
            </a:pPr>
            <a:r>
              <a:rPr lang="ar-DZ" sz="19900" b="1" dirty="0">
                <a:ln w="3175" cmpd="sng">
                  <a:noFill/>
                </a:ln>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النهاية</a:t>
            </a:r>
            <a:endParaRPr lang="fr-FR" sz="19900" b="1" dirty="0">
              <a:ln w="3175" cmpd="sng">
                <a:noFill/>
              </a:ln>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1401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8393" y="2346270"/>
            <a:ext cx="9193876" cy="1532469"/>
          </a:xfrm>
          <a:ln w="28575">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rtl="1"/>
            <a:r>
              <a:rPr lang="ar-DZ" sz="4800" dirty="0"/>
              <a:t>الوحدة </a:t>
            </a:r>
            <a:r>
              <a:rPr lang="fr-FR" sz="4800" dirty="0" smtClean="0"/>
              <a:t>6</a:t>
            </a:r>
            <a:r>
              <a:rPr lang="ar-DZ" sz="4800" dirty="0"/>
              <a:t>: الأخلاقيات الرقمية</a:t>
            </a:r>
            <a:endParaRPr lang="fr-FR" sz="4800" dirty="0"/>
          </a:p>
        </p:txBody>
      </p:sp>
      <p:sp>
        <p:nvSpPr>
          <p:cNvPr id="3" name="Sous-titre 2"/>
          <p:cNvSpPr>
            <a:spLocks noGrp="1"/>
          </p:cNvSpPr>
          <p:nvPr>
            <p:ph type="subTitle" idx="1"/>
          </p:nvPr>
        </p:nvSpPr>
        <p:spPr>
          <a:xfrm>
            <a:off x="2537690" y="4072554"/>
            <a:ext cx="7116620" cy="660403"/>
          </a:xfrm>
        </p:spPr>
        <p:txBody>
          <a:bodyPr>
            <a:normAutofit/>
          </a:bodyPr>
          <a:lstStyle/>
          <a:p>
            <a:r>
              <a:rPr lang="fr-FR" sz="2400" b="1" i="1" dirty="0" smtClean="0">
                <a:solidFill>
                  <a:srgbClr val="FF0000"/>
                </a:solidFill>
              </a:rPr>
              <a:t>Éthiques numériques</a:t>
            </a:r>
            <a:endParaRPr lang="fr-FR" sz="2400" b="1" i="1" dirty="0">
              <a:solidFill>
                <a:srgbClr val="FF0000"/>
              </a:solidFill>
            </a:endParaRPr>
          </a:p>
        </p:txBody>
      </p:sp>
      <p:sp>
        <p:nvSpPr>
          <p:cNvPr id="4" name="Sous-titre 2"/>
          <p:cNvSpPr txBox="1">
            <a:spLocks/>
          </p:cNvSpPr>
          <p:nvPr/>
        </p:nvSpPr>
        <p:spPr>
          <a:xfrm>
            <a:off x="2688166" y="4870576"/>
            <a:ext cx="6815669" cy="58420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sz="2800" b="1" i="1" dirty="0">
                <a:solidFill>
                  <a:srgbClr val="0070C0"/>
                </a:solidFill>
              </a:rPr>
              <a:t>Digital </a:t>
            </a:r>
            <a:r>
              <a:rPr lang="en-US" sz="2800" b="1" i="1" dirty="0" smtClean="0">
                <a:solidFill>
                  <a:srgbClr val="0070C0"/>
                </a:solidFill>
              </a:rPr>
              <a:t>Ethics</a:t>
            </a:r>
            <a:endParaRPr lang="fr-FR" sz="2800" b="1" i="1" dirty="0">
              <a:solidFill>
                <a:srgbClr val="0070C0"/>
              </a:solidFill>
            </a:endParaRPr>
          </a:p>
        </p:txBody>
      </p:sp>
    </p:spTree>
    <p:extLst>
      <p:ext uri="{BB962C8B-B14F-4D97-AF65-F5344CB8AC3E}">
        <p14:creationId xmlns:p14="http://schemas.microsoft.com/office/powerpoint/2010/main" val="5589990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 name="Titre 1"/>
          <p:cNvSpPr txBox="1">
            <a:spLocks/>
          </p:cNvSpPr>
          <p:nvPr/>
        </p:nvSpPr>
        <p:spPr>
          <a:xfrm>
            <a:off x="1396999" y="2492750"/>
            <a:ext cx="9395535" cy="479825"/>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2400" b="1" dirty="0" smtClean="0">
                <a:latin typeface="Sakkal Majalla" panose="02000000000000000000" pitchFamily="2" charset="-78"/>
                <a:cs typeface="Sakkal Majalla" panose="02000000000000000000" pitchFamily="2" charset="-78"/>
              </a:rPr>
              <a:t>مفهوم </a:t>
            </a:r>
            <a:r>
              <a:rPr lang="ar-DZ" sz="2400" b="1" dirty="0">
                <a:latin typeface="Sakkal Majalla" panose="02000000000000000000" pitchFamily="2" charset="-78"/>
                <a:cs typeface="Sakkal Majalla" panose="02000000000000000000" pitchFamily="2" charset="-78"/>
              </a:rPr>
              <a:t>الأخلاقيات الرقمية </a:t>
            </a:r>
            <a:endParaRPr lang="ar-DZ" sz="2400" b="1" dirty="0">
              <a:latin typeface="Sakkal Majalla" panose="02000000000000000000" pitchFamily="2" charset="-78"/>
              <a:cs typeface="Sakkal Majalla" panose="02000000000000000000" pitchFamily="2" charset="-78"/>
            </a:endParaRPr>
          </a:p>
        </p:txBody>
      </p:sp>
      <p:sp>
        <p:nvSpPr>
          <p:cNvPr id="6" name="Titre 1"/>
          <p:cNvSpPr txBox="1">
            <a:spLocks/>
          </p:cNvSpPr>
          <p:nvPr/>
        </p:nvSpPr>
        <p:spPr>
          <a:xfrm>
            <a:off x="9863666" y="702276"/>
            <a:ext cx="1541394"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u="sng" dirty="0">
                <a:solidFill>
                  <a:srgbClr val="FF0000"/>
                </a:solidFill>
                <a:latin typeface="Sakkal Majalla" panose="02000000000000000000" pitchFamily="2" charset="-78"/>
                <a:cs typeface="Sakkal Majalla" panose="02000000000000000000" pitchFamily="2" charset="-78"/>
              </a:rPr>
              <a:t>المحتوى :  </a:t>
            </a:r>
          </a:p>
        </p:txBody>
      </p:sp>
      <p:sp>
        <p:nvSpPr>
          <p:cNvPr id="8" name="Titre 1"/>
          <p:cNvSpPr txBox="1">
            <a:spLocks/>
          </p:cNvSpPr>
          <p:nvPr/>
        </p:nvSpPr>
        <p:spPr>
          <a:xfrm>
            <a:off x="1396999" y="3632774"/>
            <a:ext cx="9395534" cy="479825"/>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2400" b="1" dirty="0" smtClean="0">
                <a:latin typeface="Sakkal Majalla" panose="02000000000000000000" pitchFamily="2" charset="-78"/>
                <a:cs typeface="Sakkal Majalla" panose="02000000000000000000" pitchFamily="2" charset="-78"/>
              </a:rPr>
              <a:t>مبادئ </a:t>
            </a:r>
            <a:r>
              <a:rPr lang="ar-DZ" sz="2400" b="1" dirty="0">
                <a:latin typeface="Sakkal Majalla" panose="02000000000000000000" pitchFamily="2" charset="-78"/>
                <a:cs typeface="Sakkal Majalla" panose="02000000000000000000" pitchFamily="2" charset="-78"/>
              </a:rPr>
              <a:t>الأخلاقيات الرقمية</a:t>
            </a:r>
            <a:endParaRPr lang="ar-DZ" sz="2400" b="1" dirty="0">
              <a:latin typeface="Sakkal Majalla" panose="02000000000000000000" pitchFamily="2" charset="-78"/>
              <a:cs typeface="Sakkal Majalla" panose="02000000000000000000" pitchFamily="2" charset="-78"/>
            </a:endParaRPr>
          </a:p>
        </p:txBody>
      </p:sp>
      <p:sp>
        <p:nvSpPr>
          <p:cNvPr id="9" name="Titre 1"/>
          <p:cNvSpPr txBox="1">
            <a:spLocks/>
          </p:cNvSpPr>
          <p:nvPr/>
        </p:nvSpPr>
        <p:spPr>
          <a:xfrm>
            <a:off x="1396999" y="4772798"/>
            <a:ext cx="9395534" cy="479825"/>
          </a:xfrm>
          <a:prstGeom prst="rect">
            <a:avLst/>
          </a:prstGeom>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2400" b="1" dirty="0" smtClean="0">
                <a:latin typeface="Sakkal Majalla" panose="02000000000000000000" pitchFamily="2" charset="-78"/>
                <a:cs typeface="Sakkal Majalla" panose="02000000000000000000" pitchFamily="2" charset="-78"/>
              </a:rPr>
              <a:t>الممارسات </a:t>
            </a:r>
            <a:r>
              <a:rPr lang="ar-DZ" sz="2400" b="1" dirty="0">
                <a:latin typeface="Sakkal Majalla" panose="02000000000000000000" pitchFamily="2" charset="-78"/>
                <a:cs typeface="Sakkal Majalla" panose="02000000000000000000" pitchFamily="2" charset="-78"/>
              </a:rPr>
              <a:t>اللاأخلاقية</a:t>
            </a:r>
            <a:endParaRPr lang="ar-DZ" sz="2400" b="1" dirty="0">
              <a:latin typeface="Sakkal Majalla" panose="02000000000000000000" pitchFamily="2" charset="-78"/>
              <a:cs typeface="Sakkal Majalla" panose="02000000000000000000" pitchFamily="2" charset="-78"/>
            </a:endParaRPr>
          </a:p>
        </p:txBody>
      </p:sp>
      <p:sp>
        <p:nvSpPr>
          <p:cNvPr id="13" name="Titre 1"/>
          <p:cNvSpPr txBox="1">
            <a:spLocks/>
          </p:cNvSpPr>
          <p:nvPr/>
        </p:nvSpPr>
        <p:spPr>
          <a:xfrm>
            <a:off x="1396999" y="1352726"/>
            <a:ext cx="9395535" cy="479825"/>
          </a:xfrm>
          <a:prstGeom prst="rect">
            <a:avLst/>
          </a:prstGeom>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2400" b="1" dirty="0">
                <a:latin typeface="Sakkal Majalla" panose="02000000000000000000" pitchFamily="2" charset="-78"/>
                <a:cs typeface="Sakkal Majalla" panose="02000000000000000000" pitchFamily="2" charset="-78"/>
              </a:rPr>
              <a:t>مقدمة</a:t>
            </a:r>
          </a:p>
        </p:txBody>
      </p:sp>
    </p:spTree>
    <p:extLst>
      <p:ext uri="{BB962C8B-B14F-4D97-AF65-F5344CB8AC3E}">
        <p14:creationId xmlns:p14="http://schemas.microsoft.com/office/powerpoint/2010/main" val="81909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678333" y="617424"/>
            <a:ext cx="2785994"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مقدمة</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p>
        </p:txBody>
      </p:sp>
      <p:sp>
        <p:nvSpPr>
          <p:cNvPr id="2" name="Rectangle 1"/>
          <p:cNvSpPr/>
          <p:nvPr/>
        </p:nvSpPr>
        <p:spPr>
          <a:xfrm>
            <a:off x="1134531" y="1792358"/>
            <a:ext cx="9897533" cy="707886"/>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SA" sz="2000" dirty="0">
                <a:solidFill>
                  <a:srgbClr val="333333"/>
                </a:solidFill>
                <a:ea typeface="Calibri" panose="020F0502020204030204" pitchFamily="34" charset="0"/>
                <a:cs typeface="Sakkal Majalla" panose="02000000000000000000" pitchFamily="2" charset="-78"/>
              </a:rPr>
              <a:t>لقد أحدث التطور التكنولوجي غير المسبوق تحولاً عميقاً في جميع جوانب الحياة، خاصة مع الانتشار الواسع لأدوات الذكاء الاصطناعي، لم </a:t>
            </a:r>
            <a:r>
              <a:rPr lang="ar-SA" sz="2000" dirty="0" err="1">
                <a:solidFill>
                  <a:srgbClr val="333333"/>
                </a:solidFill>
                <a:ea typeface="Calibri" panose="020F0502020204030204" pitchFamily="34" charset="0"/>
                <a:cs typeface="Sakkal Majalla" panose="02000000000000000000" pitchFamily="2" charset="-78"/>
              </a:rPr>
              <a:t>تواكبه</a:t>
            </a:r>
            <a:r>
              <a:rPr lang="ar-SA" sz="2000" dirty="0">
                <a:solidFill>
                  <a:srgbClr val="333333"/>
                </a:solidFill>
                <a:ea typeface="Calibri" panose="020F0502020204030204" pitchFamily="34" charset="0"/>
                <a:cs typeface="Sakkal Majalla" panose="02000000000000000000" pitchFamily="2" charset="-78"/>
              </a:rPr>
              <a:t> في هذه السرعة الأطر القانونية والأخلاقية القائمة، مما فرض تحديات أخلاقية جديدة ومعقدة.</a:t>
            </a:r>
            <a:endParaRPr lang="fr-FR" sz="2000" dirty="0">
              <a:solidFill>
                <a:srgbClr val="333333"/>
              </a:solidFill>
              <a:ea typeface="Calibri" panose="020F0502020204030204" pitchFamily="34" charset="0"/>
              <a:cs typeface="Sakkal Majalla" panose="02000000000000000000" pitchFamily="2" charset="-78"/>
            </a:endParaRPr>
          </a:p>
        </p:txBody>
      </p:sp>
      <p:sp>
        <p:nvSpPr>
          <p:cNvPr id="3" name="Rectangle 2"/>
          <p:cNvSpPr/>
          <p:nvPr/>
        </p:nvSpPr>
        <p:spPr>
          <a:xfrm>
            <a:off x="1134532" y="4315329"/>
            <a:ext cx="9897532" cy="707886"/>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000" dirty="0">
                <a:solidFill>
                  <a:srgbClr val="333333"/>
                </a:solidFill>
                <a:ea typeface="Calibri" panose="020F0502020204030204" pitchFamily="34" charset="0"/>
                <a:cs typeface="Sakkal Majalla" panose="02000000000000000000" pitchFamily="2" charset="-78"/>
              </a:rPr>
              <a:t>يهدف هذا الدرس للتعريف </a:t>
            </a:r>
            <a:r>
              <a:rPr lang="ar-DZ" sz="2000" dirty="0" smtClean="0">
                <a:solidFill>
                  <a:srgbClr val="333333"/>
                </a:solidFill>
                <a:ea typeface="Calibri" panose="020F0502020204030204" pitchFamily="34" charset="0"/>
                <a:cs typeface="Sakkal Majalla" panose="02000000000000000000" pitchFamily="2" charset="-78"/>
              </a:rPr>
              <a:t>بمفهوم </a:t>
            </a:r>
            <a:r>
              <a:rPr lang="ar-DZ" sz="2000" dirty="0">
                <a:solidFill>
                  <a:srgbClr val="333333"/>
                </a:solidFill>
                <a:ea typeface="Calibri" panose="020F0502020204030204" pitchFamily="34" charset="0"/>
                <a:cs typeface="Sakkal Majalla" panose="02000000000000000000" pitchFamily="2" charset="-78"/>
              </a:rPr>
              <a:t>الأخلاقيات الرقمية كمجموعة المبادئ التي توجه استخدام التكنولوجيا، من أجل ضمان استخدام عادل ونزيه للتكنولوجيا، وحماية حقوق الأفراد والمجتمعات في الفضاء الرقمي.</a:t>
            </a:r>
            <a:endParaRPr lang="ar-DZ" sz="2000" dirty="0">
              <a:solidFill>
                <a:srgbClr val="333333"/>
              </a:solidFill>
              <a:ea typeface="Calibri" panose="020F0502020204030204" pitchFamily="34" charset="0"/>
              <a:cs typeface="Sakkal Majalla" panose="02000000000000000000" pitchFamily="2" charset="-78"/>
            </a:endParaRPr>
          </a:p>
        </p:txBody>
      </p:sp>
      <p:sp>
        <p:nvSpPr>
          <p:cNvPr id="9"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Rectangle 9"/>
          <p:cNvSpPr/>
          <p:nvPr/>
        </p:nvSpPr>
        <p:spPr>
          <a:xfrm>
            <a:off x="1134530" y="3053843"/>
            <a:ext cx="9897533" cy="707886"/>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SA" sz="2000" dirty="0">
                <a:solidFill>
                  <a:srgbClr val="333333"/>
                </a:solidFill>
                <a:ea typeface="Calibri" panose="020F0502020204030204" pitchFamily="34" charset="0"/>
                <a:cs typeface="Sakkal Majalla" panose="02000000000000000000" pitchFamily="2" charset="-78"/>
              </a:rPr>
              <a:t>فظواهر مثل التزييف العميق </a:t>
            </a:r>
            <a:r>
              <a:rPr lang="ar-DZ" sz="2000" dirty="0" smtClean="0">
                <a:solidFill>
                  <a:srgbClr val="333333"/>
                </a:solidFill>
                <a:ea typeface="Calibri" panose="020F0502020204030204" pitchFamily="34" charset="0"/>
                <a:cs typeface="Sakkal Majalla" panose="02000000000000000000" pitchFamily="2" charset="-78"/>
              </a:rPr>
              <a:t>(</a:t>
            </a:r>
            <a:r>
              <a:rPr lang="fr-FR" sz="1600" b="1" i="1" dirty="0" err="1">
                <a:solidFill>
                  <a:srgbClr val="333333"/>
                </a:solidFill>
                <a:ea typeface="Calibri" panose="020F0502020204030204" pitchFamily="34" charset="0"/>
                <a:cs typeface="Sakkal Majalla" panose="02000000000000000000" pitchFamily="2" charset="-78"/>
              </a:rPr>
              <a:t>Deepfake</a:t>
            </a:r>
            <a:r>
              <a:rPr lang="ar-DZ" sz="2000" dirty="0" smtClean="0">
                <a:solidFill>
                  <a:srgbClr val="333333"/>
                </a:solidFill>
                <a:ea typeface="Calibri" panose="020F0502020204030204" pitchFamily="34" charset="0"/>
                <a:cs typeface="Sakkal Majalla" panose="02000000000000000000" pitchFamily="2" charset="-78"/>
              </a:rPr>
              <a:t>)</a:t>
            </a:r>
            <a:r>
              <a:rPr lang="fr-FR" sz="2000" dirty="0" smtClean="0">
                <a:solidFill>
                  <a:srgbClr val="333333"/>
                </a:solidFill>
                <a:ea typeface="Calibri" panose="020F0502020204030204" pitchFamily="34" charset="0"/>
                <a:cs typeface="Sakkal Majalla" panose="02000000000000000000" pitchFamily="2" charset="-78"/>
              </a:rPr>
              <a:t>، </a:t>
            </a:r>
            <a:r>
              <a:rPr lang="ar-SA" sz="2000" dirty="0">
                <a:solidFill>
                  <a:srgbClr val="333333"/>
                </a:solidFill>
                <a:ea typeface="Calibri" panose="020F0502020204030204" pitchFamily="34" charset="0"/>
                <a:cs typeface="Sakkal Majalla" panose="02000000000000000000" pitchFamily="2" charset="-78"/>
              </a:rPr>
              <a:t>وانتهاكات الخصوصية الناتجة عن جمع البيانات بكميات هائلة، والتحيز في خوارزميات الذكاء الاصطناعي، جميعها تطرح إشكاليات كبيرة لضمان استخدام التكنولوجيا لخدمة الإنسان وتحقيق العدالة بدلاً من إلحاق الضرر أو التمييز؟</a:t>
            </a:r>
            <a:endParaRPr lang="fr-FR" sz="2000" dirty="0">
              <a:solidFill>
                <a:srgbClr val="333333"/>
              </a:solidFill>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94388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5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750"/>
                                        <p:tgtEl>
                                          <p:spTgt spid="2"/>
                                        </p:tgtEl>
                                      </p:cBhvr>
                                    </p:animEffect>
                                  </p:childTnLst>
                                </p:cTn>
                              </p:par>
                            </p:childTnLst>
                          </p:cTn>
                        </p:par>
                        <p:par>
                          <p:cTn id="12" fill="hold">
                            <p:stCondLst>
                              <p:cond delay="225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750"/>
                                        <p:tgtEl>
                                          <p:spTgt spid="10"/>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مـفـهــوم الأخلاقيات الرقمية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1152772" y="3532376"/>
            <a:ext cx="9897533" cy="840979"/>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285750" indent="-285750" algn="just" rtl="1">
              <a:spcBef>
                <a:spcPct val="0"/>
              </a:spcBef>
              <a:buFont typeface="Arial" panose="020B0604020202020204" pitchFamily="34" charset="0"/>
              <a:buChar char="•"/>
            </a:pPr>
            <a:r>
              <a:rPr lang="ar-DZ" sz="2400" b="1" dirty="0" smtClean="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المسؤولية</a:t>
            </a:r>
            <a:r>
              <a:rPr lang="ar-DZ" sz="2400" b="1"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يجب أن يتحمل الأفراد والمؤسسات مسؤولية تصرفاتهم الرقمية وتأثيرها على الآخرين والمجتمع</a:t>
            </a:r>
            <a:r>
              <a:rPr lang="ar-DZ" sz="2400" dirty="0" smtClean="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endParaRPr lang="fr-FR" sz="240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B63A012C-C983-D89C-F02F-D617E054AC92}"/>
              </a:ext>
            </a:extLst>
          </p:cNvPr>
          <p:cNvSpPr txBox="1"/>
          <p:nvPr/>
        </p:nvSpPr>
        <p:spPr>
          <a:xfrm>
            <a:off x="1152775" y="4950373"/>
            <a:ext cx="9897533" cy="889488"/>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Arial" panose="020B0604020202020204" pitchFamily="34" charset="0"/>
              <a:buChar char="•"/>
              <a:defRPr sz="240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b="1" dirty="0" smtClean="0"/>
              <a:t>الاحترام</a:t>
            </a:r>
            <a:r>
              <a:rPr lang="ar-DZ" b="1" dirty="0"/>
              <a:t>: احترام خصوصية الآخرين، وحقوق الملكية الفكرية، وحقهم في الوصول العادل إلى المعلومات والتقنيات</a:t>
            </a:r>
            <a:r>
              <a:rPr lang="ar-DZ" dirty="0" smtClean="0"/>
              <a:t>.</a:t>
            </a:r>
            <a:endParaRPr lang="x-none" dirty="0"/>
          </a:p>
        </p:txBody>
      </p:sp>
      <p:sp>
        <p:nvSpPr>
          <p:cNvPr id="11" name="Rectangle 10"/>
          <p:cNvSpPr/>
          <p:nvPr/>
        </p:nvSpPr>
        <p:spPr>
          <a:xfrm>
            <a:off x="1152772" y="1570363"/>
            <a:ext cx="9897533" cy="1384995"/>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800" dirty="0">
                <a:solidFill>
                  <a:srgbClr val="333333"/>
                </a:solidFill>
                <a:ea typeface="Calibri" panose="020F0502020204030204" pitchFamily="34" charset="0"/>
                <a:cs typeface="Sakkal Majalla" panose="02000000000000000000" pitchFamily="2" charset="-78"/>
              </a:rPr>
              <a:t>الأخلاقيات الرقمية هي فرع من الأخلاق العامة، وهي مجموعة المبادئ والقيم المعيارية التي تُحدّد السلوك البشري الصحيح والمسؤول عند استخدام التكنولوجيا الرقمية، في محاولة لخلق توازن بين الابتكار التكنولوجي والقيم الإنسانية</a:t>
            </a:r>
            <a:r>
              <a:rPr lang="ar-DZ" sz="2800" dirty="0" smtClean="0">
                <a:solidFill>
                  <a:srgbClr val="333333"/>
                </a:solidFill>
                <a:ea typeface="Calibri" panose="020F0502020204030204" pitchFamily="34" charset="0"/>
                <a:cs typeface="Sakkal Majalla" panose="02000000000000000000" pitchFamily="2" charset="-78"/>
              </a:rPr>
              <a:t>. وهي ترتكز على مبدأين أساسيين:</a:t>
            </a:r>
            <a:endParaRPr lang="fr-FR" sz="2800" dirty="0">
              <a:solidFill>
                <a:srgbClr val="333333"/>
              </a:solidFill>
              <a:ea typeface="Calibri" panose="020F0502020204030204" pitchFamily="34" charset="0"/>
              <a:cs typeface="Sakkal Majalla" panose="02000000000000000000" pitchFamily="2"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177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مـفـهــوم الأخلاقيات الرقمية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1152772" y="4024612"/>
            <a:ext cx="9897533" cy="59819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285750" indent="-285750" algn="just" rtl="1">
              <a:spcBef>
                <a:spcPct val="0"/>
              </a:spcBef>
              <a:buFont typeface="Arial" panose="020B0604020202020204" pitchFamily="34" charset="0"/>
              <a:buChar char="•"/>
            </a:pP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القانون</a:t>
            </a:r>
            <a:r>
              <a:rPr lang="ar-DZ"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ar-DZ" sz="2400" b="1"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يحدد ما هو مسموح به وما هو ممنوع (حدود دنيا للسلوك</a:t>
            </a:r>
            <a:r>
              <a:rPr lang="ar-DZ" sz="2400" b="1" dirty="0" smtClean="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endParaRPr lang="fr-FR" sz="240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B63A012C-C983-D89C-F02F-D617E054AC92}"/>
              </a:ext>
            </a:extLst>
          </p:cNvPr>
          <p:cNvSpPr txBox="1"/>
          <p:nvPr/>
        </p:nvSpPr>
        <p:spPr>
          <a:xfrm>
            <a:off x="1152775" y="5029201"/>
            <a:ext cx="9897533" cy="584027"/>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Arial" panose="020B0604020202020204" pitchFamily="34" charset="0"/>
              <a:buChar char="•"/>
              <a:defRPr sz="240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b="1" dirty="0" smtClean="0">
                <a:solidFill>
                  <a:srgbClr val="FF0000"/>
                </a:solidFill>
              </a:rPr>
              <a:t>الأخلاقيات</a:t>
            </a:r>
            <a:r>
              <a:rPr lang="ar-DZ" b="1" dirty="0">
                <a:solidFill>
                  <a:srgbClr val="FF0000"/>
                </a:solidFill>
              </a:rPr>
              <a:t>: </a:t>
            </a:r>
            <a:r>
              <a:rPr lang="ar-DZ" b="1" dirty="0"/>
              <a:t>تتعامل مع ما هو صحيح وما هو خطأ، حتى لو كان قانونيًا (حدود عليا للسلوك).</a:t>
            </a:r>
            <a:endParaRPr lang="x-none" dirty="0"/>
          </a:p>
        </p:txBody>
      </p:sp>
      <p:sp>
        <p:nvSpPr>
          <p:cNvPr id="11" name="Rectangle 10"/>
          <p:cNvSpPr/>
          <p:nvPr/>
        </p:nvSpPr>
        <p:spPr>
          <a:xfrm>
            <a:off x="1152772" y="1570363"/>
            <a:ext cx="9897533" cy="1384995"/>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800" dirty="0">
                <a:solidFill>
                  <a:srgbClr val="333333"/>
                </a:solidFill>
                <a:ea typeface="Calibri" panose="020F0502020204030204" pitchFamily="34" charset="0"/>
                <a:cs typeface="Sakkal Majalla" panose="02000000000000000000" pitchFamily="2" charset="-78"/>
              </a:rPr>
              <a:t>الأخلاقيات الرقمية هي فرع من الأخلاق العامة، وهي مجموعة المبادئ والقيم المعيارية التي تُحدّد السلوك البشري الصحيح والمسؤول عند استخدام التكنولوجيا الرقمية، في محاولة لخلق توازن بين الابتكار التكنولوجي والقيم الإنسانية</a:t>
            </a:r>
            <a:r>
              <a:rPr lang="ar-DZ" sz="2800" dirty="0" smtClean="0">
                <a:solidFill>
                  <a:srgbClr val="333333"/>
                </a:solidFill>
                <a:ea typeface="Calibri" panose="020F0502020204030204" pitchFamily="34" charset="0"/>
                <a:cs typeface="Sakkal Majalla" panose="02000000000000000000" pitchFamily="2" charset="-78"/>
              </a:rPr>
              <a:t>. وهي ترتكز على مبدأين أساسيين:</a:t>
            </a:r>
            <a:endParaRPr lang="fr-FR" sz="2800" dirty="0">
              <a:solidFill>
                <a:srgbClr val="333333"/>
              </a:solidFill>
              <a:ea typeface="Calibri" panose="020F0502020204030204" pitchFamily="34" charset="0"/>
              <a:cs typeface="Sakkal Majalla" panose="02000000000000000000" pitchFamily="2"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2" name="Rectangle 11"/>
          <p:cNvSpPr/>
          <p:nvPr/>
        </p:nvSpPr>
        <p:spPr>
          <a:xfrm>
            <a:off x="8150772" y="3202141"/>
            <a:ext cx="2726112" cy="619272"/>
          </a:xfrm>
          <a:prstGeom prst="rect">
            <a:avLst/>
          </a:prstGeom>
        </p:spPr>
        <p:txBody>
          <a:bodyPr wrap="square">
            <a:spAutoFit/>
          </a:bodyPr>
          <a:lstStyle/>
          <a:p>
            <a:pPr algn="just" rtl="1">
              <a:lnSpc>
                <a:spcPct val="107000"/>
              </a:lnSpc>
              <a:spcBef>
                <a:spcPts val="1200"/>
              </a:spcBef>
              <a:spcAft>
                <a:spcPts val="600"/>
              </a:spcAft>
            </a:pPr>
            <a:r>
              <a:rPr lang="ar-DZ"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الفرق بين القانون والأخلاق:</a:t>
            </a:r>
            <a:endParaRPr lang="fr-FR"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512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مبادئ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الأخلاقيات الرقمية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4319752" y="2202836"/>
            <a:ext cx="6730552" cy="430005"/>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gn="just" rtl="1">
              <a:spcBef>
                <a:spcPct val="0"/>
              </a:spcBef>
            </a:pPr>
            <a:r>
              <a:rPr lang="ar-DZ"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أ‌.	الخصوصية وحماية البيانات </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r>
              <a:rPr lang="fr-FR" sz="2400" b="1" i="1" dirty="0" err="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Privacy</a:t>
            </a:r>
            <a:r>
              <a:rPr lang="fr-FR" sz="2400" b="1" i="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and Data Protection</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r>
              <a:rPr lang="fr-FR"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endParaRPr lang="fr-FR" sz="2400"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B63A012C-C983-D89C-F02F-D617E054AC92}"/>
              </a:ext>
            </a:extLst>
          </p:cNvPr>
          <p:cNvSpPr txBox="1"/>
          <p:nvPr/>
        </p:nvSpPr>
        <p:spPr>
          <a:xfrm>
            <a:off x="1152772" y="2948838"/>
            <a:ext cx="9536250" cy="2246769"/>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just" rtl="1">
              <a:defRPr sz="2800">
                <a:solidFill>
                  <a:srgbClr val="333333"/>
                </a:solidFill>
                <a:ea typeface="Calibri" panose="020F0502020204030204" pitchFamily="34" charset="0"/>
                <a:cs typeface="Sakkal Majalla" panose="02000000000000000000" pitchFamily="2" charset="-78"/>
              </a:defRPr>
            </a:lvl1pPr>
          </a:lstStyle>
          <a:p>
            <a:r>
              <a:rPr lang="ar-DZ" dirty="0"/>
              <a:t>ويتعلق هذا المبدأ بعمليات جمع بيانات الاخرين ومعلوماتهم السرية والاحتفاظ بها وكيفية استخدامها. حيث يتوجب على الجهة التي تقوم بجمع بيانات المستخدمين إعلامهم بهذه العملية قبل بدئها والحصول على موافقة صريحة (مستنيرة) من طرفهم من أجل ذلك وكذا إعلامهم بكيفية استخدامها (الشفافية). وتتكفل هذه الجهة بحماية هذه البيانات من التسريب والاختراق وتوفير طرق لتشفيرها.</a:t>
            </a:r>
            <a:endParaRPr lang="x-none" dirty="0"/>
          </a:p>
        </p:txBody>
      </p:sp>
      <p:sp>
        <p:nvSpPr>
          <p:cNvPr id="11" name="Rectangle 10"/>
          <p:cNvSpPr/>
          <p:nvPr/>
        </p:nvSpPr>
        <p:spPr>
          <a:xfrm>
            <a:off x="1152772" y="1363619"/>
            <a:ext cx="9897533" cy="523220"/>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800" dirty="0">
                <a:solidFill>
                  <a:srgbClr val="333333"/>
                </a:solidFill>
                <a:ea typeface="Calibri" panose="020F0502020204030204" pitchFamily="34" charset="0"/>
                <a:cs typeface="Sakkal Majalla" panose="02000000000000000000" pitchFamily="2" charset="-78"/>
              </a:rPr>
              <a:t>تحكم الأخلاقيات الرقمية مجموعة من المبادئ هي</a:t>
            </a:r>
            <a:r>
              <a:rPr lang="ar-DZ" sz="2800" dirty="0" smtClean="0">
                <a:solidFill>
                  <a:srgbClr val="333333"/>
                </a:solidFill>
                <a:ea typeface="Calibri" panose="020F0502020204030204" pitchFamily="34" charset="0"/>
                <a:cs typeface="Sakkal Majalla" panose="02000000000000000000" pitchFamily="2" charset="-78"/>
              </a:rPr>
              <a:t>:</a:t>
            </a:r>
            <a:endParaRPr lang="fr-FR" sz="2800" dirty="0">
              <a:solidFill>
                <a:srgbClr val="333333"/>
              </a:solidFill>
              <a:ea typeface="Calibri" panose="020F0502020204030204" pitchFamily="34" charset="0"/>
              <a:cs typeface="Sakkal Majalla" panose="02000000000000000000" pitchFamily="2"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8963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مبادئ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الأخلاقيات الرقمية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4319752" y="2202836"/>
            <a:ext cx="6730552" cy="430005"/>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gn="just" rtl="1">
              <a:spcBef>
                <a:spcPct val="0"/>
              </a:spcBef>
            </a:pPr>
            <a:r>
              <a:rPr lang="ar-DZ"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أ‌.	الخصوصية وحماية البيانات </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r>
              <a:rPr lang="fr-FR" sz="2400" b="1" i="1" dirty="0" err="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Privacy</a:t>
            </a:r>
            <a:r>
              <a:rPr lang="fr-FR" sz="2400" b="1" i="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and Data Protection</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r>
              <a:rPr lang="fr-FR"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endParaRPr lang="fr-FR" sz="2400"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B63A012C-C983-D89C-F02F-D617E054AC92}"/>
              </a:ext>
            </a:extLst>
          </p:cNvPr>
          <p:cNvSpPr txBox="1"/>
          <p:nvPr/>
        </p:nvSpPr>
        <p:spPr>
          <a:xfrm>
            <a:off x="1152772" y="2948838"/>
            <a:ext cx="9536250" cy="523220"/>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just" rtl="1">
              <a:defRPr sz="2800">
                <a:solidFill>
                  <a:srgbClr val="333333"/>
                </a:solidFill>
                <a:ea typeface="Calibri" panose="020F0502020204030204" pitchFamily="34" charset="0"/>
                <a:cs typeface="Sakkal Majalla" panose="02000000000000000000" pitchFamily="2" charset="-78"/>
              </a:defRPr>
            </a:lvl1pPr>
          </a:lstStyle>
          <a:p>
            <a:r>
              <a:rPr lang="ar-DZ" dirty="0"/>
              <a:t>وبصفة عامة يتوجب على كل شخص الالتزام بما </a:t>
            </a:r>
            <a:r>
              <a:rPr lang="ar-DZ" dirty="0" smtClean="0"/>
              <a:t>يلي :</a:t>
            </a:r>
            <a:endParaRPr lang="x-none" dirty="0"/>
          </a:p>
        </p:txBody>
      </p:sp>
      <p:sp>
        <p:nvSpPr>
          <p:cNvPr id="11" name="Rectangle 10"/>
          <p:cNvSpPr/>
          <p:nvPr/>
        </p:nvSpPr>
        <p:spPr>
          <a:xfrm>
            <a:off x="1152772" y="1363619"/>
            <a:ext cx="9897533" cy="523220"/>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800" dirty="0">
                <a:solidFill>
                  <a:srgbClr val="333333"/>
                </a:solidFill>
                <a:ea typeface="Calibri" panose="020F0502020204030204" pitchFamily="34" charset="0"/>
                <a:cs typeface="Sakkal Majalla" panose="02000000000000000000" pitchFamily="2" charset="-78"/>
              </a:rPr>
              <a:t>تحكم الأخلاقيات الرقمية مجموعة من المبادئ هي</a:t>
            </a:r>
            <a:r>
              <a:rPr lang="ar-DZ" sz="2800" dirty="0" smtClean="0">
                <a:solidFill>
                  <a:srgbClr val="333333"/>
                </a:solidFill>
                <a:ea typeface="Calibri" panose="020F0502020204030204" pitchFamily="34" charset="0"/>
                <a:cs typeface="Sakkal Majalla" panose="02000000000000000000" pitchFamily="2" charset="-78"/>
              </a:rPr>
              <a:t>:</a:t>
            </a:r>
            <a:endParaRPr lang="fr-FR" sz="2800" dirty="0">
              <a:solidFill>
                <a:srgbClr val="333333"/>
              </a:solidFill>
              <a:ea typeface="Calibri" panose="020F0502020204030204" pitchFamily="34" charset="0"/>
              <a:cs typeface="Sakkal Majalla" panose="02000000000000000000" pitchFamily="2"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Rectangle 2"/>
          <p:cNvSpPr/>
          <p:nvPr/>
        </p:nvSpPr>
        <p:spPr>
          <a:xfrm>
            <a:off x="1152772" y="3694841"/>
            <a:ext cx="8828689" cy="624912"/>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342900" indent="-342900" algn="just" rtl="1">
              <a:spcBef>
                <a:spcPct val="0"/>
              </a:spcBef>
              <a:buFont typeface="Wingdings" panose="05000000000000000000" pitchFamily="2" charset="2"/>
              <a:buChar char="ü"/>
            </a:pPr>
            <a:r>
              <a:rPr lang="ar-DZ" sz="2400" b="1" dirty="0">
                <a:ln w="0"/>
                <a:solidFill>
                  <a:srgbClr val="00206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حماية خصوصيات الاخرين (عدم جمع أو مشاركة صور أو معلومات الاخرين دون موافقتهم).</a:t>
            </a:r>
            <a:endParaRPr lang="fr-FR" sz="2400" b="1" dirty="0">
              <a:ln w="0"/>
              <a:solidFill>
                <a:srgbClr val="00206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152771" y="4575223"/>
            <a:ext cx="8828689" cy="62518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342900" indent="-342900" algn="just" rtl="1">
              <a:spcBef>
                <a:spcPct val="0"/>
              </a:spcBef>
              <a:buFont typeface="Wingdings" panose="05000000000000000000" pitchFamily="2" charset="2"/>
              <a:buChar char="ü"/>
            </a:pPr>
            <a:r>
              <a:rPr lang="ar-DZ" sz="2400" b="1" dirty="0">
                <a:ln w="0"/>
                <a:solidFill>
                  <a:srgbClr val="00206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احترام إعدادات الخصوصية على منصات التواصل</a:t>
            </a:r>
            <a:endParaRPr lang="fr-FR" sz="2400" b="1" dirty="0">
              <a:ln w="0"/>
              <a:solidFill>
                <a:srgbClr val="00206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5" name="Rectangle 4"/>
          <p:cNvSpPr/>
          <p:nvPr/>
        </p:nvSpPr>
        <p:spPr>
          <a:xfrm>
            <a:off x="1152771" y="5422918"/>
            <a:ext cx="8828689" cy="646806"/>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342900" indent="-342900" algn="just" rtl="1">
              <a:spcBef>
                <a:spcPct val="0"/>
              </a:spcBef>
              <a:buFont typeface="Wingdings" panose="05000000000000000000" pitchFamily="2" charset="2"/>
              <a:buChar char="ü"/>
            </a:pPr>
            <a:r>
              <a:rPr lang="ar-DZ" sz="2400" b="1" dirty="0">
                <a:ln w="0"/>
                <a:solidFill>
                  <a:srgbClr val="00206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عدم اختراق حسابات الآخرين أو التجسس عليهم</a:t>
            </a:r>
            <a:endParaRPr lang="fr-FR" sz="2400" b="1" dirty="0">
              <a:ln w="0"/>
              <a:solidFill>
                <a:srgbClr val="00206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6817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8678333" y="617424"/>
            <a:ext cx="2785994"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مقدمة</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p>
        </p:txBody>
      </p:sp>
      <p:sp>
        <p:nvSpPr>
          <p:cNvPr id="2" name="Rectangle 1"/>
          <p:cNvSpPr/>
          <p:nvPr/>
        </p:nvSpPr>
        <p:spPr>
          <a:xfrm>
            <a:off x="1134532" y="1644174"/>
            <a:ext cx="9897533" cy="707886"/>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SA" sz="2000" dirty="0">
                <a:solidFill>
                  <a:srgbClr val="333333"/>
                </a:solidFill>
                <a:ea typeface="Calibri" panose="020F0502020204030204" pitchFamily="34" charset="0"/>
                <a:cs typeface="Sakkal Majalla" panose="02000000000000000000" pitchFamily="2" charset="-78"/>
              </a:rPr>
              <a:t>هذا العصر هو عصر </a:t>
            </a:r>
            <a:r>
              <a:rPr lang="ar-SA" sz="2000" dirty="0" smtClean="0">
                <a:solidFill>
                  <a:srgbClr val="333333"/>
                </a:solidFill>
                <a:ea typeface="Calibri" panose="020F0502020204030204" pitchFamily="34" charset="0"/>
                <a:cs typeface="Sakkal Majalla" panose="02000000000000000000" pitchFamily="2" charset="-78"/>
              </a:rPr>
              <a:t>المعلومات</a:t>
            </a:r>
            <a:r>
              <a:rPr lang="ar-DZ" sz="2000" dirty="0" smtClean="0">
                <a:solidFill>
                  <a:srgbClr val="333333"/>
                </a:solidFill>
                <a:ea typeface="Calibri" panose="020F0502020204030204" pitchFamily="34" charset="0"/>
                <a:cs typeface="Sakkal Majalla" panose="02000000000000000000" pitchFamily="2" charset="-78"/>
              </a:rPr>
              <a:t> بدون منازع</a:t>
            </a:r>
            <a:r>
              <a:rPr lang="ar-SA" sz="2000" dirty="0" smtClean="0">
                <a:solidFill>
                  <a:srgbClr val="333333"/>
                </a:solidFill>
                <a:ea typeface="Calibri" panose="020F0502020204030204" pitchFamily="34" charset="0"/>
                <a:cs typeface="Sakkal Majalla" panose="02000000000000000000" pitchFamily="2" charset="-78"/>
              </a:rPr>
              <a:t>، </a:t>
            </a:r>
            <a:r>
              <a:rPr lang="ar-SA" sz="2000" dirty="0">
                <a:solidFill>
                  <a:srgbClr val="333333"/>
                </a:solidFill>
                <a:ea typeface="Calibri" panose="020F0502020204030204" pitchFamily="34" charset="0"/>
                <a:cs typeface="Sakkal Majalla" panose="02000000000000000000" pitchFamily="2" charset="-78"/>
              </a:rPr>
              <a:t>حيث أصبحت البيانات هي البنية التحتية الأساسية للحياة الحديثة، والمحرك الرئيس للاقتصاديات العالمية، ووقود الابتكار في شتى </a:t>
            </a:r>
            <a:r>
              <a:rPr lang="ar-SA" sz="2000" dirty="0" smtClean="0">
                <a:solidFill>
                  <a:srgbClr val="333333"/>
                </a:solidFill>
                <a:ea typeface="Calibri" panose="020F0502020204030204" pitchFamily="34" charset="0"/>
                <a:cs typeface="Sakkal Majalla" panose="02000000000000000000" pitchFamily="2" charset="-78"/>
              </a:rPr>
              <a:t>المجالات</a:t>
            </a:r>
            <a:r>
              <a:rPr lang="ar-DZ" sz="2000" dirty="0" smtClean="0">
                <a:solidFill>
                  <a:srgbClr val="333333"/>
                </a:solidFill>
                <a:ea typeface="Calibri" panose="020F0502020204030204" pitchFamily="34" charset="0"/>
                <a:cs typeface="Sakkal Majalla" panose="02000000000000000000" pitchFamily="2" charset="-78"/>
              </a:rPr>
              <a:t>.</a:t>
            </a:r>
            <a:endParaRPr lang="fr-FR" sz="2000" dirty="0">
              <a:solidFill>
                <a:srgbClr val="333333"/>
              </a:solidFill>
              <a:ea typeface="Calibri" panose="020F0502020204030204" pitchFamily="34" charset="0"/>
              <a:cs typeface="Sakkal Majalla" panose="02000000000000000000" pitchFamily="2" charset="-78"/>
            </a:endParaRPr>
          </a:p>
        </p:txBody>
      </p:sp>
      <p:sp>
        <p:nvSpPr>
          <p:cNvPr id="3" name="Rectangle 2"/>
          <p:cNvSpPr/>
          <p:nvPr/>
        </p:nvSpPr>
        <p:spPr>
          <a:xfrm>
            <a:off x="1134532" y="4315329"/>
            <a:ext cx="9897532" cy="707886"/>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000" dirty="0">
                <a:solidFill>
                  <a:srgbClr val="333333"/>
                </a:solidFill>
                <a:ea typeface="Calibri" panose="020F0502020204030204" pitchFamily="34" charset="0"/>
                <a:cs typeface="Sakkal Majalla" panose="02000000000000000000" pitchFamily="2" charset="-78"/>
              </a:rPr>
              <a:t>يهدف هذا الدرس إلى </a:t>
            </a:r>
            <a:r>
              <a:rPr lang="ar-DZ" sz="2000" dirty="0" smtClean="0">
                <a:solidFill>
                  <a:srgbClr val="333333"/>
                </a:solidFill>
                <a:ea typeface="Calibri" panose="020F0502020204030204" pitchFamily="34" charset="0"/>
                <a:cs typeface="Sakkal Majalla" panose="02000000000000000000" pitchFamily="2" charset="-78"/>
              </a:rPr>
              <a:t>التعريف </a:t>
            </a:r>
            <a:r>
              <a:rPr lang="ar-DZ" sz="2000" dirty="0">
                <a:solidFill>
                  <a:srgbClr val="333333"/>
                </a:solidFill>
                <a:ea typeface="Calibri" panose="020F0502020204030204" pitchFamily="34" charset="0"/>
                <a:cs typeface="Sakkal Majalla" panose="02000000000000000000" pitchFamily="2" charset="-78"/>
              </a:rPr>
              <a:t>بالركائز الأساسية لضمان سلامة </a:t>
            </a:r>
            <a:r>
              <a:rPr lang="ar-DZ" sz="2000" dirty="0" smtClean="0">
                <a:solidFill>
                  <a:srgbClr val="333333"/>
                </a:solidFill>
                <a:ea typeface="Calibri" panose="020F0502020204030204" pitchFamily="34" charset="0"/>
                <a:cs typeface="Sakkal Majalla" panose="02000000000000000000" pitchFamily="2" charset="-78"/>
              </a:rPr>
              <a:t>المعلومات في البيئة الرقمية</a:t>
            </a:r>
            <a:r>
              <a:rPr lang="ar-DZ" sz="2000" dirty="0">
                <a:solidFill>
                  <a:srgbClr val="333333"/>
                </a:solidFill>
                <a:ea typeface="Calibri" panose="020F0502020204030204" pitchFamily="34" charset="0"/>
                <a:cs typeface="Sakkal Majalla" panose="02000000000000000000" pitchFamily="2" charset="-78"/>
              </a:rPr>
              <a:t>، بدءاً من فهم التهديدات وصولاً إلى تطبيق أفضل ممارسات الحماية </a:t>
            </a:r>
            <a:r>
              <a:rPr lang="ar-DZ" sz="2000" dirty="0" smtClean="0">
                <a:solidFill>
                  <a:srgbClr val="333333"/>
                </a:solidFill>
                <a:ea typeface="Calibri" panose="020F0502020204030204" pitchFamily="34" charset="0"/>
                <a:cs typeface="Sakkal Majalla" panose="02000000000000000000" pitchFamily="2" charset="-78"/>
              </a:rPr>
              <a:t>والوقاية </a:t>
            </a:r>
            <a:r>
              <a:rPr lang="ar-DZ" sz="2000" dirty="0">
                <a:solidFill>
                  <a:srgbClr val="333333"/>
                </a:solidFill>
                <a:ea typeface="Calibri" panose="020F0502020204030204" pitchFamily="34" charset="0"/>
                <a:cs typeface="Sakkal Majalla" panose="02000000000000000000" pitchFamily="2" charset="-78"/>
              </a:rPr>
              <a:t>التي من شأنها أن تحول دون الوقوع ضحية لمثل هذه </a:t>
            </a:r>
            <a:r>
              <a:rPr lang="ar-DZ" sz="2000" dirty="0" smtClean="0">
                <a:solidFill>
                  <a:srgbClr val="333333"/>
                </a:solidFill>
                <a:ea typeface="Calibri" panose="020F0502020204030204" pitchFamily="34" charset="0"/>
                <a:cs typeface="Sakkal Majalla" panose="02000000000000000000" pitchFamily="2" charset="-78"/>
              </a:rPr>
              <a:t>التهديدات، </a:t>
            </a:r>
            <a:r>
              <a:rPr lang="ar-DZ" sz="2000" dirty="0">
                <a:solidFill>
                  <a:srgbClr val="333333"/>
                </a:solidFill>
                <a:ea typeface="Calibri" panose="020F0502020204030204" pitchFamily="34" charset="0"/>
                <a:cs typeface="Sakkal Majalla" panose="02000000000000000000" pitchFamily="2" charset="-78"/>
              </a:rPr>
              <a:t>وفي حالة الوقوع كيف يكون التصرف السليم.</a:t>
            </a:r>
            <a:endParaRPr lang="ar-DZ" sz="2000" dirty="0">
              <a:solidFill>
                <a:srgbClr val="333333"/>
              </a:solidFill>
              <a:ea typeface="Calibri" panose="020F0502020204030204" pitchFamily="34" charset="0"/>
              <a:cs typeface="Sakkal Majalla" panose="02000000000000000000" pitchFamily="2"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Rectangle 7"/>
          <p:cNvSpPr/>
          <p:nvPr/>
        </p:nvSpPr>
        <p:spPr>
          <a:xfrm>
            <a:off x="1134531" y="2831567"/>
            <a:ext cx="9897533" cy="1015663"/>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SA" sz="2000" dirty="0">
                <a:solidFill>
                  <a:srgbClr val="333333"/>
                </a:solidFill>
                <a:ea typeface="Calibri" panose="020F0502020204030204" pitchFamily="34" charset="0"/>
                <a:cs typeface="Sakkal Majalla" panose="02000000000000000000" pitchFamily="2" charset="-78"/>
              </a:rPr>
              <a:t>ومع هذا الاعتماد المتزايد على الأنظمة الرقمية وتقنيات الاتصال الحديثة، برزت الحاجة الملحّة إلى حماية المعلومات من كل تهديد قد يمسّ سريتها أو سلامتها أو توفرها. فالأمن المعلوماتي لم يعد خيارًا ثانويًا، بل تحول إلى ركيزة أساسية لضمان استمرارية المؤسسات وحماية خصوصية الأفراد وصون سيادة الدول</a:t>
            </a:r>
            <a:r>
              <a:rPr lang="ar-SA" sz="2000" dirty="0" smtClean="0">
                <a:solidFill>
                  <a:srgbClr val="333333"/>
                </a:solidFill>
                <a:ea typeface="Calibri" panose="020F0502020204030204" pitchFamily="34" charset="0"/>
                <a:cs typeface="Sakkal Majalla" panose="02000000000000000000" pitchFamily="2" charset="-78"/>
              </a:rPr>
              <a:t>.</a:t>
            </a:r>
            <a:endParaRPr lang="fr-FR" sz="2000" dirty="0">
              <a:solidFill>
                <a:srgbClr val="333333"/>
              </a:solidFill>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47873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5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750"/>
                                        <p:tgtEl>
                                          <p:spTgt spid="2"/>
                                        </p:tgtEl>
                                      </p:cBhvr>
                                    </p:animEffect>
                                  </p:childTnLst>
                                </p:cTn>
                              </p:par>
                            </p:childTnLst>
                          </p:cTn>
                        </p:par>
                        <p:par>
                          <p:cTn id="12" fill="hold">
                            <p:stCondLst>
                              <p:cond delay="2250"/>
                            </p:stCondLst>
                            <p:childTnLst>
                              <p:par>
                                <p:cTn id="13" presetID="6"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750"/>
                                        <p:tgtEl>
                                          <p:spTgt spid="8"/>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مبادئ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الأخلاقيات الرقمية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4319752" y="2202836"/>
            <a:ext cx="6730552" cy="430005"/>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gn="just" rtl="1">
              <a:spcBef>
                <a:spcPct val="0"/>
              </a:spcBef>
            </a:pP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a:t>
            </a:r>
            <a:r>
              <a:rPr lang="ar-DZ"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الملكية الفكرية وحقوق النشر </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r>
              <a:rPr lang="fr-FR" b="1" i="1" dirty="0" err="1">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Intellectual</a:t>
            </a:r>
            <a:r>
              <a:rPr lang="fr-FR"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fr-FR" b="1" i="1" dirty="0" err="1">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Property</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r>
              <a:rPr lang="fr-FR"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endParaRPr lang="fr-FR" sz="2400"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B63A012C-C983-D89C-F02F-D617E054AC92}"/>
              </a:ext>
            </a:extLst>
          </p:cNvPr>
          <p:cNvSpPr txBox="1"/>
          <p:nvPr/>
        </p:nvSpPr>
        <p:spPr>
          <a:xfrm>
            <a:off x="1152771" y="3242643"/>
            <a:ext cx="9536250" cy="1384995"/>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just" rtl="1">
              <a:defRPr sz="2800">
                <a:solidFill>
                  <a:srgbClr val="333333"/>
                </a:solidFill>
                <a:ea typeface="Calibri" panose="020F0502020204030204" pitchFamily="34" charset="0"/>
                <a:cs typeface="Sakkal Majalla" panose="02000000000000000000" pitchFamily="2" charset="-78"/>
              </a:defRPr>
            </a:lvl1pPr>
          </a:lstStyle>
          <a:p>
            <a:r>
              <a:rPr lang="ar-DZ" dirty="0"/>
              <a:t>يشمل هذا المبدأ احترام عمل الآخرين وإبداعاتهم في البيئة الرقمية (كتب، أبحاث، برامج، تصاميم، موسيقى، ..)، ويتمثل في عدم سرقة المحتوى أو الأفكار أو البرمجيات ونسبها للنفس، احترام تراخيص الاستعمال، عدم نسخ وتوزيع المواد المحمية بحقوق النشر بشكل غير قانوني .</a:t>
            </a:r>
            <a:endParaRPr lang="x-none" dirty="0"/>
          </a:p>
        </p:txBody>
      </p:sp>
      <p:sp>
        <p:nvSpPr>
          <p:cNvPr id="11" name="Rectangle 10"/>
          <p:cNvSpPr/>
          <p:nvPr/>
        </p:nvSpPr>
        <p:spPr>
          <a:xfrm>
            <a:off x="1152772" y="1363619"/>
            <a:ext cx="9897533" cy="523220"/>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800" dirty="0">
                <a:solidFill>
                  <a:srgbClr val="333333"/>
                </a:solidFill>
                <a:ea typeface="Calibri" panose="020F0502020204030204" pitchFamily="34" charset="0"/>
                <a:cs typeface="Sakkal Majalla" panose="02000000000000000000" pitchFamily="2" charset="-78"/>
              </a:rPr>
              <a:t>تحكم الأخلاقيات الرقمية مجموعة من المبادئ هي</a:t>
            </a:r>
            <a:r>
              <a:rPr lang="ar-DZ" sz="2800" dirty="0" smtClean="0">
                <a:solidFill>
                  <a:srgbClr val="333333"/>
                </a:solidFill>
                <a:ea typeface="Calibri" panose="020F0502020204030204" pitchFamily="34" charset="0"/>
                <a:cs typeface="Sakkal Majalla" panose="02000000000000000000" pitchFamily="2" charset="-78"/>
              </a:rPr>
              <a:t>:</a:t>
            </a:r>
            <a:endParaRPr lang="fr-FR" sz="2800" dirty="0">
              <a:solidFill>
                <a:srgbClr val="333333"/>
              </a:solidFill>
              <a:ea typeface="Calibri" panose="020F0502020204030204" pitchFamily="34" charset="0"/>
              <a:cs typeface="Sakkal Majalla" panose="02000000000000000000" pitchFamily="2"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1147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مبادئ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الأخلاقيات الرقمية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4319752" y="2202836"/>
            <a:ext cx="6730552" cy="430005"/>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gn="just" rtl="1">
              <a:spcBef>
                <a:spcPct val="0"/>
              </a:spcBef>
            </a:pP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a:t>
            </a:r>
            <a:r>
              <a:rPr lang="ar-DZ"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الشمول الرقمي والعدالة </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r>
              <a:rPr lang="fr-FR" b="1" i="1" dirty="0">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Digital</a:t>
            </a:r>
            <a:r>
              <a:rPr lang="fr-FR"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fr-FR" b="1" i="1" dirty="0">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Inclusion</a:t>
            </a:r>
            <a:r>
              <a:rPr lang="fr-FR"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fr-FR" b="1" i="1" dirty="0">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and</a:t>
            </a:r>
            <a:r>
              <a:rPr lang="fr-FR"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fr-FR" b="1" i="1" dirty="0">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Justice</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endParaRPr lang="fr-FR" sz="2400"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B63A012C-C983-D89C-F02F-D617E054AC92}"/>
              </a:ext>
            </a:extLst>
          </p:cNvPr>
          <p:cNvSpPr txBox="1"/>
          <p:nvPr/>
        </p:nvSpPr>
        <p:spPr>
          <a:xfrm>
            <a:off x="1152771" y="3242643"/>
            <a:ext cx="9536250" cy="954107"/>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just" rtl="1">
              <a:defRPr sz="2800">
                <a:solidFill>
                  <a:srgbClr val="333333"/>
                </a:solidFill>
                <a:ea typeface="Calibri" panose="020F0502020204030204" pitchFamily="34" charset="0"/>
                <a:cs typeface="Sakkal Majalla" panose="02000000000000000000" pitchFamily="2" charset="-78"/>
              </a:defRPr>
            </a:lvl1pPr>
          </a:lstStyle>
          <a:p>
            <a:r>
              <a:rPr lang="ar-DZ" dirty="0"/>
              <a:t>يتمثل في ضمان أن التكنولوجيا تكون متاحة للجميع بشكل عادل دون فوارق عرقية، اجتماعية أو اقتصادية، سواء فيما يخص استخدام البيانات (بطريقة عادلة) أو الخوارزميات (بدون تحيز)..</a:t>
            </a:r>
            <a:endParaRPr lang="x-none" dirty="0"/>
          </a:p>
        </p:txBody>
      </p:sp>
      <p:sp>
        <p:nvSpPr>
          <p:cNvPr id="11" name="Rectangle 10"/>
          <p:cNvSpPr/>
          <p:nvPr/>
        </p:nvSpPr>
        <p:spPr>
          <a:xfrm>
            <a:off x="1152772" y="1363619"/>
            <a:ext cx="9897533" cy="523220"/>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800" dirty="0">
                <a:solidFill>
                  <a:srgbClr val="333333"/>
                </a:solidFill>
                <a:ea typeface="Calibri" panose="020F0502020204030204" pitchFamily="34" charset="0"/>
                <a:cs typeface="Sakkal Majalla" panose="02000000000000000000" pitchFamily="2" charset="-78"/>
              </a:rPr>
              <a:t>تحكم الأخلاقيات الرقمية مجموعة من المبادئ هي</a:t>
            </a:r>
            <a:r>
              <a:rPr lang="ar-DZ" sz="2800" dirty="0" smtClean="0">
                <a:solidFill>
                  <a:srgbClr val="333333"/>
                </a:solidFill>
                <a:ea typeface="Calibri" panose="020F0502020204030204" pitchFamily="34" charset="0"/>
                <a:cs typeface="Sakkal Majalla" panose="02000000000000000000" pitchFamily="2" charset="-78"/>
              </a:rPr>
              <a:t>:</a:t>
            </a:r>
            <a:endParaRPr lang="fr-FR" sz="2800" dirty="0">
              <a:solidFill>
                <a:srgbClr val="333333"/>
              </a:solidFill>
              <a:ea typeface="Calibri" panose="020F0502020204030204" pitchFamily="34" charset="0"/>
              <a:cs typeface="Sakkal Majalla" panose="02000000000000000000" pitchFamily="2"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6660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مبادئ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الأخلاقيات الرقمية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3941379" y="2202836"/>
            <a:ext cx="7108925" cy="430005"/>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gn="just" rtl="1">
              <a:spcBef>
                <a:spcPct val="0"/>
              </a:spcBef>
            </a:pP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ث‌</a:t>
            </a:r>
            <a:r>
              <a:rPr lang="ar-DZ"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المسؤولية الرقمية والسلوك </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r>
              <a:rPr lang="fr-FR" b="1" i="1" dirty="0">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Digital</a:t>
            </a:r>
            <a:r>
              <a:rPr lang="fr-FR"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fr-FR" b="1" i="1" dirty="0" err="1">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Responsibility</a:t>
            </a:r>
            <a:r>
              <a:rPr lang="fr-FR"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fr-FR" b="1" i="1" dirty="0">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and</a:t>
            </a:r>
            <a:r>
              <a:rPr lang="fr-FR"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fr-FR" b="1" i="1" dirty="0" err="1">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Conduct</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endParaRPr lang="fr-FR" sz="2400"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B63A012C-C983-D89C-F02F-D617E054AC92}"/>
              </a:ext>
            </a:extLst>
          </p:cNvPr>
          <p:cNvSpPr txBox="1"/>
          <p:nvPr/>
        </p:nvSpPr>
        <p:spPr>
          <a:xfrm>
            <a:off x="1152772" y="3242643"/>
            <a:ext cx="9536250" cy="1815882"/>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just" rtl="1">
              <a:defRPr sz="2800">
                <a:solidFill>
                  <a:srgbClr val="333333"/>
                </a:solidFill>
                <a:ea typeface="Calibri" panose="020F0502020204030204" pitchFamily="34" charset="0"/>
                <a:cs typeface="Sakkal Majalla" panose="02000000000000000000" pitchFamily="2" charset="-78"/>
              </a:defRPr>
            </a:lvl1pPr>
          </a:lstStyle>
          <a:p>
            <a:r>
              <a:rPr lang="ar-DZ" dirty="0"/>
              <a:t>يتمثل هذا المبدأ في كون الفرد يتحمل مسؤولية سلوكياته عند التفاعل عبر الانترنت، من ناحية احترام الآخرين، عدم نشر خطابات الكراهية والتعليقات المهينة، عدم نشر المعلومات المضللة مثل الشائعات والأخبار الكاذبة. كما يتحمل مسؤوليته فيما يخص حماية الأجهزة والبيانات الخاصة به وبالآخرين.</a:t>
            </a:r>
            <a:endParaRPr lang="x-none" dirty="0"/>
          </a:p>
        </p:txBody>
      </p:sp>
      <p:sp>
        <p:nvSpPr>
          <p:cNvPr id="11" name="Rectangle 10"/>
          <p:cNvSpPr/>
          <p:nvPr/>
        </p:nvSpPr>
        <p:spPr>
          <a:xfrm>
            <a:off x="1152772" y="1363619"/>
            <a:ext cx="9897533" cy="523220"/>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800" dirty="0">
                <a:solidFill>
                  <a:srgbClr val="333333"/>
                </a:solidFill>
                <a:ea typeface="Calibri" panose="020F0502020204030204" pitchFamily="34" charset="0"/>
                <a:cs typeface="Sakkal Majalla" panose="02000000000000000000" pitchFamily="2" charset="-78"/>
              </a:rPr>
              <a:t>تحكم الأخلاقيات الرقمية مجموعة من المبادئ هي</a:t>
            </a:r>
            <a:r>
              <a:rPr lang="ar-DZ" sz="2800" dirty="0" smtClean="0">
                <a:solidFill>
                  <a:srgbClr val="333333"/>
                </a:solidFill>
                <a:ea typeface="Calibri" panose="020F0502020204030204" pitchFamily="34" charset="0"/>
                <a:cs typeface="Sakkal Majalla" panose="02000000000000000000" pitchFamily="2" charset="-78"/>
              </a:rPr>
              <a:t>:</a:t>
            </a:r>
            <a:endParaRPr lang="fr-FR" sz="2800" dirty="0">
              <a:solidFill>
                <a:srgbClr val="333333"/>
              </a:solidFill>
              <a:ea typeface="Calibri" panose="020F0502020204030204" pitchFamily="34" charset="0"/>
              <a:cs typeface="Sakkal Majalla" panose="02000000000000000000" pitchFamily="2"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938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a:t>
            </a:r>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مبادئ </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الأخلاقيات الرقمية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4319752" y="2202836"/>
            <a:ext cx="6730552" cy="430005"/>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gn="just" rtl="1">
              <a:spcBef>
                <a:spcPct val="0"/>
              </a:spcBef>
            </a:pP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ب‌</a:t>
            </a:r>
            <a:r>
              <a:rPr lang="ar-DZ"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الملكية الفكرية وحقوق النشر </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r>
              <a:rPr lang="fr-FR" b="1" i="1" dirty="0" err="1">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Intellectual</a:t>
            </a:r>
            <a:r>
              <a:rPr lang="fr-FR" sz="24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r>
              <a:rPr lang="fr-FR" b="1" i="1" dirty="0" err="1">
                <a:ln w="0"/>
                <a:solidFill>
                  <a:srgbClr val="FF0000"/>
                </a:solidFill>
                <a:effectLst>
                  <a:outerShdw blurRad="38100" dist="19050" dir="2700000" algn="tl" rotWithShape="0">
                    <a:schemeClr val="dk1">
                      <a:alpha val="40000"/>
                    </a:schemeClr>
                  </a:outerShdw>
                </a:effectLst>
                <a:latin typeface="+mj-lt"/>
                <a:cs typeface="Sakkal Majalla" panose="02000000000000000000" pitchFamily="2" charset="-78"/>
              </a:rPr>
              <a:t>Property</a:t>
            </a:r>
            <a:r>
              <a:rPr lang="ar-DZ"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a:t>
            </a:r>
            <a:r>
              <a:rPr lang="fr-FR" sz="2400" b="1" dirty="0" smtClean="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a:t>
            </a:r>
            <a:endParaRPr lang="fr-FR" sz="2400"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B63A012C-C983-D89C-F02F-D617E054AC92}"/>
              </a:ext>
            </a:extLst>
          </p:cNvPr>
          <p:cNvSpPr txBox="1"/>
          <p:nvPr/>
        </p:nvSpPr>
        <p:spPr>
          <a:xfrm>
            <a:off x="1152771" y="3242643"/>
            <a:ext cx="9536250" cy="1384995"/>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just" rtl="1">
              <a:defRPr sz="2800">
                <a:solidFill>
                  <a:srgbClr val="333333"/>
                </a:solidFill>
                <a:ea typeface="Calibri" panose="020F0502020204030204" pitchFamily="34" charset="0"/>
                <a:cs typeface="Sakkal Majalla" panose="02000000000000000000" pitchFamily="2" charset="-78"/>
              </a:defRPr>
            </a:lvl1pPr>
          </a:lstStyle>
          <a:p>
            <a:r>
              <a:rPr lang="ar-DZ" dirty="0"/>
              <a:t>يشمل هذا المبدأ احترام عمل الآخرين وإبداعاتهم في البيئة الرقمية (كتب، أبحاث، برامج، تصاميم، موسيقى، ..)، ويتمثل في عدم سرقة المحتوى أو الأفكار أو البرمجيات ونسبها للنفس، احترام تراخيص الاستعمال، عدم نسخ وتوزيع المواد المحمية بحقوق النشر بشكل غير قانوني .</a:t>
            </a:r>
            <a:endParaRPr lang="x-none" dirty="0"/>
          </a:p>
        </p:txBody>
      </p:sp>
      <p:sp>
        <p:nvSpPr>
          <p:cNvPr id="11" name="Rectangle 10"/>
          <p:cNvSpPr/>
          <p:nvPr/>
        </p:nvSpPr>
        <p:spPr>
          <a:xfrm>
            <a:off x="1152772" y="1363619"/>
            <a:ext cx="9897533" cy="523220"/>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800" dirty="0">
                <a:solidFill>
                  <a:srgbClr val="333333"/>
                </a:solidFill>
                <a:ea typeface="Calibri" panose="020F0502020204030204" pitchFamily="34" charset="0"/>
                <a:cs typeface="Sakkal Majalla" panose="02000000000000000000" pitchFamily="2" charset="-78"/>
              </a:rPr>
              <a:t>تحكم الأخلاقيات الرقمية مجموعة من المبادئ هي</a:t>
            </a:r>
            <a:r>
              <a:rPr lang="ar-DZ" sz="2800" dirty="0" smtClean="0">
                <a:solidFill>
                  <a:srgbClr val="333333"/>
                </a:solidFill>
                <a:ea typeface="Calibri" panose="020F0502020204030204" pitchFamily="34" charset="0"/>
                <a:cs typeface="Sakkal Majalla" panose="02000000000000000000" pitchFamily="2" charset="-78"/>
              </a:rPr>
              <a:t>:</a:t>
            </a:r>
            <a:endParaRPr lang="fr-FR" sz="2800" dirty="0">
              <a:solidFill>
                <a:srgbClr val="333333"/>
              </a:solidFill>
              <a:ea typeface="Calibri" panose="020F0502020204030204" pitchFamily="34" charset="0"/>
              <a:cs typeface="Sakkal Majalla" panose="02000000000000000000" pitchFamily="2"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5731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الممارسات اللاأخلاقية:</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1" name="Rectangle 10"/>
          <p:cNvSpPr/>
          <p:nvPr/>
        </p:nvSpPr>
        <p:spPr>
          <a:xfrm>
            <a:off x="1152775" y="2544626"/>
            <a:ext cx="9897533" cy="1815882"/>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800" dirty="0">
                <a:solidFill>
                  <a:srgbClr val="333333"/>
                </a:solidFill>
                <a:ea typeface="Calibri" panose="020F0502020204030204" pitchFamily="34" charset="0"/>
                <a:cs typeface="Sakkal Majalla" panose="02000000000000000000" pitchFamily="2" charset="-78"/>
              </a:rPr>
              <a:t>من خلال ما سبق يمكن القول إن الممارسات اللاأخلاقية عبر الإنترنت هي مجموعة واسعة من السلوكيات والتصرفات التي تُعتبر غير نزيهة، أو مسيئة، أو ضارة، أو تنتهك حقوق الآخرين في الفضاء الرقمي. وهي تستغل الطبيعة اللامركزية والاسمية للإنترنت لإخفاء هوية الفاعل وتضخيم تأثير الضرر. من بينها:</a:t>
            </a:r>
            <a:endParaRPr lang="fr-FR" sz="2800" dirty="0">
              <a:solidFill>
                <a:srgbClr val="333333"/>
              </a:solidFill>
              <a:ea typeface="Calibri" panose="020F0502020204030204" pitchFamily="34" charset="0"/>
              <a:cs typeface="Sakkal Majalla" panose="02000000000000000000" pitchFamily="2"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7710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الممارسات اللاأخلاقية:</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4312532" y="1267567"/>
            <a:ext cx="6730552" cy="619272"/>
          </a:xfrm>
          <a:prstGeom prst="rect">
            <a:avLst/>
          </a:prstGeom>
        </p:spPr>
        <p:txBody>
          <a:bodyPr wrap="square">
            <a:spAutoFit/>
          </a:bodyPr>
          <a:lstStyle/>
          <a:p>
            <a:pPr algn="just" rtl="1">
              <a:lnSpc>
                <a:spcPct val="107000"/>
              </a:lnSpc>
              <a:spcBef>
                <a:spcPts val="1200"/>
              </a:spcBef>
              <a:spcAft>
                <a:spcPts val="600"/>
              </a:spcAft>
            </a:pPr>
            <a:r>
              <a:rPr lang="ar-DZ"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أ‌.	انتهاك الخصوصية والبيانات</a:t>
            </a:r>
            <a:endParaRPr lang="fr-FR"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TextBox 8">
            <a:extLst>
              <a:ext uri="{FF2B5EF4-FFF2-40B4-BE49-F238E27FC236}">
                <a16:creationId xmlns:a16="http://schemas.microsoft.com/office/drawing/2014/main" xmlns="" id="{BECC5118-D336-24EF-B24A-008DF418D1CD}"/>
              </a:ext>
            </a:extLst>
          </p:cNvPr>
          <p:cNvSpPr txBox="1"/>
          <p:nvPr/>
        </p:nvSpPr>
        <p:spPr>
          <a:xfrm>
            <a:off x="1324305" y="2062847"/>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جمع البيانات دون موافقة: </a:t>
            </a:r>
            <a:r>
              <a:rPr lang="ar-DZ" b="0" dirty="0">
                <a:solidFill>
                  <a:srgbClr val="002060"/>
                </a:solidFill>
              </a:rPr>
              <a:t>جمع وتخزين معلومات المستخدمين الشخصية دون الحصول على موافقة صريحة وشفافة حول كيفية </a:t>
            </a:r>
            <a:r>
              <a:rPr lang="ar-DZ" b="0" dirty="0" smtClean="0">
                <a:solidFill>
                  <a:srgbClr val="002060"/>
                </a:solidFill>
              </a:rPr>
              <a:t>استخدامها.</a:t>
            </a:r>
            <a:endParaRPr lang="x-none" b="0" dirty="0">
              <a:solidFill>
                <a:srgbClr val="002060"/>
              </a:solidFill>
            </a:endParaRPr>
          </a:p>
        </p:txBody>
      </p:sp>
      <p:sp>
        <p:nvSpPr>
          <p:cNvPr id="10" name="TextBox 8">
            <a:extLst>
              <a:ext uri="{FF2B5EF4-FFF2-40B4-BE49-F238E27FC236}">
                <a16:creationId xmlns:a16="http://schemas.microsoft.com/office/drawing/2014/main" xmlns="" id="{BECC5118-D336-24EF-B24A-008DF418D1CD}"/>
              </a:ext>
            </a:extLst>
          </p:cNvPr>
          <p:cNvSpPr txBox="1"/>
          <p:nvPr/>
        </p:nvSpPr>
        <p:spPr>
          <a:xfrm>
            <a:off x="1324305" y="3426564"/>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smtClean="0"/>
              <a:t>التتبع </a:t>
            </a:r>
            <a:r>
              <a:rPr lang="ar-DZ" dirty="0"/>
              <a:t>غير الضروري: </a:t>
            </a:r>
            <a:r>
              <a:rPr lang="ar-DZ" b="0" dirty="0">
                <a:solidFill>
                  <a:srgbClr val="002060"/>
                </a:solidFill>
              </a:rPr>
              <a:t>استخدام أدوات التتبع </a:t>
            </a:r>
            <a:r>
              <a:rPr lang="ar-DZ" b="0" dirty="0" smtClean="0">
                <a:solidFill>
                  <a:srgbClr val="002060"/>
                </a:solidFill>
              </a:rPr>
              <a:t>(</a:t>
            </a:r>
            <a:r>
              <a:rPr lang="fr-FR" sz="1600" i="1" dirty="0" err="1">
                <a:solidFill>
                  <a:srgbClr val="002060"/>
                </a:solidFill>
                <a:latin typeface="+mn-lt"/>
              </a:rPr>
              <a:t>Trackers</a:t>
            </a:r>
            <a:r>
              <a:rPr lang="ar-DZ" b="0" dirty="0" smtClean="0">
                <a:solidFill>
                  <a:srgbClr val="002060"/>
                </a:solidFill>
              </a:rPr>
              <a:t>)</a:t>
            </a:r>
            <a:r>
              <a:rPr lang="fr-FR" b="0" dirty="0" smtClean="0">
                <a:solidFill>
                  <a:srgbClr val="002060"/>
                </a:solidFill>
              </a:rPr>
              <a:t> </a:t>
            </a:r>
            <a:r>
              <a:rPr lang="ar-DZ" b="0" dirty="0">
                <a:solidFill>
                  <a:srgbClr val="002060"/>
                </a:solidFill>
              </a:rPr>
              <a:t>وملفات تعريف الارتباط </a:t>
            </a:r>
            <a:r>
              <a:rPr lang="ar-DZ" b="0" dirty="0" smtClean="0">
                <a:solidFill>
                  <a:srgbClr val="002060"/>
                </a:solidFill>
              </a:rPr>
              <a:t>(</a:t>
            </a:r>
            <a:r>
              <a:rPr lang="fr-FR" sz="1600" i="1" dirty="0">
                <a:solidFill>
                  <a:srgbClr val="002060"/>
                </a:solidFill>
                <a:latin typeface="+mn-lt"/>
              </a:rPr>
              <a:t>Cookies</a:t>
            </a:r>
            <a:r>
              <a:rPr lang="ar-DZ" b="0" dirty="0" smtClean="0">
                <a:solidFill>
                  <a:srgbClr val="002060"/>
                </a:solidFill>
              </a:rPr>
              <a:t>)</a:t>
            </a:r>
            <a:r>
              <a:rPr lang="fr-FR" b="0" dirty="0" smtClean="0">
                <a:solidFill>
                  <a:srgbClr val="002060"/>
                </a:solidFill>
              </a:rPr>
              <a:t> </a:t>
            </a:r>
            <a:r>
              <a:rPr lang="ar-DZ" b="0" dirty="0">
                <a:solidFill>
                  <a:srgbClr val="002060"/>
                </a:solidFill>
              </a:rPr>
              <a:t>لمراقبة نشاط المستخدمين بشكل مفرط دون مبرر واضح أو مصلحة مباشرة </a:t>
            </a:r>
            <a:r>
              <a:rPr lang="ar-DZ" b="0" dirty="0" smtClean="0">
                <a:solidFill>
                  <a:srgbClr val="002060"/>
                </a:solidFill>
              </a:rPr>
              <a:t>لهم.</a:t>
            </a:r>
            <a:endParaRPr lang="x-none" b="0" dirty="0">
              <a:solidFill>
                <a:srgbClr val="002060"/>
              </a:solidFill>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324305" y="4790282"/>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err="1"/>
              <a:t>التصيد</a:t>
            </a:r>
            <a:r>
              <a:rPr lang="ar-DZ" dirty="0"/>
              <a:t> الاحتيالي: </a:t>
            </a:r>
            <a:r>
              <a:rPr lang="ar-DZ" b="0" dirty="0" smtClean="0">
                <a:solidFill>
                  <a:srgbClr val="002060"/>
                </a:solidFill>
              </a:rPr>
              <a:t>خداع </a:t>
            </a:r>
            <a:r>
              <a:rPr lang="ar-DZ" b="0" dirty="0">
                <a:solidFill>
                  <a:srgbClr val="002060"/>
                </a:solidFill>
              </a:rPr>
              <a:t>الأفراد لسرقة بيانات تسجيل الدخول أو المعلومات المالية، وهو من أبرز أشكال الهندسة الاجتماعية عبر </a:t>
            </a:r>
            <a:r>
              <a:rPr lang="ar-DZ" b="0" dirty="0" smtClean="0">
                <a:solidFill>
                  <a:srgbClr val="002060"/>
                </a:solidFill>
              </a:rPr>
              <a:t>الإنترنت.</a:t>
            </a:r>
            <a:endParaRPr lang="x-none" b="0" dirty="0">
              <a:solidFill>
                <a:srgbClr val="002060"/>
              </a:solidFill>
            </a:endParaRPr>
          </a:p>
        </p:txBody>
      </p:sp>
    </p:spTree>
    <p:extLst>
      <p:ext uri="{BB962C8B-B14F-4D97-AF65-F5344CB8AC3E}">
        <p14:creationId xmlns:p14="http://schemas.microsoft.com/office/powerpoint/2010/main" val="4853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الممارسات اللاأخلاقية:</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4312532" y="1267567"/>
            <a:ext cx="6730552" cy="619272"/>
          </a:xfrm>
          <a:prstGeom prst="rect">
            <a:avLst/>
          </a:prstGeom>
        </p:spPr>
        <p:txBody>
          <a:bodyPr wrap="square">
            <a:spAutoFit/>
          </a:bodyPr>
          <a:lstStyle/>
          <a:p>
            <a:pPr algn="just" rtl="1">
              <a:lnSpc>
                <a:spcPct val="107000"/>
              </a:lnSpc>
              <a:spcBef>
                <a:spcPts val="1200"/>
              </a:spcBef>
              <a:spcAft>
                <a:spcPts val="600"/>
              </a:spcAft>
            </a:pPr>
            <a:r>
              <a:rPr lang="ar-DZ"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ب‌.	انتهاك حقوق الملكية الفكرية</a:t>
            </a:r>
            <a:endParaRPr lang="fr-FR"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TextBox 8">
            <a:extLst>
              <a:ext uri="{FF2B5EF4-FFF2-40B4-BE49-F238E27FC236}">
                <a16:creationId xmlns:a16="http://schemas.microsoft.com/office/drawing/2014/main" xmlns="" id="{BECC5118-D336-24EF-B24A-008DF418D1CD}"/>
              </a:ext>
            </a:extLst>
          </p:cNvPr>
          <p:cNvSpPr txBox="1"/>
          <p:nvPr/>
        </p:nvSpPr>
        <p:spPr>
          <a:xfrm>
            <a:off x="1324305" y="2062847"/>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القرصنة </a:t>
            </a:r>
            <a:r>
              <a:rPr lang="ar-DZ" dirty="0" smtClean="0"/>
              <a:t>(</a:t>
            </a:r>
            <a:r>
              <a:rPr lang="fr-FR" sz="1800" i="1" dirty="0" err="1">
                <a:latin typeface="+mj-lt"/>
              </a:rPr>
              <a:t>Piracy</a:t>
            </a:r>
            <a:r>
              <a:rPr lang="ar-DZ" dirty="0" smtClean="0"/>
              <a:t>)</a:t>
            </a:r>
            <a:r>
              <a:rPr lang="fr-FR" dirty="0" smtClean="0"/>
              <a:t> </a:t>
            </a:r>
            <a:r>
              <a:rPr lang="ar-DZ" dirty="0" smtClean="0"/>
              <a:t>: </a:t>
            </a:r>
            <a:r>
              <a:rPr lang="ar-DZ" b="0" dirty="0" smtClean="0">
                <a:solidFill>
                  <a:srgbClr val="002060"/>
                </a:solidFill>
              </a:rPr>
              <a:t>النسخ </a:t>
            </a:r>
            <a:r>
              <a:rPr lang="ar-DZ" b="0" dirty="0">
                <a:solidFill>
                  <a:srgbClr val="002060"/>
                </a:solidFill>
              </a:rPr>
              <a:t>غير المصرح به، التوزيع، أو استخدام البرمجيات، الموسيقى، الأفلام، أو الكتب المحمية بحقوق النشر دون دفع رسوم الترخيص أو الحصول على إذن.</a:t>
            </a:r>
            <a:endParaRPr lang="x-none" b="0" dirty="0">
              <a:solidFill>
                <a:srgbClr val="002060"/>
              </a:solidFill>
            </a:endParaRPr>
          </a:p>
        </p:txBody>
      </p:sp>
      <p:sp>
        <p:nvSpPr>
          <p:cNvPr id="10" name="TextBox 8">
            <a:extLst>
              <a:ext uri="{FF2B5EF4-FFF2-40B4-BE49-F238E27FC236}">
                <a16:creationId xmlns:a16="http://schemas.microsoft.com/office/drawing/2014/main" xmlns="" id="{BECC5118-D336-24EF-B24A-008DF418D1CD}"/>
              </a:ext>
            </a:extLst>
          </p:cNvPr>
          <p:cNvSpPr txBox="1"/>
          <p:nvPr/>
        </p:nvSpPr>
        <p:spPr>
          <a:xfrm>
            <a:off x="1324305" y="3426564"/>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الانتحال الإلكتروني </a:t>
            </a:r>
            <a:r>
              <a:rPr lang="ar-DZ" dirty="0" smtClean="0"/>
              <a:t>(</a:t>
            </a:r>
            <a:r>
              <a:rPr lang="fr-FR" sz="1800" i="1" dirty="0">
                <a:latin typeface="+mj-lt"/>
              </a:rPr>
              <a:t>Online</a:t>
            </a:r>
            <a:r>
              <a:rPr lang="fr-FR" dirty="0"/>
              <a:t> </a:t>
            </a:r>
            <a:r>
              <a:rPr lang="fr-FR" sz="1800" i="1" dirty="0" err="1">
                <a:latin typeface="+mj-lt"/>
              </a:rPr>
              <a:t>Plagiarism</a:t>
            </a:r>
            <a:r>
              <a:rPr lang="ar-DZ" dirty="0" smtClean="0"/>
              <a:t>)</a:t>
            </a:r>
            <a:r>
              <a:rPr lang="fr-FR" dirty="0" smtClean="0"/>
              <a:t> </a:t>
            </a:r>
            <a:r>
              <a:rPr lang="ar-DZ" dirty="0" smtClean="0"/>
              <a:t>: </a:t>
            </a:r>
            <a:r>
              <a:rPr lang="ar-DZ" b="0" dirty="0" smtClean="0">
                <a:solidFill>
                  <a:srgbClr val="002060"/>
                </a:solidFill>
              </a:rPr>
              <a:t>نسخ </a:t>
            </a:r>
            <a:r>
              <a:rPr lang="ar-DZ" b="0" dirty="0">
                <a:solidFill>
                  <a:srgbClr val="002060"/>
                </a:solidFill>
              </a:rPr>
              <a:t>محتوى منشور على الإنترنت (مقالات، صور، </a:t>
            </a:r>
            <a:r>
              <a:rPr lang="ar-DZ" b="0" dirty="0" err="1">
                <a:solidFill>
                  <a:srgbClr val="002060"/>
                </a:solidFill>
              </a:rPr>
              <a:t>أكواد</a:t>
            </a:r>
            <a:r>
              <a:rPr lang="ar-DZ" b="0" dirty="0">
                <a:solidFill>
                  <a:srgbClr val="002060"/>
                </a:solidFill>
              </a:rPr>
              <a:t> برمجية) ونشره على أنه عمل شخصي دون إسناده إلى المصدر الأصلي.</a:t>
            </a:r>
            <a:endParaRPr lang="x-none" b="0" dirty="0">
              <a:solidFill>
                <a:srgbClr val="002060"/>
              </a:solidFill>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324305" y="4790282"/>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انتهاك حقوق </a:t>
            </a:r>
            <a:r>
              <a:rPr lang="ar-DZ" dirty="0" smtClean="0"/>
              <a:t>النشر (</a:t>
            </a:r>
            <a:r>
              <a:rPr lang="fr-FR" sz="1800" i="1" dirty="0">
                <a:latin typeface="+mj-lt"/>
              </a:rPr>
              <a:t>Copyright</a:t>
            </a:r>
            <a:r>
              <a:rPr lang="fr-FR" dirty="0"/>
              <a:t> </a:t>
            </a:r>
            <a:r>
              <a:rPr lang="fr-FR" sz="1800" i="1" dirty="0" err="1">
                <a:latin typeface="+mj-lt"/>
              </a:rPr>
              <a:t>Infringement</a:t>
            </a:r>
            <a:r>
              <a:rPr lang="ar-DZ" dirty="0" smtClean="0"/>
              <a:t>): </a:t>
            </a:r>
            <a:r>
              <a:rPr lang="ar-DZ" b="0" dirty="0" smtClean="0">
                <a:solidFill>
                  <a:srgbClr val="002060"/>
                </a:solidFill>
              </a:rPr>
              <a:t>استخدام </a:t>
            </a:r>
            <a:r>
              <a:rPr lang="ar-DZ" b="0" dirty="0">
                <a:solidFill>
                  <a:srgbClr val="002060"/>
                </a:solidFill>
              </a:rPr>
              <a:t>المواد المحمية بحقوق النشر في عملك الخاص دون اتباع مبدأ الاستخدام العادل أو الحصول على ترخيص.</a:t>
            </a:r>
            <a:endParaRPr lang="x-none" b="0" dirty="0">
              <a:solidFill>
                <a:srgbClr val="002060"/>
              </a:solidFill>
            </a:endParaRPr>
          </a:p>
        </p:txBody>
      </p:sp>
    </p:spTree>
    <p:extLst>
      <p:ext uri="{BB962C8B-B14F-4D97-AF65-F5344CB8AC3E}">
        <p14:creationId xmlns:p14="http://schemas.microsoft.com/office/powerpoint/2010/main" val="66258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الممارسات اللاأخلاقية:</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4312532" y="1267567"/>
            <a:ext cx="6730552" cy="619272"/>
          </a:xfrm>
          <a:prstGeom prst="rect">
            <a:avLst/>
          </a:prstGeom>
        </p:spPr>
        <p:txBody>
          <a:bodyPr wrap="square">
            <a:spAutoFit/>
          </a:bodyPr>
          <a:lstStyle/>
          <a:p>
            <a:pPr algn="just" rtl="1">
              <a:lnSpc>
                <a:spcPct val="107000"/>
              </a:lnSpc>
              <a:spcBef>
                <a:spcPts val="1200"/>
              </a:spcBef>
              <a:spcAft>
                <a:spcPts val="600"/>
              </a:spcAft>
            </a:pPr>
            <a:r>
              <a:rPr lang="ar-DZ" sz="3200" b="1" dirty="0" smtClean="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a:t>
            </a:r>
            <a:r>
              <a:rPr lang="ar-DZ"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الإساءة والتنمر الإلكتروني</a:t>
            </a:r>
            <a:endParaRPr lang="fr-FR"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TextBox 8">
            <a:extLst>
              <a:ext uri="{FF2B5EF4-FFF2-40B4-BE49-F238E27FC236}">
                <a16:creationId xmlns:a16="http://schemas.microsoft.com/office/drawing/2014/main" xmlns="" id="{BECC5118-D336-24EF-B24A-008DF418D1CD}"/>
              </a:ext>
            </a:extLst>
          </p:cNvPr>
          <p:cNvSpPr txBox="1"/>
          <p:nvPr/>
        </p:nvSpPr>
        <p:spPr>
          <a:xfrm>
            <a:off x="1324305" y="2062847"/>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التنمر </a:t>
            </a:r>
            <a:r>
              <a:rPr lang="ar-DZ" dirty="0" smtClean="0"/>
              <a:t>الإلكتروني (</a:t>
            </a:r>
            <a:r>
              <a:rPr lang="fr-FR" sz="1800" i="1" dirty="0" err="1">
                <a:latin typeface="+mj-lt"/>
              </a:rPr>
              <a:t>Cyberbullying</a:t>
            </a:r>
            <a:r>
              <a:rPr lang="ar-DZ" dirty="0" smtClean="0"/>
              <a:t>)</a:t>
            </a:r>
            <a:r>
              <a:rPr lang="fr-FR" dirty="0" smtClean="0"/>
              <a:t> </a:t>
            </a:r>
            <a:r>
              <a:rPr lang="ar-DZ" dirty="0" smtClean="0"/>
              <a:t>: </a:t>
            </a:r>
            <a:r>
              <a:rPr lang="ar-DZ" b="0" dirty="0" smtClean="0">
                <a:solidFill>
                  <a:srgbClr val="002060"/>
                </a:solidFill>
              </a:rPr>
              <a:t>استخدام </a:t>
            </a:r>
            <a:r>
              <a:rPr lang="ar-DZ" b="0" dirty="0">
                <a:solidFill>
                  <a:srgbClr val="002060"/>
                </a:solidFill>
              </a:rPr>
              <a:t>وسائل الاتصال الرقمي (الرسائل، التعليقات، وسائل التواصل الاجتماعي) لتهديد، أو إهانة، أو مضايقة، أو تشويه سمعة شخص آخر.</a:t>
            </a:r>
            <a:endParaRPr lang="x-none" b="0" dirty="0">
              <a:solidFill>
                <a:srgbClr val="002060"/>
              </a:solidFill>
            </a:endParaRPr>
          </a:p>
        </p:txBody>
      </p:sp>
      <p:sp>
        <p:nvSpPr>
          <p:cNvPr id="10" name="TextBox 8">
            <a:extLst>
              <a:ext uri="{FF2B5EF4-FFF2-40B4-BE49-F238E27FC236}">
                <a16:creationId xmlns:a16="http://schemas.microsoft.com/office/drawing/2014/main" xmlns="" id="{BECC5118-D336-24EF-B24A-008DF418D1CD}"/>
              </a:ext>
            </a:extLst>
          </p:cNvPr>
          <p:cNvSpPr txBox="1"/>
          <p:nvPr/>
        </p:nvSpPr>
        <p:spPr>
          <a:xfrm>
            <a:off x="1324305" y="3426564"/>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نشر </a:t>
            </a:r>
            <a:r>
              <a:rPr lang="ar-DZ" dirty="0" smtClean="0"/>
              <a:t>الكراهية (</a:t>
            </a:r>
            <a:r>
              <a:rPr lang="fr-FR" sz="1800" i="1" dirty="0" err="1">
                <a:latin typeface="+mj-lt"/>
              </a:rPr>
              <a:t>Hate</a:t>
            </a:r>
            <a:r>
              <a:rPr lang="fr-FR" dirty="0"/>
              <a:t> </a:t>
            </a:r>
            <a:r>
              <a:rPr lang="fr-FR" sz="1800" i="1" dirty="0">
                <a:latin typeface="+mj-lt"/>
              </a:rPr>
              <a:t>Speech</a:t>
            </a:r>
            <a:r>
              <a:rPr lang="ar-DZ" dirty="0" smtClean="0"/>
              <a:t>)</a:t>
            </a:r>
            <a:r>
              <a:rPr lang="fr-FR" dirty="0" smtClean="0"/>
              <a:t> </a:t>
            </a:r>
            <a:r>
              <a:rPr lang="ar-DZ" dirty="0" smtClean="0"/>
              <a:t>: </a:t>
            </a:r>
            <a:r>
              <a:rPr lang="ar-DZ" b="0" dirty="0" smtClean="0">
                <a:solidFill>
                  <a:srgbClr val="002060"/>
                </a:solidFill>
              </a:rPr>
              <a:t>نشر </a:t>
            </a:r>
            <a:r>
              <a:rPr lang="ar-DZ" b="0" dirty="0">
                <a:solidFill>
                  <a:srgbClr val="002060"/>
                </a:solidFill>
              </a:rPr>
              <a:t>محتوى يحرض على العنف أو التمييز ضد فرد أو مجموعة بناءً على العرق، الدين، الجنس، أو التوجه.</a:t>
            </a:r>
            <a:endParaRPr lang="x-none" b="0" dirty="0">
              <a:solidFill>
                <a:srgbClr val="002060"/>
              </a:solidFill>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324305" y="4790281"/>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err="1"/>
              <a:t>التصيد</a:t>
            </a:r>
            <a:r>
              <a:rPr lang="ar-DZ" dirty="0"/>
              <a:t> </a:t>
            </a:r>
            <a:r>
              <a:rPr lang="ar-DZ" dirty="0" smtClean="0"/>
              <a:t>(</a:t>
            </a:r>
            <a:r>
              <a:rPr lang="fr-FR" sz="1800" i="1" dirty="0" err="1">
                <a:latin typeface="+mj-lt"/>
              </a:rPr>
              <a:t>Trolling</a:t>
            </a:r>
            <a:r>
              <a:rPr lang="ar-DZ" dirty="0" smtClean="0"/>
              <a:t>)</a:t>
            </a:r>
            <a:r>
              <a:rPr lang="fr-FR" dirty="0" smtClean="0"/>
              <a:t> </a:t>
            </a:r>
            <a:r>
              <a:rPr lang="ar-DZ" dirty="0" smtClean="0"/>
              <a:t> </a:t>
            </a:r>
            <a:r>
              <a:rPr lang="fr-FR" dirty="0" smtClean="0"/>
              <a:t>:</a:t>
            </a:r>
            <a:r>
              <a:rPr lang="ar-DZ" dirty="0" smtClean="0"/>
              <a:t> </a:t>
            </a:r>
            <a:r>
              <a:rPr lang="ar-DZ" b="0" dirty="0" smtClean="0">
                <a:solidFill>
                  <a:srgbClr val="002060"/>
                </a:solidFill>
              </a:rPr>
              <a:t>نشر </a:t>
            </a:r>
            <a:r>
              <a:rPr lang="ar-DZ" b="0" dirty="0">
                <a:solidFill>
                  <a:srgbClr val="002060"/>
                </a:solidFill>
              </a:rPr>
              <a:t>تعليقات أو منشورات استفزازية ومثيرة للغضب عمداً في المنتديات أو وسائل التواصل بهدف إزعاج المستخدمين الآخرين أو إثارة الشقاق.</a:t>
            </a:r>
            <a:endParaRPr lang="x-none" b="0" dirty="0">
              <a:solidFill>
                <a:srgbClr val="002060"/>
              </a:solidFill>
            </a:endParaRPr>
          </a:p>
        </p:txBody>
      </p:sp>
    </p:spTree>
    <p:extLst>
      <p:ext uri="{BB962C8B-B14F-4D97-AF65-F5344CB8AC3E}">
        <p14:creationId xmlns:p14="http://schemas.microsoft.com/office/powerpoint/2010/main" val="867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الممارسات اللاأخلاقية:</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4312532" y="1267567"/>
            <a:ext cx="6730552" cy="619272"/>
          </a:xfrm>
          <a:prstGeom prst="rect">
            <a:avLst/>
          </a:prstGeom>
        </p:spPr>
        <p:txBody>
          <a:bodyPr wrap="square">
            <a:spAutoFit/>
          </a:bodyPr>
          <a:lstStyle/>
          <a:p>
            <a:pPr algn="just" rtl="1">
              <a:lnSpc>
                <a:spcPct val="107000"/>
              </a:lnSpc>
              <a:spcBef>
                <a:spcPts val="1200"/>
              </a:spcBef>
              <a:spcAft>
                <a:spcPts val="600"/>
              </a:spcAft>
            </a:pPr>
            <a:r>
              <a:rPr lang="ar-DZ" sz="3200" b="1" dirty="0" smtClean="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ث‌</a:t>
            </a:r>
            <a:r>
              <a:rPr lang="ar-DZ"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التضليل والخداع </a:t>
            </a:r>
            <a:r>
              <a:rPr lang="ar-DZ" sz="3200" b="1" dirty="0" smtClean="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r>
              <a:rPr lang="fr-FR" sz="3200" b="1" dirty="0" err="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Misinformation</a:t>
            </a:r>
            <a:r>
              <a:rPr lang="fr-FR"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and </a:t>
            </a:r>
            <a:r>
              <a:rPr lang="fr-FR" sz="3200" b="1" dirty="0" err="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Deception</a:t>
            </a:r>
            <a:r>
              <a:rPr lang="ar-DZ" sz="3200" b="1" dirty="0" smtClean="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r>
              <a:rPr lang="fr-FR" sz="3200" b="1" dirty="0" smtClean="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3200" b="1" dirty="0" smtClean="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r-FR" sz="3200" b="1" dirty="0" smtClean="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TextBox 8">
            <a:extLst>
              <a:ext uri="{FF2B5EF4-FFF2-40B4-BE49-F238E27FC236}">
                <a16:creationId xmlns:a16="http://schemas.microsoft.com/office/drawing/2014/main" xmlns="" id="{BECC5118-D336-24EF-B24A-008DF418D1CD}"/>
              </a:ext>
            </a:extLst>
          </p:cNvPr>
          <p:cNvSpPr txBox="1"/>
          <p:nvPr/>
        </p:nvSpPr>
        <p:spPr>
          <a:xfrm>
            <a:off x="1324305" y="2062847"/>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الأخبار </a:t>
            </a:r>
            <a:r>
              <a:rPr lang="ar-DZ" dirty="0" smtClean="0"/>
              <a:t>المزيفة (</a:t>
            </a:r>
            <a:r>
              <a:rPr lang="fr-FR" sz="1800" i="1" dirty="0" err="1">
                <a:latin typeface="+mj-lt"/>
              </a:rPr>
              <a:t>Fake</a:t>
            </a:r>
            <a:r>
              <a:rPr lang="fr-FR" sz="1800" i="1" dirty="0">
                <a:latin typeface="+mj-lt"/>
              </a:rPr>
              <a:t> News</a:t>
            </a:r>
            <a:r>
              <a:rPr lang="ar-DZ" dirty="0" smtClean="0"/>
              <a:t>) : </a:t>
            </a:r>
            <a:r>
              <a:rPr lang="ar-DZ" b="0" dirty="0" smtClean="0">
                <a:solidFill>
                  <a:srgbClr val="002060"/>
                </a:solidFill>
              </a:rPr>
              <a:t>إنشاء </a:t>
            </a:r>
            <a:r>
              <a:rPr lang="ar-DZ" b="0" dirty="0">
                <a:solidFill>
                  <a:srgbClr val="002060"/>
                </a:solidFill>
              </a:rPr>
              <a:t>ونشر معلومات كاذبة أو مضللة بقصد الخداع أو التأثير على الرأي العام أو تحقيق مكاسب </a:t>
            </a:r>
            <a:r>
              <a:rPr lang="ar-DZ" b="0" dirty="0" smtClean="0">
                <a:solidFill>
                  <a:srgbClr val="002060"/>
                </a:solidFill>
              </a:rPr>
              <a:t>مالية.</a:t>
            </a:r>
            <a:endParaRPr lang="x-none" b="0" dirty="0">
              <a:solidFill>
                <a:srgbClr val="002060"/>
              </a:solidFill>
            </a:endParaRPr>
          </a:p>
        </p:txBody>
      </p:sp>
      <p:sp>
        <p:nvSpPr>
          <p:cNvPr id="10" name="TextBox 8">
            <a:extLst>
              <a:ext uri="{FF2B5EF4-FFF2-40B4-BE49-F238E27FC236}">
                <a16:creationId xmlns:a16="http://schemas.microsoft.com/office/drawing/2014/main" xmlns="" id="{BECC5118-D336-24EF-B24A-008DF418D1CD}"/>
              </a:ext>
            </a:extLst>
          </p:cNvPr>
          <p:cNvSpPr txBox="1"/>
          <p:nvPr/>
        </p:nvSpPr>
        <p:spPr>
          <a:xfrm>
            <a:off x="1324305" y="3426564"/>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انتحال </a:t>
            </a:r>
            <a:r>
              <a:rPr lang="ar-DZ" dirty="0" smtClean="0"/>
              <a:t>الهوية (</a:t>
            </a:r>
            <a:r>
              <a:rPr lang="fr-FR" sz="1800" i="1" dirty="0" err="1">
                <a:latin typeface="+mj-lt"/>
              </a:rPr>
              <a:t>Impersonation</a:t>
            </a:r>
            <a:r>
              <a:rPr lang="ar-DZ" dirty="0" smtClean="0"/>
              <a:t>) : </a:t>
            </a:r>
            <a:r>
              <a:rPr lang="ar-DZ" b="0" dirty="0" smtClean="0">
                <a:solidFill>
                  <a:srgbClr val="002060"/>
                </a:solidFill>
              </a:rPr>
              <a:t>إنشاء </a:t>
            </a:r>
            <a:r>
              <a:rPr lang="ar-DZ" b="0" dirty="0">
                <a:solidFill>
                  <a:srgbClr val="002060"/>
                </a:solidFill>
              </a:rPr>
              <a:t>حسابات مزيفة أو استخدام هوية شخص آخر </a:t>
            </a:r>
            <a:r>
              <a:rPr lang="ar-DZ" b="0" dirty="0" smtClean="0">
                <a:solidFill>
                  <a:srgbClr val="002060"/>
                </a:solidFill>
              </a:rPr>
              <a:t>(</a:t>
            </a:r>
            <a:r>
              <a:rPr lang="fr-FR" sz="1800" i="1" dirty="0" err="1">
                <a:solidFill>
                  <a:srgbClr val="002060"/>
                </a:solidFill>
                <a:latin typeface="+mn-lt"/>
              </a:rPr>
              <a:t>Doxxing</a:t>
            </a:r>
            <a:r>
              <a:rPr lang="ar-DZ" b="0" dirty="0" smtClean="0">
                <a:solidFill>
                  <a:srgbClr val="002060"/>
                </a:solidFill>
              </a:rPr>
              <a:t>)</a:t>
            </a:r>
            <a:r>
              <a:rPr lang="fr-FR" b="0" dirty="0" smtClean="0">
                <a:solidFill>
                  <a:srgbClr val="002060"/>
                </a:solidFill>
              </a:rPr>
              <a:t> </a:t>
            </a:r>
            <a:r>
              <a:rPr lang="ar-DZ" b="0" dirty="0">
                <a:solidFill>
                  <a:srgbClr val="002060"/>
                </a:solidFill>
              </a:rPr>
              <a:t>عبر الإنترنت لإجراء معاملات أو نشر معلومات كاذبة.</a:t>
            </a:r>
            <a:endParaRPr lang="x-none" b="0" dirty="0">
              <a:solidFill>
                <a:srgbClr val="002060"/>
              </a:solidFill>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324305" y="4790281"/>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التلاعب بالتقييمات</a:t>
            </a:r>
            <a:r>
              <a:rPr lang="fr-FR" dirty="0" smtClean="0"/>
              <a:t> </a:t>
            </a:r>
            <a:r>
              <a:rPr lang="ar-DZ" dirty="0" smtClean="0"/>
              <a:t> </a:t>
            </a:r>
            <a:r>
              <a:rPr lang="fr-FR" dirty="0" smtClean="0"/>
              <a:t>:</a:t>
            </a:r>
            <a:r>
              <a:rPr lang="ar-DZ" dirty="0" smtClean="0"/>
              <a:t> </a:t>
            </a:r>
            <a:r>
              <a:rPr lang="ar-DZ" b="0" dirty="0" smtClean="0">
                <a:solidFill>
                  <a:srgbClr val="002060"/>
                </a:solidFill>
              </a:rPr>
              <a:t>نشر </a:t>
            </a:r>
            <a:r>
              <a:rPr lang="ar-DZ" b="0" dirty="0">
                <a:solidFill>
                  <a:srgbClr val="002060"/>
                </a:solidFill>
              </a:rPr>
              <a:t>تقييمات مزيفة إيجابية أو سلبية للمنتجات والخدمات على مواقع التجارة الإلكترونية لتعزيز منتج معين أو الإضرار بالمنافسين.</a:t>
            </a:r>
            <a:endParaRPr lang="x-none" b="0" dirty="0">
              <a:solidFill>
                <a:srgbClr val="002060"/>
              </a:solidFill>
            </a:endParaRPr>
          </a:p>
        </p:txBody>
      </p:sp>
    </p:spTree>
    <p:extLst>
      <p:ext uri="{BB962C8B-B14F-4D97-AF65-F5344CB8AC3E}">
        <p14:creationId xmlns:p14="http://schemas.microsoft.com/office/powerpoint/2010/main" val="344708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a:t>
            </a:r>
            <a:r>
              <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الممارسات اللاأخلاقية:</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4312532" y="1267567"/>
            <a:ext cx="6730552" cy="619272"/>
          </a:xfrm>
          <a:prstGeom prst="rect">
            <a:avLst/>
          </a:prstGeom>
        </p:spPr>
        <p:txBody>
          <a:bodyPr wrap="square">
            <a:spAutoFit/>
          </a:bodyPr>
          <a:lstStyle/>
          <a:p>
            <a:pPr algn="just" rtl="1">
              <a:lnSpc>
                <a:spcPct val="107000"/>
              </a:lnSpc>
              <a:spcBef>
                <a:spcPts val="1200"/>
              </a:spcBef>
              <a:spcAft>
                <a:spcPts val="600"/>
              </a:spcAft>
            </a:pPr>
            <a:r>
              <a:rPr lang="ar-DZ" sz="3200" b="1" dirty="0" smtClean="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ج‌</a:t>
            </a:r>
            <a:r>
              <a:rPr lang="ar-DZ"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السلوكيات المتعلقة بالهجمات التقنية</a:t>
            </a:r>
            <a:endParaRPr lang="fr-FR" sz="3200" b="1" dirty="0">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7"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a:t>
            </a:r>
            <a:r>
              <a:rPr lang="ar-DZ" sz="3200" b="1"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6 : الأخـلاقـيــات الــرقـمـيـة</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TextBox 8">
            <a:extLst>
              <a:ext uri="{FF2B5EF4-FFF2-40B4-BE49-F238E27FC236}">
                <a16:creationId xmlns:a16="http://schemas.microsoft.com/office/drawing/2014/main" xmlns="" id="{BECC5118-D336-24EF-B24A-008DF418D1CD}"/>
              </a:ext>
            </a:extLst>
          </p:cNvPr>
          <p:cNvSpPr txBox="1"/>
          <p:nvPr/>
        </p:nvSpPr>
        <p:spPr>
          <a:xfrm>
            <a:off x="1324305" y="2062847"/>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الاختراق </a:t>
            </a:r>
            <a:r>
              <a:rPr lang="ar-DZ" dirty="0" smtClean="0"/>
              <a:t>الخبيث (</a:t>
            </a:r>
            <a:r>
              <a:rPr lang="fr-FR" sz="1800" i="1" dirty="0">
                <a:latin typeface="+mj-lt"/>
              </a:rPr>
              <a:t>Black </a:t>
            </a:r>
            <a:r>
              <a:rPr lang="fr-FR" sz="1800" i="1" dirty="0" err="1">
                <a:latin typeface="+mj-lt"/>
              </a:rPr>
              <a:t>Hat</a:t>
            </a:r>
            <a:r>
              <a:rPr lang="fr-FR" sz="1800" i="1" dirty="0">
                <a:latin typeface="+mj-lt"/>
              </a:rPr>
              <a:t> Hacking</a:t>
            </a:r>
            <a:r>
              <a:rPr lang="ar-DZ" dirty="0" smtClean="0"/>
              <a:t>) : </a:t>
            </a:r>
            <a:r>
              <a:rPr lang="ar-DZ" b="0" dirty="0" smtClean="0">
                <a:solidFill>
                  <a:srgbClr val="002060"/>
                </a:solidFill>
              </a:rPr>
              <a:t>الوصول </a:t>
            </a:r>
            <a:r>
              <a:rPr lang="ar-DZ" b="0" dirty="0">
                <a:solidFill>
                  <a:srgbClr val="002060"/>
                </a:solidFill>
              </a:rPr>
              <a:t>غير المصرح به إلى الأنظمة والشبكات بقصد سرقة البيانات أو تدميرها أو تعطيل الخدمة  </a:t>
            </a:r>
            <a:r>
              <a:rPr lang="ar-DZ" b="0" dirty="0" smtClean="0">
                <a:solidFill>
                  <a:srgbClr val="002060"/>
                </a:solidFill>
              </a:rPr>
              <a:t>(</a:t>
            </a:r>
            <a:r>
              <a:rPr lang="fr-FR" sz="1800" i="1" dirty="0" err="1">
                <a:solidFill>
                  <a:srgbClr val="002060"/>
                </a:solidFill>
                <a:latin typeface="+mn-lt"/>
              </a:rPr>
              <a:t>DDoS</a:t>
            </a:r>
            <a:r>
              <a:rPr lang="ar-DZ" b="0" dirty="0" smtClean="0">
                <a:solidFill>
                  <a:srgbClr val="002060"/>
                </a:solidFill>
              </a:rPr>
              <a:t>).</a:t>
            </a:r>
            <a:endParaRPr lang="x-none" b="0" dirty="0">
              <a:solidFill>
                <a:srgbClr val="002060"/>
              </a:solidFill>
            </a:endParaRPr>
          </a:p>
        </p:txBody>
      </p:sp>
      <p:sp>
        <p:nvSpPr>
          <p:cNvPr id="10" name="TextBox 8">
            <a:extLst>
              <a:ext uri="{FF2B5EF4-FFF2-40B4-BE49-F238E27FC236}">
                <a16:creationId xmlns:a16="http://schemas.microsoft.com/office/drawing/2014/main" xmlns="" id="{BECC5118-D336-24EF-B24A-008DF418D1CD}"/>
              </a:ext>
            </a:extLst>
          </p:cNvPr>
          <p:cNvSpPr txBox="1"/>
          <p:nvPr/>
        </p:nvSpPr>
        <p:spPr>
          <a:xfrm>
            <a:off x="1324305" y="3155695"/>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التوزيع غير المصرح به للبرامج الضارة</a:t>
            </a:r>
            <a:r>
              <a:rPr lang="fr-FR" dirty="0" smtClean="0"/>
              <a:t> </a:t>
            </a:r>
            <a:r>
              <a:rPr lang="ar-DZ" dirty="0" smtClean="0"/>
              <a:t>: </a:t>
            </a:r>
            <a:r>
              <a:rPr lang="ar-DZ" b="0" dirty="0" smtClean="0">
                <a:solidFill>
                  <a:srgbClr val="002060"/>
                </a:solidFill>
              </a:rPr>
              <a:t>نشر </a:t>
            </a:r>
            <a:r>
              <a:rPr lang="ar-DZ" b="0" dirty="0">
                <a:solidFill>
                  <a:srgbClr val="002060"/>
                </a:solidFill>
              </a:rPr>
              <a:t>الفيروسات، أو برامج الفدية، أو أحصنة طروادة لإلحاق الضرر بالأجهزة أو سرقة المعلومات.</a:t>
            </a:r>
            <a:endParaRPr lang="x-none" b="0" dirty="0">
              <a:solidFill>
                <a:srgbClr val="002060"/>
              </a:solidFill>
            </a:endParaRPr>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324305" y="4277638"/>
            <a:ext cx="9254358" cy="916840"/>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إساءة استخدام أدوات الذكاء الاصطناعي</a:t>
            </a:r>
            <a:r>
              <a:rPr lang="fr-FR" dirty="0" smtClean="0"/>
              <a:t> </a:t>
            </a:r>
            <a:r>
              <a:rPr lang="ar-DZ" dirty="0" smtClean="0"/>
              <a:t> </a:t>
            </a:r>
            <a:r>
              <a:rPr lang="fr-FR" dirty="0" smtClean="0"/>
              <a:t>:</a:t>
            </a:r>
            <a:r>
              <a:rPr lang="ar-DZ" dirty="0" smtClean="0"/>
              <a:t> </a:t>
            </a:r>
            <a:r>
              <a:rPr lang="ar-DZ" b="0" dirty="0" smtClean="0">
                <a:solidFill>
                  <a:srgbClr val="002060"/>
                </a:solidFill>
              </a:rPr>
              <a:t>استخدام </a:t>
            </a:r>
            <a:r>
              <a:rPr lang="ar-DZ" b="0" dirty="0">
                <a:solidFill>
                  <a:srgbClr val="002060"/>
                </a:solidFill>
              </a:rPr>
              <a:t>أدوات الذكاء الاصطناعي (مثل تقنية التزييف العميق </a:t>
            </a:r>
            <a:r>
              <a:rPr lang="ar-DZ" b="0" dirty="0" smtClean="0">
                <a:solidFill>
                  <a:srgbClr val="002060"/>
                </a:solidFill>
              </a:rPr>
              <a:t>– (</a:t>
            </a:r>
            <a:r>
              <a:rPr lang="fr-FR" sz="1800" i="1" dirty="0" err="1">
                <a:solidFill>
                  <a:srgbClr val="002060"/>
                </a:solidFill>
                <a:latin typeface="+mn-lt"/>
              </a:rPr>
              <a:t>Deepfake</a:t>
            </a:r>
            <a:r>
              <a:rPr lang="ar-DZ" b="0" dirty="0" smtClean="0">
                <a:solidFill>
                  <a:srgbClr val="002060"/>
                </a:solidFill>
              </a:rPr>
              <a:t>) </a:t>
            </a:r>
            <a:r>
              <a:rPr lang="fr-FR" b="0" dirty="0" smtClean="0">
                <a:solidFill>
                  <a:srgbClr val="002060"/>
                </a:solidFill>
              </a:rPr>
              <a:t> </a:t>
            </a:r>
            <a:r>
              <a:rPr lang="ar-DZ" b="0" dirty="0">
                <a:solidFill>
                  <a:srgbClr val="002060"/>
                </a:solidFill>
              </a:rPr>
              <a:t>لإنشاء محتوى زائف يهدف إلى تشويه سمعة شخص أو التلاعب بالحقيقة.</a:t>
            </a:r>
            <a:endParaRPr lang="x-none" b="0" dirty="0">
              <a:solidFill>
                <a:srgbClr val="002060"/>
              </a:solidFill>
            </a:endParaRPr>
          </a:p>
        </p:txBody>
      </p:sp>
      <p:sp>
        <p:nvSpPr>
          <p:cNvPr id="9" name="TextBox 8">
            <a:extLst>
              <a:ext uri="{FF2B5EF4-FFF2-40B4-BE49-F238E27FC236}">
                <a16:creationId xmlns:a16="http://schemas.microsoft.com/office/drawing/2014/main" xmlns="" id="{BECC5118-D336-24EF-B24A-008DF418D1CD}"/>
              </a:ext>
            </a:extLst>
          </p:cNvPr>
          <p:cNvSpPr txBox="1"/>
          <p:nvPr/>
        </p:nvSpPr>
        <p:spPr>
          <a:xfrm>
            <a:off x="1324305" y="5344142"/>
            <a:ext cx="9254358" cy="725582"/>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algn="just" rtl="1">
              <a:spcBef>
                <a:spcPct val="0"/>
              </a:spcBef>
              <a:defRPr sz="2400" b="1">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pPr marL="342900" indent="-342900">
              <a:buFont typeface="Arial" panose="020B0604020202020204" pitchFamily="34" charset="0"/>
              <a:buChar char="•"/>
            </a:pPr>
            <a:r>
              <a:rPr lang="ar-DZ" dirty="0"/>
              <a:t>الابتزاز الإلكتروني</a:t>
            </a:r>
            <a:r>
              <a:rPr lang="fr-FR" dirty="0" smtClean="0"/>
              <a:t>:</a:t>
            </a:r>
            <a:r>
              <a:rPr lang="ar-DZ" dirty="0" smtClean="0"/>
              <a:t> </a:t>
            </a:r>
            <a:r>
              <a:rPr lang="ar-DZ" b="0" dirty="0" smtClean="0">
                <a:solidFill>
                  <a:srgbClr val="002060"/>
                </a:solidFill>
              </a:rPr>
              <a:t>تهديد </a:t>
            </a:r>
            <a:r>
              <a:rPr lang="ar-DZ" b="0" dirty="0">
                <a:solidFill>
                  <a:srgbClr val="002060"/>
                </a:solidFill>
              </a:rPr>
              <a:t>الأشخاص بنشر صور أو معلومات حساسة مقابل المال أو المصالح.</a:t>
            </a:r>
            <a:endParaRPr lang="x-none" b="0" dirty="0">
              <a:solidFill>
                <a:srgbClr val="002060"/>
              </a:solidFill>
            </a:endParaRPr>
          </a:p>
        </p:txBody>
      </p:sp>
    </p:spTree>
    <p:extLst>
      <p:ext uri="{BB962C8B-B14F-4D97-AF65-F5344CB8AC3E}">
        <p14:creationId xmlns:p14="http://schemas.microsoft.com/office/powerpoint/2010/main" val="22072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2"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 مـفـهــوم الأمـن المـعـلـومـاتي:</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1152773" y="2930868"/>
            <a:ext cx="9897533" cy="1384995"/>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285750" indent="-285750" algn="just" rtl="1">
              <a:spcBef>
                <a:spcPct val="0"/>
              </a:spcBef>
              <a:buFont typeface="Arial" panose="020B0604020202020204" pitchFamily="34" charset="0"/>
              <a:buChar char="•"/>
            </a:pPr>
            <a:r>
              <a:rPr lang="ar-DZ" sz="2400" b="1"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الأمن المعلوماتي (</a:t>
            </a:r>
            <a:r>
              <a:rPr lang="fr-FR" sz="2400" b="1" i="1" dirty="0" err="1">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InfoSec</a:t>
            </a:r>
            <a:r>
              <a:rPr lang="ar-DZ" sz="2400" b="1"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 </a:t>
            </a:r>
            <a:r>
              <a:rPr lang="ar-DZ" sz="240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هو مصطلح أوسع وأشمل؛ حيث يركز على حماية المعلومات بجميع أشكالها (رقمية، ورقية، مادية، أو صوتية)، بغض النظر عن طريقة تخزينها أو وسيلة نقلها. يشمل الأمن المعلوماتي الأمن المادي (مثل حماية مراكز البيانات) بالإضافة إلى الأمن الرقمي.</a:t>
            </a:r>
            <a:endParaRPr lang="fr-FR" sz="2400"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B63A012C-C983-D89C-F02F-D617E054AC92}"/>
              </a:ext>
            </a:extLst>
          </p:cNvPr>
          <p:cNvSpPr txBox="1"/>
          <p:nvPr/>
        </p:nvSpPr>
        <p:spPr>
          <a:xfrm>
            <a:off x="1152774" y="4722262"/>
            <a:ext cx="9897533" cy="1432909"/>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Arial" panose="020B0604020202020204" pitchFamily="34" charset="0"/>
              <a:buChar char="•"/>
              <a:defRPr sz="240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defRPr>
            </a:lvl1pPr>
          </a:lstStyle>
          <a:p>
            <a:r>
              <a:rPr lang="ar-DZ" b="1" dirty="0"/>
              <a:t>الأمن </a:t>
            </a:r>
            <a:r>
              <a:rPr lang="ar-DZ" b="1" dirty="0" err="1"/>
              <a:t>السيبراني</a:t>
            </a:r>
            <a:r>
              <a:rPr lang="ar-DZ" b="1" dirty="0"/>
              <a:t> (</a:t>
            </a:r>
            <a:r>
              <a:rPr lang="fr-FR" b="1" i="1" dirty="0" err="1"/>
              <a:t>Cybersecurity</a:t>
            </a:r>
            <a:r>
              <a:rPr lang="ar-DZ" b="1" dirty="0"/>
              <a:t>)</a:t>
            </a:r>
            <a:r>
              <a:rPr lang="fr-FR" b="1" dirty="0"/>
              <a:t> : </a:t>
            </a:r>
            <a:r>
              <a:rPr lang="ar-DZ" dirty="0"/>
              <a:t>هو جزء من الأمن المعلوماتي، ويركز بشكل خاص على حماية البيانات الرقمية والأنظمة والتكنولوجيا التي تعالجها وتخزنها وتنقلها (مثل أجهزة الكمبيوتر، والشبكات، والبرامج) من التهديدات والهجمات الإلكترونية في الفضاء </a:t>
            </a:r>
            <a:r>
              <a:rPr lang="ar-DZ" dirty="0" err="1"/>
              <a:t>السيبراني</a:t>
            </a:r>
            <a:r>
              <a:rPr lang="ar-DZ" dirty="0"/>
              <a:t> (الإنترنت</a:t>
            </a:r>
            <a:r>
              <a:rPr lang="ar-DZ" dirty="0" smtClean="0"/>
              <a:t>).</a:t>
            </a:r>
            <a:endParaRPr lang="x-none" dirty="0"/>
          </a:p>
        </p:txBody>
      </p:sp>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1" name="Rectangle 10"/>
          <p:cNvSpPr/>
          <p:nvPr/>
        </p:nvSpPr>
        <p:spPr>
          <a:xfrm>
            <a:off x="1152772" y="1570363"/>
            <a:ext cx="9897533" cy="954107"/>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800" dirty="0">
                <a:solidFill>
                  <a:srgbClr val="333333"/>
                </a:solidFill>
                <a:ea typeface="Calibri" panose="020F0502020204030204" pitchFamily="34" charset="0"/>
                <a:cs typeface="Sakkal Majalla" panose="02000000000000000000" pitchFamily="2" charset="-78"/>
              </a:rPr>
              <a:t>يُستخدم مصطلحا الأمن المعلوماتي والأمن </a:t>
            </a:r>
            <a:r>
              <a:rPr lang="ar-DZ" sz="2800" dirty="0" err="1">
                <a:solidFill>
                  <a:srgbClr val="333333"/>
                </a:solidFill>
                <a:ea typeface="Calibri" panose="020F0502020204030204" pitchFamily="34" charset="0"/>
                <a:cs typeface="Sakkal Majalla" panose="02000000000000000000" pitchFamily="2" charset="-78"/>
              </a:rPr>
              <a:t>السيبراني</a:t>
            </a:r>
            <a:r>
              <a:rPr lang="ar-DZ" sz="2800" dirty="0">
                <a:solidFill>
                  <a:srgbClr val="333333"/>
                </a:solidFill>
                <a:ea typeface="Calibri" panose="020F0502020204030204" pitchFamily="34" charset="0"/>
                <a:cs typeface="Sakkal Majalla" panose="02000000000000000000" pitchFamily="2" charset="-78"/>
              </a:rPr>
              <a:t> </a:t>
            </a:r>
            <a:r>
              <a:rPr lang="ar-DZ" sz="2800" dirty="0" smtClean="0">
                <a:solidFill>
                  <a:srgbClr val="333333"/>
                </a:solidFill>
                <a:ea typeface="Calibri" panose="020F0502020204030204" pitchFamily="34" charset="0"/>
                <a:cs typeface="Sakkal Majalla" panose="02000000000000000000" pitchFamily="2" charset="-78"/>
              </a:rPr>
              <a:t>(</a:t>
            </a:r>
            <a:r>
              <a:rPr lang="fr-FR" sz="2800" b="1" i="1" dirty="0" err="1">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Cybersecurity</a:t>
            </a:r>
            <a:r>
              <a:rPr lang="ar-DZ" sz="2800" dirty="0" smtClean="0">
                <a:solidFill>
                  <a:srgbClr val="333333"/>
                </a:solidFill>
                <a:ea typeface="Calibri" panose="020F0502020204030204" pitchFamily="34" charset="0"/>
                <a:cs typeface="Sakkal Majalla" panose="02000000000000000000" pitchFamily="2" charset="-78"/>
              </a:rPr>
              <a:t>)</a:t>
            </a:r>
            <a:r>
              <a:rPr lang="fr-FR" sz="2800" dirty="0" smtClean="0">
                <a:solidFill>
                  <a:srgbClr val="333333"/>
                </a:solidFill>
                <a:ea typeface="Calibri" panose="020F0502020204030204" pitchFamily="34" charset="0"/>
                <a:cs typeface="Sakkal Majalla" panose="02000000000000000000" pitchFamily="2" charset="-78"/>
              </a:rPr>
              <a:t> </a:t>
            </a:r>
            <a:r>
              <a:rPr lang="ar-DZ" sz="2800" dirty="0">
                <a:solidFill>
                  <a:srgbClr val="333333"/>
                </a:solidFill>
                <a:ea typeface="Calibri" panose="020F0502020204030204" pitchFamily="34" charset="0"/>
                <a:cs typeface="Sakkal Majalla" panose="02000000000000000000" pitchFamily="2" charset="-78"/>
              </a:rPr>
              <a:t>في كثير من الأحيان بالتبادل، ولكن هناك فرق في النطاق.</a:t>
            </a:r>
            <a:endParaRPr lang="fr-FR" sz="2800" dirty="0">
              <a:solidFill>
                <a:srgbClr val="333333"/>
              </a:solidFill>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25453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9"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75231" y="471022"/>
            <a:ext cx="11230994" cy="5898194"/>
          </a:xfrm>
          <a:prstGeom prst="rect">
            <a:avLst/>
          </a:prstGeom>
        </p:spPr>
      </p:pic>
      <p:sp>
        <p:nvSpPr>
          <p:cNvPr id="5" name="Rectangle 4"/>
          <p:cNvSpPr/>
          <p:nvPr/>
        </p:nvSpPr>
        <p:spPr>
          <a:xfrm>
            <a:off x="4035058" y="2147858"/>
            <a:ext cx="4111340" cy="254452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lgn="ctr" rtl="1">
              <a:spcBef>
                <a:spcPct val="0"/>
              </a:spcBef>
            </a:pPr>
            <a:r>
              <a:rPr lang="ar-DZ" sz="19900" b="1" dirty="0">
                <a:ln w="3175" cmpd="sng">
                  <a:noFill/>
                </a:ln>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النهاية</a:t>
            </a:r>
            <a:endParaRPr lang="fr-FR" sz="19900" b="1" dirty="0">
              <a:ln w="3175" cmpd="sng">
                <a:noFill/>
              </a:ln>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4582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المبادئ الأساسية للأمن المعلوماتي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1152775" y="1652372"/>
            <a:ext cx="9897533" cy="523220"/>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800" dirty="0">
                <a:solidFill>
                  <a:srgbClr val="333333"/>
                </a:solidFill>
                <a:ea typeface="Calibri" panose="020F0502020204030204" pitchFamily="34" charset="0"/>
                <a:cs typeface="Sakkal Majalla" panose="02000000000000000000" pitchFamily="2" charset="-78"/>
              </a:rPr>
              <a:t>تقوم الحماية الأمنية على ثلاثة مبادئ رئيسية تُعرف باسم "</a:t>
            </a:r>
            <a:r>
              <a:rPr lang="ar-DZ" sz="2800" dirty="0" smtClean="0">
                <a:solidFill>
                  <a:srgbClr val="333333"/>
                </a:solidFill>
                <a:ea typeface="Calibri" panose="020F0502020204030204" pitchFamily="34" charset="0"/>
                <a:cs typeface="Sakkal Majalla" panose="02000000000000000000" pitchFamily="2" charset="-78"/>
              </a:rPr>
              <a:t>الثلاثي </a:t>
            </a:r>
            <a:r>
              <a:rPr lang="ar-DZ" sz="2800" dirty="0">
                <a:solidFill>
                  <a:srgbClr val="333333"/>
                </a:solidFill>
                <a:ea typeface="Calibri" panose="020F0502020204030204" pitchFamily="34" charset="0"/>
                <a:cs typeface="Sakkal Majalla" panose="02000000000000000000" pitchFamily="2" charset="-78"/>
              </a:rPr>
              <a:t>(الثالوث</a:t>
            </a:r>
            <a:r>
              <a:rPr lang="ar-DZ" sz="2800" dirty="0" smtClean="0">
                <a:solidFill>
                  <a:srgbClr val="333333"/>
                </a:solidFill>
                <a:ea typeface="Calibri" panose="020F0502020204030204" pitchFamily="34" charset="0"/>
                <a:cs typeface="Sakkal Majalla" panose="02000000000000000000" pitchFamily="2" charset="-78"/>
              </a:rPr>
              <a:t>) (</a:t>
            </a:r>
            <a:r>
              <a:rPr lang="fr-FR" sz="2000" b="1" i="1" dirty="0">
                <a:solidFill>
                  <a:srgbClr val="333333"/>
                </a:solidFill>
                <a:ea typeface="Calibri" panose="020F0502020204030204" pitchFamily="34" charset="0"/>
                <a:cs typeface="Sakkal Majalla" panose="02000000000000000000" pitchFamily="2" charset="-78"/>
              </a:rPr>
              <a:t>CIA </a:t>
            </a:r>
            <a:r>
              <a:rPr lang="fr-FR" sz="2000" b="1" i="1" dirty="0" err="1" smtClean="0">
                <a:solidFill>
                  <a:srgbClr val="333333"/>
                </a:solidFill>
                <a:ea typeface="Calibri" panose="020F0502020204030204" pitchFamily="34" charset="0"/>
                <a:cs typeface="Sakkal Majalla" panose="02000000000000000000" pitchFamily="2" charset="-78"/>
              </a:rPr>
              <a:t>Triad</a:t>
            </a:r>
            <a:r>
              <a:rPr lang="ar-DZ" sz="2800" dirty="0" smtClean="0">
                <a:solidFill>
                  <a:srgbClr val="333333"/>
                </a:solidFill>
                <a:ea typeface="Calibri" panose="020F0502020204030204" pitchFamily="34" charset="0"/>
                <a:cs typeface="Sakkal Majalla" panose="02000000000000000000" pitchFamily="2" charset="-78"/>
              </a:rPr>
              <a:t>)</a:t>
            </a:r>
            <a:r>
              <a:rPr lang="ar-DZ" sz="2800" dirty="0">
                <a:solidFill>
                  <a:srgbClr val="333333"/>
                </a:solidFill>
                <a:ea typeface="Calibri" panose="020F0502020204030204" pitchFamily="34" charset="0"/>
                <a:cs typeface="Sakkal Majalla" panose="02000000000000000000" pitchFamily="2" charset="-78"/>
              </a:rPr>
              <a:t> "</a:t>
            </a:r>
            <a:r>
              <a:rPr lang="fr-FR" sz="2800" dirty="0" smtClean="0">
                <a:solidFill>
                  <a:srgbClr val="333333"/>
                </a:solidFill>
                <a:ea typeface="Calibri" panose="020F0502020204030204" pitchFamily="34" charset="0"/>
                <a:cs typeface="Sakkal Majalla" panose="02000000000000000000" pitchFamily="2" charset="-78"/>
              </a:rPr>
              <a:t> :</a:t>
            </a:r>
            <a:endParaRPr lang="fr-FR" sz="2800" dirty="0">
              <a:solidFill>
                <a:srgbClr val="333333"/>
              </a:solidFill>
              <a:ea typeface="Calibri" panose="020F0502020204030204" pitchFamily="34" charset="0"/>
              <a:cs typeface="Sakkal Majalla" panose="02000000000000000000" pitchFamily="2" charset="-78"/>
            </a:endParaRPr>
          </a:p>
        </p:txBody>
      </p:sp>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028" name="Picture 4" descr="The CIA Triad: the pillar of cyber security - negg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164" y="2382819"/>
            <a:ext cx="4454813" cy="38379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xmlns="" id="{B63A012C-C983-D89C-F02F-D617E054AC92}"/>
              </a:ext>
            </a:extLst>
          </p:cNvPr>
          <p:cNvSpPr txBox="1"/>
          <p:nvPr/>
        </p:nvSpPr>
        <p:spPr>
          <a:xfrm>
            <a:off x="6567055" y="3098493"/>
            <a:ext cx="4350250" cy="398377"/>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stStyle>
          <a:p>
            <a:pPr marL="0" indent="0">
              <a:buNone/>
            </a:pPr>
            <a:r>
              <a:rPr lang="ar-DZ" sz="2000" b="1" dirty="0" smtClean="0">
                <a:solidFill>
                  <a:schemeClr val="tx1"/>
                </a:solidFill>
              </a:rPr>
              <a:t>1-  مبدأ السرية (</a:t>
            </a:r>
            <a:r>
              <a:rPr lang="fr-FR" sz="2000" b="1" i="1" dirty="0" err="1" smtClean="0">
                <a:solidFill>
                  <a:schemeClr val="tx1"/>
                </a:solidFill>
              </a:rPr>
              <a:t>Confidentiality</a:t>
            </a:r>
            <a:r>
              <a:rPr lang="ar-DZ" sz="2000" b="1" dirty="0" smtClean="0">
                <a:solidFill>
                  <a:schemeClr val="tx1"/>
                </a:solidFill>
              </a:rPr>
              <a:t>).</a:t>
            </a:r>
            <a:endParaRPr lang="x-none" sz="2000" b="1" dirty="0">
              <a:solidFill>
                <a:schemeClr val="tx1"/>
              </a:solidFill>
            </a:endParaRPr>
          </a:p>
        </p:txBody>
      </p:sp>
      <p:sp>
        <p:nvSpPr>
          <p:cNvPr id="11" name="TextBox 8">
            <a:extLst>
              <a:ext uri="{FF2B5EF4-FFF2-40B4-BE49-F238E27FC236}">
                <a16:creationId xmlns:a16="http://schemas.microsoft.com/office/drawing/2014/main" xmlns="" id="{B63A012C-C983-D89C-F02F-D617E054AC92}"/>
              </a:ext>
            </a:extLst>
          </p:cNvPr>
          <p:cNvSpPr txBox="1"/>
          <p:nvPr/>
        </p:nvSpPr>
        <p:spPr>
          <a:xfrm>
            <a:off x="6567055" y="4246188"/>
            <a:ext cx="4350250" cy="398377"/>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stStyle>
          <a:p>
            <a:pPr marL="0" indent="0">
              <a:buNone/>
            </a:pPr>
            <a:r>
              <a:rPr lang="ar-DZ" sz="2000" b="1" dirty="0" smtClean="0">
                <a:solidFill>
                  <a:schemeClr val="tx1"/>
                </a:solidFill>
              </a:rPr>
              <a:t>2-  مبدأ السلامة (</a:t>
            </a:r>
            <a:r>
              <a:rPr lang="fr-FR" sz="2000" b="1" i="1" dirty="0" err="1">
                <a:solidFill>
                  <a:schemeClr val="tx1"/>
                </a:solidFill>
              </a:rPr>
              <a:t>Integrity</a:t>
            </a:r>
            <a:r>
              <a:rPr lang="ar-DZ" sz="2000" b="1" dirty="0" smtClean="0">
                <a:solidFill>
                  <a:schemeClr val="tx1"/>
                </a:solidFill>
              </a:rPr>
              <a:t>).</a:t>
            </a:r>
            <a:endParaRPr lang="x-none" sz="2000" b="1" dirty="0">
              <a:solidFill>
                <a:schemeClr val="tx1"/>
              </a:solidFill>
            </a:endParaRPr>
          </a:p>
        </p:txBody>
      </p:sp>
      <p:sp>
        <p:nvSpPr>
          <p:cNvPr id="12" name="TextBox 8">
            <a:extLst>
              <a:ext uri="{FF2B5EF4-FFF2-40B4-BE49-F238E27FC236}">
                <a16:creationId xmlns:a16="http://schemas.microsoft.com/office/drawing/2014/main" xmlns="" id="{B63A012C-C983-D89C-F02F-D617E054AC92}"/>
              </a:ext>
            </a:extLst>
          </p:cNvPr>
          <p:cNvSpPr txBox="1"/>
          <p:nvPr/>
        </p:nvSpPr>
        <p:spPr>
          <a:xfrm>
            <a:off x="6567055" y="5339510"/>
            <a:ext cx="4350250" cy="398377"/>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stStyle>
          <a:p>
            <a:pPr marL="0" indent="0">
              <a:buNone/>
            </a:pPr>
            <a:r>
              <a:rPr lang="fr-FR" sz="2000" b="1" dirty="0" smtClean="0">
                <a:solidFill>
                  <a:schemeClr val="tx1"/>
                </a:solidFill>
              </a:rPr>
              <a:t>3</a:t>
            </a:r>
            <a:r>
              <a:rPr lang="ar-DZ" sz="2000" b="1" dirty="0" smtClean="0">
                <a:solidFill>
                  <a:schemeClr val="tx1"/>
                </a:solidFill>
              </a:rPr>
              <a:t>-  مبدأ التوافر (</a:t>
            </a:r>
            <a:r>
              <a:rPr lang="fr-FR" sz="2000" b="1" i="1" dirty="0" err="1">
                <a:solidFill>
                  <a:schemeClr val="tx1"/>
                </a:solidFill>
              </a:rPr>
              <a:t>Availability</a:t>
            </a:r>
            <a:r>
              <a:rPr lang="ar-DZ" sz="2000" b="1" dirty="0" smtClean="0">
                <a:solidFill>
                  <a:schemeClr val="tx1"/>
                </a:solidFill>
              </a:rPr>
              <a:t>).</a:t>
            </a:r>
            <a:endParaRPr lang="x-none" sz="2000" b="1" dirty="0">
              <a:solidFill>
                <a:schemeClr val="tx1"/>
              </a:solidFill>
            </a:endParaRPr>
          </a:p>
        </p:txBody>
      </p:sp>
    </p:spTree>
    <p:extLst>
      <p:ext uri="{BB962C8B-B14F-4D97-AF65-F5344CB8AC3E}">
        <p14:creationId xmlns:p14="http://schemas.microsoft.com/office/powerpoint/2010/main" val="112936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circle(in)">
                                      <p:cBhvr>
                                        <p:cTn id="18" dur="1000"/>
                                        <p:tgtEl>
                                          <p:spTgt spid="1028"/>
                                        </p:tgtEl>
                                      </p:cBhvr>
                                    </p:animEffect>
                                  </p:childTnLst>
                                </p:cTn>
                              </p:par>
                            </p:childTnLst>
                          </p:cTn>
                        </p:par>
                        <p:par>
                          <p:cTn id="19" fill="hold">
                            <p:stCondLst>
                              <p:cond delay="1000"/>
                            </p:stCondLst>
                            <p:childTnLst>
                              <p:par>
                                <p:cTn id="20" presetID="6"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000"/>
                                        <p:tgtEl>
                                          <p:spTgt spid="10"/>
                                        </p:tgtEl>
                                      </p:cBhvr>
                                    </p:animEffect>
                                  </p:childTnLst>
                                </p:cTn>
                              </p:par>
                            </p:childTnLst>
                          </p:cTn>
                        </p:par>
                        <p:par>
                          <p:cTn id="23" fill="hold">
                            <p:stCondLst>
                              <p:cond delay="2000"/>
                            </p:stCondLst>
                            <p:childTnLst>
                              <p:par>
                                <p:cTn id="24" presetID="6"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1000"/>
                                        <p:tgtEl>
                                          <p:spTgt spid="11"/>
                                        </p:tgtEl>
                                      </p:cBhvr>
                                    </p:animEffect>
                                  </p:childTnLst>
                                </p:cTn>
                              </p:par>
                            </p:childTnLst>
                          </p:cTn>
                        </p:par>
                        <p:par>
                          <p:cTn id="27" fill="hold">
                            <p:stCondLst>
                              <p:cond delay="3000"/>
                            </p:stCondLst>
                            <p:childTnLst>
                              <p:par>
                                <p:cTn id="28" presetID="6"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230" y="1956503"/>
            <a:ext cx="9897533" cy="1261884"/>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400" dirty="0">
                <a:solidFill>
                  <a:srgbClr val="333333"/>
                </a:solidFill>
                <a:ea typeface="Calibri" panose="020F0502020204030204" pitchFamily="34" charset="0"/>
                <a:cs typeface="Sakkal Majalla" panose="02000000000000000000" pitchFamily="2" charset="-78"/>
              </a:rPr>
              <a:t>يشير مبدأ السرية إلى حماية المعلومات من الوصول غير القانوني (غير المصرح به) </a:t>
            </a:r>
            <a:r>
              <a:rPr lang="ar-DZ" sz="2400" dirty="0" smtClean="0">
                <a:solidFill>
                  <a:srgbClr val="333333"/>
                </a:solidFill>
                <a:ea typeface="Calibri" panose="020F0502020204030204" pitchFamily="34" charset="0"/>
                <a:cs typeface="Sakkal Majalla" panose="02000000000000000000" pitchFamily="2" charset="-78"/>
              </a:rPr>
              <a:t>(</a:t>
            </a:r>
            <a:r>
              <a:rPr lang="fr-FR" b="1" i="1" dirty="0" err="1">
                <a:solidFill>
                  <a:srgbClr val="333333"/>
                </a:solidFill>
                <a:ea typeface="Calibri" panose="020F0502020204030204" pitchFamily="34" charset="0"/>
                <a:cs typeface="Sakkal Majalla" panose="02000000000000000000" pitchFamily="2" charset="-78"/>
              </a:rPr>
              <a:t>Unautohorized</a:t>
            </a:r>
            <a:r>
              <a:rPr lang="fr-FR" b="1" i="1" dirty="0">
                <a:solidFill>
                  <a:srgbClr val="333333"/>
                </a:solidFill>
                <a:ea typeface="Calibri" panose="020F0502020204030204" pitchFamily="34" charset="0"/>
                <a:cs typeface="Sakkal Majalla" panose="02000000000000000000" pitchFamily="2" charset="-78"/>
              </a:rPr>
              <a:t> Access</a:t>
            </a:r>
            <a:r>
              <a:rPr lang="ar-DZ" sz="2400" dirty="0" smtClean="0">
                <a:solidFill>
                  <a:srgbClr val="333333"/>
                </a:solidFill>
                <a:ea typeface="Calibri" panose="020F0502020204030204" pitchFamily="34" charset="0"/>
                <a:cs typeface="Sakkal Majalla" panose="02000000000000000000" pitchFamily="2" charset="-78"/>
              </a:rPr>
              <a:t>)</a:t>
            </a:r>
            <a:r>
              <a:rPr lang="fr-FR" sz="2400" dirty="0" smtClean="0">
                <a:solidFill>
                  <a:srgbClr val="333333"/>
                </a:solidFill>
                <a:ea typeface="Calibri" panose="020F0502020204030204" pitchFamily="34" charset="0"/>
                <a:cs typeface="Sakkal Majalla" panose="02000000000000000000" pitchFamily="2" charset="-78"/>
              </a:rPr>
              <a:t> </a:t>
            </a:r>
            <a:r>
              <a:rPr lang="ar-DZ" sz="2400" dirty="0">
                <a:solidFill>
                  <a:srgbClr val="333333"/>
                </a:solidFill>
                <a:ea typeface="Calibri" panose="020F0502020204030204" pitchFamily="34" charset="0"/>
                <a:cs typeface="Sakkal Majalla" panose="02000000000000000000" pitchFamily="2" charset="-78"/>
              </a:rPr>
              <a:t>إليها من طرف الأفراد غير المخول لهم </a:t>
            </a:r>
            <a:r>
              <a:rPr lang="ar-DZ" sz="2400" dirty="0" smtClean="0">
                <a:solidFill>
                  <a:srgbClr val="333333"/>
                </a:solidFill>
                <a:ea typeface="Calibri" panose="020F0502020204030204" pitchFamily="34" charset="0"/>
                <a:cs typeface="Sakkal Majalla" panose="02000000000000000000" pitchFamily="2" charset="-78"/>
              </a:rPr>
              <a:t>ذلك (</a:t>
            </a:r>
            <a:r>
              <a:rPr lang="fr-FR" b="1" i="1" dirty="0" err="1">
                <a:solidFill>
                  <a:srgbClr val="333333"/>
                </a:solidFill>
                <a:ea typeface="Calibri" panose="020F0502020204030204" pitchFamily="34" charset="0"/>
                <a:cs typeface="Sakkal Majalla" panose="02000000000000000000" pitchFamily="2" charset="-78"/>
              </a:rPr>
              <a:t>Unautohorized</a:t>
            </a:r>
            <a:r>
              <a:rPr lang="fr-FR" b="1" i="1" dirty="0">
                <a:solidFill>
                  <a:srgbClr val="333333"/>
                </a:solidFill>
                <a:ea typeface="Calibri" panose="020F0502020204030204" pitchFamily="34" charset="0"/>
                <a:cs typeface="Sakkal Majalla" panose="02000000000000000000" pitchFamily="2" charset="-78"/>
              </a:rPr>
              <a:t> Person</a:t>
            </a:r>
            <a:r>
              <a:rPr lang="ar-DZ" sz="2400" dirty="0" smtClean="0">
                <a:solidFill>
                  <a:srgbClr val="333333"/>
                </a:solidFill>
                <a:ea typeface="Calibri" panose="020F0502020204030204" pitchFamily="34" charset="0"/>
                <a:cs typeface="Sakkal Majalla" panose="02000000000000000000" pitchFamily="2" charset="-78"/>
              </a:rPr>
              <a:t>)</a:t>
            </a:r>
            <a:r>
              <a:rPr lang="fr-FR" sz="2400" dirty="0" smtClean="0">
                <a:solidFill>
                  <a:srgbClr val="333333"/>
                </a:solidFill>
                <a:ea typeface="Calibri" panose="020F0502020204030204" pitchFamily="34" charset="0"/>
                <a:cs typeface="Sakkal Majalla" panose="02000000000000000000" pitchFamily="2" charset="-78"/>
              </a:rPr>
              <a:t>، </a:t>
            </a:r>
            <a:r>
              <a:rPr lang="ar-DZ" sz="2400" dirty="0">
                <a:solidFill>
                  <a:srgbClr val="333333"/>
                </a:solidFill>
                <a:ea typeface="Calibri" panose="020F0502020204030204" pitchFamily="34" charset="0"/>
                <a:cs typeface="Sakkal Majalla" panose="02000000000000000000" pitchFamily="2" charset="-78"/>
              </a:rPr>
              <a:t>ويشمل مصطلح الوصول في هذه الجملة كلا من: القراءة، المشاهدة، الاستماع، التنفيذ، النسخ، .. ولتحقيق ذلك يمكن استعمال عدة </a:t>
            </a:r>
            <a:r>
              <a:rPr lang="ar-DZ" sz="2400" dirty="0" smtClean="0">
                <a:solidFill>
                  <a:srgbClr val="333333"/>
                </a:solidFill>
                <a:ea typeface="Calibri" panose="020F0502020204030204" pitchFamily="34" charset="0"/>
                <a:cs typeface="Sakkal Majalla" panose="02000000000000000000" pitchFamily="2" charset="-78"/>
              </a:rPr>
              <a:t>آليات</a:t>
            </a:r>
            <a:r>
              <a:rPr lang="ar-DZ" sz="2800" dirty="0" smtClean="0">
                <a:solidFill>
                  <a:srgbClr val="333333"/>
                </a:solidFill>
                <a:ea typeface="Calibri" panose="020F0502020204030204" pitchFamily="34" charset="0"/>
                <a:cs typeface="Sakkal Majalla" panose="02000000000000000000" pitchFamily="2" charset="-78"/>
              </a:rPr>
              <a:t>:</a:t>
            </a:r>
            <a:endParaRPr lang="fr-FR" sz="2800" dirty="0">
              <a:solidFill>
                <a:srgbClr val="333333"/>
              </a:solidFill>
              <a:ea typeface="Calibri" panose="020F0502020204030204" pitchFamily="34" charset="0"/>
              <a:cs typeface="Sakkal Majalla" panose="02000000000000000000" pitchFamily="2" charset="-78"/>
            </a:endParaRPr>
          </a:p>
        </p:txBody>
      </p:sp>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المبادئ الأساسية للأمن المعلوماتي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1" name="TextBox 6">
            <a:extLst>
              <a:ext uri="{FF2B5EF4-FFF2-40B4-BE49-F238E27FC236}">
                <a16:creationId xmlns:a16="http://schemas.microsoft.com/office/drawing/2014/main" xmlns="" id="{E5FC7FB7-18EF-9FEE-0CBE-79767AAE1DEF}"/>
              </a:ext>
            </a:extLst>
          </p:cNvPr>
          <p:cNvSpPr txBox="1"/>
          <p:nvPr/>
        </p:nvSpPr>
        <p:spPr>
          <a:xfrm>
            <a:off x="4929715" y="1211499"/>
            <a:ext cx="6115050" cy="619272"/>
          </a:xfrm>
          <a:prstGeom prst="rect">
            <a:avLst/>
          </a:prstGeom>
        </p:spPr>
        <p:txBody>
          <a:bodyPr wrap="square">
            <a:spAutoFit/>
          </a:bodyPr>
          <a:lstStyle>
            <a:defPPr>
              <a:defRPr lang="en-US"/>
            </a:defPPr>
            <a:lvl1pPr lvl="0" algn="just" rtl="1">
              <a:lnSpc>
                <a:spcPct val="107000"/>
              </a:lnSpc>
              <a:spcBef>
                <a:spcPts val="1200"/>
              </a:spcBef>
              <a:spcAft>
                <a:spcPts val="600"/>
              </a:spcAft>
              <a:defRPr sz="3600" b="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defRPr>
            </a:lvl1pPr>
          </a:lstStyle>
          <a:p>
            <a:r>
              <a:rPr lang="ar-DZ" sz="3200" dirty="0" smtClean="0"/>
              <a:t>أ‌</a:t>
            </a:r>
            <a:r>
              <a:rPr lang="ar-DZ" sz="3200" dirty="0"/>
              <a:t>.	</a:t>
            </a:r>
            <a:r>
              <a:rPr lang="ar-DZ" sz="3200" dirty="0" smtClean="0"/>
              <a:t>مبدأ السرية (</a:t>
            </a:r>
            <a:r>
              <a:rPr lang="fr-FR" sz="1800" i="1" dirty="0" err="1" smtClean="0">
                <a:latin typeface="+mn-lt"/>
              </a:rPr>
              <a:t>Confidentiality</a:t>
            </a:r>
            <a:r>
              <a:rPr lang="ar-DZ" sz="3200" dirty="0" smtClean="0"/>
              <a:t>)</a:t>
            </a:r>
            <a:r>
              <a:rPr lang="fr-FR" sz="3200" dirty="0" smtClean="0"/>
              <a:t> </a:t>
            </a:r>
            <a:r>
              <a:rPr lang="ar-DZ" sz="3200" dirty="0" smtClean="0"/>
              <a:t>:</a:t>
            </a:r>
            <a:endParaRPr lang="x-none" sz="3200" dirty="0"/>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147230" y="3435742"/>
            <a:ext cx="9897533" cy="428206"/>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1- </a:t>
            </a:r>
            <a:r>
              <a:rPr lang="ar-DZ" sz="2000" b="1" dirty="0" smtClean="0">
                <a:latin typeface="Sakkal Majalla" panose="02000000000000000000" pitchFamily="2" charset="-78"/>
                <a:cs typeface="Sakkal Majalla" panose="02000000000000000000" pitchFamily="2" charset="-78"/>
              </a:rPr>
              <a:t>التشفير (</a:t>
            </a:r>
            <a:r>
              <a:rPr lang="fr-FR" sz="1400" b="1" i="1" dirty="0" err="1">
                <a:cs typeface="Sakkal Majalla" panose="02000000000000000000" pitchFamily="2" charset="-78"/>
              </a:rPr>
              <a:t>Encryption</a:t>
            </a:r>
            <a:r>
              <a:rPr lang="ar-DZ" sz="2000" b="1" dirty="0" smtClean="0">
                <a:latin typeface="Sakkal Majalla" panose="02000000000000000000" pitchFamily="2" charset="-78"/>
                <a:cs typeface="Sakkal Majalla" panose="02000000000000000000" pitchFamily="2" charset="-78"/>
              </a:rPr>
              <a:t>)</a:t>
            </a:r>
            <a:r>
              <a:rPr lang="fr-FR" sz="2000" b="1" dirty="0" smtClean="0">
                <a:latin typeface="Sakkal Majalla" panose="02000000000000000000" pitchFamily="2" charset="-78"/>
                <a:cs typeface="Sakkal Majalla" panose="02000000000000000000" pitchFamily="2" charset="-78"/>
              </a:rPr>
              <a:t> </a:t>
            </a:r>
            <a:r>
              <a:rPr lang="fr-FR" sz="2000" b="1" dirty="0">
                <a:latin typeface="Sakkal Majalla" panose="02000000000000000000" pitchFamily="2" charset="-78"/>
                <a:cs typeface="Sakkal Majalla" panose="02000000000000000000" pitchFamily="2" charset="-78"/>
              </a:rPr>
              <a:t>: </a:t>
            </a:r>
            <a:r>
              <a:rPr lang="ar-DZ" sz="2000" dirty="0">
                <a:latin typeface="Sakkal Majalla" panose="02000000000000000000" pitchFamily="2" charset="-78"/>
                <a:cs typeface="Sakkal Majalla" panose="02000000000000000000" pitchFamily="2" charset="-78"/>
              </a:rPr>
              <a:t>تحويل البيانات إلى تنسيق غير قابل للقراءة </a:t>
            </a:r>
            <a:r>
              <a:rPr lang="ar-DZ" sz="2000" dirty="0" smtClean="0">
                <a:latin typeface="Sakkal Majalla" panose="02000000000000000000" pitchFamily="2" charset="-78"/>
                <a:cs typeface="Sakkal Majalla" panose="02000000000000000000" pitchFamily="2" charset="-78"/>
              </a:rPr>
              <a:t>لمن لا يملك </a:t>
            </a:r>
            <a:r>
              <a:rPr lang="ar-DZ" sz="2000" dirty="0">
                <a:latin typeface="Sakkal Majalla" panose="02000000000000000000" pitchFamily="2" charset="-78"/>
                <a:cs typeface="Sakkal Majalla" panose="02000000000000000000" pitchFamily="2" charset="-78"/>
              </a:rPr>
              <a:t>مفتاح فك </a:t>
            </a:r>
            <a:r>
              <a:rPr lang="ar-DZ" sz="2000" dirty="0" smtClean="0">
                <a:latin typeface="Sakkal Majalla" panose="02000000000000000000" pitchFamily="2" charset="-78"/>
                <a:cs typeface="Sakkal Majalla" panose="02000000000000000000" pitchFamily="2" charset="-78"/>
              </a:rPr>
              <a:t>التشفير.</a:t>
            </a:r>
            <a:endParaRPr lang="x-none" dirty="0"/>
          </a:p>
        </p:txBody>
      </p:sp>
      <p:sp>
        <p:nvSpPr>
          <p:cNvPr id="13" name="TextBox 8">
            <a:extLst>
              <a:ext uri="{FF2B5EF4-FFF2-40B4-BE49-F238E27FC236}">
                <a16:creationId xmlns:a16="http://schemas.microsoft.com/office/drawing/2014/main" xmlns="" id="{BECC5118-D336-24EF-B24A-008DF418D1CD}"/>
              </a:ext>
            </a:extLst>
          </p:cNvPr>
          <p:cNvSpPr txBox="1"/>
          <p:nvPr/>
        </p:nvSpPr>
        <p:spPr>
          <a:xfrm>
            <a:off x="1147230" y="4018069"/>
            <a:ext cx="9897533" cy="687518"/>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2- </a:t>
            </a:r>
            <a:r>
              <a:rPr lang="ar-DZ" sz="2000" b="1" dirty="0" smtClean="0">
                <a:latin typeface="Sakkal Majalla" panose="02000000000000000000" pitchFamily="2" charset="-78"/>
                <a:cs typeface="Sakkal Majalla" panose="02000000000000000000" pitchFamily="2" charset="-78"/>
              </a:rPr>
              <a:t>التحكم </a:t>
            </a:r>
            <a:r>
              <a:rPr lang="ar-DZ" sz="2000" b="1" dirty="0">
                <a:latin typeface="Sakkal Majalla" panose="02000000000000000000" pitchFamily="2" charset="-78"/>
                <a:cs typeface="Sakkal Majalla" panose="02000000000000000000" pitchFamily="2" charset="-78"/>
              </a:rPr>
              <a:t>في الوصول </a:t>
            </a:r>
            <a:r>
              <a:rPr lang="ar-DZ" sz="2000" b="1" dirty="0" smtClean="0">
                <a:latin typeface="Sakkal Majalla" panose="02000000000000000000" pitchFamily="2" charset="-78"/>
                <a:cs typeface="Sakkal Majalla" panose="02000000000000000000" pitchFamily="2" charset="-78"/>
              </a:rPr>
              <a:t>(</a:t>
            </a:r>
            <a:r>
              <a:rPr lang="fr-FR" sz="1400" b="1" i="1" dirty="0">
                <a:cs typeface="Sakkal Majalla" panose="02000000000000000000" pitchFamily="2" charset="-78"/>
              </a:rPr>
              <a:t>Access</a:t>
            </a:r>
            <a:r>
              <a:rPr lang="fr-FR" sz="2000" b="1" dirty="0">
                <a:latin typeface="Sakkal Majalla" panose="02000000000000000000" pitchFamily="2" charset="-78"/>
                <a:cs typeface="Sakkal Majalla" panose="02000000000000000000" pitchFamily="2" charset="-78"/>
              </a:rPr>
              <a:t> </a:t>
            </a:r>
            <a:r>
              <a:rPr lang="fr-FR" sz="1400" b="1" i="1" dirty="0">
                <a:cs typeface="Sakkal Majalla" panose="02000000000000000000" pitchFamily="2" charset="-78"/>
              </a:rPr>
              <a:t>Control</a:t>
            </a:r>
            <a:r>
              <a:rPr lang="ar-DZ" sz="2000" b="1" dirty="0" smtClean="0">
                <a:latin typeface="Sakkal Majalla" panose="02000000000000000000" pitchFamily="2" charset="-78"/>
                <a:cs typeface="Sakkal Majalla" panose="02000000000000000000" pitchFamily="2" charset="-78"/>
              </a:rPr>
              <a:t>)</a:t>
            </a:r>
            <a:r>
              <a:rPr lang="fr-FR" sz="2000" b="1" dirty="0" smtClean="0">
                <a:latin typeface="Sakkal Majalla" panose="02000000000000000000" pitchFamily="2" charset="-78"/>
                <a:cs typeface="Sakkal Majalla" panose="02000000000000000000" pitchFamily="2" charset="-78"/>
              </a:rPr>
              <a:t> </a:t>
            </a:r>
            <a:r>
              <a:rPr lang="fr-FR" sz="2000" b="1" dirty="0">
                <a:latin typeface="Sakkal Majalla" panose="02000000000000000000" pitchFamily="2" charset="-78"/>
                <a:cs typeface="Sakkal Majalla" panose="02000000000000000000" pitchFamily="2" charset="-78"/>
              </a:rPr>
              <a:t>: </a:t>
            </a:r>
            <a:r>
              <a:rPr lang="ar-DZ" sz="2000" dirty="0">
                <a:latin typeface="Sakkal Majalla" panose="02000000000000000000" pitchFamily="2" charset="-78"/>
                <a:cs typeface="Sakkal Majalla" panose="02000000000000000000" pitchFamily="2" charset="-78"/>
              </a:rPr>
              <a:t>استخدام أسماء المستخدمين، كلمات المرور، المصادقة الثنائية وبطاقات الدخول لتقييد من يمكنه الوصول إلى الموارد.</a:t>
            </a:r>
            <a:endParaRPr lang="x-none" dirty="0"/>
          </a:p>
        </p:txBody>
      </p:sp>
      <p:sp>
        <p:nvSpPr>
          <p:cNvPr id="14" name="TextBox 8">
            <a:extLst>
              <a:ext uri="{FF2B5EF4-FFF2-40B4-BE49-F238E27FC236}">
                <a16:creationId xmlns:a16="http://schemas.microsoft.com/office/drawing/2014/main" xmlns="" id="{BECC5118-D336-24EF-B24A-008DF418D1CD}"/>
              </a:ext>
            </a:extLst>
          </p:cNvPr>
          <p:cNvSpPr txBox="1"/>
          <p:nvPr/>
        </p:nvSpPr>
        <p:spPr>
          <a:xfrm>
            <a:off x="1147230" y="4886021"/>
            <a:ext cx="9897533" cy="673742"/>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3- </a:t>
            </a:r>
            <a:r>
              <a:rPr lang="ar-DZ" sz="2000" b="1" dirty="0">
                <a:latin typeface="Sakkal Majalla" panose="02000000000000000000" pitchFamily="2" charset="-78"/>
                <a:cs typeface="Sakkal Majalla" panose="02000000000000000000" pitchFamily="2" charset="-78"/>
              </a:rPr>
              <a:t>نظام التصاريح </a:t>
            </a:r>
            <a:r>
              <a:rPr lang="ar-DZ" sz="2000" b="1" dirty="0" smtClean="0">
                <a:latin typeface="Sakkal Majalla" panose="02000000000000000000" pitchFamily="2" charset="-78"/>
                <a:cs typeface="Sakkal Majalla" panose="02000000000000000000" pitchFamily="2" charset="-78"/>
              </a:rPr>
              <a:t>(</a:t>
            </a:r>
            <a:r>
              <a:rPr lang="fr-FR" sz="1400" b="1" i="1" dirty="0">
                <a:cs typeface="Sakkal Majalla" panose="02000000000000000000" pitchFamily="2" charset="-78"/>
              </a:rPr>
              <a:t>Permissions</a:t>
            </a:r>
            <a:r>
              <a:rPr lang="ar-DZ" sz="2000" b="1" dirty="0" smtClean="0">
                <a:latin typeface="Sakkal Majalla" panose="02000000000000000000" pitchFamily="2" charset="-78"/>
                <a:cs typeface="Sakkal Majalla" panose="02000000000000000000" pitchFamily="2" charset="-78"/>
              </a:rPr>
              <a:t>)</a:t>
            </a:r>
            <a:r>
              <a:rPr lang="fr-FR" sz="2000" b="1" dirty="0" smtClean="0">
                <a:latin typeface="Sakkal Majalla" panose="02000000000000000000" pitchFamily="2" charset="-78"/>
                <a:cs typeface="Sakkal Majalla" panose="02000000000000000000" pitchFamily="2" charset="-78"/>
              </a:rPr>
              <a:t> : </a:t>
            </a:r>
            <a:r>
              <a:rPr lang="ar-DZ" sz="2000" dirty="0">
                <a:latin typeface="Sakkal Majalla" panose="02000000000000000000" pitchFamily="2" charset="-78"/>
                <a:cs typeface="Sakkal Majalla" panose="02000000000000000000" pitchFamily="2" charset="-78"/>
              </a:rPr>
              <a:t>تطبيق قاعدة "أقل امتياز" </a:t>
            </a:r>
            <a:r>
              <a:rPr lang="ar-DZ" sz="2000" dirty="0" smtClean="0">
                <a:latin typeface="Sakkal Majalla" panose="02000000000000000000" pitchFamily="2" charset="-78"/>
                <a:cs typeface="Sakkal Majalla" panose="02000000000000000000" pitchFamily="2" charset="-78"/>
              </a:rPr>
              <a:t>(</a:t>
            </a:r>
            <a:r>
              <a:rPr lang="fr-FR" sz="1400" b="1" i="1" dirty="0">
                <a:cs typeface="Sakkal Majalla" panose="02000000000000000000" pitchFamily="2" charset="-78"/>
              </a:rPr>
              <a:t>Least </a:t>
            </a:r>
            <a:r>
              <a:rPr lang="fr-FR" sz="1400" b="1" i="1" dirty="0" err="1">
                <a:cs typeface="Sakkal Majalla" panose="02000000000000000000" pitchFamily="2" charset="-78"/>
              </a:rPr>
              <a:t>Privilege</a:t>
            </a:r>
            <a:r>
              <a:rPr lang="ar-DZ" sz="2000" dirty="0" smtClean="0">
                <a:latin typeface="Sakkal Majalla" panose="02000000000000000000" pitchFamily="2" charset="-78"/>
                <a:cs typeface="Sakkal Majalla" panose="02000000000000000000" pitchFamily="2" charset="-78"/>
              </a:rPr>
              <a:t>)</a:t>
            </a:r>
            <a:r>
              <a:rPr lang="fr-FR" sz="2000" dirty="0" smtClean="0">
                <a:latin typeface="Sakkal Majalla" panose="02000000000000000000" pitchFamily="2" charset="-78"/>
                <a:cs typeface="Sakkal Majalla" panose="02000000000000000000" pitchFamily="2" charset="-78"/>
              </a:rPr>
              <a:t> </a:t>
            </a:r>
            <a:r>
              <a:rPr lang="ar-DZ" sz="2000" dirty="0">
                <a:latin typeface="Sakkal Majalla" panose="02000000000000000000" pitchFamily="2" charset="-78"/>
                <a:cs typeface="Sakkal Majalla" panose="02000000000000000000" pitchFamily="2" charset="-78"/>
              </a:rPr>
              <a:t>لضمان حصول المستخدمين على الحد الأدنى من الأذونات اللازمة لأداء وظائفهم.</a:t>
            </a:r>
            <a:endParaRPr lang="x-none" dirty="0"/>
          </a:p>
        </p:txBody>
      </p:sp>
      <p:sp>
        <p:nvSpPr>
          <p:cNvPr id="15" name="TextBox 8">
            <a:extLst>
              <a:ext uri="{FF2B5EF4-FFF2-40B4-BE49-F238E27FC236}">
                <a16:creationId xmlns:a16="http://schemas.microsoft.com/office/drawing/2014/main" xmlns="" id="{BECC5118-D336-24EF-B24A-008DF418D1CD}"/>
              </a:ext>
            </a:extLst>
          </p:cNvPr>
          <p:cNvSpPr txBox="1"/>
          <p:nvPr/>
        </p:nvSpPr>
        <p:spPr>
          <a:xfrm>
            <a:off x="1147230" y="5740197"/>
            <a:ext cx="9897533" cy="428206"/>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4- </a:t>
            </a:r>
            <a:r>
              <a:rPr lang="ar-DZ" sz="2000" b="1" dirty="0" smtClean="0">
                <a:latin typeface="Sakkal Majalla" panose="02000000000000000000" pitchFamily="2" charset="-78"/>
                <a:cs typeface="Sakkal Majalla" panose="02000000000000000000" pitchFamily="2" charset="-78"/>
              </a:rPr>
              <a:t>الاعتماد </a:t>
            </a:r>
            <a:r>
              <a:rPr lang="ar-DZ" sz="2000" b="1" dirty="0">
                <a:latin typeface="Sakkal Majalla" panose="02000000000000000000" pitchFamily="2" charset="-78"/>
                <a:cs typeface="Sakkal Majalla" panose="02000000000000000000" pitchFamily="2" charset="-78"/>
              </a:rPr>
              <a:t>على بروتوكولات الشبكات الآمنة: </a:t>
            </a:r>
            <a:r>
              <a:rPr lang="ar-DZ" sz="2000" dirty="0">
                <a:latin typeface="Sakkal Majalla" panose="02000000000000000000" pitchFamily="2" charset="-78"/>
                <a:cs typeface="Sakkal Majalla" panose="02000000000000000000" pitchFamily="2" charset="-78"/>
              </a:rPr>
              <a:t>مثل </a:t>
            </a:r>
            <a:r>
              <a:rPr lang="fr-FR" sz="1400" b="1" i="1" dirty="0">
                <a:cs typeface="Sakkal Majalla" panose="02000000000000000000" pitchFamily="2" charset="-78"/>
              </a:rPr>
              <a:t>HTTPS</a:t>
            </a:r>
            <a:r>
              <a:rPr lang="fr-FR" sz="2000" dirty="0">
                <a:latin typeface="Sakkal Majalla" panose="02000000000000000000" pitchFamily="2" charset="-78"/>
                <a:cs typeface="Sakkal Majalla" panose="02000000000000000000" pitchFamily="2" charset="-78"/>
              </a:rPr>
              <a:t>, </a:t>
            </a:r>
            <a:r>
              <a:rPr lang="fr-FR" sz="1400" b="1" i="1" dirty="0">
                <a:cs typeface="Sakkal Majalla" panose="02000000000000000000" pitchFamily="2" charset="-78"/>
              </a:rPr>
              <a:t>VPN</a:t>
            </a:r>
            <a:r>
              <a:rPr lang="ar-DZ" sz="2000" dirty="0" smtClean="0">
                <a:latin typeface="Sakkal Majalla" panose="02000000000000000000" pitchFamily="2" charset="-78"/>
                <a:cs typeface="Sakkal Majalla" panose="02000000000000000000" pitchFamily="2" charset="-78"/>
              </a:rPr>
              <a:t>.</a:t>
            </a:r>
            <a:endParaRPr lang="x-none" dirty="0"/>
          </a:p>
        </p:txBody>
      </p:sp>
    </p:spTree>
    <p:extLst>
      <p:ext uri="{BB962C8B-B14F-4D97-AF65-F5344CB8AC3E}">
        <p14:creationId xmlns:p14="http://schemas.microsoft.com/office/powerpoint/2010/main" val="36065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7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230" y="1956503"/>
            <a:ext cx="9897533" cy="892552"/>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400" dirty="0">
                <a:solidFill>
                  <a:srgbClr val="333333"/>
                </a:solidFill>
                <a:ea typeface="Calibri" panose="020F0502020204030204" pitchFamily="34" charset="0"/>
                <a:cs typeface="Sakkal Majalla" panose="02000000000000000000" pitchFamily="2" charset="-78"/>
              </a:rPr>
              <a:t>يشير إلى مبدأ ضمان دقة واكتمال وموثوقية البيانات والأنظمة على مدار دورة حياتها وعدم تعديلها بطريقة غير مشروعة، فهو يهدف إلى منع التعديل غير المصرح به أو الحذف. ولتحقيق ذلك يمكن استعمال عدة </a:t>
            </a:r>
            <a:r>
              <a:rPr lang="ar-DZ" sz="2400" dirty="0" smtClean="0">
                <a:solidFill>
                  <a:srgbClr val="333333"/>
                </a:solidFill>
                <a:ea typeface="Calibri" panose="020F0502020204030204" pitchFamily="34" charset="0"/>
                <a:cs typeface="Sakkal Majalla" panose="02000000000000000000" pitchFamily="2" charset="-78"/>
              </a:rPr>
              <a:t>آليات</a:t>
            </a:r>
            <a:r>
              <a:rPr lang="ar-DZ" sz="2800" dirty="0" smtClean="0">
                <a:solidFill>
                  <a:srgbClr val="333333"/>
                </a:solidFill>
                <a:ea typeface="Calibri" panose="020F0502020204030204" pitchFamily="34" charset="0"/>
                <a:cs typeface="Sakkal Majalla" panose="02000000000000000000" pitchFamily="2" charset="-78"/>
              </a:rPr>
              <a:t>:</a:t>
            </a:r>
            <a:endParaRPr lang="fr-FR" sz="2800" dirty="0">
              <a:solidFill>
                <a:srgbClr val="333333"/>
              </a:solidFill>
              <a:ea typeface="Calibri" panose="020F0502020204030204" pitchFamily="34" charset="0"/>
              <a:cs typeface="Sakkal Majalla" panose="02000000000000000000" pitchFamily="2" charset="-78"/>
            </a:endParaRPr>
          </a:p>
        </p:txBody>
      </p:sp>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المبادئ الأساسية للأمن المعلوماتي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1" name="TextBox 6">
            <a:extLst>
              <a:ext uri="{FF2B5EF4-FFF2-40B4-BE49-F238E27FC236}">
                <a16:creationId xmlns:a16="http://schemas.microsoft.com/office/drawing/2014/main" xmlns="" id="{E5FC7FB7-18EF-9FEE-0CBE-79767AAE1DEF}"/>
              </a:ext>
            </a:extLst>
          </p:cNvPr>
          <p:cNvSpPr txBox="1"/>
          <p:nvPr/>
        </p:nvSpPr>
        <p:spPr>
          <a:xfrm>
            <a:off x="4929715" y="1211499"/>
            <a:ext cx="6115050" cy="619272"/>
          </a:xfrm>
          <a:prstGeom prst="rect">
            <a:avLst/>
          </a:prstGeom>
        </p:spPr>
        <p:txBody>
          <a:bodyPr wrap="square">
            <a:spAutoFit/>
          </a:bodyPr>
          <a:lstStyle>
            <a:defPPr>
              <a:defRPr lang="en-US"/>
            </a:defPPr>
            <a:lvl1pPr lvl="0" algn="just" rtl="1">
              <a:lnSpc>
                <a:spcPct val="107000"/>
              </a:lnSpc>
              <a:spcBef>
                <a:spcPts val="1200"/>
              </a:spcBef>
              <a:spcAft>
                <a:spcPts val="600"/>
              </a:spcAft>
              <a:defRPr sz="3600" b="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defRPr>
            </a:lvl1pPr>
          </a:lstStyle>
          <a:p>
            <a:r>
              <a:rPr lang="ar-DZ" sz="3200" dirty="0" smtClean="0"/>
              <a:t>ب‌</a:t>
            </a:r>
            <a:r>
              <a:rPr lang="ar-DZ" sz="3200" dirty="0"/>
              <a:t>.	</a:t>
            </a:r>
            <a:r>
              <a:rPr lang="ar-DZ" sz="3200" dirty="0" smtClean="0"/>
              <a:t>مبدأ السلامة (الصحة) (</a:t>
            </a:r>
            <a:r>
              <a:rPr lang="fr-FR" sz="1800" i="1" dirty="0" err="1" smtClean="0">
                <a:latin typeface="+mn-lt"/>
              </a:rPr>
              <a:t>Integrity</a:t>
            </a:r>
            <a:r>
              <a:rPr lang="ar-DZ" sz="3200" dirty="0" smtClean="0"/>
              <a:t>)</a:t>
            </a:r>
            <a:r>
              <a:rPr lang="fr-FR" sz="3200" dirty="0" smtClean="0"/>
              <a:t> </a:t>
            </a:r>
            <a:r>
              <a:rPr lang="ar-DZ" sz="3200" dirty="0" smtClean="0"/>
              <a:t>:</a:t>
            </a:r>
            <a:endParaRPr lang="x-none" sz="3200" dirty="0"/>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147230" y="3435741"/>
            <a:ext cx="9897533" cy="753841"/>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1- </a:t>
            </a:r>
            <a:r>
              <a:rPr lang="ar-DZ" sz="2000" b="1" dirty="0" smtClean="0">
                <a:latin typeface="Sakkal Majalla" panose="02000000000000000000" pitchFamily="2" charset="-78"/>
                <a:cs typeface="Sakkal Majalla" panose="02000000000000000000" pitchFamily="2" charset="-78"/>
              </a:rPr>
              <a:t>التوقيعات </a:t>
            </a:r>
            <a:r>
              <a:rPr lang="ar-DZ" sz="2000" b="1" dirty="0">
                <a:latin typeface="Sakkal Majalla" panose="02000000000000000000" pitchFamily="2" charset="-78"/>
                <a:cs typeface="Sakkal Majalla" panose="02000000000000000000" pitchFamily="2" charset="-78"/>
              </a:rPr>
              <a:t>الرقمية </a:t>
            </a:r>
            <a:r>
              <a:rPr lang="ar-DZ" sz="2000" b="1" dirty="0" smtClean="0">
                <a:latin typeface="Sakkal Majalla" panose="02000000000000000000" pitchFamily="2" charset="-78"/>
                <a:cs typeface="Sakkal Majalla" panose="02000000000000000000" pitchFamily="2" charset="-78"/>
              </a:rPr>
              <a:t>(</a:t>
            </a:r>
            <a:r>
              <a:rPr lang="fr-FR" sz="2000" b="1" dirty="0">
                <a:latin typeface="Sakkal Majalla" panose="02000000000000000000" pitchFamily="2" charset="-78"/>
                <a:cs typeface="Sakkal Majalla" panose="02000000000000000000" pitchFamily="2" charset="-78"/>
              </a:rPr>
              <a:t>Digital Signatures</a:t>
            </a:r>
            <a:r>
              <a:rPr lang="ar-DZ" sz="2000" b="1" dirty="0" smtClean="0">
                <a:latin typeface="Sakkal Majalla" panose="02000000000000000000" pitchFamily="2" charset="-78"/>
                <a:cs typeface="Sakkal Majalla" panose="02000000000000000000" pitchFamily="2" charset="-78"/>
              </a:rPr>
              <a:t>) : استخدام </a:t>
            </a:r>
            <a:r>
              <a:rPr lang="ar-DZ" sz="2000" b="1" dirty="0">
                <a:latin typeface="Sakkal Majalla" panose="02000000000000000000" pitchFamily="2" charset="-78"/>
                <a:cs typeface="Sakkal Majalla" panose="02000000000000000000" pitchFamily="2" charset="-78"/>
              </a:rPr>
              <a:t>خوارزميات التجزئة </a:t>
            </a:r>
            <a:r>
              <a:rPr lang="ar-DZ" sz="2000" b="1" dirty="0" smtClean="0">
                <a:latin typeface="Sakkal Majalla" panose="02000000000000000000" pitchFamily="2" charset="-78"/>
                <a:cs typeface="Sakkal Majalla" panose="02000000000000000000" pitchFamily="2" charset="-78"/>
              </a:rPr>
              <a:t>(</a:t>
            </a:r>
            <a:r>
              <a:rPr lang="fr-FR" sz="2000" b="1" dirty="0" err="1">
                <a:latin typeface="Sakkal Majalla" panose="02000000000000000000" pitchFamily="2" charset="-78"/>
                <a:cs typeface="Sakkal Majalla" panose="02000000000000000000" pitchFamily="2" charset="-78"/>
              </a:rPr>
              <a:t>Hashing</a:t>
            </a:r>
            <a:r>
              <a:rPr lang="ar-DZ" sz="2000" b="1" dirty="0" smtClean="0">
                <a:latin typeface="Sakkal Majalla" panose="02000000000000000000" pitchFamily="2" charset="-78"/>
                <a:cs typeface="Sakkal Majalla" panose="02000000000000000000" pitchFamily="2" charset="-78"/>
              </a:rPr>
              <a:t>)</a:t>
            </a:r>
            <a:r>
              <a:rPr lang="fr-FR" sz="2000" b="1" dirty="0" smtClean="0">
                <a:latin typeface="Sakkal Majalla" panose="02000000000000000000" pitchFamily="2" charset="-78"/>
                <a:cs typeface="Sakkal Majalla" panose="02000000000000000000" pitchFamily="2" charset="-78"/>
              </a:rPr>
              <a:t> </a:t>
            </a:r>
            <a:r>
              <a:rPr lang="ar-DZ" sz="2000" b="1" dirty="0">
                <a:latin typeface="Sakkal Majalla" panose="02000000000000000000" pitchFamily="2" charset="-78"/>
                <a:cs typeface="Sakkal Majalla" panose="02000000000000000000" pitchFamily="2" charset="-78"/>
              </a:rPr>
              <a:t>مثل </a:t>
            </a:r>
            <a:r>
              <a:rPr lang="ar-DZ" sz="2000" b="1" dirty="0" smtClean="0">
                <a:latin typeface="Sakkal Majalla" panose="02000000000000000000" pitchFamily="2" charset="-78"/>
                <a:cs typeface="Sakkal Majalla" panose="02000000000000000000" pitchFamily="2" charset="-78"/>
              </a:rPr>
              <a:t>(</a:t>
            </a:r>
            <a:r>
              <a:rPr lang="fr-FR" sz="2000" b="1" dirty="0">
                <a:latin typeface="Sakkal Majalla" panose="02000000000000000000" pitchFamily="2" charset="-78"/>
                <a:cs typeface="Sakkal Majalla" panose="02000000000000000000" pitchFamily="2" charset="-78"/>
              </a:rPr>
              <a:t>SHA-256</a:t>
            </a:r>
            <a:r>
              <a:rPr lang="ar-DZ" sz="2000" b="1" dirty="0" smtClean="0">
                <a:latin typeface="Sakkal Majalla" panose="02000000000000000000" pitchFamily="2" charset="-78"/>
                <a:cs typeface="Sakkal Majalla" panose="02000000000000000000" pitchFamily="2" charset="-78"/>
              </a:rPr>
              <a:t>)</a:t>
            </a:r>
            <a:r>
              <a:rPr lang="fr-FR" sz="2000" b="1" dirty="0" smtClean="0">
                <a:latin typeface="Sakkal Majalla" panose="02000000000000000000" pitchFamily="2" charset="-78"/>
                <a:cs typeface="Sakkal Majalla" panose="02000000000000000000" pitchFamily="2" charset="-78"/>
              </a:rPr>
              <a:t> </a:t>
            </a:r>
            <a:r>
              <a:rPr lang="ar-DZ" sz="2000" b="1" dirty="0">
                <a:latin typeface="Sakkal Majalla" panose="02000000000000000000" pitchFamily="2" charset="-78"/>
                <a:cs typeface="Sakkal Majalla" panose="02000000000000000000" pitchFamily="2" charset="-78"/>
              </a:rPr>
              <a:t>لإنشاء بصمة فريدة للبيانات، مما يسمح بالكشف عن أي تغيير</a:t>
            </a:r>
            <a:r>
              <a:rPr lang="ar-DZ" sz="2000" dirty="0" smtClean="0">
                <a:latin typeface="Sakkal Majalla" panose="02000000000000000000" pitchFamily="2" charset="-78"/>
                <a:cs typeface="Sakkal Majalla" panose="02000000000000000000" pitchFamily="2" charset="-78"/>
              </a:rPr>
              <a:t>.</a:t>
            </a:r>
            <a:endParaRPr lang="x-none" dirty="0"/>
          </a:p>
        </p:txBody>
      </p:sp>
      <p:sp>
        <p:nvSpPr>
          <p:cNvPr id="13" name="TextBox 8">
            <a:extLst>
              <a:ext uri="{FF2B5EF4-FFF2-40B4-BE49-F238E27FC236}">
                <a16:creationId xmlns:a16="http://schemas.microsoft.com/office/drawing/2014/main" xmlns="" id="{BECC5118-D336-24EF-B24A-008DF418D1CD}"/>
              </a:ext>
            </a:extLst>
          </p:cNvPr>
          <p:cNvSpPr txBox="1"/>
          <p:nvPr/>
        </p:nvSpPr>
        <p:spPr>
          <a:xfrm>
            <a:off x="1147229" y="4450635"/>
            <a:ext cx="9897533" cy="687518"/>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2- </a:t>
            </a:r>
            <a:r>
              <a:rPr lang="ar-DZ" sz="2000" b="1" dirty="0" smtClean="0">
                <a:latin typeface="Sakkal Majalla" panose="02000000000000000000" pitchFamily="2" charset="-78"/>
                <a:cs typeface="Sakkal Majalla" panose="02000000000000000000" pitchFamily="2" charset="-78"/>
              </a:rPr>
              <a:t>بروتوكولات </a:t>
            </a:r>
            <a:r>
              <a:rPr lang="ar-DZ" sz="2000" b="1" dirty="0">
                <a:latin typeface="Sakkal Majalla" panose="02000000000000000000" pitchFamily="2" charset="-78"/>
                <a:cs typeface="Sakkal Majalla" panose="02000000000000000000" pitchFamily="2" charset="-78"/>
              </a:rPr>
              <a:t>التحكم </a:t>
            </a:r>
            <a:r>
              <a:rPr lang="ar-DZ" sz="2000" b="1" dirty="0" smtClean="0">
                <a:latin typeface="Sakkal Majalla" panose="02000000000000000000" pitchFamily="2" charset="-78"/>
                <a:cs typeface="Sakkal Majalla" panose="02000000000000000000" pitchFamily="2" charset="-78"/>
              </a:rPr>
              <a:t>بالإصدارات (</a:t>
            </a:r>
            <a:r>
              <a:rPr lang="fr-FR" sz="2000" b="1" dirty="0">
                <a:latin typeface="Sakkal Majalla" panose="02000000000000000000" pitchFamily="2" charset="-78"/>
                <a:cs typeface="Sakkal Majalla" panose="02000000000000000000" pitchFamily="2" charset="-78"/>
              </a:rPr>
              <a:t>Version Control</a:t>
            </a:r>
            <a:r>
              <a:rPr lang="ar-DZ" sz="2000" b="1" dirty="0" smtClean="0">
                <a:latin typeface="Sakkal Majalla" panose="02000000000000000000" pitchFamily="2" charset="-78"/>
                <a:cs typeface="Sakkal Majalla" panose="02000000000000000000" pitchFamily="2" charset="-78"/>
              </a:rPr>
              <a:t>) </a:t>
            </a:r>
            <a:r>
              <a:rPr lang="fr-FR"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 تتبع </a:t>
            </a:r>
            <a:r>
              <a:rPr lang="ar-DZ" sz="2000" b="1" dirty="0">
                <a:latin typeface="Sakkal Majalla" panose="02000000000000000000" pitchFamily="2" charset="-78"/>
                <a:cs typeface="Sakkal Majalla" panose="02000000000000000000" pitchFamily="2" charset="-78"/>
              </a:rPr>
              <a:t>وإدارة التغييرات على الملفات والأنظمة</a:t>
            </a:r>
            <a:r>
              <a:rPr lang="ar-DZ" sz="2000" dirty="0" smtClean="0">
                <a:latin typeface="Sakkal Majalla" panose="02000000000000000000" pitchFamily="2" charset="-78"/>
                <a:cs typeface="Sakkal Majalla" panose="02000000000000000000" pitchFamily="2" charset="-78"/>
              </a:rPr>
              <a:t>.</a:t>
            </a:r>
            <a:endParaRPr lang="x-none" dirty="0"/>
          </a:p>
        </p:txBody>
      </p:sp>
      <p:sp>
        <p:nvSpPr>
          <p:cNvPr id="14" name="TextBox 8">
            <a:extLst>
              <a:ext uri="{FF2B5EF4-FFF2-40B4-BE49-F238E27FC236}">
                <a16:creationId xmlns:a16="http://schemas.microsoft.com/office/drawing/2014/main" xmlns="" id="{BECC5118-D336-24EF-B24A-008DF418D1CD}"/>
              </a:ext>
            </a:extLst>
          </p:cNvPr>
          <p:cNvSpPr txBox="1"/>
          <p:nvPr/>
        </p:nvSpPr>
        <p:spPr>
          <a:xfrm>
            <a:off x="1147230" y="5399205"/>
            <a:ext cx="9897533" cy="673742"/>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3- </a:t>
            </a:r>
            <a:r>
              <a:rPr lang="ar-DZ" sz="2000" b="1" dirty="0" smtClean="0">
                <a:latin typeface="Sakkal Majalla" panose="02000000000000000000" pitchFamily="2" charset="-78"/>
                <a:cs typeface="Sakkal Majalla" panose="02000000000000000000" pitchFamily="2" charset="-78"/>
              </a:rPr>
              <a:t>النسخ </a:t>
            </a:r>
            <a:r>
              <a:rPr lang="ar-DZ" sz="2000" b="1" dirty="0">
                <a:latin typeface="Sakkal Majalla" panose="02000000000000000000" pitchFamily="2" charset="-78"/>
                <a:cs typeface="Sakkal Majalla" panose="02000000000000000000" pitchFamily="2" charset="-78"/>
              </a:rPr>
              <a:t>الاحتياطي </a:t>
            </a:r>
            <a:r>
              <a:rPr lang="ar-DZ" sz="2000" b="1" dirty="0" smtClean="0">
                <a:latin typeface="Sakkal Majalla" panose="02000000000000000000" pitchFamily="2" charset="-78"/>
                <a:cs typeface="Sakkal Majalla" panose="02000000000000000000" pitchFamily="2" charset="-78"/>
              </a:rPr>
              <a:t>(</a:t>
            </a:r>
            <a:r>
              <a:rPr lang="fr-FR" sz="2000" b="1" dirty="0">
                <a:latin typeface="Sakkal Majalla" panose="02000000000000000000" pitchFamily="2" charset="-78"/>
                <a:cs typeface="Sakkal Majalla" panose="02000000000000000000" pitchFamily="2" charset="-78"/>
              </a:rPr>
              <a:t>Backups</a:t>
            </a:r>
            <a:r>
              <a:rPr lang="ar-DZ" sz="2000" b="1" dirty="0" smtClean="0">
                <a:latin typeface="Sakkal Majalla" panose="02000000000000000000" pitchFamily="2" charset="-78"/>
                <a:cs typeface="Sakkal Majalla" panose="02000000000000000000" pitchFamily="2" charset="-78"/>
              </a:rPr>
              <a:t>) </a:t>
            </a:r>
            <a:r>
              <a:rPr lang="fr-FR"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 وجود </a:t>
            </a:r>
            <a:r>
              <a:rPr lang="ar-DZ" sz="2000" b="1" dirty="0">
                <a:latin typeface="Sakkal Majalla" panose="02000000000000000000" pitchFamily="2" charset="-78"/>
                <a:cs typeface="Sakkal Majalla" panose="02000000000000000000" pitchFamily="2" charset="-78"/>
              </a:rPr>
              <a:t>نسخ احتياطية موثوقة لاستعادة البيانات في حالة التلف أو الاختراق</a:t>
            </a:r>
            <a:r>
              <a:rPr lang="ar-DZ" sz="2000" dirty="0" smtClean="0">
                <a:latin typeface="Sakkal Majalla" panose="02000000000000000000" pitchFamily="2" charset="-78"/>
                <a:cs typeface="Sakkal Majalla" panose="02000000000000000000" pitchFamily="2" charset="-78"/>
              </a:rPr>
              <a:t>.</a:t>
            </a:r>
            <a:endParaRPr lang="x-none" dirty="0"/>
          </a:p>
        </p:txBody>
      </p:sp>
    </p:spTree>
    <p:extLst>
      <p:ext uri="{BB962C8B-B14F-4D97-AF65-F5344CB8AC3E}">
        <p14:creationId xmlns:p14="http://schemas.microsoft.com/office/powerpoint/2010/main" val="138802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7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230" y="1956503"/>
            <a:ext cx="9897533" cy="1261884"/>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400" dirty="0">
                <a:solidFill>
                  <a:srgbClr val="333333"/>
                </a:solidFill>
                <a:ea typeface="Calibri" panose="020F0502020204030204" pitchFamily="34" charset="0"/>
                <a:cs typeface="Sakkal Majalla" panose="02000000000000000000" pitchFamily="2" charset="-78"/>
              </a:rPr>
              <a:t>يشير هذ المبدأ إلى ضمان أن المعلومات والأنظمة والخدمات متاحة للمستخدمين المصرح لهم عند حاجتهم إليها. فهو يهدف إلى منع انقطاع الخدمة الذي قد ينتج عن الهجمات حجب الخدمة </a:t>
            </a:r>
            <a:r>
              <a:rPr lang="ar-DZ" sz="2400" dirty="0" smtClean="0">
                <a:solidFill>
                  <a:srgbClr val="333333"/>
                </a:solidFill>
                <a:ea typeface="Calibri" panose="020F0502020204030204" pitchFamily="34" charset="0"/>
                <a:cs typeface="Sakkal Majalla" panose="02000000000000000000" pitchFamily="2" charset="-78"/>
              </a:rPr>
              <a:t>(</a:t>
            </a:r>
            <a:r>
              <a:rPr lang="fr-FR" sz="1600" b="1" i="1" dirty="0" err="1" smtClean="0">
                <a:solidFill>
                  <a:srgbClr val="333333"/>
                </a:solidFill>
                <a:ea typeface="Calibri" panose="020F0502020204030204" pitchFamily="34" charset="0"/>
                <a:cs typeface="Sakkal Majalla" panose="02000000000000000000" pitchFamily="2" charset="-78"/>
              </a:rPr>
              <a:t>Denial</a:t>
            </a:r>
            <a:r>
              <a:rPr lang="fr-FR" sz="1600" b="1" i="1" dirty="0" smtClean="0">
                <a:solidFill>
                  <a:srgbClr val="333333"/>
                </a:solidFill>
                <a:ea typeface="Calibri" panose="020F0502020204030204" pitchFamily="34" charset="0"/>
                <a:cs typeface="Sakkal Majalla" panose="02000000000000000000" pitchFamily="2" charset="-78"/>
              </a:rPr>
              <a:t> of Service </a:t>
            </a:r>
            <a:r>
              <a:rPr lang="fr-FR" sz="1600" b="1" i="1" dirty="0" err="1" smtClean="0">
                <a:solidFill>
                  <a:srgbClr val="333333"/>
                </a:solidFill>
                <a:ea typeface="Calibri" panose="020F0502020204030204" pitchFamily="34" charset="0"/>
                <a:cs typeface="Sakkal Majalla" panose="02000000000000000000" pitchFamily="2" charset="-78"/>
              </a:rPr>
              <a:t>DoS</a:t>
            </a:r>
            <a:r>
              <a:rPr lang="ar-DZ" sz="2400" dirty="0" smtClean="0">
                <a:solidFill>
                  <a:srgbClr val="333333"/>
                </a:solidFill>
                <a:ea typeface="Calibri" panose="020F0502020204030204" pitchFamily="34" charset="0"/>
                <a:cs typeface="Sakkal Majalla" panose="02000000000000000000" pitchFamily="2" charset="-78"/>
              </a:rPr>
              <a:t>)</a:t>
            </a:r>
            <a:r>
              <a:rPr lang="fr-FR" sz="2400" dirty="0" smtClean="0">
                <a:solidFill>
                  <a:srgbClr val="333333"/>
                </a:solidFill>
                <a:ea typeface="Calibri" panose="020F0502020204030204" pitchFamily="34" charset="0"/>
                <a:cs typeface="Sakkal Majalla" panose="02000000000000000000" pitchFamily="2" charset="-78"/>
              </a:rPr>
              <a:t> </a:t>
            </a:r>
            <a:r>
              <a:rPr lang="ar-DZ" sz="2400" dirty="0">
                <a:solidFill>
                  <a:srgbClr val="333333"/>
                </a:solidFill>
                <a:ea typeface="Calibri" panose="020F0502020204030204" pitchFamily="34" charset="0"/>
                <a:cs typeface="Sakkal Majalla" panose="02000000000000000000" pitchFamily="2" charset="-78"/>
              </a:rPr>
              <a:t>أو أعطال في الأجهزة أو كوارث طبيعية. ولتحقيق ذلك يمكن استعمال عدة آليات</a:t>
            </a:r>
            <a:r>
              <a:rPr lang="ar-DZ" sz="2800" dirty="0" smtClean="0">
                <a:solidFill>
                  <a:srgbClr val="333333"/>
                </a:solidFill>
                <a:ea typeface="Calibri" panose="020F0502020204030204" pitchFamily="34" charset="0"/>
                <a:cs typeface="Sakkal Majalla" panose="02000000000000000000" pitchFamily="2" charset="-78"/>
              </a:rPr>
              <a:t>:</a:t>
            </a:r>
            <a:endParaRPr lang="fr-FR" sz="2800" dirty="0">
              <a:solidFill>
                <a:srgbClr val="333333"/>
              </a:solidFill>
              <a:ea typeface="Calibri" panose="020F0502020204030204" pitchFamily="34" charset="0"/>
              <a:cs typeface="Sakkal Majalla" panose="02000000000000000000" pitchFamily="2" charset="-78"/>
            </a:endParaRPr>
          </a:p>
        </p:txBody>
      </p:sp>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المبادئ الأساسية للأمن المعلوماتي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1" name="TextBox 6">
            <a:extLst>
              <a:ext uri="{FF2B5EF4-FFF2-40B4-BE49-F238E27FC236}">
                <a16:creationId xmlns:a16="http://schemas.microsoft.com/office/drawing/2014/main" xmlns="" id="{E5FC7FB7-18EF-9FEE-0CBE-79767AAE1DEF}"/>
              </a:ext>
            </a:extLst>
          </p:cNvPr>
          <p:cNvSpPr txBox="1"/>
          <p:nvPr/>
        </p:nvSpPr>
        <p:spPr>
          <a:xfrm>
            <a:off x="4929715" y="1211499"/>
            <a:ext cx="6115050" cy="619272"/>
          </a:xfrm>
          <a:prstGeom prst="rect">
            <a:avLst/>
          </a:prstGeom>
        </p:spPr>
        <p:txBody>
          <a:bodyPr wrap="square">
            <a:spAutoFit/>
          </a:bodyPr>
          <a:lstStyle>
            <a:defPPr>
              <a:defRPr lang="en-US"/>
            </a:defPPr>
            <a:lvl1pPr lvl="0" algn="just" rtl="1">
              <a:lnSpc>
                <a:spcPct val="107000"/>
              </a:lnSpc>
              <a:spcBef>
                <a:spcPts val="1200"/>
              </a:spcBef>
              <a:spcAft>
                <a:spcPts val="600"/>
              </a:spcAft>
              <a:defRPr sz="3600" b="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defRPr>
            </a:lvl1pPr>
          </a:lstStyle>
          <a:p>
            <a:r>
              <a:rPr lang="ar-DZ" sz="3200" dirty="0" smtClean="0"/>
              <a:t>ت‌</a:t>
            </a:r>
            <a:r>
              <a:rPr lang="ar-DZ" sz="3200" dirty="0"/>
              <a:t>.	</a:t>
            </a:r>
            <a:r>
              <a:rPr lang="ar-DZ" sz="3200" dirty="0" smtClean="0"/>
              <a:t>مبدأ التوافر(</a:t>
            </a:r>
            <a:r>
              <a:rPr lang="fr-FR" sz="1800" i="1" dirty="0" err="1" smtClean="0">
                <a:latin typeface="+mn-lt"/>
              </a:rPr>
              <a:t>Availability</a:t>
            </a:r>
            <a:r>
              <a:rPr lang="ar-DZ" sz="3200" dirty="0" smtClean="0"/>
              <a:t>)</a:t>
            </a:r>
            <a:r>
              <a:rPr lang="fr-FR" sz="3200" dirty="0" smtClean="0"/>
              <a:t> </a:t>
            </a:r>
            <a:r>
              <a:rPr lang="ar-DZ" sz="3200" dirty="0" smtClean="0"/>
              <a:t>:</a:t>
            </a:r>
            <a:endParaRPr lang="x-none" sz="3200" dirty="0"/>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147230" y="3435741"/>
            <a:ext cx="9897533" cy="753841"/>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1- </a:t>
            </a:r>
            <a:r>
              <a:rPr lang="ar-DZ" sz="2000" b="1" dirty="0" smtClean="0">
                <a:latin typeface="Sakkal Majalla" panose="02000000000000000000" pitchFamily="2" charset="-78"/>
                <a:cs typeface="Sakkal Majalla" panose="02000000000000000000" pitchFamily="2" charset="-78"/>
              </a:rPr>
              <a:t>مخططات </a:t>
            </a:r>
            <a:r>
              <a:rPr lang="ar-DZ" sz="2000" b="1" dirty="0">
                <a:latin typeface="Sakkal Majalla" panose="02000000000000000000" pitchFamily="2" charset="-78"/>
                <a:cs typeface="Sakkal Majalla" panose="02000000000000000000" pitchFamily="2" charset="-78"/>
              </a:rPr>
              <a:t>استمرارية العمل  </a:t>
            </a:r>
            <a:r>
              <a:rPr lang="ar-DZ" sz="2000" b="1" dirty="0" smtClean="0">
                <a:latin typeface="Sakkal Majalla" panose="02000000000000000000" pitchFamily="2" charset="-78"/>
                <a:cs typeface="Sakkal Majalla" panose="02000000000000000000" pitchFamily="2" charset="-78"/>
              </a:rPr>
              <a:t>(</a:t>
            </a:r>
            <a:r>
              <a:rPr lang="fr-FR" sz="2000" b="1" dirty="0">
                <a:latin typeface="Sakkal Majalla" panose="02000000000000000000" pitchFamily="2" charset="-78"/>
                <a:cs typeface="Sakkal Majalla" panose="02000000000000000000" pitchFamily="2" charset="-78"/>
              </a:rPr>
              <a:t>Business </a:t>
            </a:r>
            <a:r>
              <a:rPr lang="fr-FR" sz="2000" b="1" dirty="0" err="1">
                <a:latin typeface="Sakkal Majalla" panose="02000000000000000000" pitchFamily="2" charset="-78"/>
                <a:cs typeface="Sakkal Majalla" panose="02000000000000000000" pitchFamily="2" charset="-78"/>
              </a:rPr>
              <a:t>Continuity</a:t>
            </a:r>
            <a:r>
              <a:rPr lang="fr-FR" sz="2000" b="1" dirty="0">
                <a:latin typeface="Sakkal Majalla" panose="02000000000000000000" pitchFamily="2" charset="-78"/>
                <a:cs typeface="Sakkal Majalla" panose="02000000000000000000" pitchFamily="2" charset="-78"/>
              </a:rPr>
              <a:t> Plans</a:t>
            </a:r>
            <a:r>
              <a:rPr lang="ar-DZ" sz="2000" b="1" dirty="0" smtClean="0">
                <a:latin typeface="Sakkal Majalla" panose="02000000000000000000" pitchFamily="2" charset="-78"/>
                <a:cs typeface="Sakkal Majalla" panose="02000000000000000000" pitchFamily="2" charset="-78"/>
              </a:rPr>
              <a:t>)</a:t>
            </a:r>
            <a:r>
              <a:rPr lang="fr-FR" sz="2000" b="1" dirty="0" smtClean="0">
                <a:latin typeface="Sakkal Majalla" panose="02000000000000000000" pitchFamily="2" charset="-78"/>
                <a:cs typeface="Sakkal Majalla" panose="02000000000000000000" pitchFamily="2" charset="-78"/>
              </a:rPr>
              <a:t> </a:t>
            </a:r>
            <a:r>
              <a:rPr lang="ar-DZ" sz="2000" dirty="0" smtClean="0">
                <a:latin typeface="Sakkal Majalla" panose="02000000000000000000" pitchFamily="2" charset="-78"/>
                <a:cs typeface="Sakkal Majalla" panose="02000000000000000000" pitchFamily="2" charset="-78"/>
              </a:rPr>
              <a:t>: المخططات والخطط البديلة من أجل استمرارية العمل في حال التعرض لأزمة</a:t>
            </a:r>
            <a:endParaRPr lang="x-none" dirty="0"/>
          </a:p>
        </p:txBody>
      </p:sp>
      <p:sp>
        <p:nvSpPr>
          <p:cNvPr id="13" name="TextBox 8">
            <a:extLst>
              <a:ext uri="{FF2B5EF4-FFF2-40B4-BE49-F238E27FC236}">
                <a16:creationId xmlns:a16="http://schemas.microsoft.com/office/drawing/2014/main" xmlns="" id="{BECC5118-D336-24EF-B24A-008DF418D1CD}"/>
              </a:ext>
            </a:extLst>
          </p:cNvPr>
          <p:cNvSpPr txBox="1"/>
          <p:nvPr/>
        </p:nvSpPr>
        <p:spPr>
          <a:xfrm>
            <a:off x="1147229" y="4406936"/>
            <a:ext cx="9897533" cy="485259"/>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2- </a:t>
            </a:r>
            <a:r>
              <a:rPr lang="ar-DZ" sz="2000" b="1" dirty="0" smtClean="0">
                <a:latin typeface="Sakkal Majalla" panose="02000000000000000000" pitchFamily="2" charset="-78"/>
                <a:cs typeface="Sakkal Majalla" panose="02000000000000000000" pitchFamily="2" charset="-78"/>
              </a:rPr>
              <a:t>أنظمة </a:t>
            </a:r>
            <a:r>
              <a:rPr lang="ar-DZ" sz="2000" b="1" dirty="0">
                <a:latin typeface="Sakkal Majalla" panose="02000000000000000000" pitchFamily="2" charset="-78"/>
                <a:cs typeface="Sakkal Majalla" panose="02000000000000000000" pitchFamily="2" charset="-78"/>
              </a:rPr>
              <a:t>النسخ الاحتياطي والاسترداد  </a:t>
            </a:r>
            <a:r>
              <a:rPr lang="ar-DZ" sz="2000" b="1" dirty="0" smtClean="0">
                <a:latin typeface="Sakkal Majalla" panose="02000000000000000000" pitchFamily="2" charset="-78"/>
                <a:cs typeface="Sakkal Majalla" panose="02000000000000000000" pitchFamily="2" charset="-78"/>
              </a:rPr>
              <a:t>(</a:t>
            </a:r>
            <a:r>
              <a:rPr lang="fr-FR" sz="2000" b="1" dirty="0">
                <a:latin typeface="Sakkal Majalla" panose="02000000000000000000" pitchFamily="2" charset="-78"/>
                <a:cs typeface="Sakkal Majalla" panose="02000000000000000000" pitchFamily="2" charset="-78"/>
              </a:rPr>
              <a:t>Backup </a:t>
            </a:r>
            <a:r>
              <a:rPr lang="fr-FR" sz="2000" b="1" dirty="0" err="1">
                <a:latin typeface="Sakkal Majalla" panose="02000000000000000000" pitchFamily="2" charset="-78"/>
                <a:cs typeface="Sakkal Majalla" panose="02000000000000000000" pitchFamily="2" charset="-78"/>
              </a:rPr>
              <a:t>Systems</a:t>
            </a:r>
            <a:r>
              <a:rPr lang="ar-DZ" sz="2000" b="1" dirty="0" smtClean="0">
                <a:latin typeface="Sakkal Majalla" panose="02000000000000000000" pitchFamily="2" charset="-78"/>
                <a:cs typeface="Sakkal Majalla" panose="02000000000000000000" pitchFamily="2" charset="-78"/>
              </a:rPr>
              <a:t>) </a:t>
            </a:r>
            <a:r>
              <a:rPr lang="fr-FR" sz="2000" b="1" dirty="0" smtClean="0">
                <a:latin typeface="Sakkal Majalla" panose="02000000000000000000" pitchFamily="2" charset="-78"/>
                <a:cs typeface="Sakkal Majalla" panose="02000000000000000000" pitchFamily="2" charset="-78"/>
              </a:rPr>
              <a:t> </a:t>
            </a:r>
            <a:r>
              <a:rPr lang="fr-FR" sz="2000" b="1" dirty="0">
                <a:latin typeface="Sakkal Majalla" panose="02000000000000000000" pitchFamily="2" charset="-78"/>
                <a:cs typeface="Sakkal Majalla" panose="02000000000000000000" pitchFamily="2" charset="-78"/>
              </a:rPr>
              <a:t>: </a:t>
            </a:r>
            <a:r>
              <a:rPr lang="ar-DZ" sz="2000" dirty="0">
                <a:latin typeface="Sakkal Majalla" panose="02000000000000000000" pitchFamily="2" charset="-78"/>
                <a:cs typeface="Sakkal Majalla" panose="02000000000000000000" pitchFamily="2" charset="-78"/>
              </a:rPr>
              <a:t>القدرة على استعادة الأنظمة بسرعة بعد وقوع كارثة</a:t>
            </a:r>
            <a:r>
              <a:rPr lang="ar-DZ" sz="2000" dirty="0" smtClean="0">
                <a:latin typeface="Sakkal Majalla" panose="02000000000000000000" pitchFamily="2" charset="-78"/>
                <a:cs typeface="Sakkal Majalla" panose="02000000000000000000" pitchFamily="2" charset="-78"/>
              </a:rPr>
              <a:t>.</a:t>
            </a:r>
            <a:endParaRPr lang="x-none" dirty="0"/>
          </a:p>
        </p:txBody>
      </p:sp>
      <p:sp>
        <p:nvSpPr>
          <p:cNvPr id="14" name="TextBox 8">
            <a:extLst>
              <a:ext uri="{FF2B5EF4-FFF2-40B4-BE49-F238E27FC236}">
                <a16:creationId xmlns:a16="http://schemas.microsoft.com/office/drawing/2014/main" xmlns="" id="{BECC5118-D336-24EF-B24A-008DF418D1CD}"/>
              </a:ext>
            </a:extLst>
          </p:cNvPr>
          <p:cNvSpPr txBox="1"/>
          <p:nvPr/>
        </p:nvSpPr>
        <p:spPr>
          <a:xfrm>
            <a:off x="1147229" y="5128413"/>
            <a:ext cx="9897533" cy="673742"/>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3- </a:t>
            </a:r>
            <a:r>
              <a:rPr lang="ar-DZ" sz="2000" b="1" dirty="0" smtClean="0">
                <a:latin typeface="Sakkal Majalla" panose="02000000000000000000" pitchFamily="2" charset="-78"/>
                <a:cs typeface="Sakkal Majalla" panose="02000000000000000000" pitchFamily="2" charset="-78"/>
              </a:rPr>
              <a:t>أنظمة </a:t>
            </a:r>
            <a:r>
              <a:rPr lang="ar-DZ" sz="2000" b="1" dirty="0">
                <a:latin typeface="Sakkal Majalla" panose="02000000000000000000" pitchFamily="2" charset="-78"/>
                <a:cs typeface="Sakkal Majalla" panose="02000000000000000000" pitchFamily="2" charset="-78"/>
              </a:rPr>
              <a:t>التحميل المتوازن </a:t>
            </a:r>
            <a:r>
              <a:rPr lang="ar-DZ" sz="2000" b="1" dirty="0" smtClean="0">
                <a:latin typeface="Sakkal Majalla" panose="02000000000000000000" pitchFamily="2" charset="-78"/>
                <a:cs typeface="Sakkal Majalla" panose="02000000000000000000" pitchFamily="2" charset="-78"/>
              </a:rPr>
              <a:t>(</a:t>
            </a:r>
            <a:r>
              <a:rPr lang="fr-FR" sz="2000" b="1" dirty="0" err="1">
                <a:latin typeface="Sakkal Majalla" panose="02000000000000000000" pitchFamily="2" charset="-78"/>
                <a:cs typeface="Sakkal Majalla" panose="02000000000000000000" pitchFamily="2" charset="-78"/>
              </a:rPr>
              <a:t>Load</a:t>
            </a:r>
            <a:r>
              <a:rPr lang="fr-FR" sz="2000" b="1" dirty="0">
                <a:latin typeface="Sakkal Majalla" panose="02000000000000000000" pitchFamily="2" charset="-78"/>
                <a:cs typeface="Sakkal Majalla" panose="02000000000000000000" pitchFamily="2" charset="-78"/>
              </a:rPr>
              <a:t> </a:t>
            </a:r>
            <a:r>
              <a:rPr lang="fr-FR" sz="2000" b="1" dirty="0" err="1">
                <a:latin typeface="Sakkal Majalla" panose="02000000000000000000" pitchFamily="2" charset="-78"/>
                <a:cs typeface="Sakkal Majalla" panose="02000000000000000000" pitchFamily="2" charset="-78"/>
              </a:rPr>
              <a:t>Balancing</a:t>
            </a:r>
            <a:r>
              <a:rPr lang="ar-DZ" sz="2000" b="1" dirty="0" smtClean="0">
                <a:latin typeface="Sakkal Majalla" panose="02000000000000000000" pitchFamily="2" charset="-78"/>
                <a:cs typeface="Sakkal Majalla" panose="02000000000000000000" pitchFamily="2" charset="-78"/>
              </a:rPr>
              <a:t>)</a:t>
            </a:r>
            <a:r>
              <a:rPr lang="fr-FR" sz="2000" b="1" dirty="0" smtClean="0">
                <a:latin typeface="Sakkal Majalla" panose="02000000000000000000" pitchFamily="2" charset="-78"/>
                <a:cs typeface="Sakkal Majalla" panose="02000000000000000000" pitchFamily="2" charset="-78"/>
              </a:rPr>
              <a:t> : </a:t>
            </a:r>
            <a:r>
              <a:rPr lang="ar-DZ" sz="2000" dirty="0">
                <a:latin typeface="Sakkal Majalla" panose="02000000000000000000" pitchFamily="2" charset="-78"/>
                <a:cs typeface="Sakkal Majalla" panose="02000000000000000000" pitchFamily="2" charset="-78"/>
              </a:rPr>
              <a:t>استخدام مكونات </a:t>
            </a:r>
            <a:r>
              <a:rPr lang="ar-DZ" sz="2000" dirty="0" smtClean="0">
                <a:latin typeface="Sakkal Majalla" panose="02000000000000000000" pitchFamily="2" charset="-78"/>
                <a:cs typeface="Sakkal Majalla" panose="02000000000000000000" pitchFamily="2" charset="-78"/>
              </a:rPr>
              <a:t>احتياطية (مثل </a:t>
            </a:r>
            <a:r>
              <a:rPr lang="ar-DZ" sz="2000" dirty="0">
                <a:latin typeface="Sakkal Majalla" panose="02000000000000000000" pitchFamily="2" charset="-78"/>
                <a:cs typeface="Sakkal Majalla" panose="02000000000000000000" pitchFamily="2" charset="-78"/>
              </a:rPr>
              <a:t>الخوادم، مزودات الطاقة، أو خطوط الاتصال) لضمان استمرار الخدمة في حالة فشل مكون رئيسي</a:t>
            </a:r>
            <a:r>
              <a:rPr lang="ar-DZ" sz="2000" dirty="0" smtClean="0">
                <a:latin typeface="Sakkal Majalla" panose="02000000000000000000" pitchFamily="2" charset="-78"/>
                <a:cs typeface="Sakkal Majalla" panose="02000000000000000000" pitchFamily="2" charset="-78"/>
              </a:rPr>
              <a:t>.</a:t>
            </a:r>
            <a:endParaRPr lang="x-none" dirty="0"/>
          </a:p>
        </p:txBody>
      </p:sp>
    </p:spTree>
    <p:extLst>
      <p:ext uri="{BB962C8B-B14F-4D97-AF65-F5344CB8AC3E}">
        <p14:creationId xmlns:p14="http://schemas.microsoft.com/office/powerpoint/2010/main" val="114334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7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230" y="1956503"/>
            <a:ext cx="9897533" cy="1261884"/>
          </a:xfrm>
          <a:prstGeom prst="rect">
            <a:avLst/>
          </a:prstGeom>
          <a:solidFill>
            <a:srgbClr val="00B0F0"/>
          </a:solidFill>
          <a:ln w="190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rtl="1"/>
            <a:r>
              <a:rPr lang="ar-DZ" sz="2400" dirty="0">
                <a:solidFill>
                  <a:srgbClr val="333333"/>
                </a:solidFill>
                <a:ea typeface="Calibri" panose="020F0502020204030204" pitchFamily="34" charset="0"/>
                <a:cs typeface="Sakkal Majalla" panose="02000000000000000000" pitchFamily="2" charset="-78"/>
              </a:rPr>
              <a:t>يشير هذ المبدأ إلى ضمان أن المعلومات والأنظمة والخدمات متاحة للمستخدمين المصرح لهم عند حاجتهم إليها. فهو يهدف إلى منع انقطاع الخدمة الذي قد ينتج عن الهجمات حجب الخدمة </a:t>
            </a:r>
            <a:r>
              <a:rPr lang="ar-DZ" sz="2400" dirty="0" smtClean="0">
                <a:solidFill>
                  <a:srgbClr val="333333"/>
                </a:solidFill>
                <a:ea typeface="Calibri" panose="020F0502020204030204" pitchFamily="34" charset="0"/>
                <a:cs typeface="Sakkal Majalla" panose="02000000000000000000" pitchFamily="2" charset="-78"/>
              </a:rPr>
              <a:t>(</a:t>
            </a:r>
            <a:r>
              <a:rPr lang="fr-FR" sz="1600" b="1" i="1" dirty="0" err="1" smtClean="0">
                <a:solidFill>
                  <a:srgbClr val="333333"/>
                </a:solidFill>
                <a:ea typeface="Calibri" panose="020F0502020204030204" pitchFamily="34" charset="0"/>
                <a:cs typeface="Sakkal Majalla" panose="02000000000000000000" pitchFamily="2" charset="-78"/>
              </a:rPr>
              <a:t>Denial</a:t>
            </a:r>
            <a:r>
              <a:rPr lang="fr-FR" sz="1600" b="1" i="1" dirty="0" smtClean="0">
                <a:solidFill>
                  <a:srgbClr val="333333"/>
                </a:solidFill>
                <a:ea typeface="Calibri" panose="020F0502020204030204" pitchFamily="34" charset="0"/>
                <a:cs typeface="Sakkal Majalla" panose="02000000000000000000" pitchFamily="2" charset="-78"/>
              </a:rPr>
              <a:t> of Service </a:t>
            </a:r>
            <a:r>
              <a:rPr lang="fr-FR" sz="1600" b="1" i="1" dirty="0" err="1" smtClean="0">
                <a:solidFill>
                  <a:srgbClr val="333333"/>
                </a:solidFill>
                <a:ea typeface="Calibri" panose="020F0502020204030204" pitchFamily="34" charset="0"/>
                <a:cs typeface="Sakkal Majalla" panose="02000000000000000000" pitchFamily="2" charset="-78"/>
              </a:rPr>
              <a:t>DoS</a:t>
            </a:r>
            <a:r>
              <a:rPr lang="ar-DZ" sz="2400" dirty="0" smtClean="0">
                <a:solidFill>
                  <a:srgbClr val="333333"/>
                </a:solidFill>
                <a:ea typeface="Calibri" panose="020F0502020204030204" pitchFamily="34" charset="0"/>
                <a:cs typeface="Sakkal Majalla" panose="02000000000000000000" pitchFamily="2" charset="-78"/>
              </a:rPr>
              <a:t>)</a:t>
            </a:r>
            <a:r>
              <a:rPr lang="fr-FR" sz="2400" dirty="0" smtClean="0">
                <a:solidFill>
                  <a:srgbClr val="333333"/>
                </a:solidFill>
                <a:ea typeface="Calibri" panose="020F0502020204030204" pitchFamily="34" charset="0"/>
                <a:cs typeface="Sakkal Majalla" panose="02000000000000000000" pitchFamily="2" charset="-78"/>
              </a:rPr>
              <a:t> </a:t>
            </a:r>
            <a:r>
              <a:rPr lang="ar-DZ" sz="2400" dirty="0">
                <a:solidFill>
                  <a:srgbClr val="333333"/>
                </a:solidFill>
                <a:ea typeface="Calibri" panose="020F0502020204030204" pitchFamily="34" charset="0"/>
                <a:cs typeface="Sakkal Majalla" panose="02000000000000000000" pitchFamily="2" charset="-78"/>
              </a:rPr>
              <a:t>أو أعطال في الأجهزة أو كوارث طبيعية. ولتحقيق ذلك يمكن استعمال عدة آليات</a:t>
            </a:r>
            <a:r>
              <a:rPr lang="ar-DZ" sz="2800" dirty="0" smtClean="0">
                <a:solidFill>
                  <a:srgbClr val="333333"/>
                </a:solidFill>
                <a:ea typeface="Calibri" panose="020F0502020204030204" pitchFamily="34" charset="0"/>
                <a:cs typeface="Sakkal Majalla" panose="02000000000000000000" pitchFamily="2" charset="-78"/>
              </a:rPr>
              <a:t>:</a:t>
            </a:r>
            <a:endParaRPr lang="fr-FR" sz="2800" dirty="0">
              <a:solidFill>
                <a:srgbClr val="333333"/>
              </a:solidFill>
              <a:ea typeface="Calibri" panose="020F0502020204030204" pitchFamily="34" charset="0"/>
              <a:cs typeface="Sakkal Majalla" panose="02000000000000000000" pitchFamily="2" charset="-78"/>
            </a:endParaRPr>
          </a:p>
        </p:txBody>
      </p:sp>
      <p:sp>
        <p:nvSpPr>
          <p:cNvPr id="8" name="Titre 1"/>
          <p:cNvSpPr txBox="1">
            <a:spLocks/>
          </p:cNvSpPr>
          <p:nvPr/>
        </p:nvSpPr>
        <p:spPr>
          <a:xfrm>
            <a:off x="7442201" y="-177856"/>
            <a:ext cx="4374544" cy="8630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الوحدة 5: المبادئ الأساسية للأمن المعلوماتي</a:t>
            </a:r>
            <a:endParaRPr lang="fr-FR" sz="32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0" name="Titre 1"/>
          <p:cNvSpPr txBox="1">
            <a:spLocks/>
          </p:cNvSpPr>
          <p:nvPr/>
        </p:nvSpPr>
        <p:spPr>
          <a:xfrm>
            <a:off x="6101542" y="617424"/>
            <a:ext cx="5362785" cy="4741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r" rtl="1"/>
            <a:r>
              <a:rPr lang="ar-DZ" sz="3600" b="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 المبادئ الأساسية للأمن المعلوماتي :</a:t>
            </a:r>
            <a:endParaRPr lang="ar-DZ" sz="36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1" name="TextBox 6">
            <a:extLst>
              <a:ext uri="{FF2B5EF4-FFF2-40B4-BE49-F238E27FC236}">
                <a16:creationId xmlns:a16="http://schemas.microsoft.com/office/drawing/2014/main" xmlns="" id="{E5FC7FB7-18EF-9FEE-0CBE-79767AAE1DEF}"/>
              </a:ext>
            </a:extLst>
          </p:cNvPr>
          <p:cNvSpPr txBox="1"/>
          <p:nvPr/>
        </p:nvSpPr>
        <p:spPr>
          <a:xfrm>
            <a:off x="4929715" y="1211499"/>
            <a:ext cx="6115050" cy="619272"/>
          </a:xfrm>
          <a:prstGeom prst="rect">
            <a:avLst/>
          </a:prstGeom>
        </p:spPr>
        <p:txBody>
          <a:bodyPr wrap="square">
            <a:spAutoFit/>
          </a:bodyPr>
          <a:lstStyle>
            <a:defPPr>
              <a:defRPr lang="en-US"/>
            </a:defPPr>
            <a:lvl1pPr lvl="0" algn="just" rtl="1">
              <a:lnSpc>
                <a:spcPct val="107000"/>
              </a:lnSpc>
              <a:spcBef>
                <a:spcPts val="1200"/>
              </a:spcBef>
              <a:spcAft>
                <a:spcPts val="600"/>
              </a:spcAft>
              <a:defRPr sz="3600" b="1">
                <a:ln w="3175" cmpd="sng">
                  <a:noFill/>
                </a:ln>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defRPr>
            </a:lvl1pPr>
          </a:lstStyle>
          <a:p>
            <a:r>
              <a:rPr lang="ar-DZ" sz="3200" dirty="0" smtClean="0"/>
              <a:t>ت‌</a:t>
            </a:r>
            <a:r>
              <a:rPr lang="ar-DZ" sz="3200" dirty="0"/>
              <a:t>.	</a:t>
            </a:r>
            <a:r>
              <a:rPr lang="ar-DZ" sz="3200" dirty="0" smtClean="0"/>
              <a:t>مبدأ التوافر(</a:t>
            </a:r>
            <a:r>
              <a:rPr lang="fr-FR" sz="1800" i="1" dirty="0" err="1" smtClean="0">
                <a:latin typeface="+mn-lt"/>
              </a:rPr>
              <a:t>Availability</a:t>
            </a:r>
            <a:r>
              <a:rPr lang="ar-DZ" sz="3200" dirty="0" smtClean="0"/>
              <a:t>)</a:t>
            </a:r>
            <a:r>
              <a:rPr lang="fr-FR" sz="3200" dirty="0" smtClean="0"/>
              <a:t> </a:t>
            </a:r>
            <a:r>
              <a:rPr lang="ar-DZ" sz="3200" dirty="0" smtClean="0"/>
              <a:t>:</a:t>
            </a:r>
            <a:endParaRPr lang="x-none" sz="3200" dirty="0"/>
          </a:p>
        </p:txBody>
      </p:sp>
      <p:sp>
        <p:nvSpPr>
          <p:cNvPr id="12" name="TextBox 8">
            <a:extLst>
              <a:ext uri="{FF2B5EF4-FFF2-40B4-BE49-F238E27FC236}">
                <a16:creationId xmlns:a16="http://schemas.microsoft.com/office/drawing/2014/main" xmlns="" id="{BECC5118-D336-24EF-B24A-008DF418D1CD}"/>
              </a:ext>
            </a:extLst>
          </p:cNvPr>
          <p:cNvSpPr txBox="1"/>
          <p:nvPr/>
        </p:nvSpPr>
        <p:spPr>
          <a:xfrm>
            <a:off x="1147229" y="3603692"/>
            <a:ext cx="9897533" cy="753841"/>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4- </a:t>
            </a:r>
            <a:r>
              <a:rPr lang="ar-DZ" sz="2000" b="1" dirty="0" smtClean="0">
                <a:latin typeface="Sakkal Majalla" panose="02000000000000000000" pitchFamily="2" charset="-78"/>
                <a:cs typeface="Sakkal Majalla" panose="02000000000000000000" pitchFamily="2" charset="-78"/>
              </a:rPr>
              <a:t>الحماية </a:t>
            </a:r>
            <a:r>
              <a:rPr lang="ar-DZ" sz="2000" b="1" dirty="0">
                <a:latin typeface="Sakkal Majalla" panose="02000000000000000000" pitchFamily="2" charset="-78"/>
                <a:cs typeface="Sakkal Majalla" panose="02000000000000000000" pitchFamily="2" charset="-78"/>
              </a:rPr>
              <a:t>من هجمات حجب الخدمة </a:t>
            </a:r>
            <a:r>
              <a:rPr lang="ar-DZ" sz="2000" b="1" dirty="0" smtClean="0">
                <a:latin typeface="Sakkal Majalla" panose="02000000000000000000" pitchFamily="2" charset="-78"/>
                <a:cs typeface="Sakkal Majalla" panose="02000000000000000000" pitchFamily="2" charset="-78"/>
              </a:rPr>
              <a:t>(</a:t>
            </a:r>
            <a:r>
              <a:rPr lang="fr-FR" sz="1600" b="1" i="1" dirty="0" err="1">
                <a:cs typeface="Sakkal Majalla" panose="02000000000000000000" pitchFamily="2" charset="-78"/>
              </a:rPr>
              <a:t>DDoS</a:t>
            </a:r>
            <a:r>
              <a:rPr lang="fr-FR" sz="1600" b="1" i="1" dirty="0">
                <a:cs typeface="Sakkal Majalla" panose="02000000000000000000" pitchFamily="2" charset="-78"/>
              </a:rPr>
              <a:t> Mitigation</a:t>
            </a:r>
            <a:r>
              <a:rPr lang="ar-DZ" sz="2000" b="1" dirty="0" smtClean="0">
                <a:latin typeface="Sakkal Majalla" panose="02000000000000000000" pitchFamily="2" charset="-78"/>
                <a:cs typeface="Sakkal Majalla" panose="02000000000000000000" pitchFamily="2" charset="-78"/>
              </a:rPr>
              <a:t>)</a:t>
            </a:r>
            <a:r>
              <a:rPr lang="fr-FR" sz="2000" b="1" dirty="0" smtClean="0">
                <a:latin typeface="Sakkal Majalla" panose="02000000000000000000" pitchFamily="2" charset="-78"/>
                <a:cs typeface="Sakkal Majalla" panose="02000000000000000000" pitchFamily="2" charset="-78"/>
              </a:rPr>
              <a:t>: </a:t>
            </a:r>
            <a:r>
              <a:rPr lang="ar-DZ" sz="2000" b="1" dirty="0" smtClean="0">
                <a:latin typeface="Sakkal Majalla" panose="02000000000000000000" pitchFamily="2" charset="-78"/>
                <a:cs typeface="Sakkal Majalla" panose="02000000000000000000" pitchFamily="2" charset="-78"/>
              </a:rPr>
              <a:t> </a:t>
            </a:r>
            <a:r>
              <a:rPr lang="ar-DZ" sz="2000" dirty="0" smtClean="0">
                <a:latin typeface="Sakkal Majalla" panose="02000000000000000000" pitchFamily="2" charset="-78"/>
                <a:cs typeface="Sakkal Majalla" panose="02000000000000000000" pitchFamily="2" charset="-78"/>
              </a:rPr>
              <a:t>الدفاع </a:t>
            </a:r>
            <a:r>
              <a:rPr lang="ar-DZ" sz="2000" dirty="0">
                <a:latin typeface="Sakkal Majalla" panose="02000000000000000000" pitchFamily="2" charset="-78"/>
                <a:cs typeface="Sakkal Majalla" panose="02000000000000000000" pitchFamily="2" charset="-78"/>
              </a:rPr>
              <a:t>ضد الهجمات التي تهدف إلى إغراق النظام ومنعه من الاستجابة للمستخدمين الشرعيين</a:t>
            </a:r>
            <a:endParaRPr lang="x-none" dirty="0"/>
          </a:p>
        </p:txBody>
      </p:sp>
      <p:sp>
        <p:nvSpPr>
          <p:cNvPr id="13" name="TextBox 8">
            <a:extLst>
              <a:ext uri="{FF2B5EF4-FFF2-40B4-BE49-F238E27FC236}">
                <a16:creationId xmlns:a16="http://schemas.microsoft.com/office/drawing/2014/main" xmlns="" id="{BECC5118-D336-24EF-B24A-008DF418D1CD}"/>
              </a:ext>
            </a:extLst>
          </p:cNvPr>
          <p:cNvSpPr txBox="1"/>
          <p:nvPr/>
        </p:nvSpPr>
        <p:spPr>
          <a:xfrm>
            <a:off x="1147230" y="4742838"/>
            <a:ext cx="9897533" cy="743562"/>
          </a:xfrm>
          <a:prstGeom prst="rect">
            <a:avLst/>
          </a:prstGeom>
          <a:ln w="19050">
            <a:solidFill>
              <a:srgbClr val="0070C0"/>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defPPr>
              <a:defRPr lang="en-US"/>
            </a:defPPr>
            <a:lvl1pPr marL="285750" indent="-285750" algn="just" rtl="1">
              <a:spcBef>
                <a:spcPct val="0"/>
              </a:spcBef>
              <a:buFont typeface="Courier New" panose="02070309020205020404" pitchFamily="49" charset="0"/>
              <a:buChar char="o"/>
              <a:defRPr>
                <a:ln w="0"/>
                <a:solidFill>
                  <a:srgbClr val="FF0000"/>
                </a:solidFill>
                <a:effectLst>
                  <a:outerShdw blurRad="38100" dist="19050" dir="2700000" algn="tl" rotWithShape="0">
                    <a:schemeClr val="dk1">
                      <a:alpha val="40000"/>
                    </a:scheme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ar-DZ" b="1" dirty="0" smtClean="0"/>
              <a:t>5- </a:t>
            </a:r>
            <a:r>
              <a:rPr lang="ar-DZ" sz="2000" b="1" dirty="0" smtClean="0">
                <a:latin typeface="Sakkal Majalla" panose="02000000000000000000" pitchFamily="2" charset="-78"/>
                <a:cs typeface="Sakkal Majalla" panose="02000000000000000000" pitchFamily="2" charset="-78"/>
              </a:rPr>
              <a:t>الصيانة </a:t>
            </a:r>
            <a:r>
              <a:rPr lang="ar-DZ" sz="2000" b="1" dirty="0">
                <a:latin typeface="Sakkal Majalla" panose="02000000000000000000" pitchFamily="2" charset="-78"/>
                <a:cs typeface="Sakkal Majalla" panose="02000000000000000000" pitchFamily="2" charset="-78"/>
              </a:rPr>
              <a:t>الدورية </a:t>
            </a:r>
            <a:r>
              <a:rPr lang="ar-DZ" sz="2000" b="1" dirty="0" smtClean="0">
                <a:latin typeface="Sakkal Majalla" panose="02000000000000000000" pitchFamily="2" charset="-78"/>
                <a:cs typeface="Sakkal Majalla" panose="02000000000000000000" pitchFamily="2" charset="-78"/>
              </a:rPr>
              <a:t>(</a:t>
            </a:r>
            <a:r>
              <a:rPr lang="fr-FR" sz="1600" b="1" i="1" dirty="0">
                <a:cs typeface="Sakkal Majalla" panose="02000000000000000000" pitchFamily="2" charset="-78"/>
              </a:rPr>
              <a:t>Regular Maintenance</a:t>
            </a:r>
            <a:r>
              <a:rPr lang="ar-DZ" sz="2000" b="1" dirty="0" smtClean="0">
                <a:latin typeface="Sakkal Majalla" panose="02000000000000000000" pitchFamily="2" charset="-78"/>
                <a:cs typeface="Sakkal Majalla" panose="02000000000000000000" pitchFamily="2" charset="-78"/>
              </a:rPr>
              <a:t>)</a:t>
            </a:r>
            <a:r>
              <a:rPr lang="fr-FR" sz="2000" b="1" dirty="0" smtClean="0">
                <a:latin typeface="Sakkal Majalla" panose="02000000000000000000" pitchFamily="2" charset="-78"/>
                <a:cs typeface="Sakkal Majalla" panose="02000000000000000000" pitchFamily="2" charset="-78"/>
              </a:rPr>
              <a:t> </a:t>
            </a:r>
            <a:r>
              <a:rPr lang="fr-FR" sz="2000" b="1" dirty="0">
                <a:latin typeface="Sakkal Majalla" panose="02000000000000000000" pitchFamily="2" charset="-78"/>
                <a:cs typeface="Sakkal Majalla" panose="02000000000000000000" pitchFamily="2" charset="-78"/>
              </a:rPr>
              <a:t>: </a:t>
            </a:r>
            <a:r>
              <a:rPr lang="ar-DZ" sz="2000" dirty="0">
                <a:latin typeface="Sakkal Majalla" panose="02000000000000000000" pitchFamily="2" charset="-78"/>
                <a:cs typeface="Sakkal Majalla" panose="02000000000000000000" pitchFamily="2" charset="-78"/>
              </a:rPr>
              <a:t>تحديث الأنظمة وتصحيح الثغرات </a:t>
            </a:r>
            <a:r>
              <a:rPr lang="ar-DZ" sz="2000" dirty="0" smtClean="0">
                <a:latin typeface="Sakkal Majalla" panose="02000000000000000000" pitchFamily="2" charset="-78"/>
                <a:cs typeface="Sakkal Majalla" panose="02000000000000000000" pitchFamily="2" charset="-78"/>
              </a:rPr>
              <a:t>(</a:t>
            </a:r>
            <a:r>
              <a:rPr lang="fr-FR" sz="1600" b="1" i="1" dirty="0" err="1">
                <a:cs typeface="Sakkal Majalla" panose="02000000000000000000" pitchFamily="2" charset="-78"/>
              </a:rPr>
              <a:t>Patching</a:t>
            </a:r>
            <a:r>
              <a:rPr lang="ar-DZ" sz="2000" dirty="0" smtClean="0">
                <a:latin typeface="Sakkal Majalla" panose="02000000000000000000" pitchFamily="2" charset="-78"/>
                <a:cs typeface="Sakkal Majalla" panose="02000000000000000000" pitchFamily="2" charset="-78"/>
              </a:rPr>
              <a:t>) لمنع </a:t>
            </a:r>
            <a:r>
              <a:rPr lang="ar-DZ" sz="2000" dirty="0">
                <a:latin typeface="Sakkal Majalla" panose="02000000000000000000" pitchFamily="2" charset="-78"/>
                <a:cs typeface="Sakkal Majalla" panose="02000000000000000000" pitchFamily="2" charset="-78"/>
              </a:rPr>
              <a:t>الانقطاعات الناتجة عن نقاط ضعف معروفة</a:t>
            </a:r>
            <a:r>
              <a:rPr lang="ar-DZ" sz="2000" dirty="0" smtClean="0">
                <a:latin typeface="Sakkal Majalla" panose="02000000000000000000" pitchFamily="2" charset="-78"/>
                <a:cs typeface="Sakkal Majalla" panose="02000000000000000000" pitchFamily="2" charset="-78"/>
              </a:rPr>
              <a:t>.</a:t>
            </a:r>
            <a:endParaRPr lang="x-none" dirty="0"/>
          </a:p>
        </p:txBody>
      </p:sp>
    </p:spTree>
    <p:extLst>
      <p:ext uri="{BB962C8B-B14F-4D97-AF65-F5344CB8AC3E}">
        <p14:creationId xmlns:p14="http://schemas.microsoft.com/office/powerpoint/2010/main" val="27410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5930</TotalTime>
  <Words>3353</Words>
  <Application>Microsoft Office PowerPoint</Application>
  <PresentationFormat>Grand écran</PresentationFormat>
  <Paragraphs>257</Paragraphs>
  <Slides>40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40</vt:i4>
      </vt:variant>
    </vt:vector>
  </HeadingPairs>
  <TitlesOfParts>
    <vt:vector size="49" baseType="lpstr">
      <vt:lpstr>Arabic Typesetting</vt:lpstr>
      <vt:lpstr>Arial</vt:lpstr>
      <vt:lpstr>Calibri</vt:lpstr>
      <vt:lpstr>Courier New</vt:lpstr>
      <vt:lpstr>Garamond</vt:lpstr>
      <vt:lpstr>Sakkal Majalla</vt:lpstr>
      <vt:lpstr>Times New Roman</vt:lpstr>
      <vt:lpstr>Wingdings</vt:lpstr>
      <vt:lpstr>Organique</vt:lpstr>
      <vt:lpstr>الوحدة 5: المبادئ الأساسية للأمن المعلوماتي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الوحدة 6: الأخلاقيات الرقمية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الإعلام والاتصال</dc:title>
  <dc:creator>University</dc:creator>
  <cp:lastModifiedBy>University</cp:lastModifiedBy>
  <cp:revision>510</cp:revision>
  <dcterms:created xsi:type="dcterms:W3CDTF">2025-09-29T07:34:11Z</dcterms:created>
  <dcterms:modified xsi:type="dcterms:W3CDTF">2025-11-29T18:41:14Z</dcterms:modified>
</cp:coreProperties>
</file>