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08/10/2024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08/10/2024</a:t>
            </a:fld>
            <a:endParaRPr lang="fr-BE"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gi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134" y="3140968"/>
            <a:ext cx="3518520" cy="351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Page 33 | Participate Icon Images - Free Download on Freepi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092" y="2996952"/>
            <a:ext cx="3334172" cy="33341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54" y="232817"/>
            <a:ext cx="37719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988368"/>
            <a:ext cx="4716016" cy="18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6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p:cTn id="19" dur="500" fill="hold"/>
                                        <p:tgtEl>
                                          <p:spTgt spid="1028"/>
                                        </p:tgtEl>
                                        <p:attrNameLst>
                                          <p:attrName>ppt_w</p:attrName>
                                        </p:attrNameLst>
                                      </p:cBhvr>
                                      <p:tavLst>
                                        <p:tav tm="0">
                                          <p:val>
                                            <p:fltVal val="0"/>
                                          </p:val>
                                        </p:tav>
                                        <p:tav tm="100000">
                                          <p:val>
                                            <p:strVal val="#ppt_w"/>
                                          </p:val>
                                        </p:tav>
                                      </p:tavLst>
                                    </p:anim>
                                    <p:anim calcmode="lin" valueType="num">
                                      <p:cBhvr>
                                        <p:cTn id="20" dur="500" fill="hold"/>
                                        <p:tgtEl>
                                          <p:spTgt spid="1028"/>
                                        </p:tgtEl>
                                        <p:attrNameLst>
                                          <p:attrName>ppt_h</p:attrName>
                                        </p:attrNameLst>
                                      </p:cBhvr>
                                      <p:tavLst>
                                        <p:tav tm="0">
                                          <p:val>
                                            <p:fltVal val="0"/>
                                          </p:val>
                                        </p:tav>
                                        <p:tav tm="100000">
                                          <p:val>
                                            <p:strVal val="#ppt_h"/>
                                          </p:val>
                                        </p:tav>
                                      </p:tavLst>
                                    </p:anim>
                                    <p:animEffect transition="in" filter="fade">
                                      <p:cBhvr>
                                        <p:cTn id="2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987824" y="44624"/>
            <a:ext cx="3374779"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latin typeface="Times New Roman" pitchFamily="18" charset="0"/>
                <a:cs typeface="Times New Roman" pitchFamily="18" charset="0"/>
              </a:rPr>
              <a:t>Preparing to present</a:t>
            </a:r>
          </a:p>
        </p:txBody>
      </p:sp>
      <p:sp>
        <p:nvSpPr>
          <p:cNvPr id="5" name="Rectangle 4"/>
          <p:cNvSpPr/>
          <p:nvPr/>
        </p:nvSpPr>
        <p:spPr>
          <a:xfrm>
            <a:off x="323528" y="692696"/>
            <a:ext cx="8280920" cy="1289071"/>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Once you have completed writing your presentation – remember, this needs to sound like spoken language, not written language! - and have </a:t>
            </a:r>
            <a:r>
              <a:rPr lang="en-US" dirty="0" smtClean="0">
                <a:latin typeface="Times New Roman" pitchFamily="18" charset="0"/>
                <a:cs typeface="Times New Roman" pitchFamily="18" charset="0"/>
              </a:rPr>
              <a:t>finalized </a:t>
            </a:r>
            <a:r>
              <a:rPr lang="en-US" dirty="0">
                <a:latin typeface="Times New Roman" pitchFamily="18" charset="0"/>
                <a:cs typeface="Times New Roman" pitchFamily="18" charset="0"/>
              </a:rPr>
              <a:t>your visual </a:t>
            </a:r>
            <a:r>
              <a:rPr lang="en-US" dirty="0" smtClean="0">
                <a:latin typeface="Times New Roman" pitchFamily="18" charset="0"/>
                <a:cs typeface="Times New Roman" pitchFamily="18" charset="0"/>
              </a:rPr>
              <a:t>tool, </a:t>
            </a:r>
            <a:r>
              <a:rPr lang="en-US" dirty="0">
                <a:latin typeface="Times New Roman" pitchFamily="18" charset="0"/>
                <a:cs typeface="Times New Roman" pitchFamily="18" charset="0"/>
              </a:rPr>
              <a:t>it is time to practice the presentation. When practicing your speech consider these aspects:</a:t>
            </a:r>
          </a:p>
        </p:txBody>
      </p:sp>
      <p:sp>
        <p:nvSpPr>
          <p:cNvPr id="6" name="Rectangle 5"/>
          <p:cNvSpPr/>
          <p:nvPr/>
        </p:nvSpPr>
        <p:spPr>
          <a:xfrm>
            <a:off x="395536" y="2204864"/>
            <a:ext cx="7488832" cy="4197559"/>
          </a:xfrm>
          <a:prstGeom prst="rect">
            <a:avLst/>
          </a:prstGeom>
        </p:spPr>
        <p:txBody>
          <a:bodyPr wrap="square">
            <a:spAutoFit/>
          </a:bodyPr>
          <a:lstStyle/>
          <a:p>
            <a:pPr marL="285750" indent="-285750">
              <a:lnSpc>
                <a:spcPct val="150000"/>
              </a:lnSpc>
              <a:buFont typeface="Wingdings" pitchFamily="2" charset="2"/>
              <a:buChar char="ü"/>
            </a:pPr>
            <a:r>
              <a:rPr lang="en-US" dirty="0">
                <a:latin typeface="Times New Roman" pitchFamily="18" charset="0"/>
                <a:cs typeface="Times New Roman" pitchFamily="18" charset="0"/>
              </a:rPr>
              <a:t>Speak slowly and clearly.</a:t>
            </a:r>
          </a:p>
          <a:p>
            <a:pPr marL="285750" indent="-285750">
              <a:lnSpc>
                <a:spcPct val="150000"/>
              </a:lnSpc>
              <a:buFont typeface="Wingdings" pitchFamily="2" charset="2"/>
              <a:buChar char="ü"/>
            </a:pPr>
            <a:r>
              <a:rPr lang="en-US" dirty="0">
                <a:latin typeface="Times New Roman" pitchFamily="18" charset="0"/>
                <a:cs typeface="Times New Roman" pitchFamily="18" charset="0"/>
              </a:rPr>
              <a:t>Don’t read off your </a:t>
            </a:r>
            <a:r>
              <a:rPr lang="en-US" dirty="0" smtClean="0">
                <a:latin typeface="Times New Roman" pitchFamily="18" charset="0"/>
                <a:cs typeface="Times New Roman" pitchFamily="18" charset="0"/>
              </a:rPr>
              <a:t>cards</a:t>
            </a:r>
            <a:r>
              <a:rPr lang="en-US" dirty="0">
                <a:latin typeface="Times New Roman" pitchFamily="18" charset="0"/>
                <a:cs typeface="Times New Roman" pitchFamily="18" charset="0"/>
              </a:rPr>
              <a:t>.</a:t>
            </a:r>
          </a:p>
          <a:p>
            <a:pPr marL="285750" indent="-285750">
              <a:lnSpc>
                <a:spcPct val="150000"/>
              </a:lnSpc>
              <a:buFont typeface="Wingdings" pitchFamily="2" charset="2"/>
              <a:buChar char="ü"/>
            </a:pPr>
            <a:r>
              <a:rPr lang="en-US" dirty="0">
                <a:latin typeface="Times New Roman" pitchFamily="18" charset="0"/>
                <a:cs typeface="Times New Roman" pitchFamily="18" charset="0"/>
              </a:rPr>
              <a:t>Maintain eye contact with the audience.</a:t>
            </a:r>
          </a:p>
          <a:p>
            <a:pPr marL="285750" indent="-285750">
              <a:lnSpc>
                <a:spcPct val="150000"/>
              </a:lnSpc>
              <a:buFont typeface="Wingdings" pitchFamily="2" charset="2"/>
              <a:buChar char="ü"/>
            </a:pPr>
            <a:r>
              <a:rPr lang="en-US" dirty="0">
                <a:latin typeface="Times New Roman" pitchFamily="18" charset="0"/>
                <a:cs typeface="Times New Roman" pitchFamily="18" charset="0"/>
              </a:rPr>
              <a:t>Maintain good posture so you can be clearly heard.</a:t>
            </a:r>
          </a:p>
          <a:p>
            <a:pPr marL="285750" indent="-285750">
              <a:lnSpc>
                <a:spcPct val="150000"/>
              </a:lnSpc>
              <a:buFont typeface="Wingdings" pitchFamily="2" charset="2"/>
              <a:buChar char="ü"/>
            </a:pPr>
            <a:r>
              <a:rPr lang="en-US" dirty="0">
                <a:latin typeface="Times New Roman" pitchFamily="18" charset="0"/>
                <a:cs typeface="Times New Roman" pitchFamily="18" charset="0"/>
              </a:rPr>
              <a:t>Use natural hand gestures.</a:t>
            </a:r>
          </a:p>
          <a:p>
            <a:pPr marL="285750" indent="-285750">
              <a:lnSpc>
                <a:spcPct val="150000"/>
              </a:lnSpc>
              <a:buFont typeface="Wingdings" pitchFamily="2" charset="2"/>
              <a:buChar char="ü"/>
            </a:pPr>
            <a:r>
              <a:rPr lang="en-US" dirty="0">
                <a:latin typeface="Times New Roman" pitchFamily="18" charset="0"/>
                <a:cs typeface="Times New Roman" pitchFamily="18" charset="0"/>
              </a:rPr>
              <a:t>Use a natural tone of voice.</a:t>
            </a:r>
          </a:p>
          <a:p>
            <a:pPr marL="285750" indent="-285750">
              <a:lnSpc>
                <a:spcPct val="150000"/>
              </a:lnSpc>
              <a:buFont typeface="Wingdings" pitchFamily="2" charset="2"/>
              <a:buChar char="ü"/>
            </a:pPr>
            <a:r>
              <a:rPr lang="en-US" dirty="0">
                <a:latin typeface="Times New Roman" pitchFamily="18" charset="0"/>
                <a:cs typeface="Times New Roman" pitchFamily="18" charset="0"/>
              </a:rPr>
              <a:t>Practice to improve your confidence.</a:t>
            </a:r>
          </a:p>
          <a:p>
            <a:pPr marL="285750" indent="-285750">
              <a:lnSpc>
                <a:spcPct val="150000"/>
              </a:lnSpc>
              <a:buFont typeface="Wingdings" pitchFamily="2" charset="2"/>
              <a:buChar char="ü"/>
            </a:pPr>
            <a:r>
              <a:rPr lang="en-US" dirty="0">
                <a:latin typeface="Times New Roman" pitchFamily="18" charset="0"/>
                <a:cs typeface="Times New Roman" pitchFamily="18" charset="0"/>
              </a:rPr>
              <a:t>Practice pronunciation of difficult words by breaking them into syllables.</a:t>
            </a:r>
          </a:p>
          <a:p>
            <a:pPr marL="285750" indent="-285750">
              <a:lnSpc>
                <a:spcPct val="150000"/>
              </a:lnSpc>
              <a:buFont typeface="Wingdings" pitchFamily="2" charset="2"/>
              <a:buChar char="ü"/>
            </a:pPr>
            <a:r>
              <a:rPr lang="en-US" dirty="0">
                <a:latin typeface="Times New Roman" pitchFamily="18" charset="0"/>
                <a:cs typeface="Times New Roman" pitchFamily="18" charset="0"/>
              </a:rPr>
              <a:t>Be mindful of your body language.</a:t>
            </a:r>
          </a:p>
          <a:p>
            <a:pPr marL="285750" indent="-285750">
              <a:lnSpc>
                <a:spcPct val="150000"/>
              </a:lnSpc>
              <a:buFont typeface="Wingdings" pitchFamily="2" charset="2"/>
              <a:buChar char="ü"/>
            </a:pPr>
            <a:r>
              <a:rPr lang="en-US" dirty="0">
                <a:latin typeface="Times New Roman" pitchFamily="18" charset="0"/>
                <a:cs typeface="Times New Roman" pitchFamily="18" charset="0"/>
              </a:rPr>
              <a:t>Time yourself to make sure you are within the time limits</a:t>
            </a:r>
          </a:p>
        </p:txBody>
      </p:sp>
      <p:pic>
        <p:nvPicPr>
          <p:cNvPr id="9218" name="Picture 2" descr="Speak Yuttapong Lineal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2770" y="2060848"/>
            <a:ext cx="597182" cy="5971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Person, read, occasion, card, wish, Greeting card icon, png | PNGWi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28" t="2219" r="21054" b="6728"/>
          <a:stretch/>
        </p:blipFill>
        <p:spPr bwMode="auto">
          <a:xfrm flipH="1">
            <a:off x="4644008" y="2204864"/>
            <a:ext cx="583147" cy="89361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ile:No icon red.svg — Wikimedia Comm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2276872"/>
            <a:ext cx="814341" cy="81434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ye contact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6316" y="2564904"/>
            <a:ext cx="1123996" cy="112399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Animated Hand Gestures by Neri De Asis on Dribbble"/>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4008" y="3929471"/>
            <a:ext cx="1540951" cy="1155713"/>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one of Voice Icon Vector Images (over 3,0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4080911"/>
            <a:ext cx="925637" cy="860257"/>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Timeout Generic Outline Color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336" y="5356598"/>
            <a:ext cx="1314404" cy="131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9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 calcmode="lin" valueType="num">
                                      <p:cBhvr additive="base">
                                        <p:cTn id="16" dur="500" fill="hold"/>
                                        <p:tgtEl>
                                          <p:spTgt spid="9220"/>
                                        </p:tgtEl>
                                        <p:attrNameLst>
                                          <p:attrName>ppt_x</p:attrName>
                                        </p:attrNameLst>
                                      </p:cBhvr>
                                      <p:tavLst>
                                        <p:tav tm="0">
                                          <p:val>
                                            <p:strVal val="#ppt_x"/>
                                          </p:val>
                                        </p:tav>
                                        <p:tav tm="100000">
                                          <p:val>
                                            <p:strVal val="#ppt_x"/>
                                          </p:val>
                                        </p:tav>
                                      </p:tavLst>
                                    </p:anim>
                                    <p:anim calcmode="lin" valueType="num">
                                      <p:cBhvr additive="base">
                                        <p:cTn id="17" dur="500" fill="hold"/>
                                        <p:tgtEl>
                                          <p:spTgt spid="922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9222"/>
                                        </p:tgtEl>
                                        <p:attrNameLst>
                                          <p:attrName>style.visibility</p:attrName>
                                        </p:attrNameLst>
                                      </p:cBhvr>
                                      <p:to>
                                        <p:strVal val="visible"/>
                                      </p:to>
                                    </p:set>
                                    <p:anim calcmode="lin" valueType="num">
                                      <p:cBhvr additive="base">
                                        <p:cTn id="20" dur="500" fill="hold"/>
                                        <p:tgtEl>
                                          <p:spTgt spid="9222"/>
                                        </p:tgtEl>
                                        <p:attrNameLst>
                                          <p:attrName>ppt_x</p:attrName>
                                        </p:attrNameLst>
                                      </p:cBhvr>
                                      <p:tavLst>
                                        <p:tav tm="0">
                                          <p:val>
                                            <p:strVal val="#ppt_x"/>
                                          </p:val>
                                        </p:tav>
                                        <p:tav tm="100000">
                                          <p:val>
                                            <p:strVal val="#ppt_x"/>
                                          </p:val>
                                        </p:tav>
                                      </p:tavLst>
                                    </p:anim>
                                    <p:anim calcmode="lin" valueType="num">
                                      <p:cBhvr additive="base">
                                        <p:cTn id="21" dur="500" fill="hold"/>
                                        <p:tgtEl>
                                          <p:spTgt spid="9222"/>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224"/>
                                        </p:tgtEl>
                                        <p:attrNameLst>
                                          <p:attrName>style.visibility</p:attrName>
                                        </p:attrNameLst>
                                      </p:cBhvr>
                                      <p:to>
                                        <p:strVal val="visible"/>
                                      </p:to>
                                    </p:set>
                                    <p:anim calcmode="lin" valueType="num">
                                      <p:cBhvr additive="base">
                                        <p:cTn id="24" dur="500" fill="hold"/>
                                        <p:tgtEl>
                                          <p:spTgt spid="9224"/>
                                        </p:tgtEl>
                                        <p:attrNameLst>
                                          <p:attrName>ppt_x</p:attrName>
                                        </p:attrNameLst>
                                      </p:cBhvr>
                                      <p:tavLst>
                                        <p:tav tm="0">
                                          <p:val>
                                            <p:strVal val="#ppt_x"/>
                                          </p:val>
                                        </p:tav>
                                        <p:tav tm="100000">
                                          <p:val>
                                            <p:strVal val="#ppt_x"/>
                                          </p:val>
                                        </p:tav>
                                      </p:tavLst>
                                    </p:anim>
                                    <p:anim calcmode="lin" valueType="num">
                                      <p:cBhvr additive="base">
                                        <p:cTn id="25" dur="500" fill="hold"/>
                                        <p:tgtEl>
                                          <p:spTgt spid="92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226"/>
                                        </p:tgtEl>
                                        <p:attrNameLst>
                                          <p:attrName>style.visibility</p:attrName>
                                        </p:attrNameLst>
                                      </p:cBhvr>
                                      <p:to>
                                        <p:strVal val="visible"/>
                                      </p:to>
                                    </p:set>
                                    <p:anim calcmode="lin" valueType="num">
                                      <p:cBhvr additive="base">
                                        <p:cTn id="28" dur="500" fill="hold"/>
                                        <p:tgtEl>
                                          <p:spTgt spid="9226"/>
                                        </p:tgtEl>
                                        <p:attrNameLst>
                                          <p:attrName>ppt_x</p:attrName>
                                        </p:attrNameLst>
                                      </p:cBhvr>
                                      <p:tavLst>
                                        <p:tav tm="0">
                                          <p:val>
                                            <p:strVal val="#ppt_x"/>
                                          </p:val>
                                        </p:tav>
                                        <p:tav tm="100000">
                                          <p:val>
                                            <p:strVal val="#ppt_x"/>
                                          </p:val>
                                        </p:tav>
                                      </p:tavLst>
                                    </p:anim>
                                    <p:anim calcmode="lin" valueType="num">
                                      <p:cBhvr additive="base">
                                        <p:cTn id="29" dur="500" fill="hold"/>
                                        <p:tgtEl>
                                          <p:spTgt spid="922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228"/>
                                        </p:tgtEl>
                                        <p:attrNameLst>
                                          <p:attrName>style.visibility</p:attrName>
                                        </p:attrNameLst>
                                      </p:cBhvr>
                                      <p:to>
                                        <p:strVal val="visible"/>
                                      </p:to>
                                    </p:set>
                                    <p:anim calcmode="lin" valueType="num">
                                      <p:cBhvr additive="base">
                                        <p:cTn id="32" dur="500" fill="hold"/>
                                        <p:tgtEl>
                                          <p:spTgt spid="9228"/>
                                        </p:tgtEl>
                                        <p:attrNameLst>
                                          <p:attrName>ppt_x</p:attrName>
                                        </p:attrNameLst>
                                      </p:cBhvr>
                                      <p:tavLst>
                                        <p:tav tm="0">
                                          <p:val>
                                            <p:strVal val="#ppt_x"/>
                                          </p:val>
                                        </p:tav>
                                        <p:tav tm="100000">
                                          <p:val>
                                            <p:strVal val="#ppt_x"/>
                                          </p:val>
                                        </p:tav>
                                      </p:tavLst>
                                    </p:anim>
                                    <p:anim calcmode="lin" valueType="num">
                                      <p:cBhvr additive="base">
                                        <p:cTn id="33" dur="500" fill="hold"/>
                                        <p:tgtEl>
                                          <p:spTgt spid="9228"/>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196752"/>
            <a:ext cx="8317432" cy="4939814"/>
          </a:xfrm>
          <a:prstGeom prst="rect">
            <a:avLst/>
          </a:prstGeom>
        </p:spPr>
        <p:txBody>
          <a:bodyPr wrap="square">
            <a:spAutoFit/>
          </a:bodyPr>
          <a:lstStyle/>
          <a:p>
            <a:pPr marL="285750" indent="-285750">
              <a:lnSpc>
                <a:spcPct val="250000"/>
              </a:lnSpc>
              <a:buFont typeface="Wingdings" pitchFamily="2" charset="2"/>
              <a:buChar char="v"/>
            </a:pPr>
            <a:r>
              <a:rPr lang="en-US" dirty="0">
                <a:latin typeface="Times New Roman" pitchFamily="18" charset="0"/>
                <a:cs typeface="Times New Roman" pitchFamily="18" charset="0"/>
              </a:rPr>
              <a:t>Write your speech in dot </a:t>
            </a:r>
            <a:r>
              <a:rPr lang="en-US" dirty="0" smtClean="0">
                <a:latin typeface="Times New Roman" pitchFamily="18" charset="0"/>
                <a:cs typeface="Times New Roman" pitchFamily="18" charset="0"/>
              </a:rPr>
              <a:t>points,</a:t>
            </a:r>
            <a:endParaRPr lang="en-US" dirty="0">
              <a:latin typeface="Times New Roman" pitchFamily="18" charset="0"/>
              <a:cs typeface="Times New Roman" pitchFamily="18" charset="0"/>
            </a:endParaRPr>
          </a:p>
          <a:p>
            <a:pPr marL="285750" indent="-285750">
              <a:lnSpc>
                <a:spcPct val="250000"/>
              </a:lnSpc>
              <a:buFont typeface="Wingdings" pitchFamily="2" charset="2"/>
              <a:buChar char="v"/>
            </a:pPr>
            <a:r>
              <a:rPr lang="en-US" dirty="0">
                <a:latin typeface="Times New Roman" pitchFamily="18" charset="0"/>
                <a:cs typeface="Times New Roman" pitchFamily="18" charset="0"/>
              </a:rPr>
              <a:t>Practice reading </a:t>
            </a:r>
            <a:r>
              <a:rPr lang="en-US" dirty="0" smtClean="0">
                <a:latin typeface="Times New Roman" pitchFamily="18" charset="0"/>
                <a:cs typeface="Times New Roman" pitchFamily="18" charset="0"/>
              </a:rPr>
              <a:t>aloud,</a:t>
            </a:r>
            <a:endParaRPr lang="en-US" dirty="0">
              <a:latin typeface="Times New Roman" pitchFamily="18" charset="0"/>
              <a:cs typeface="Times New Roman" pitchFamily="18" charset="0"/>
            </a:endParaRPr>
          </a:p>
          <a:p>
            <a:pPr marL="285750" indent="-285750">
              <a:lnSpc>
                <a:spcPct val="250000"/>
              </a:lnSpc>
              <a:buFont typeface="Wingdings" pitchFamily="2" charset="2"/>
              <a:buChar char="v"/>
            </a:pPr>
            <a:r>
              <a:rPr lang="en-US" dirty="0">
                <a:latin typeface="Times New Roman" pitchFamily="18" charset="0"/>
                <a:cs typeface="Times New Roman" pitchFamily="18" charset="0"/>
              </a:rPr>
              <a:t>Understand the topic and material, learn the information in your speech, don’t just </a:t>
            </a:r>
            <a:r>
              <a:rPr lang="en-US" dirty="0" smtClean="0">
                <a:latin typeface="Times New Roman" pitchFamily="18" charset="0"/>
                <a:cs typeface="Times New Roman" pitchFamily="18" charset="0"/>
              </a:rPr>
              <a:t>memorize </a:t>
            </a:r>
            <a:r>
              <a:rPr lang="en-US" dirty="0">
                <a:latin typeface="Times New Roman" pitchFamily="18" charset="0"/>
                <a:cs typeface="Times New Roman" pitchFamily="18" charset="0"/>
              </a:rPr>
              <a:t>it, this way your presentation sounds more </a:t>
            </a:r>
            <a:r>
              <a:rPr lang="en-US" dirty="0" smtClean="0">
                <a:latin typeface="Times New Roman" pitchFamily="18" charset="0"/>
                <a:cs typeface="Times New Roman" pitchFamily="18" charset="0"/>
              </a:rPr>
              <a:t>authentic,</a:t>
            </a:r>
            <a:endParaRPr lang="en-US" dirty="0">
              <a:latin typeface="Times New Roman" pitchFamily="18" charset="0"/>
              <a:cs typeface="Times New Roman" pitchFamily="18" charset="0"/>
            </a:endParaRPr>
          </a:p>
          <a:p>
            <a:pPr marL="285750" indent="-285750">
              <a:lnSpc>
                <a:spcPct val="250000"/>
              </a:lnSpc>
              <a:buFont typeface="Wingdings" pitchFamily="2" charset="2"/>
              <a:buChar char="v"/>
            </a:pPr>
            <a:r>
              <a:rPr lang="en-US" dirty="0">
                <a:latin typeface="Times New Roman" pitchFamily="18" charset="0"/>
                <a:cs typeface="Times New Roman" pitchFamily="18" charset="0"/>
              </a:rPr>
              <a:t>Remember to </a:t>
            </a:r>
            <a:r>
              <a:rPr lang="en-US" dirty="0" smtClean="0">
                <a:latin typeface="Times New Roman" pitchFamily="18" charset="0"/>
                <a:cs typeface="Times New Roman" pitchFamily="18" charset="0"/>
              </a:rPr>
              <a:t>smile.</a:t>
            </a:r>
          </a:p>
          <a:p>
            <a:pPr marL="285750" indent="-285750">
              <a:lnSpc>
                <a:spcPct val="250000"/>
              </a:lnSpc>
              <a:buFont typeface="Wingdings" pitchFamily="2" charset="2"/>
              <a:buChar char="v"/>
            </a:pPr>
            <a:r>
              <a:rPr lang="en-US" dirty="0" smtClean="0">
                <a:latin typeface="Times New Roman" pitchFamily="18" charset="0"/>
                <a:cs typeface="Times New Roman" pitchFamily="18" charset="0"/>
              </a:rPr>
              <a:t>Write down some more information you may need during the discussion after you finish the presentation</a:t>
            </a:r>
            <a:endParaRPr lang="en-US" dirty="0">
              <a:latin typeface="Times New Roman" pitchFamily="18" charset="0"/>
              <a:cs typeface="Times New Roman" pitchFamily="18" charset="0"/>
            </a:endParaRPr>
          </a:p>
        </p:txBody>
      </p:sp>
      <p:sp>
        <p:nvSpPr>
          <p:cNvPr id="5" name="Rectangle à coins arrondis 4"/>
          <p:cNvSpPr/>
          <p:nvPr/>
        </p:nvSpPr>
        <p:spPr>
          <a:xfrm>
            <a:off x="2987824" y="292553"/>
            <a:ext cx="3374779"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latin typeface="Times New Roman" pitchFamily="18" charset="0"/>
                <a:cs typeface="Times New Roman" pitchFamily="18" charset="0"/>
              </a:rPr>
              <a:t>Preparing to present</a:t>
            </a:r>
          </a:p>
        </p:txBody>
      </p:sp>
    </p:spTree>
    <p:extLst>
      <p:ext uri="{BB962C8B-B14F-4D97-AF65-F5344CB8AC3E}">
        <p14:creationId xmlns:p14="http://schemas.microsoft.com/office/powerpoint/2010/main" val="41118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 calcmode="lin" valueType="num">
                                      <p:cBhvr additive="base">
                                        <p:cTn id="1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95736" y="305006"/>
            <a:ext cx="5121147"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latin typeface="Times New Roman" pitchFamily="18" charset="0"/>
                <a:cs typeface="Times New Roman" pitchFamily="18" charset="0"/>
              </a:rPr>
              <a:t>On the day of your presentation</a:t>
            </a:r>
          </a:p>
        </p:txBody>
      </p:sp>
      <p:sp>
        <p:nvSpPr>
          <p:cNvPr id="5" name="Rectangle 4"/>
          <p:cNvSpPr/>
          <p:nvPr/>
        </p:nvSpPr>
        <p:spPr>
          <a:xfrm>
            <a:off x="219805" y="1988840"/>
            <a:ext cx="8672675" cy="2554545"/>
          </a:xfrm>
          <a:prstGeom prst="rect">
            <a:avLst/>
          </a:prstGeom>
        </p:spPr>
        <p:txBody>
          <a:bodyPr wrap="square">
            <a:spAutoFit/>
          </a:bodyPr>
          <a:lstStyle/>
          <a:p>
            <a:pPr>
              <a:lnSpc>
                <a:spcPct val="200000"/>
              </a:lnSpc>
            </a:pPr>
            <a:r>
              <a:rPr lang="en-US" sz="2000" dirty="0">
                <a:latin typeface="Times New Roman" pitchFamily="18" charset="0"/>
                <a:cs typeface="Times New Roman" pitchFamily="18" charset="0"/>
              </a:rPr>
              <a:t>On the day of your presentation, you might feel anxious or nervous and that is completely normally. </a:t>
            </a:r>
            <a:endParaRPr lang="en-US" sz="2000" dirty="0" smtClean="0">
              <a:latin typeface="Times New Roman" pitchFamily="18" charset="0"/>
              <a:cs typeface="Times New Roman" pitchFamily="18" charset="0"/>
            </a:endParaRPr>
          </a:p>
          <a:p>
            <a:pPr>
              <a:lnSpc>
                <a:spcPct val="200000"/>
              </a:lnSpc>
            </a:pPr>
            <a:r>
              <a:rPr lang="en-US" sz="2000" dirty="0" smtClean="0">
                <a:latin typeface="Times New Roman" pitchFamily="18" charset="0"/>
                <a:cs typeface="Times New Roman" pitchFamily="18" charset="0"/>
              </a:rPr>
              <a:t>Have </a:t>
            </a:r>
            <a:r>
              <a:rPr lang="en-US" sz="2000" dirty="0">
                <a:latin typeface="Times New Roman" pitchFamily="18" charset="0"/>
                <a:cs typeface="Times New Roman" pitchFamily="18" charset="0"/>
              </a:rPr>
              <a:t>confidence in your ability, the presentation you have planned, and the preparation you have done!</a:t>
            </a:r>
          </a:p>
        </p:txBody>
      </p:sp>
    </p:spTree>
    <p:extLst>
      <p:ext uri="{BB962C8B-B14F-4D97-AF65-F5344CB8AC3E}">
        <p14:creationId xmlns:p14="http://schemas.microsoft.com/office/powerpoint/2010/main" val="907177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Oral presentation </a:t>
            </a:r>
            <a:endParaRPr lang="en-US" sz="3200" i="1" dirty="0">
              <a:latin typeface="Times New Roman" pitchFamily="18" charset="0"/>
              <a:cs typeface="Times New Roman" pitchFamily="18" charset="0"/>
            </a:endParaRPr>
          </a:p>
        </p:txBody>
      </p:sp>
      <p:sp>
        <p:nvSpPr>
          <p:cNvPr id="2" name="Rectangle 1"/>
          <p:cNvSpPr/>
          <p:nvPr/>
        </p:nvSpPr>
        <p:spPr>
          <a:xfrm>
            <a:off x="2699792" y="2348880"/>
            <a:ext cx="6089854" cy="1704569"/>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Oral presentations</a:t>
            </a:r>
            <a:r>
              <a:rPr lang="en-US" dirty="0">
                <a:latin typeface="Times New Roman" pitchFamily="18" charset="0"/>
                <a:cs typeface="Times New Roman" pitchFamily="18" charset="0"/>
              </a:rPr>
              <a:t>, also known as public speaking or simply presentations, consist of an individual or group verbally addressing an audience on a particular topic. The aim of this is to educate, inform, entertain or present an argument.</a:t>
            </a:r>
          </a:p>
        </p:txBody>
      </p:sp>
      <p:sp>
        <p:nvSpPr>
          <p:cNvPr id="5" name="Rectangle à coins arrondis 4"/>
          <p:cNvSpPr/>
          <p:nvPr/>
        </p:nvSpPr>
        <p:spPr>
          <a:xfrm>
            <a:off x="899592" y="1268760"/>
            <a:ext cx="4117026" cy="510778"/>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a:latin typeface="Times New Roman" pitchFamily="18" charset="0"/>
                <a:cs typeface="Times New Roman" pitchFamily="18" charset="0"/>
              </a:rPr>
              <a:t>What is an oral presentation?</a:t>
            </a:r>
          </a:p>
        </p:txBody>
      </p:sp>
      <p:pic>
        <p:nvPicPr>
          <p:cNvPr id="2050" name="Picture 2" descr="Question - Icônes gens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70469"/>
            <a:ext cx="1937493" cy="193749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cteur droit 6"/>
          <p:cNvCxnSpPr/>
          <p:nvPr/>
        </p:nvCxnSpPr>
        <p:spPr>
          <a:xfrm>
            <a:off x="2843808" y="4077072"/>
            <a:ext cx="4680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669" y="4422005"/>
            <a:ext cx="3952049" cy="23712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00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barn(inVertical)">
                                      <p:cBhvr>
                                        <p:cTn id="2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11256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Oral presentation </a:t>
            </a:r>
            <a:endParaRPr lang="en-US" sz="3200" i="1" dirty="0">
              <a:latin typeface="Times New Roman" pitchFamily="18" charset="0"/>
              <a:cs typeface="Times New Roman" pitchFamily="18" charset="0"/>
            </a:endParaRPr>
          </a:p>
        </p:txBody>
      </p:sp>
      <p:sp>
        <p:nvSpPr>
          <p:cNvPr id="5" name="Rectangle à coins arrondis 4"/>
          <p:cNvSpPr/>
          <p:nvPr/>
        </p:nvSpPr>
        <p:spPr>
          <a:xfrm>
            <a:off x="1205880" y="1212458"/>
            <a:ext cx="1268275" cy="510778"/>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smtClean="0">
                <a:latin typeface="Times New Roman" pitchFamily="18" charset="0"/>
                <a:cs typeface="Times New Roman" pitchFamily="18" charset="0"/>
              </a:rPr>
              <a:t>Where?</a:t>
            </a:r>
            <a:endParaRPr lang="en-US" sz="2400" b="1" dirty="0">
              <a:latin typeface="Times New Roman" pitchFamily="18" charset="0"/>
              <a:cs typeface="Times New Roman" pitchFamily="18" charset="0"/>
            </a:endParaRPr>
          </a:p>
        </p:txBody>
      </p:sp>
      <p:pic>
        <p:nvPicPr>
          <p:cNvPr id="2050" name="Picture 2" descr="Question - Icônes gens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231" y="1906473"/>
            <a:ext cx="1865485" cy="18654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784" y="1006182"/>
            <a:ext cx="5688632" cy="923330"/>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Oral presentations are seen within workplaces, </a:t>
            </a:r>
            <a:r>
              <a:rPr lang="en-US" dirty="0" smtClean="0">
                <a:latin typeface="Times New Roman" pitchFamily="18" charset="0"/>
                <a:cs typeface="Times New Roman" pitchFamily="18" charset="0"/>
              </a:rPr>
              <a:t>classrooms, mosques, </a:t>
            </a:r>
            <a:r>
              <a:rPr lang="en-US" dirty="0">
                <a:latin typeface="Times New Roman" pitchFamily="18" charset="0"/>
                <a:cs typeface="Times New Roman" pitchFamily="18" charset="0"/>
              </a:rPr>
              <a:t>and even at social events such as weddings.</a:t>
            </a:r>
          </a:p>
        </p:txBody>
      </p:sp>
      <p:sp>
        <p:nvSpPr>
          <p:cNvPr id="9" name="Rectangle à coins arrondis 8"/>
          <p:cNvSpPr/>
          <p:nvPr/>
        </p:nvSpPr>
        <p:spPr>
          <a:xfrm>
            <a:off x="394231" y="3973612"/>
            <a:ext cx="4114566" cy="510778"/>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smtClean="0">
                <a:latin typeface="Times New Roman" pitchFamily="18" charset="0"/>
                <a:cs typeface="Times New Roman" pitchFamily="18" charset="0"/>
              </a:rPr>
              <a:t>How about at the university ?</a:t>
            </a:r>
            <a:endParaRPr lang="en-US" sz="2400" b="1" dirty="0">
              <a:latin typeface="Times New Roman" pitchFamily="18" charset="0"/>
              <a:cs typeface="Times New Roman" pitchFamily="18" charset="0"/>
            </a:endParaRPr>
          </a:p>
        </p:txBody>
      </p:sp>
      <p:sp>
        <p:nvSpPr>
          <p:cNvPr id="10" name="Rectangle 9"/>
          <p:cNvSpPr/>
          <p:nvPr/>
        </p:nvSpPr>
        <p:spPr>
          <a:xfrm>
            <a:off x="3491880" y="4725144"/>
            <a:ext cx="5328592" cy="1289071"/>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An oral presentation at university assesses the presenter’s ability to communicate relevant information effectively in an interesting and engaging manner.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103" y="2119140"/>
            <a:ext cx="1925195" cy="1453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538" y="2119140"/>
            <a:ext cx="2212718" cy="1453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1651" y="2082746"/>
            <a:ext cx="1992837" cy="14902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872" y="4739030"/>
            <a:ext cx="2592289" cy="172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61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76064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Planning your oral presentation </a:t>
            </a:r>
            <a:endParaRPr lang="en-US" sz="3200" i="1" dirty="0">
              <a:latin typeface="Times New Roman" pitchFamily="18" charset="0"/>
              <a:cs typeface="Times New Roman" pitchFamily="18" charset="0"/>
            </a:endParaRPr>
          </a:p>
        </p:txBody>
      </p:sp>
      <p:sp>
        <p:nvSpPr>
          <p:cNvPr id="5" name="Rectangle 4"/>
          <p:cNvSpPr/>
          <p:nvPr/>
        </p:nvSpPr>
        <p:spPr>
          <a:xfrm>
            <a:off x="467544" y="1088829"/>
            <a:ext cx="8352928" cy="3170099"/>
          </a:xfrm>
          <a:prstGeom prst="rect">
            <a:avLst/>
          </a:prstGeom>
        </p:spPr>
        <p:txBody>
          <a:bodyPr wrap="square">
            <a:spAutoFit/>
          </a:bodyPr>
          <a:lstStyle/>
          <a:p>
            <a:pPr>
              <a:lnSpc>
                <a:spcPct val="200000"/>
              </a:lnSpc>
            </a:pPr>
            <a:r>
              <a:rPr lang="en-US" sz="2000" dirty="0">
                <a:latin typeface="Times New Roman" pitchFamily="18" charset="0"/>
                <a:cs typeface="Times New Roman" pitchFamily="18" charset="0"/>
              </a:rPr>
              <a:t>The most important factors for a successful presentation are: </a:t>
            </a:r>
            <a:endParaRPr lang="en-US" sz="2000" dirty="0" smtClean="0">
              <a:latin typeface="Times New Roman" pitchFamily="18" charset="0"/>
              <a:cs typeface="Times New Roman" pitchFamily="18" charset="0"/>
            </a:endParaRPr>
          </a:p>
          <a:p>
            <a:pPr marL="285750" indent="-285750">
              <a:lnSpc>
                <a:spcPct val="200000"/>
              </a:lnSpc>
              <a:buFont typeface="Wingdings" pitchFamily="2" charset="2"/>
              <a:buChar char="v"/>
            </a:pPr>
            <a:r>
              <a:rPr lang="en-US" sz="2000" dirty="0" smtClean="0">
                <a:latin typeface="Times New Roman" pitchFamily="18" charset="0"/>
                <a:cs typeface="Times New Roman" pitchFamily="18" charset="0"/>
              </a:rPr>
              <a:t>careful </a:t>
            </a:r>
            <a:r>
              <a:rPr lang="en-US" sz="2000" dirty="0">
                <a:latin typeface="Times New Roman" pitchFamily="18" charset="0"/>
                <a:cs typeface="Times New Roman" pitchFamily="18" charset="0"/>
              </a:rPr>
              <a:t>planning, </a:t>
            </a:r>
            <a:endParaRPr lang="en-US" sz="2000" dirty="0" smtClean="0">
              <a:latin typeface="Times New Roman" pitchFamily="18" charset="0"/>
              <a:cs typeface="Times New Roman" pitchFamily="18" charset="0"/>
            </a:endParaRPr>
          </a:p>
          <a:p>
            <a:pPr marL="285750" indent="-285750">
              <a:lnSpc>
                <a:spcPct val="200000"/>
              </a:lnSpc>
              <a:buFont typeface="Wingdings" pitchFamily="2" charset="2"/>
              <a:buChar char="v"/>
            </a:pPr>
            <a:r>
              <a:rPr lang="en-US" sz="2000" dirty="0" smtClean="0">
                <a:latin typeface="Times New Roman" pitchFamily="18" charset="0"/>
                <a:cs typeface="Times New Roman" pitchFamily="18" charset="0"/>
              </a:rPr>
              <a:t>lots </a:t>
            </a:r>
            <a:r>
              <a:rPr lang="en-US" sz="2000" dirty="0">
                <a:latin typeface="Times New Roman" pitchFamily="18" charset="0"/>
                <a:cs typeface="Times New Roman" pitchFamily="18" charset="0"/>
              </a:rPr>
              <a:t>of practice and engaging the audience. </a:t>
            </a:r>
            <a:endParaRPr lang="en-US" sz="2000" dirty="0" smtClean="0">
              <a:latin typeface="Times New Roman" pitchFamily="18" charset="0"/>
              <a:cs typeface="Times New Roman" pitchFamily="18" charset="0"/>
            </a:endParaRPr>
          </a:p>
          <a:p>
            <a:pPr marL="285750" indent="-285750">
              <a:lnSpc>
                <a:spcPct val="200000"/>
              </a:lnSpc>
              <a:buFont typeface="Wingdings" pitchFamily="2" charset="2"/>
              <a:buChar char="v"/>
            </a:pPr>
            <a:r>
              <a:rPr lang="en-US" sz="2000" dirty="0" smtClean="0">
                <a:latin typeface="Times New Roman" pitchFamily="18" charset="0"/>
                <a:cs typeface="Times New Roman" pitchFamily="18" charset="0"/>
              </a:rPr>
              <a:t>It's </a:t>
            </a:r>
            <a:r>
              <a:rPr lang="en-US" sz="2000" dirty="0">
                <a:latin typeface="Times New Roman" pitchFamily="18" charset="0"/>
                <a:cs typeface="Times New Roman" pitchFamily="18" charset="0"/>
              </a:rPr>
              <a:t>a good idea to watch some professional presentations online to get a sense of what good speakers do.</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4581128"/>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e 5"/>
          <p:cNvGrpSpPr/>
          <p:nvPr/>
        </p:nvGrpSpPr>
        <p:grpSpPr>
          <a:xfrm>
            <a:off x="3114894" y="3951151"/>
            <a:ext cx="2911388" cy="2929386"/>
            <a:chOff x="3316796" y="3730102"/>
            <a:chExt cx="2911388" cy="2929386"/>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796" y="4005064"/>
              <a:ext cx="2654424" cy="265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730102"/>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4916243"/>
            <a:ext cx="30194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52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077"/>
                                        </p:tgtEl>
                                        <p:attrNameLst>
                                          <p:attrName>style.visibility</p:attrName>
                                        </p:attrNameLst>
                                      </p:cBhvr>
                                      <p:to>
                                        <p:strVal val="visible"/>
                                      </p:to>
                                    </p:set>
                                    <p:animEffect transition="in" filter="fade">
                                      <p:cBhvr>
                                        <p:cTn id="33"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76064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Planning your oral presentation </a:t>
            </a:r>
            <a:endParaRPr lang="en-US" sz="3200" i="1" dirty="0">
              <a:latin typeface="Times New Roman" pitchFamily="18" charset="0"/>
              <a:cs typeface="Times New Roman" pitchFamily="18" charset="0"/>
            </a:endParaRPr>
          </a:p>
        </p:txBody>
      </p:sp>
      <p:sp>
        <p:nvSpPr>
          <p:cNvPr id="9" name="Rectangle à coins arrondis 8"/>
          <p:cNvSpPr/>
          <p:nvPr/>
        </p:nvSpPr>
        <p:spPr>
          <a:xfrm>
            <a:off x="904287" y="869355"/>
            <a:ext cx="5004744" cy="510778"/>
          </a:xfrm>
          <a:prstGeom prst="round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2400" b="1" dirty="0">
                <a:latin typeface="Times New Roman" pitchFamily="18" charset="0"/>
                <a:cs typeface="Times New Roman" pitchFamily="18" charset="0"/>
              </a:rPr>
              <a:t>What </a:t>
            </a:r>
            <a:r>
              <a:rPr lang="en-US" sz="2400" b="1" dirty="0" smtClean="0">
                <a:latin typeface="Times New Roman" pitchFamily="18" charset="0"/>
                <a:cs typeface="Times New Roman" pitchFamily="18" charset="0"/>
              </a:rPr>
              <a:t>to do once I have the subject ?</a:t>
            </a:r>
            <a:endParaRPr lang="en-US" sz="2400" b="1" dirty="0">
              <a:latin typeface="Times New Roman" pitchFamily="18" charset="0"/>
              <a:cs typeface="Times New Roman" pitchFamily="18" charset="0"/>
            </a:endParaRPr>
          </a:p>
        </p:txBody>
      </p:sp>
      <p:pic>
        <p:nvPicPr>
          <p:cNvPr id="10" name="Picture 2" descr="Question - Icônes gens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9" y="1300356"/>
            <a:ext cx="1937493" cy="19374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9752" y="1772816"/>
            <a:ext cx="6048672" cy="1754326"/>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Review the subject outline. </a:t>
            </a:r>
            <a:r>
              <a:rPr lang="en-US" dirty="0">
                <a:latin typeface="Times New Roman" pitchFamily="18" charset="0"/>
                <a:cs typeface="Times New Roman" pitchFamily="18" charset="0"/>
              </a:rPr>
              <a:t>Look for all relevant detail that you will need to understand the requirements of the task, including when it is due, the weight of the assessment, and the length of time you have to </a:t>
            </a:r>
            <a:r>
              <a:rPr lang="en-US" dirty="0" smtClean="0">
                <a:latin typeface="Times New Roman" pitchFamily="18" charset="0"/>
                <a:cs typeface="Times New Roman" pitchFamily="18" charset="0"/>
              </a:rPr>
              <a:t>present.</a:t>
            </a:r>
            <a:endParaRPr lang="en-US" dirty="0">
              <a:latin typeface="Times New Roman" pitchFamily="18" charset="0"/>
              <a:cs typeface="Times New Roman" pitchFamily="18" charset="0"/>
            </a:endParaRPr>
          </a:p>
        </p:txBody>
      </p:sp>
      <p:pic>
        <p:nvPicPr>
          <p:cNvPr id="4098" name="Picture 2" descr="Looking-For Icons - Free SVG &amp; PNG Looking-For Image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604553">
            <a:off x="7825307" y="923959"/>
            <a:ext cx="1319205" cy="131920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horloge - Icônes heure et date gratui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3044840"/>
            <a:ext cx="964604" cy="964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1480" y="4038075"/>
            <a:ext cx="8528992" cy="2308324"/>
          </a:xfrm>
          <a:prstGeom prst="rect">
            <a:avLst/>
          </a:prstGeom>
        </p:spPr>
        <p:txBody>
          <a:bodyPr wrap="square">
            <a:spAutoFit/>
          </a:bodyPr>
          <a:lstStyle/>
          <a:p>
            <a:pPr>
              <a:lnSpc>
                <a:spcPct val="200000"/>
              </a:lnSpc>
            </a:pPr>
            <a:r>
              <a:rPr lang="en-US" dirty="0" smtClean="0">
                <a:latin typeface="Times New Roman" pitchFamily="18" charset="0"/>
                <a:cs typeface="Times New Roman" pitchFamily="18" charset="0"/>
              </a:rPr>
              <a:t>Analyze </a:t>
            </a:r>
            <a:r>
              <a:rPr lang="en-US" dirty="0">
                <a:latin typeface="Times New Roman" pitchFamily="18" charset="0"/>
                <a:cs typeface="Times New Roman" pitchFamily="18" charset="0"/>
              </a:rPr>
              <a:t>the task.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Define your goal form the presentation </a:t>
            </a:r>
          </a:p>
          <a:p>
            <a:pPr>
              <a:lnSpc>
                <a:spcPct val="200000"/>
              </a:lnSpc>
            </a:pPr>
            <a:r>
              <a:rPr lang="en-US" dirty="0" smtClean="0">
                <a:latin typeface="Times New Roman" pitchFamily="18" charset="0"/>
                <a:cs typeface="Times New Roman" pitchFamily="18" charset="0"/>
              </a:rPr>
              <a:t>Determine </a:t>
            </a:r>
            <a:r>
              <a:rPr lang="en-US" dirty="0">
                <a:latin typeface="Times New Roman" pitchFamily="18" charset="0"/>
                <a:cs typeface="Times New Roman" pitchFamily="18" charset="0"/>
              </a:rPr>
              <a:t>the purpose of the presentation.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you </a:t>
            </a:r>
            <a:r>
              <a:rPr lang="en-US" dirty="0">
                <a:latin typeface="Times New Roman" pitchFamily="18" charset="0"/>
                <a:cs typeface="Times New Roman" pitchFamily="18" charset="0"/>
              </a:rPr>
              <a:t>need to answer a specific question?</a:t>
            </a:r>
          </a:p>
        </p:txBody>
      </p:sp>
      <p:pic>
        <p:nvPicPr>
          <p:cNvPr id="4102" name="Picture 6" descr="BASI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2396" y="4135344"/>
            <a:ext cx="2818380" cy="211378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4038075"/>
            <a:ext cx="2816225" cy="211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7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fade">
                                      <p:cBhvr>
                                        <p:cTn id="27" dur="1000"/>
                                        <p:tgtEl>
                                          <p:spTgt spid="410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1000"/>
                                        <p:tgtEl>
                                          <p:spTgt spid="3">
                                            <p:txEl>
                                              <p:pRg st="1" end="1"/>
                                            </p:txEl>
                                          </p:spTgt>
                                        </p:tgtEl>
                                      </p:cBhvr>
                                    </p:animEffect>
                                    <p:anim calcmode="lin" valueType="num">
                                      <p:cBhvr>
                                        <p:cTn id="4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42" presetID="16" presetClass="entr" presetSubtype="21" fill="hold" nodeType="withEffect">
                                  <p:stCondLst>
                                    <p:cond delay="0"/>
                                  </p:stCondLst>
                                  <p:childTnLst>
                                    <p:set>
                                      <p:cBhvr>
                                        <p:cTn id="43" dur="1" fill="hold">
                                          <p:stCondLst>
                                            <p:cond delay="0"/>
                                          </p:stCondLst>
                                        </p:cTn>
                                        <p:tgtEl>
                                          <p:spTgt spid="4102"/>
                                        </p:tgtEl>
                                        <p:attrNameLst>
                                          <p:attrName>style.visibility</p:attrName>
                                        </p:attrNameLst>
                                      </p:cBhvr>
                                      <p:to>
                                        <p:strVal val="visible"/>
                                      </p:to>
                                    </p:set>
                                    <p:animEffect transition="in" filter="barn(inVertical)">
                                      <p:cBhvr>
                                        <p:cTn id="44" dur="500"/>
                                        <p:tgtEl>
                                          <p:spTgt spid="410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0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2" end="2"/>
                                            </p:txEl>
                                          </p:spTgt>
                                        </p:tgtEl>
                                        <p:attrNameLst>
                                          <p:attrName>style.visibility</p:attrName>
                                        </p:attrNameLst>
                                      </p:cBhvr>
                                      <p:to>
                                        <p:strVal val="visible"/>
                                      </p:to>
                                    </p:set>
                                    <p:animEffect transition="in" filter="fade">
                                      <p:cBhvr>
                                        <p:cTn id="53" dur="1000"/>
                                        <p:tgtEl>
                                          <p:spTgt spid="3">
                                            <p:txEl>
                                              <p:pRg st="2" end="2"/>
                                            </p:txEl>
                                          </p:spTgt>
                                        </p:tgtEl>
                                      </p:cBhvr>
                                    </p:animEffect>
                                    <p:anim calcmode="lin" valueType="num">
                                      <p:cBhvr>
                                        <p:cTn id="5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 calcmode="lin" valueType="num">
                                      <p:cBhvr additive="base">
                                        <p:cTn id="6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979712" y="116632"/>
            <a:ext cx="576064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Planning your oral presentation </a:t>
            </a:r>
            <a:endParaRPr lang="en-US" sz="3200" i="1" dirty="0">
              <a:latin typeface="Times New Roman" pitchFamily="18" charset="0"/>
              <a:cs typeface="Times New Roman" pitchFamily="18" charset="0"/>
            </a:endParaRPr>
          </a:p>
        </p:txBody>
      </p:sp>
      <p:sp>
        <p:nvSpPr>
          <p:cNvPr id="4" name="Rectangle 3"/>
          <p:cNvSpPr/>
          <p:nvPr/>
        </p:nvSpPr>
        <p:spPr>
          <a:xfrm>
            <a:off x="251520" y="1268760"/>
            <a:ext cx="8496944" cy="873572"/>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Consider the audience. </a:t>
            </a:r>
            <a:endParaRPr lang="en-US" b="1"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What </a:t>
            </a:r>
            <a:r>
              <a:rPr lang="en-US" dirty="0">
                <a:latin typeface="Times New Roman" pitchFamily="18" charset="0"/>
                <a:cs typeface="Times New Roman" pitchFamily="18" charset="0"/>
              </a:rPr>
              <a:t>are their expectations of your content and delivery?</a:t>
            </a:r>
          </a:p>
        </p:txBody>
      </p:sp>
      <p:grpSp>
        <p:nvGrpSpPr>
          <p:cNvPr id="7" name="Groupe 6"/>
          <p:cNvGrpSpPr/>
          <p:nvPr/>
        </p:nvGrpSpPr>
        <p:grpSpPr>
          <a:xfrm>
            <a:off x="6084168" y="836712"/>
            <a:ext cx="2088232" cy="2088232"/>
            <a:chOff x="7055768" y="1849746"/>
            <a:chExt cx="2088232" cy="2088232"/>
          </a:xfrm>
        </p:grpSpPr>
        <p:pic>
          <p:nvPicPr>
            <p:cNvPr id="5124" name="Picture 4" descr="Présentation - Icônes affaires et finances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5768" y="1849746"/>
              <a:ext cx="2088232"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ZoneTexte 5"/>
            <p:cNvSpPr txBox="1"/>
            <p:nvPr/>
          </p:nvSpPr>
          <p:spPr>
            <a:xfrm>
              <a:off x="7954784" y="2532365"/>
              <a:ext cx="761747"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grpSp>
      <p:sp>
        <p:nvSpPr>
          <p:cNvPr id="8" name="Rectangle 7"/>
          <p:cNvSpPr/>
          <p:nvPr/>
        </p:nvSpPr>
        <p:spPr>
          <a:xfrm>
            <a:off x="251520" y="2965116"/>
            <a:ext cx="5580112" cy="2120068"/>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Brainstorm</a:t>
            </a:r>
            <a:r>
              <a:rPr lang="en-US" dirty="0">
                <a:latin typeface="Times New Roman" pitchFamily="18" charset="0"/>
                <a:cs typeface="Times New Roman" pitchFamily="18" charset="0"/>
              </a:rPr>
              <a:t>. Map out everything you already know about the topic. Write out any ideas you can use to interact with the audience, or engage them, and jot down what questions, explanations and information you want the audience to be provided with.</a:t>
            </a:r>
          </a:p>
        </p:txBody>
      </p:sp>
      <p:pic>
        <p:nvPicPr>
          <p:cNvPr id="5126" name="Picture 6" descr="Carte Mentale | 4 applications de brainstorming à tes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4972" y="3189845"/>
            <a:ext cx="2554695" cy="1678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Rectangle 8"/>
          <p:cNvSpPr/>
          <p:nvPr/>
        </p:nvSpPr>
        <p:spPr>
          <a:xfrm>
            <a:off x="323528" y="5373216"/>
            <a:ext cx="5436096" cy="873572"/>
          </a:xfrm>
          <a:prstGeom prst="rect">
            <a:avLst/>
          </a:prstGeom>
        </p:spPr>
        <p:txBody>
          <a:bodyPr wrap="square">
            <a:spAutoFit/>
          </a:bodyPr>
          <a:lstStyle/>
          <a:p>
            <a:pPr>
              <a:lnSpc>
                <a:spcPct val="150000"/>
              </a:lnSpc>
            </a:pPr>
            <a:r>
              <a:rPr lang="en-US" b="1" dirty="0">
                <a:latin typeface="Times New Roman" pitchFamily="18" charset="0"/>
                <a:cs typeface="Times New Roman" pitchFamily="18" charset="0"/>
              </a:rPr>
              <a:t>Do the research</a:t>
            </a:r>
            <a:r>
              <a:rPr lang="en-US" dirty="0">
                <a:latin typeface="Times New Roman" pitchFamily="18" charset="0"/>
                <a:cs typeface="Times New Roman" pitchFamily="18" charset="0"/>
              </a:rPr>
              <a:t>. Find relevant material, take notes, and remember to keep the references you used.</a:t>
            </a:r>
          </a:p>
        </p:txBody>
      </p:sp>
      <p:pic>
        <p:nvPicPr>
          <p:cNvPr id="5129" name="Picture 9" descr="Research - Free business ic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8088" y="5085184"/>
            <a:ext cx="1594548" cy="1594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1684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heel(1)">
                                      <p:cBhvr>
                                        <p:cTn id="27" dur="20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129"/>
                                        </p:tgtEl>
                                        <p:attrNameLst>
                                          <p:attrName>style.visibility</p:attrName>
                                        </p:attrNameLst>
                                      </p:cBhvr>
                                      <p:to>
                                        <p:strVal val="visible"/>
                                      </p:to>
                                    </p:set>
                                    <p:animEffect transition="in" filter="fade">
                                      <p:cBhvr>
                                        <p:cTn id="36" dur="1000"/>
                                        <p:tgtEl>
                                          <p:spTgt spid="5129"/>
                                        </p:tgtEl>
                                      </p:cBhvr>
                                    </p:animEffect>
                                    <p:anim calcmode="lin" valueType="num">
                                      <p:cBhvr>
                                        <p:cTn id="37" dur="1000" fill="hold"/>
                                        <p:tgtEl>
                                          <p:spTgt spid="5129"/>
                                        </p:tgtEl>
                                        <p:attrNameLst>
                                          <p:attrName>ppt_x</p:attrName>
                                        </p:attrNameLst>
                                      </p:cBhvr>
                                      <p:tavLst>
                                        <p:tav tm="0">
                                          <p:val>
                                            <p:strVal val="#ppt_x"/>
                                          </p:val>
                                        </p:tav>
                                        <p:tav tm="100000">
                                          <p:val>
                                            <p:strVal val="#ppt_x"/>
                                          </p:val>
                                        </p:tav>
                                      </p:tavLst>
                                    </p:anim>
                                    <p:anim calcmode="lin" valueType="num">
                                      <p:cBhvr>
                                        <p:cTn id="38"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979712" y="116632"/>
            <a:ext cx="5760640"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i="1" dirty="0" smtClean="0">
                <a:latin typeface="Times New Roman" pitchFamily="18" charset="0"/>
                <a:cs typeface="Times New Roman" pitchFamily="18" charset="0"/>
              </a:rPr>
              <a:t>Planning your oral presentation </a:t>
            </a:r>
            <a:endParaRPr lang="en-US" sz="3200" i="1" dirty="0">
              <a:latin typeface="Times New Roman" pitchFamily="18" charset="0"/>
              <a:cs typeface="Times New Roman" pitchFamily="18" charset="0"/>
            </a:endParaRPr>
          </a:p>
        </p:txBody>
      </p:sp>
      <p:sp>
        <p:nvSpPr>
          <p:cNvPr id="6" name="Rectangle 5"/>
          <p:cNvSpPr/>
          <p:nvPr/>
        </p:nvSpPr>
        <p:spPr>
          <a:xfrm>
            <a:off x="179512" y="1331476"/>
            <a:ext cx="8136904" cy="369332"/>
          </a:xfrm>
          <a:prstGeom prst="rect">
            <a:avLst/>
          </a:prstGeom>
        </p:spPr>
        <p:txBody>
          <a:bodyPr wrap="square">
            <a:spAutoFit/>
          </a:bodyPr>
          <a:lstStyle/>
          <a:p>
            <a:r>
              <a:rPr lang="en-US" b="1" dirty="0" smtClean="0">
                <a:latin typeface="Times New Roman" pitchFamily="18" charset="0"/>
                <a:cs typeface="Times New Roman" pitchFamily="18" charset="0"/>
              </a:rPr>
              <a:t>Organize </a:t>
            </a:r>
            <a:r>
              <a:rPr lang="en-US" b="1" dirty="0">
                <a:latin typeface="Times New Roman" pitchFamily="18" charset="0"/>
                <a:cs typeface="Times New Roman" pitchFamily="18" charset="0"/>
              </a:rPr>
              <a:t>your ideas</a:t>
            </a:r>
            <a:r>
              <a:rPr lang="en-US" dirty="0">
                <a:latin typeface="Times New Roman" pitchFamily="18" charset="0"/>
                <a:cs typeface="Times New Roman" pitchFamily="18" charset="0"/>
              </a:rPr>
              <a:t>. Create a logical presentation so the information flows well.</a:t>
            </a:r>
          </a:p>
        </p:txBody>
      </p:sp>
      <p:pic>
        <p:nvPicPr>
          <p:cNvPr id="6146" name="Picture 2" descr="Idée - Icônes la technologie gratui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1700808"/>
            <a:ext cx="864460" cy="8644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o Idea Icons - Free SVG &amp; PNG No Idea Images - Noun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772816"/>
            <a:ext cx="739769" cy="73976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ucune idée - Icônes commercialisation gratui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8854" y="1772816"/>
            <a:ext cx="839889" cy="83988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a:off x="1259632" y="2204864"/>
            <a:ext cx="252028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5076056" y="2204864"/>
            <a:ext cx="252028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5536" y="2996952"/>
            <a:ext cx="8496944" cy="1338828"/>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Pay attention to the language you are using</a:t>
            </a:r>
            <a:r>
              <a:rPr lang="en-US" dirty="0">
                <a:latin typeface="Times New Roman" pitchFamily="18" charset="0"/>
                <a:cs typeface="Times New Roman" pitchFamily="18" charset="0"/>
              </a:rPr>
              <a:t>. Presentations should be delivered in spoken or conversational language rather than written language. Spoken language is much easier for your audience to follow.</a:t>
            </a:r>
          </a:p>
        </p:txBody>
      </p:sp>
      <p:pic>
        <p:nvPicPr>
          <p:cNvPr id="615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16546" t="20182" r="17127" b="15818"/>
          <a:stretch/>
        </p:blipFill>
        <p:spPr bwMode="auto">
          <a:xfrm>
            <a:off x="7495375" y="3861048"/>
            <a:ext cx="1397105" cy="1348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9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par>
                                <p:cTn id="12" presetID="2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95736" y="470929"/>
            <a:ext cx="5150769" cy="510778"/>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fr-FR" sz="2400" b="1" dirty="0">
                <a:latin typeface="Times New Roman" pitchFamily="18" charset="0"/>
                <a:cs typeface="Times New Roman" pitchFamily="18" charset="0"/>
              </a:rPr>
              <a:t>Audience interaction and engagement</a:t>
            </a:r>
          </a:p>
        </p:txBody>
      </p:sp>
      <p:sp>
        <p:nvSpPr>
          <p:cNvPr id="5" name="Rectangle 4"/>
          <p:cNvSpPr/>
          <p:nvPr/>
        </p:nvSpPr>
        <p:spPr>
          <a:xfrm>
            <a:off x="107504" y="1268760"/>
            <a:ext cx="8568952" cy="5078313"/>
          </a:xfrm>
          <a:prstGeom prst="rect">
            <a:avLst/>
          </a:prstGeom>
        </p:spPr>
        <p:txBody>
          <a:bodyPr wrap="square">
            <a:spAutoFit/>
          </a:bodyPr>
          <a:lstStyle/>
          <a:p>
            <a:pPr algn="just">
              <a:lnSpc>
                <a:spcPct val="200000"/>
              </a:lnSpc>
            </a:pPr>
            <a:r>
              <a:rPr lang="en-US" dirty="0">
                <a:latin typeface="Times New Roman" pitchFamily="18" charset="0"/>
                <a:cs typeface="Times New Roman" pitchFamily="18" charset="0"/>
              </a:rPr>
              <a:t>Even if it isn’t a specific requirement, it is good practice to engage the audience and/or to have them interact during your presentation. Examples of ways to ensure audience interaction are:</a:t>
            </a:r>
          </a:p>
          <a:p>
            <a:pPr marL="285750" indent="-285750" algn="just">
              <a:lnSpc>
                <a:spcPct val="200000"/>
              </a:lnSpc>
              <a:buFont typeface="Wingdings" pitchFamily="2" charset="2"/>
              <a:buChar char="ü"/>
            </a:pPr>
            <a:r>
              <a:rPr lang="en-US" dirty="0">
                <a:latin typeface="Times New Roman" pitchFamily="18" charset="0"/>
                <a:cs typeface="Times New Roman" pitchFamily="18" charset="0"/>
              </a:rPr>
              <a:t>Asking questions, </a:t>
            </a:r>
            <a:endParaRPr lang="en-US" dirty="0" smtClean="0">
              <a:latin typeface="Times New Roman" pitchFamily="18" charset="0"/>
              <a:cs typeface="Times New Roman" pitchFamily="18" charset="0"/>
            </a:endParaRPr>
          </a:p>
          <a:p>
            <a:pPr marL="285750" indent="-285750" algn="just">
              <a:lnSpc>
                <a:spcPct val="200000"/>
              </a:lnSpc>
              <a:buFont typeface="Wingdings" pitchFamily="2" charset="2"/>
              <a:buChar char="ü"/>
            </a:pPr>
            <a:r>
              <a:rPr lang="en-US" dirty="0" smtClean="0">
                <a:latin typeface="Times New Roman" pitchFamily="18" charset="0"/>
                <a:cs typeface="Times New Roman" pitchFamily="18" charset="0"/>
              </a:rPr>
              <a:t>testing </a:t>
            </a:r>
            <a:r>
              <a:rPr lang="en-US" dirty="0">
                <a:latin typeface="Times New Roman" pitchFamily="18" charset="0"/>
                <a:cs typeface="Times New Roman" pitchFamily="18" charset="0"/>
              </a:rPr>
              <a:t>the audience, </a:t>
            </a:r>
            <a:endParaRPr lang="en-US" dirty="0" smtClean="0">
              <a:latin typeface="Times New Roman" pitchFamily="18" charset="0"/>
              <a:cs typeface="Times New Roman" pitchFamily="18" charset="0"/>
            </a:endParaRPr>
          </a:p>
          <a:p>
            <a:pPr marL="285750" indent="-285750" algn="just">
              <a:lnSpc>
                <a:spcPct val="200000"/>
              </a:lnSpc>
              <a:buFont typeface="Wingdings" pitchFamily="2" charset="2"/>
              <a:buChar char="ü"/>
            </a:pPr>
            <a:r>
              <a:rPr lang="en-US" dirty="0" smtClean="0">
                <a:latin typeface="Times New Roman" pitchFamily="18" charset="0"/>
                <a:cs typeface="Times New Roman" pitchFamily="18" charset="0"/>
              </a:rPr>
              <a:t>providing </a:t>
            </a:r>
            <a:r>
              <a:rPr lang="en-US" dirty="0">
                <a:latin typeface="Times New Roman" pitchFamily="18" charset="0"/>
                <a:cs typeface="Times New Roman" pitchFamily="18" charset="0"/>
              </a:rPr>
              <a:t>a quiz.</a:t>
            </a:r>
          </a:p>
          <a:p>
            <a:pPr marL="285750" indent="-285750" algn="just">
              <a:lnSpc>
                <a:spcPct val="200000"/>
              </a:lnSpc>
              <a:buFont typeface="Wingdings" pitchFamily="2" charset="2"/>
              <a:buChar char="ü"/>
            </a:pPr>
            <a:r>
              <a:rPr lang="en-US" dirty="0">
                <a:latin typeface="Times New Roman" pitchFamily="18" charset="0"/>
                <a:cs typeface="Times New Roman" pitchFamily="18" charset="0"/>
              </a:rPr>
              <a:t>Allowing the audience to ask questions</a:t>
            </a:r>
            <a:r>
              <a:rPr lang="en-US" dirty="0" smtClean="0">
                <a:latin typeface="Times New Roman" pitchFamily="18" charset="0"/>
                <a:cs typeface="Times New Roman" pitchFamily="18" charset="0"/>
              </a:rPr>
              <a:t>.</a:t>
            </a:r>
          </a:p>
          <a:p>
            <a:pPr algn="just">
              <a:lnSpc>
                <a:spcPct val="200000"/>
              </a:lnSpc>
            </a:pP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140968"/>
            <a:ext cx="4788024" cy="29795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283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059832" y="446599"/>
            <a:ext cx="2966074" cy="578882"/>
          </a:xfrm>
          <a:prstGeom prst="round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2800" b="1" dirty="0">
                <a:latin typeface="Times New Roman" pitchFamily="18" charset="0"/>
                <a:cs typeface="Times New Roman" pitchFamily="18" charset="0"/>
              </a:rPr>
              <a:t>Using visual </a:t>
            </a:r>
            <a:r>
              <a:rPr lang="en-US" sz="2800" b="1" dirty="0" smtClean="0">
                <a:latin typeface="Times New Roman" pitchFamily="18" charset="0"/>
                <a:cs typeface="Times New Roman" pitchFamily="18" charset="0"/>
              </a:rPr>
              <a:t>Tools</a:t>
            </a:r>
            <a:endParaRPr lang="en-US" sz="2800" b="1" dirty="0">
              <a:latin typeface="Times New Roman" pitchFamily="18" charset="0"/>
              <a:cs typeface="Times New Roman" pitchFamily="18" charset="0"/>
            </a:endParaRPr>
          </a:p>
        </p:txBody>
      </p:sp>
      <p:sp>
        <p:nvSpPr>
          <p:cNvPr id="6" name="Rectangle 5"/>
          <p:cNvSpPr/>
          <p:nvPr/>
        </p:nvSpPr>
        <p:spPr>
          <a:xfrm>
            <a:off x="467544" y="1196752"/>
            <a:ext cx="8280920" cy="3970318"/>
          </a:xfrm>
          <a:prstGeom prst="rect">
            <a:avLst/>
          </a:prstGeom>
        </p:spPr>
        <p:txBody>
          <a:bodyPr wrap="square">
            <a:spAutoFit/>
          </a:bodyPr>
          <a:lstStyle/>
          <a:p>
            <a:pPr>
              <a:lnSpc>
                <a:spcPct val="200000"/>
              </a:lnSpc>
            </a:pP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many oral presentation assessments you will be allowed or required to use visual </a:t>
            </a:r>
            <a:r>
              <a:rPr lang="en-US" dirty="0" smtClean="0">
                <a:latin typeface="Times New Roman" pitchFamily="18" charset="0"/>
                <a:cs typeface="Times New Roman" pitchFamily="18" charset="0"/>
              </a:rPr>
              <a:t>tools, </a:t>
            </a:r>
            <a:r>
              <a:rPr lang="en-US" dirty="0">
                <a:latin typeface="Times New Roman" pitchFamily="18" charset="0"/>
                <a:cs typeface="Times New Roman" pitchFamily="18" charset="0"/>
              </a:rPr>
              <a:t>such as </a:t>
            </a:r>
            <a:r>
              <a:rPr lang="en-US" dirty="0" smtClean="0">
                <a:latin typeface="Times New Roman" pitchFamily="18" charset="0"/>
                <a:cs typeface="Times New Roman" pitchFamily="18" charset="0"/>
              </a:rPr>
              <a:t>: </a:t>
            </a:r>
          </a:p>
          <a:p>
            <a:pPr>
              <a:lnSpc>
                <a:spcPct val="200000"/>
              </a:lnSpc>
            </a:pPr>
            <a:r>
              <a:rPr lang="en-US" dirty="0" smtClean="0">
                <a:latin typeface="Times New Roman" pitchFamily="18" charset="0"/>
                <a:cs typeface="Times New Roman" pitchFamily="18" charset="0"/>
              </a:rPr>
              <a:t>slides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images </a:t>
            </a:r>
            <a:r>
              <a:rPr lang="en-US" dirty="0">
                <a:latin typeface="Times New Roman" pitchFamily="18" charset="0"/>
                <a:cs typeface="Times New Roman" pitchFamily="18" charset="0"/>
              </a:rPr>
              <a:t>or </a:t>
            </a:r>
            <a:r>
              <a:rPr lang="en-US" dirty="0" smtClean="0">
                <a:latin typeface="Times New Roman" pitchFamily="18" charset="0"/>
                <a:cs typeface="Times New Roman" pitchFamily="18" charset="0"/>
              </a:rPr>
              <a:t>videos ,</a:t>
            </a:r>
          </a:p>
          <a:p>
            <a:pPr>
              <a:lnSpc>
                <a:spcPct val="200000"/>
              </a:lnSpc>
            </a:pPr>
            <a:r>
              <a:rPr lang="en-US" dirty="0" smtClean="0">
                <a:latin typeface="Times New Roman" pitchFamily="18" charset="0"/>
                <a:cs typeface="Times New Roman" pitchFamily="18" charset="0"/>
              </a:rPr>
              <a:t>to </a:t>
            </a:r>
            <a:r>
              <a:rPr lang="en-US" dirty="0">
                <a:latin typeface="Times New Roman" pitchFamily="18" charset="0"/>
                <a:cs typeface="Times New Roman" pitchFamily="18" charset="0"/>
              </a:rPr>
              <a:t>add an interesting feature and engage the audience. </a:t>
            </a:r>
            <a:endParaRPr lang="en-US" dirty="0" smtClean="0">
              <a:latin typeface="Times New Roman" pitchFamily="18" charset="0"/>
              <a:cs typeface="Times New Roman" pitchFamily="18" charset="0"/>
            </a:endParaRPr>
          </a:p>
          <a:p>
            <a:pPr>
              <a:lnSpc>
                <a:spcPct val="200000"/>
              </a:lnSpc>
            </a:pPr>
            <a:r>
              <a:rPr lang="en-US" dirty="0" smtClean="0">
                <a:latin typeface="Times New Roman" pitchFamily="18" charset="0"/>
                <a:cs typeface="Times New Roman" pitchFamily="18" charset="0"/>
              </a:rPr>
              <a:t>Keep </a:t>
            </a:r>
            <a:r>
              <a:rPr lang="en-US" dirty="0">
                <a:latin typeface="Times New Roman" pitchFamily="18" charset="0"/>
                <a:cs typeface="Times New Roman" pitchFamily="18" charset="0"/>
              </a:rPr>
              <a:t>your visual aids clear and to the point, and ensure that they are easily readable by your audience.</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373" y="1988840"/>
            <a:ext cx="2016931"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2265098"/>
            <a:ext cx="1646312" cy="1646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03048" y="5644545"/>
            <a:ext cx="8831855" cy="923330"/>
          </a:xfrm>
          <a:prstGeom prst="rect">
            <a:avLst/>
          </a:prstGeom>
        </p:spPr>
        <p:txBody>
          <a:bodyPr wrap="square">
            <a:spAutoFit/>
          </a:bodyPr>
          <a:lstStyle/>
          <a:p>
            <a:pPr algn="just"/>
            <a:r>
              <a:rPr lang="en-US" b="1" i="1" dirty="0">
                <a:solidFill>
                  <a:srgbClr val="FF0000"/>
                </a:solidFill>
              </a:rPr>
              <a:t>NOTE: </a:t>
            </a:r>
            <a:r>
              <a:rPr lang="en-US" i="1" dirty="0"/>
              <a:t>Don’t forget to save your visual material on a USB flash drive so that you can easily access it through the class computer (if applicable), and have a back-up if you need to submit it in class or print it out.</a:t>
            </a:r>
            <a:endParaRPr lang="en-US" dirty="0"/>
          </a:p>
        </p:txBody>
      </p:sp>
    </p:spTree>
    <p:extLst>
      <p:ext uri="{BB962C8B-B14F-4D97-AF65-F5344CB8AC3E}">
        <p14:creationId xmlns:p14="http://schemas.microsoft.com/office/powerpoint/2010/main" val="365121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756</Words>
  <Application>Microsoft Office PowerPoint</Application>
  <PresentationFormat>Affichage à l'écran (4:3)</PresentationFormat>
  <Paragraphs>64</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boubaker</dc:creator>
  <cp:lastModifiedBy>SAHRAOUI Boubaker</cp:lastModifiedBy>
  <cp:revision>28</cp:revision>
  <dcterms:created xsi:type="dcterms:W3CDTF">2023-10-14T13:38:27Z</dcterms:created>
  <dcterms:modified xsi:type="dcterms:W3CDTF">2024-10-08T12:47:08Z</dcterms:modified>
</cp:coreProperties>
</file>