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5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099" autoAdjust="0"/>
    <p:restoredTop sz="94660"/>
  </p:normalViewPr>
  <p:slideViewPr>
    <p:cSldViewPr>
      <p:cViewPr>
        <p:scale>
          <a:sx n="70" d="100"/>
          <a:sy n="70" d="100"/>
        </p:scale>
        <p:origin x="-888" y="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B0DD01-B965-4495-8A35-B34F05FCAC24}" type="datetimeFigureOut">
              <a:rPr lang="fr-FR" smtClean="0"/>
              <a:t>04/12/2025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5FCFDD-EF72-4540-81D9-B83F42DC88D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1294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FCFDD-EF72-4540-81D9-B83F42DC88D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7415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4DD005-8337-47E2-B1F4-2DB65B06A34A}" type="datetime1">
              <a:rPr lang="en-US" smtClean="0"/>
              <a:t>12/4/2025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1005E8-3E9E-48E7-88A2-BD4ED6291004}" type="datetime1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6799A93-C020-481C-93F3-CD7E9FBB2CC1}" type="datetime1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5C6837-A884-4855-83B0-CE8BCE4E32D3}" type="datetime1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9733FBF-8827-4A19-9313-B44950DFE823}" type="datetime1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AA822C-EA49-4476-8522-9274ADBDE073}" type="datetime1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40BA7F-4B55-4557-B60F-54BC740D5A2F}" type="datetime1">
              <a:rPr lang="en-US" smtClean="0"/>
              <a:t>12/4/2025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9423CE-D1B7-40BA-9A20-733D45026EE3}" type="datetime1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48ACD0-D325-4702-A011-B6F34E5F304B}" type="datetime1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0A226E3-9A3A-4742-9473-A1A4A7D0FA5C}" type="datetime1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F190CA-3A95-4837-A04F-C0DAC6C104B3}" type="datetime1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941B3A10-39F4-4D9A-B916-0505D887E8DE}" type="datetime1">
              <a:rPr lang="en-US" smtClean="0"/>
              <a:t>12/4/2025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3448" y="0"/>
            <a:ext cx="9157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Democratic and Popular Republic of Algeria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3447" y="271046"/>
            <a:ext cx="9157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Ministry of Higher Education and Scientific Research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33400"/>
            <a:ext cx="9157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Abd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El-</a:t>
            </a:r>
            <a:r>
              <a:rPr lang="en-US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afid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Boussouf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University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Mila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804446"/>
            <a:ext cx="9157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Faculty of Sciences &amp; Technology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066800"/>
            <a:ext cx="9157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Department of Process Engineering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3448" y="1367135"/>
            <a:ext cx="91574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HSE in Industrial Installations – UED2.1</a:t>
            </a:r>
            <a:endParaRPr lang="en-US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90602" y="1909465"/>
            <a:ext cx="14477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Week </a:t>
            </a:r>
            <a:r>
              <a:rPr lang="en-US" sz="2000" b="1" u="sng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V: 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1AD41-FAED-4480-813A-248201A9D28A}" type="datetime1">
              <a:rPr lang="en-US" smtClean="0">
                <a:solidFill>
                  <a:schemeClr val="accent1">
                    <a:lumMod val="50000"/>
                  </a:schemeClr>
                </a:solidFill>
              </a:rPr>
              <a:t>12/4/2025</a:t>
            </a:fld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Lecturer: Dr. M. Bouti</a:t>
            </a:r>
            <a:endParaRPr lang="en-US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accent1">
                    <a:lumMod val="50000"/>
                  </a:schemeClr>
                </a:solidFill>
              </a:rPr>
              <a:pPr/>
              <a:t>1</a:t>
            </a:fld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86000" y="1828800"/>
            <a:ext cx="6629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 Prevention and Control Strategies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 descr="C:\Users\LA CASA TECHNOLOGY\Downloads\asd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906018"/>
            <a:ext cx="7620000" cy="364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45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8ACD0-D325-4702-A011-B6F34E5F304B}" type="datetime1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Lecturer: Dr. M.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Bouti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43000" y="914400"/>
            <a:ext cx="7848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400" dirty="0"/>
              <a:t>Prevention prioritizes </a:t>
            </a: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eliminating risk at the </a:t>
            </a: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</a:t>
            </a:r>
            <a:r>
              <a:rPr lang="en-US" sz="2400" dirty="0" smtClean="0"/>
              <a:t>.</a:t>
            </a:r>
          </a:p>
          <a:p>
            <a:pPr marL="342900" indent="-34290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400" dirty="0" smtClean="0"/>
              <a:t>The </a:t>
            </a:r>
            <a:r>
              <a:rPr lang="en-US" sz="2400" dirty="0"/>
              <a:t>hierarchy of controls guides </a:t>
            </a: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decision-making</a:t>
            </a:r>
            <a:r>
              <a:rPr lang="en-US" sz="2400" dirty="0"/>
              <a:t>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90600" y="0"/>
            <a:ext cx="8153400" cy="697468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3600" dirty="0" smtClean="0">
                <a:solidFill>
                  <a:srgbClr val="002060"/>
                </a:solidFill>
              </a:rPr>
              <a:t>IIX.  Summary: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7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8ACD0-D325-4702-A011-B6F34E5F304B}" type="datetime1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Lecturer: Dr. M.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Bouti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90600" y="0"/>
            <a:ext cx="7406640" cy="63070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2800" b="1" dirty="0" smtClean="0">
                <a:solidFill>
                  <a:srgbClr val="002060"/>
                </a:solidFill>
              </a:rPr>
              <a:t>IX. Next Session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5685" y="776654"/>
            <a:ext cx="75859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/>
              <a:t>Week </a:t>
            </a:r>
            <a:r>
              <a:rPr lang="en-US" sz="2800" b="1" dirty="0" smtClean="0"/>
              <a:t>7: Introduction to Hygiene and Occupational Health</a:t>
            </a:r>
            <a:endParaRPr lang="en-US" sz="28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295400" y="2788024"/>
            <a:ext cx="7406640" cy="63070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b="1" dirty="0" smtClean="0">
                <a:solidFill>
                  <a:srgbClr val="002060"/>
                </a:solidFill>
              </a:rPr>
              <a:t>Thank you for your attention!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95400" y="3331698"/>
            <a:ext cx="7406640" cy="40210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2000" i="1" dirty="0" smtClean="0">
                <a:solidFill>
                  <a:srgbClr val="002060"/>
                </a:solidFill>
              </a:rPr>
              <a:t>See you next class.</a:t>
            </a:r>
            <a:endParaRPr lang="en-US" sz="20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19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228600"/>
            <a:ext cx="7406640" cy="63070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Learning Outcomes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914400"/>
            <a:ext cx="7391400" cy="609600"/>
          </a:xfrm>
        </p:spPr>
        <p:txBody>
          <a:bodyPr/>
          <a:lstStyle/>
          <a:p>
            <a:r>
              <a:rPr lang="en-US" dirty="0"/>
              <a:t>By the end of this session, </a:t>
            </a:r>
            <a:r>
              <a:rPr lang="en-US" dirty="0" smtClean="0"/>
              <a:t>you </a:t>
            </a:r>
            <a:r>
              <a:rPr lang="en-US" dirty="0"/>
              <a:t>will be able to</a:t>
            </a:r>
            <a:r>
              <a:rPr lang="en-US" dirty="0" smtClean="0"/>
              <a:t>: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78256-A431-4D06-BBF9-FB214F4D1504}" type="datetime1">
              <a:rPr lang="en-US" smtClean="0"/>
              <a:t>12/4/2025</a:t>
            </a:fld>
            <a:endParaRPr lang="en-US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219200" y="1371600"/>
            <a:ext cx="7543800" cy="4267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tIns="0">
            <a:no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70332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Understand the philosophy of risk </a:t>
            </a:r>
            <a:r>
              <a:rPr lang="en-US" sz="2400" dirty="0" smtClean="0">
                <a:solidFill>
                  <a:schemeClr val="tx1"/>
                </a:solidFill>
              </a:rPr>
              <a:t>prevention.</a:t>
            </a:r>
          </a:p>
          <a:p>
            <a:pPr marL="370332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tx1"/>
                </a:solidFill>
              </a:rPr>
              <a:t>Apply </a:t>
            </a:r>
            <a:r>
              <a:rPr lang="en-US" sz="2400" dirty="0">
                <a:solidFill>
                  <a:schemeClr val="tx1"/>
                </a:solidFill>
              </a:rPr>
              <a:t>the </a:t>
            </a:r>
            <a:r>
              <a:rPr lang="en-US" sz="2400" b="1" dirty="0">
                <a:solidFill>
                  <a:schemeClr val="tx1"/>
                </a:solidFill>
              </a:rPr>
              <a:t>hierarchy of </a:t>
            </a:r>
            <a:r>
              <a:rPr lang="en-US" sz="2400" b="1" dirty="0" smtClean="0">
                <a:solidFill>
                  <a:schemeClr val="tx1"/>
                </a:solidFill>
              </a:rPr>
              <a:t>controls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</a:p>
          <a:p>
            <a:pPr marL="370332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tx1"/>
                </a:solidFill>
              </a:rPr>
              <a:t>Select </a:t>
            </a:r>
            <a:r>
              <a:rPr lang="en-US" sz="2400" dirty="0">
                <a:solidFill>
                  <a:schemeClr val="tx1"/>
                </a:solidFill>
              </a:rPr>
              <a:t>appropriate control measures for physical, chemical, and biological </a:t>
            </a:r>
            <a:r>
              <a:rPr lang="en-US" sz="2400" dirty="0" smtClean="0">
                <a:solidFill>
                  <a:schemeClr val="tx1"/>
                </a:solidFill>
              </a:rPr>
              <a:t>hazards.</a:t>
            </a:r>
          </a:p>
          <a:p>
            <a:pPr marL="370332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tx1"/>
                </a:solidFill>
              </a:rPr>
              <a:t>Develop </a:t>
            </a:r>
            <a:r>
              <a:rPr lang="en-US" sz="2400" dirty="0">
                <a:solidFill>
                  <a:schemeClr val="tx1"/>
                </a:solidFill>
              </a:rPr>
              <a:t>safe work procedures and permit-to-work </a:t>
            </a:r>
            <a:r>
              <a:rPr lang="en-US" sz="2400" dirty="0" smtClean="0">
                <a:solidFill>
                  <a:schemeClr val="tx1"/>
                </a:solidFill>
              </a:rPr>
              <a:t>systems.</a:t>
            </a:r>
          </a:p>
          <a:p>
            <a:pPr marL="370332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tx1"/>
                </a:solidFill>
              </a:rPr>
              <a:t>Understand </a:t>
            </a:r>
            <a:r>
              <a:rPr lang="en-US" sz="2400" dirty="0">
                <a:solidFill>
                  <a:schemeClr val="tx1"/>
                </a:solidFill>
              </a:rPr>
              <a:t>emergency preparedness principles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Lecturer: Dr. M. Bouti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6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0"/>
            <a:ext cx="8153400" cy="69746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2060"/>
                </a:solidFill>
              </a:rPr>
              <a:t>1. </a:t>
            </a:r>
            <a:r>
              <a:rPr lang="en-US" sz="3600" dirty="0" smtClean="0">
                <a:solidFill>
                  <a:srgbClr val="002060"/>
                </a:solidFill>
              </a:rPr>
              <a:t>Prevention Philosophy: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DD005-8337-47E2-B1F4-2DB65B06A34A}" type="datetime1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Lecturer: Dr. M.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Bouti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19200" y="762000"/>
            <a:ext cx="7772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Prevention is </a:t>
            </a:r>
            <a:r>
              <a:rPr lang="en-US" sz="2400" b="1" dirty="0">
                <a:solidFill>
                  <a:srgbClr val="C00000"/>
                </a:solidFill>
              </a:rPr>
              <a:t>proactive</a:t>
            </a:r>
            <a:r>
              <a:rPr lang="en-US" sz="2400" dirty="0"/>
              <a:t>, not </a:t>
            </a:r>
            <a:r>
              <a:rPr lang="en-US" sz="2400" dirty="0" smtClean="0"/>
              <a:t>reactive.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Goal</a:t>
            </a:r>
            <a:r>
              <a:rPr lang="en-US" sz="2400" dirty="0"/>
              <a:t>: </a:t>
            </a:r>
            <a:r>
              <a:rPr lang="en-US" sz="2400" b="1" dirty="0">
                <a:solidFill>
                  <a:srgbClr val="C00000"/>
                </a:solidFill>
              </a:rPr>
              <a:t>eliminate hazards at their source</a:t>
            </a:r>
            <a:r>
              <a:rPr lang="en-US" sz="24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Prevention </a:t>
            </a:r>
            <a:r>
              <a:rPr lang="en-US" sz="2400" dirty="0"/>
              <a:t>integrates into the organizational management system (ISO 45001, ISO 14001</a:t>
            </a:r>
            <a:r>
              <a:rPr lang="en-US" sz="2400" dirty="0" smtClean="0"/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Optimizes </a:t>
            </a:r>
            <a:r>
              <a:rPr lang="en-US" sz="2400" dirty="0"/>
              <a:t>safety performance and reduces incident frequency.</a:t>
            </a:r>
            <a:endParaRPr lang="fr-FR" sz="2400" dirty="0"/>
          </a:p>
        </p:txBody>
      </p:sp>
      <p:pic>
        <p:nvPicPr>
          <p:cNvPr id="10" name="Picture 2" descr="C:\Users\LA CASA TECHNOLOGY\Downloads\sdf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5" r="7834"/>
          <a:stretch/>
        </p:blipFill>
        <p:spPr bwMode="auto">
          <a:xfrm>
            <a:off x="2095123" y="3070324"/>
            <a:ext cx="5791954" cy="340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2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8ACD0-D325-4702-A011-B6F34E5F304B}" type="datetime1">
              <a:rPr lang="en-US" smtClean="0"/>
              <a:t>12/4/2025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Lecturer: Dr. M.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Bouti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90600" y="0"/>
            <a:ext cx="8153400" cy="697468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3600" dirty="0" smtClean="0">
                <a:solidFill>
                  <a:srgbClr val="002060"/>
                </a:solidFill>
              </a:rPr>
              <a:t>II.  </a:t>
            </a:r>
            <a:r>
              <a:rPr lang="en-US" sz="3600" dirty="0" smtClean="0">
                <a:solidFill>
                  <a:srgbClr val="002060"/>
                </a:solidFill>
              </a:rPr>
              <a:t>Hierarchy of Controls (HC)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LA CASA TECHNOLOGY\Downloads\azzz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09800"/>
            <a:ext cx="71628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14742" y="692569"/>
            <a:ext cx="80530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/>
              <a:t>HC is internationally </a:t>
            </a:r>
            <a:r>
              <a:rPr lang="en-US" sz="2000" dirty="0"/>
              <a:t>recognized strategy to control workplace </a:t>
            </a:r>
            <a:r>
              <a:rPr lang="en-US" sz="2000" dirty="0" smtClean="0"/>
              <a:t>risks.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/>
              <a:t>Prioritize </a:t>
            </a:r>
            <a:r>
              <a:rPr lang="en-US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engineering</a:t>
            </a:r>
            <a:r>
              <a:rPr lang="en-US" sz="2000" dirty="0"/>
              <a:t> and </a:t>
            </a:r>
            <a:r>
              <a:rPr lang="en-US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elimination</a:t>
            </a:r>
            <a:r>
              <a:rPr lang="en-US" sz="2000" dirty="0"/>
              <a:t> over </a:t>
            </a:r>
            <a:r>
              <a:rPr lang="en-US" sz="2000" b="1" i="1" dirty="0">
                <a:solidFill>
                  <a:srgbClr val="00B050"/>
                </a:solidFill>
              </a:rPr>
              <a:t>administrative measures </a:t>
            </a:r>
            <a:r>
              <a:rPr lang="en-US" sz="2000" dirty="0"/>
              <a:t>and </a:t>
            </a:r>
            <a:r>
              <a:rPr lang="en-US" sz="2000" b="1" i="1" dirty="0" smtClean="0">
                <a:solidFill>
                  <a:srgbClr val="00B050"/>
                </a:solidFill>
              </a:rPr>
              <a:t>PPE</a:t>
            </a:r>
            <a:r>
              <a:rPr lang="en-US" sz="2000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/>
              <a:t>Applied </a:t>
            </a:r>
            <a:r>
              <a:rPr lang="en-US" sz="2000" dirty="0"/>
              <a:t>to all industrial sectors.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22081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8ACD0-D325-4702-A011-B6F34E5F304B}" type="datetime1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Lecturer: Dr. M.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Bouti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4098" name="Picture 2" descr="C:\Users\LA CASA TECHNOLOGY\Downloads\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" t="9678" r="10157" b="10123"/>
          <a:stretch/>
        </p:blipFill>
        <p:spPr bwMode="auto">
          <a:xfrm>
            <a:off x="1143000" y="76200"/>
            <a:ext cx="3810000" cy="337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LA CASA TECHNOLOGY\Downloads\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" t="7012" r="4471" b="25600"/>
          <a:stretch/>
        </p:blipFill>
        <p:spPr bwMode="auto">
          <a:xfrm>
            <a:off x="5181600" y="76200"/>
            <a:ext cx="3733800" cy="343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LA CASA TECHNOLOGY\Downloads\e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" t="10492" r="2242" b="20309"/>
          <a:stretch/>
        </p:blipFill>
        <p:spPr bwMode="auto">
          <a:xfrm>
            <a:off x="2514600" y="3511296"/>
            <a:ext cx="4678378" cy="301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81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Lecturer: Dr. M.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Bouti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8ACD0-D325-4702-A011-B6F34E5F304B}" type="datetime1">
              <a:rPr lang="en-US" smtClean="0"/>
              <a:t>12/4/2025</a:t>
            </a:fld>
            <a:endParaRPr lang="en-US" dirty="0"/>
          </a:p>
        </p:txBody>
      </p:sp>
      <p:pic>
        <p:nvPicPr>
          <p:cNvPr id="5122" name="Picture 2" descr="C:\Users\LA CASA TECHNOLOGY\Downloads\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" t="10493" r="1965" b="26296"/>
          <a:stretch/>
        </p:blipFill>
        <p:spPr bwMode="auto">
          <a:xfrm>
            <a:off x="1054729" y="76201"/>
            <a:ext cx="474823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LA CASA TECHNOLOGY\Downloads\ppe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" t="6455" r="2800" b="21562"/>
          <a:stretch/>
        </p:blipFill>
        <p:spPr bwMode="auto">
          <a:xfrm>
            <a:off x="4343400" y="3212472"/>
            <a:ext cx="4419600" cy="335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67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8ACD0-D325-4702-A011-B6F34E5F304B}" type="datetime1">
              <a:rPr lang="en-US" smtClean="0"/>
              <a:t>12/4/2025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Lecturer: Dr. M.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Bouti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90600" y="0"/>
            <a:ext cx="8153400" cy="697468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3600" dirty="0" smtClean="0">
                <a:solidFill>
                  <a:srgbClr val="002060"/>
                </a:solidFill>
              </a:rPr>
              <a:t>III.  Control of Physical Hazards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6146" name="Picture 2" descr="C:\Users\LA CASA TECHNOLOGY\Downloads\qssx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9" t="30542" r="6281" b="23929"/>
          <a:stretch/>
        </p:blipFill>
        <p:spPr bwMode="auto">
          <a:xfrm>
            <a:off x="1020778" y="1295400"/>
            <a:ext cx="8123222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89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8ACD0-D325-4702-A011-B6F34E5F304B}" type="datetime1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Lecturer: Dr. M.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Bouti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90600" y="0"/>
            <a:ext cx="8153400" cy="697468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3600" dirty="0" smtClean="0">
                <a:solidFill>
                  <a:srgbClr val="002060"/>
                </a:solidFill>
              </a:rPr>
              <a:t>IV.  Control of Chemical Hazards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7170" name="Picture 2" descr="C:\Users\LA CASA TECHNOLOGY\Downloads\chim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" t="30402" r="6699" b="24068"/>
          <a:stretch/>
        </p:blipFill>
        <p:spPr bwMode="auto">
          <a:xfrm>
            <a:off x="1015120" y="1523999"/>
            <a:ext cx="8052680" cy="376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0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8ACD0-D325-4702-A011-B6F34E5F304B}" type="datetime1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Lecturer: Dr. M.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Bouti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90600" y="0"/>
            <a:ext cx="8153400" cy="697468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3600" dirty="0" smtClean="0">
                <a:solidFill>
                  <a:srgbClr val="002060"/>
                </a:solidFill>
              </a:rPr>
              <a:t>V.  Control of Biological Hazards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8194" name="Picture 2" descr="C:\Users\LA CASA TECHNOLOGY\Downloads\bio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" t="32213" r="3079" b="17803"/>
          <a:stretch/>
        </p:blipFill>
        <p:spPr bwMode="auto">
          <a:xfrm>
            <a:off x="1066800" y="1447800"/>
            <a:ext cx="8001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2945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16823</TotalTime>
  <Words>333</Words>
  <Application>Microsoft Office PowerPoint</Application>
  <PresentationFormat>On-screen Show (4:3)</PresentationFormat>
  <Paragraphs>68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Solstice</vt:lpstr>
      <vt:lpstr>PowerPoint Presentation</vt:lpstr>
      <vt:lpstr>Learning Outcomes</vt:lpstr>
      <vt:lpstr>1. Prevention Philosophy: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5400</dc:creator>
  <cp:lastModifiedBy>Dr. Bouti .M</cp:lastModifiedBy>
  <cp:revision>158</cp:revision>
  <dcterms:created xsi:type="dcterms:W3CDTF">2006-08-16T00:00:00Z</dcterms:created>
  <dcterms:modified xsi:type="dcterms:W3CDTF">2025-12-04T21:27:02Z</dcterms:modified>
</cp:coreProperties>
</file>