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72" r:id="rId6"/>
    <p:sldId id="261" r:id="rId7"/>
    <p:sldId id="274" r:id="rId8"/>
    <p:sldId id="269" r:id="rId9"/>
    <p:sldId id="270" r:id="rId10"/>
    <p:sldId id="271" r:id="rId11"/>
    <p:sldId id="267" r:id="rId12"/>
    <p:sldId id="268" r:id="rId13"/>
    <p:sldId id="275" r:id="rId14"/>
    <p:sldId id="276"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6D2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96" autoAdjust="0"/>
    <p:restoredTop sz="94660"/>
  </p:normalViewPr>
  <p:slideViewPr>
    <p:cSldViewPr>
      <p:cViewPr varScale="1">
        <p:scale>
          <a:sx n="74" d="100"/>
          <a:sy n="74" d="100"/>
        </p:scale>
        <p:origin x="112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Cliquez pour modifier le style du titre</a:t>
            </a:r>
            <a:endParaRPr kumimoji="0" lang="en-US"/>
          </a:p>
        </p:txBody>
      </p:sp>
      <p:sp>
        <p:nvSpPr>
          <p:cNvPr id="28" name="Espace réservé de la date 27"/>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08BA1B31-4960-496D-BED0-AA70711D7C84}"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08BA1B31-4960-496D-BED0-AA70711D7C84}"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059315B7-AB37-41C2-B4E6-6F25C64FEAF1}" type="datetimeFigureOut">
              <a:rPr lang="fr-FR" smtClean="0"/>
              <a:pPr/>
              <a:t>30/12/2025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8BA1B31-4960-496D-BED0-AA70711D7C84}"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059315B7-AB37-41C2-B4E6-6F25C64FEAF1}" type="datetimeFigureOut">
              <a:rPr lang="fr-FR" smtClean="0"/>
              <a:pPr/>
              <a:t>30/12/2025</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8BA1B31-4960-496D-BED0-AA70711D7C84}"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785794"/>
            <a:ext cx="8229600" cy="1828800"/>
          </a:xfrm>
        </p:spPr>
        <p:txBody>
          <a:bodyPr/>
          <a:lstStyle/>
          <a:p>
            <a:r>
              <a:rPr lang="fr-FR" dirty="0" err="1" smtClean="0"/>
              <a:t>Securite</a:t>
            </a:r>
            <a:r>
              <a:rPr lang="fr-FR" dirty="0" smtClean="0"/>
              <a:t> web</a:t>
            </a:r>
            <a:endParaRPr lang="fr-FR" dirty="0"/>
          </a:p>
        </p:txBody>
      </p:sp>
      <p:sp>
        <p:nvSpPr>
          <p:cNvPr id="3" name="Sous-titre 2"/>
          <p:cNvSpPr>
            <a:spLocks noGrp="1"/>
          </p:cNvSpPr>
          <p:nvPr>
            <p:ph type="subTitle" idx="1"/>
          </p:nvPr>
        </p:nvSpPr>
        <p:spPr/>
        <p:txBody>
          <a:bodyPr/>
          <a:lstStyle/>
          <a:p>
            <a:r>
              <a:rPr lang="fr-FR" dirty="0" smtClean="0">
                <a:solidFill>
                  <a:schemeClr val="accent1">
                    <a:lumMod val="75000"/>
                  </a:schemeClr>
                </a:solidFill>
              </a:rPr>
              <a:t>Chapitre 01: introduction</a:t>
            </a:r>
          </a:p>
          <a:p>
            <a:r>
              <a:rPr lang="fr-FR" dirty="0" smtClean="0"/>
              <a:t>Architecture et infrastructure d’une Application Web</a:t>
            </a: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1143000"/>
          </a:xfrm>
        </p:spPr>
        <p:txBody>
          <a:bodyPr/>
          <a:lstStyle/>
          <a:p>
            <a:r>
              <a:rPr lang="fr-FR" dirty="0" smtClean="0"/>
              <a:t>Le </a:t>
            </a:r>
            <a:r>
              <a:rPr lang="fr-FR" dirty="0" smtClean="0"/>
              <a:t>serveur http</a:t>
            </a:r>
            <a:endParaRPr lang="fr-FR" dirty="0"/>
          </a:p>
        </p:txBody>
      </p:sp>
      <p:sp>
        <p:nvSpPr>
          <p:cNvPr id="3" name="Espace réservé du contenu 2"/>
          <p:cNvSpPr>
            <a:spLocks noGrp="1"/>
          </p:cNvSpPr>
          <p:nvPr>
            <p:ph idx="1"/>
          </p:nvPr>
        </p:nvSpPr>
        <p:spPr>
          <a:xfrm>
            <a:off x="323528" y="1124744"/>
            <a:ext cx="8229600" cy="5409728"/>
          </a:xfrm>
        </p:spPr>
        <p:txBody>
          <a:bodyPr>
            <a:noAutofit/>
          </a:bodyPr>
          <a:lstStyle/>
          <a:p>
            <a:pPr marL="137160" indent="0" algn="just">
              <a:buNone/>
            </a:pPr>
            <a:r>
              <a:rPr lang="fr-FR" sz="1600" b="1" dirty="0">
                <a:solidFill>
                  <a:schemeClr val="accent1">
                    <a:lumMod val="60000"/>
                    <a:lumOff val="40000"/>
                  </a:schemeClr>
                </a:solidFill>
              </a:rPr>
              <a:t>Les faiblesses de sécurité d'un serveur web</a:t>
            </a:r>
            <a:endParaRPr lang="fr-FR" sz="1600" b="1" dirty="0" smtClean="0">
              <a:solidFill>
                <a:schemeClr val="accent1">
                  <a:lumMod val="60000"/>
                  <a:lumOff val="40000"/>
                </a:schemeClr>
              </a:solidFill>
            </a:endParaRPr>
          </a:p>
          <a:p>
            <a:pPr algn="just"/>
            <a:r>
              <a:rPr lang="fr-FR" sz="1400" dirty="0" smtClean="0"/>
              <a:t>Les </a:t>
            </a:r>
            <a:r>
              <a:rPr lang="fr-FR" sz="1400" dirty="0"/>
              <a:t>faiblesses de sécurité d'un serveur web incluent des </a:t>
            </a:r>
            <a:r>
              <a:rPr lang="fr-FR" sz="1400" b="1" dirty="0"/>
              <a:t>erreurs de programmation</a:t>
            </a:r>
            <a:r>
              <a:rPr lang="fr-FR" sz="1400" dirty="0"/>
              <a:t> (injections SQL, XSS), une </a:t>
            </a:r>
            <a:r>
              <a:rPr lang="fr-FR" sz="1400" b="1" dirty="0"/>
              <a:t>mauvaise configuration</a:t>
            </a:r>
            <a:r>
              <a:rPr lang="fr-FR" sz="1400" dirty="0"/>
              <a:t> (droits trop larges, ports inutiles ouverts), le </a:t>
            </a:r>
            <a:r>
              <a:rPr lang="fr-FR" sz="1400" b="1" dirty="0"/>
              <a:t>manque de mises à jour</a:t>
            </a:r>
            <a:r>
              <a:rPr lang="fr-FR" sz="1400" dirty="0"/>
              <a:t> des logiciels, une </a:t>
            </a:r>
            <a:r>
              <a:rPr lang="fr-FR" sz="1400" b="1" dirty="0"/>
              <a:t>gestion des mots de passe</a:t>
            </a:r>
            <a:r>
              <a:rPr lang="fr-FR" sz="1400" dirty="0"/>
              <a:t> faible et l'utilisation de </a:t>
            </a:r>
            <a:r>
              <a:rPr lang="fr-FR" sz="1400" b="1" dirty="0"/>
              <a:t>composants tiers obsolètes</a:t>
            </a:r>
            <a:r>
              <a:rPr lang="fr-FR" sz="1400" dirty="0"/>
              <a:t>, ouvrant la voie à des attaques comme le </a:t>
            </a:r>
            <a:r>
              <a:rPr lang="fr-FR" sz="1400" dirty="0" err="1"/>
              <a:t>DDoS</a:t>
            </a:r>
            <a:r>
              <a:rPr lang="fr-FR" sz="1400" dirty="0"/>
              <a:t>, le vol de données ou le contrôle du serveur. Ces vulnérabilités peuvent être exploitées pour compromettre des informations sensibles, usurper des identités ou perturber le service. </a:t>
            </a:r>
            <a:endParaRPr lang="fr-FR" sz="1100" dirty="0"/>
          </a:p>
          <a:p>
            <a:pPr marL="137160" indent="0" algn="just">
              <a:buNone/>
            </a:pPr>
            <a:r>
              <a:rPr lang="fr-FR" sz="1600" b="1" dirty="0">
                <a:solidFill>
                  <a:schemeClr val="accent1">
                    <a:lumMod val="60000"/>
                    <a:lumOff val="40000"/>
                  </a:schemeClr>
                </a:solidFill>
              </a:rPr>
              <a:t>Catégories de vulnérabilités</a:t>
            </a:r>
            <a:endParaRPr lang="fr-FR" sz="1050" dirty="0">
              <a:solidFill>
                <a:schemeClr val="accent1">
                  <a:lumMod val="60000"/>
                  <a:lumOff val="40000"/>
                </a:schemeClr>
              </a:solidFill>
            </a:endParaRPr>
          </a:p>
          <a:p>
            <a:pPr lvl="0" algn="just"/>
            <a:r>
              <a:rPr lang="fr-FR" sz="1400" b="1" u="sng" dirty="0"/>
              <a:t>Vulnérabilités applicatives</a:t>
            </a:r>
            <a:r>
              <a:rPr lang="fr-FR" sz="1400" b="1" dirty="0"/>
              <a:t> :</a:t>
            </a:r>
            <a:endParaRPr lang="fr-FR" sz="1100" dirty="0"/>
          </a:p>
          <a:p>
            <a:pPr lvl="1" algn="just"/>
            <a:r>
              <a:rPr lang="fr-FR" sz="1100" b="1" dirty="0"/>
              <a:t>Injection SQL/XSS :</a:t>
            </a:r>
            <a:r>
              <a:rPr lang="fr-FR" sz="1100" dirty="0"/>
              <a:t> Insertion de code malveillant via les formulaires pour manipuler la base de données ou exécuter des scripts dans le navigateur des utilisateurs.</a:t>
            </a:r>
            <a:endParaRPr lang="fr-FR" sz="1050" dirty="0"/>
          </a:p>
          <a:p>
            <a:pPr lvl="1" algn="just"/>
            <a:r>
              <a:rPr lang="fr-FR" sz="1100" b="1" dirty="0"/>
              <a:t>Mauvaise gestion des fichiers :</a:t>
            </a:r>
            <a:r>
              <a:rPr lang="fr-FR" sz="1100" dirty="0"/>
              <a:t> Téléchargements non sécurisés permettant l'</a:t>
            </a:r>
            <a:r>
              <a:rPr lang="fr-FR" sz="1100" dirty="0" err="1"/>
              <a:t>upload</a:t>
            </a:r>
            <a:r>
              <a:rPr lang="fr-FR" sz="1100" dirty="0"/>
              <a:t> de scripts exécutables déguisés en images.</a:t>
            </a:r>
            <a:endParaRPr lang="fr-FR" sz="1050" dirty="0"/>
          </a:p>
          <a:p>
            <a:pPr lvl="1" algn="just"/>
            <a:r>
              <a:rPr lang="fr-FR" sz="1100" b="1" dirty="0"/>
              <a:t>Problèmes d'authentification :</a:t>
            </a:r>
            <a:r>
              <a:rPr lang="fr-FR" sz="1100" dirty="0"/>
              <a:t> Mots de passe faibles, messages d'erreur révélateurs, permettant des attaques par force brute.</a:t>
            </a:r>
            <a:endParaRPr lang="fr-FR" sz="1050" dirty="0"/>
          </a:p>
          <a:p>
            <a:pPr lvl="0" algn="just"/>
            <a:r>
              <a:rPr lang="fr-FR" sz="1400" b="1" u="sng" dirty="0"/>
              <a:t>Vulnérabilités de configuration</a:t>
            </a:r>
            <a:r>
              <a:rPr lang="fr-FR" sz="1400" b="1" dirty="0"/>
              <a:t> :</a:t>
            </a:r>
            <a:endParaRPr lang="fr-FR" sz="1100" dirty="0"/>
          </a:p>
          <a:p>
            <a:pPr lvl="1" algn="just"/>
            <a:r>
              <a:rPr lang="fr-FR" sz="1100" b="1" dirty="0"/>
              <a:t>Ports ouverts :</a:t>
            </a:r>
            <a:r>
              <a:rPr lang="fr-FR" sz="1100" dirty="0"/>
              <a:t> Ports réseau non nécessaires laissés ouverts, offrant des points d'entrée.</a:t>
            </a:r>
            <a:endParaRPr lang="fr-FR" sz="1050" dirty="0"/>
          </a:p>
          <a:p>
            <a:pPr lvl="1" algn="just"/>
            <a:r>
              <a:rPr lang="fr-FR" sz="1100" b="1" dirty="0"/>
              <a:t>Permissions excessives :</a:t>
            </a:r>
            <a:r>
              <a:rPr lang="fr-FR" sz="1100" dirty="0"/>
              <a:t> Droits d'accès trop larges accordés aux fichiers et applications.</a:t>
            </a:r>
            <a:endParaRPr lang="fr-FR" sz="1050" dirty="0"/>
          </a:p>
          <a:p>
            <a:pPr lvl="0" algn="just"/>
            <a:r>
              <a:rPr lang="fr-FR" sz="1400" b="1" u="sng" dirty="0"/>
              <a:t>Vulnérabilités liées aux composants</a:t>
            </a:r>
            <a:r>
              <a:rPr lang="fr-FR" sz="1400" b="1" dirty="0"/>
              <a:t> :</a:t>
            </a:r>
            <a:endParaRPr lang="fr-FR" sz="1100" dirty="0"/>
          </a:p>
          <a:p>
            <a:pPr lvl="1" algn="just"/>
            <a:r>
              <a:rPr lang="fr-FR" sz="1100" b="1" dirty="0"/>
              <a:t>Logiciels non à jour :</a:t>
            </a:r>
            <a:r>
              <a:rPr lang="fr-FR" sz="1100" dirty="0"/>
              <a:t> Applications, CMS (WordPress, etc.) ou plugins avec des failles connues non </a:t>
            </a:r>
            <a:r>
              <a:rPr lang="fr-FR" sz="1100" dirty="0" err="1"/>
              <a:t>patchées</a:t>
            </a:r>
            <a:r>
              <a:rPr lang="fr-FR" sz="1100" dirty="0"/>
              <a:t>.</a:t>
            </a:r>
            <a:endParaRPr lang="fr-FR" sz="1050" dirty="0"/>
          </a:p>
          <a:p>
            <a:pPr lvl="1" algn="just"/>
            <a:r>
              <a:rPr lang="fr-FR" sz="1100" b="1" dirty="0"/>
              <a:t>Dépendances obsolètes :</a:t>
            </a:r>
            <a:r>
              <a:rPr lang="fr-FR" sz="1100" dirty="0"/>
              <a:t> Utilisation de bibliothèques tierces vulnérables.</a:t>
            </a:r>
            <a:endParaRPr lang="fr-FR" sz="1050" dirty="0"/>
          </a:p>
          <a:p>
            <a:pPr lvl="0" algn="just"/>
            <a:r>
              <a:rPr lang="fr-FR" sz="1400" b="1" u="sng" dirty="0"/>
              <a:t>Vulnérabilités humaines et organisationnelles</a:t>
            </a:r>
            <a:r>
              <a:rPr lang="fr-FR" sz="1400" b="1" dirty="0"/>
              <a:t> :</a:t>
            </a:r>
            <a:endParaRPr lang="fr-FR" sz="1100" dirty="0"/>
          </a:p>
          <a:p>
            <a:pPr lvl="1" algn="just"/>
            <a:r>
              <a:rPr lang="fr-FR" sz="1100" b="1" dirty="0" err="1"/>
              <a:t>Phishing</a:t>
            </a:r>
            <a:r>
              <a:rPr lang="fr-FR" sz="1100" b="1" dirty="0"/>
              <a:t>/Ingénierie sociale :</a:t>
            </a:r>
            <a:r>
              <a:rPr lang="fr-FR" sz="1100" dirty="0"/>
              <a:t> Manipulation des utilisateurs pour obtenir des accès.</a:t>
            </a:r>
            <a:endParaRPr lang="fr-FR" sz="1050" dirty="0"/>
          </a:p>
          <a:p>
            <a:pPr lvl="1" algn="just"/>
            <a:r>
              <a:rPr lang="fr-FR" sz="1100" b="1" dirty="0"/>
              <a:t>Manque de processus :</a:t>
            </a:r>
            <a:r>
              <a:rPr lang="fr-FR" sz="1100" dirty="0"/>
              <a:t> Absence de politique de gestion des correctifs ou de sauvegardes. </a:t>
            </a:r>
            <a:endParaRPr lang="fr-FR" sz="700" dirty="0"/>
          </a:p>
        </p:txBody>
      </p:sp>
    </p:spTree>
    <p:extLst>
      <p:ext uri="{BB962C8B-B14F-4D97-AF65-F5344CB8AC3E}">
        <p14:creationId xmlns:p14="http://schemas.microsoft.com/office/powerpoint/2010/main" val="2048974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Le client Web : Le navigateur</a:t>
            </a:r>
            <a:endParaRPr lang="fr-FR" dirty="0"/>
          </a:p>
        </p:txBody>
      </p:sp>
      <p:sp>
        <p:nvSpPr>
          <p:cNvPr id="3" name="Espace réservé du contenu 2"/>
          <p:cNvSpPr>
            <a:spLocks noGrp="1"/>
          </p:cNvSpPr>
          <p:nvPr>
            <p:ph idx="1"/>
          </p:nvPr>
        </p:nvSpPr>
        <p:spPr>
          <a:xfrm>
            <a:off x="457200" y="1600200"/>
            <a:ext cx="8229600" cy="2980928"/>
          </a:xfrm>
        </p:spPr>
        <p:txBody>
          <a:bodyPr>
            <a:normAutofit/>
          </a:bodyPr>
          <a:lstStyle/>
          <a:p>
            <a:pPr marL="137160" indent="0" algn="just">
              <a:buNone/>
            </a:pPr>
            <a:r>
              <a:rPr lang="fr-FR" sz="2400" b="1" dirty="0">
                <a:solidFill>
                  <a:schemeClr val="accent1">
                    <a:lumMod val="60000"/>
                    <a:lumOff val="40000"/>
                  </a:schemeClr>
                </a:solidFill>
              </a:rPr>
              <a:t>Le </a:t>
            </a:r>
            <a:r>
              <a:rPr lang="fr-FR" sz="2400" b="1" dirty="0" smtClean="0">
                <a:solidFill>
                  <a:schemeClr val="accent1">
                    <a:lumMod val="60000"/>
                    <a:lumOff val="40000"/>
                  </a:schemeClr>
                </a:solidFill>
              </a:rPr>
              <a:t>client </a:t>
            </a:r>
            <a:r>
              <a:rPr lang="fr-FR" sz="1800" dirty="0" smtClean="0"/>
              <a:t>est le </a:t>
            </a:r>
            <a:r>
              <a:rPr lang="fr-FR" sz="1800" dirty="0"/>
              <a:t>logiciel </a:t>
            </a:r>
            <a:r>
              <a:rPr lang="fr-FR" sz="1800" dirty="0" smtClean="0"/>
              <a:t>coté </a:t>
            </a:r>
            <a:r>
              <a:rPr lang="fr-FR" sz="1800" dirty="0" smtClean="0"/>
              <a:t>utilisateur </a:t>
            </a:r>
            <a:r>
              <a:rPr lang="fr-FR" sz="1800" dirty="0" smtClean="0"/>
              <a:t>appelé </a:t>
            </a:r>
            <a:r>
              <a:rPr lang="fr-FR" sz="1800" dirty="0" smtClean="0"/>
              <a:t>navigateur : qui utilise le protocoles </a:t>
            </a:r>
            <a:r>
              <a:rPr lang="fr-FR" sz="1800" dirty="0"/>
              <a:t>HTTP et </a:t>
            </a:r>
            <a:r>
              <a:rPr lang="fr-FR" sz="1800" dirty="0" smtClean="0"/>
              <a:t>HTTPS pour communiquer avec le serveur </a:t>
            </a:r>
          </a:p>
          <a:p>
            <a:pPr marL="457200" lvl="1" indent="0" algn="just">
              <a:buNone/>
            </a:pPr>
            <a:r>
              <a:rPr lang="fr-FR" sz="1600" dirty="0" smtClean="0"/>
              <a:t>• </a:t>
            </a:r>
            <a:r>
              <a:rPr lang="fr-FR" sz="1600" dirty="0"/>
              <a:t>demande des fichiers (X)HTML à un serveur </a:t>
            </a:r>
            <a:endParaRPr lang="fr-FR" sz="1600" dirty="0" smtClean="0"/>
          </a:p>
          <a:p>
            <a:pPr marL="457200" lvl="1" indent="0" algn="just">
              <a:buNone/>
            </a:pPr>
            <a:r>
              <a:rPr lang="fr-FR" sz="1600" dirty="0" smtClean="0"/>
              <a:t>• </a:t>
            </a:r>
            <a:r>
              <a:rPr lang="fr-FR" sz="1600" dirty="0"/>
              <a:t>interprète ces fichiers </a:t>
            </a:r>
            <a:endParaRPr lang="fr-FR" sz="1600" dirty="0" smtClean="0"/>
          </a:p>
          <a:p>
            <a:pPr marL="457200" lvl="1" indent="0" algn="just">
              <a:buNone/>
            </a:pPr>
            <a:r>
              <a:rPr lang="fr-FR" sz="1600" dirty="0" smtClean="0"/>
              <a:t>• </a:t>
            </a:r>
            <a:r>
              <a:rPr lang="fr-FR" sz="1600" dirty="0"/>
              <a:t>demande éventuellement d’autres ressources </a:t>
            </a:r>
            <a:endParaRPr lang="fr-FR" sz="1600" dirty="0" smtClean="0"/>
          </a:p>
          <a:p>
            <a:pPr marL="457200" lvl="1" indent="0" algn="just">
              <a:buNone/>
            </a:pPr>
            <a:r>
              <a:rPr lang="fr-FR" sz="1600" dirty="0" smtClean="0"/>
              <a:t>• </a:t>
            </a:r>
            <a:r>
              <a:rPr lang="fr-FR" sz="1600" dirty="0"/>
              <a:t>les présente à </a:t>
            </a:r>
            <a:r>
              <a:rPr lang="fr-FR" sz="1600" dirty="0" smtClean="0"/>
              <a:t>l’utilisateur</a:t>
            </a:r>
          </a:p>
          <a:p>
            <a:pPr marL="137160" indent="0" algn="just">
              <a:buNone/>
            </a:pPr>
            <a:r>
              <a:rPr lang="fr-FR" sz="1800" dirty="0" smtClean="0"/>
              <a:t> </a:t>
            </a:r>
            <a:r>
              <a:rPr lang="fr-FR" sz="1800" dirty="0"/>
              <a:t>• peut aussi réaliser quelques traitements (</a:t>
            </a:r>
            <a:r>
              <a:rPr lang="fr-FR" sz="1800" dirty="0" smtClean="0"/>
              <a:t>scripts) •</a:t>
            </a:r>
          </a:p>
          <a:p>
            <a:pPr marL="137160" indent="0" algn="just">
              <a:buNone/>
            </a:pPr>
            <a:r>
              <a:rPr lang="fr-FR" sz="1800" dirty="0" smtClean="0">
                <a:solidFill>
                  <a:schemeClr val="accent1">
                    <a:lumMod val="60000"/>
                    <a:lumOff val="40000"/>
                  </a:schemeClr>
                </a:solidFill>
              </a:rPr>
              <a:t> </a:t>
            </a:r>
            <a:r>
              <a:rPr lang="fr-FR" sz="2000" b="1" dirty="0" smtClean="0">
                <a:solidFill>
                  <a:schemeClr val="accent1">
                    <a:lumMod val="60000"/>
                    <a:lumOff val="40000"/>
                  </a:schemeClr>
                </a:solidFill>
              </a:rPr>
              <a:t>Principaux </a:t>
            </a:r>
            <a:r>
              <a:rPr lang="fr-FR" sz="2000" b="1" dirty="0">
                <a:solidFill>
                  <a:schemeClr val="accent1">
                    <a:lumMod val="60000"/>
                    <a:lumOff val="40000"/>
                  </a:schemeClr>
                </a:solidFill>
              </a:rPr>
              <a:t>navigateurs </a:t>
            </a:r>
            <a:r>
              <a:rPr lang="fr-FR" sz="1800" dirty="0" smtClean="0"/>
              <a:t>: Mozilla </a:t>
            </a:r>
            <a:r>
              <a:rPr lang="fr-FR" sz="1800" dirty="0"/>
              <a:t>Firefox, Chrome, Safari, Internet Explorer, </a:t>
            </a:r>
            <a:r>
              <a:rPr lang="fr-FR" sz="1800" dirty="0" err="1"/>
              <a:t>Opera</a:t>
            </a:r>
            <a:endParaRPr lang="fr-FR" sz="1800" dirty="0"/>
          </a:p>
        </p:txBody>
      </p:sp>
      <p:pic>
        <p:nvPicPr>
          <p:cNvPr id="4" name="Picture 2" descr="D:\TRAVAIL\Travail 2025-2026\COURS SECURITE WEB\client.jpg"/>
          <p:cNvPicPr>
            <a:picLocks noChangeAspect="1" noChangeArrowheads="1"/>
          </p:cNvPicPr>
          <p:nvPr/>
        </p:nvPicPr>
        <p:blipFill>
          <a:blip r:embed="rId2"/>
          <a:srcRect/>
          <a:stretch>
            <a:fillRect/>
          </a:stretch>
        </p:blipFill>
        <p:spPr bwMode="auto">
          <a:xfrm>
            <a:off x="1619672" y="4581128"/>
            <a:ext cx="5588124" cy="2102007"/>
          </a:xfrm>
          <a:prstGeom prst="rect">
            <a:avLst/>
          </a:prstGeom>
          <a:noFill/>
        </p:spPr>
      </p:pic>
    </p:spTree>
    <p:extLst>
      <p:ext uri="{BB962C8B-B14F-4D97-AF65-F5344CB8AC3E}">
        <p14:creationId xmlns:p14="http://schemas.microsoft.com/office/powerpoint/2010/main" val="1934307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t>Le client Web : Le navigateur</a:t>
            </a:r>
            <a:endParaRPr lang="fr-FR" dirty="0"/>
          </a:p>
        </p:txBody>
      </p:sp>
      <p:sp>
        <p:nvSpPr>
          <p:cNvPr id="3" name="Espace réservé du contenu 2"/>
          <p:cNvSpPr>
            <a:spLocks noGrp="1"/>
          </p:cNvSpPr>
          <p:nvPr>
            <p:ph idx="1"/>
          </p:nvPr>
        </p:nvSpPr>
        <p:spPr/>
        <p:txBody>
          <a:bodyPr>
            <a:normAutofit lnSpcReduction="10000"/>
          </a:bodyPr>
          <a:lstStyle/>
          <a:p>
            <a:pPr marL="137160" indent="0">
              <a:buNone/>
            </a:pPr>
            <a:r>
              <a:rPr lang="fr-FR" dirty="0" smtClean="0">
                <a:solidFill>
                  <a:srgbClr val="E6D293"/>
                </a:solidFill>
              </a:rPr>
              <a:t>Problèmes </a:t>
            </a:r>
            <a:r>
              <a:rPr lang="fr-FR" dirty="0" smtClean="0">
                <a:solidFill>
                  <a:srgbClr val="E6D293"/>
                </a:solidFill>
              </a:rPr>
              <a:t>de sécurité coté sur le </a:t>
            </a:r>
            <a:r>
              <a:rPr lang="fr-FR" dirty="0" smtClean="0">
                <a:solidFill>
                  <a:srgbClr val="E6D293"/>
                </a:solidFill>
              </a:rPr>
              <a:t>navigateur</a:t>
            </a:r>
          </a:p>
          <a:p>
            <a:pPr marL="137160" indent="0" algn="just">
              <a:buNone/>
            </a:pPr>
            <a:r>
              <a:rPr lang="fr-FR" sz="1800" dirty="0"/>
              <a:t>Les problèmes de sécurité côté navigateur incluent les attaques de </a:t>
            </a:r>
            <a:r>
              <a:rPr lang="fr-FR" sz="1800" dirty="0" err="1"/>
              <a:t>phishing</a:t>
            </a:r>
            <a:r>
              <a:rPr lang="fr-FR" sz="1800" dirty="0"/>
              <a:t>, le vol de données, les logiciels malveillants, et les erreurs de connexion SSL (certificats </a:t>
            </a:r>
            <a:r>
              <a:rPr lang="fr-FR" sz="1800" dirty="0" smtClean="0"/>
              <a:t>expirés </a:t>
            </a:r>
            <a:r>
              <a:rPr lang="fr-FR" sz="1800" dirty="0"/>
              <a:t>ou invalides</a:t>
            </a:r>
            <a:r>
              <a:rPr lang="fr-FR" sz="1800" dirty="0" smtClean="0"/>
              <a:t>).</a:t>
            </a:r>
          </a:p>
          <a:p>
            <a:pPr marL="137160" indent="0" algn="just">
              <a:buNone/>
            </a:pPr>
            <a:r>
              <a:rPr lang="fr-FR" sz="1800" b="1" dirty="0">
                <a:solidFill>
                  <a:schemeClr val="accent1">
                    <a:lumMod val="60000"/>
                    <a:lumOff val="40000"/>
                  </a:schemeClr>
                </a:solidFill>
              </a:rPr>
              <a:t>Principaux problèmes de sécurité</a:t>
            </a:r>
          </a:p>
          <a:p>
            <a:pPr marL="137160" indent="0" algn="just">
              <a:buNone/>
            </a:pPr>
            <a:r>
              <a:rPr lang="fr-FR" sz="1800" dirty="0" err="1">
                <a:solidFill>
                  <a:schemeClr val="accent1">
                    <a:lumMod val="60000"/>
                    <a:lumOff val="40000"/>
                  </a:schemeClr>
                </a:solidFill>
              </a:rPr>
              <a:t>Phishing</a:t>
            </a:r>
            <a:r>
              <a:rPr lang="fr-FR" sz="1800" dirty="0"/>
              <a:t> (Hameçonnage) : Tentatives de tromper l'utilisateur pour qu'il révèle des informations sensibles (mots de passe, cartes bancaires) via de faux sites web.</a:t>
            </a:r>
          </a:p>
          <a:p>
            <a:pPr marL="137160" indent="0" algn="just">
              <a:buNone/>
            </a:pPr>
            <a:r>
              <a:rPr lang="fr-FR" sz="1800" b="1" dirty="0">
                <a:solidFill>
                  <a:schemeClr val="accent1">
                    <a:lumMod val="60000"/>
                    <a:lumOff val="40000"/>
                  </a:schemeClr>
                </a:solidFill>
              </a:rPr>
              <a:t>Malwares &amp; Scripts malveillants </a:t>
            </a:r>
            <a:r>
              <a:rPr lang="fr-FR" sz="1800" dirty="0"/>
              <a:t>: Insertion de code (JavaScript, </a:t>
            </a:r>
            <a:r>
              <a:rPr lang="fr-FR" sz="1800" dirty="0" err="1"/>
              <a:t>iFrames</a:t>
            </a:r>
            <a:r>
              <a:rPr lang="fr-FR" sz="1800" dirty="0"/>
              <a:t>) sur des sites légitimes pour voler des données ou infecter les ordinateurs.</a:t>
            </a:r>
          </a:p>
          <a:p>
            <a:pPr marL="137160" indent="0" algn="just">
              <a:buNone/>
            </a:pPr>
            <a:r>
              <a:rPr lang="fr-FR" sz="1800" b="1" dirty="0">
                <a:solidFill>
                  <a:schemeClr val="accent1">
                    <a:lumMod val="60000"/>
                    <a:lumOff val="40000"/>
                  </a:schemeClr>
                </a:solidFill>
              </a:rPr>
              <a:t>Pixels espions (</a:t>
            </a:r>
            <a:r>
              <a:rPr lang="fr-FR" sz="1800" b="1" dirty="0" err="1">
                <a:solidFill>
                  <a:schemeClr val="accent1">
                    <a:lumMod val="60000"/>
                    <a:lumOff val="40000"/>
                  </a:schemeClr>
                </a:solidFill>
              </a:rPr>
              <a:t>Tracking</a:t>
            </a:r>
            <a:r>
              <a:rPr lang="fr-FR" sz="1800" b="1" dirty="0">
                <a:solidFill>
                  <a:schemeClr val="accent1">
                    <a:lumMod val="60000"/>
                    <a:lumOff val="40000"/>
                  </a:schemeClr>
                </a:solidFill>
              </a:rPr>
              <a:t> pixels) </a:t>
            </a:r>
            <a:r>
              <a:rPr lang="fr-FR" sz="1800" dirty="0"/>
              <a:t>: Collecte de données personnelles sans consentement explicite, posant des problèmes de vie privée.</a:t>
            </a:r>
          </a:p>
          <a:p>
            <a:pPr marL="137160" indent="0" algn="just">
              <a:buNone/>
            </a:pPr>
            <a:r>
              <a:rPr lang="fr-FR" sz="1800" b="1" dirty="0">
                <a:solidFill>
                  <a:schemeClr val="accent1">
                    <a:lumMod val="60000"/>
                    <a:lumOff val="40000"/>
                  </a:schemeClr>
                </a:solidFill>
              </a:rPr>
              <a:t>Problèmes de certificat SSL </a:t>
            </a:r>
            <a:r>
              <a:rPr lang="fr-FR" sz="1800" dirty="0"/>
              <a:t>: Erreurs indiquant une connexion non sécurisée (HTTPS) due à des certificats expirés, invalides ou mal configurés.</a:t>
            </a:r>
          </a:p>
          <a:p>
            <a:pPr marL="137160" indent="0" algn="just">
              <a:buNone/>
            </a:pPr>
            <a:r>
              <a:rPr lang="fr-FR" sz="1800" b="1" dirty="0">
                <a:solidFill>
                  <a:schemeClr val="accent1">
                    <a:lumMod val="60000"/>
                    <a:lumOff val="40000"/>
                  </a:schemeClr>
                </a:solidFill>
              </a:rPr>
              <a:t>Extensions compromises </a:t>
            </a:r>
            <a:r>
              <a:rPr lang="fr-FR" sz="1800" dirty="0"/>
              <a:t>: Plugins malveillants qui peuvent accéder à vos données ou rediriger votre navigation. </a:t>
            </a:r>
            <a:endParaRPr lang="fr-FR" sz="1800" dirty="0"/>
          </a:p>
        </p:txBody>
      </p:sp>
    </p:spTree>
    <p:extLst>
      <p:ext uri="{BB962C8B-B14F-4D97-AF65-F5344CB8AC3E}">
        <p14:creationId xmlns:p14="http://schemas.microsoft.com/office/powerpoint/2010/main" val="4119225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 protocole HTTP</a:t>
            </a:r>
            <a:endParaRPr lang="fr-FR" dirty="0"/>
          </a:p>
        </p:txBody>
      </p:sp>
      <p:sp>
        <p:nvSpPr>
          <p:cNvPr id="3" name="Espace réservé du contenu 2"/>
          <p:cNvSpPr>
            <a:spLocks noGrp="1"/>
          </p:cNvSpPr>
          <p:nvPr>
            <p:ph idx="1"/>
          </p:nvPr>
        </p:nvSpPr>
        <p:spPr/>
        <p:txBody>
          <a:bodyPr>
            <a:normAutofit/>
          </a:bodyPr>
          <a:lstStyle/>
          <a:p>
            <a:pPr marL="137160" indent="0" algn="just">
              <a:buNone/>
            </a:pPr>
            <a:r>
              <a:rPr lang="fr-FR" sz="1800" b="1" dirty="0">
                <a:solidFill>
                  <a:schemeClr val="accent1">
                    <a:lumMod val="60000"/>
                    <a:lumOff val="40000"/>
                  </a:schemeClr>
                </a:solidFill>
              </a:rPr>
              <a:t>Le protocole HTTP (</a:t>
            </a:r>
            <a:r>
              <a:rPr lang="fr-FR" sz="1800" b="1" dirty="0" err="1">
                <a:solidFill>
                  <a:schemeClr val="accent1">
                    <a:lumMod val="60000"/>
                    <a:lumOff val="40000"/>
                  </a:schemeClr>
                </a:solidFill>
              </a:rPr>
              <a:t>Hypertext</a:t>
            </a:r>
            <a:r>
              <a:rPr lang="fr-FR" sz="1800" b="1" dirty="0">
                <a:solidFill>
                  <a:schemeClr val="accent1">
                    <a:lumMod val="60000"/>
                    <a:lumOff val="40000"/>
                  </a:schemeClr>
                </a:solidFill>
              </a:rPr>
              <a:t> Transfer Protocol) </a:t>
            </a:r>
            <a:r>
              <a:rPr lang="fr-FR" sz="1800" dirty="0"/>
              <a:t>est le fondement du web, un protocole client-serveur qui permet le transfert de documents (HTML, images, etc.) entre un navigateur (client) et un serveur web via des requêtes et des réponses structurées, utilisant des méthodes (GET, POST) et des codes d'état (200 OK, 404 Not </a:t>
            </a:r>
            <a:r>
              <a:rPr lang="fr-FR" sz="1800" dirty="0" err="1"/>
              <a:t>Found</a:t>
            </a:r>
            <a:r>
              <a:rPr lang="fr-FR" sz="1800" dirty="0"/>
              <a:t>) pour communiquer. </a:t>
            </a:r>
            <a:endParaRPr lang="fr-FR" sz="1800" dirty="0" smtClean="0"/>
          </a:p>
          <a:p>
            <a:pPr marL="137160" indent="0" algn="just">
              <a:buNone/>
            </a:pPr>
            <a:endParaRPr lang="fr-FR" sz="1800" dirty="0"/>
          </a:p>
          <a:p>
            <a:pPr marL="137160" indent="0" algn="just">
              <a:buNone/>
            </a:pPr>
            <a:r>
              <a:rPr lang="fr-FR" sz="2000" b="1" dirty="0">
                <a:solidFill>
                  <a:schemeClr val="accent1">
                    <a:lumMod val="60000"/>
                    <a:lumOff val="40000"/>
                  </a:schemeClr>
                </a:solidFill>
              </a:rPr>
              <a:t>Fonctionnement</a:t>
            </a:r>
          </a:p>
          <a:p>
            <a:pPr marL="137160" indent="0" algn="just">
              <a:buNone/>
            </a:pPr>
            <a:r>
              <a:rPr lang="fr-FR" sz="1800" dirty="0">
                <a:solidFill>
                  <a:schemeClr val="accent1">
                    <a:lumMod val="60000"/>
                    <a:lumOff val="40000"/>
                  </a:schemeClr>
                </a:solidFill>
              </a:rPr>
              <a:t>Requête HTTP </a:t>
            </a:r>
            <a:r>
              <a:rPr lang="fr-FR" sz="1800" dirty="0"/>
              <a:t>: Le navigateur envoie une requête au serveur, contenant la méthode (ex: GET pour lire), l'URL, des en-têtes (informations sur le navigateur) et parfois un corps (données de formulaire). </a:t>
            </a:r>
          </a:p>
          <a:p>
            <a:pPr marL="137160" indent="0" algn="just">
              <a:buNone/>
            </a:pPr>
            <a:r>
              <a:rPr lang="fr-FR" sz="1800" dirty="0">
                <a:solidFill>
                  <a:schemeClr val="accent1">
                    <a:lumMod val="60000"/>
                    <a:lumOff val="40000"/>
                  </a:schemeClr>
                </a:solidFill>
              </a:rPr>
              <a:t>Réponse HTTP </a:t>
            </a:r>
            <a:r>
              <a:rPr lang="fr-FR" sz="1800" dirty="0"/>
              <a:t>: Le serveur renvoie une réponse avec un code de statut (ex: 200 pour succès, 404 pour non trouvé), des en-têtes (format des données) et le contenu demandé. </a:t>
            </a:r>
            <a:endParaRPr lang="fr-FR" sz="1800" dirty="0"/>
          </a:p>
        </p:txBody>
      </p:sp>
    </p:spTree>
    <p:extLst>
      <p:ext uri="{BB962C8B-B14F-4D97-AF65-F5344CB8AC3E}">
        <p14:creationId xmlns:p14="http://schemas.microsoft.com/office/powerpoint/2010/main" val="4267690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4000" dirty="0" smtClean="0"/>
              <a:t>Le protocole HTTP</a:t>
            </a:r>
            <a:endParaRPr lang="fr-FR" sz="4000" dirty="0"/>
          </a:p>
        </p:txBody>
      </p:sp>
      <p:sp>
        <p:nvSpPr>
          <p:cNvPr id="3" name="Espace réservé du contenu 2"/>
          <p:cNvSpPr>
            <a:spLocks noGrp="1"/>
          </p:cNvSpPr>
          <p:nvPr>
            <p:ph idx="1"/>
          </p:nvPr>
        </p:nvSpPr>
        <p:spPr/>
        <p:txBody>
          <a:bodyPr>
            <a:normAutofit/>
          </a:bodyPr>
          <a:lstStyle/>
          <a:p>
            <a:pPr marL="137160" indent="0">
              <a:buNone/>
            </a:pPr>
            <a:r>
              <a:rPr lang="fr-FR" sz="2400" b="1" dirty="0">
                <a:solidFill>
                  <a:schemeClr val="accent1">
                    <a:lumMod val="60000"/>
                    <a:lumOff val="40000"/>
                  </a:schemeClr>
                </a:solidFill>
              </a:rPr>
              <a:t>Concepts </a:t>
            </a:r>
            <a:r>
              <a:rPr lang="fr-FR" sz="2400" b="1" dirty="0" smtClean="0">
                <a:solidFill>
                  <a:schemeClr val="accent1">
                    <a:lumMod val="60000"/>
                    <a:lumOff val="40000"/>
                  </a:schemeClr>
                </a:solidFill>
              </a:rPr>
              <a:t>Clés du protocole http</a:t>
            </a:r>
            <a:endParaRPr lang="fr-FR" sz="2400" b="1" dirty="0">
              <a:solidFill>
                <a:schemeClr val="accent1">
                  <a:lumMod val="60000"/>
                  <a:lumOff val="40000"/>
                </a:schemeClr>
              </a:solidFill>
            </a:endParaRPr>
          </a:p>
          <a:p>
            <a:pPr marL="137160" indent="0" algn="just">
              <a:buNone/>
            </a:pPr>
            <a:r>
              <a:rPr lang="fr-FR" sz="1800" dirty="0">
                <a:solidFill>
                  <a:schemeClr val="accent1">
                    <a:lumMod val="60000"/>
                    <a:lumOff val="40000"/>
                  </a:schemeClr>
                </a:solidFill>
              </a:rPr>
              <a:t>Client-Serveur </a:t>
            </a:r>
            <a:r>
              <a:rPr lang="fr-FR" sz="1800" dirty="0"/>
              <a:t>: Le navigateur (client) initie la communication. </a:t>
            </a:r>
          </a:p>
          <a:p>
            <a:pPr marL="137160" indent="0" algn="just">
              <a:buNone/>
            </a:pPr>
            <a:r>
              <a:rPr lang="fr-FR" sz="1800" b="1" dirty="0">
                <a:solidFill>
                  <a:schemeClr val="accent1">
                    <a:lumMod val="60000"/>
                    <a:lumOff val="40000"/>
                  </a:schemeClr>
                </a:solidFill>
              </a:rPr>
              <a:t>Sans État </a:t>
            </a:r>
            <a:r>
              <a:rPr lang="fr-FR" sz="1800" dirty="0"/>
              <a:t>: Par défaut, le serveur ne se souvient pas des requêtes précédentes, sauf via des mécanismes comme les </a:t>
            </a:r>
            <a:r>
              <a:rPr lang="fr-FR" sz="1800" dirty="0" smtClean="0"/>
              <a:t>cookies mises par l’application Web. </a:t>
            </a:r>
            <a:endParaRPr lang="fr-FR" sz="1800" dirty="0"/>
          </a:p>
          <a:p>
            <a:pPr marL="137160" indent="0" algn="just">
              <a:buNone/>
            </a:pPr>
            <a:r>
              <a:rPr lang="fr-FR" sz="1800" b="1" dirty="0">
                <a:solidFill>
                  <a:schemeClr val="accent1">
                    <a:lumMod val="60000"/>
                    <a:lumOff val="40000"/>
                  </a:schemeClr>
                </a:solidFill>
              </a:rPr>
              <a:t>Méthodes (Verbes) </a:t>
            </a:r>
            <a:r>
              <a:rPr lang="fr-FR" sz="1800" dirty="0"/>
              <a:t>: GET (lire), POST (envoyer), PUT (modifier), DELETE (supprimer). </a:t>
            </a:r>
          </a:p>
          <a:p>
            <a:pPr marL="137160" indent="0" algn="just">
              <a:buNone/>
            </a:pPr>
            <a:r>
              <a:rPr lang="fr-FR" sz="1800" b="1" dirty="0">
                <a:solidFill>
                  <a:schemeClr val="accent1">
                    <a:lumMod val="60000"/>
                    <a:lumOff val="40000"/>
                  </a:schemeClr>
                </a:solidFill>
              </a:rPr>
              <a:t>Codes de Statut </a:t>
            </a:r>
            <a:r>
              <a:rPr lang="fr-FR" sz="1800" dirty="0"/>
              <a:t>: Indiquent le résultat de la requête (ex: 200 OK, 404 Not </a:t>
            </a:r>
            <a:r>
              <a:rPr lang="fr-FR" sz="1800" dirty="0" err="1"/>
              <a:t>Found</a:t>
            </a:r>
            <a:r>
              <a:rPr lang="fr-FR" sz="1800" dirty="0"/>
              <a:t>). </a:t>
            </a:r>
            <a:endParaRPr lang="fr-FR" sz="1800" dirty="0" smtClean="0"/>
          </a:p>
          <a:p>
            <a:pPr marL="137160" indent="0" algn="just">
              <a:buNone/>
            </a:pPr>
            <a:endParaRPr lang="fr-FR" sz="1800" dirty="0"/>
          </a:p>
          <a:p>
            <a:pPr marL="137160" indent="0" algn="just">
              <a:buNone/>
            </a:pPr>
            <a:r>
              <a:rPr lang="fr-FR" sz="1800" dirty="0" smtClean="0">
                <a:solidFill>
                  <a:schemeClr val="accent1">
                    <a:lumMod val="60000"/>
                    <a:lumOff val="40000"/>
                  </a:schemeClr>
                </a:solidFill>
              </a:rPr>
              <a:t>HTTP sécurisé: le HTTPS</a:t>
            </a:r>
            <a:r>
              <a:rPr lang="fr-FR" sz="1800" dirty="0" smtClean="0"/>
              <a:t> </a:t>
            </a:r>
            <a:r>
              <a:rPr lang="fr-FR" sz="1800" dirty="0"/>
              <a:t>: Version sécurisée utilisant TLS/SSL pour chiffrer la connexion, essentielle pour les transactions bancaires, les mots de passe, etc. </a:t>
            </a:r>
            <a:endParaRPr lang="fr-FR" sz="1800" dirty="0"/>
          </a:p>
        </p:txBody>
      </p:sp>
    </p:spTree>
    <p:extLst>
      <p:ext uri="{BB962C8B-B14F-4D97-AF65-F5344CB8AC3E}">
        <p14:creationId xmlns:p14="http://schemas.microsoft.com/office/powerpoint/2010/main" val="1445643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77500" lnSpcReduction="20000"/>
          </a:bodyPr>
          <a:lstStyle/>
          <a:p>
            <a:pPr>
              <a:buNone/>
            </a:pPr>
            <a:r>
              <a:rPr lang="fr-FR" b="1" dirty="0" smtClean="0">
                <a:solidFill>
                  <a:schemeClr val="accent1">
                    <a:lumMod val="60000"/>
                    <a:lumOff val="40000"/>
                  </a:schemeClr>
                </a:solidFill>
              </a:rPr>
              <a:t>Les applications web sont partout :</a:t>
            </a:r>
          </a:p>
          <a:p>
            <a:pPr algn="just"/>
            <a:r>
              <a:rPr lang="fr-FR" dirty="0" smtClean="0"/>
              <a:t>Elles sont utilisées quotidiennement dans nos activités personnelles ou professionnelles (réseaux sociaux, achats en lignes, démarches administratives…). </a:t>
            </a:r>
          </a:p>
          <a:p>
            <a:pPr algn="just"/>
            <a:r>
              <a:rPr lang="fr-FR" dirty="0" smtClean="0"/>
              <a:t>Toute entreprise ou administration se doit d'avoir un site web.</a:t>
            </a:r>
          </a:p>
          <a:p>
            <a:pPr algn="just"/>
            <a:r>
              <a:rPr lang="fr-FR" dirty="0" smtClean="0"/>
              <a:t> Ces applications facilitent les échanges et les transactions car elles sont accessibles de partout à l'aide d'un simple navigateur sur un </a:t>
            </a:r>
            <a:r>
              <a:rPr lang="fr-FR" dirty="0" err="1" smtClean="0"/>
              <a:t>smartphone</a:t>
            </a:r>
            <a:r>
              <a:rPr lang="fr-FR" dirty="0" smtClean="0"/>
              <a:t> ou un ordinateur de bureau.</a:t>
            </a:r>
          </a:p>
          <a:p>
            <a:pPr algn="just"/>
            <a:r>
              <a:rPr lang="fr-FR" dirty="0" smtClean="0"/>
              <a:t> L'actualité nous rappelle régulièrement que des entreprises voient leur site web attaqué. </a:t>
            </a:r>
          </a:p>
          <a:p>
            <a:pPr algn="just"/>
            <a:r>
              <a:rPr lang="fr-FR" dirty="0" smtClean="0"/>
              <a:t>Les conséquences d’une attaques peuvent être lourdes (perte de données, baisse du chiffre d'affaire, effondrement de la réputation…). </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70000" lnSpcReduction="20000"/>
          </a:bodyPr>
          <a:lstStyle/>
          <a:p>
            <a:pPr>
              <a:buNone/>
            </a:pPr>
            <a:r>
              <a:rPr lang="fr-FR" sz="3300" b="1" dirty="0" smtClean="0">
                <a:solidFill>
                  <a:schemeClr val="accent1">
                    <a:lumMod val="60000"/>
                    <a:lumOff val="40000"/>
                  </a:schemeClr>
                </a:solidFill>
              </a:rPr>
              <a:t>La sécurisation des applications web est indispensable</a:t>
            </a:r>
          </a:p>
          <a:p>
            <a:r>
              <a:rPr lang="fr-FR" sz="2900" dirty="0" smtClean="0"/>
              <a:t>La sécurité des applications web est donc devenue un enjeu stratégique. Lors de son édition 2016, la société EY (http://www.ey.com/fr) a montré qu'une majorité des entreprises mondiales n'a pas de stratégie en matière de lutte contre les cybermenaces1. </a:t>
            </a:r>
          </a:p>
          <a:p>
            <a:r>
              <a:rPr lang="fr-FR" sz="2900" dirty="0" smtClean="0"/>
              <a:t>Au delà de l'aspect fonctionnel des outils de développement, il est indispensable pour tout développeur de savoir identifier les vulnérabilités potentielles et de prendre en compte les menaces en adaptant son développement à l'aide de bonnes pratiques.</a:t>
            </a:r>
          </a:p>
          <a:p>
            <a:r>
              <a:rPr lang="fr-FR" sz="2900" dirty="0" smtClean="0"/>
              <a:t> La phase de test ne doit pas se limiter au fonctionnement attendu du code mis en œuvre mais elle doit aussi anticiper les utilisations malveillantes comme les injections de code SQL dans les formulaires. Afin de mettre en place une veille stratégique sur la sécurisation des applications web,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92500"/>
          </a:bodyPr>
          <a:lstStyle/>
          <a:p>
            <a:pPr>
              <a:buNone/>
            </a:pPr>
            <a:r>
              <a:rPr lang="fr-FR" b="1" dirty="0" smtClean="0">
                <a:solidFill>
                  <a:schemeClr val="accent1">
                    <a:lumMod val="60000"/>
                    <a:lumOff val="40000"/>
                  </a:schemeClr>
                </a:solidFill>
              </a:rPr>
              <a:t>Les motifs des </a:t>
            </a:r>
            <a:r>
              <a:rPr lang="fr-FR" b="1" dirty="0" smtClean="0">
                <a:solidFill>
                  <a:schemeClr val="accent1">
                    <a:lumMod val="60000"/>
                    <a:lumOff val="40000"/>
                  </a:schemeClr>
                </a:solidFill>
              </a:rPr>
              <a:t>attaques d’une applications Web</a:t>
            </a:r>
            <a:endParaRPr lang="fr-FR" b="1" dirty="0" smtClean="0">
              <a:solidFill>
                <a:schemeClr val="accent1">
                  <a:lumMod val="60000"/>
                  <a:lumOff val="40000"/>
                </a:schemeClr>
              </a:solidFill>
            </a:endParaRPr>
          </a:p>
          <a:p>
            <a:pPr algn="just">
              <a:buNone/>
            </a:pPr>
            <a:r>
              <a:rPr lang="fr-FR" dirty="0"/>
              <a:t>Les motifs des attaques d'applications web sont variés (politiques, financiers, distraction), exploitant des vulnérabilités comme les injections SQL, le Cross-Site Scripting (XSS), ou les mauvaises configurations pour voler des données sensibles (identifiants, informations personnelles), perturber le service (</a:t>
            </a:r>
            <a:r>
              <a:rPr lang="fr-FR" dirty="0" err="1"/>
              <a:t>DDoS</a:t>
            </a:r>
            <a:r>
              <a:rPr lang="fr-FR" dirty="0"/>
              <a:t>), ou transformer le serveur en zombie pour des attaques plus larges, souvent via des erreurs de développement ou de mauvaise gestion des paramètres de sécurité.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p:txBody>
          <a:bodyPr>
            <a:normAutofit fontScale="92500"/>
          </a:bodyPr>
          <a:lstStyle/>
          <a:p>
            <a:pPr>
              <a:buNone/>
            </a:pPr>
            <a:r>
              <a:rPr lang="fr-FR" b="1" dirty="0" smtClean="0">
                <a:solidFill>
                  <a:schemeClr val="accent1">
                    <a:lumMod val="60000"/>
                    <a:lumOff val="40000"/>
                  </a:schemeClr>
                </a:solidFill>
              </a:rPr>
              <a:t>Les </a:t>
            </a:r>
            <a:r>
              <a:rPr lang="fr-FR" b="1" dirty="0" smtClean="0">
                <a:solidFill>
                  <a:schemeClr val="accent1">
                    <a:lumMod val="60000"/>
                    <a:lumOff val="40000"/>
                  </a:schemeClr>
                </a:solidFill>
              </a:rPr>
              <a:t>motifs </a:t>
            </a:r>
            <a:r>
              <a:rPr lang="fr-FR" b="1" dirty="0" smtClean="0">
                <a:solidFill>
                  <a:schemeClr val="accent1">
                    <a:lumMod val="60000"/>
                    <a:lumOff val="40000"/>
                  </a:schemeClr>
                </a:solidFill>
              </a:rPr>
              <a:t>des </a:t>
            </a:r>
            <a:r>
              <a:rPr lang="fr-FR" b="1" dirty="0" smtClean="0">
                <a:solidFill>
                  <a:schemeClr val="accent1">
                    <a:lumMod val="60000"/>
                    <a:lumOff val="40000"/>
                  </a:schemeClr>
                </a:solidFill>
              </a:rPr>
              <a:t>attaques d’une applications Web</a:t>
            </a:r>
          </a:p>
          <a:p>
            <a:pPr>
              <a:buFont typeface="Arial" panose="020B0604020202020204" pitchFamily="34" charset="0"/>
              <a:buChar char="•"/>
            </a:pPr>
            <a:r>
              <a:rPr lang="fr-FR" sz="2200" b="1" dirty="0" smtClean="0">
                <a:solidFill>
                  <a:schemeClr val="accent1">
                    <a:lumMod val="60000"/>
                    <a:lumOff val="40000"/>
                  </a:schemeClr>
                </a:solidFill>
              </a:rPr>
              <a:t>Gain </a:t>
            </a:r>
            <a:r>
              <a:rPr lang="fr-FR" sz="2200" b="1" dirty="0">
                <a:solidFill>
                  <a:schemeClr val="accent1">
                    <a:lumMod val="60000"/>
                    <a:lumOff val="40000"/>
                  </a:schemeClr>
                </a:solidFill>
              </a:rPr>
              <a:t>financier </a:t>
            </a:r>
            <a:r>
              <a:rPr lang="fr-FR" sz="2200" b="1" dirty="0"/>
              <a:t>: Vol de données de cartes bancaires, de données personnelles pour usurper des identités ou vendre l'information.</a:t>
            </a:r>
          </a:p>
          <a:p>
            <a:pPr>
              <a:buFont typeface="Arial" panose="020B0604020202020204" pitchFamily="34" charset="0"/>
              <a:buChar char="•"/>
            </a:pPr>
            <a:r>
              <a:rPr lang="fr-FR" sz="2200" b="1" dirty="0">
                <a:solidFill>
                  <a:schemeClr val="accent1">
                    <a:lumMod val="60000"/>
                    <a:lumOff val="40000"/>
                  </a:schemeClr>
                </a:solidFill>
              </a:rPr>
              <a:t>Chantage</a:t>
            </a:r>
            <a:r>
              <a:rPr lang="fr-FR" sz="2200" b="1" dirty="0"/>
              <a:t> : Extorsion de fonds après vol de données ou blocage du site (</a:t>
            </a:r>
            <a:r>
              <a:rPr lang="fr-FR" sz="2200" b="1" dirty="0" err="1"/>
              <a:t>rançongiciels</a:t>
            </a:r>
            <a:r>
              <a:rPr lang="fr-FR" sz="2200" b="1" dirty="0"/>
              <a:t>).</a:t>
            </a:r>
          </a:p>
          <a:p>
            <a:pPr>
              <a:buFont typeface="Arial" panose="020B0604020202020204" pitchFamily="34" charset="0"/>
              <a:buChar char="•"/>
            </a:pPr>
            <a:r>
              <a:rPr lang="fr-FR" sz="2200" b="1" dirty="0">
                <a:solidFill>
                  <a:schemeClr val="accent1">
                    <a:lumMod val="60000"/>
                    <a:lumOff val="40000"/>
                  </a:schemeClr>
                </a:solidFill>
              </a:rPr>
              <a:t>Activisme politique/social (</a:t>
            </a:r>
            <a:r>
              <a:rPr lang="fr-FR" sz="2200" b="1" dirty="0" err="1">
                <a:solidFill>
                  <a:schemeClr val="accent1">
                    <a:lumMod val="60000"/>
                    <a:lumOff val="40000"/>
                  </a:schemeClr>
                </a:solidFill>
              </a:rPr>
              <a:t>Hacktivisme</a:t>
            </a:r>
            <a:r>
              <a:rPr lang="fr-FR" sz="2200" b="1" dirty="0">
                <a:solidFill>
                  <a:schemeClr val="accent1">
                    <a:lumMod val="60000"/>
                    <a:lumOff val="40000"/>
                  </a:schemeClr>
                </a:solidFill>
              </a:rPr>
              <a:t>) </a:t>
            </a:r>
            <a:r>
              <a:rPr lang="fr-FR" sz="2200" b="1" dirty="0"/>
              <a:t>: Attaques pour défendre une cause, provoquer ou diffuser un message.</a:t>
            </a:r>
          </a:p>
          <a:p>
            <a:pPr>
              <a:buFont typeface="Arial" panose="020B0604020202020204" pitchFamily="34" charset="0"/>
              <a:buChar char="•"/>
            </a:pPr>
            <a:r>
              <a:rPr lang="fr-FR" sz="2200" b="1" dirty="0">
                <a:solidFill>
                  <a:schemeClr val="accent1">
                    <a:lumMod val="60000"/>
                    <a:lumOff val="40000"/>
                  </a:schemeClr>
                </a:solidFill>
              </a:rPr>
              <a:t>Espionnage</a:t>
            </a:r>
            <a:r>
              <a:rPr lang="fr-FR" sz="2200" b="1" dirty="0"/>
              <a:t> : Vol de propriété intellectuelle ou de secrets d'entreprise.</a:t>
            </a:r>
          </a:p>
          <a:p>
            <a:pPr>
              <a:buFont typeface="Arial" panose="020B0604020202020204" pitchFamily="34" charset="0"/>
              <a:buChar char="•"/>
            </a:pPr>
            <a:r>
              <a:rPr lang="fr-FR" sz="2200" b="1" dirty="0">
                <a:solidFill>
                  <a:schemeClr val="accent1">
                    <a:lumMod val="60000"/>
                    <a:lumOff val="40000"/>
                  </a:schemeClr>
                </a:solidFill>
              </a:rPr>
              <a:t>Défis/Distraction </a:t>
            </a:r>
            <a:r>
              <a:rPr lang="fr-FR" sz="2200" b="1" dirty="0"/>
              <a:t>: Pour le simple fait de prouver sa capacité à pirater.</a:t>
            </a:r>
          </a:p>
          <a:p>
            <a:pPr>
              <a:buFont typeface="Arial" panose="020B0604020202020204" pitchFamily="34" charset="0"/>
              <a:buChar char="•"/>
            </a:pPr>
            <a:r>
              <a:rPr lang="fr-FR" sz="2200" b="1" dirty="0">
                <a:solidFill>
                  <a:schemeClr val="accent1">
                    <a:lumMod val="60000"/>
                    <a:lumOff val="40000"/>
                  </a:schemeClr>
                </a:solidFill>
              </a:rPr>
              <a:t>Utilisation malveillante du serveur </a:t>
            </a:r>
            <a:r>
              <a:rPr lang="fr-FR" sz="2200" b="1" dirty="0"/>
              <a:t>: Transformer le serveur en "zombie" pour des attaques </a:t>
            </a:r>
            <a:r>
              <a:rPr lang="fr-FR" sz="2200" b="1" dirty="0" err="1"/>
              <a:t>DDoS</a:t>
            </a:r>
            <a:r>
              <a:rPr lang="fr-FR" sz="2200" b="1" dirty="0"/>
              <a:t>, l'envoi de </a:t>
            </a:r>
            <a:r>
              <a:rPr lang="fr-FR" sz="2200" b="1" dirty="0" err="1"/>
              <a:t>spams</a:t>
            </a:r>
            <a:r>
              <a:rPr lang="fr-FR" sz="2200" b="1" dirty="0"/>
              <a:t>, etc.. </a:t>
            </a:r>
            <a:endParaRPr lang="fr-FR" sz="2200" b="1" dirty="0" smtClean="0"/>
          </a:p>
        </p:txBody>
      </p:sp>
    </p:spTree>
    <p:extLst>
      <p:ext uri="{BB962C8B-B14F-4D97-AF65-F5344CB8AC3E}">
        <p14:creationId xmlns:p14="http://schemas.microsoft.com/office/powerpoint/2010/main" val="10828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Fonctionnement d’une application Web </a:t>
            </a:r>
            <a:endParaRPr lang="fr-FR" dirty="0"/>
          </a:p>
        </p:txBody>
      </p:sp>
      <p:sp>
        <p:nvSpPr>
          <p:cNvPr id="3" name="Espace réservé du contenu 2"/>
          <p:cNvSpPr>
            <a:spLocks noGrp="1"/>
          </p:cNvSpPr>
          <p:nvPr>
            <p:ph idx="1"/>
          </p:nvPr>
        </p:nvSpPr>
        <p:spPr/>
        <p:txBody>
          <a:bodyPr>
            <a:normAutofit/>
          </a:bodyPr>
          <a:lstStyle/>
          <a:p>
            <a:pPr marL="137160" indent="0">
              <a:buNone/>
            </a:pPr>
            <a:r>
              <a:rPr lang="fr-FR" sz="2400" dirty="0" smtClean="0">
                <a:solidFill>
                  <a:schemeClr val="accent1">
                    <a:lumMod val="60000"/>
                    <a:lumOff val="40000"/>
                  </a:schemeClr>
                </a:solidFill>
              </a:rPr>
              <a:t>Architecture Client /</a:t>
            </a:r>
            <a:r>
              <a:rPr lang="fr-FR" sz="2400" dirty="0" smtClean="0">
                <a:solidFill>
                  <a:schemeClr val="accent1">
                    <a:lumMod val="60000"/>
                    <a:lumOff val="40000"/>
                  </a:schemeClr>
                </a:solidFill>
              </a:rPr>
              <a:t>Serveur</a:t>
            </a:r>
          </a:p>
          <a:p>
            <a:pPr marL="137160" indent="0" algn="just">
              <a:buNone/>
            </a:pPr>
            <a:r>
              <a:rPr lang="fr-FR" sz="2400" dirty="0"/>
              <a:t>L'architecture client-serveur d'une application web repose sur un navigateur web (client) qui envoie des requêtes HTTP à un serveur web pour obtenir des informations ; ce serveur, souvent relié à une base de données, traite la demande et renvoie une réponse (page HTML, données) au client qui l'affiche. C'est un modèle de requête-réponse où le client initie et le serveur fournit les ressources, utilisant des protocoles comme HTTP pour communiquer et séparant les tâches (présentation/logique/données) entre le front-end, le serveur d'application et le serveur de données. </a:t>
            </a:r>
            <a:endParaRPr lang="fr-FR" sz="24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smtClean="0"/>
              <a:t>Fonctionnement d’une application Web </a:t>
            </a:r>
            <a:endParaRPr lang="fr-FR" sz="3200" dirty="0"/>
          </a:p>
        </p:txBody>
      </p:sp>
      <p:sp>
        <p:nvSpPr>
          <p:cNvPr id="3" name="Espace réservé du contenu 2"/>
          <p:cNvSpPr>
            <a:spLocks noGrp="1"/>
          </p:cNvSpPr>
          <p:nvPr>
            <p:ph idx="1"/>
          </p:nvPr>
        </p:nvSpPr>
        <p:spPr>
          <a:xfrm>
            <a:off x="457200" y="1340768"/>
            <a:ext cx="8229600" cy="4709160"/>
          </a:xfrm>
        </p:spPr>
        <p:txBody>
          <a:bodyPr>
            <a:normAutofit/>
          </a:bodyPr>
          <a:lstStyle/>
          <a:p>
            <a:pPr marL="137160" indent="0">
              <a:buNone/>
            </a:pPr>
            <a:r>
              <a:rPr lang="fr-FR" sz="2400" dirty="0" smtClean="0">
                <a:solidFill>
                  <a:schemeClr val="accent1">
                    <a:lumMod val="60000"/>
                    <a:lumOff val="40000"/>
                  </a:schemeClr>
                </a:solidFill>
              </a:rPr>
              <a:t>Architecture Client /</a:t>
            </a:r>
            <a:r>
              <a:rPr lang="fr-FR" sz="2400" dirty="0" smtClean="0">
                <a:solidFill>
                  <a:schemeClr val="accent1">
                    <a:lumMod val="60000"/>
                    <a:lumOff val="40000"/>
                  </a:schemeClr>
                </a:solidFill>
              </a:rPr>
              <a:t>Serveur: </a:t>
            </a:r>
            <a:r>
              <a:rPr lang="fr-FR" sz="2400" dirty="0" smtClean="0">
                <a:solidFill>
                  <a:schemeClr val="accent1">
                    <a:lumMod val="60000"/>
                    <a:lumOff val="40000"/>
                  </a:schemeClr>
                </a:solidFill>
              </a:rPr>
              <a:t>Composants principaux</a:t>
            </a:r>
            <a:endParaRPr lang="fr-FR" sz="2000" dirty="0" smtClean="0"/>
          </a:p>
          <a:p>
            <a:pPr marL="137160" indent="0">
              <a:buNone/>
            </a:pPr>
            <a:r>
              <a:rPr lang="fr-FR" sz="1800" b="1" dirty="0" smtClean="0">
                <a:solidFill>
                  <a:schemeClr val="accent1">
                    <a:lumMod val="60000"/>
                    <a:lumOff val="40000"/>
                  </a:schemeClr>
                </a:solidFill>
              </a:rPr>
              <a:t>Client</a:t>
            </a:r>
            <a:r>
              <a:rPr lang="fr-FR" sz="1800" dirty="0" smtClean="0"/>
              <a:t> </a:t>
            </a:r>
            <a:r>
              <a:rPr lang="fr-FR" sz="1800" dirty="0"/>
              <a:t>: Le navigateur web (Chrome, Firefox, Safari) ou l'application mobile qui affiche l'interface utilisateur (front-end) et envoie les requêtes.</a:t>
            </a:r>
          </a:p>
          <a:p>
            <a:pPr marL="137160" indent="0">
              <a:buNone/>
            </a:pPr>
            <a:r>
              <a:rPr lang="fr-FR" sz="1800" b="1" dirty="0">
                <a:solidFill>
                  <a:schemeClr val="accent1">
                    <a:lumMod val="60000"/>
                    <a:lumOff val="40000"/>
                  </a:schemeClr>
                </a:solidFill>
              </a:rPr>
              <a:t>Serveur</a:t>
            </a:r>
            <a:r>
              <a:rPr lang="fr-FR" sz="1800" dirty="0">
                <a:solidFill>
                  <a:schemeClr val="accent1">
                    <a:lumMod val="60000"/>
                    <a:lumOff val="40000"/>
                  </a:schemeClr>
                </a:solidFill>
              </a:rPr>
              <a:t> </a:t>
            </a:r>
            <a:r>
              <a:rPr lang="fr-FR" sz="1800" dirty="0"/>
              <a:t>: Une machine puissante qui héberge l'application, gère la logique métier et les ressources.</a:t>
            </a:r>
          </a:p>
          <a:p>
            <a:pPr marL="137160" indent="0">
              <a:buNone/>
            </a:pPr>
            <a:r>
              <a:rPr lang="fr-FR" sz="1800" b="1" dirty="0">
                <a:solidFill>
                  <a:schemeClr val="accent1">
                    <a:lumMod val="60000"/>
                    <a:lumOff val="40000"/>
                  </a:schemeClr>
                </a:solidFill>
              </a:rPr>
              <a:t>Réseau</a:t>
            </a:r>
            <a:r>
              <a:rPr lang="fr-FR" sz="1800" dirty="0">
                <a:solidFill>
                  <a:schemeClr val="accent1">
                    <a:lumMod val="60000"/>
                    <a:lumOff val="40000"/>
                  </a:schemeClr>
                </a:solidFill>
              </a:rPr>
              <a:t> </a:t>
            </a:r>
            <a:r>
              <a:rPr lang="fr-FR" sz="1800" dirty="0"/>
              <a:t>: Internet, qui permet la communication via des protocoles.</a:t>
            </a:r>
          </a:p>
          <a:p>
            <a:pPr marL="137160" indent="0">
              <a:buNone/>
            </a:pPr>
            <a:r>
              <a:rPr lang="fr-FR" sz="1800" b="1" dirty="0">
                <a:solidFill>
                  <a:schemeClr val="accent1">
                    <a:lumMod val="60000"/>
                    <a:lumOff val="40000"/>
                  </a:schemeClr>
                </a:solidFill>
              </a:rPr>
              <a:t>Protocole</a:t>
            </a:r>
            <a:r>
              <a:rPr lang="fr-FR" sz="1800" dirty="0"/>
              <a:t> : HTTP (ou HTTPS) pour le transfert de données entre client et serveur.</a:t>
            </a:r>
          </a:p>
          <a:p>
            <a:pPr marL="137160" indent="0">
              <a:buNone/>
            </a:pPr>
            <a:r>
              <a:rPr lang="fr-FR" sz="1800" b="1" dirty="0">
                <a:solidFill>
                  <a:schemeClr val="accent1">
                    <a:lumMod val="60000"/>
                    <a:lumOff val="40000"/>
                  </a:schemeClr>
                </a:solidFill>
              </a:rPr>
              <a:t>Base de données </a:t>
            </a:r>
            <a:r>
              <a:rPr lang="fr-FR" sz="1800" dirty="0"/>
              <a:t>: Stocke les informations (utilisateurs, produits, etc.). </a:t>
            </a:r>
            <a:endParaRPr lang="fr-FR" sz="1800" dirty="0" smtClean="0"/>
          </a:p>
        </p:txBody>
      </p:sp>
      <p:pic>
        <p:nvPicPr>
          <p:cNvPr id="4" name="Picture 2" descr="D:\TRAVAIL\Travail 2025-2026\COURS SECURITE WEB\serveur.jpg"/>
          <p:cNvPicPr>
            <a:picLocks noChangeAspect="1" noChangeArrowheads="1"/>
          </p:cNvPicPr>
          <p:nvPr/>
        </p:nvPicPr>
        <p:blipFill>
          <a:blip r:embed="rId2"/>
          <a:srcRect/>
          <a:stretch>
            <a:fillRect/>
          </a:stretch>
        </p:blipFill>
        <p:spPr bwMode="auto">
          <a:xfrm>
            <a:off x="1835696" y="4293096"/>
            <a:ext cx="5256584" cy="2261989"/>
          </a:xfrm>
          <a:prstGeom prst="rect">
            <a:avLst/>
          </a:prstGeom>
          <a:noFill/>
        </p:spPr>
      </p:pic>
    </p:spTree>
    <p:extLst>
      <p:ext uri="{BB962C8B-B14F-4D97-AF65-F5344CB8AC3E}">
        <p14:creationId xmlns:p14="http://schemas.microsoft.com/office/powerpoint/2010/main" val="788622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 </a:t>
            </a:r>
            <a:r>
              <a:rPr lang="fr-FR" dirty="0" smtClean="0"/>
              <a:t>serveur http</a:t>
            </a:r>
            <a:endParaRPr lang="fr-FR" dirty="0"/>
          </a:p>
        </p:txBody>
      </p:sp>
      <p:sp>
        <p:nvSpPr>
          <p:cNvPr id="3" name="Espace réservé du contenu 2"/>
          <p:cNvSpPr>
            <a:spLocks noGrp="1"/>
          </p:cNvSpPr>
          <p:nvPr>
            <p:ph idx="1"/>
          </p:nvPr>
        </p:nvSpPr>
        <p:spPr/>
        <p:txBody>
          <a:bodyPr>
            <a:normAutofit fontScale="92500" lnSpcReduction="10000"/>
          </a:bodyPr>
          <a:lstStyle/>
          <a:p>
            <a:pPr marL="137160" indent="0">
              <a:buNone/>
            </a:pPr>
            <a:r>
              <a:rPr lang="fr-FR" dirty="0" smtClean="0">
                <a:solidFill>
                  <a:schemeClr val="accent1">
                    <a:lumMod val="60000"/>
                    <a:lumOff val="40000"/>
                  </a:schemeClr>
                </a:solidFill>
              </a:rPr>
              <a:t>Le Serveur Web ou serveur HTTP </a:t>
            </a:r>
          </a:p>
          <a:p>
            <a:pPr algn="just"/>
            <a:r>
              <a:rPr lang="fr-FR" sz="2400" dirty="0">
                <a:solidFill>
                  <a:schemeClr val="accent1">
                    <a:lumMod val="60000"/>
                    <a:lumOff val="40000"/>
                  </a:schemeClr>
                </a:solidFill>
              </a:rPr>
              <a:t>Un serveur web</a:t>
            </a:r>
            <a:r>
              <a:rPr lang="fr-FR" sz="2400" dirty="0"/>
              <a:t> est un ordinateur (matériel) et un logiciel qui stocke les fichiers d'un site web (HTML, CSS, images, etc.) et les transmet aux navigateurs des utilisateurs via le protocole HTTP pour afficher les pages web, agissant comme un intermédiaire entre l'internaute et les données, répondant aux requêtes et livrant le contenu </a:t>
            </a:r>
            <a:r>
              <a:rPr lang="fr-FR" sz="2400" dirty="0" smtClean="0"/>
              <a:t>demandé.</a:t>
            </a:r>
          </a:p>
          <a:p>
            <a:pPr algn="just"/>
            <a:endParaRPr lang="fr-FR" sz="2400" dirty="0"/>
          </a:p>
          <a:p>
            <a:pPr algn="just"/>
            <a:r>
              <a:rPr lang="fr-FR" sz="2400" dirty="0" smtClean="0">
                <a:solidFill>
                  <a:schemeClr val="accent1">
                    <a:lumMod val="60000"/>
                    <a:lumOff val="40000"/>
                  </a:schemeClr>
                </a:solidFill>
              </a:rPr>
              <a:t>Le serveur Web </a:t>
            </a:r>
            <a:r>
              <a:rPr lang="fr-FR" sz="2400" dirty="0" smtClean="0"/>
              <a:t>est composé de deux </a:t>
            </a:r>
            <a:r>
              <a:rPr lang="fr-FR" sz="2400" dirty="0" smtClean="0"/>
              <a:t>parties</a:t>
            </a:r>
            <a:endParaRPr lang="fr-FR" sz="2400" dirty="0" smtClean="0"/>
          </a:p>
          <a:p>
            <a:pPr lvl="1" algn="just"/>
            <a:r>
              <a:rPr lang="fr-FR" sz="2000" b="1" dirty="0">
                <a:solidFill>
                  <a:schemeClr val="accent1">
                    <a:lumMod val="60000"/>
                    <a:lumOff val="40000"/>
                  </a:schemeClr>
                </a:solidFill>
              </a:rPr>
              <a:t>Matériel</a:t>
            </a:r>
            <a:r>
              <a:rPr lang="fr-FR" sz="2000" b="1" dirty="0"/>
              <a:t> :</a:t>
            </a:r>
            <a:r>
              <a:rPr lang="fr-FR" sz="2000" dirty="0"/>
              <a:t> </a:t>
            </a:r>
            <a:r>
              <a:rPr lang="fr-FR" sz="2000" dirty="0" smtClean="0"/>
              <a:t> L'ordinateur </a:t>
            </a:r>
            <a:r>
              <a:rPr lang="fr-FR" sz="2000" dirty="0"/>
              <a:t>physique où sont stockés les fichiers du site (documents HTML, feuilles de style CSS, images, vidéos, etc.). </a:t>
            </a:r>
          </a:p>
          <a:p>
            <a:pPr lvl="1" algn="just"/>
            <a:r>
              <a:rPr lang="fr-FR" sz="2000" b="1" dirty="0">
                <a:solidFill>
                  <a:schemeClr val="accent1">
                    <a:lumMod val="60000"/>
                    <a:lumOff val="40000"/>
                  </a:schemeClr>
                </a:solidFill>
              </a:rPr>
              <a:t>Logiciel</a:t>
            </a:r>
            <a:r>
              <a:rPr lang="fr-FR" sz="2000" b="1" dirty="0"/>
              <a:t> (Serveur HTTP) :</a:t>
            </a:r>
            <a:r>
              <a:rPr lang="fr-FR" sz="2000" dirty="0"/>
              <a:t> </a:t>
            </a:r>
            <a:r>
              <a:rPr lang="fr-FR" sz="2000" dirty="0" smtClean="0"/>
              <a:t>Le </a:t>
            </a:r>
            <a:r>
              <a:rPr lang="fr-FR" sz="2000" dirty="0"/>
              <a:t>programme qui interprète les URL et les commandes HTTP des navigateurs et renvoie les ressources correspondantes. </a:t>
            </a:r>
          </a:p>
          <a:p>
            <a:endParaRPr lang="fr-FR" sz="2400" dirty="0"/>
          </a:p>
        </p:txBody>
      </p:sp>
    </p:spTree>
    <p:extLst>
      <p:ext uri="{BB962C8B-B14F-4D97-AF65-F5344CB8AC3E}">
        <p14:creationId xmlns:p14="http://schemas.microsoft.com/office/powerpoint/2010/main" val="1349358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 </a:t>
            </a:r>
            <a:r>
              <a:rPr lang="fr-FR" dirty="0" smtClean="0"/>
              <a:t>serveur http</a:t>
            </a:r>
            <a:endParaRPr lang="fr-FR" dirty="0"/>
          </a:p>
        </p:txBody>
      </p:sp>
      <p:sp>
        <p:nvSpPr>
          <p:cNvPr id="3" name="Espace réservé du contenu 2"/>
          <p:cNvSpPr>
            <a:spLocks noGrp="1"/>
          </p:cNvSpPr>
          <p:nvPr>
            <p:ph idx="1"/>
          </p:nvPr>
        </p:nvSpPr>
        <p:spPr/>
        <p:txBody>
          <a:bodyPr>
            <a:normAutofit fontScale="85000" lnSpcReduction="10000"/>
          </a:bodyPr>
          <a:lstStyle/>
          <a:p>
            <a:pPr marL="137160" indent="0">
              <a:buNone/>
            </a:pPr>
            <a:r>
              <a:rPr lang="fr-FR" b="1" dirty="0" smtClean="0">
                <a:solidFill>
                  <a:schemeClr val="accent1">
                    <a:lumMod val="60000"/>
                    <a:lumOff val="40000"/>
                  </a:schemeClr>
                </a:solidFill>
              </a:rPr>
              <a:t>Fonctionnement d’un serveur Web</a:t>
            </a:r>
            <a:endParaRPr lang="fr-FR" dirty="0">
              <a:solidFill>
                <a:schemeClr val="accent1">
                  <a:lumMod val="60000"/>
                  <a:lumOff val="40000"/>
                </a:schemeClr>
              </a:solidFill>
            </a:endParaRPr>
          </a:p>
          <a:p>
            <a:pPr lvl="1" algn="just"/>
            <a:r>
              <a:rPr lang="fr-FR" b="1" dirty="0">
                <a:solidFill>
                  <a:schemeClr val="accent1">
                    <a:lumMod val="60000"/>
                    <a:lumOff val="40000"/>
                  </a:schemeClr>
                </a:solidFill>
              </a:rPr>
              <a:t>Requête</a:t>
            </a:r>
            <a:r>
              <a:rPr lang="fr-FR" b="1" dirty="0"/>
              <a:t> </a:t>
            </a:r>
            <a:r>
              <a:rPr lang="fr-FR" b="1" dirty="0" smtClean="0"/>
              <a:t>:</a:t>
            </a:r>
            <a:r>
              <a:rPr lang="fr-FR" dirty="0" smtClean="0"/>
              <a:t>Un </a:t>
            </a:r>
            <a:r>
              <a:rPr lang="fr-FR" dirty="0"/>
              <a:t>utilisateur tape une URL dans son navigateur. </a:t>
            </a:r>
          </a:p>
          <a:p>
            <a:pPr lvl="1" algn="just"/>
            <a:r>
              <a:rPr lang="fr-FR" b="1" dirty="0">
                <a:solidFill>
                  <a:schemeClr val="accent1">
                    <a:lumMod val="60000"/>
                    <a:lumOff val="40000"/>
                  </a:schemeClr>
                </a:solidFill>
              </a:rPr>
              <a:t>Interrogation</a:t>
            </a:r>
            <a:r>
              <a:rPr lang="fr-FR" b="1" dirty="0"/>
              <a:t> :</a:t>
            </a:r>
            <a:r>
              <a:rPr lang="fr-FR" dirty="0"/>
              <a:t> </a:t>
            </a:r>
            <a:r>
              <a:rPr lang="fr-FR" dirty="0" smtClean="0"/>
              <a:t>Le </a:t>
            </a:r>
            <a:r>
              <a:rPr lang="fr-FR" dirty="0"/>
              <a:t>navigateur envoie une requête HTTP au serveur web correspondant à cette URL. </a:t>
            </a:r>
          </a:p>
          <a:p>
            <a:pPr lvl="1" algn="just"/>
            <a:r>
              <a:rPr lang="fr-FR" b="1" dirty="0">
                <a:solidFill>
                  <a:schemeClr val="accent1">
                    <a:lumMod val="60000"/>
                    <a:lumOff val="40000"/>
                  </a:schemeClr>
                </a:solidFill>
              </a:rPr>
              <a:t>Réponse</a:t>
            </a:r>
            <a:r>
              <a:rPr lang="fr-FR" b="1" dirty="0"/>
              <a:t> :</a:t>
            </a:r>
            <a:r>
              <a:rPr lang="fr-FR" dirty="0"/>
              <a:t> </a:t>
            </a:r>
            <a:r>
              <a:rPr lang="fr-FR" dirty="0" smtClean="0"/>
              <a:t>Le </a:t>
            </a:r>
            <a:r>
              <a:rPr lang="fr-FR" dirty="0"/>
              <a:t>serveur web reçoit la requête, trouve les fichiers demandés (ou les génère) et les renvoie au navigateur. </a:t>
            </a:r>
          </a:p>
          <a:p>
            <a:pPr lvl="1" algn="just"/>
            <a:r>
              <a:rPr lang="fr-FR" b="1" dirty="0">
                <a:solidFill>
                  <a:schemeClr val="accent1">
                    <a:lumMod val="60000"/>
                    <a:lumOff val="40000"/>
                  </a:schemeClr>
                </a:solidFill>
              </a:rPr>
              <a:t>Affichage</a:t>
            </a:r>
            <a:r>
              <a:rPr lang="fr-FR" b="1" dirty="0"/>
              <a:t> :</a:t>
            </a:r>
            <a:r>
              <a:rPr lang="fr-FR" dirty="0"/>
              <a:t> </a:t>
            </a:r>
            <a:r>
              <a:rPr lang="fr-FR" dirty="0" smtClean="0"/>
              <a:t>Le </a:t>
            </a:r>
            <a:r>
              <a:rPr lang="fr-FR" dirty="0"/>
              <a:t>navigateur assemble ces fichiers pour afficher la page web à l'utilisateur. </a:t>
            </a:r>
          </a:p>
          <a:p>
            <a:pPr marL="137160" indent="0" algn="just">
              <a:buNone/>
            </a:pPr>
            <a:r>
              <a:rPr lang="fr-FR" b="1" dirty="0" smtClean="0">
                <a:solidFill>
                  <a:schemeClr val="accent1">
                    <a:lumMod val="60000"/>
                    <a:lumOff val="40000"/>
                  </a:schemeClr>
                </a:solidFill>
              </a:rPr>
              <a:t>Exemples </a:t>
            </a:r>
            <a:r>
              <a:rPr lang="fr-FR" b="1" dirty="0">
                <a:solidFill>
                  <a:schemeClr val="accent1">
                    <a:lumMod val="60000"/>
                    <a:lumOff val="40000"/>
                  </a:schemeClr>
                </a:solidFill>
              </a:rPr>
              <a:t>de </a:t>
            </a:r>
            <a:r>
              <a:rPr lang="fr-FR" b="1" dirty="0" smtClean="0">
                <a:solidFill>
                  <a:schemeClr val="accent1">
                    <a:lumMod val="60000"/>
                    <a:lumOff val="40000"/>
                  </a:schemeClr>
                </a:solidFill>
              </a:rPr>
              <a:t>logiciels serveur</a:t>
            </a:r>
            <a:endParaRPr lang="fr-FR" dirty="0">
              <a:solidFill>
                <a:schemeClr val="accent1">
                  <a:lumMod val="60000"/>
                  <a:lumOff val="40000"/>
                </a:schemeClr>
              </a:solidFill>
            </a:endParaRPr>
          </a:p>
          <a:p>
            <a:pPr lvl="1" algn="just"/>
            <a:r>
              <a:rPr lang="fr-FR" b="1" dirty="0">
                <a:solidFill>
                  <a:schemeClr val="accent1">
                    <a:lumMod val="60000"/>
                    <a:lumOff val="40000"/>
                  </a:schemeClr>
                </a:solidFill>
              </a:rPr>
              <a:t>Apache</a:t>
            </a:r>
            <a:r>
              <a:rPr lang="fr-FR" b="1" dirty="0"/>
              <a:t> :</a:t>
            </a:r>
            <a:r>
              <a:rPr lang="fr-FR" dirty="0"/>
              <a:t> Un des plus anciens et populaires.</a:t>
            </a:r>
          </a:p>
          <a:p>
            <a:pPr lvl="1" algn="just"/>
            <a:r>
              <a:rPr lang="fr-FR" b="1" dirty="0">
                <a:solidFill>
                  <a:schemeClr val="accent1">
                    <a:lumMod val="60000"/>
                    <a:lumOff val="40000"/>
                  </a:schemeClr>
                </a:solidFill>
              </a:rPr>
              <a:t>NGINX</a:t>
            </a:r>
            <a:r>
              <a:rPr lang="fr-FR" b="1" dirty="0"/>
              <a:t> :</a:t>
            </a:r>
            <a:r>
              <a:rPr lang="fr-FR" dirty="0"/>
              <a:t> Connu pour sa rapidité et sa capacité à gérer beaucoup de connexions simultanées.</a:t>
            </a:r>
          </a:p>
          <a:p>
            <a:pPr lvl="1" algn="just"/>
            <a:r>
              <a:rPr lang="fr-FR" b="1" dirty="0">
                <a:solidFill>
                  <a:schemeClr val="accent1">
                    <a:lumMod val="60000"/>
                    <a:lumOff val="40000"/>
                  </a:schemeClr>
                </a:solidFill>
              </a:rPr>
              <a:t>Microsoft IIS</a:t>
            </a:r>
            <a:r>
              <a:rPr lang="fr-FR" b="1" dirty="0"/>
              <a:t> :</a:t>
            </a:r>
            <a:r>
              <a:rPr lang="fr-FR" dirty="0"/>
              <a:t> Fonctionne spécifiquement sur Windows. </a:t>
            </a:r>
          </a:p>
        </p:txBody>
      </p:sp>
    </p:spTree>
    <p:extLst>
      <p:ext uri="{BB962C8B-B14F-4D97-AF65-F5344CB8AC3E}">
        <p14:creationId xmlns:p14="http://schemas.microsoft.com/office/powerpoint/2010/main" val="22627834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749</TotalTime>
  <Words>1221</Words>
  <Application>Microsoft Office PowerPoint</Application>
  <PresentationFormat>Affichage à l'écran (4:3)</PresentationFormat>
  <Paragraphs>101</Paragraphs>
  <Slides>14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Arial</vt:lpstr>
      <vt:lpstr>Book Antiqua</vt:lpstr>
      <vt:lpstr>Lucida Sans</vt:lpstr>
      <vt:lpstr>Wingdings</vt:lpstr>
      <vt:lpstr>Wingdings 2</vt:lpstr>
      <vt:lpstr>Wingdings 3</vt:lpstr>
      <vt:lpstr>Apex</vt:lpstr>
      <vt:lpstr>Securite web</vt:lpstr>
      <vt:lpstr>Introduction</vt:lpstr>
      <vt:lpstr>Introduction</vt:lpstr>
      <vt:lpstr>Introduction</vt:lpstr>
      <vt:lpstr>Introduction</vt:lpstr>
      <vt:lpstr>Fonctionnement d’une application Web </vt:lpstr>
      <vt:lpstr>Fonctionnement d’une application Web </vt:lpstr>
      <vt:lpstr>Le serveur http</vt:lpstr>
      <vt:lpstr>Le serveur http</vt:lpstr>
      <vt:lpstr>Le serveur http</vt:lpstr>
      <vt:lpstr>Le client Web : Le navigateur</vt:lpstr>
      <vt:lpstr>Le client Web : Le navigateur</vt:lpstr>
      <vt:lpstr>Le protocole HTTP</vt:lpstr>
      <vt:lpstr>Le protocole HTTP</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Securite web</dc:title>
  <dc:creator>Imac</dc:creator>
  <cp:lastModifiedBy>HP</cp:lastModifiedBy>
  <cp:revision>59</cp:revision>
  <dcterms:created xsi:type="dcterms:W3CDTF">2025-10-14T18:56:32Z</dcterms:created>
  <dcterms:modified xsi:type="dcterms:W3CDTF">2025-12-30T07:06:54Z</dcterms:modified>
</cp:coreProperties>
</file>