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4" r:id="rId2"/>
    <p:sldId id="264" r:id="rId3"/>
    <p:sldId id="266" r:id="rId4"/>
    <p:sldId id="267" r:id="rId5"/>
    <p:sldId id="262" r:id="rId6"/>
    <p:sldId id="258" r:id="rId7"/>
    <p:sldId id="261" r:id="rId8"/>
    <p:sldId id="260" r:id="rId9"/>
    <p:sldId id="268" r:id="rId10"/>
    <p:sldId id="270" r:id="rId11"/>
    <p:sldId id="271" r:id="rId12"/>
    <p:sldId id="265" r:id="rId13"/>
    <p:sldId id="259"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FD73C4-2186-467B-8EB1-0FCC28614CE2}">
          <p14:sldIdLst>
            <p14:sldId id="274"/>
            <p14:sldId id="264"/>
            <p14:sldId id="266"/>
            <p14:sldId id="267"/>
            <p14:sldId id="262"/>
            <p14:sldId id="258"/>
            <p14:sldId id="261"/>
          </p14:sldIdLst>
        </p14:section>
        <p14:section name="Untitled Section" id="{C0657181-6CE5-4C76-9907-807701C97E61}">
          <p14:sldIdLst>
            <p14:sldId id="260"/>
            <p14:sldId id="268"/>
            <p14:sldId id="270"/>
            <p14:sldId id="271"/>
            <p14:sldId id="265"/>
          </p14:sldIdLst>
        </p14:section>
        <p14:section name="Untitled Section" id="{8D928DCE-4E33-470B-8FC8-D7950076B9AC}">
          <p14:sldIdLst>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48" y="429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5EC4D5-F914-40AF-8B15-36730F1059A2}" type="datetimeFigureOut">
              <a:rPr lang="fr-FR" smtClean="0"/>
              <a:pPr/>
              <a:t>18/04/2026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2C3157-EC05-44A4-A873-905631C9ABCD}" type="slidenum">
              <a:rPr lang="fr-FR" smtClean="0"/>
              <a:pPr/>
              <a:t>‹N°›</a:t>
            </a:fld>
            <a:endParaRPr lang="fr-FR"/>
          </a:p>
        </p:txBody>
      </p:sp>
    </p:spTree>
    <p:extLst>
      <p:ext uri="{BB962C8B-B14F-4D97-AF65-F5344CB8AC3E}">
        <p14:creationId xmlns:p14="http://schemas.microsoft.com/office/powerpoint/2010/main" val="3225254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79EE7C8-88A9-4874-B987-8BDA34C6115D}" type="datetime1">
              <a:rPr lang="fr-FR" smtClean="0"/>
              <a:pPr/>
              <a:t>18/04/2026</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C1F9B36-E73B-4A7E-8C95-F1C37730EB0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9C1E170-9146-4A9F-82A9-F11C0E2B1C88}" type="datetime1">
              <a:rPr lang="fr-FR" smtClean="0"/>
              <a:pPr/>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6F0628C2-5E23-445C-A33E-D65D2408E5C1}" type="datetime1">
              <a:rPr lang="fr-FR" smtClean="0"/>
              <a:pPr/>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C64B213-3EDC-4C4A-AB24-ACF7B5A5E164}" type="datetime1">
              <a:rPr lang="fr-FR" smtClean="0"/>
              <a:pPr/>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BB37A12E-189A-4AA4-8622-D722A34ECC79}" type="datetime1">
              <a:rPr lang="fr-FR" smtClean="0"/>
              <a:pPr/>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1F9B36-E73B-4A7E-8C95-F1C37730EB0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60D18C6-812D-42BD-B44A-F6E27AE87E6D}" type="datetime1">
              <a:rPr lang="fr-FR" smtClean="0"/>
              <a:pPr/>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2A430BF-B2BA-43DB-8CC0-AD7F454740FB}" type="datetime1">
              <a:rPr lang="fr-FR" smtClean="0"/>
              <a:pPr/>
              <a:t>18/04/2026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FA5D4788-C0EE-43F4-A81F-2728ED541151}" type="datetime1">
              <a:rPr lang="fr-FR" smtClean="0"/>
              <a:pPr/>
              <a:t>18/04/2026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94993DA-82F5-436E-9441-0685495D0EC7}" type="datetime1">
              <a:rPr lang="fr-FR" smtClean="0"/>
              <a:pPr/>
              <a:t>18/04/2026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2766DC3C-CA60-4DC9-90FD-20EE41678E08}" type="datetime1">
              <a:rPr lang="fr-FR" smtClean="0"/>
              <a:pPr/>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1F9B36-E73B-4A7E-8C95-F1C37730EB0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6E57CB01-1652-442E-8765-90EDE4C23BA0}" type="datetime1">
              <a:rPr lang="fr-FR" smtClean="0"/>
              <a:pPr/>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C1F9B36-E73B-4A7E-8C95-F1C37730EB00}"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0C6F6E9-9388-45FE-A4BF-CCE61053FAAA}" type="datetime1">
              <a:rPr lang="fr-FR" smtClean="0"/>
              <a:pPr/>
              <a:t>18/04/2026</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1F9B36-E73B-4A7E-8C95-F1C37730EB00}"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1412776"/>
            <a:ext cx="7635624" cy="4565104"/>
          </a:xfrm>
        </p:spPr>
        <p:txBody>
          <a:bodyPr>
            <a:normAutofit/>
          </a:bodyPr>
          <a:lstStyle/>
          <a:p>
            <a:pPr algn="ctr"/>
            <a:r>
              <a:rPr lang="en-GB" b="1" dirty="0"/>
              <a:t/>
            </a:r>
            <a:br>
              <a:rPr lang="en-GB" b="1" dirty="0"/>
            </a:br>
            <a:r>
              <a:rPr lang="en-GB" dirty="0"/>
              <a:t/>
            </a:r>
            <a:br>
              <a:rPr lang="en-GB" dirty="0"/>
            </a:br>
            <a:r>
              <a:rPr lang="fr-FR" dirty="0"/>
              <a:t/>
            </a:r>
            <a:br>
              <a:rPr lang="fr-FR" dirty="0"/>
            </a:br>
            <a:r>
              <a:rPr lang="en-GB" dirty="0"/>
              <a:t> </a:t>
            </a:r>
            <a:r>
              <a:rPr lang="en-US" dirty="0">
                <a:solidFill>
                  <a:schemeClr val="bg1"/>
                </a:solidFill>
                <a:effectLst/>
              </a:rPr>
              <a:t>White Supremacy </a:t>
            </a:r>
            <a:r>
              <a:rPr lang="fr-FR" dirty="0" smtClean="0">
                <a:solidFill>
                  <a:schemeClr val="bg1"/>
                </a:solidFill>
                <a:effectLst/>
              </a:rPr>
              <a:t> and </a:t>
            </a:r>
            <a:r>
              <a:rPr lang="fr-FR" dirty="0" err="1" smtClean="0">
                <a:solidFill>
                  <a:schemeClr val="bg1"/>
                </a:solidFill>
                <a:effectLst/>
              </a:rPr>
              <a:t>its</a:t>
            </a:r>
            <a:r>
              <a:rPr lang="fr-FR" dirty="0" smtClean="0">
                <a:solidFill>
                  <a:schemeClr val="bg1"/>
                </a:solidFill>
                <a:effectLst/>
              </a:rPr>
              <a:t> </a:t>
            </a:r>
            <a:r>
              <a:rPr lang="fr-FR" dirty="0" err="1" smtClean="0">
                <a:solidFill>
                  <a:schemeClr val="bg1"/>
                </a:solidFill>
                <a:effectLst/>
              </a:rPr>
              <a:t>Origin</a:t>
            </a:r>
            <a:endParaRPr lang="en-GB" dirty="0">
              <a:solidFill>
                <a:schemeClr val="bg1"/>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414250794"/>
      </p:ext>
    </p:extLst>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9B8151-F4C5-4D62-B462-033B6B145D6C}"/>
              </a:ext>
            </a:extLst>
          </p:cNvPr>
          <p:cNvSpPr>
            <a:spLocks noGrp="1"/>
          </p:cNvSpPr>
          <p:nvPr>
            <p:ph type="title"/>
          </p:nvPr>
        </p:nvSpPr>
        <p:spPr>
          <a:xfrm>
            <a:off x="457200" y="704088"/>
            <a:ext cx="8305800" cy="4669128"/>
          </a:xfrm>
        </p:spPr>
        <p:txBody>
          <a:bodyPr>
            <a:normAutofit fontScale="90000"/>
          </a:bodyPr>
          <a:lstStyle/>
          <a:p>
            <a:r>
              <a:rPr lang="en-US" sz="2700" dirty="0">
                <a:solidFill>
                  <a:schemeClr val="tx1"/>
                </a:solidFill>
              </a:rPr>
              <a:t>In 18th century, many Presbyterian theologians claimed that the story of Ham was a clear justification for slavery: Ham’s descendants should be “servants of servants”. </a:t>
            </a:r>
            <a:br>
              <a:rPr lang="en-US" sz="2700" dirty="0">
                <a:solidFill>
                  <a:schemeClr val="tx1"/>
                </a:solidFill>
              </a:rPr>
            </a:br>
            <a:r>
              <a:rPr lang="en-US" sz="2700" dirty="0">
                <a:solidFill>
                  <a:schemeClr val="tx1"/>
                </a:solidFill>
              </a:rPr>
              <a:t/>
            </a:r>
            <a:br>
              <a:rPr lang="en-US" sz="2700" dirty="0">
                <a:solidFill>
                  <a:schemeClr val="tx1"/>
                </a:solidFill>
              </a:rPr>
            </a:br>
            <a:r>
              <a:rPr lang="en-US" sz="2700" dirty="0">
                <a:solidFill>
                  <a:schemeClr val="tx1"/>
                </a:solidFill>
              </a:rPr>
              <a:t>In the 19th century, the American white supremacist movement, the Ku Klux Klan, highlighted the "curse of Ham" to advocate the normality to enslave the Blacks. They called for the "purification" of American society.</a:t>
            </a:r>
            <a:br>
              <a:rPr lang="en-US" sz="2700" dirty="0">
                <a:solidFill>
                  <a:schemeClr val="tx1"/>
                </a:solidFill>
              </a:rPr>
            </a:br>
            <a:r>
              <a:rPr lang="en-US" sz="2700" dirty="0">
                <a:solidFill>
                  <a:schemeClr val="tx1"/>
                </a:solidFill>
              </a:rPr>
              <a:t/>
            </a:r>
            <a:br>
              <a:rPr lang="en-US" sz="2700" dirty="0">
                <a:solidFill>
                  <a:schemeClr val="tx1"/>
                </a:solidFill>
              </a:rPr>
            </a:br>
            <a:r>
              <a:rPr lang="en-US" sz="2700" dirty="0">
                <a:solidFill>
                  <a:schemeClr val="tx1"/>
                </a:solidFill>
              </a:rPr>
              <a:t>In the 20th century, the Christian fundamentalist movement, The Twelve Tribes, claimed that the story of the "curse of Ham“.</a:t>
            </a:r>
            <a:r>
              <a:rPr lang="en-US" sz="2400" dirty="0"/>
              <a:t/>
            </a:r>
            <a:br>
              <a:rPr lang="en-US" sz="2400" dirty="0"/>
            </a:br>
            <a:r>
              <a:rPr lang="en-US" sz="2400" dirty="0"/>
              <a:t/>
            </a:r>
            <a:br>
              <a:rPr lang="en-US" sz="2400" dirty="0"/>
            </a:br>
            <a:endParaRPr lang="fr-FR" sz="2400" dirty="0"/>
          </a:p>
        </p:txBody>
      </p:sp>
      <p:sp>
        <p:nvSpPr>
          <p:cNvPr id="3" name="Footer Placeholder 2">
            <a:extLst>
              <a:ext uri="{FF2B5EF4-FFF2-40B4-BE49-F238E27FC236}">
                <a16:creationId xmlns="" xmlns:a16="http://schemas.microsoft.com/office/drawing/2014/main" id="{55C511A7-00DA-4B5C-A98B-71EC9BA0AC73}"/>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07503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BE8FC4-F01B-4290-92FF-81FC4A872309}"/>
              </a:ext>
            </a:extLst>
          </p:cNvPr>
          <p:cNvSpPr>
            <a:spLocks noGrp="1"/>
          </p:cNvSpPr>
          <p:nvPr>
            <p:ph type="title"/>
          </p:nvPr>
        </p:nvSpPr>
        <p:spPr>
          <a:xfrm>
            <a:off x="457200" y="764704"/>
            <a:ext cx="8305800" cy="4032448"/>
          </a:xfrm>
        </p:spPr>
        <p:txBody>
          <a:bodyPr>
            <a:normAutofit/>
          </a:bodyPr>
          <a:lstStyle/>
          <a:p>
            <a:pPr algn="just"/>
            <a:r>
              <a:rPr lang="en-US" sz="2800" dirty="0">
                <a:solidFill>
                  <a:schemeClr val="tx1"/>
                </a:solidFill>
              </a:rPr>
              <a:t>The biblical ideology of John Winthrop “</a:t>
            </a:r>
            <a:r>
              <a:rPr lang="en-US" sz="2800" b="1" dirty="0">
                <a:solidFill>
                  <a:schemeClr val="tx1"/>
                </a:solidFill>
              </a:rPr>
              <a:t>City upon a Hill</a:t>
            </a:r>
            <a:r>
              <a:rPr lang="en-US" sz="2800" dirty="0">
                <a:solidFill>
                  <a:schemeClr val="tx1"/>
                </a:solidFill>
              </a:rPr>
              <a:t>” has shaped American society until nowadays.  A “</a:t>
            </a:r>
            <a:r>
              <a:rPr lang="en-US" sz="2800" b="1" dirty="0">
                <a:solidFill>
                  <a:schemeClr val="tx1"/>
                </a:solidFill>
              </a:rPr>
              <a:t>Colony of Chosen People</a:t>
            </a:r>
            <a:r>
              <a:rPr lang="en-US" sz="2800" dirty="0">
                <a:solidFill>
                  <a:schemeClr val="tx1"/>
                </a:solidFill>
              </a:rPr>
              <a:t>,” has contributed to the widely accepted idea that the United States of America has an exceptional status among nations and still has a historical mission. Indeed, the belief to be the “chosen people” originated the philosophy of “</a:t>
            </a:r>
            <a:r>
              <a:rPr lang="en-US" sz="2800" b="1" dirty="0">
                <a:solidFill>
                  <a:schemeClr val="tx1"/>
                </a:solidFill>
              </a:rPr>
              <a:t>manifest destiny</a:t>
            </a:r>
            <a:r>
              <a:rPr lang="en-US" sz="2800" dirty="0">
                <a:solidFill>
                  <a:schemeClr val="tx1"/>
                </a:solidFill>
              </a:rPr>
              <a:t>,” and paved the way for American imperialism.</a:t>
            </a:r>
            <a:endParaRPr lang="fr-FR" sz="2800" dirty="0">
              <a:solidFill>
                <a:schemeClr val="tx1"/>
              </a:solidFill>
            </a:endParaRPr>
          </a:p>
        </p:txBody>
      </p:sp>
      <p:sp>
        <p:nvSpPr>
          <p:cNvPr id="3" name="Footer Placeholder 2">
            <a:extLst>
              <a:ext uri="{FF2B5EF4-FFF2-40B4-BE49-F238E27FC236}">
                <a16:creationId xmlns="" xmlns:a16="http://schemas.microsoft.com/office/drawing/2014/main" id="{AA4644A7-5B0E-4E21-A2F5-A2064FCC630D}"/>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3503787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76672"/>
            <a:ext cx="8147248" cy="5649491"/>
          </a:xfrm>
        </p:spPr>
        <p:txBody>
          <a:bodyPr>
            <a:normAutofit fontScale="92500" lnSpcReduction="10000"/>
          </a:bodyPr>
          <a:lstStyle/>
          <a:p>
            <a:r>
              <a:rPr lang="en-US" dirty="0"/>
              <a:t>Many American presidents like Ronald Reagan and </a:t>
            </a:r>
            <a:r>
              <a:rPr lang="en-US"/>
              <a:t>George H Bush, </a:t>
            </a:r>
            <a:r>
              <a:rPr lang="en-US" dirty="0"/>
              <a:t>believed that America had a special status which could bring light in the world. </a:t>
            </a:r>
          </a:p>
          <a:p>
            <a:r>
              <a:rPr lang="en-US" dirty="0"/>
              <a:t>George W. Bush, in his first speech after the attack of 11 September 2001, called the United States the brightest beacon of freedom in this world.</a:t>
            </a:r>
            <a:endParaRPr lang="fr-FR" dirty="0"/>
          </a:p>
          <a:p>
            <a:r>
              <a:rPr lang="en-US" dirty="0"/>
              <a:t>Speaking of the invasion of Iraq, Bush expressed the elitist spirit of Winthrop and other Puritan theologians and preachers, when he puts "It is not America which wants to free the peoples of the world. It is Jesus Christ who wants to free them."</a:t>
            </a:r>
            <a:endParaRPr lang="fr-FR" dirty="0"/>
          </a:p>
          <a:p>
            <a:r>
              <a:rPr lang="en-US" dirty="0"/>
              <a:t>WASP: White Anglo-Saxon Protestant Lobby. This movement exercises a profound influence on Europe and US. After World War II, most (not to say all) presidents of World Bank are members of WASP.</a:t>
            </a:r>
            <a:endParaRPr lang="fr-FR" dirty="0">
              <a:solidFill>
                <a:schemeClr val="bg1"/>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ransition>
    <p:cut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3600" b="1" dirty="0">
                <a:solidFill>
                  <a:schemeClr val="tx1"/>
                </a:solidFill>
                <a:latin typeface="Times New Roman" pitchFamily="18" charset="0"/>
                <a:cs typeface="Times New Roman" pitchFamily="18" charset="0"/>
              </a:rPr>
              <a:t>Conclusion</a:t>
            </a:r>
            <a:endParaRPr lang="en-GB" sz="3600" dirty="0">
              <a:solidFill>
                <a:schemeClr val="tx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916832"/>
            <a:ext cx="8229600" cy="4536504"/>
          </a:xfrm>
        </p:spPr>
        <p:txBody>
          <a:bodyPr>
            <a:normAutofit/>
          </a:bodyPr>
          <a:lstStyle/>
          <a:p>
            <a:pPr algn="just">
              <a:buNone/>
            </a:pPr>
            <a:r>
              <a:rPr lang="en-US" sz="2400" dirty="0"/>
              <a:t>	To emphasize their supremacy, the white people instrumentalized the Bible, namely the story of Noah’s curse of Ham. Indeed, the leaders of the movement instilled in the mind of people the picture of the world in general and Africa in particular as savage and primitive, and legitimize their will to propagate the Christian faith to those and “ignorant” of the “true” knowledge of God. The Bagram Bible Program in Afghanistan in 2009 remains a perfect illustration.</a:t>
            </a:r>
            <a:endParaRPr lang="fr-FR" sz="2400" dirty="0"/>
          </a:p>
          <a:p>
            <a:pPr algn="just"/>
            <a:endParaRPr lang="fr-FR" sz="2800" dirty="0">
              <a:solidFill>
                <a:schemeClr val="bg1"/>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ransition spd="slow">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04377"/>
            <a:ext cx="8229600" cy="1143000"/>
          </a:xfrm>
        </p:spPr>
        <p:txBody>
          <a:bodyPr/>
          <a:lstStyle/>
          <a:p>
            <a:pPr algn="ctr"/>
            <a:r>
              <a:rPr lang="fr-FR" sz="3200" b="1" dirty="0">
                <a:solidFill>
                  <a:schemeClr val="tx1"/>
                </a:solidFill>
                <a:latin typeface="Times New Roman" pitchFamily="18" charset="0"/>
                <a:cs typeface="Times New Roman" pitchFamily="18" charset="0"/>
              </a:rPr>
              <a:t>INTRODUCTION</a:t>
            </a:r>
          </a:p>
        </p:txBody>
      </p:sp>
      <p:sp>
        <p:nvSpPr>
          <p:cNvPr id="3" name="Espace réservé du contenu 2"/>
          <p:cNvSpPr>
            <a:spLocks noGrp="1"/>
          </p:cNvSpPr>
          <p:nvPr>
            <p:ph idx="1"/>
          </p:nvPr>
        </p:nvSpPr>
        <p:spPr>
          <a:xfrm>
            <a:off x="251520" y="1529408"/>
            <a:ext cx="8640960" cy="5328592"/>
          </a:xfrm>
        </p:spPr>
        <p:txBody>
          <a:bodyPr>
            <a:normAutofit/>
          </a:bodyPr>
          <a:lstStyle/>
          <a:p>
            <a:endParaRPr lang="en-US" dirty="0"/>
          </a:p>
          <a:p>
            <a:pPr lvl="0"/>
            <a:r>
              <a:rPr lang="en-US" dirty="0"/>
              <a:t>How do White Supremacists use the Bible to consolidate their ideology of the "chosen people"?  </a:t>
            </a:r>
            <a:endParaRPr lang="fr-FR" dirty="0"/>
          </a:p>
          <a:p>
            <a:pPr algn="just">
              <a:lnSpc>
                <a:spcPct val="120000"/>
              </a:lnSpc>
              <a:buNone/>
            </a:pPr>
            <a:endParaRPr lang="fr-FR" dirty="0">
              <a:solidFill>
                <a:schemeClr val="bg1"/>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ransition spd="slow">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a:xfrm>
            <a:off x="2915816" y="980728"/>
            <a:ext cx="3352800" cy="365125"/>
          </a:xfrm>
        </p:spPr>
        <p:txBody>
          <a:bodyPr/>
          <a:lstStyle/>
          <a:p>
            <a:pPr algn="ctr"/>
            <a:endParaRPr lang="fr-FR" sz="3600" b="1" dirty="0">
              <a:solidFill>
                <a:schemeClr val="tx1"/>
              </a:solidFill>
              <a:latin typeface="Times New Roman" pitchFamily="18" charset="0"/>
              <a:cs typeface="Times New Roman" pitchFamily="18" charset="0"/>
            </a:endParaRPr>
          </a:p>
          <a:p>
            <a:pPr algn="ctr"/>
            <a:endParaRPr lang="fr-FR" sz="3200" b="1" dirty="0">
              <a:solidFill>
                <a:schemeClr val="tx1"/>
              </a:solidFill>
              <a:latin typeface="Times New Roman" pitchFamily="18" charset="0"/>
              <a:cs typeface="Times New Roman" pitchFamily="18" charset="0"/>
            </a:endParaRPr>
          </a:p>
        </p:txBody>
      </p:sp>
      <p:sp>
        <p:nvSpPr>
          <p:cNvPr id="4" name="Rectangle 3"/>
          <p:cNvSpPr/>
          <p:nvPr/>
        </p:nvSpPr>
        <p:spPr>
          <a:xfrm>
            <a:off x="827584" y="1874728"/>
            <a:ext cx="6258294" cy="3108543"/>
          </a:xfrm>
          <a:prstGeom prst="rect">
            <a:avLst/>
          </a:prstGeom>
        </p:spPr>
        <p:txBody>
          <a:bodyPr wrap="square">
            <a:spAutoFit/>
          </a:bodyPr>
          <a:lstStyle/>
          <a:p>
            <a:pPr marL="571500" indent="-571500">
              <a:buAutoNum type="romanUcPeriod"/>
            </a:pPr>
            <a:r>
              <a:rPr lang="en-US" sz="2800" b="1" dirty="0"/>
              <a:t>The Bible and Races</a:t>
            </a:r>
          </a:p>
          <a:p>
            <a:endParaRPr lang="en-US" sz="2800" b="1" dirty="0"/>
          </a:p>
          <a:p>
            <a:pPr marL="571500" indent="-571500">
              <a:buAutoNum type="romanUcPeriod" startAt="2"/>
            </a:pPr>
            <a:r>
              <a:rPr lang="en-US" sz="2800" b="1" dirty="0"/>
              <a:t>The Theology of White Christian Supremacy and the Bible</a:t>
            </a:r>
          </a:p>
          <a:p>
            <a:endParaRPr lang="en-US" sz="2800" b="1" dirty="0"/>
          </a:p>
          <a:p>
            <a:r>
              <a:rPr lang="en-US" sz="2800" b="1" dirty="0"/>
              <a:t>III. White Supremacists’ Colonial 	Policy and the Bible</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81772"/>
          </a:xfrm>
        </p:spPr>
        <p:txBody>
          <a:bodyPr>
            <a:normAutofit fontScale="90000"/>
          </a:bodyPr>
          <a:lstStyle/>
          <a:p>
            <a:pPr algn="ctr"/>
            <a:r>
              <a:rPr lang="en-US" sz="5400" b="1" dirty="0">
                <a:solidFill>
                  <a:schemeClr val="tx1"/>
                </a:solidFill>
                <a:latin typeface="Times New Roman" pitchFamily="18" charset="0"/>
                <a:cs typeface="Times New Roman" pitchFamily="18" charset="0"/>
              </a:rPr>
              <a:t> </a:t>
            </a:r>
            <a:r>
              <a:rPr lang="en-US" sz="3600" b="1" dirty="0">
                <a:solidFill>
                  <a:schemeClr val="tx1"/>
                </a:solidFill>
                <a:latin typeface="Times New Roman" pitchFamily="18" charset="0"/>
                <a:cs typeface="Times New Roman" pitchFamily="18" charset="0"/>
              </a:rPr>
              <a:t>THE BIBLE AND RACES </a:t>
            </a:r>
            <a:endParaRPr lang="fr-FR" sz="3600" dirty="0"/>
          </a:p>
        </p:txBody>
      </p:sp>
      <p:sp>
        <p:nvSpPr>
          <p:cNvPr id="3" name="Espace réservé du contenu 2"/>
          <p:cNvSpPr>
            <a:spLocks noGrp="1"/>
          </p:cNvSpPr>
          <p:nvPr>
            <p:ph idx="1"/>
          </p:nvPr>
        </p:nvSpPr>
        <p:spPr/>
        <p:txBody>
          <a:bodyPr>
            <a:normAutofit fontScale="92500" lnSpcReduction="10000"/>
          </a:bodyPr>
          <a:lstStyle/>
          <a:p>
            <a:pPr lvl="0">
              <a:buNone/>
            </a:pPr>
            <a:r>
              <a:rPr lang="en-US" b="1" dirty="0"/>
              <a:t>1) The Authority of the Bible </a:t>
            </a:r>
          </a:p>
          <a:p>
            <a:pPr>
              <a:buNone/>
            </a:pPr>
            <a:r>
              <a:rPr lang="en-US" dirty="0"/>
              <a:t>The Bible is considered by all Christians as the God’s Word, It is regarded as the source of faith, salvation, wisdom, knowledge, science, politics… </a:t>
            </a:r>
            <a:endParaRPr lang="fr-FR" dirty="0"/>
          </a:p>
          <a:p>
            <a:pPr lvl="0">
              <a:buNone/>
            </a:pPr>
            <a:r>
              <a:rPr lang="en-US" b="1" dirty="0"/>
              <a:t>2) The Variety of Races in the Bible </a:t>
            </a:r>
          </a:p>
          <a:p>
            <a:pPr>
              <a:buNone/>
            </a:pPr>
            <a:r>
              <a:rPr lang="en-US" dirty="0"/>
              <a:t>The Bible often mention the different peoples existing on earth. </a:t>
            </a:r>
          </a:p>
          <a:p>
            <a:pPr>
              <a:buNone/>
            </a:pPr>
            <a:r>
              <a:rPr lang="en-US" dirty="0"/>
              <a:t>“And the sons of Noah […] were </a:t>
            </a:r>
            <a:r>
              <a:rPr lang="en-US" b="1" dirty="0"/>
              <a:t>Shem</a:t>
            </a:r>
            <a:r>
              <a:rPr lang="en-US" dirty="0"/>
              <a:t>, and </a:t>
            </a:r>
            <a:r>
              <a:rPr lang="en-US" b="1" dirty="0"/>
              <a:t>Ham</a:t>
            </a:r>
            <a:r>
              <a:rPr lang="en-US" dirty="0"/>
              <a:t>, and </a:t>
            </a:r>
            <a:r>
              <a:rPr lang="en-US" b="1" dirty="0"/>
              <a:t>Japheth</a:t>
            </a:r>
            <a:r>
              <a:rPr lang="en-US" dirty="0"/>
              <a:t> […] and of them was the whole earth overspread.” (Genesis 9:18-19)</a:t>
            </a:r>
            <a:endParaRPr lang="fr-FR" dirty="0"/>
          </a:p>
          <a:p>
            <a:pPr>
              <a:buNone/>
            </a:pPr>
            <a:r>
              <a:rPr lang="en-US" dirty="0"/>
              <a:t>  </a:t>
            </a:r>
            <a:endParaRPr lang="fr-FR" dirty="0"/>
          </a:p>
          <a:p>
            <a:pPr lvl="0">
              <a:buNone/>
            </a:pPr>
            <a:endParaRPr lang="en-US" dirty="0"/>
          </a:p>
        </p:txBody>
      </p:sp>
      <p:sp>
        <p:nvSpPr>
          <p:cNvPr id="4" name="Espace réservé du pied de page 3"/>
          <p:cNvSpPr>
            <a:spLocks noGrp="1"/>
          </p:cNvSpPr>
          <p:nvPr>
            <p:ph type="ftr" sz="quarter" idx="1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3568" y="1052736"/>
            <a:ext cx="8075240" cy="5184576"/>
          </a:xfrm>
        </p:spPr>
        <p:txBody>
          <a:bodyPr>
            <a:noAutofit/>
          </a:bodyPr>
          <a:lstStyle/>
          <a:p>
            <a:pPr marL="514350" indent="-514350" algn="ctr">
              <a:buNone/>
            </a:pPr>
            <a:r>
              <a:rPr lang="en-US" sz="3200" b="1" dirty="0">
                <a:latin typeface="Times New Roman" pitchFamily="18" charset="0"/>
                <a:cs typeface="Times New Roman" pitchFamily="18" charset="0"/>
              </a:rPr>
              <a:t>THE THEOLOGY OF THE WHITE CHRISTIAN SUPREMACY AND</a:t>
            </a:r>
          </a:p>
          <a:p>
            <a:pPr marL="514350" indent="-514350" algn="ctr">
              <a:buNone/>
            </a:pPr>
            <a:r>
              <a:rPr lang="en-US" sz="3200" b="1" dirty="0">
                <a:latin typeface="Times New Roman" pitchFamily="18" charset="0"/>
                <a:cs typeface="Times New Roman" pitchFamily="18" charset="0"/>
              </a:rPr>
              <a:t>THE BIBLE</a:t>
            </a:r>
            <a:endParaRPr lang="en-US" sz="3200" b="1" dirty="0">
              <a:solidFill>
                <a:schemeClr val="bg1"/>
              </a:solidFill>
              <a:latin typeface="Times New Roman" pitchFamily="18" charset="0"/>
              <a:cs typeface="Times New Roman" pitchFamily="18" charset="0"/>
            </a:endParaRPr>
          </a:p>
          <a:p>
            <a:pPr marL="0" indent="0">
              <a:buNone/>
            </a:pPr>
            <a:r>
              <a:rPr lang="en-US" dirty="0"/>
              <a:t>White Supremacy Ideology is particularly forged by the theology of the “</a:t>
            </a:r>
            <a:r>
              <a:rPr lang="en-US" b="1" dirty="0"/>
              <a:t>Curse of Ham</a:t>
            </a:r>
            <a:r>
              <a:rPr lang="en-US" dirty="0"/>
              <a:t>”. (Genesis 9:21-27)</a:t>
            </a:r>
          </a:p>
          <a:p>
            <a:pPr marL="0" indent="0">
              <a:buNone/>
            </a:pPr>
            <a:r>
              <a:rPr lang="en-US" dirty="0"/>
              <a:t> </a:t>
            </a:r>
            <a:endParaRPr lang="fr-FR" dirty="0"/>
          </a:p>
          <a:p>
            <a:pPr marL="514350" indent="-514350" algn="just">
              <a:buNone/>
            </a:pPr>
            <a:r>
              <a:rPr lang="fr-FR" dirty="0">
                <a:solidFill>
                  <a:schemeClr val="bg1"/>
                </a:solidFill>
                <a:latin typeface="Times New Roman" pitchFamily="18" charset="0"/>
                <a:cs typeface="Times New Roman" pitchFamily="18" charset="0"/>
              </a:rPr>
              <a:t>ci</a:t>
            </a:r>
          </a:p>
        </p:txBody>
      </p:sp>
      <p:sp>
        <p:nvSpPr>
          <p:cNvPr id="4" name="Espace réservé du pied de page 3"/>
          <p:cNvSpPr>
            <a:spLocks noGrp="1"/>
          </p:cNvSpPr>
          <p:nvPr>
            <p:ph type="ftr" sz="quarter" idx="11"/>
          </p:nvPr>
        </p:nvSpPr>
        <p:spPr/>
        <p:txBody>
          <a:bodyPr/>
          <a:lstStyle/>
          <a:p>
            <a:endParaRPr lang="fr-FR" dirty="0"/>
          </a:p>
        </p:txBody>
      </p:sp>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229600" cy="168995"/>
          </a:xfrm>
        </p:spPr>
        <p:txBody>
          <a:bodyPr>
            <a:noAutofit/>
          </a:bodyPr>
          <a:lstStyle/>
          <a:p>
            <a:pPr lvl="0" algn="ctr"/>
            <a:r>
              <a:rPr lang="en-US" sz="2800" b="1" dirty="0">
                <a:solidFill>
                  <a:schemeClr val="tx1"/>
                </a:solidFill>
                <a:latin typeface="Times New Roman" pitchFamily="18" charset="0"/>
                <a:cs typeface="Times New Roman" pitchFamily="18" charset="0"/>
              </a:rPr>
              <a:t>Genesis Chapter 9</a:t>
            </a:r>
            <a:endParaRPr lang="fr-FR" sz="2800" dirty="0">
              <a:solidFill>
                <a:schemeClr val="tx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67544" y="908720"/>
            <a:ext cx="8229600" cy="4824537"/>
          </a:xfrm>
        </p:spPr>
        <p:txBody>
          <a:bodyPr>
            <a:noAutofit/>
          </a:bodyPr>
          <a:lstStyle/>
          <a:p>
            <a:r>
              <a:rPr lang="en-US" sz="2000" dirty="0"/>
              <a:t>21 And [Noah] drank of the wine, and was drunken; and he was uncovered within his tent.     </a:t>
            </a:r>
            <a:endParaRPr lang="fr-FR" sz="2000" dirty="0"/>
          </a:p>
          <a:p>
            <a:r>
              <a:rPr lang="en-US" sz="2000" dirty="0"/>
              <a:t>22 And Ham, the father of Canaan, saw the nakedness of his father, and told his two brethren without.</a:t>
            </a:r>
            <a:endParaRPr lang="fr-FR" sz="2000" dirty="0"/>
          </a:p>
          <a:p>
            <a:r>
              <a:rPr lang="en-US" sz="2000" dirty="0"/>
              <a:t>23 And Shem and Japheth took a garment, and laid it upon both their shoulders, and went backward, and covered the nakedness of their father; and their faces were backward, and they saw not their father's nakedness.</a:t>
            </a:r>
            <a:endParaRPr lang="fr-FR" sz="2000" dirty="0"/>
          </a:p>
          <a:p>
            <a:r>
              <a:rPr lang="en-US" sz="2000" dirty="0"/>
              <a:t>24 And Noah awoke from his wine, and knew what his younger son had done unto him.</a:t>
            </a:r>
            <a:endParaRPr lang="fr-FR" sz="2000" dirty="0"/>
          </a:p>
          <a:p>
            <a:r>
              <a:rPr lang="en-US" sz="2000" dirty="0"/>
              <a:t>25 And he said, </a:t>
            </a:r>
            <a:r>
              <a:rPr lang="en-US" sz="2000" b="1" dirty="0"/>
              <a:t>Cursed be Canaan; a servant of servants shall he be unto his brethren</a:t>
            </a:r>
            <a:r>
              <a:rPr lang="en-US" sz="2000" dirty="0"/>
              <a:t>.</a:t>
            </a:r>
            <a:endParaRPr lang="fr-FR" sz="2000" dirty="0"/>
          </a:p>
          <a:p>
            <a:r>
              <a:rPr lang="en-US" sz="2000" dirty="0"/>
              <a:t>26 And he said, </a:t>
            </a:r>
            <a:r>
              <a:rPr lang="en-US" sz="2000" b="1" dirty="0"/>
              <a:t>Blessed be the Lord God of Shem; and Canaan shall be his servant</a:t>
            </a:r>
            <a:r>
              <a:rPr lang="en-US" sz="2000" dirty="0"/>
              <a:t>.</a:t>
            </a:r>
            <a:endParaRPr lang="fr-FR" sz="2000" dirty="0"/>
          </a:p>
          <a:p>
            <a:r>
              <a:rPr lang="en-US" sz="2000" dirty="0"/>
              <a:t>27 God shall enlarge </a:t>
            </a:r>
            <a:r>
              <a:rPr lang="en-US" sz="2000" b="1" dirty="0"/>
              <a:t>Japheth</a:t>
            </a:r>
            <a:r>
              <a:rPr lang="en-US" sz="2000" dirty="0"/>
              <a:t>, and he shall dwell in the tents of Shem; and </a:t>
            </a:r>
            <a:r>
              <a:rPr lang="en-US" sz="2000" b="1" dirty="0"/>
              <a:t>Canaan shall be his servant</a:t>
            </a:r>
            <a:r>
              <a:rPr lang="en-US" sz="2000" dirty="0"/>
              <a:t>.</a:t>
            </a:r>
            <a:endParaRPr lang="fr-FR" sz="2000" dirty="0"/>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76672"/>
            <a:ext cx="8136904" cy="5688632"/>
          </a:xfrm>
        </p:spPr>
        <p:txBody>
          <a:bodyPr>
            <a:normAutofit fontScale="85000" lnSpcReduction="20000"/>
          </a:bodyPr>
          <a:lstStyle/>
          <a:p>
            <a:pPr marL="0" indent="0" algn="ctr">
              <a:buNone/>
            </a:pPr>
            <a:r>
              <a:rPr lang="en-US" sz="4100" b="1" dirty="0"/>
              <a:t>WHITE SUPREMACISTS’</a:t>
            </a:r>
            <a:endParaRPr lang="fr-FR" sz="4100" dirty="0"/>
          </a:p>
          <a:p>
            <a:pPr marL="0" lvl="0" indent="0" algn="ctr">
              <a:buNone/>
            </a:pPr>
            <a:r>
              <a:rPr lang="en-US" sz="4100" b="1" dirty="0"/>
              <a:t>COLONIAL POLICY AND THE BIBLE</a:t>
            </a:r>
          </a:p>
          <a:p>
            <a:pPr marL="0" lvl="0" indent="0" algn="ctr">
              <a:buNone/>
            </a:pPr>
            <a:endParaRPr lang="en-US" sz="2800" dirty="0"/>
          </a:p>
          <a:p>
            <a:pPr algn="just">
              <a:buFont typeface="Arial" pitchFamily="34" charset="0"/>
              <a:buChar char="•"/>
            </a:pPr>
            <a:r>
              <a:rPr lang="en-US" sz="3300" dirty="0"/>
              <a:t>This </a:t>
            </a:r>
            <a:r>
              <a:rPr lang="en-US" sz="3300" b="1" dirty="0"/>
              <a:t>divine permission</a:t>
            </a:r>
            <a:r>
              <a:rPr lang="en-US" sz="3300" dirty="0"/>
              <a:t> of slavery has extensively been discussed in the white supremacists’ literature.</a:t>
            </a:r>
          </a:p>
          <a:p>
            <a:pPr marL="0" indent="0" algn="just">
              <a:buNone/>
            </a:pPr>
            <a:endParaRPr lang="fr-FR" sz="3600" dirty="0"/>
          </a:p>
          <a:p>
            <a:r>
              <a:rPr lang="en-US" sz="3300" dirty="0"/>
              <a:t>Frederick Dalcho. </a:t>
            </a:r>
            <a:r>
              <a:rPr lang="en-US" sz="3300" i="1" dirty="0"/>
              <a:t>Practical Considerations Founded on the Scriptures, Relative to the Slave Population</a:t>
            </a:r>
            <a:r>
              <a:rPr lang="en-US" sz="3300" dirty="0"/>
              <a:t>.</a:t>
            </a:r>
          </a:p>
          <a:p>
            <a:pPr marL="0" indent="0">
              <a:buNone/>
            </a:pPr>
            <a:endParaRPr lang="en-US" sz="3600" dirty="0"/>
          </a:p>
          <a:p>
            <a:r>
              <a:rPr lang="en-US" sz="3300" dirty="0"/>
              <a:t>Richard Furman. </a:t>
            </a:r>
            <a:r>
              <a:rPr lang="en-US" sz="3300" i="1" dirty="0"/>
              <a:t>Exposition of the Views of the Baptists Relative to the </a:t>
            </a:r>
            <a:r>
              <a:rPr lang="en-US" sz="3300" i="1" dirty="0" err="1"/>
              <a:t>Coloured</a:t>
            </a:r>
            <a:r>
              <a:rPr lang="en-US" sz="3300" i="1" dirty="0"/>
              <a:t> Population</a:t>
            </a:r>
            <a:r>
              <a:rPr lang="en-US" sz="3300" dirty="0"/>
              <a:t>.</a:t>
            </a:r>
          </a:p>
          <a:p>
            <a:pPr marL="0" indent="0">
              <a:buNone/>
            </a:pPr>
            <a:endParaRPr lang="fr-FR" sz="3600" dirty="0"/>
          </a:p>
        </p:txBody>
      </p:sp>
      <p:sp>
        <p:nvSpPr>
          <p:cNvPr id="4" name="Espace réservé du pied de page 3"/>
          <p:cNvSpPr>
            <a:spLocks noGrp="1"/>
          </p:cNvSpPr>
          <p:nvPr>
            <p:ph type="ftr" sz="quarter" idx="11"/>
          </p:nvPr>
        </p:nvSpPr>
        <p:spPr/>
        <p:txBody>
          <a:bodyPr/>
          <a:lstStyle/>
          <a:p>
            <a:endParaRPr lang="fr-FR" dirty="0"/>
          </a:p>
        </p:txBody>
      </p:sp>
    </p:spTree>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836712"/>
            <a:ext cx="7992888" cy="4896544"/>
          </a:xfrm>
        </p:spPr>
        <p:txBody>
          <a:bodyPr>
            <a:noAutofit/>
          </a:bodyPr>
          <a:lstStyle/>
          <a:p>
            <a:pPr algn="just">
              <a:buFont typeface="Arial" pitchFamily="34" charset="0"/>
              <a:buChar char="•"/>
            </a:pPr>
            <a:endParaRPr lang="en-US" sz="2000" dirty="0"/>
          </a:p>
          <a:p>
            <a:r>
              <a:rPr lang="en-US" dirty="0"/>
              <a:t>Dalcho explained, "The prophecy of Noah was to be fulfilled, not in the individuals named, but nationally in their descendants. Canaan's whole race was under the malediction.” </a:t>
            </a:r>
          </a:p>
          <a:p>
            <a:r>
              <a:rPr lang="en-US" dirty="0"/>
              <a:t>Dalcho</a:t>
            </a:r>
            <a:r>
              <a:rPr lang="en-US" sz="2800" dirty="0"/>
              <a:t> </a:t>
            </a:r>
            <a:r>
              <a:rPr lang="en-US" dirty="0"/>
              <a:t>insists on Ham’s curse theory, “since the Africans were the descendants of Ham and their slavery an accomplishment of Noah's prediction, which was divinely inspired</a:t>
            </a:r>
            <a:r>
              <a:rPr lang="en-US" b="1" dirty="0"/>
              <a:t>, then the present condition of the African is inevitable; all efforts to extinguish black slavery are idle</a:t>
            </a:r>
            <a:r>
              <a:rPr lang="en-US" dirty="0"/>
              <a:t>.“</a:t>
            </a:r>
          </a:p>
          <a:p>
            <a:endParaRPr lang="en-US" sz="2800" dirty="0"/>
          </a:p>
          <a:p>
            <a:endParaRPr lang="en-US" sz="2800" dirty="0"/>
          </a:p>
          <a:p>
            <a:pPr marL="0" indent="0">
              <a:buNone/>
            </a:pPr>
            <a:endParaRPr lang="en-US" sz="2800" dirty="0"/>
          </a:p>
          <a:p>
            <a:endParaRPr lang="en-US" sz="2800" dirty="0"/>
          </a:p>
          <a:p>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pPr marL="0" indent="0">
              <a:buNone/>
            </a:pPr>
            <a:endParaRPr lang="fr-FR" sz="2800" dirty="0"/>
          </a:p>
          <a:p>
            <a:pPr algn="just">
              <a:buNone/>
            </a:pPr>
            <a:endParaRPr lang="fr-FR" sz="2800" dirty="0"/>
          </a:p>
          <a:p>
            <a:pPr>
              <a:buNone/>
            </a:pPr>
            <a:endParaRPr lang="fr-FR" sz="2800" dirty="0"/>
          </a:p>
          <a:p>
            <a:pPr>
              <a:buNone/>
            </a:pPr>
            <a:endParaRPr lang="fr-FR" sz="2800" dirty="0"/>
          </a:p>
          <a:p>
            <a:pPr lvl="0"/>
            <a:endParaRPr lang="fr-FR" sz="2000" dirty="0">
              <a:solidFill>
                <a:schemeClr val="bg1"/>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dirty="0"/>
          </a:p>
        </p:txBody>
      </p:sp>
    </p:spTree>
  </p:cSld>
  <p:clrMapOvr>
    <a:masterClrMapping/>
  </p:clrMapOvr>
  <p:transition spd="slow">
    <p:wheel spokes="2"/>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44F6BD1B-1667-4EB2-A829-C5763A237E3B}"/>
              </a:ext>
            </a:extLst>
          </p:cNvPr>
          <p:cNvSpPr>
            <a:spLocks noGrp="1"/>
          </p:cNvSpPr>
          <p:nvPr>
            <p:ph type="ftr" sz="quarter" idx="11"/>
          </p:nvPr>
        </p:nvSpPr>
        <p:spPr>
          <a:xfrm>
            <a:off x="755576" y="764704"/>
            <a:ext cx="7992888" cy="5976664"/>
          </a:xfrm>
        </p:spPr>
        <p:txBody>
          <a:bodyPr/>
          <a:lstStyle/>
          <a:p>
            <a:r>
              <a:rPr lang="en-US" sz="2600" dirty="0">
                <a:solidFill>
                  <a:schemeClr val="tx1"/>
                </a:solidFill>
              </a:rPr>
              <a:t>When White Europeans crossed the Atlantic Ocean in 17</a:t>
            </a:r>
            <a:r>
              <a:rPr lang="en-US" sz="2600" baseline="30000" dirty="0">
                <a:solidFill>
                  <a:schemeClr val="tx1"/>
                </a:solidFill>
              </a:rPr>
              <a:t>th</a:t>
            </a:r>
            <a:r>
              <a:rPr lang="en-US" sz="2600" dirty="0">
                <a:solidFill>
                  <a:schemeClr val="tx1"/>
                </a:solidFill>
              </a:rPr>
              <a:t> century, they took with them the story of the Curse of Ham. The early Puritans claimed to be God’s children chosen to enlighten the world.</a:t>
            </a:r>
          </a:p>
          <a:p>
            <a:endParaRPr lang="en-US" sz="2600" dirty="0">
              <a:solidFill>
                <a:schemeClr val="tx1"/>
              </a:solidFill>
            </a:endParaRPr>
          </a:p>
          <a:p>
            <a:r>
              <a:rPr lang="en-US" sz="2600" dirty="0">
                <a:solidFill>
                  <a:schemeClr val="tx1"/>
                </a:solidFill>
              </a:rPr>
              <a:t>William Bradford regarded Indians as “savage people, who are cruel, barbarous, and most treacherous,” as mentioned in the Scriptures (Exodus), </a:t>
            </a:r>
            <a:endParaRPr lang="fr-FR" sz="2600" dirty="0">
              <a:solidFill>
                <a:schemeClr val="tx1"/>
              </a:solidFill>
            </a:endParaRPr>
          </a:p>
          <a:p>
            <a:endParaRPr lang="en-US" sz="2600" dirty="0">
              <a:solidFill>
                <a:schemeClr val="tx1"/>
              </a:solidFill>
            </a:endParaRPr>
          </a:p>
          <a:p>
            <a:r>
              <a:rPr lang="en-US" sz="2600" dirty="0">
                <a:solidFill>
                  <a:schemeClr val="tx1"/>
                </a:solidFill>
              </a:rPr>
              <a:t>John Winthrop regarded Indians as godless Canaanites and his Puritan fellows as the disciples of Jesus. He called for creating “</a:t>
            </a:r>
            <a:r>
              <a:rPr lang="en-US" sz="2600" b="1" dirty="0">
                <a:solidFill>
                  <a:schemeClr val="tx1"/>
                </a:solidFill>
              </a:rPr>
              <a:t>a City upon Hill</a:t>
            </a:r>
            <a:r>
              <a:rPr lang="en-US" sz="2600" dirty="0">
                <a:solidFill>
                  <a:schemeClr val="tx1"/>
                </a:solidFill>
              </a:rPr>
              <a:t>”.</a:t>
            </a:r>
            <a:endParaRPr lang="fr-FR" sz="2600" dirty="0">
              <a:solidFill>
                <a:schemeClr val="tx1"/>
              </a:solidFill>
            </a:endParaRPr>
          </a:p>
          <a:p>
            <a:endParaRPr lang="fr-FR" sz="2800" dirty="0">
              <a:solidFill>
                <a:schemeClr val="tx1"/>
              </a:solidFill>
            </a:endParaRPr>
          </a:p>
          <a:p>
            <a:endParaRPr lang="fr-FR" sz="2800" dirty="0">
              <a:solidFill>
                <a:schemeClr val="tx1"/>
              </a:solidFill>
            </a:endParaRPr>
          </a:p>
          <a:p>
            <a:endParaRPr lang="fr-FR" sz="2800" dirty="0"/>
          </a:p>
        </p:txBody>
      </p:sp>
    </p:spTree>
    <p:extLst>
      <p:ext uri="{BB962C8B-B14F-4D97-AF65-F5344CB8AC3E}">
        <p14:creationId xmlns:p14="http://schemas.microsoft.com/office/powerpoint/2010/main" val="2815808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6290</TotalTime>
  <Words>817</Words>
  <Application>Microsoft Office PowerPoint</Application>
  <PresentationFormat>Affichage à l'écran (4:3)</PresentationFormat>
  <Paragraphs>79</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Constantia</vt:lpstr>
      <vt:lpstr>Times New Roman</vt:lpstr>
      <vt:lpstr>Wingdings 2</vt:lpstr>
      <vt:lpstr>Débit</vt:lpstr>
      <vt:lpstr>    White Supremacy  and its Origin</vt:lpstr>
      <vt:lpstr>INTRODUCTION</vt:lpstr>
      <vt:lpstr>Présentation PowerPoint</vt:lpstr>
      <vt:lpstr> THE BIBLE AND RACES </vt:lpstr>
      <vt:lpstr>Présentation PowerPoint</vt:lpstr>
      <vt:lpstr>Genesis Chapter 9</vt:lpstr>
      <vt:lpstr>Présentation PowerPoint</vt:lpstr>
      <vt:lpstr>Présentation PowerPoint</vt:lpstr>
      <vt:lpstr>Présentation PowerPoint</vt:lpstr>
      <vt:lpstr>In 18th century, many Presbyterian theologians claimed that the story of Ham was a clear justification for slavery: Ham’s descendants should be “servants of servants”.   In the 19th century, the American white supremacist movement, the Ku Klux Klan, highlighted the "curse of Ham" to advocate the normality to enslave the Blacks. They called for the "purification" of American society.  In the 20th century, the Christian fundamentalist movement, The Twelve Tribes, claimed that the story of the "curse of Ham“.  </vt:lpstr>
      <vt:lpstr>The biblical ideology of John Winthrop “City upon a Hill” has shaped American society until nowadays.  A “Colony of Chosen People,” has contributed to the widely accepted idea that the United States of America has an exceptional status among nations and still has a historical mission. Indeed, the belief to be the “chosen people” originated the philosophy of “manifest destiny,” and paved the way for American imperialism.</vt:lpstr>
      <vt:lpstr>Présentation PowerPoint</vt:lpstr>
      <vt:lpstr>Conclusion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Cultural Imperialism from Postcolonial Perspectives: Case of Contemporary China</dc:title>
  <dc:creator>hp</dc:creator>
  <cp:lastModifiedBy>HP</cp:lastModifiedBy>
  <cp:revision>341</cp:revision>
  <dcterms:created xsi:type="dcterms:W3CDTF">2013-03-02T17:13:23Z</dcterms:created>
  <dcterms:modified xsi:type="dcterms:W3CDTF">2026-04-18T04:16:24Z</dcterms:modified>
</cp:coreProperties>
</file>