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14" r:id="rId1"/>
  </p:sldMasterIdLst>
  <p:notesMasterIdLst>
    <p:notesMasterId r:id="rId22"/>
  </p:notesMasterIdLst>
  <p:sldIdLst>
    <p:sldId id="278" r:id="rId2"/>
    <p:sldId id="285" r:id="rId3"/>
    <p:sldId id="291" r:id="rId4"/>
    <p:sldId id="286" r:id="rId5"/>
    <p:sldId id="288" r:id="rId6"/>
    <p:sldId id="289" r:id="rId7"/>
    <p:sldId id="290" r:id="rId8"/>
    <p:sldId id="292" r:id="rId9"/>
    <p:sldId id="296" r:id="rId10"/>
    <p:sldId id="295" r:id="rId11"/>
    <p:sldId id="297" r:id="rId12"/>
    <p:sldId id="298" r:id="rId13"/>
    <p:sldId id="301" r:id="rId14"/>
    <p:sldId id="302" r:id="rId15"/>
    <p:sldId id="303" r:id="rId16"/>
    <p:sldId id="304" r:id="rId17"/>
    <p:sldId id="305" r:id="rId18"/>
    <p:sldId id="294" r:id="rId19"/>
    <p:sldId id="299" r:id="rId20"/>
    <p:sldId id="300" r:id="rId21"/>
  </p:sldIdLst>
  <p:sldSz cx="9144000" cy="6858000" type="screen4x3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572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80F23-1AFB-4D9A-A951-C1185484641A}" type="datetimeFigureOut">
              <a:rPr lang="fr-FR" smtClean="0"/>
              <a:pPr/>
              <a:t>27/11/2025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F98E0-9539-4E09-9D46-FF6E929987B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11/27/2025</a:t>
            </a:fld>
            <a:endParaRPr lang="en-US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42887"/>
            <a:ext cx="9144000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fr-FR" sz="2000" b="1" dirty="0" smtClean="0"/>
          </a:p>
          <a:p>
            <a:pPr algn="ctr"/>
            <a:r>
              <a:rPr lang="fr-FR" sz="2000" b="1" dirty="0" smtClean="0">
                <a:latin typeface="+mj-lt"/>
              </a:rPr>
              <a:t>République </a:t>
            </a:r>
            <a:r>
              <a:rPr lang="fr-FR" sz="2000" b="1" dirty="0">
                <a:latin typeface="+mj-lt"/>
              </a:rPr>
              <a:t>Algérienne Démocratique et Populaire</a:t>
            </a:r>
          </a:p>
          <a:p>
            <a:pPr algn="ctr"/>
            <a:r>
              <a:rPr lang="fr-FR" sz="2000" b="1" dirty="0">
                <a:latin typeface="+mj-lt"/>
              </a:rPr>
              <a:t> Ministère de l’Enseignement Supérieur</a:t>
            </a:r>
            <a:endParaRPr lang="fr-FR" sz="1000" dirty="0">
              <a:latin typeface="+mj-lt"/>
            </a:endParaRPr>
          </a:p>
          <a:p>
            <a:pPr algn="ctr" eaLnBrk="0" hangingPunct="0"/>
            <a:r>
              <a:rPr lang="fr-FR" sz="2000" b="1" dirty="0">
                <a:latin typeface="+mj-lt"/>
              </a:rPr>
              <a:t>et de la Recherche Scientifique </a:t>
            </a:r>
          </a:p>
          <a:p>
            <a:pPr algn="ctr" eaLnBrk="0" hangingPunct="0"/>
            <a:r>
              <a:rPr lang="fr-FR" sz="2000" b="1" dirty="0" smtClean="0">
                <a:latin typeface="+mj-lt"/>
              </a:rPr>
              <a:t>Centre </a:t>
            </a:r>
            <a:r>
              <a:rPr lang="fr-FR" sz="2000" b="1" dirty="0">
                <a:latin typeface="+mj-lt"/>
              </a:rPr>
              <a:t>Universitaire </a:t>
            </a:r>
            <a:r>
              <a:rPr lang="fr-FR" sz="2000" b="1" dirty="0" err="1">
                <a:latin typeface="+mj-lt"/>
              </a:rPr>
              <a:t>Abdelhafid</a:t>
            </a:r>
            <a:r>
              <a:rPr lang="fr-FR" sz="2000" b="1" dirty="0">
                <a:latin typeface="+mj-lt"/>
              </a:rPr>
              <a:t> BOUSSOUF </a:t>
            </a:r>
            <a:r>
              <a:rPr lang="fr-FR" sz="2000" b="1" dirty="0" smtClean="0">
                <a:latin typeface="+mj-lt"/>
              </a:rPr>
              <a:t>– </a:t>
            </a:r>
            <a:r>
              <a:rPr lang="fr-FR" sz="2000" b="1" dirty="0">
                <a:latin typeface="+mj-lt"/>
              </a:rPr>
              <a:t>Mila</a:t>
            </a:r>
          </a:p>
          <a:p>
            <a:pPr algn="ctr" eaLnBrk="0" hangingPunct="0"/>
            <a:r>
              <a:rPr lang="fr-FR" sz="2000" b="1" dirty="0" smtClean="0">
                <a:latin typeface="+mj-lt"/>
              </a:rPr>
              <a:t>Institut </a:t>
            </a:r>
            <a:r>
              <a:rPr lang="fr-FR" sz="2000" b="1" dirty="0">
                <a:latin typeface="+mj-lt"/>
              </a:rPr>
              <a:t>des sciences et technologies</a:t>
            </a:r>
          </a:p>
          <a:p>
            <a:pPr algn="ctr" eaLnBrk="0" hangingPunct="0"/>
            <a:endParaRPr lang="fr-FR" sz="2000" b="1" dirty="0">
              <a:latin typeface="+mj-lt"/>
            </a:endParaRPr>
          </a:p>
          <a:p>
            <a:pPr algn="ctr" eaLnBrk="0" hangingPunct="0"/>
            <a:r>
              <a:rPr lang="fr-FR" sz="2000" b="1" dirty="0">
                <a:latin typeface="+mj-lt"/>
              </a:rPr>
              <a:t>Département de génie mécanique et électromécanique</a:t>
            </a:r>
          </a:p>
          <a:p>
            <a:pPr algn="ctr" eaLnBrk="0" hangingPunct="0"/>
            <a:endParaRPr lang="fr-FR" b="1" dirty="0" smtClean="0">
              <a:latin typeface="+mj-lt"/>
            </a:endParaRPr>
          </a:p>
          <a:p>
            <a:pPr algn="ctr" eaLnBrk="0" hangingPunct="0"/>
            <a:endParaRPr lang="fr-FR" b="1" dirty="0">
              <a:latin typeface="+mj-lt"/>
            </a:endParaRPr>
          </a:p>
          <a:p>
            <a:pPr algn="ctr" eaLnBrk="0" hangingPunct="0"/>
            <a:r>
              <a:rPr lang="fr-FR" sz="4800" b="1" dirty="0" smtClean="0">
                <a:latin typeface="+mj-lt"/>
              </a:rPr>
              <a:t>Etat de l'art du Génie électrique</a:t>
            </a:r>
            <a:endParaRPr lang="fr-FR" sz="2000" b="1" dirty="0">
              <a:latin typeface="+mj-lt"/>
            </a:endParaRPr>
          </a:p>
          <a:p>
            <a:pPr algn="ctr" eaLnBrk="0" hangingPunct="0"/>
            <a:endParaRPr lang="fr-FR" sz="2000" b="1" dirty="0" smtClean="0">
              <a:latin typeface="+mj-lt"/>
            </a:endParaRPr>
          </a:p>
          <a:p>
            <a:pPr algn="ctr" eaLnBrk="0" hangingPunct="0"/>
            <a:endParaRPr lang="fr-FR" sz="2000" b="1" dirty="0" smtClean="0">
              <a:latin typeface="+mj-lt"/>
            </a:endParaRPr>
          </a:p>
          <a:p>
            <a:pPr algn="ctr" eaLnBrk="0" hangingPunct="0"/>
            <a:endParaRPr lang="fr-FR" sz="2400" b="1" dirty="0">
              <a:latin typeface="+mj-lt"/>
            </a:endParaRPr>
          </a:p>
          <a:p>
            <a:pPr algn="ctr" eaLnBrk="0" hangingPunct="0"/>
            <a:endParaRPr lang="fr-FR" sz="2400" b="1" dirty="0">
              <a:latin typeface="+mj-lt"/>
            </a:endParaRPr>
          </a:p>
          <a:p>
            <a:pPr algn="ctr" eaLnBrk="0" hangingPunct="0"/>
            <a:r>
              <a:rPr lang="fr-FR" sz="2400" b="1" dirty="0" smtClean="0">
                <a:latin typeface="+mj-lt"/>
              </a:rPr>
              <a:t>   </a:t>
            </a:r>
            <a:endParaRPr lang="fr-FR" sz="24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7" name="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1066800"/>
            <a:ext cx="1143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066800"/>
            <a:ext cx="1143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10" name="Rectangle 9"/>
          <p:cNvSpPr/>
          <p:nvPr/>
        </p:nvSpPr>
        <p:spPr>
          <a:xfrm>
            <a:off x="152400" y="990600"/>
            <a:ext cx="8763000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fr-F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b. L’émetteur </a:t>
            </a:r>
          </a:p>
          <a:p>
            <a:pPr marL="514350" indent="-514350" algn="just"/>
            <a:endParaRPr lang="fr-FR" sz="9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Il permet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d’adapter le signal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issu du transducteur pour le transmettre au canal de transmission. </a:t>
            </a:r>
          </a:p>
          <a:p>
            <a:pPr algn="just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Il réalise trois fonctions : </a:t>
            </a: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algn="just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Codage du signal issu du transducteur (tension) en nombres, dans le cas d’une conversion analogique numérique ou/et de chiffrage (Ex. Code Manchester utilisé dans Ethernet ) ; </a:t>
            </a:r>
          </a:p>
          <a:p>
            <a:pPr lvl="1" algn="just"/>
            <a:endParaRPr lang="fr-FR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L’émetteur peut être analogique (exemple : émetteur radio FM) ou encore un modem ADSL utilisé pour Internet dans le cadre d’une information numérique. </a:t>
            </a:r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Groupe 11"/>
          <p:cNvGrpSpPr/>
          <p:nvPr/>
        </p:nvGrpSpPr>
        <p:grpSpPr>
          <a:xfrm>
            <a:off x="457200" y="2895600"/>
            <a:ext cx="8077200" cy="1295400"/>
            <a:chOff x="457200" y="3200400"/>
            <a:chExt cx="8077200" cy="1295400"/>
          </a:xfrm>
        </p:grpSpPr>
        <p:sp>
          <p:nvSpPr>
            <p:cNvPr id="5" name="Rectangle 4"/>
            <p:cNvSpPr/>
            <p:nvPr/>
          </p:nvSpPr>
          <p:spPr>
            <a:xfrm>
              <a:off x="457200" y="3200400"/>
              <a:ext cx="2438400" cy="12954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latin typeface="Times New Roman" pitchFamily="18" charset="0"/>
                  <a:cs typeface="Times New Roman" pitchFamily="18" charset="0"/>
                </a:rPr>
                <a:t>Codage du signal </a:t>
              </a:r>
              <a:endParaRPr lang="fr-FR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276600" y="3200400"/>
              <a:ext cx="2438400" cy="12954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latin typeface="Times New Roman" pitchFamily="18" charset="0"/>
                  <a:cs typeface="Times New Roman" pitchFamily="18" charset="0"/>
                </a:rPr>
                <a:t>Modulation </a:t>
              </a:r>
              <a:endParaRPr lang="fr-FR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096000" y="3200400"/>
              <a:ext cx="2438400" cy="12954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latin typeface="Times New Roman" pitchFamily="18" charset="0"/>
                  <a:cs typeface="Times New Roman" pitchFamily="18" charset="0"/>
                </a:rPr>
                <a:t>Amplification</a:t>
              </a:r>
              <a:endParaRPr lang="fr-FR" dirty="0"/>
            </a:p>
          </p:txBody>
        </p:sp>
        <p:cxnSp>
          <p:nvCxnSpPr>
            <p:cNvPr id="9" name="Connecteur droit avec flèche 8"/>
            <p:cNvCxnSpPr>
              <a:stCxn id="5" idx="3"/>
              <a:endCxn id="6" idx="1"/>
            </p:cNvCxnSpPr>
            <p:nvPr/>
          </p:nvCxnSpPr>
          <p:spPr>
            <a:xfrm>
              <a:off x="2895600" y="3848100"/>
              <a:ext cx="381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" name="Connecteur droit avec flèche 10"/>
            <p:cNvCxnSpPr/>
            <p:nvPr/>
          </p:nvCxnSpPr>
          <p:spPr>
            <a:xfrm>
              <a:off x="5715000" y="3810000"/>
              <a:ext cx="381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5" name="Rectangle 4"/>
          <p:cNvSpPr/>
          <p:nvPr/>
        </p:nvSpPr>
        <p:spPr>
          <a:xfrm>
            <a:off x="152400" y="1066800"/>
            <a:ext cx="8763000" cy="4685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/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 modulation</a:t>
            </a:r>
          </a:p>
          <a:p>
            <a:pPr lvl="1" algn="just"/>
            <a:endParaRPr lang="fr-FR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L’information est une </a:t>
            </a:r>
            <a:r>
              <a:rPr lang="fr-FR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onde de </a:t>
            </a:r>
            <a:r>
              <a:rPr lang="fr-FR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BF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, elle est très </a:t>
            </a:r>
            <a:r>
              <a:rPr lang="fr-FR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sensible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aux différents sources de perturbation appelés </a:t>
            </a:r>
            <a:r>
              <a:rPr lang="fr-FR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‘’</a:t>
            </a:r>
            <a:r>
              <a:rPr lang="fr-FR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bruit’’.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Pour cela, nous utilisons une </a:t>
            </a:r>
            <a:r>
              <a:rPr lang="fr-FR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onde porteuse </a:t>
            </a:r>
            <a:r>
              <a:rPr lang="fr-FR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HF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qui sera adaptée au milieu de transmission. Cette porteuse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sera modulée en amplitude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(AM),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en phase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(PM) ou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en fréquence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(FM), et cela en fonction de l’information elle-même.</a:t>
            </a: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5" name="Rectangle 4"/>
          <p:cNvSpPr/>
          <p:nvPr/>
        </p:nvSpPr>
        <p:spPr>
          <a:xfrm>
            <a:off x="152400" y="1066800"/>
            <a:ext cx="876300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/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 modulation</a:t>
            </a:r>
          </a:p>
          <a:p>
            <a:pPr algn="just">
              <a:buFont typeface="Wingdings" pitchFamily="2" charset="2"/>
              <a:buChar char="v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Dans la modulation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AM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l'amplitude de la porteuse varie de manière linéaire en fonction de l’information à transmettre</a:t>
            </a:r>
            <a:r>
              <a:rPr lang="fr-FR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v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Dans la modulation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FM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 fréquence de la porteuse varie de manière linéaire en fonction de l’information à transmettre. </a:t>
            </a: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3200400"/>
            <a:ext cx="4724400" cy="361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5" name="Rectangle 4"/>
          <p:cNvSpPr/>
          <p:nvPr/>
        </p:nvSpPr>
        <p:spPr>
          <a:xfrm>
            <a:off x="152400" y="1066800"/>
            <a:ext cx="8763000" cy="2885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/>
            <a:r>
              <a:rPr lang="fr-FR" sz="26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Modulation d’amplitude</a:t>
            </a:r>
          </a:p>
          <a:p>
            <a:pPr lvl="1" algn="just"/>
            <a:endParaRPr lang="fr-FR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Elle consiste à multiplier le signal émis (signal modulant) avec un signal de fréquence très élevé (onde porteuse). Cela pour que le signal soit bien transmit.</a:t>
            </a:r>
          </a:p>
          <a:p>
            <a:pPr algn="just">
              <a:lnSpc>
                <a:spcPct val="150000"/>
              </a:lnSpc>
            </a:pPr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Imag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3733800"/>
            <a:ext cx="4495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5" name="Rectangle 4"/>
          <p:cNvSpPr/>
          <p:nvPr/>
        </p:nvSpPr>
        <p:spPr>
          <a:xfrm>
            <a:off x="152400" y="1066800"/>
            <a:ext cx="876300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26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Signal modulant</a:t>
            </a:r>
          </a:p>
          <a:p>
            <a:pPr algn="just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signal modulant 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fr-FR" sz="2400" b="1" i="1" baseline="-25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’(t)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(signal à transmettre 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fr-FR" sz="2400" b="1" i="1" baseline="-25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(t)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 décalé avec une tension positive est continue 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fr-FR" sz="2400" b="1" i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souvent appelé ‘’Tension de décalage’’. On obtient alors un signal modulant décalé 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fr-FR" sz="2400" b="1" i="1" baseline="-25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’(t)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d’équation : </a:t>
            </a:r>
          </a:p>
          <a:p>
            <a:pPr algn="just"/>
            <a:endParaRPr lang="fr-F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fr-FR" sz="2400" i="1" baseline="-25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/U</a:t>
            </a:r>
            <a:r>
              <a:rPr lang="fr-FR" sz="2400" i="1" baseline="-25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taux de modulation.</a:t>
            </a:r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Image 6"/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40404" y="3048000"/>
            <a:ext cx="5146196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7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3687792"/>
            <a:ext cx="3649512" cy="2560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5" name="Rectangle 4"/>
          <p:cNvSpPr/>
          <p:nvPr/>
        </p:nvSpPr>
        <p:spPr>
          <a:xfrm>
            <a:off x="152400" y="1066800"/>
            <a:ext cx="8763000" cy="5347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6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Signal modulé en amplitude</a:t>
            </a:r>
          </a:p>
          <a:p>
            <a:pPr algn="just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Le signal modulé est obtenu à l’aide d’un multiplieur:</a:t>
            </a: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Le multiplieur réalise le produit du signal de la porteuse par le signal modulant décalé affecté d’un coefficient 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dépendant du multiplieur (Gain).</a:t>
            </a:r>
          </a:p>
          <a:p>
            <a:pPr algn="just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Donc,</a:t>
            </a:r>
            <a:endParaRPr lang="fr-FR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e 7"/>
          <p:cNvGrpSpPr>
            <a:grpSpLocks/>
          </p:cNvGrpSpPr>
          <p:nvPr/>
        </p:nvGrpSpPr>
        <p:grpSpPr bwMode="auto">
          <a:xfrm>
            <a:off x="1905000" y="1981200"/>
            <a:ext cx="4191000" cy="2209800"/>
            <a:chOff x="3786182" y="1285605"/>
            <a:chExt cx="3000396" cy="1571891"/>
          </a:xfrm>
        </p:grpSpPr>
        <p:pic>
          <p:nvPicPr>
            <p:cNvPr id="9" name="Picture 39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786182" y="1857364"/>
              <a:ext cx="98107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 Box 3"/>
            <p:cNvSpPr txBox="1">
              <a:spLocks noChangeArrowheads="1"/>
            </p:cNvSpPr>
            <p:nvPr/>
          </p:nvSpPr>
          <p:spPr bwMode="auto">
            <a:xfrm>
              <a:off x="5969963" y="1620730"/>
              <a:ext cx="548779" cy="4396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pPr>
                <a:spcAft>
                  <a:spcPts val="1000"/>
                </a:spcAft>
              </a:pPr>
              <a:r>
                <a:rPr lang="fr-FR" sz="1200">
                  <a:latin typeface="Comic Sans MS" pitchFamily="66" charset="0"/>
                </a:rPr>
                <a:t>S</a:t>
              </a:r>
              <a:endParaRPr lang="fr-FR" sz="2800"/>
            </a:p>
          </p:txBody>
        </p:sp>
        <p:sp>
          <p:nvSpPr>
            <p:cNvPr id="11" name="Line 4"/>
            <p:cNvSpPr>
              <a:spLocks noChangeShapeType="1"/>
            </p:cNvSpPr>
            <p:nvPr/>
          </p:nvSpPr>
          <p:spPr bwMode="auto">
            <a:xfrm>
              <a:off x="4886919" y="1705508"/>
              <a:ext cx="307565" cy="8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2" name="Line 5"/>
            <p:cNvSpPr>
              <a:spLocks noChangeShapeType="1"/>
            </p:cNvSpPr>
            <p:nvPr/>
          </p:nvSpPr>
          <p:spPr bwMode="auto">
            <a:xfrm>
              <a:off x="5022386" y="2078699"/>
              <a:ext cx="172098" cy="8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" name="Line 6"/>
            <p:cNvSpPr>
              <a:spLocks noChangeShapeType="1"/>
            </p:cNvSpPr>
            <p:nvPr/>
          </p:nvSpPr>
          <p:spPr bwMode="auto">
            <a:xfrm>
              <a:off x="6020417" y="1900830"/>
              <a:ext cx="258493" cy="8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" name="Line 7"/>
            <p:cNvSpPr>
              <a:spLocks noChangeShapeType="1"/>
            </p:cNvSpPr>
            <p:nvPr/>
          </p:nvSpPr>
          <p:spPr bwMode="auto">
            <a:xfrm>
              <a:off x="4775643" y="2760250"/>
              <a:ext cx="1614544" cy="8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5" name="Line 8"/>
            <p:cNvSpPr>
              <a:spLocks noChangeShapeType="1"/>
            </p:cNvSpPr>
            <p:nvPr/>
          </p:nvSpPr>
          <p:spPr bwMode="auto">
            <a:xfrm flipH="1">
              <a:off x="4812965" y="2760250"/>
              <a:ext cx="73954" cy="9724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6" name="Line 9"/>
            <p:cNvSpPr>
              <a:spLocks noChangeShapeType="1"/>
            </p:cNvSpPr>
            <p:nvPr/>
          </p:nvSpPr>
          <p:spPr bwMode="auto">
            <a:xfrm flipH="1">
              <a:off x="4886919" y="2760250"/>
              <a:ext cx="73954" cy="9724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7" name="Line 10"/>
            <p:cNvSpPr>
              <a:spLocks noChangeShapeType="1"/>
            </p:cNvSpPr>
            <p:nvPr/>
          </p:nvSpPr>
          <p:spPr bwMode="auto">
            <a:xfrm flipH="1">
              <a:off x="4960873" y="2760250"/>
              <a:ext cx="61513" cy="9724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8" name="Line 11"/>
            <p:cNvSpPr>
              <a:spLocks noChangeShapeType="1"/>
            </p:cNvSpPr>
            <p:nvPr/>
          </p:nvSpPr>
          <p:spPr bwMode="auto">
            <a:xfrm flipH="1">
              <a:off x="5022386" y="2760250"/>
              <a:ext cx="73954" cy="9724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9" name="Line 12"/>
            <p:cNvSpPr>
              <a:spLocks noChangeShapeType="1"/>
            </p:cNvSpPr>
            <p:nvPr/>
          </p:nvSpPr>
          <p:spPr bwMode="auto">
            <a:xfrm flipH="1">
              <a:off x="5132971" y="2760250"/>
              <a:ext cx="61513" cy="9724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20" name="Line 13"/>
            <p:cNvSpPr>
              <a:spLocks noChangeShapeType="1"/>
            </p:cNvSpPr>
            <p:nvPr/>
          </p:nvSpPr>
          <p:spPr bwMode="auto">
            <a:xfrm flipH="1">
              <a:off x="5194484" y="2760250"/>
              <a:ext cx="73954" cy="9724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21" name="Line 14"/>
            <p:cNvSpPr>
              <a:spLocks noChangeShapeType="1"/>
            </p:cNvSpPr>
            <p:nvPr/>
          </p:nvSpPr>
          <p:spPr bwMode="auto">
            <a:xfrm flipH="1">
              <a:off x="5268438" y="2760250"/>
              <a:ext cx="74645" cy="9724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22" name="Line 15"/>
            <p:cNvSpPr>
              <a:spLocks noChangeShapeType="1"/>
            </p:cNvSpPr>
            <p:nvPr/>
          </p:nvSpPr>
          <p:spPr bwMode="auto">
            <a:xfrm flipH="1">
              <a:off x="5343083" y="2760250"/>
              <a:ext cx="61513" cy="9724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23" name="Line 16"/>
            <p:cNvSpPr>
              <a:spLocks noChangeShapeType="1"/>
            </p:cNvSpPr>
            <p:nvPr/>
          </p:nvSpPr>
          <p:spPr bwMode="auto">
            <a:xfrm flipH="1">
              <a:off x="5441227" y="2760250"/>
              <a:ext cx="73954" cy="9724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24" name="Line 17"/>
            <p:cNvSpPr>
              <a:spLocks noChangeShapeType="1"/>
            </p:cNvSpPr>
            <p:nvPr/>
          </p:nvSpPr>
          <p:spPr bwMode="auto">
            <a:xfrm flipH="1">
              <a:off x="5515181" y="2760250"/>
              <a:ext cx="73954" cy="9724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25" name="Line 18"/>
            <p:cNvSpPr>
              <a:spLocks noChangeShapeType="1"/>
            </p:cNvSpPr>
            <p:nvPr/>
          </p:nvSpPr>
          <p:spPr bwMode="auto">
            <a:xfrm flipH="1">
              <a:off x="5589135" y="2760250"/>
              <a:ext cx="61513" cy="9724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26" name="Line 19"/>
            <p:cNvSpPr>
              <a:spLocks noChangeShapeType="1"/>
            </p:cNvSpPr>
            <p:nvPr/>
          </p:nvSpPr>
          <p:spPr bwMode="auto">
            <a:xfrm flipH="1">
              <a:off x="5650648" y="2760250"/>
              <a:ext cx="73954" cy="9724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27" name="Line 20"/>
            <p:cNvSpPr>
              <a:spLocks noChangeShapeType="1"/>
            </p:cNvSpPr>
            <p:nvPr/>
          </p:nvSpPr>
          <p:spPr bwMode="auto">
            <a:xfrm flipH="1">
              <a:off x="5761233" y="2760250"/>
              <a:ext cx="61513" cy="9724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28" name="Line 21"/>
            <p:cNvSpPr>
              <a:spLocks noChangeShapeType="1"/>
            </p:cNvSpPr>
            <p:nvPr/>
          </p:nvSpPr>
          <p:spPr bwMode="auto">
            <a:xfrm flipH="1">
              <a:off x="5822746" y="2760250"/>
              <a:ext cx="74645" cy="9724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29" name="Line 22"/>
            <p:cNvSpPr>
              <a:spLocks noChangeShapeType="1"/>
            </p:cNvSpPr>
            <p:nvPr/>
          </p:nvSpPr>
          <p:spPr bwMode="auto">
            <a:xfrm flipH="1">
              <a:off x="5897391" y="2760250"/>
              <a:ext cx="73954" cy="9724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30" name="Line 23"/>
            <p:cNvSpPr>
              <a:spLocks noChangeShapeType="1"/>
            </p:cNvSpPr>
            <p:nvPr/>
          </p:nvSpPr>
          <p:spPr bwMode="auto">
            <a:xfrm flipH="1">
              <a:off x="5971345" y="2760250"/>
              <a:ext cx="61513" cy="9724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31" name="Line 24"/>
            <p:cNvSpPr>
              <a:spLocks noChangeShapeType="1"/>
            </p:cNvSpPr>
            <p:nvPr/>
          </p:nvSpPr>
          <p:spPr bwMode="auto">
            <a:xfrm flipH="1">
              <a:off x="6069490" y="2760250"/>
              <a:ext cx="73954" cy="9724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32" name="Line 25"/>
            <p:cNvSpPr>
              <a:spLocks noChangeShapeType="1"/>
            </p:cNvSpPr>
            <p:nvPr/>
          </p:nvSpPr>
          <p:spPr bwMode="auto">
            <a:xfrm flipH="1">
              <a:off x="6143443" y="2760250"/>
              <a:ext cx="73954" cy="9724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33" name="Line 26"/>
            <p:cNvSpPr>
              <a:spLocks noChangeShapeType="1"/>
            </p:cNvSpPr>
            <p:nvPr/>
          </p:nvSpPr>
          <p:spPr bwMode="auto">
            <a:xfrm flipH="1">
              <a:off x="6217397" y="2760250"/>
              <a:ext cx="61513" cy="9724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34" name="Line 27"/>
            <p:cNvSpPr>
              <a:spLocks noChangeShapeType="1"/>
            </p:cNvSpPr>
            <p:nvPr/>
          </p:nvSpPr>
          <p:spPr bwMode="auto">
            <a:xfrm flipH="1">
              <a:off x="6278910" y="2760250"/>
              <a:ext cx="73954" cy="9724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35" name="Line 28"/>
            <p:cNvSpPr>
              <a:spLocks noChangeShapeType="1"/>
            </p:cNvSpPr>
            <p:nvPr/>
          </p:nvSpPr>
          <p:spPr bwMode="auto">
            <a:xfrm flipV="1">
              <a:off x="4812965" y="1706339"/>
              <a:ext cx="0" cy="97328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36" name="Line 29"/>
            <p:cNvSpPr>
              <a:spLocks noChangeShapeType="1"/>
            </p:cNvSpPr>
            <p:nvPr/>
          </p:nvSpPr>
          <p:spPr bwMode="auto">
            <a:xfrm flipV="1">
              <a:off x="5022386" y="2157659"/>
              <a:ext cx="0" cy="5676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37" name="Line 30"/>
            <p:cNvSpPr>
              <a:spLocks noChangeShapeType="1"/>
            </p:cNvSpPr>
            <p:nvPr/>
          </p:nvSpPr>
          <p:spPr bwMode="auto">
            <a:xfrm flipV="1">
              <a:off x="6217397" y="1901662"/>
              <a:ext cx="691" cy="82617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6291351" y="2290644"/>
              <a:ext cx="306874" cy="390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4921827" y="1753049"/>
              <a:ext cx="278536" cy="281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pPr>
                <a:spcAft>
                  <a:spcPts val="1000"/>
                </a:spcAft>
              </a:pPr>
              <a:r>
                <a:rPr lang="en-US" sz="1400">
                  <a:solidFill>
                    <a:srgbClr val="000000"/>
                  </a:solidFill>
                  <a:latin typeface="Comic Sans MS" pitchFamily="66" charset="0"/>
                </a:rPr>
                <a:t>E</a:t>
              </a:r>
              <a:r>
                <a:rPr lang="en-US" baseline="-25000">
                  <a:solidFill>
                    <a:srgbClr val="000000"/>
                  </a:solidFill>
                  <a:latin typeface="Comic Sans MS" pitchFamily="66" charset="0"/>
                </a:rPr>
                <a:t>2</a:t>
              </a:r>
              <a:r>
                <a:rPr lang="en-US" sz="1000">
                  <a:solidFill>
                    <a:srgbClr val="000000"/>
                  </a:solidFill>
                  <a:latin typeface="Comic Sans MS" pitchFamily="66" charset="0"/>
                </a:rPr>
                <a:t> </a:t>
              </a:r>
              <a:endParaRPr lang="fr-FR"/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4821259" y="1285605"/>
              <a:ext cx="270243" cy="3740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pPr>
                <a:spcAft>
                  <a:spcPts val="1000"/>
                </a:spcAft>
              </a:pPr>
              <a:r>
                <a:rPr lang="en-US" sz="1400">
                  <a:solidFill>
                    <a:srgbClr val="000000"/>
                  </a:solidFill>
                  <a:latin typeface="Comic Sans MS" pitchFamily="66" charset="0"/>
                </a:rPr>
                <a:t>E</a:t>
              </a:r>
              <a:r>
                <a:rPr lang="en-US" baseline="-25000">
                  <a:solidFill>
                    <a:srgbClr val="000000"/>
                  </a:solidFill>
                  <a:latin typeface="Comic Sans MS" pitchFamily="66" charset="0"/>
                </a:rPr>
                <a:t>1</a:t>
              </a:r>
              <a:endParaRPr lang="fr-FR" sz="3200"/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4500562" y="2160153"/>
              <a:ext cx="320006" cy="4097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pPr>
                <a:spcAft>
                  <a:spcPts val="1000"/>
                </a:spcAft>
              </a:pPr>
              <a:r>
                <a:rPr lang="en-US" sz="1100" baseline="-25000">
                  <a:solidFill>
                    <a:srgbClr val="000000"/>
                  </a:solidFill>
                  <a:latin typeface="Tms Rmn"/>
                </a:rPr>
                <a:t> </a:t>
              </a:r>
              <a:endParaRPr lang="fr-FR"/>
            </a:p>
          </p:txBody>
        </p:sp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4916639" y="2407838"/>
              <a:ext cx="939283" cy="390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5227660" y="1472783"/>
              <a:ext cx="743685" cy="68737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pPr algn="ctr">
                <a:spcAft>
                  <a:spcPts val="1000"/>
                </a:spcAft>
              </a:pPr>
              <a:r>
                <a:rPr lang="en-US" sz="2600" b="1">
                  <a:solidFill>
                    <a:srgbClr val="000000"/>
                  </a:solidFill>
                  <a:latin typeface="Tms Rmn"/>
                </a:rPr>
                <a:t>X</a:t>
              </a:r>
              <a:endParaRPr lang="fr-FR"/>
            </a:p>
          </p:txBody>
        </p:sp>
        <p:pic>
          <p:nvPicPr>
            <p:cNvPr id="44" name="Picture 37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122608" y="2313582"/>
              <a:ext cx="518368" cy="386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" name="Picture 42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288945" y="2126738"/>
              <a:ext cx="497633" cy="361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6" name="Image 45"/>
          <p:cNvPicPr/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5867400"/>
            <a:ext cx="441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5" name="Rectangle 4"/>
          <p:cNvSpPr/>
          <p:nvPr/>
        </p:nvSpPr>
        <p:spPr>
          <a:xfrm>
            <a:off x="152400" y="1066800"/>
            <a:ext cx="8763000" cy="6609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Le signal modulé est obtenu à l’aide d’un Multiplieur:</a:t>
            </a: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On pose :                      et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L’expression finale du signal modulé est :</a:t>
            </a: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5" name="Image 44"/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175260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Image 45"/>
          <p:cNvPicPr/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23622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Image 46"/>
          <p:cNvPicPr/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3048000"/>
            <a:ext cx="5943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Image 47"/>
          <p:cNvPicPr/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28800" y="4724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Image 48"/>
          <p:cNvPicPr/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6200" y="464820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Image 49"/>
          <p:cNvPicPr/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2600" y="5562600"/>
            <a:ext cx="6553200" cy="1233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362200"/>
            <a:ext cx="4191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2362200"/>
            <a:ext cx="4343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225689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On remarque, qu’on à trois fréquences (</a:t>
            </a:r>
            <a:r>
              <a:rPr lang="fr-FR" sz="2400" i="1" dirty="0" err="1" smtClean="0">
                <a:latin typeface="Times New Roman" pitchFamily="18" charset="0"/>
                <a:cs typeface="Times New Roman" pitchFamily="18" charset="0"/>
              </a:rPr>
              <a:t>fp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400" i="1" dirty="0" err="1" smtClean="0">
                <a:latin typeface="Times New Roman" pitchFamily="18" charset="0"/>
                <a:cs typeface="Times New Roman" pitchFamily="18" charset="0"/>
              </a:rPr>
              <a:t>fm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400" i="1" dirty="0" err="1" smtClean="0">
                <a:latin typeface="Times New Roman" pitchFamily="18" charset="0"/>
                <a:cs typeface="Times New Roman" pitchFamily="18" charset="0"/>
              </a:rPr>
              <a:t>fp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400" i="1" dirty="0" err="1" smtClean="0">
                <a:latin typeface="Times New Roman" pitchFamily="18" charset="0"/>
                <a:cs typeface="Times New Roman" pitchFamily="18" charset="0"/>
              </a:rPr>
              <a:t>fp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fr-FR" sz="2400" i="1" dirty="0" err="1" smtClean="0">
                <a:latin typeface="Times New Roman" pitchFamily="18" charset="0"/>
                <a:cs typeface="Times New Roman" pitchFamily="18" charset="0"/>
              </a:rPr>
              <a:t>fm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 pour trois amplitude (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Am/2,Am ,Am/2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Le taux de modulation est le rapport  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m= (</a:t>
            </a:r>
            <a:r>
              <a:rPr lang="fr-FR" sz="2000" i="1" dirty="0" err="1" smtClean="0">
                <a:latin typeface="Times New Roman" pitchFamily="18" charset="0"/>
                <a:cs typeface="Times New Roman" pitchFamily="18" charset="0"/>
              </a:rPr>
              <a:t>Smax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000" i="1" dirty="0" err="1" smtClean="0">
                <a:latin typeface="Times New Roman" pitchFamily="18" charset="0"/>
                <a:cs typeface="Times New Roman" pitchFamily="18" charset="0"/>
              </a:rPr>
              <a:t>Smin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)/</a:t>
            </a:r>
            <a:r>
              <a:rPr lang="fr-FR" sz="2000" i="1" dirty="0" err="1" smtClean="0">
                <a:latin typeface="Times New Roman" pitchFamily="18" charset="0"/>
                <a:cs typeface="Times New Roman" pitchFamily="18" charset="0"/>
              </a:rPr>
              <a:t>Smax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fr-FR" sz="2000" i="1" smtClean="0">
                <a:latin typeface="Times New Roman" pitchFamily="18" charset="0"/>
                <a:cs typeface="Times New Roman" pitchFamily="18" charset="0"/>
              </a:rPr>
              <a:t>Smin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Font typeface="Wingdings" pitchFamily="2" charset="2"/>
              <a:buChar char="§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Une bonne modulation, si 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&lt;1 (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=1→Modulation critique, 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&gt;1→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surmodulation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critique).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5" name="Rectangle 4"/>
          <p:cNvSpPr/>
          <p:nvPr/>
        </p:nvSpPr>
        <p:spPr>
          <a:xfrm>
            <a:off x="152400" y="1066800"/>
            <a:ext cx="8763000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c. Le canal de transmission </a:t>
            </a:r>
          </a:p>
          <a:p>
            <a:pPr algn="just"/>
            <a:endParaRPr lang="fr-FR" sz="11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Il permet au récepteur de recevoir l’information envoyé par l’émetteur. </a:t>
            </a:r>
          </a:p>
          <a:p>
            <a:pPr algn="just"/>
            <a:endParaRPr lang="fr-FR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Deux types de supports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sont utilisés : </a:t>
            </a:r>
          </a:p>
          <a:p>
            <a:pPr lvl="1" algn="just">
              <a:buFont typeface="Wingdings" pitchFamily="2" charset="2"/>
              <a:buChar char="q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les </a:t>
            </a:r>
            <a:r>
              <a:rPr lang="fr-FR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supports avec guide physique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indent="-457200"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fibres optiques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les câble bifilaire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, les </a:t>
            </a:r>
            <a:r>
              <a:rPr lang="fr-FR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câbles coaxiales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, etc. </a:t>
            </a:r>
          </a:p>
          <a:p>
            <a:pPr lvl="1" algn="just">
              <a:buFont typeface="Wingdings" pitchFamily="2" charset="2"/>
              <a:buChar char="q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les </a:t>
            </a:r>
            <a:r>
              <a:rPr lang="fr-FR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supports sans guide physique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1"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ondes électromagnétiques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, ondes lumineuses, etc.</a:t>
            </a:r>
          </a:p>
          <a:p>
            <a:pPr algn="just"/>
            <a:endParaRPr lang="fr-FR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Ils sont choisis en prenant en compte : le débit d’information à transmettre, les caractéristiques du signal (bande passante, codage…), etc.</a:t>
            </a:r>
          </a:p>
          <a:p>
            <a:pPr marL="2774950" lvl="1" indent="-2317750" algn="just"/>
            <a:endParaRPr lang="fr-FR" sz="2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5" name="Rectangle 4"/>
          <p:cNvSpPr/>
          <p:nvPr/>
        </p:nvSpPr>
        <p:spPr>
          <a:xfrm>
            <a:off x="152400" y="1066800"/>
            <a:ext cx="8763000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d. Le récepteur</a:t>
            </a: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Il permet de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recevoir le signal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émis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ainsi que de le rendre compatible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avec le transducteur.</a:t>
            </a:r>
          </a:p>
          <a:p>
            <a:pPr algn="just"/>
            <a:endParaRPr lang="fr-FR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actions réalisées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par le récepteur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>
              <a:buFont typeface="Wingdings" pitchFamily="2" charset="2"/>
              <a:buChar char="q"/>
            </a:pP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Filtrage du signal reçu,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éliminer la partie inutile du signal reçu pour garder uniquement l’information ; </a:t>
            </a:r>
          </a:p>
          <a:p>
            <a:pPr algn="just">
              <a:buFont typeface="Wingdings" pitchFamily="2" charset="2"/>
              <a:buChar char="q"/>
            </a:pP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Décodage</a:t>
            </a:r>
          </a:p>
          <a:p>
            <a:pPr lvl="1">
              <a:buFont typeface="Wingdings" pitchFamily="2" charset="2"/>
              <a:buChar char="§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soit en réalisant une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conversion numérique analogique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lvl="1">
              <a:buFont typeface="Wingdings" pitchFamily="2" charset="2"/>
              <a:buChar char="§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soit un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déchiffrage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smtClean="0"/>
              <a:t>; </a:t>
            </a:r>
          </a:p>
          <a:p>
            <a:pPr algn="just">
              <a:buFont typeface="Wingdings" pitchFamily="2" charset="2"/>
              <a:buChar char="q"/>
            </a:pP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Démodulation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buFont typeface="Wingdings" pitchFamily="2" charset="2"/>
              <a:buChar char="q"/>
            </a:pP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Amplification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du signal pour le rendre utilisable par le transducteur de sortie. </a:t>
            </a: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Ex. : Modem ADSL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6800" y="2857072"/>
            <a:ext cx="7239000" cy="102912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r>
              <a:rPr lang="fr-FR" sz="66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r>
              <a:rPr lang="fr-FR" sz="6600" b="1" dirty="0" smtClean="0"/>
              <a:t> </a:t>
            </a:r>
            <a:r>
              <a:rPr lang="fr-FR" sz="6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sz="6600" spc="-1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5" name="Rectangle 4"/>
          <p:cNvSpPr/>
          <p:nvPr/>
        </p:nvSpPr>
        <p:spPr>
          <a:xfrm>
            <a:off x="152400" y="1066800"/>
            <a:ext cx="876300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e. Le transducteur à la réception</a:t>
            </a: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Il permet de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fournir une information exploitable pour le utilisateur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Exemples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fr-FR" sz="2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219200" y="3505200"/>
          <a:ext cx="6477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8500"/>
                <a:gridCol w="32385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2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Transducteur</a:t>
                      </a:r>
                      <a:endParaRPr lang="fr-F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Signal original </a:t>
                      </a:r>
                      <a:endParaRPr lang="fr-FR" sz="2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Haut-parleur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Voix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Ecran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Images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Signal de commande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2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Commande actionneur (vanne, pompe) 	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/>
          <p:nvPr/>
        </p:nvSpPr>
        <p:spPr>
          <a:xfrm>
            <a:off x="468438" y="1870770"/>
            <a:ext cx="8218362" cy="4225229"/>
          </a:xfrm>
          <a:custGeom>
            <a:avLst/>
            <a:gdLst/>
            <a:ahLst/>
            <a:cxnLst/>
            <a:rect l="l" t="t" r="r" b="b"/>
            <a:pathLst>
              <a:path w="7777480" h="864235">
                <a:moveTo>
                  <a:pt x="0" y="144017"/>
                </a:moveTo>
                <a:lnTo>
                  <a:pt x="7342" y="98511"/>
                </a:lnTo>
                <a:lnTo>
                  <a:pt x="27786" y="58978"/>
                </a:lnTo>
                <a:lnTo>
                  <a:pt x="58962" y="27797"/>
                </a:lnTo>
                <a:lnTo>
                  <a:pt x="98496" y="7345"/>
                </a:lnTo>
                <a:lnTo>
                  <a:pt x="144018" y="0"/>
                </a:lnTo>
                <a:lnTo>
                  <a:pt x="7632890" y="0"/>
                </a:lnTo>
                <a:lnTo>
                  <a:pt x="7678397" y="7345"/>
                </a:lnTo>
                <a:lnTo>
                  <a:pt x="7717929" y="27797"/>
                </a:lnTo>
                <a:lnTo>
                  <a:pt x="7749110" y="58978"/>
                </a:lnTo>
                <a:lnTo>
                  <a:pt x="7769562" y="98511"/>
                </a:lnTo>
                <a:lnTo>
                  <a:pt x="7776908" y="144017"/>
                </a:lnTo>
                <a:lnTo>
                  <a:pt x="7776908" y="720089"/>
                </a:lnTo>
                <a:lnTo>
                  <a:pt x="7769562" y="765596"/>
                </a:lnTo>
                <a:lnTo>
                  <a:pt x="7749110" y="805129"/>
                </a:lnTo>
                <a:lnTo>
                  <a:pt x="7717929" y="836310"/>
                </a:lnTo>
                <a:lnTo>
                  <a:pt x="7678397" y="856762"/>
                </a:lnTo>
                <a:lnTo>
                  <a:pt x="7632890" y="864107"/>
                </a:lnTo>
                <a:lnTo>
                  <a:pt x="144018" y="864107"/>
                </a:lnTo>
                <a:lnTo>
                  <a:pt x="98496" y="856762"/>
                </a:lnTo>
                <a:lnTo>
                  <a:pt x="58962" y="836310"/>
                </a:lnTo>
                <a:lnTo>
                  <a:pt x="27786" y="805129"/>
                </a:lnTo>
                <a:lnTo>
                  <a:pt x="7342" y="765596"/>
                </a:lnTo>
                <a:lnTo>
                  <a:pt x="0" y="720089"/>
                </a:lnTo>
                <a:lnTo>
                  <a:pt x="0" y="144017"/>
                </a:lnTo>
                <a:close/>
              </a:path>
            </a:pathLst>
          </a:custGeom>
          <a:ln w="2540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algn="just">
              <a:buFont typeface="Wingdings" pitchFamily="2" charset="2"/>
              <a:buChar char="q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La communication correspond à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l'échange d'informations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sous forme d’un signal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, entre un émetteur et un récepteur. </a:t>
            </a:r>
          </a:p>
          <a:p>
            <a:pPr algn="just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L’information échangée peut être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une vidéo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une image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une information audio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, etc.</a:t>
            </a:r>
          </a:p>
          <a:p>
            <a:pPr algn="just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Le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signal utilisé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correspond à </a:t>
            </a:r>
            <a:r>
              <a:rPr lang="fr-FR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une onde électromagnétique. </a:t>
            </a:r>
            <a:endParaRPr lang="fr-FR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381000" y="956370"/>
            <a:ext cx="3886200" cy="697992"/>
            <a:chOff x="702563" y="1511808"/>
            <a:chExt cx="2853055" cy="565785"/>
          </a:xfrm>
        </p:grpSpPr>
        <p:sp>
          <p:nvSpPr>
            <p:cNvPr id="6" name="object 6"/>
            <p:cNvSpPr/>
            <p:nvPr/>
          </p:nvSpPr>
          <p:spPr>
            <a:xfrm>
              <a:off x="742192" y="1539270"/>
              <a:ext cx="2813294" cy="44494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02563" y="1511808"/>
              <a:ext cx="1659636" cy="56540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81024" y="1556753"/>
              <a:ext cx="2736342" cy="3693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457200" y="1032570"/>
            <a:ext cx="3733800" cy="470000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r>
              <a:rPr lang="fr-FR" sz="2800" b="1" dirty="0" smtClean="0">
                <a:latin typeface="Times New Roman"/>
                <a:cs typeface="Times New Roman"/>
              </a:rPr>
              <a:t>1. </a:t>
            </a:r>
            <a:r>
              <a:rPr lang="fr-FR" sz="2800" b="1" dirty="0" smtClean="0"/>
              <a:t>Généralités</a:t>
            </a:r>
            <a:endParaRPr sz="2800" b="1">
              <a:latin typeface="Times New Roman"/>
              <a:cs typeface="Times New Roman"/>
            </a:endParaRPr>
          </a:p>
        </p:txBody>
      </p:sp>
      <p:sp>
        <p:nvSpPr>
          <p:cNvPr id="10" name="object 2"/>
          <p:cNvSpPr txBox="1">
            <a:spLocks noGrp="1"/>
          </p:cNvSpPr>
          <p:nvPr>
            <p:ph type="title"/>
          </p:nvPr>
        </p:nvSpPr>
        <p:spPr>
          <a:xfrm>
            <a:off x="1981200" y="152400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/>
          <p:nvPr/>
        </p:nvSpPr>
        <p:spPr>
          <a:xfrm>
            <a:off x="468438" y="1870771"/>
            <a:ext cx="8218362" cy="2209800"/>
          </a:xfrm>
          <a:custGeom>
            <a:avLst/>
            <a:gdLst/>
            <a:ahLst/>
            <a:cxnLst/>
            <a:rect l="l" t="t" r="r" b="b"/>
            <a:pathLst>
              <a:path w="7777480" h="864235">
                <a:moveTo>
                  <a:pt x="0" y="144017"/>
                </a:moveTo>
                <a:lnTo>
                  <a:pt x="7342" y="98511"/>
                </a:lnTo>
                <a:lnTo>
                  <a:pt x="27786" y="58978"/>
                </a:lnTo>
                <a:lnTo>
                  <a:pt x="58962" y="27797"/>
                </a:lnTo>
                <a:lnTo>
                  <a:pt x="98496" y="7345"/>
                </a:lnTo>
                <a:lnTo>
                  <a:pt x="144018" y="0"/>
                </a:lnTo>
                <a:lnTo>
                  <a:pt x="7632890" y="0"/>
                </a:lnTo>
                <a:lnTo>
                  <a:pt x="7678397" y="7345"/>
                </a:lnTo>
                <a:lnTo>
                  <a:pt x="7717929" y="27797"/>
                </a:lnTo>
                <a:lnTo>
                  <a:pt x="7749110" y="58978"/>
                </a:lnTo>
                <a:lnTo>
                  <a:pt x="7769562" y="98511"/>
                </a:lnTo>
                <a:lnTo>
                  <a:pt x="7776908" y="144017"/>
                </a:lnTo>
                <a:lnTo>
                  <a:pt x="7776908" y="720089"/>
                </a:lnTo>
                <a:lnTo>
                  <a:pt x="7769562" y="765596"/>
                </a:lnTo>
                <a:lnTo>
                  <a:pt x="7749110" y="805129"/>
                </a:lnTo>
                <a:lnTo>
                  <a:pt x="7717929" y="836310"/>
                </a:lnTo>
                <a:lnTo>
                  <a:pt x="7678397" y="856762"/>
                </a:lnTo>
                <a:lnTo>
                  <a:pt x="7632890" y="864107"/>
                </a:lnTo>
                <a:lnTo>
                  <a:pt x="144018" y="864107"/>
                </a:lnTo>
                <a:lnTo>
                  <a:pt x="98496" y="856762"/>
                </a:lnTo>
                <a:lnTo>
                  <a:pt x="58962" y="836310"/>
                </a:lnTo>
                <a:lnTo>
                  <a:pt x="27786" y="805129"/>
                </a:lnTo>
                <a:lnTo>
                  <a:pt x="7342" y="765596"/>
                </a:lnTo>
                <a:lnTo>
                  <a:pt x="0" y="720089"/>
                </a:lnTo>
                <a:lnTo>
                  <a:pt x="0" y="144017"/>
                </a:lnTo>
                <a:close/>
              </a:path>
            </a:pathLst>
          </a:custGeom>
          <a:ln w="2540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5"/>
          <p:cNvGrpSpPr/>
          <p:nvPr/>
        </p:nvGrpSpPr>
        <p:grpSpPr>
          <a:xfrm>
            <a:off x="152400" y="956370"/>
            <a:ext cx="5638800" cy="697992"/>
            <a:chOff x="702563" y="1511808"/>
            <a:chExt cx="2853055" cy="565785"/>
          </a:xfrm>
        </p:grpSpPr>
        <p:sp>
          <p:nvSpPr>
            <p:cNvPr id="7" name="object 6"/>
            <p:cNvSpPr/>
            <p:nvPr/>
          </p:nvSpPr>
          <p:spPr>
            <a:xfrm>
              <a:off x="742192" y="1539270"/>
              <a:ext cx="2813294" cy="44494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7"/>
            <p:cNvSpPr/>
            <p:nvPr/>
          </p:nvSpPr>
          <p:spPr>
            <a:xfrm>
              <a:off x="702563" y="1511808"/>
              <a:ext cx="1659636" cy="56540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8"/>
            <p:cNvSpPr/>
            <p:nvPr/>
          </p:nvSpPr>
          <p:spPr>
            <a:xfrm>
              <a:off x="781024" y="1556753"/>
              <a:ext cx="2736342" cy="3693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9"/>
          <p:cNvSpPr txBox="1"/>
          <p:nvPr/>
        </p:nvSpPr>
        <p:spPr>
          <a:xfrm>
            <a:off x="323824" y="1032570"/>
            <a:ext cx="5391176" cy="470000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r>
              <a:rPr lang="fr-FR" sz="2800" b="1" dirty="0" smtClean="0">
                <a:latin typeface="Times New Roman"/>
                <a:cs typeface="Times New Roman"/>
              </a:rPr>
              <a:t>2. L’o</a:t>
            </a:r>
            <a:r>
              <a:rPr lang="fr-FR" sz="2800" b="1" dirty="0" smtClean="0"/>
              <a:t>nde électromagnétique 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1" name="object 2"/>
          <p:cNvSpPr txBox="1">
            <a:spLocks noGrp="1"/>
          </p:cNvSpPr>
          <p:nvPr>
            <p:ph type="title"/>
          </p:nvPr>
        </p:nvSpPr>
        <p:spPr>
          <a:xfrm>
            <a:off x="1981200" y="152400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12" name="Rectangle 11"/>
          <p:cNvSpPr/>
          <p:nvPr/>
        </p:nvSpPr>
        <p:spPr>
          <a:xfrm>
            <a:off x="228600" y="1108770"/>
            <a:ext cx="84582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2800" b="1" dirty="0" smtClean="0"/>
          </a:p>
          <a:p>
            <a:pPr algn="just"/>
            <a:r>
              <a:rPr lang="fr-FR" sz="2700" dirty="0" smtClean="0"/>
              <a:t>C’est des </a:t>
            </a:r>
            <a:r>
              <a:rPr lang="fr-FR" sz="2700" b="1" dirty="0" smtClean="0"/>
              <a:t>oscillations couplées d’un </a:t>
            </a:r>
            <a:r>
              <a:rPr lang="fr-FR" sz="2700" b="1" dirty="0" smtClean="0">
                <a:solidFill>
                  <a:srgbClr val="00B050"/>
                </a:solidFill>
              </a:rPr>
              <a:t>champ électrique perpendiculaire avec un champ magnétique</a:t>
            </a:r>
            <a:r>
              <a:rPr lang="fr-FR" sz="2700" b="1" dirty="0" smtClean="0"/>
              <a:t>,</a:t>
            </a:r>
            <a:r>
              <a:rPr lang="fr-FR" sz="2700" dirty="0" smtClean="0"/>
              <a:t> dont les </a:t>
            </a:r>
            <a:r>
              <a:rPr lang="fr-FR" sz="2700" b="1" dirty="0" smtClean="0"/>
              <a:t>amplitudes varient de façon sinusoïdale au cours du temps</a:t>
            </a:r>
            <a:r>
              <a:rPr lang="fr-FR" sz="2700" dirty="0" smtClean="0"/>
              <a:t>. </a:t>
            </a:r>
            <a:endParaRPr lang="fr-FR" sz="27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3352800"/>
            <a:ext cx="8275701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ectangle 12"/>
          <p:cNvSpPr/>
          <p:nvPr/>
        </p:nvSpPr>
        <p:spPr>
          <a:xfrm>
            <a:off x="304800" y="5396805"/>
            <a:ext cx="8610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700" dirty="0" smtClean="0"/>
              <a:t>Elle peut se déplacer dans un milieu de propagation comme le vide ou l’air, avec une vitesse proche de celle de la lumière.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"/>
          <p:cNvSpPr txBox="1">
            <a:spLocks noGrp="1"/>
          </p:cNvSpPr>
          <p:nvPr>
            <p:ph type="title"/>
          </p:nvPr>
        </p:nvSpPr>
        <p:spPr>
          <a:xfrm>
            <a:off x="1981200" y="89356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23" name="Rectangle 22"/>
          <p:cNvSpPr/>
          <p:nvPr/>
        </p:nvSpPr>
        <p:spPr>
          <a:xfrm>
            <a:off x="228600" y="1379577"/>
            <a:ext cx="86106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a. Bases </a:t>
            </a:r>
            <a:r>
              <a:rPr lang="fr-F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fréquences (LF)</a:t>
            </a:r>
            <a:endParaRPr lang="en-US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1" algn="just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Dans le domaine LF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Low Frequencies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la fréquence est compris entre 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30KHz à 300KHz.  </a:t>
            </a:r>
          </a:p>
          <a:p>
            <a:pPr marL="2774950" lvl="1" indent="-2317750" algn="just"/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Applications: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Radio diffusion 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Grandes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Ondes (LW Long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Wave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 . </a:t>
            </a:r>
          </a:p>
          <a:p>
            <a:pPr marL="2774950" lvl="1" indent="-2317750" algn="just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2800" u="sng" dirty="0" smtClean="0">
                <a:latin typeface="Times New Roman" pitchFamily="18" charset="0"/>
                <a:cs typeface="Times New Roman" pitchFamily="18" charset="0"/>
              </a:rPr>
              <a:t>Ex.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transmision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audio (la Chaîne 3)</a:t>
            </a:r>
          </a:p>
          <a:p>
            <a:pPr marL="2774950" lvl="1" indent="-2317750" algn="just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Navigation aérienne</a:t>
            </a: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441325" algn="l"/>
              </a:tabLst>
            </a:pPr>
            <a:r>
              <a:rPr lang="fr-FR" sz="2800" b="1" dirty="0" smtClean="0">
                <a:solidFill>
                  <a:srgbClr val="0070C0"/>
                </a:solidFill>
              </a:rPr>
              <a:t>b. Moyennes fréquences (MF) </a:t>
            </a:r>
          </a:p>
          <a:p>
            <a:pPr algn="just">
              <a:tabLst>
                <a:tab pos="441325" algn="l"/>
              </a:tabLst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Dans ce cas la fréquence varie de 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300KHz à 3000KHz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441325" algn="l"/>
              </a:tabLst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Applications: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Radio diffusion 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Petites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Ondes (MW 					Medium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Wave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441325" indent="-441325" algn="just">
              <a:tabLst>
                <a:tab pos="441325" algn="l"/>
              </a:tabLst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		Maritime </a:t>
            </a:r>
          </a:p>
        </p:txBody>
      </p:sp>
      <p:grpSp>
        <p:nvGrpSpPr>
          <p:cNvPr id="25" name="object 5"/>
          <p:cNvGrpSpPr/>
          <p:nvPr/>
        </p:nvGrpSpPr>
        <p:grpSpPr>
          <a:xfrm>
            <a:off x="228600" y="762964"/>
            <a:ext cx="4419600" cy="697992"/>
            <a:chOff x="702563" y="1511808"/>
            <a:chExt cx="2853055" cy="565785"/>
          </a:xfrm>
        </p:grpSpPr>
        <p:sp>
          <p:nvSpPr>
            <p:cNvPr id="26" name="object 6"/>
            <p:cNvSpPr/>
            <p:nvPr/>
          </p:nvSpPr>
          <p:spPr>
            <a:xfrm>
              <a:off x="742192" y="1539270"/>
              <a:ext cx="2813294" cy="44494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7"/>
            <p:cNvSpPr/>
            <p:nvPr/>
          </p:nvSpPr>
          <p:spPr>
            <a:xfrm>
              <a:off x="702563" y="1511808"/>
              <a:ext cx="1659636" cy="56540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8"/>
            <p:cNvSpPr/>
            <p:nvPr/>
          </p:nvSpPr>
          <p:spPr>
            <a:xfrm>
              <a:off x="781024" y="1556753"/>
              <a:ext cx="2736342" cy="3693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9"/>
          <p:cNvSpPr txBox="1"/>
          <p:nvPr/>
        </p:nvSpPr>
        <p:spPr>
          <a:xfrm>
            <a:off x="304800" y="851356"/>
            <a:ext cx="4248176" cy="470000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r>
              <a:rPr lang="fr-FR" sz="2800" b="1" dirty="0" smtClean="0">
                <a:latin typeface="Times New Roman"/>
                <a:cs typeface="Times New Roman"/>
              </a:rPr>
              <a:t>3. Répartissions des ondes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149489"/>
            <a:ext cx="86868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441325" algn="l"/>
              </a:tabLst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Dans ce domaine (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High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Frequencies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 la fréquence varie de 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3MHz </a:t>
            </a:r>
            <a:r>
              <a:rPr lang="fr-FR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à 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30MHz.</a:t>
            </a:r>
            <a:endParaRPr lang="fr-FR" sz="28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Applications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: 	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Aéronautique (</a:t>
            </a:r>
            <a:r>
              <a:rPr lang="ar-DZ" sz="2800" dirty="0" smtClean="0">
                <a:latin typeface="Times New Roman" pitchFamily="18" charset="0"/>
                <a:cs typeface="Times New Roman" pitchFamily="18" charset="0"/>
              </a:rPr>
              <a:t>طيران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2774950" lvl="1" indent="-2317750" algn="just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2774950" lvl="1" indent="-2317750" algn="just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Dans ce domaine VHF (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Very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 High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Frequencies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  la fréquence varie de 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30MHZ </a:t>
            </a:r>
            <a:r>
              <a:rPr lang="fr-FR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300MHz.</a:t>
            </a:r>
            <a:endParaRPr lang="fr-FR" sz="28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Applications: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Télévision terrestre ;</a:t>
            </a:r>
          </a:p>
          <a:p>
            <a:pPr lvl="1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      </a:t>
            </a:r>
            <a: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Aéronautique militaire </a:t>
            </a:r>
            <a: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fr-FR" sz="2800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1981200" y="228600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6" name="Rectangle 5"/>
          <p:cNvSpPr/>
          <p:nvPr/>
        </p:nvSpPr>
        <p:spPr>
          <a:xfrm>
            <a:off x="228600" y="990600"/>
            <a:ext cx="533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0070C0"/>
                </a:solidFill>
              </a:rPr>
              <a:t>c. Hautes fréquences (HF) </a:t>
            </a:r>
            <a:endParaRPr lang="fr-FR" sz="2800" b="1" dirty="0">
              <a:solidFill>
                <a:srgbClr val="0070C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3591580"/>
            <a:ext cx="5943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0070C0"/>
                </a:solidFill>
              </a:rPr>
              <a:t>d. Très hautes fréquences (VHF) </a:t>
            </a:r>
            <a:endParaRPr lang="fr-FR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240334"/>
            <a:ext cx="89154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Dans le domaine des UHF (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Ultra High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Frequencies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 la fréquence varie de 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300MHz à 3000MHz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Applications: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GMS, UMTS, LTE (téléphonie mobile)</a:t>
            </a:r>
          </a:p>
          <a:p>
            <a:pPr lvl="6"/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6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6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6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6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Dans ce cas (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Super High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Frequencies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 la fréquence varie 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3GHz à 30GHz. </a:t>
            </a:r>
          </a:p>
          <a:p>
            <a:pPr lvl="2" indent="-473075"/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Applications: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Satellites télévisions </a:t>
            </a:r>
          </a:p>
          <a:p>
            <a:pPr lvl="2" indent="-473075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	Radio navigation par effet Doppler </a:t>
            </a:r>
          </a:p>
          <a:p>
            <a:pPr lvl="2" indent="-473075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          Radars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cotiers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radio navigation maritime  </a:t>
            </a:r>
          </a:p>
        </p:txBody>
      </p:sp>
      <p:sp>
        <p:nvSpPr>
          <p:cNvPr id="3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5" name="Rectangle 4"/>
          <p:cNvSpPr/>
          <p:nvPr/>
        </p:nvSpPr>
        <p:spPr>
          <a:xfrm>
            <a:off x="228600" y="1153180"/>
            <a:ext cx="5943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0070C0"/>
                </a:solidFill>
              </a:rPr>
              <a:t>e. Ultra hautes fréquences (UHF) </a:t>
            </a:r>
            <a:endParaRPr lang="fr-FR" sz="2800" b="1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4038600"/>
            <a:ext cx="5943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0070C0"/>
                </a:solidFill>
              </a:rPr>
              <a:t>f. Super hautes fréquences (SHF) </a:t>
            </a:r>
            <a:endParaRPr lang="fr-FR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grpSp>
        <p:nvGrpSpPr>
          <p:cNvPr id="8" name="object 5"/>
          <p:cNvGrpSpPr/>
          <p:nvPr/>
        </p:nvGrpSpPr>
        <p:grpSpPr>
          <a:xfrm>
            <a:off x="152400" y="1066800"/>
            <a:ext cx="7620000" cy="697521"/>
            <a:chOff x="702563" y="1511808"/>
            <a:chExt cx="2852923" cy="565403"/>
          </a:xfrm>
        </p:grpSpPr>
        <p:sp>
          <p:nvSpPr>
            <p:cNvPr id="9" name="object 6"/>
            <p:cNvSpPr/>
            <p:nvPr/>
          </p:nvSpPr>
          <p:spPr>
            <a:xfrm>
              <a:off x="742192" y="1539270"/>
              <a:ext cx="2813294" cy="44494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7"/>
            <p:cNvSpPr/>
            <p:nvPr/>
          </p:nvSpPr>
          <p:spPr>
            <a:xfrm>
              <a:off x="702563" y="1511808"/>
              <a:ext cx="1659636" cy="56540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8"/>
            <p:cNvSpPr/>
            <p:nvPr/>
          </p:nvSpPr>
          <p:spPr>
            <a:xfrm>
              <a:off x="781024" y="1574848"/>
              <a:ext cx="2736342" cy="3693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9"/>
          <p:cNvSpPr txBox="1"/>
          <p:nvPr/>
        </p:nvSpPr>
        <p:spPr>
          <a:xfrm>
            <a:off x="304800" y="1130200"/>
            <a:ext cx="7391400" cy="470000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r>
              <a:rPr lang="fr-FR" sz="2800" b="1" dirty="0" smtClean="0">
                <a:latin typeface="Times New Roman"/>
                <a:cs typeface="Times New Roman"/>
              </a:rPr>
              <a:t>4. </a:t>
            </a:r>
            <a:r>
              <a:rPr lang="fr-FR" sz="2800" b="1" dirty="0" smtClean="0"/>
              <a:t>Chaîne de transmission d'informations 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600" y="2079248"/>
            <a:ext cx="86106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structure fonctionnelle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la plus simple d’une chaîne de transmission de l’information est donnée par :</a:t>
            </a:r>
            <a:endParaRPr lang="fr-FR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671" y="3481864"/>
            <a:ext cx="9031129" cy="1090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13" name="Rectangle 12"/>
          <p:cNvSpPr/>
          <p:nvPr/>
        </p:nvSpPr>
        <p:spPr>
          <a:xfrm>
            <a:off x="228600" y="1066800"/>
            <a:ext cx="8763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fr-F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a. Transducteur à l’émission </a:t>
            </a:r>
          </a:p>
          <a:p>
            <a:pPr algn="just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Il permet de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convertir le signal original (voix, image, etc.) en un signal électrique utile pour l’émetteur.</a:t>
            </a:r>
          </a:p>
          <a:p>
            <a:pPr algn="just"/>
            <a:endParaRPr lang="fr-F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Exemples </a:t>
            </a:r>
          </a:p>
          <a:p>
            <a:pPr algn="just"/>
            <a:endParaRPr lang="fr-F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algn="just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1219200" y="3505200"/>
          <a:ext cx="647700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8500"/>
                <a:gridCol w="32385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2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Transducteur</a:t>
                      </a:r>
                      <a:endParaRPr lang="fr-F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Signal original </a:t>
                      </a:r>
                      <a:endParaRPr lang="fr-FR" sz="2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Microphone</a:t>
                      </a:r>
                      <a:endParaRPr lang="fr-F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Voix humaine </a:t>
                      </a:r>
                      <a:endParaRPr lang="fr-FR" sz="2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Clavier </a:t>
                      </a:r>
                      <a:endParaRPr lang="fr-F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Touche pressée </a:t>
                      </a:r>
                      <a:endParaRPr lang="fr-FR" sz="2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Capteur CCD </a:t>
                      </a:r>
                      <a:endParaRPr lang="fr-F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Mouvement objet </a:t>
                      </a:r>
                      <a:endParaRPr lang="fr-FR" sz="2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Thermocouple</a:t>
                      </a:r>
                      <a:endParaRPr lang="fr-F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Mesure de température </a:t>
                      </a:r>
                      <a:endParaRPr lang="fr-FR" sz="2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1032</TotalTime>
  <Words>945</Words>
  <Application>Microsoft Office PowerPoint</Application>
  <PresentationFormat>Affichage à l'écran (4:3)</PresentationFormat>
  <Paragraphs>226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Débit</vt:lpstr>
      <vt:lpstr>Diapositive 1</vt:lpstr>
      <vt:lpstr>Télécommunications  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Etat de l’art du génie électrique</dc:title>
  <dc:creator>DH</dc:creator>
  <cp:lastModifiedBy>User</cp:lastModifiedBy>
  <cp:revision>213</cp:revision>
  <dcterms:created xsi:type="dcterms:W3CDTF">2021-10-26T08:18:33Z</dcterms:created>
  <dcterms:modified xsi:type="dcterms:W3CDTF">2025-11-27T18:38:58Z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2021-01-28T00:00:00Z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2021-10-26T00:00:00Z</vt:filetime>
  </property>
</Properties>
</file>