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19CFB6-FE37-4009-8B68-AAE666ACEAD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106C2E-5F5A-4B5B-8B0B-57BEC382E2F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337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C981A-6BC5-4216-A919-C090B6565ECC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1C4E5D1-34A8-428D-B120-314B895964BD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93CD3C4-B471-4C2F-B08E-FE27CEFDD8AC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E5D1-34A8-428D-B120-314B895964BD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3C4-B471-4C2F-B08E-FE27CEFDD8AC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E5D1-34A8-428D-B120-314B895964BD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3C4-B471-4C2F-B08E-FE27CEFDD8AC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1C4E5D1-34A8-428D-B120-314B895964BD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3C4-B471-4C2F-B08E-FE27CEFDD8AC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1C4E5D1-34A8-428D-B120-314B895964BD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93CD3C4-B471-4C2F-B08E-FE27CEFDD8AC}" type="slidenum">
              <a:rPr lang="en-US" smtClean="0"/>
              <a:t>‹N°›</a:t>
            </a:fld>
            <a:endParaRPr lang="en-US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1C4E5D1-34A8-428D-B120-314B895964BD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93CD3C4-B471-4C2F-B08E-FE27CEFDD8AC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1C4E5D1-34A8-428D-B120-314B895964BD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93CD3C4-B471-4C2F-B08E-FE27CEFDD8AC}" type="slidenum">
              <a:rPr lang="en-US" smtClean="0"/>
              <a:t>‹N°›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E5D1-34A8-428D-B120-314B895964BD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3C4-B471-4C2F-B08E-FE27CEFDD8AC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1C4E5D1-34A8-428D-B120-314B895964BD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93CD3C4-B471-4C2F-B08E-FE27CEFDD8AC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1C4E5D1-34A8-428D-B120-314B895964BD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93CD3C4-B471-4C2F-B08E-FE27CEFDD8AC}" type="slidenum">
              <a:rPr lang="en-US" smtClean="0"/>
              <a:t>‹N°›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1C4E5D1-34A8-428D-B120-314B895964BD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93CD3C4-B471-4C2F-B08E-FE27CEFDD8AC}" type="slidenum">
              <a:rPr lang="en-US" smtClean="0"/>
              <a:t>‹N°›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1C4E5D1-34A8-428D-B120-314B895964BD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93CD3C4-B471-4C2F-B08E-FE27CEFDD8AC}" type="slidenum">
              <a:rPr lang="en-US" smtClean="0"/>
              <a:t>‹N°›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980728"/>
            <a:ext cx="7239000" cy="1143000"/>
          </a:xfrm>
        </p:spPr>
        <p:txBody>
          <a:bodyPr>
            <a:noAutofit/>
          </a:bodyPr>
          <a:lstStyle/>
          <a:p>
            <a:pPr algn="ctr"/>
            <a:r>
              <a:rPr lang="fr-FR" sz="9600" b="1" dirty="0" smtClean="0"/>
              <a:t>Le web</a:t>
            </a:r>
            <a:endParaRPr lang="fr-FR" sz="9600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solidFill>
                  <a:srgbClr val="564B3C"/>
                </a:solidFill>
              </a:rPr>
              <a:pPr/>
              <a:t>1</a:t>
            </a:fld>
            <a:endParaRPr lang="fr-BE">
              <a:solidFill>
                <a:srgbClr val="564B3C"/>
              </a:solidFill>
            </a:endParaRPr>
          </a:p>
        </p:txBody>
      </p:sp>
      <p:pic>
        <p:nvPicPr>
          <p:cNvPr id="4098" name="Picture 2" descr="C:\Users\Nejersette\Pictures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580219"/>
            <a:ext cx="4675584" cy="3598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0341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08520" y="260648"/>
            <a:ext cx="9011344" cy="1399032"/>
          </a:xfrm>
        </p:spPr>
        <p:txBody>
          <a:bodyPr/>
          <a:lstStyle/>
          <a:p>
            <a:r>
              <a:rPr lang="fr-FR" dirty="0" smtClean="0"/>
              <a:t>Web: </a:t>
            </a:r>
            <a:r>
              <a:rPr lang="en-US" dirty="0" smtClean="0"/>
              <a:t>La naissance (1989-1991)</a:t>
            </a:r>
            <a:endParaRPr lang="en-US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fr-FR" dirty="0"/>
              <a:t>Septembre 90 : 1er site Web fonctionnel (mode texte</a:t>
            </a:r>
            <a:r>
              <a:rPr lang="fr-FR" dirty="0" smtClean="0"/>
              <a:t>):</a:t>
            </a:r>
            <a:endParaRPr lang="fr-FR" dirty="0"/>
          </a:p>
          <a:p>
            <a:pPr lvl="1">
              <a:lnSpc>
                <a:spcPct val="150000"/>
              </a:lnSpc>
            </a:pPr>
            <a:r>
              <a:rPr lang="en-US" sz="2800" dirty="0" smtClean="0"/>
              <a:t>1</a:t>
            </a:r>
            <a:r>
              <a:rPr lang="en-US" sz="1600" dirty="0" smtClean="0"/>
              <a:t>er </a:t>
            </a:r>
            <a:r>
              <a:rPr lang="en-US" sz="2800" dirty="0" err="1"/>
              <a:t>serveur</a:t>
            </a:r>
            <a:r>
              <a:rPr lang="en-US" sz="2800" dirty="0"/>
              <a:t> Web : nxoc01.cern.ch </a:t>
            </a:r>
            <a:endParaRPr lang="en-US" sz="2800" dirty="0" smtClean="0"/>
          </a:p>
          <a:p>
            <a:pPr lvl="1">
              <a:lnSpc>
                <a:spcPct val="150000"/>
              </a:lnSpc>
            </a:pPr>
            <a:r>
              <a:rPr lang="en-US" sz="2800" dirty="0" smtClean="0"/>
              <a:t>1</a:t>
            </a:r>
            <a:r>
              <a:rPr lang="en-US" sz="1600" dirty="0" smtClean="0"/>
              <a:t>er </a:t>
            </a:r>
            <a:r>
              <a:rPr lang="en-US" sz="2800" dirty="0" err="1"/>
              <a:t>navigateur</a:t>
            </a:r>
            <a:r>
              <a:rPr lang="en-US" sz="2800" dirty="0"/>
              <a:t> Web : </a:t>
            </a:r>
            <a:r>
              <a:rPr lang="en-US" sz="2800" dirty="0" err="1"/>
              <a:t>WorldWideWeb</a:t>
            </a:r>
            <a:r>
              <a:rPr lang="en-US" sz="2800" dirty="0"/>
              <a:t> (</a:t>
            </a:r>
            <a:r>
              <a:rPr lang="en-US" sz="2800" dirty="0" err="1"/>
              <a:t>rebaptisé</a:t>
            </a:r>
            <a:r>
              <a:rPr lang="en-US" sz="2800" dirty="0"/>
              <a:t> plus </a:t>
            </a:r>
            <a:r>
              <a:rPr lang="en-US" sz="2800" dirty="0" err="1"/>
              <a:t>tard</a:t>
            </a:r>
            <a:r>
              <a:rPr lang="en-US" sz="2800" dirty="0"/>
              <a:t> Nexus), </a:t>
            </a:r>
            <a:r>
              <a:rPr lang="en-US" sz="2800" dirty="0" err="1"/>
              <a:t>développé</a:t>
            </a:r>
            <a:r>
              <a:rPr lang="en-US" sz="2800" dirty="0"/>
              <a:t> en Objective </a:t>
            </a:r>
            <a:r>
              <a:rPr lang="en-US" sz="2800" dirty="0" smtClean="0"/>
              <a:t>C</a:t>
            </a:r>
          </a:p>
          <a:p>
            <a:pPr>
              <a:lnSpc>
                <a:spcPct val="150000"/>
              </a:lnSpc>
            </a:pPr>
            <a:r>
              <a:rPr lang="fr-FR" sz="3400" dirty="0"/>
              <a:t>Décembre 91 : démonstration publique à la conférence Hypertext'91 (San Antonio) </a:t>
            </a:r>
          </a:p>
          <a:p>
            <a:pPr lvl="1">
              <a:lnSpc>
                <a:spcPct val="150000"/>
              </a:lnSpc>
            </a:pP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80606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08520" y="267494"/>
            <a:ext cx="8795320" cy="1399032"/>
          </a:xfrm>
        </p:spPr>
        <p:txBody>
          <a:bodyPr/>
          <a:lstStyle/>
          <a:p>
            <a:r>
              <a:rPr lang="fr-FR" dirty="0"/>
              <a:t>Web: </a:t>
            </a:r>
            <a:r>
              <a:rPr lang="en-US" dirty="0"/>
              <a:t>La naissance (1989-1991)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556792"/>
            <a:ext cx="8352928" cy="4898016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1993 : Mosaic : premier </a:t>
            </a:r>
            <a:r>
              <a:rPr lang="en-US" dirty="0" err="1"/>
              <a:t>navigateur</a:t>
            </a:r>
            <a:r>
              <a:rPr lang="en-US" dirty="0"/>
              <a:t> « grand public »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/>
              <a:t>01/10/1994 : </a:t>
            </a:r>
            <a:r>
              <a:rPr lang="en-US" dirty="0" err="1"/>
              <a:t>création</a:t>
            </a:r>
            <a:r>
              <a:rPr lang="en-US" dirty="0"/>
              <a:t> du W3C à </a:t>
            </a:r>
            <a:r>
              <a:rPr lang="en-US" dirty="0" err="1"/>
              <a:t>l’initiative</a:t>
            </a:r>
            <a:r>
              <a:rPr lang="en-US" dirty="0"/>
              <a:t> du CERN (Genève) et du MIT (Boston</a:t>
            </a:r>
            <a:r>
              <a:rPr lang="en-US" dirty="0" smtClean="0"/>
              <a:t>)</a:t>
            </a:r>
          </a:p>
          <a:p>
            <a:pPr marL="64008" indent="0" algn="just">
              <a:buNone/>
            </a:pPr>
            <a:endParaRPr lang="en-US" dirty="0"/>
          </a:p>
          <a:p>
            <a:pPr algn="just"/>
            <a:r>
              <a:rPr lang="en-US" dirty="0"/>
              <a:t>1994 : Apparition des </a:t>
            </a:r>
            <a:r>
              <a:rPr lang="en-US" dirty="0" err="1"/>
              <a:t>navigateurs</a:t>
            </a:r>
            <a:r>
              <a:rPr lang="en-US" dirty="0"/>
              <a:t> </a:t>
            </a:r>
            <a:r>
              <a:rPr lang="en-US" dirty="0" err="1"/>
              <a:t>privés</a:t>
            </a:r>
            <a:r>
              <a:rPr lang="en-US" dirty="0"/>
              <a:t> M. Andreessen </a:t>
            </a:r>
            <a:r>
              <a:rPr lang="en-US" dirty="0" err="1"/>
              <a:t>crée</a:t>
            </a:r>
            <a:r>
              <a:rPr lang="en-US" dirty="0"/>
              <a:t> Netscape Communications Corp.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57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67494"/>
            <a:ext cx="8686800" cy="1399032"/>
          </a:xfrm>
        </p:spPr>
        <p:txBody>
          <a:bodyPr/>
          <a:lstStyle/>
          <a:p>
            <a:r>
              <a:rPr lang="fr-FR" dirty="0"/>
              <a:t>Web: </a:t>
            </a:r>
            <a:r>
              <a:rPr lang="en-US" dirty="0"/>
              <a:t>La naissance (1989-1991)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1995 </a:t>
            </a:r>
            <a:r>
              <a:rPr lang="en-US" dirty="0"/>
              <a:t>: Microsoft lance la « guerre des </a:t>
            </a:r>
            <a:r>
              <a:rPr lang="en-US" dirty="0" err="1"/>
              <a:t>navigateurs</a:t>
            </a:r>
            <a:r>
              <a:rPr lang="en-US" dirty="0"/>
              <a:t> »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Apparition </a:t>
            </a:r>
            <a:r>
              <a:rPr lang="en-US" dirty="0" err="1"/>
              <a:t>d’Internet</a:t>
            </a:r>
            <a:r>
              <a:rPr lang="en-US" dirty="0"/>
              <a:t> Explorer pour Windows 95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01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267494"/>
            <a:ext cx="8928992" cy="1399032"/>
          </a:xfrm>
        </p:spPr>
        <p:txBody>
          <a:bodyPr/>
          <a:lstStyle/>
          <a:p>
            <a:r>
              <a:rPr lang="fr-FR" dirty="0"/>
              <a:t>Web: </a:t>
            </a:r>
            <a:r>
              <a:rPr lang="en-US" dirty="0"/>
              <a:t>La naissance (1989-1991)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1995 : </a:t>
            </a:r>
            <a:r>
              <a:rPr lang="en-US" dirty="0" err="1"/>
              <a:t>Altavista</a:t>
            </a:r>
            <a:r>
              <a:rPr lang="en-US" dirty="0"/>
              <a:t> : premier « </a:t>
            </a:r>
            <a:r>
              <a:rPr lang="en-US" dirty="0" err="1"/>
              <a:t>gros</a:t>
            </a:r>
            <a:r>
              <a:rPr lang="en-US" dirty="0"/>
              <a:t> » </a:t>
            </a:r>
            <a:r>
              <a:rPr lang="en-US" dirty="0" err="1"/>
              <a:t>moteur</a:t>
            </a:r>
            <a:r>
              <a:rPr lang="en-US" dirty="0"/>
              <a:t> de </a:t>
            </a:r>
            <a:r>
              <a:rPr lang="en-US" dirty="0" err="1"/>
              <a:t>recherche</a:t>
            </a:r>
            <a:r>
              <a:rPr lang="en-US" dirty="0"/>
              <a:t> </a:t>
            </a:r>
            <a:r>
              <a:rPr lang="en-US" dirty="0" smtClean="0"/>
              <a:t></a:t>
            </a:r>
          </a:p>
          <a:p>
            <a:pPr algn="just"/>
            <a:r>
              <a:rPr lang="en-US" dirty="0" smtClean="0"/>
              <a:t>1996 </a:t>
            </a:r>
            <a:r>
              <a:rPr lang="en-US" dirty="0"/>
              <a:t>: </a:t>
            </a:r>
            <a:r>
              <a:rPr lang="en-US" dirty="0" err="1"/>
              <a:t>Navigateur</a:t>
            </a:r>
            <a:r>
              <a:rPr lang="en-US" dirty="0"/>
              <a:t> Opera </a:t>
            </a:r>
            <a:endParaRPr lang="en-US" dirty="0" smtClean="0"/>
          </a:p>
          <a:p>
            <a:pPr algn="just"/>
            <a:r>
              <a:rPr lang="en-US" dirty="0" smtClean="0"/>
              <a:t>1998 </a:t>
            </a:r>
            <a:r>
              <a:rPr lang="en-US" dirty="0"/>
              <a:t>: Apparition de </a:t>
            </a:r>
            <a:r>
              <a:rPr lang="en-US" dirty="0" smtClean="0"/>
              <a:t>Google</a:t>
            </a:r>
          </a:p>
          <a:p>
            <a:pPr algn="just"/>
            <a:r>
              <a:rPr lang="en-US" dirty="0" smtClean="0"/>
              <a:t>2003 </a:t>
            </a:r>
            <a:r>
              <a:rPr lang="en-US" dirty="0"/>
              <a:t>: Apple lance Safari </a:t>
            </a:r>
            <a:endParaRPr lang="en-US" dirty="0" smtClean="0"/>
          </a:p>
          <a:p>
            <a:pPr algn="just"/>
            <a:r>
              <a:rPr lang="en-US" dirty="0" smtClean="0"/>
              <a:t>2004 </a:t>
            </a:r>
            <a:r>
              <a:rPr lang="en-US" dirty="0"/>
              <a:t>: Première version de Mozilla Firefox </a:t>
            </a:r>
            <a:endParaRPr lang="en-US" dirty="0" smtClean="0"/>
          </a:p>
          <a:p>
            <a:pPr algn="just"/>
            <a:r>
              <a:rPr lang="en-US" dirty="0" smtClean="0"/>
              <a:t>2004 </a:t>
            </a:r>
            <a:r>
              <a:rPr lang="en-US" dirty="0"/>
              <a:t>: première </a:t>
            </a:r>
            <a:r>
              <a:rPr lang="en-US" dirty="0" err="1"/>
              <a:t>conférence</a:t>
            </a:r>
            <a:r>
              <a:rPr lang="en-US" dirty="0"/>
              <a:t> « Web 2.0 » </a:t>
            </a:r>
            <a:endParaRPr lang="en-US" dirty="0" smtClean="0"/>
          </a:p>
          <a:p>
            <a:pPr algn="just"/>
            <a:r>
              <a:rPr lang="en-US" dirty="0" smtClean="0"/>
              <a:t>2008 </a:t>
            </a:r>
            <a:r>
              <a:rPr lang="en-US" dirty="0"/>
              <a:t>: Google lance Google Chrome </a:t>
            </a:r>
            <a:endParaRPr lang="en-US" dirty="0" smtClean="0"/>
          </a:p>
          <a:p>
            <a:pPr algn="just"/>
            <a:r>
              <a:rPr lang="en-US" dirty="0" err="1" smtClean="0"/>
              <a:t>Actuellement</a:t>
            </a:r>
            <a:r>
              <a:rPr lang="en-US" dirty="0" smtClean="0"/>
              <a:t> </a:t>
            </a:r>
            <a:r>
              <a:rPr lang="en-US" dirty="0"/>
              <a:t>: explosion du Web mobile </a:t>
            </a:r>
            <a:endParaRPr lang="en-US" dirty="0" smtClean="0"/>
          </a:p>
          <a:p>
            <a:pPr algn="just"/>
            <a:r>
              <a:rPr lang="en-US" dirty="0" smtClean="0"/>
              <a:t>En </a:t>
            </a:r>
            <a:r>
              <a:rPr lang="en-US" dirty="0" err="1"/>
              <a:t>cours</a:t>
            </a:r>
            <a:r>
              <a:rPr lang="en-US" dirty="0"/>
              <a:t> de </a:t>
            </a:r>
            <a:r>
              <a:rPr lang="en-US" dirty="0" err="1"/>
              <a:t>développement</a:t>
            </a:r>
            <a:r>
              <a:rPr lang="en-US" dirty="0"/>
              <a:t> : Web </a:t>
            </a:r>
            <a:r>
              <a:rPr lang="en-US" dirty="0" err="1"/>
              <a:t>sémantique</a:t>
            </a:r>
            <a:r>
              <a:rPr lang="en-US" dirty="0"/>
              <a:t>, de </a:t>
            </a:r>
            <a:r>
              <a:rPr lang="en-US" dirty="0" err="1"/>
              <a:t>données</a:t>
            </a:r>
            <a:r>
              <a:rPr lang="en-US" dirty="0"/>
              <a:t>, des </a:t>
            </a:r>
            <a:r>
              <a:rPr lang="en-US" dirty="0" err="1"/>
              <a:t>objets</a:t>
            </a:r>
            <a:r>
              <a:rPr lang="en-US" dirty="0"/>
              <a:t>…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446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233"/>
            <a:ext cx="4025975" cy="6912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670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Web: </a:t>
            </a:r>
            <a:r>
              <a:rPr lang="en-US" dirty="0" smtClean="0"/>
              <a:t> Definition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Définition</a:t>
            </a:r>
            <a:r>
              <a:rPr lang="en-US" dirty="0"/>
              <a:t> </a:t>
            </a:r>
          </a:p>
          <a:p>
            <a:pPr lvl="1" algn="just"/>
            <a:r>
              <a:rPr lang="fr-FR" dirty="0"/>
              <a:t>E</a:t>
            </a:r>
            <a:r>
              <a:rPr lang="fr-FR" dirty="0" smtClean="0"/>
              <a:t>nsemble </a:t>
            </a:r>
            <a:r>
              <a:rPr lang="fr-FR" dirty="0"/>
              <a:t>de données disponibles sur les serveurs accessibles par </a:t>
            </a:r>
            <a:r>
              <a:rPr lang="fr-FR" dirty="0" smtClean="0"/>
              <a:t>Internet.</a:t>
            </a:r>
            <a:endParaRPr lang="fr-FR" dirty="0"/>
          </a:p>
          <a:p>
            <a:pPr lvl="1" algn="just"/>
            <a:r>
              <a:rPr lang="fr-FR" dirty="0" smtClean="0"/>
              <a:t>Pouvant </a:t>
            </a:r>
            <a:r>
              <a:rPr lang="fr-FR" dirty="0"/>
              <a:t>être visualisées et/ou utilisées avec un navigateur Web </a:t>
            </a:r>
            <a:endParaRPr lang="fr-FR" dirty="0" smtClean="0"/>
          </a:p>
          <a:p>
            <a:pPr lvl="1" algn="just"/>
            <a:r>
              <a:rPr lang="fr-FR" dirty="0" smtClean="0"/>
              <a:t>Regroupées </a:t>
            </a:r>
            <a:r>
              <a:rPr lang="fr-FR" dirty="0"/>
              <a:t>sous forme de pages et de sites </a:t>
            </a:r>
          </a:p>
          <a:p>
            <a:pPr algn="just"/>
            <a:r>
              <a:rPr lang="en-US" b="1" dirty="0" smtClean="0"/>
              <a:t>Rappel</a:t>
            </a:r>
            <a:r>
              <a:rPr lang="en-US" dirty="0" smtClean="0"/>
              <a:t> </a:t>
            </a:r>
            <a:r>
              <a:rPr lang="en-US" dirty="0"/>
              <a:t>: Web </a:t>
            </a:r>
            <a:r>
              <a:rPr lang="en-US" dirty="0" smtClean="0"/>
              <a:t>&lt;&gt;Internet </a:t>
            </a:r>
            <a:endParaRPr lang="en-US" dirty="0"/>
          </a:p>
          <a:p>
            <a:pPr algn="just"/>
            <a:r>
              <a:rPr lang="en-US" dirty="0" smtClean="0"/>
              <a:t>Internet </a:t>
            </a:r>
            <a:r>
              <a:rPr lang="en-US" dirty="0"/>
              <a:t>= support de communication </a:t>
            </a:r>
          </a:p>
          <a:p>
            <a:pPr algn="just"/>
            <a:r>
              <a:rPr lang="fr-FR" dirty="0" smtClean="0"/>
              <a:t>Web </a:t>
            </a:r>
            <a:r>
              <a:rPr lang="fr-FR" dirty="0"/>
              <a:t>= une partie des contenus circulant sur l’Internet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2542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Page web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4008" indent="0" algn="just">
              <a:buNone/>
            </a:pPr>
            <a:r>
              <a:rPr lang="en-US" dirty="0" err="1"/>
              <a:t>Une</a:t>
            </a:r>
            <a:r>
              <a:rPr lang="en-US" dirty="0"/>
              <a:t> page Web, </a:t>
            </a:r>
            <a:r>
              <a:rPr lang="en-US" dirty="0" err="1"/>
              <a:t>c’est</a:t>
            </a:r>
            <a:r>
              <a:rPr lang="en-US" dirty="0"/>
              <a:t> </a:t>
            </a:r>
            <a:endParaRPr lang="en-US" dirty="0" smtClean="0"/>
          </a:p>
          <a:p>
            <a:pPr marL="64008" indent="0" algn="just">
              <a:buNone/>
            </a:pPr>
            <a:endParaRPr lang="en-US" dirty="0"/>
          </a:p>
          <a:p>
            <a:pPr algn="just"/>
            <a:r>
              <a:rPr lang="en-US" dirty="0" smtClean="0"/>
              <a:t>Un </a:t>
            </a:r>
            <a:r>
              <a:rPr lang="en-US" dirty="0"/>
              <a:t>document </a:t>
            </a:r>
            <a:r>
              <a:rPr lang="en-US" dirty="0" err="1"/>
              <a:t>multimédia</a:t>
            </a:r>
            <a:r>
              <a:rPr lang="en-US" dirty="0"/>
              <a:t> </a:t>
            </a:r>
          </a:p>
          <a:p>
            <a:pPr lvl="1" algn="just"/>
            <a:r>
              <a:rPr lang="en-US" dirty="0" err="1"/>
              <a:t>T</a:t>
            </a:r>
            <a:r>
              <a:rPr lang="en-US" dirty="0" err="1" smtClean="0"/>
              <a:t>extes</a:t>
            </a:r>
            <a:r>
              <a:rPr lang="en-US" dirty="0"/>
              <a:t>, images, </a:t>
            </a:r>
            <a:r>
              <a:rPr lang="en-US" dirty="0" err="1"/>
              <a:t>vidéo</a:t>
            </a:r>
            <a:r>
              <a:rPr lang="en-US" dirty="0"/>
              <a:t>… </a:t>
            </a:r>
          </a:p>
          <a:p>
            <a:pPr lvl="1" algn="just"/>
            <a:r>
              <a:rPr lang="en-US" dirty="0" err="1"/>
              <a:t>P</a:t>
            </a:r>
            <a:r>
              <a:rPr lang="en-US" dirty="0" err="1" smtClean="0"/>
              <a:t>ossibilité</a:t>
            </a:r>
            <a:r>
              <a:rPr lang="en-US" dirty="0" smtClean="0"/>
              <a:t> </a:t>
            </a:r>
            <a:r>
              <a:rPr lang="en-US" dirty="0" err="1"/>
              <a:t>d’interaction</a:t>
            </a:r>
            <a:r>
              <a:rPr lang="en-US" dirty="0"/>
              <a:t> </a:t>
            </a:r>
          </a:p>
          <a:p>
            <a:pPr lvl="1" algn="just"/>
            <a:r>
              <a:rPr lang="en-US" dirty="0" smtClean="0"/>
              <a:t>Liens </a:t>
            </a:r>
            <a:r>
              <a:rPr lang="en-US" dirty="0" err="1"/>
              <a:t>hypertextes</a:t>
            </a:r>
            <a:r>
              <a:rPr lang="en-US" dirty="0"/>
              <a:t> </a:t>
            </a:r>
          </a:p>
          <a:p>
            <a:pPr algn="just"/>
            <a:r>
              <a:rPr lang="en-US" dirty="0" err="1" smtClean="0"/>
              <a:t>Décrit</a:t>
            </a:r>
            <a:r>
              <a:rPr lang="en-US" dirty="0" smtClean="0"/>
              <a:t> </a:t>
            </a:r>
            <a:r>
              <a:rPr lang="en-US" dirty="0" err="1"/>
              <a:t>élément</a:t>
            </a:r>
            <a:r>
              <a:rPr lang="en-US" dirty="0"/>
              <a:t> par </a:t>
            </a:r>
            <a:r>
              <a:rPr lang="en-US" dirty="0" err="1"/>
              <a:t>élément</a:t>
            </a:r>
            <a:r>
              <a:rPr lang="en-US" dirty="0"/>
              <a:t> </a:t>
            </a:r>
          </a:p>
          <a:p>
            <a:pPr lvl="1" algn="just"/>
            <a:r>
              <a:rPr lang="fr-FR" dirty="0" smtClean="0"/>
              <a:t>titre</a:t>
            </a:r>
            <a:r>
              <a:rPr lang="fr-FR" dirty="0"/>
              <a:t>, morceaux de texte, images... </a:t>
            </a:r>
          </a:p>
          <a:p>
            <a:pPr algn="just"/>
            <a:r>
              <a:rPr lang="fr-FR" dirty="0" smtClean="0"/>
              <a:t>Avec </a:t>
            </a:r>
            <a:r>
              <a:rPr lang="fr-FR" dirty="0"/>
              <a:t>un langage de description </a:t>
            </a:r>
          </a:p>
          <a:p>
            <a:pPr lvl="1" algn="just"/>
            <a:r>
              <a:rPr lang="fr-FR" dirty="0" smtClean="0"/>
              <a:t>HTML </a:t>
            </a:r>
            <a:r>
              <a:rPr lang="fr-FR" dirty="0"/>
              <a:t>(1992) ou XHTML (2002) </a:t>
            </a:r>
          </a:p>
          <a:p>
            <a:pPr algn="just"/>
            <a:r>
              <a:rPr lang="en-US" dirty="0" err="1"/>
              <a:t>S</a:t>
            </a:r>
            <a:r>
              <a:rPr lang="en-US" dirty="0" err="1" smtClean="0"/>
              <a:t>tocké</a:t>
            </a:r>
            <a:r>
              <a:rPr lang="en-US" dirty="0" smtClean="0"/>
              <a:t> </a:t>
            </a:r>
            <a:r>
              <a:rPr lang="en-US" dirty="0" err="1"/>
              <a:t>dans</a:t>
            </a:r>
            <a:r>
              <a:rPr lang="en-US" dirty="0"/>
              <a:t> un </a:t>
            </a:r>
            <a:r>
              <a:rPr lang="en-US" dirty="0" err="1"/>
              <a:t>fichier</a:t>
            </a:r>
            <a:r>
              <a:rPr lang="en-US" dirty="0"/>
              <a:t> </a:t>
            </a:r>
          </a:p>
          <a:p>
            <a:pPr marL="781812" lvl="1" indent="-342900" algn="just"/>
            <a:r>
              <a:rPr lang="en-US" dirty="0" smtClean="0"/>
              <a:t>.</a:t>
            </a:r>
            <a:r>
              <a:rPr lang="en-US" dirty="0"/>
              <a:t>html (</a:t>
            </a:r>
            <a:r>
              <a:rPr lang="en-US" dirty="0" err="1"/>
              <a:t>ou</a:t>
            </a:r>
            <a:r>
              <a:rPr lang="en-US" dirty="0"/>
              <a:t> .</a:t>
            </a:r>
            <a:r>
              <a:rPr lang="en-US" dirty="0" err="1"/>
              <a:t>htm</a:t>
            </a:r>
            <a:r>
              <a:rPr lang="en-US" dirty="0"/>
              <a:t>, .</a:t>
            </a:r>
            <a:r>
              <a:rPr lang="en-US" dirty="0" err="1"/>
              <a:t>xhtml</a:t>
            </a:r>
            <a:r>
              <a:rPr lang="en-US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2255220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Page web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algn="just">
              <a:buNone/>
            </a:pP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/>
              <a:t>page Web </a:t>
            </a:r>
            <a:endParaRPr lang="en-US" dirty="0" smtClean="0"/>
          </a:p>
          <a:p>
            <a:pPr marL="64008" indent="0" algn="just">
              <a:buNone/>
            </a:pPr>
            <a:endParaRPr lang="en-US" dirty="0"/>
          </a:p>
          <a:p>
            <a:pPr algn="just"/>
            <a:r>
              <a:rPr lang="fr-FR" dirty="0"/>
              <a:t>E</a:t>
            </a:r>
            <a:r>
              <a:rPr lang="fr-FR" dirty="0" smtClean="0"/>
              <a:t>st </a:t>
            </a:r>
            <a:r>
              <a:rPr lang="fr-FR" dirty="0"/>
              <a:t>calculée et affichée par un navigateur </a:t>
            </a:r>
          </a:p>
          <a:p>
            <a:pPr algn="just"/>
            <a:r>
              <a:rPr lang="fr-FR" dirty="0"/>
              <a:t>E</a:t>
            </a:r>
            <a:r>
              <a:rPr lang="fr-FR" dirty="0" smtClean="0"/>
              <a:t>st </a:t>
            </a:r>
            <a:r>
              <a:rPr lang="fr-FR" dirty="0"/>
              <a:t>localisée sur Internet à l’aide d’une adresse (URL) </a:t>
            </a:r>
          </a:p>
          <a:p>
            <a:pPr algn="just"/>
            <a:r>
              <a:rPr lang="fr-FR" dirty="0"/>
              <a:t>P</a:t>
            </a:r>
            <a:r>
              <a:rPr lang="fr-FR" dirty="0" smtClean="0"/>
              <a:t>ermet </a:t>
            </a:r>
            <a:r>
              <a:rPr lang="fr-FR" dirty="0"/>
              <a:t>d’accéder à d’autres pages en suivant des </a:t>
            </a:r>
            <a:r>
              <a:rPr lang="fr-FR" dirty="0" smtClean="0"/>
              <a:t>liens,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72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52520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367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Site web, pages web</a:t>
            </a:r>
            <a:endParaRPr lang="en-US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Quelle est la relation?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71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Internet avant le Web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Transfert de fichiers.</a:t>
            </a:r>
          </a:p>
          <a:p>
            <a:r>
              <a:rPr lang="fr-FR" dirty="0" smtClean="0"/>
              <a:t>Messagerie électronique.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13FA0-A457-44E5-B6AD-AE1728162F1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89143" y="3290114"/>
            <a:ext cx="7500991" cy="35719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/>
              <a:t>&gt;ftp</a:t>
            </a:r>
          </a:p>
          <a:p>
            <a:r>
              <a:rPr lang="en-US" dirty="0" smtClean="0"/>
              <a:t>ftp&gt;</a:t>
            </a:r>
          </a:p>
          <a:p>
            <a:r>
              <a:rPr lang="en-US" dirty="0" smtClean="0"/>
              <a:t>ftp&gt;o 209.66.52.32</a:t>
            </a:r>
          </a:p>
          <a:p>
            <a:r>
              <a:rPr lang="fr-FR" dirty="0" smtClean="0"/>
              <a:t>Connexion à 209.66.52.32</a:t>
            </a:r>
            <a:endParaRPr lang="en-US" dirty="0" smtClean="0"/>
          </a:p>
          <a:p>
            <a:r>
              <a:rPr lang="en-US" dirty="0" err="1" smtClean="0"/>
              <a:t>userid</a:t>
            </a:r>
            <a:r>
              <a:rPr lang="en-US" dirty="0" smtClean="0"/>
              <a:t> anonymous </a:t>
            </a:r>
          </a:p>
          <a:p>
            <a:r>
              <a:rPr lang="en-US" dirty="0" smtClean="0"/>
              <a:t>Password</a:t>
            </a:r>
          </a:p>
          <a:p>
            <a:r>
              <a:rPr lang="fr-FR" dirty="0" smtClean="0"/>
              <a:t>Connecté!</a:t>
            </a:r>
            <a:endParaRPr lang="en-US" dirty="0" smtClean="0"/>
          </a:p>
          <a:p>
            <a:r>
              <a:rPr lang="en-US" dirty="0" smtClean="0"/>
              <a:t>ftp&gt;</a:t>
            </a:r>
            <a:r>
              <a:rPr lang="en-US" dirty="0" err="1" smtClean="0"/>
              <a:t>ls</a:t>
            </a:r>
            <a:endParaRPr lang="en-US" dirty="0" smtClean="0"/>
          </a:p>
          <a:p>
            <a:r>
              <a:rPr lang="fr-FR" dirty="0" smtClean="0"/>
              <a:t>&lt;dossier01&gt;</a:t>
            </a:r>
          </a:p>
          <a:p>
            <a:r>
              <a:rPr lang="fr-FR" dirty="0" smtClean="0"/>
              <a:t>&lt;dossier02&gt;</a:t>
            </a:r>
          </a:p>
          <a:p>
            <a:r>
              <a:rPr lang="fr-FR" dirty="0" smtClean="0"/>
              <a:t>Image22.jpg</a:t>
            </a:r>
          </a:p>
          <a:p>
            <a:r>
              <a:rPr lang="fr-FR" dirty="0" smtClean="0"/>
              <a:t>ftp&gt;</a:t>
            </a:r>
            <a:r>
              <a:rPr lang="fr-FR" dirty="0" err="1" smtClean="0"/>
              <a:t>get</a:t>
            </a:r>
            <a:r>
              <a:rPr lang="fr-FR" dirty="0" smtClean="0"/>
              <a:t> Image22.jpg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23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Site Web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Regroupement</a:t>
            </a:r>
            <a:r>
              <a:rPr lang="en-US" dirty="0"/>
              <a:t> de pages Web 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 err="1" smtClean="0"/>
              <a:t>autour</a:t>
            </a:r>
            <a:r>
              <a:rPr lang="en-US" dirty="0" smtClean="0"/>
              <a:t> </a:t>
            </a:r>
            <a:r>
              <a:rPr lang="en-US" dirty="0" err="1"/>
              <a:t>d’une</a:t>
            </a:r>
            <a:r>
              <a:rPr lang="en-US" dirty="0"/>
              <a:t> </a:t>
            </a:r>
            <a:r>
              <a:rPr lang="en-US" dirty="0" err="1"/>
              <a:t>thématique</a:t>
            </a:r>
            <a:r>
              <a:rPr lang="en-US" dirty="0"/>
              <a:t> commune </a:t>
            </a:r>
          </a:p>
          <a:p>
            <a:pPr marL="578358" indent="-514350">
              <a:buFont typeface="+mj-lt"/>
              <a:buAutoNum type="arabicPeriod"/>
            </a:pPr>
            <a:r>
              <a:rPr lang="fr-FR" dirty="0" smtClean="0"/>
              <a:t>reliées </a:t>
            </a:r>
            <a:r>
              <a:rPr lang="fr-FR" dirty="0"/>
              <a:t>entre elles par des liens hypertextes </a:t>
            </a:r>
          </a:p>
          <a:p>
            <a:pPr marL="578358" indent="-514350">
              <a:buFont typeface="+mj-lt"/>
              <a:buAutoNum type="arabicPeriod"/>
            </a:pPr>
            <a:r>
              <a:rPr lang="fr-FR" dirty="0" smtClean="0"/>
              <a:t>émanant </a:t>
            </a:r>
            <a:r>
              <a:rPr lang="fr-FR" dirty="0"/>
              <a:t>d’une même entité (organisation, entreprise, particulier…) </a:t>
            </a:r>
          </a:p>
          <a:p>
            <a:pPr marL="578358" indent="-514350">
              <a:buFont typeface="+mj-lt"/>
              <a:buAutoNum type="arabicPeriod"/>
            </a:pPr>
            <a:r>
              <a:rPr lang="fr-FR" dirty="0" smtClean="0"/>
              <a:t>accessibles </a:t>
            </a:r>
            <a:r>
              <a:rPr lang="fr-FR" dirty="0"/>
              <a:t>à partir d’une page d’accueil commune </a:t>
            </a:r>
          </a:p>
          <a:p>
            <a:pPr marL="578358" indent="-514350">
              <a:buFont typeface="+mj-lt"/>
              <a:buAutoNum type="arabicPeriod"/>
            </a:pPr>
            <a:r>
              <a:rPr lang="fr-FR" dirty="0" smtClean="0"/>
              <a:t>accessibles </a:t>
            </a:r>
            <a:r>
              <a:rPr lang="fr-FR" dirty="0"/>
              <a:t>à partir d’une URL de base commune </a:t>
            </a:r>
          </a:p>
          <a:p>
            <a:pPr marL="578358" indent="-514350">
              <a:buFont typeface="+mj-lt"/>
              <a:buAutoNum type="arabicPeriod"/>
            </a:pPr>
            <a:r>
              <a:rPr lang="fr-FR" dirty="0" smtClean="0"/>
              <a:t>en </a:t>
            </a:r>
            <a:r>
              <a:rPr lang="fr-FR" dirty="0"/>
              <a:t>général, localisées sur un même serveur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27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Site Web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Regroupement</a:t>
            </a:r>
            <a:r>
              <a:rPr lang="en-US" dirty="0"/>
              <a:t> de pages </a:t>
            </a:r>
            <a:r>
              <a:rPr lang="en-US" dirty="0" smtClean="0"/>
              <a:t>Web </a:t>
            </a:r>
            <a:r>
              <a:rPr lang="en-US" dirty="0" err="1" smtClean="0"/>
              <a:t>reliées</a:t>
            </a:r>
            <a:r>
              <a:rPr lang="en-US" dirty="0" smtClean="0"/>
              <a:t> par des………</a:t>
            </a:r>
          </a:p>
          <a:p>
            <a:endParaRPr lang="fr-FR" dirty="0"/>
          </a:p>
          <a:p>
            <a:endParaRPr lang="fr-FR" dirty="0" smtClean="0"/>
          </a:p>
          <a:p>
            <a:pPr algn="ctr"/>
            <a:r>
              <a:rPr lang="fr-FR" sz="4800" b="1" dirty="0" smtClean="0"/>
              <a:t>LIENS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51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Site Web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Organisation</a:t>
            </a:r>
            <a:r>
              <a:rPr lang="en-US" dirty="0"/>
              <a:t> </a:t>
            </a:r>
            <a:r>
              <a:rPr lang="en-US" dirty="0" err="1"/>
              <a:t>hiérarchique</a:t>
            </a:r>
            <a:r>
              <a:rPr lang="en-US" dirty="0"/>
              <a:t> </a:t>
            </a:r>
            <a:endParaRPr lang="en-US" dirty="0" smtClean="0"/>
          </a:p>
          <a:p>
            <a:endParaRPr lang="en-US" dirty="0"/>
          </a:p>
          <a:p>
            <a:pPr lvl="1"/>
            <a:r>
              <a:rPr lang="fr-FR" dirty="0" smtClean="0"/>
              <a:t>structure </a:t>
            </a:r>
            <a:r>
              <a:rPr lang="fr-FR" dirty="0"/>
              <a:t>sous forme d’arborescence de dossiers et de fichiers (comme un disque local) </a:t>
            </a:r>
          </a:p>
          <a:p>
            <a:pPr lvl="1"/>
            <a:r>
              <a:rPr lang="fr-FR" dirty="0" smtClean="0"/>
              <a:t>permet </a:t>
            </a:r>
            <a:r>
              <a:rPr lang="fr-FR" dirty="0"/>
              <a:t>de définir des chemins relatifs </a:t>
            </a:r>
          </a:p>
          <a:p>
            <a:pPr lvl="1"/>
            <a:r>
              <a:rPr lang="fr-FR" b="1" dirty="0" smtClean="0"/>
              <a:t>exceptions </a:t>
            </a:r>
            <a:r>
              <a:rPr lang="fr-FR" dirty="0"/>
              <a:t>(de plus en plus fréquentes) : pages générées </a:t>
            </a:r>
            <a:r>
              <a:rPr lang="fr-FR" dirty="0" smtClean="0"/>
              <a:t>dynamiquement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48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Site Web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Liens vers et à partir d’autres </a:t>
            </a:r>
            <a:r>
              <a:rPr lang="fr-FR" dirty="0" smtClean="0"/>
              <a:t>sites</a:t>
            </a:r>
          </a:p>
          <a:p>
            <a:pPr marL="64008" indent="0" algn="just">
              <a:buNone/>
            </a:pPr>
            <a:r>
              <a:rPr lang="fr-FR" dirty="0" smtClean="0"/>
              <a:t> permettent </a:t>
            </a:r>
            <a:r>
              <a:rPr lang="fr-FR" dirty="0"/>
              <a:t>de naviguer d’un site à un autre </a:t>
            </a:r>
            <a:endParaRPr lang="fr-FR" dirty="0" smtClean="0"/>
          </a:p>
          <a:p>
            <a:pPr marL="64008" indent="0" algn="just">
              <a:buNone/>
            </a:pPr>
            <a:r>
              <a:rPr lang="fr-FR" dirty="0" smtClean="0"/>
              <a:t> composent </a:t>
            </a:r>
            <a:r>
              <a:rPr lang="fr-FR" dirty="0"/>
              <a:t>la « toile » mondiale (World Wide Web)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303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Structures d’un site Web: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Exemple</a:t>
            </a:r>
          </a:p>
          <a:p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564904"/>
            <a:ext cx="6068796" cy="3398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006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Structures d’un site Web: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Exemple</a:t>
            </a:r>
          </a:p>
          <a:p>
            <a:endParaRPr lang="en-US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448"/>
            <a:ext cx="9144000" cy="6930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8452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Site </a:t>
            </a:r>
            <a:r>
              <a:rPr lang="fr-FR" dirty="0" smtClean="0"/>
              <a:t>Web: structure ou plan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/>
              <a:t>Déterminer les </a:t>
            </a:r>
            <a:r>
              <a:rPr lang="fr-FR" dirty="0"/>
              <a:t>rubriques et </a:t>
            </a:r>
            <a:r>
              <a:rPr lang="fr-FR" dirty="0" smtClean="0"/>
              <a:t>les pages constituant le site</a:t>
            </a:r>
            <a:r>
              <a:rPr lang="fr-FR" dirty="0"/>
              <a:t>, </a:t>
            </a:r>
            <a:endParaRPr lang="fr-FR" dirty="0" smtClean="0"/>
          </a:p>
          <a:p>
            <a:pPr algn="just"/>
            <a:r>
              <a:rPr lang="fr-FR" dirty="0" smtClean="0"/>
              <a:t>afin </a:t>
            </a:r>
            <a:r>
              <a:rPr lang="fr-FR" dirty="0"/>
              <a:t>de faciliter la navigation aux internautes. </a:t>
            </a:r>
            <a:endParaRPr lang="fr-FR" dirty="0" smtClean="0"/>
          </a:p>
          <a:p>
            <a:pPr algn="just"/>
            <a:r>
              <a:rPr lang="fr-FR" dirty="0" smtClean="0"/>
              <a:t>Réaliser </a:t>
            </a:r>
            <a:r>
              <a:rPr lang="fr-FR" dirty="0"/>
              <a:t>une arborescence et structurer toutes les informations sur </a:t>
            </a:r>
            <a:r>
              <a:rPr lang="fr-FR" dirty="0" smtClean="0"/>
              <a:t>le site </a:t>
            </a:r>
            <a:r>
              <a:rPr lang="fr-FR" dirty="0"/>
              <a:t>web pour présenter votre entreprise et valoriser votre activité sur le 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1325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Site </a:t>
            </a:r>
            <a:r>
              <a:rPr lang="fr-FR" dirty="0" smtClean="0"/>
              <a:t>Web: structure ou plan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fr-FR" b="1" dirty="0"/>
              <a:t>Réaliser le plan du site :</a:t>
            </a:r>
            <a:endParaRPr lang="en-US" dirty="0"/>
          </a:p>
          <a:p>
            <a:pPr fontAlgn="base"/>
            <a:r>
              <a:rPr lang="fr-FR" dirty="0"/>
              <a:t>Pour commencer le plan et la structure </a:t>
            </a:r>
            <a:endParaRPr lang="fr-FR" dirty="0" smtClean="0"/>
          </a:p>
          <a:p>
            <a:pPr marL="578358" indent="-514350" fontAlgn="base">
              <a:buFont typeface="+mj-lt"/>
              <a:buAutoNum type="arabicPeriod"/>
            </a:pPr>
            <a:r>
              <a:rPr lang="fr-FR" dirty="0" smtClean="0"/>
              <a:t>Déterminer </a:t>
            </a:r>
            <a:r>
              <a:rPr lang="fr-FR" dirty="0"/>
              <a:t>la nature du site : un site vitrine, un site marchand, un site de </a:t>
            </a:r>
            <a:r>
              <a:rPr lang="fr-FR" dirty="0" smtClean="0"/>
              <a:t>tourisme.</a:t>
            </a:r>
          </a:p>
          <a:p>
            <a:pPr marL="578358" indent="-514350" fontAlgn="base">
              <a:buFont typeface="+mj-lt"/>
              <a:buAutoNum type="arabicPeriod"/>
            </a:pPr>
            <a:r>
              <a:rPr lang="fr-FR" dirty="0" smtClean="0"/>
              <a:t>Planifier </a:t>
            </a:r>
            <a:r>
              <a:rPr lang="fr-FR" dirty="0"/>
              <a:t>votre contenu en fonction de la globalité de vos produits et </a:t>
            </a:r>
            <a:r>
              <a:rPr lang="fr-FR" dirty="0" smtClean="0"/>
              <a:t>services.</a:t>
            </a:r>
          </a:p>
          <a:p>
            <a:pPr marL="578358" indent="-514350" fontAlgn="base">
              <a:buFont typeface="+mj-lt"/>
              <a:buAutoNum type="arabicPeriod"/>
            </a:pPr>
            <a:r>
              <a:rPr lang="fr-FR" dirty="0" smtClean="0"/>
              <a:t>Définir </a:t>
            </a:r>
            <a:r>
              <a:rPr lang="fr-FR" dirty="0"/>
              <a:t>la page d’accueil, le menu, la navigation, le </a:t>
            </a:r>
            <a:r>
              <a:rPr lang="fr-FR" dirty="0" err="1"/>
              <a:t>footer</a:t>
            </a:r>
            <a:r>
              <a:rPr lang="fr-FR" dirty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518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0"/>
            <a:ext cx="7039207" cy="6522204"/>
          </a:xfrm>
        </p:spPr>
      </p:pic>
    </p:spTree>
    <p:extLst>
      <p:ext uri="{BB962C8B-B14F-4D97-AF65-F5344CB8AC3E}">
        <p14:creationId xmlns:p14="http://schemas.microsoft.com/office/powerpoint/2010/main" val="13836618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Site </a:t>
            </a:r>
            <a:r>
              <a:rPr lang="fr-FR" dirty="0" smtClean="0"/>
              <a:t>Web: structure ou plan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484784"/>
            <a:ext cx="8363272" cy="5373216"/>
          </a:xfrm>
        </p:spPr>
        <p:txBody>
          <a:bodyPr>
            <a:normAutofit fontScale="92500" lnSpcReduction="20000"/>
          </a:bodyPr>
          <a:lstStyle/>
          <a:p>
            <a:pPr algn="just" fontAlgn="base"/>
            <a:r>
              <a:rPr lang="fr-FR" b="1" dirty="0" smtClean="0"/>
              <a:t>Deux structures</a:t>
            </a:r>
            <a:endParaRPr lang="en-US" dirty="0"/>
          </a:p>
          <a:p>
            <a:pPr marL="64008" indent="0" algn="just" fontAlgn="base">
              <a:buNone/>
            </a:pPr>
            <a:r>
              <a:rPr lang="fr-FR" b="1" i="1" dirty="0"/>
              <a:t>Les structures Séquentielles :</a:t>
            </a:r>
            <a:endParaRPr lang="en-US" dirty="0"/>
          </a:p>
          <a:p>
            <a:pPr marL="64008" indent="0" algn="just" fontAlgn="base">
              <a:buNone/>
            </a:pPr>
            <a:r>
              <a:rPr lang="fr-FR" dirty="0"/>
              <a:t>La façon la plus simple pour organiser l’information est de la placer sous forme d’une séquence. </a:t>
            </a:r>
            <a:endParaRPr lang="fr-FR" dirty="0" smtClean="0"/>
          </a:p>
          <a:p>
            <a:pPr algn="just" fontAlgn="base"/>
            <a:r>
              <a:rPr lang="fr-FR" dirty="0" smtClean="0"/>
              <a:t>Ordre </a:t>
            </a:r>
            <a:r>
              <a:rPr lang="fr-FR" dirty="0"/>
              <a:t>séquentiel peut être chronologique…  Une série de sujets qui progressent logiquement du général au particulier, par exemple, dans laquelle l’utilisateur va progresser grâce à un ensemble fixe de page et les liens rendent le chemin de la navigation linéaire.</a:t>
            </a:r>
            <a:endParaRPr lang="en-US" dirty="0"/>
          </a:p>
          <a:p>
            <a:pPr marL="64008" indent="0" algn="just" fontAlgn="base">
              <a:buNone/>
            </a:pPr>
            <a:r>
              <a:rPr lang="fr-FR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467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Web C’est quoi?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/>
              <a:t>Le Web: réseau logique qui relie divers documents et ressources distribués sur un réseau d’ordinateurs.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Le Web est un système hypertexte</a:t>
            </a:r>
            <a:r>
              <a:rPr lang="en-US" dirty="0" smtClean="0"/>
              <a:t>.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13FA0-A457-44E5-B6AD-AE1728162F1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64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67494"/>
            <a:ext cx="8784976" cy="1399032"/>
          </a:xfrm>
        </p:spPr>
        <p:txBody>
          <a:bodyPr/>
          <a:lstStyle/>
          <a:p>
            <a:r>
              <a:rPr lang="fr-FR" dirty="0"/>
              <a:t>Site Web: structure </a:t>
            </a:r>
            <a:r>
              <a:rPr lang="fr-FR" dirty="0" smtClean="0"/>
              <a:t>séquentielle</a:t>
            </a:r>
            <a:endParaRPr lang="en-US" dirty="0"/>
          </a:p>
        </p:txBody>
      </p:sp>
      <p:pic>
        <p:nvPicPr>
          <p:cNvPr id="4" name="Espace réservé du contenu 3" descr="http://www.abime-concept.com/blog/wp-content/uploads/2012/10/2012-10-31_140820erez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861048"/>
            <a:ext cx="6600378" cy="15295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78314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Site Web: structure </a:t>
            </a:r>
            <a:r>
              <a:rPr lang="fr-FR" dirty="0" smtClean="0"/>
              <a:t>séquentielle complexe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fr-FR" dirty="0"/>
              <a:t>Il y a aussi </a:t>
            </a:r>
            <a:r>
              <a:rPr lang="fr-FR" i="1" dirty="0"/>
              <a:t>une méthode séquentielle plus </a:t>
            </a:r>
            <a:r>
              <a:rPr lang="fr-FR" i="1" dirty="0" smtClean="0"/>
              <a:t>complexe:</a:t>
            </a:r>
          </a:p>
          <a:p>
            <a:pPr marL="64008" indent="0" fontAlgn="base">
              <a:buNone/>
            </a:pPr>
            <a:endParaRPr lang="fr-FR" i="1" dirty="0" smtClean="0"/>
          </a:p>
          <a:p>
            <a:pPr lvl="1" fontAlgn="base">
              <a:lnSpc>
                <a:spcPct val="150000"/>
              </a:lnSpc>
            </a:pPr>
            <a:r>
              <a:rPr lang="fr-FR" i="1" dirty="0" smtClean="0"/>
              <a:t>celle </a:t>
            </a:r>
            <a:r>
              <a:rPr lang="fr-FR" i="1" dirty="0"/>
              <a:t>ci</a:t>
            </a:r>
            <a:r>
              <a:rPr lang="fr-FR" dirty="0"/>
              <a:t> est organisée pour réaliser le plan, </a:t>
            </a:r>
            <a:endParaRPr lang="fr-FR" dirty="0" smtClean="0"/>
          </a:p>
          <a:p>
            <a:pPr lvl="1" fontAlgn="base">
              <a:lnSpc>
                <a:spcPct val="150000"/>
              </a:lnSpc>
            </a:pPr>
            <a:r>
              <a:rPr lang="fr-FR" dirty="0" smtClean="0"/>
              <a:t>chaque </a:t>
            </a:r>
            <a:r>
              <a:rPr lang="fr-FR" dirty="0"/>
              <a:t>page peut avoir des liens avec une ou plusieurs pages, cela peut renvoyer des informations sur d’autres sites web.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9057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Site Web: structure </a:t>
            </a:r>
            <a:r>
              <a:rPr lang="fr-FR" dirty="0" smtClean="0"/>
              <a:t>séquentielle complexe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fr-FR" dirty="0"/>
              <a:t>Il y a aussi </a:t>
            </a:r>
            <a:r>
              <a:rPr lang="fr-FR" i="1" dirty="0"/>
              <a:t>une méthode séquentielle plus </a:t>
            </a:r>
            <a:r>
              <a:rPr lang="fr-FR" i="1" dirty="0" smtClean="0"/>
              <a:t>complexe:</a:t>
            </a:r>
          </a:p>
        </p:txBody>
      </p:sp>
      <p:pic>
        <p:nvPicPr>
          <p:cNvPr id="4" name="Image 3" descr="http://www.abime-concept.com/blog/wp-content/uploads/2012/10/2222222222222222.jpg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238872"/>
            <a:ext cx="8344302" cy="26867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34820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Site Web: structure </a:t>
            </a:r>
            <a:r>
              <a:rPr lang="fr-FR" dirty="0" smtClean="0"/>
              <a:t>hiérarchique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fontAlgn="base"/>
            <a:r>
              <a:rPr lang="fr-FR" dirty="0"/>
              <a:t>Les structures Hiérarchiques permettent d’organiser les structures les plus complexes. </a:t>
            </a:r>
            <a:endParaRPr lang="fr-FR" dirty="0" smtClean="0"/>
          </a:p>
          <a:p>
            <a:pPr lvl="1" algn="just" fontAlgn="base">
              <a:lnSpc>
                <a:spcPct val="150000"/>
              </a:lnSpc>
            </a:pPr>
            <a:r>
              <a:rPr lang="fr-FR" dirty="0" smtClean="0"/>
              <a:t>Les </a:t>
            </a:r>
            <a:r>
              <a:rPr lang="fr-FR" dirty="0"/>
              <a:t>sites web sont généralement organisés autour d’une même page d’accueil, </a:t>
            </a:r>
            <a:endParaRPr lang="fr-FR" dirty="0" smtClean="0"/>
          </a:p>
          <a:p>
            <a:pPr lvl="1" algn="just" fontAlgn="base">
              <a:lnSpc>
                <a:spcPct val="150000"/>
              </a:lnSpc>
            </a:pPr>
            <a:r>
              <a:rPr lang="fr-FR" dirty="0" smtClean="0"/>
              <a:t>celle </a:t>
            </a:r>
            <a:r>
              <a:rPr lang="fr-FR" dirty="0"/>
              <a:t>ci est reliée aux autres rubriques et au menu des sous rubriques, ces structures hiérarchiques sont particulièrement adaptées à l’organisation d’un site web plus complexe.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605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Site Web: structure </a:t>
            </a:r>
            <a:r>
              <a:rPr lang="fr-FR" dirty="0" smtClean="0"/>
              <a:t>hiérarchique à étoile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 fontAlgn="base">
              <a:lnSpc>
                <a:spcPct val="150000"/>
              </a:lnSpc>
            </a:pPr>
            <a:r>
              <a:rPr lang="fr-FR" b="1" i="1" dirty="0" smtClean="0"/>
              <a:t>Structure </a:t>
            </a:r>
            <a:r>
              <a:rPr lang="fr-FR" b="1" i="1" dirty="0"/>
              <a:t>hiérarchique à étoile </a:t>
            </a:r>
            <a:endParaRPr lang="en-US" dirty="0"/>
          </a:p>
          <a:p>
            <a:pPr algn="just" fontAlgn="base">
              <a:lnSpc>
                <a:spcPct val="150000"/>
              </a:lnSpc>
            </a:pPr>
            <a:r>
              <a:rPr lang="fr-FR" dirty="0"/>
              <a:t>La forme étoile c’est la forme la plus simple, l’ensemble des pages se présentent autour de la page d’accueil. </a:t>
            </a:r>
            <a:endParaRPr lang="fr-FR" dirty="0" smtClean="0"/>
          </a:p>
          <a:p>
            <a:pPr algn="just" fontAlgn="base">
              <a:lnSpc>
                <a:spcPct val="150000"/>
              </a:lnSpc>
            </a:pPr>
            <a:r>
              <a:rPr lang="fr-FR" dirty="0" smtClean="0"/>
              <a:t>Le </a:t>
            </a:r>
            <a:r>
              <a:rPr lang="fr-FR" dirty="0"/>
              <a:t>site est essentiellement une hiérarchie à un niveau. La navigation est un listing des pages, avec un lien pour la page d’accueil.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1939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Site Web: structure </a:t>
            </a:r>
            <a:r>
              <a:rPr lang="fr-FR" dirty="0" smtClean="0"/>
              <a:t>hiérarchique à étoile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>
              <a:lnSpc>
                <a:spcPct val="150000"/>
              </a:lnSpc>
            </a:pPr>
            <a:r>
              <a:rPr lang="fr-FR" b="1" i="1" dirty="0" smtClean="0"/>
              <a:t>Structure </a:t>
            </a:r>
            <a:r>
              <a:rPr lang="fr-FR" b="1" i="1" dirty="0"/>
              <a:t>hiérarchique à étoile </a:t>
            </a:r>
            <a:endParaRPr lang="en-US" dirty="0"/>
          </a:p>
        </p:txBody>
      </p:sp>
      <p:pic>
        <p:nvPicPr>
          <p:cNvPr id="4" name="Image 3" descr="http://www.abime-concept.com/blog/wp-content/uploads/2012/10/simple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924944"/>
            <a:ext cx="4026262" cy="34240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03283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Site Web: structure </a:t>
            </a:r>
            <a:r>
              <a:rPr lang="fr-FR" dirty="0" smtClean="0"/>
              <a:t>hiérarchique </a:t>
            </a:r>
            <a:r>
              <a:rPr lang="fr-FR" dirty="0"/>
              <a:t>à plusieurs niveaux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786552"/>
          </a:xfrm>
        </p:spPr>
        <p:txBody>
          <a:bodyPr>
            <a:normAutofit fontScale="92500"/>
          </a:bodyPr>
          <a:lstStyle/>
          <a:p>
            <a:pPr fontAlgn="base"/>
            <a:r>
              <a:rPr lang="fr-FR" b="1" i="1" dirty="0"/>
              <a:t>Structure hiérarchique à plusieurs niveaux :</a:t>
            </a:r>
            <a:endParaRPr lang="en-US" dirty="0"/>
          </a:p>
          <a:p>
            <a:r>
              <a:rPr lang="fr-FR" dirty="0"/>
              <a:t>La plupart des sites web adoptent une structure à plusieurs niveaux (catégories/sous catégories/sous </a:t>
            </a:r>
            <a:r>
              <a:rPr lang="fr-FR" dirty="0" err="1"/>
              <a:t>sous</a:t>
            </a:r>
            <a:r>
              <a:rPr lang="fr-FR" dirty="0"/>
              <a:t> catégories…). 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Cet </a:t>
            </a:r>
            <a:r>
              <a:rPr lang="fr-FR" dirty="0"/>
              <a:t>agencement des grandes catégories et sous-catégories a un avantage puissant pour l’organisation de site à fort contenu.</a:t>
            </a:r>
            <a:br>
              <a:rPr lang="fr-F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22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Site Web: structure </a:t>
            </a:r>
            <a:r>
              <a:rPr lang="fr-FR" dirty="0" smtClean="0"/>
              <a:t>hiérarchique </a:t>
            </a:r>
            <a:r>
              <a:rPr lang="fr-FR" dirty="0"/>
              <a:t>à plusieurs niveaux </a:t>
            </a:r>
            <a:endParaRPr lang="en-US" dirty="0"/>
          </a:p>
        </p:txBody>
      </p:sp>
      <p:pic>
        <p:nvPicPr>
          <p:cNvPr id="4" name="Espace réservé du contenu 3" descr="http://www.abime-concept.com/blog/wp-content/uploads/2012/10/complexe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772817"/>
            <a:ext cx="6677025" cy="4896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491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Site Web: structure </a:t>
            </a:r>
            <a:r>
              <a:rPr lang="fr-FR" dirty="0" smtClean="0"/>
              <a:t>web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fr-FR" b="1" i="1" dirty="0"/>
              <a:t> - La structure web </a:t>
            </a:r>
            <a:r>
              <a:rPr lang="fr-FR" b="1" i="1" dirty="0" smtClean="0"/>
              <a:t>:</a:t>
            </a:r>
          </a:p>
          <a:p>
            <a:pPr algn="just" fontAlgn="base"/>
            <a:endParaRPr lang="en-US" dirty="0"/>
          </a:p>
          <a:p>
            <a:pPr algn="just" fontAlgn="base"/>
            <a:r>
              <a:rPr lang="fr-FR" dirty="0"/>
              <a:t>L’objectif </a:t>
            </a:r>
            <a:r>
              <a:rPr lang="fr-FR" dirty="0" smtClean="0"/>
              <a:t>est </a:t>
            </a:r>
            <a:r>
              <a:rPr lang="fr-FR" dirty="0"/>
              <a:t>d’imiter la pensée associative et la libre circulation des idées, souvent réalisé pour des utilisateurs expérimentés, afin qu’ils trouvent toute l’information dans un domaine bien précis</a:t>
            </a:r>
            <a:r>
              <a:rPr lang="fr-FR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41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Site Web: structure </a:t>
            </a:r>
            <a:r>
              <a:rPr lang="fr-FR" dirty="0" smtClean="0"/>
              <a:t>web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fr-FR" b="1" i="1" dirty="0"/>
              <a:t> - La structure web </a:t>
            </a:r>
            <a:r>
              <a:rPr lang="fr-FR" b="1" i="1" dirty="0" smtClean="0"/>
              <a:t>:</a:t>
            </a:r>
          </a:p>
          <a:p>
            <a:pPr algn="just" fontAlgn="base"/>
            <a:endParaRPr lang="en-US" dirty="0"/>
          </a:p>
          <a:p>
            <a:pPr algn="just"/>
            <a:r>
              <a:rPr lang="fr-FR" dirty="0" smtClean="0"/>
              <a:t>La </a:t>
            </a:r>
            <a:r>
              <a:rPr lang="fr-FR" dirty="0"/>
              <a:t>structure associative avec schéma d’organisation reste souvent la plus pratique pour les internautes car il est toujours difficile de prédire les besoins et comment va naviguer l’internaute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15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Web C’est quoi?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/>
              <a:t>Une couche logique placée au dessus d’un réseau physique ou d’un internet.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Une application / Un  service des réseaux informatiques.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13FA0-A457-44E5-B6AD-AE1728162F1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19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29600" cy="1399032"/>
          </a:xfrm>
        </p:spPr>
        <p:txBody>
          <a:bodyPr/>
          <a:lstStyle/>
          <a:p>
            <a:pPr algn="ctr"/>
            <a:r>
              <a:rPr lang="fr-FR" dirty="0"/>
              <a:t>Site Web: structure web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endParaRPr lang="en-US" dirty="0"/>
          </a:p>
        </p:txBody>
      </p:sp>
      <p:pic>
        <p:nvPicPr>
          <p:cNvPr id="5" name="Image 4" descr="http://www.abime-concept.com/blog/wp-content/uploads/2012/11/structure_web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59" y="1714322"/>
            <a:ext cx="7603157" cy="45949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0098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67494"/>
            <a:ext cx="8229600" cy="1399032"/>
          </a:xfrm>
        </p:spPr>
        <p:txBody>
          <a:bodyPr/>
          <a:lstStyle/>
          <a:p>
            <a:pPr algn="ctr"/>
            <a:r>
              <a:rPr lang="fr-FR" dirty="0"/>
              <a:t>Site Web: structure web</a:t>
            </a:r>
            <a:endParaRPr lang="en-US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844824"/>
            <a:ext cx="6354904" cy="4760044"/>
          </a:xfrm>
        </p:spPr>
      </p:pic>
    </p:spTree>
    <p:extLst>
      <p:ext uri="{BB962C8B-B14F-4D97-AF65-F5344CB8AC3E}">
        <p14:creationId xmlns:p14="http://schemas.microsoft.com/office/powerpoint/2010/main" val="171271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Structure web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mage 3" descr="http://www.abime-concept.com/blog/wp-content/uploads/2012/11/tableaux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00808"/>
            <a:ext cx="8458577" cy="49894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5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Organigramme : Document 70"/>
          <p:cNvSpPr/>
          <p:nvPr/>
        </p:nvSpPr>
        <p:spPr>
          <a:xfrm>
            <a:off x="6929454" y="2143117"/>
            <a:ext cx="357191" cy="500066"/>
          </a:xfrm>
          <a:prstGeom prst="flowChartDocumen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Web C’est quoi?</a:t>
            </a:r>
            <a:endParaRPr lang="en-US" dirty="0"/>
          </a:p>
        </p:txBody>
      </p:sp>
      <p:sp>
        <p:nvSpPr>
          <p:cNvPr id="34" name="Espace réservé du numéro de diapositive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13FA0-A457-44E5-B6AD-AE1728162F14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3" name="Groupe 124"/>
          <p:cNvGrpSpPr/>
          <p:nvPr/>
        </p:nvGrpSpPr>
        <p:grpSpPr>
          <a:xfrm>
            <a:off x="3019421" y="2357430"/>
            <a:ext cx="4695851" cy="3842064"/>
            <a:chOff x="3019422" y="1857364"/>
            <a:chExt cx="4695850" cy="3842064"/>
          </a:xfrm>
        </p:grpSpPr>
        <p:pic>
          <p:nvPicPr>
            <p:cNvPr id="3098" name="Picture 2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19422" y="2428868"/>
              <a:ext cx="552446" cy="627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9" name="Picture 2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48182" y="3571876"/>
              <a:ext cx="552446" cy="627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0" name="Picture 2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162298" y="5072074"/>
              <a:ext cx="552446" cy="627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1" name="Picture 2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62826" y="3571876"/>
              <a:ext cx="552446" cy="627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2" name="Picture 2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76942" y="5072074"/>
              <a:ext cx="552446" cy="627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3" name="Picture 2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05570" y="1857364"/>
              <a:ext cx="552446" cy="627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52" name="Connecteur droit 51"/>
            <p:cNvCxnSpPr/>
            <p:nvPr/>
          </p:nvCxnSpPr>
          <p:spPr>
            <a:xfrm>
              <a:off x="3500430" y="3071810"/>
              <a:ext cx="857256" cy="642942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necteur droit 53"/>
            <p:cNvCxnSpPr/>
            <p:nvPr/>
          </p:nvCxnSpPr>
          <p:spPr>
            <a:xfrm flipV="1">
              <a:off x="3643306" y="2143116"/>
              <a:ext cx="2571768" cy="71438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onnecteur droit 56"/>
            <p:cNvCxnSpPr/>
            <p:nvPr/>
          </p:nvCxnSpPr>
          <p:spPr>
            <a:xfrm rot="16200000" flipH="1">
              <a:off x="6643702" y="2714620"/>
              <a:ext cx="857256" cy="571504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necteur droit 58"/>
            <p:cNvCxnSpPr/>
            <p:nvPr/>
          </p:nvCxnSpPr>
          <p:spPr>
            <a:xfrm rot="10800000" flipV="1">
              <a:off x="5072066" y="2500306"/>
              <a:ext cx="1357322" cy="107157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61"/>
            <p:cNvCxnSpPr/>
            <p:nvPr/>
          </p:nvCxnSpPr>
          <p:spPr>
            <a:xfrm rot="16200000" flipV="1">
              <a:off x="4964909" y="4250537"/>
              <a:ext cx="928694" cy="857256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necteur droit 64"/>
            <p:cNvCxnSpPr/>
            <p:nvPr/>
          </p:nvCxnSpPr>
          <p:spPr>
            <a:xfrm rot="5400000">
              <a:off x="6357950" y="4429132"/>
              <a:ext cx="1071570" cy="785818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necteur droit 67"/>
            <p:cNvCxnSpPr/>
            <p:nvPr/>
          </p:nvCxnSpPr>
          <p:spPr>
            <a:xfrm rot="5400000" flipH="1" flipV="1">
              <a:off x="3712891" y="4271176"/>
              <a:ext cx="857256" cy="785818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Organigramme : Document 71"/>
          <p:cNvSpPr/>
          <p:nvPr/>
        </p:nvSpPr>
        <p:spPr>
          <a:xfrm>
            <a:off x="7786710" y="3857629"/>
            <a:ext cx="357191" cy="500066"/>
          </a:xfrm>
          <a:prstGeom prst="flowChartDocumen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rganigramme : Document 72"/>
          <p:cNvSpPr/>
          <p:nvPr/>
        </p:nvSpPr>
        <p:spPr>
          <a:xfrm>
            <a:off x="6572265" y="6072207"/>
            <a:ext cx="357191" cy="500066"/>
          </a:xfrm>
          <a:prstGeom prst="flowChartDocumen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rganigramme : Document 73"/>
          <p:cNvSpPr/>
          <p:nvPr/>
        </p:nvSpPr>
        <p:spPr>
          <a:xfrm>
            <a:off x="5286381" y="4214818"/>
            <a:ext cx="357191" cy="500066"/>
          </a:xfrm>
          <a:prstGeom prst="flowChartDocumen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rganigramme : Document 74"/>
          <p:cNvSpPr/>
          <p:nvPr/>
        </p:nvSpPr>
        <p:spPr>
          <a:xfrm>
            <a:off x="3878259" y="5534569"/>
            <a:ext cx="357191" cy="500066"/>
          </a:xfrm>
          <a:prstGeom prst="flowChartDocumen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rganigramme : Document 75"/>
          <p:cNvSpPr/>
          <p:nvPr/>
        </p:nvSpPr>
        <p:spPr>
          <a:xfrm>
            <a:off x="3714745" y="2571745"/>
            <a:ext cx="357191" cy="500066"/>
          </a:xfrm>
          <a:prstGeom prst="flowChartDocumen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2" name="Connecteur en arc 81"/>
          <p:cNvCxnSpPr>
            <a:stCxn id="71" idx="0"/>
            <a:endCxn id="76" idx="0"/>
          </p:cNvCxnSpPr>
          <p:nvPr/>
        </p:nvCxnSpPr>
        <p:spPr>
          <a:xfrm rot="16200000" flipH="1" flipV="1">
            <a:off x="5286381" y="750075"/>
            <a:ext cx="428628" cy="3214711"/>
          </a:xfrm>
          <a:prstGeom prst="curvedConnector3">
            <a:avLst>
              <a:gd name="adj1" fmla="val -108641"/>
            </a:avLst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en arc 82"/>
          <p:cNvCxnSpPr>
            <a:stCxn id="76" idx="2"/>
            <a:endCxn id="74" idx="0"/>
          </p:cNvCxnSpPr>
          <p:nvPr/>
        </p:nvCxnSpPr>
        <p:spPr>
          <a:xfrm rot="16200000" flipH="1">
            <a:off x="4091123" y="2840967"/>
            <a:ext cx="1176068" cy="1571636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en arc 85"/>
          <p:cNvCxnSpPr>
            <a:stCxn id="74" idx="2"/>
            <a:endCxn id="75" idx="0"/>
          </p:cNvCxnSpPr>
          <p:nvPr/>
        </p:nvCxnSpPr>
        <p:spPr>
          <a:xfrm rot="5400000">
            <a:off x="4334543" y="4404137"/>
            <a:ext cx="852744" cy="1408121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en arc 89"/>
          <p:cNvCxnSpPr>
            <a:stCxn id="75" idx="0"/>
            <a:endCxn id="73" idx="1"/>
          </p:cNvCxnSpPr>
          <p:nvPr/>
        </p:nvCxnSpPr>
        <p:spPr>
          <a:xfrm rot="16200000" flipH="1">
            <a:off x="4920723" y="4670697"/>
            <a:ext cx="787671" cy="2515411"/>
          </a:xfrm>
          <a:prstGeom prst="curvedConnector4">
            <a:avLst>
              <a:gd name="adj1" fmla="val -29022"/>
              <a:gd name="adj2" fmla="val 53550"/>
            </a:avLst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en arc 89"/>
          <p:cNvCxnSpPr/>
          <p:nvPr/>
        </p:nvCxnSpPr>
        <p:spPr>
          <a:xfrm rot="16200000" flipV="1">
            <a:off x="5393539" y="4714885"/>
            <a:ext cx="1607355" cy="1107289"/>
          </a:xfrm>
          <a:prstGeom prst="curvedConnector2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en arc 89"/>
          <p:cNvCxnSpPr>
            <a:stCxn id="74" idx="3"/>
            <a:endCxn id="72" idx="0"/>
          </p:cNvCxnSpPr>
          <p:nvPr/>
        </p:nvCxnSpPr>
        <p:spPr>
          <a:xfrm flipV="1">
            <a:off x="5643571" y="3857629"/>
            <a:ext cx="2321735" cy="607223"/>
          </a:xfrm>
          <a:prstGeom prst="curvedConnector4">
            <a:avLst>
              <a:gd name="adj1" fmla="val 46154"/>
              <a:gd name="adj2" fmla="val 137647"/>
            </a:avLst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en arc 89"/>
          <p:cNvCxnSpPr>
            <a:stCxn id="75" idx="1"/>
            <a:endCxn id="76" idx="1"/>
          </p:cNvCxnSpPr>
          <p:nvPr/>
        </p:nvCxnSpPr>
        <p:spPr>
          <a:xfrm rot="10800000">
            <a:off x="3714745" y="2821777"/>
            <a:ext cx="163515" cy="2962824"/>
          </a:xfrm>
          <a:prstGeom prst="curvedConnector3">
            <a:avLst>
              <a:gd name="adj1" fmla="val 695460"/>
            </a:avLst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8568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Web et Internet, Une différence?</a:t>
            </a:r>
            <a:endParaRPr lang="en-US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755576" y="1340768"/>
            <a:ext cx="7498080" cy="4800600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Internet =&gt; Réseau physique</a:t>
            </a:r>
          </a:p>
          <a:p>
            <a:pPr marL="457200" indent="-457200"/>
            <a:r>
              <a:rPr lang="fr-FR" dirty="0" smtClean="0"/>
              <a:t>Le Web =&gt; Couche logique</a:t>
            </a:r>
          </a:p>
          <a:p>
            <a:pPr marL="457200" indent="-457200"/>
            <a:r>
              <a:rPr lang="fr-FR" dirty="0" smtClean="0"/>
              <a:t>Le Web </a:t>
            </a:r>
          </a:p>
          <a:p>
            <a:pPr marL="457200" indent="-457200"/>
            <a:endParaRPr lang="fr-FR" dirty="0" smtClean="0"/>
          </a:p>
          <a:p>
            <a:pPr lvl="1"/>
            <a:r>
              <a:rPr lang="fr-FR" dirty="0"/>
              <a:t>E</a:t>
            </a:r>
            <a:r>
              <a:rPr lang="fr-FR" dirty="0" smtClean="0"/>
              <a:t>st un Aspect d’Internet</a:t>
            </a:r>
          </a:p>
          <a:p>
            <a:pPr lvl="1"/>
            <a:r>
              <a:rPr lang="fr-FR" dirty="0" smtClean="0"/>
              <a:t>Une application d’Internet</a:t>
            </a:r>
          </a:p>
          <a:p>
            <a:pPr lvl="1"/>
            <a:r>
              <a:rPr lang="fr-FR" dirty="0" smtClean="0"/>
              <a:t>Un service d’internet parmi d’autres:</a:t>
            </a:r>
            <a:endParaRPr lang="en-US" dirty="0" smtClean="0"/>
          </a:p>
          <a:p>
            <a:pPr lvl="2"/>
            <a:r>
              <a:rPr lang="fr-FR" dirty="0" smtClean="0"/>
              <a:t>Transfert de fichiers</a:t>
            </a:r>
          </a:p>
          <a:p>
            <a:pPr lvl="2"/>
            <a:r>
              <a:rPr lang="fr-FR" dirty="0" smtClean="0"/>
              <a:t>VoIP: Voix Sur IP</a:t>
            </a:r>
          </a:p>
          <a:p>
            <a:pPr lvl="2"/>
            <a:r>
              <a:rPr lang="fr-FR" dirty="0" smtClean="0"/>
              <a:t>Messagerie électronique</a:t>
            </a:r>
          </a:p>
          <a:p>
            <a:pPr lvl="1"/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13FA0-A457-44E5-B6AD-AE1728162F1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34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Web C’est quoi?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fr-FR" dirty="0"/>
              <a:t>Principe original : </a:t>
            </a:r>
          </a:p>
          <a:p>
            <a:pPr algn="just">
              <a:lnSpc>
                <a:spcPct val="150000"/>
              </a:lnSpc>
            </a:pPr>
            <a:r>
              <a:rPr lang="fr-FR" dirty="0"/>
              <a:t>A</a:t>
            </a:r>
            <a:r>
              <a:rPr lang="fr-FR" dirty="0" smtClean="0"/>
              <a:t>ccéder </a:t>
            </a:r>
            <a:r>
              <a:rPr lang="fr-FR" dirty="0"/>
              <a:t>à des documents </a:t>
            </a:r>
            <a:r>
              <a:rPr lang="fr-FR" dirty="0" smtClean="0"/>
              <a:t>textuels, situés </a:t>
            </a:r>
            <a:r>
              <a:rPr lang="fr-FR" dirty="0"/>
              <a:t>sur des machines accessibles par </a:t>
            </a:r>
            <a:r>
              <a:rPr lang="fr-FR" dirty="0" smtClean="0"/>
              <a:t>Internet, reliés </a:t>
            </a:r>
            <a:r>
              <a:rPr lang="fr-FR" dirty="0"/>
              <a:t>entre eux par un mécanisme de lien « hypertexte »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63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Web C’est quoi?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435280" cy="4975192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dirty="0" err="1"/>
              <a:t>Actuellement</a:t>
            </a:r>
            <a:r>
              <a:rPr lang="en-US" dirty="0"/>
              <a:t> : </a:t>
            </a:r>
            <a:r>
              <a:rPr lang="en-US" dirty="0" err="1" smtClean="0"/>
              <a:t>Servir</a:t>
            </a:r>
            <a:r>
              <a:rPr lang="en-US" dirty="0" smtClean="0"/>
              <a:t> </a:t>
            </a:r>
            <a:r>
              <a:rPr lang="en-US" dirty="0"/>
              <a:t>des </a:t>
            </a:r>
            <a:r>
              <a:rPr lang="en-US" dirty="0" err="1"/>
              <a:t>ressources</a:t>
            </a:r>
            <a:endParaRPr lang="en-US" dirty="0"/>
          </a:p>
          <a:p>
            <a:pPr lvl="1" algn="just">
              <a:lnSpc>
                <a:spcPct val="150000"/>
              </a:lnSpc>
            </a:pPr>
            <a:r>
              <a:rPr lang="fr-FR" dirty="0" smtClean="0"/>
              <a:t>De </a:t>
            </a:r>
            <a:r>
              <a:rPr lang="fr-FR" dirty="0"/>
              <a:t>différentes natures : texte, image, son, vidéo, contenu applicatif… </a:t>
            </a:r>
            <a:endParaRPr lang="fr-FR" dirty="0" smtClean="0"/>
          </a:p>
          <a:p>
            <a:pPr lvl="1" algn="just">
              <a:lnSpc>
                <a:spcPct val="150000"/>
              </a:lnSpc>
            </a:pPr>
            <a:r>
              <a:rPr lang="fr-FR" dirty="0" smtClean="0"/>
              <a:t>Hypermédia, </a:t>
            </a:r>
            <a:endParaRPr lang="fr-FR" dirty="0"/>
          </a:p>
          <a:p>
            <a:pPr lvl="1" algn="just">
              <a:lnSpc>
                <a:spcPct val="150000"/>
              </a:lnSpc>
            </a:pPr>
            <a:r>
              <a:rPr lang="fr-FR" dirty="0" smtClean="0"/>
              <a:t>Interactives,</a:t>
            </a:r>
          </a:p>
          <a:p>
            <a:pPr lvl="1" algn="just">
              <a:lnSpc>
                <a:spcPct val="150000"/>
              </a:lnSpc>
            </a:pPr>
            <a:r>
              <a:rPr lang="fr-FR" dirty="0" smtClean="0"/>
              <a:t>Permettant </a:t>
            </a:r>
            <a:r>
              <a:rPr lang="fr-FR" dirty="0"/>
              <a:t>à l’utilisateur d’accéder à un service donné : rechercher de l’information, acheter un objet, accéder à ses mails, consulter ses comptes en banque…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10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08520" y="260648"/>
            <a:ext cx="9011344" cy="1399032"/>
          </a:xfrm>
        </p:spPr>
        <p:txBody>
          <a:bodyPr/>
          <a:lstStyle/>
          <a:p>
            <a:r>
              <a:rPr lang="fr-FR" dirty="0" smtClean="0"/>
              <a:t>Web: </a:t>
            </a:r>
            <a:r>
              <a:rPr lang="en-US" dirty="0" smtClean="0"/>
              <a:t>La naissance (1989-1991)</a:t>
            </a:r>
            <a:endParaRPr lang="en-US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Mars 89 : projet de création d’un hypertexte documentaire distribué sur le réseau du </a:t>
            </a:r>
            <a:r>
              <a:rPr lang="fr-FR" dirty="0" smtClean="0"/>
              <a:t>CERN. </a:t>
            </a:r>
            <a:endParaRPr lang="fr-FR" dirty="0"/>
          </a:p>
          <a:p>
            <a:pPr lvl="1"/>
            <a:r>
              <a:rPr lang="fr-FR" dirty="0" smtClean="0"/>
              <a:t>Origine </a:t>
            </a:r>
            <a:r>
              <a:rPr lang="fr-FR" dirty="0"/>
              <a:t>: Tim </a:t>
            </a:r>
            <a:r>
              <a:rPr lang="fr-FR" dirty="0" err="1"/>
              <a:t>Berners</a:t>
            </a:r>
            <a:r>
              <a:rPr lang="fr-FR" dirty="0"/>
              <a:t>-Lee, puis Robert </a:t>
            </a:r>
            <a:r>
              <a:rPr lang="fr-FR" dirty="0" err="1"/>
              <a:t>Cailliau</a:t>
            </a:r>
            <a:r>
              <a:rPr lang="fr-FR" dirty="0"/>
              <a:t> (1990) </a:t>
            </a:r>
            <a:endParaRPr lang="fr-FR" dirty="0" smtClean="0"/>
          </a:p>
          <a:p>
            <a:pPr lvl="1"/>
            <a:r>
              <a:rPr lang="fr-FR" dirty="0" smtClean="0"/>
              <a:t>Choix </a:t>
            </a:r>
            <a:r>
              <a:rPr lang="fr-FR" dirty="0"/>
              <a:t>des technologies TCP/IP et ouverture de la première connexion du CERN avec Internet </a:t>
            </a:r>
            <a:endParaRPr lang="fr-FR" dirty="0" smtClean="0"/>
          </a:p>
          <a:p>
            <a:pPr lvl="1"/>
            <a:r>
              <a:rPr lang="fr-FR" dirty="0" smtClean="0"/>
              <a:t>Mise </a:t>
            </a:r>
            <a:r>
              <a:rPr lang="fr-FR" dirty="0"/>
              <a:t>au point des 3 technologies de base du Web : URL, HTML et </a:t>
            </a:r>
            <a:r>
              <a:rPr lang="fr-FR" dirty="0" smtClean="0"/>
              <a:t>HTTP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203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1104</Words>
  <Application>Microsoft Office PowerPoint</Application>
  <PresentationFormat>Affichage à l'écran (4:3)</PresentationFormat>
  <Paragraphs>194</Paragraphs>
  <Slides>42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42</vt:i4>
      </vt:variant>
    </vt:vector>
  </HeadingPairs>
  <TitlesOfParts>
    <vt:vector size="43" baseType="lpstr">
      <vt:lpstr>Verve</vt:lpstr>
      <vt:lpstr>Le web</vt:lpstr>
      <vt:lpstr>Internet avant le Web</vt:lpstr>
      <vt:lpstr>Le Web C’est quoi?</vt:lpstr>
      <vt:lpstr>Le Web C’est quoi?</vt:lpstr>
      <vt:lpstr>Le Web C’est quoi?</vt:lpstr>
      <vt:lpstr>Web et Internet, Une différence?</vt:lpstr>
      <vt:lpstr>Le Web C’est quoi?</vt:lpstr>
      <vt:lpstr>Le Web C’est quoi?</vt:lpstr>
      <vt:lpstr>Web: La naissance (1989-1991)</vt:lpstr>
      <vt:lpstr>Web: La naissance (1989-1991)</vt:lpstr>
      <vt:lpstr>Web: La naissance (1989-1991)</vt:lpstr>
      <vt:lpstr>Web: La naissance (1989-1991)</vt:lpstr>
      <vt:lpstr>Web: La naissance (1989-1991)</vt:lpstr>
      <vt:lpstr>Présentation PowerPoint</vt:lpstr>
      <vt:lpstr>Web:  Definition</vt:lpstr>
      <vt:lpstr>Page web</vt:lpstr>
      <vt:lpstr>Page web</vt:lpstr>
      <vt:lpstr>Présentation PowerPoint</vt:lpstr>
      <vt:lpstr>Site web, pages web</vt:lpstr>
      <vt:lpstr>Site Web</vt:lpstr>
      <vt:lpstr>Site Web</vt:lpstr>
      <vt:lpstr>Site Web</vt:lpstr>
      <vt:lpstr>Site Web</vt:lpstr>
      <vt:lpstr>Structures d’un site Web:</vt:lpstr>
      <vt:lpstr>Structures d’un site Web:</vt:lpstr>
      <vt:lpstr>Site Web: structure ou plan</vt:lpstr>
      <vt:lpstr>Site Web: structure ou plan</vt:lpstr>
      <vt:lpstr>Présentation PowerPoint</vt:lpstr>
      <vt:lpstr>Site Web: structure ou plan</vt:lpstr>
      <vt:lpstr>Site Web: structure séquentielle</vt:lpstr>
      <vt:lpstr>Site Web: structure séquentielle complexe</vt:lpstr>
      <vt:lpstr>Site Web: structure séquentielle complexe</vt:lpstr>
      <vt:lpstr>Site Web: structure hiérarchique</vt:lpstr>
      <vt:lpstr>Site Web: structure hiérarchique à étoile</vt:lpstr>
      <vt:lpstr>Site Web: structure hiérarchique à étoile</vt:lpstr>
      <vt:lpstr>Site Web: structure hiérarchique à plusieurs niveaux </vt:lpstr>
      <vt:lpstr>Site Web: structure hiérarchique à plusieurs niveaux </vt:lpstr>
      <vt:lpstr>Site Web: structure web</vt:lpstr>
      <vt:lpstr>Site Web: structure web</vt:lpstr>
      <vt:lpstr>Site Web: structure web</vt:lpstr>
      <vt:lpstr>Site Web: structure web</vt:lpstr>
      <vt:lpstr>Structure web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web</dc:title>
  <dc:creator>Nejersette</dc:creator>
  <cp:lastModifiedBy>Nejersette</cp:lastModifiedBy>
  <cp:revision>1</cp:revision>
  <dcterms:created xsi:type="dcterms:W3CDTF">2015-02-21T13:15:39Z</dcterms:created>
  <dcterms:modified xsi:type="dcterms:W3CDTF">2015-02-21T13:16:22Z</dcterms:modified>
</cp:coreProperties>
</file>