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70" r:id="rId3"/>
    <p:sldId id="271" r:id="rId4"/>
    <p:sldId id="272" r:id="rId5"/>
    <p:sldId id="276" r:id="rId6"/>
    <p:sldId id="277" r:id="rId7"/>
    <p:sldId id="278" r:id="rId8"/>
    <p:sldId id="279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8" r:id="rId35"/>
    <p:sldId id="311" r:id="rId36"/>
    <p:sldId id="312" r:id="rId37"/>
    <p:sldId id="313" r:id="rId38"/>
    <p:sldId id="314" r:id="rId39"/>
    <p:sldId id="315" r:id="rId40"/>
    <p:sldId id="319" r:id="rId41"/>
    <p:sldId id="321" r:id="rId42"/>
    <p:sldId id="267" r:id="rId43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47" autoAdjust="0"/>
  </p:normalViewPr>
  <p:slideViewPr>
    <p:cSldViewPr snapToGrid="0">
      <p:cViewPr>
        <p:scale>
          <a:sx n="80" d="100"/>
          <a:sy n="80" d="100"/>
        </p:scale>
        <p:origin x="880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C897C-C8EB-4949-9451-6B1883F6989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8377B-FDFE-490A-AF85-874C2E224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39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8377B-FDFE-490A-AF85-874C2E2249E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92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13160" y="1155960"/>
            <a:ext cx="4160520" cy="2385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155;p19"/>
          <p:cNvGrpSpPr/>
          <p:nvPr/>
        </p:nvGrpSpPr>
        <p:grpSpPr>
          <a:xfrm>
            <a:off x="-145080" y="-504000"/>
            <a:ext cx="9434160" cy="6151320"/>
            <a:chOff x="-145080" y="-504000"/>
            <a:chExt cx="9434160" cy="6151320"/>
          </a:xfrm>
        </p:grpSpPr>
        <p:sp>
          <p:nvSpPr>
            <p:cNvPr id="71" name="Google Shape;156;p19"/>
            <p:cNvSpPr/>
            <p:nvPr/>
          </p:nvSpPr>
          <p:spPr>
            <a:xfrm rot="10800000" flipH="1">
              <a:off x="534240" y="46796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2" name="Google Shape;157;p19"/>
            <p:cNvSpPr/>
            <p:nvPr/>
          </p:nvSpPr>
          <p:spPr>
            <a:xfrm>
              <a:off x="-145080" y="39240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3" name="Google Shape;158;p19"/>
            <p:cNvSpPr/>
            <p:nvPr/>
          </p:nvSpPr>
          <p:spPr>
            <a:xfrm>
              <a:off x="-145080" y="44197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4" name="Google Shape;159;p19"/>
            <p:cNvSpPr/>
            <p:nvPr/>
          </p:nvSpPr>
          <p:spPr>
            <a:xfrm flipH="1">
              <a:off x="8430120" y="464436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5" name="Google Shape;160;p19"/>
            <p:cNvSpPr/>
            <p:nvPr/>
          </p:nvSpPr>
          <p:spPr>
            <a:xfrm rot="10800000" flipH="1">
              <a:off x="-126000" y="-428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6" name="Google Shape;161;p19"/>
            <p:cNvSpPr/>
            <p:nvPr/>
          </p:nvSpPr>
          <p:spPr>
            <a:xfrm flipH="1">
              <a:off x="7769880" y="-5040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7" name="Google Shape;162;p19"/>
            <p:cNvSpPr/>
            <p:nvPr/>
          </p:nvSpPr>
          <p:spPr>
            <a:xfrm rot="10800000">
              <a:off x="8450640" y="2516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8" name="Google Shape;163;p19"/>
            <p:cNvSpPr/>
            <p:nvPr/>
          </p:nvSpPr>
          <p:spPr>
            <a:xfrm rot="10800000">
              <a:off x="8450640" y="-2440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20000" y="1270440"/>
            <a:ext cx="3777120" cy="1709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122080" y="1060200"/>
            <a:ext cx="3108960" cy="310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7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168;p20"/>
          <p:cNvGrpSpPr/>
          <p:nvPr/>
        </p:nvGrpSpPr>
        <p:grpSpPr>
          <a:xfrm>
            <a:off x="-247320" y="-445680"/>
            <a:ext cx="9637920" cy="6029280"/>
            <a:chOff x="-247320" y="-445680"/>
            <a:chExt cx="9637920" cy="6029280"/>
          </a:xfrm>
        </p:grpSpPr>
        <p:sp>
          <p:nvSpPr>
            <p:cNvPr id="82" name="Google Shape;169;p20"/>
            <p:cNvSpPr/>
            <p:nvPr/>
          </p:nvSpPr>
          <p:spPr>
            <a:xfrm>
              <a:off x="-125640" y="44532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3" name="Google Shape;170;p20"/>
            <p:cNvSpPr/>
            <p:nvPr/>
          </p:nvSpPr>
          <p:spPr>
            <a:xfrm flipH="1">
              <a:off x="855180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4" name="Google Shape;171;p20"/>
            <p:cNvSpPr/>
            <p:nvPr/>
          </p:nvSpPr>
          <p:spPr>
            <a:xfrm flipH="1">
              <a:off x="801108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5" name="Google Shape;172;p20"/>
            <p:cNvSpPr/>
            <p:nvPr/>
          </p:nvSpPr>
          <p:spPr>
            <a:xfrm rot="10800000" flipH="1">
              <a:off x="-247680" y="50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6" name="Google Shape;173;p20"/>
            <p:cNvSpPr/>
            <p:nvPr/>
          </p:nvSpPr>
          <p:spPr>
            <a:xfrm rot="10800000" flipH="1">
              <a:off x="293040" y="-44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7" name="Google Shape;174;p20"/>
            <p:cNvSpPr/>
            <p:nvPr/>
          </p:nvSpPr>
          <p:spPr>
            <a:xfrm rot="10800000">
              <a:off x="8431200" y="-403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8" name="Google Shape;175;p20"/>
            <p:cNvSpPr/>
            <p:nvPr/>
          </p:nvSpPr>
          <p:spPr>
            <a:xfrm>
              <a:off x="-125640" y="39967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9" name="Google Shape;176;p20"/>
            <p:cNvSpPr/>
            <p:nvPr/>
          </p:nvSpPr>
          <p:spPr>
            <a:xfrm>
              <a:off x="8430840" y="468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720000" y="1637640"/>
            <a:ext cx="3597480" cy="1062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13160" y="2384280"/>
            <a:ext cx="4344120" cy="915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5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title"/>
          </p:nvPr>
        </p:nvSpPr>
        <p:spPr>
          <a:xfrm>
            <a:off x="713160" y="1468440"/>
            <a:ext cx="1263960" cy="915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6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180;p21"/>
          <p:cNvGrpSpPr/>
          <p:nvPr/>
        </p:nvGrpSpPr>
        <p:grpSpPr>
          <a:xfrm>
            <a:off x="-247320" y="-445680"/>
            <a:ext cx="9638640" cy="6029280"/>
            <a:chOff x="-247320" y="-445680"/>
            <a:chExt cx="9638640" cy="6029280"/>
          </a:xfrm>
        </p:grpSpPr>
        <p:sp>
          <p:nvSpPr>
            <p:cNvPr id="94" name="Google Shape;181;p21"/>
            <p:cNvSpPr/>
            <p:nvPr/>
          </p:nvSpPr>
          <p:spPr>
            <a:xfrm flipH="1">
              <a:off x="8430120" y="44532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5" name="Google Shape;182;p21"/>
            <p:cNvSpPr/>
            <p:nvPr/>
          </p:nvSpPr>
          <p:spPr>
            <a:xfrm>
              <a:off x="-24732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6" name="Google Shape;183;p21"/>
            <p:cNvSpPr/>
            <p:nvPr/>
          </p:nvSpPr>
          <p:spPr>
            <a:xfrm>
              <a:off x="29340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7" name="Google Shape;184;p21"/>
            <p:cNvSpPr/>
            <p:nvPr/>
          </p:nvSpPr>
          <p:spPr>
            <a:xfrm rot="10800000">
              <a:off x="8552880" y="50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8" name="Google Shape;185;p21"/>
            <p:cNvSpPr/>
            <p:nvPr/>
          </p:nvSpPr>
          <p:spPr>
            <a:xfrm rot="10800000">
              <a:off x="8012160" y="-4456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9" name="Google Shape;186;p21"/>
            <p:cNvSpPr/>
            <p:nvPr/>
          </p:nvSpPr>
          <p:spPr>
            <a:xfrm rot="10800000" flipH="1">
              <a:off x="-126000" y="-403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0" name="Google Shape;187;p21"/>
            <p:cNvSpPr/>
            <p:nvPr/>
          </p:nvSpPr>
          <p:spPr>
            <a:xfrm flipH="1">
              <a:off x="8430120" y="39967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1" name="Google Shape;188;p21"/>
            <p:cNvSpPr/>
            <p:nvPr/>
          </p:nvSpPr>
          <p:spPr>
            <a:xfrm flipH="1">
              <a:off x="-126360" y="468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837320" y="1796400"/>
            <a:ext cx="3593160" cy="644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AND_BODY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92;p22"/>
          <p:cNvGrpSpPr/>
          <p:nvPr/>
        </p:nvGrpSpPr>
        <p:grpSpPr>
          <a:xfrm>
            <a:off x="-247320" y="-445680"/>
            <a:ext cx="9638640" cy="6029280"/>
            <a:chOff x="-247320" y="-445680"/>
            <a:chExt cx="9638640" cy="6029280"/>
          </a:xfrm>
        </p:grpSpPr>
        <p:sp>
          <p:nvSpPr>
            <p:cNvPr id="104" name="Google Shape;193;p22"/>
            <p:cNvSpPr/>
            <p:nvPr/>
          </p:nvSpPr>
          <p:spPr>
            <a:xfrm>
              <a:off x="-24732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5" name="Google Shape;194;p22"/>
            <p:cNvSpPr/>
            <p:nvPr/>
          </p:nvSpPr>
          <p:spPr>
            <a:xfrm>
              <a:off x="29340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6" name="Google Shape;195;p22"/>
            <p:cNvSpPr/>
            <p:nvPr/>
          </p:nvSpPr>
          <p:spPr>
            <a:xfrm flipH="1">
              <a:off x="855180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7" name="Google Shape;196;p22"/>
            <p:cNvSpPr/>
            <p:nvPr/>
          </p:nvSpPr>
          <p:spPr>
            <a:xfrm flipH="1">
              <a:off x="801108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8" name="Google Shape;197;p22"/>
            <p:cNvSpPr/>
            <p:nvPr/>
          </p:nvSpPr>
          <p:spPr>
            <a:xfrm rot="10800000" flipH="1">
              <a:off x="-247680" y="50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9" name="Google Shape;198;p22"/>
            <p:cNvSpPr/>
            <p:nvPr/>
          </p:nvSpPr>
          <p:spPr>
            <a:xfrm rot="10800000" flipH="1">
              <a:off x="293040" y="-44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0" name="Google Shape;199;p22"/>
            <p:cNvSpPr/>
            <p:nvPr/>
          </p:nvSpPr>
          <p:spPr>
            <a:xfrm rot="10800000">
              <a:off x="8552880" y="50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1" name="Google Shape;200;p22"/>
            <p:cNvSpPr/>
            <p:nvPr/>
          </p:nvSpPr>
          <p:spPr>
            <a:xfrm rot="10800000">
              <a:off x="8012160" y="-4456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1021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AND_BODY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204;p23"/>
          <p:cNvGrpSpPr/>
          <p:nvPr/>
        </p:nvGrpSpPr>
        <p:grpSpPr>
          <a:xfrm>
            <a:off x="-534960" y="-37440"/>
            <a:ext cx="10207440" cy="5621040"/>
            <a:chOff x="-534960" y="-37440"/>
            <a:chExt cx="10207440" cy="5621040"/>
          </a:xfrm>
        </p:grpSpPr>
        <p:sp>
          <p:nvSpPr>
            <p:cNvPr id="115" name="Google Shape;205;p23"/>
            <p:cNvSpPr/>
            <p:nvPr/>
          </p:nvSpPr>
          <p:spPr>
            <a:xfrm>
              <a:off x="-12564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6" name="Google Shape;206;p23"/>
            <p:cNvSpPr/>
            <p:nvPr/>
          </p:nvSpPr>
          <p:spPr>
            <a:xfrm>
              <a:off x="-53496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7" name="Google Shape;207;p23"/>
            <p:cNvSpPr/>
            <p:nvPr/>
          </p:nvSpPr>
          <p:spPr>
            <a:xfrm rot="10800000">
              <a:off x="8834040" y="-374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8" name="Google Shape;208;p23"/>
            <p:cNvSpPr/>
            <p:nvPr/>
          </p:nvSpPr>
          <p:spPr>
            <a:xfrm rot="10800000">
              <a:off x="8431200" y="4194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9" name="Google Shape;209;p23"/>
            <p:cNvSpPr/>
            <p:nvPr/>
          </p:nvSpPr>
          <p:spPr>
            <a:xfrm flipH="1">
              <a:off x="842328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0" name="Google Shape;210;p23"/>
            <p:cNvSpPr/>
            <p:nvPr/>
          </p:nvSpPr>
          <p:spPr>
            <a:xfrm flipH="1">
              <a:off x="883296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1" name="Google Shape;211;p23"/>
            <p:cNvSpPr/>
            <p:nvPr/>
          </p:nvSpPr>
          <p:spPr>
            <a:xfrm rot="10800000" flipH="1">
              <a:off x="-528840" y="-37440"/>
              <a:ext cx="838440" cy="967680"/>
            </a:xfrm>
            <a:custGeom>
              <a:avLst/>
              <a:gdLst>
                <a:gd name="textAreaLeft" fmla="*/ 360 w 838440"/>
                <a:gd name="textAreaRight" fmla="*/ 83916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2" name="Google Shape;212;p23"/>
            <p:cNvSpPr/>
            <p:nvPr/>
          </p:nvSpPr>
          <p:spPr>
            <a:xfrm rot="10800000" flipH="1">
              <a:off x="-126000" y="4194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44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AND_TWO_COLUMNS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216;p24"/>
          <p:cNvGrpSpPr/>
          <p:nvPr/>
        </p:nvGrpSpPr>
        <p:grpSpPr>
          <a:xfrm>
            <a:off x="-310320" y="3500640"/>
            <a:ext cx="9764280" cy="2328120"/>
            <a:chOff x="-310320" y="3500640"/>
            <a:chExt cx="9764280" cy="2328120"/>
          </a:xfrm>
        </p:grpSpPr>
        <p:sp>
          <p:nvSpPr>
            <p:cNvPr id="126" name="Google Shape;217;p24"/>
            <p:cNvSpPr/>
            <p:nvPr/>
          </p:nvSpPr>
          <p:spPr>
            <a:xfrm rot="10800000" flipH="1">
              <a:off x="927000" y="46303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7" name="Google Shape;218;p24"/>
            <p:cNvSpPr/>
            <p:nvPr/>
          </p:nvSpPr>
          <p:spPr>
            <a:xfrm rot="10800000" flipH="1">
              <a:off x="272520" y="48610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8" name="Google Shape;219;p24"/>
            <p:cNvSpPr/>
            <p:nvPr/>
          </p:nvSpPr>
          <p:spPr>
            <a:xfrm>
              <a:off x="-310320" y="39963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29" name="Google Shape;220;p24"/>
            <p:cNvSpPr/>
            <p:nvPr/>
          </p:nvSpPr>
          <p:spPr>
            <a:xfrm>
              <a:off x="-125640" y="35006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0" name="Google Shape;221;p24"/>
            <p:cNvSpPr/>
            <p:nvPr/>
          </p:nvSpPr>
          <p:spPr>
            <a:xfrm flipH="1">
              <a:off x="8615160" y="399636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1" name="Google Shape;222;p24"/>
            <p:cNvSpPr/>
            <p:nvPr/>
          </p:nvSpPr>
          <p:spPr>
            <a:xfrm flipH="1">
              <a:off x="8423280" y="35006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2" name="Google Shape;223;p24"/>
            <p:cNvSpPr/>
            <p:nvPr/>
          </p:nvSpPr>
          <p:spPr>
            <a:xfrm rot="10800000">
              <a:off x="7378200" y="46303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3" name="Google Shape;224;p24"/>
            <p:cNvSpPr/>
            <p:nvPr/>
          </p:nvSpPr>
          <p:spPr>
            <a:xfrm rot="10800000">
              <a:off x="8032680" y="48610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AND_TWO_COLUMNS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231;p25"/>
          <p:cNvGrpSpPr/>
          <p:nvPr/>
        </p:nvGrpSpPr>
        <p:grpSpPr>
          <a:xfrm>
            <a:off x="-655560" y="3436920"/>
            <a:ext cx="10454760" cy="2310840"/>
            <a:chOff x="-655560" y="3436920"/>
            <a:chExt cx="10454760" cy="2310840"/>
          </a:xfrm>
        </p:grpSpPr>
        <p:sp>
          <p:nvSpPr>
            <p:cNvPr id="136" name="Google Shape;232;p25"/>
            <p:cNvSpPr/>
            <p:nvPr/>
          </p:nvSpPr>
          <p:spPr>
            <a:xfrm rot="10800000" flipH="1">
              <a:off x="-137160" y="3436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7" name="Google Shape;233;p25"/>
            <p:cNvSpPr/>
            <p:nvPr/>
          </p:nvSpPr>
          <p:spPr>
            <a:xfrm>
              <a:off x="183240" y="4541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8" name="Google Shape;234;p25"/>
            <p:cNvSpPr/>
            <p:nvPr/>
          </p:nvSpPr>
          <p:spPr>
            <a:xfrm rot="10800000" flipH="1">
              <a:off x="-655920" y="3903480"/>
              <a:ext cx="838440" cy="967680"/>
            </a:xfrm>
            <a:custGeom>
              <a:avLst/>
              <a:gdLst>
                <a:gd name="textAreaLeft" fmla="*/ 360 w 838440"/>
                <a:gd name="textAreaRight" fmla="*/ 83916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39" name="Google Shape;235;p25"/>
            <p:cNvSpPr/>
            <p:nvPr/>
          </p:nvSpPr>
          <p:spPr>
            <a:xfrm rot="10800000">
              <a:off x="8442360" y="3436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0" name="Google Shape;236;p25"/>
            <p:cNvSpPr/>
            <p:nvPr/>
          </p:nvSpPr>
          <p:spPr>
            <a:xfrm flipH="1">
              <a:off x="8121240" y="4541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1" name="Google Shape;237;p25"/>
            <p:cNvSpPr/>
            <p:nvPr/>
          </p:nvSpPr>
          <p:spPr>
            <a:xfrm rot="10800000">
              <a:off x="8960760" y="39034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2" name="Google Shape;238;p25"/>
            <p:cNvSpPr/>
            <p:nvPr/>
          </p:nvSpPr>
          <p:spPr>
            <a:xfrm rot="10800000">
              <a:off x="7719120" y="47800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3" name="Google Shape;239;p25"/>
            <p:cNvSpPr/>
            <p:nvPr/>
          </p:nvSpPr>
          <p:spPr>
            <a:xfrm rot="10800000">
              <a:off x="586800" y="47800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244;p26"/>
          <p:cNvGrpSpPr/>
          <p:nvPr/>
        </p:nvGrpSpPr>
        <p:grpSpPr>
          <a:xfrm>
            <a:off x="-512280" y="-358200"/>
            <a:ext cx="10169640" cy="5930280"/>
            <a:chOff x="-512280" y="-358200"/>
            <a:chExt cx="10169640" cy="5930280"/>
          </a:xfrm>
        </p:grpSpPr>
        <p:sp>
          <p:nvSpPr>
            <p:cNvPr id="146" name="Google Shape;245;p26"/>
            <p:cNvSpPr/>
            <p:nvPr/>
          </p:nvSpPr>
          <p:spPr>
            <a:xfrm flipH="1">
              <a:off x="8430120" y="40741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7" name="Google Shape;246;p26"/>
            <p:cNvSpPr/>
            <p:nvPr/>
          </p:nvSpPr>
          <p:spPr>
            <a:xfrm rot="10800000">
              <a:off x="8818920" y="1832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8" name="Google Shape;247;p26"/>
            <p:cNvSpPr/>
            <p:nvPr/>
          </p:nvSpPr>
          <p:spPr>
            <a:xfrm rot="10800000">
              <a:off x="8011800" y="46044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49" name="Google Shape;248;p26"/>
            <p:cNvSpPr/>
            <p:nvPr/>
          </p:nvSpPr>
          <p:spPr>
            <a:xfrm flipH="1">
              <a:off x="8430120" y="-3582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0" name="Google Shape;249;p26"/>
            <p:cNvSpPr/>
            <p:nvPr/>
          </p:nvSpPr>
          <p:spPr>
            <a:xfrm>
              <a:off x="-124200" y="40741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1" name="Google Shape;250;p26"/>
            <p:cNvSpPr/>
            <p:nvPr/>
          </p:nvSpPr>
          <p:spPr>
            <a:xfrm rot="10800000" flipH="1">
              <a:off x="-512640" y="183240"/>
              <a:ext cx="838440" cy="967680"/>
            </a:xfrm>
            <a:custGeom>
              <a:avLst/>
              <a:gdLst>
                <a:gd name="textAreaLeft" fmla="*/ 360 w 838440"/>
                <a:gd name="textAreaRight" fmla="*/ 83916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2" name="Google Shape;251;p26"/>
            <p:cNvSpPr/>
            <p:nvPr/>
          </p:nvSpPr>
          <p:spPr>
            <a:xfrm rot="10800000" flipH="1">
              <a:off x="294840" y="46044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3" name="Google Shape;252;p26"/>
            <p:cNvSpPr/>
            <p:nvPr/>
          </p:nvSpPr>
          <p:spPr>
            <a:xfrm>
              <a:off x="-124200" y="-3582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261;p27"/>
          <p:cNvGrpSpPr/>
          <p:nvPr/>
        </p:nvGrpSpPr>
        <p:grpSpPr>
          <a:xfrm>
            <a:off x="-519480" y="2675160"/>
            <a:ext cx="10224360" cy="2743920"/>
            <a:chOff x="-519480" y="2675160"/>
            <a:chExt cx="10224360" cy="2743920"/>
          </a:xfrm>
        </p:grpSpPr>
        <p:sp>
          <p:nvSpPr>
            <p:cNvPr id="156" name="Google Shape;262;p27"/>
            <p:cNvSpPr/>
            <p:nvPr/>
          </p:nvSpPr>
          <p:spPr>
            <a:xfrm rot="10800000" flipH="1">
              <a:off x="-119160" y="30852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7" name="Google Shape;263;p27"/>
            <p:cNvSpPr/>
            <p:nvPr/>
          </p:nvSpPr>
          <p:spPr>
            <a:xfrm rot="10800000" flipH="1">
              <a:off x="-519840" y="2675160"/>
              <a:ext cx="838440" cy="967680"/>
            </a:xfrm>
            <a:custGeom>
              <a:avLst/>
              <a:gdLst>
                <a:gd name="textAreaLeft" fmla="*/ 360 w 838440"/>
                <a:gd name="textAreaRight" fmla="*/ 83916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8" name="Google Shape;264;p27"/>
            <p:cNvSpPr/>
            <p:nvPr/>
          </p:nvSpPr>
          <p:spPr>
            <a:xfrm>
              <a:off x="-519480" y="39556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59" name="Google Shape;265;p27"/>
            <p:cNvSpPr/>
            <p:nvPr/>
          </p:nvSpPr>
          <p:spPr>
            <a:xfrm>
              <a:off x="21240" y="44514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0" name="Google Shape;266;p27"/>
            <p:cNvSpPr/>
            <p:nvPr/>
          </p:nvSpPr>
          <p:spPr>
            <a:xfrm rot="10800000">
              <a:off x="8465400" y="30852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1" name="Google Shape;267;p27"/>
            <p:cNvSpPr/>
            <p:nvPr/>
          </p:nvSpPr>
          <p:spPr>
            <a:xfrm rot="10800000">
              <a:off x="8866440" y="26751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2" name="Google Shape;268;p27"/>
            <p:cNvSpPr/>
            <p:nvPr/>
          </p:nvSpPr>
          <p:spPr>
            <a:xfrm flipH="1">
              <a:off x="8865360" y="395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3" name="Google Shape;269;p27"/>
            <p:cNvSpPr/>
            <p:nvPr/>
          </p:nvSpPr>
          <p:spPr>
            <a:xfrm flipH="1">
              <a:off x="8324640" y="44514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13160" y="1774080"/>
            <a:ext cx="4675680" cy="10976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6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280;p28"/>
          <p:cNvGrpSpPr/>
          <p:nvPr/>
        </p:nvGrpSpPr>
        <p:grpSpPr>
          <a:xfrm>
            <a:off x="-266400" y="3341880"/>
            <a:ext cx="9676800" cy="2320920"/>
            <a:chOff x="-266400" y="3341880"/>
            <a:chExt cx="9676800" cy="2320920"/>
          </a:xfrm>
        </p:grpSpPr>
        <p:sp>
          <p:nvSpPr>
            <p:cNvPr id="166" name="Google Shape;281;p28"/>
            <p:cNvSpPr/>
            <p:nvPr/>
          </p:nvSpPr>
          <p:spPr>
            <a:xfrm flipH="1">
              <a:off x="7440840" y="46951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7" name="Google Shape;282;p28"/>
            <p:cNvSpPr/>
            <p:nvPr/>
          </p:nvSpPr>
          <p:spPr>
            <a:xfrm>
              <a:off x="863640" y="46951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8" name="Google Shape;283;p28"/>
            <p:cNvSpPr/>
            <p:nvPr/>
          </p:nvSpPr>
          <p:spPr>
            <a:xfrm rot="10800000" flipH="1">
              <a:off x="-266760" y="40291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69" name="Google Shape;284;p28"/>
            <p:cNvSpPr/>
            <p:nvPr/>
          </p:nvSpPr>
          <p:spPr>
            <a:xfrm>
              <a:off x="153000" y="45244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0" name="Google Shape;285;p28"/>
            <p:cNvSpPr/>
            <p:nvPr/>
          </p:nvSpPr>
          <p:spPr>
            <a:xfrm rot="10800000" flipH="1">
              <a:off x="-151560" y="33418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1" name="Google Shape;286;p28"/>
            <p:cNvSpPr/>
            <p:nvPr/>
          </p:nvSpPr>
          <p:spPr>
            <a:xfrm rot="10800000">
              <a:off x="8571960" y="40291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2" name="Google Shape;287;p28"/>
            <p:cNvSpPr/>
            <p:nvPr/>
          </p:nvSpPr>
          <p:spPr>
            <a:xfrm flipH="1">
              <a:off x="8151840" y="45244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73" name="Google Shape;288;p28"/>
            <p:cNvSpPr/>
            <p:nvPr/>
          </p:nvSpPr>
          <p:spPr>
            <a:xfrm rot="10800000">
              <a:off x="8456760" y="33418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352040" y="638280"/>
            <a:ext cx="4078440" cy="76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5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4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title"/>
          </p:nvPr>
        </p:nvSpPr>
        <p:spPr>
          <a:xfrm>
            <a:off x="4352040" y="1990440"/>
            <a:ext cx="4078440" cy="76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5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4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title"/>
          </p:nvPr>
        </p:nvSpPr>
        <p:spPr>
          <a:xfrm>
            <a:off x="4352040" y="3342960"/>
            <a:ext cx="4078440" cy="76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5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4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3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13160" y="677520"/>
            <a:ext cx="5094360" cy="1058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79" name="Google Shape;312;p30"/>
          <p:cNvSpPr/>
          <p:nvPr/>
        </p:nvSpPr>
        <p:spPr>
          <a:xfrm>
            <a:off x="713160" y="3611880"/>
            <a:ext cx="5094360" cy="55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300"/>
              </a:spcBef>
              <a:tabLst>
                <a:tab pos="0" algn="l"/>
              </a:tabLst>
            </a:pPr>
            <a:r>
              <a:rPr lang="en" sz="1200" b="1" u="none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</a:rPr>
              <a:t>CREDITS:</a:t>
            </a:r>
            <a:r>
              <a:rPr lang="en" sz="1200" b="0" u="none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</a:rPr>
              <a:t> This presentation template was created by </a:t>
            </a:r>
            <a:r>
              <a:rPr lang="en" sz="1200" b="1" u="sng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  <a:hlinkClick r:id="rId2"/>
              </a:rPr>
              <a:t>Slidesgo</a:t>
            </a:r>
            <a:r>
              <a:rPr lang="en" sz="1200" b="0" u="none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</a:rPr>
              <a:t>, and includes icons by </a:t>
            </a:r>
            <a:r>
              <a:rPr lang="en" sz="1200" b="1" u="sng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  <a:hlinkClick r:id="rId3"/>
              </a:rPr>
              <a:t>Flaticon</a:t>
            </a:r>
            <a:r>
              <a:rPr lang="en" sz="1200" b="0" u="none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</a:rPr>
              <a:t>, and infographics &amp; images by </a:t>
            </a:r>
            <a:r>
              <a:rPr lang="en" sz="1200" b="1" u="sng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  <a:hlinkClick r:id="rId4"/>
              </a:rPr>
              <a:t>Freepik</a:t>
            </a:r>
            <a:r>
              <a:rPr lang="en" sz="1200" b="0" u="sng" strike="noStrike">
                <a:solidFill>
                  <a:schemeClr val="dk1"/>
                </a:solidFill>
                <a:effectLst/>
                <a:uFillTx/>
                <a:latin typeface="DM Sans"/>
                <a:ea typeface="DM Sans"/>
              </a:rPr>
              <a:t> 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6;p4"/>
          <p:cNvGrpSpPr/>
          <p:nvPr/>
        </p:nvGrpSpPr>
        <p:grpSpPr>
          <a:xfrm>
            <a:off x="-247320" y="-445680"/>
            <a:ext cx="9638640" cy="6029280"/>
            <a:chOff x="-247320" y="-445680"/>
            <a:chExt cx="9638640" cy="6029280"/>
          </a:xfrm>
        </p:grpSpPr>
        <p:sp>
          <p:nvSpPr>
            <p:cNvPr id="181" name="Google Shape;17;p4"/>
            <p:cNvSpPr/>
            <p:nvPr/>
          </p:nvSpPr>
          <p:spPr>
            <a:xfrm>
              <a:off x="-24732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2" name="Google Shape;18;p4"/>
            <p:cNvSpPr/>
            <p:nvPr/>
          </p:nvSpPr>
          <p:spPr>
            <a:xfrm>
              <a:off x="29340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3" name="Google Shape;19;p4"/>
            <p:cNvSpPr/>
            <p:nvPr/>
          </p:nvSpPr>
          <p:spPr>
            <a:xfrm flipH="1">
              <a:off x="855180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4" name="Google Shape;20;p4"/>
            <p:cNvSpPr/>
            <p:nvPr/>
          </p:nvSpPr>
          <p:spPr>
            <a:xfrm flipH="1">
              <a:off x="801108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5" name="Google Shape;21;p4"/>
            <p:cNvSpPr/>
            <p:nvPr/>
          </p:nvSpPr>
          <p:spPr>
            <a:xfrm rot="10800000" flipH="1">
              <a:off x="-247680" y="50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6" name="Google Shape;22;p4"/>
            <p:cNvSpPr/>
            <p:nvPr/>
          </p:nvSpPr>
          <p:spPr>
            <a:xfrm rot="10800000" flipH="1">
              <a:off x="293040" y="-44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7" name="Google Shape;23;p4"/>
            <p:cNvSpPr/>
            <p:nvPr/>
          </p:nvSpPr>
          <p:spPr>
            <a:xfrm rot="10800000">
              <a:off x="8552880" y="50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88" name="Google Shape;24;p4"/>
            <p:cNvSpPr/>
            <p:nvPr/>
          </p:nvSpPr>
          <p:spPr>
            <a:xfrm rot="10800000">
              <a:off x="8012160" y="-4456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97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314;p31"/>
          <p:cNvGrpSpPr/>
          <p:nvPr/>
        </p:nvGrpSpPr>
        <p:grpSpPr>
          <a:xfrm>
            <a:off x="-247320" y="-445680"/>
            <a:ext cx="9638640" cy="6029280"/>
            <a:chOff x="-247320" y="-445680"/>
            <a:chExt cx="9638640" cy="6029280"/>
          </a:xfrm>
        </p:grpSpPr>
        <p:sp>
          <p:nvSpPr>
            <p:cNvPr id="192" name="Google Shape;315;p31"/>
            <p:cNvSpPr/>
            <p:nvPr/>
          </p:nvSpPr>
          <p:spPr>
            <a:xfrm>
              <a:off x="-12564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3" name="Google Shape;316;p31"/>
            <p:cNvSpPr/>
            <p:nvPr/>
          </p:nvSpPr>
          <p:spPr>
            <a:xfrm>
              <a:off x="-12564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4" name="Google Shape;317;p31"/>
            <p:cNvSpPr/>
            <p:nvPr/>
          </p:nvSpPr>
          <p:spPr>
            <a:xfrm rot="10800000" flipH="1">
              <a:off x="-247680" y="50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5" name="Google Shape;318;p31"/>
            <p:cNvSpPr/>
            <p:nvPr/>
          </p:nvSpPr>
          <p:spPr>
            <a:xfrm rot="10800000" flipH="1">
              <a:off x="346680" y="-44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6" name="Google Shape;319;p31"/>
            <p:cNvSpPr/>
            <p:nvPr/>
          </p:nvSpPr>
          <p:spPr>
            <a:xfrm rot="10800000">
              <a:off x="7958520" y="-428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7" name="Google Shape;320;p31"/>
            <p:cNvSpPr/>
            <p:nvPr/>
          </p:nvSpPr>
          <p:spPr>
            <a:xfrm rot="10800000">
              <a:off x="8552880" y="50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8" name="Google Shape;321;p31"/>
            <p:cNvSpPr/>
            <p:nvPr/>
          </p:nvSpPr>
          <p:spPr>
            <a:xfrm>
              <a:off x="843084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99" name="Google Shape;322;p31"/>
            <p:cNvSpPr/>
            <p:nvPr/>
          </p:nvSpPr>
          <p:spPr>
            <a:xfrm>
              <a:off x="843084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9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324;p32"/>
          <p:cNvGrpSpPr/>
          <p:nvPr/>
        </p:nvGrpSpPr>
        <p:grpSpPr>
          <a:xfrm>
            <a:off x="-476640" y="2900520"/>
            <a:ext cx="10096920" cy="2864880"/>
            <a:chOff x="-476640" y="2900520"/>
            <a:chExt cx="10096920" cy="2864880"/>
          </a:xfrm>
        </p:grpSpPr>
        <p:grpSp>
          <p:nvGrpSpPr>
            <p:cNvPr id="201" name="Google Shape;325;p32"/>
            <p:cNvGrpSpPr/>
            <p:nvPr/>
          </p:nvGrpSpPr>
          <p:grpSpPr>
            <a:xfrm>
              <a:off x="-476640" y="2900520"/>
              <a:ext cx="10096920" cy="2864880"/>
              <a:chOff x="-476640" y="2900520"/>
              <a:chExt cx="10096920" cy="2864880"/>
            </a:xfrm>
          </p:grpSpPr>
          <p:sp>
            <p:nvSpPr>
              <p:cNvPr id="202" name="Google Shape;326;p32"/>
              <p:cNvSpPr/>
              <p:nvPr/>
            </p:nvSpPr>
            <p:spPr>
              <a:xfrm rot="10800000" flipH="1">
                <a:off x="-267120" y="2900520"/>
                <a:ext cx="838440" cy="967680"/>
              </a:xfrm>
              <a:custGeom>
                <a:avLst/>
                <a:gdLst>
                  <a:gd name="textAreaLeft" fmla="*/ -360 w 838440"/>
                  <a:gd name="textAreaRight" fmla="*/ 83844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3" name="Google Shape;327;p32"/>
              <p:cNvSpPr/>
              <p:nvPr/>
            </p:nvSpPr>
            <p:spPr>
              <a:xfrm>
                <a:off x="-90720" y="442512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dk2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4" name="Google Shape;328;p32"/>
              <p:cNvSpPr/>
              <p:nvPr/>
            </p:nvSpPr>
            <p:spPr>
              <a:xfrm>
                <a:off x="-476640" y="352296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AFC7FF">
                  <a:alpha val="25000"/>
                </a:srgbClr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5" name="Google Shape;329;p32"/>
              <p:cNvSpPr/>
              <p:nvPr/>
            </p:nvSpPr>
            <p:spPr>
              <a:xfrm rot="10800000">
                <a:off x="8572320" y="290052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lt2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6" name="Google Shape;330;p32"/>
              <p:cNvSpPr/>
              <p:nvPr/>
            </p:nvSpPr>
            <p:spPr>
              <a:xfrm flipH="1">
                <a:off x="8395200" y="4425120"/>
                <a:ext cx="838440" cy="967680"/>
              </a:xfrm>
              <a:custGeom>
                <a:avLst/>
                <a:gdLst>
                  <a:gd name="textAreaLeft" fmla="*/ -360 w 838440"/>
                  <a:gd name="textAreaRight" fmla="*/ 83844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7" name="Google Shape;331;p32"/>
              <p:cNvSpPr/>
              <p:nvPr/>
            </p:nvSpPr>
            <p:spPr>
              <a:xfrm flipH="1">
                <a:off x="8781480" y="3522960"/>
                <a:ext cx="838440" cy="967680"/>
              </a:xfrm>
              <a:custGeom>
                <a:avLst/>
                <a:gdLst>
                  <a:gd name="textAreaLeft" fmla="*/ -360 w 838440"/>
                  <a:gd name="textAreaRight" fmla="*/ 83844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9FCBFD">
                  <a:alpha val="41000"/>
                </a:srgbClr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208" name="Google Shape;332;p32"/>
              <p:cNvSpPr/>
              <p:nvPr/>
            </p:nvSpPr>
            <p:spPr>
              <a:xfrm rot="10800000">
                <a:off x="8010360" y="479772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68DAF8">
                  <a:alpha val="34000"/>
                </a:srgbClr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209" name="Google Shape;333;p32"/>
            <p:cNvSpPr/>
            <p:nvPr/>
          </p:nvSpPr>
          <p:spPr>
            <a:xfrm rot="10800000" flipH="1">
              <a:off x="293400" y="47977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8;p5"/>
          <p:cNvGrpSpPr/>
          <p:nvPr/>
        </p:nvGrpSpPr>
        <p:grpSpPr>
          <a:xfrm>
            <a:off x="-247320" y="-445680"/>
            <a:ext cx="9638640" cy="6029280"/>
            <a:chOff x="-247320" y="-445680"/>
            <a:chExt cx="9638640" cy="6029280"/>
          </a:xfrm>
        </p:grpSpPr>
        <p:sp>
          <p:nvSpPr>
            <p:cNvPr id="211" name="Google Shape;29;p5"/>
            <p:cNvSpPr/>
            <p:nvPr/>
          </p:nvSpPr>
          <p:spPr>
            <a:xfrm>
              <a:off x="-24732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2" name="Google Shape;30;p5"/>
            <p:cNvSpPr/>
            <p:nvPr/>
          </p:nvSpPr>
          <p:spPr>
            <a:xfrm>
              <a:off x="29340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3" name="Google Shape;31;p5"/>
            <p:cNvSpPr/>
            <p:nvPr/>
          </p:nvSpPr>
          <p:spPr>
            <a:xfrm flipH="1">
              <a:off x="855180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4" name="Google Shape;32;p5"/>
            <p:cNvSpPr/>
            <p:nvPr/>
          </p:nvSpPr>
          <p:spPr>
            <a:xfrm flipH="1">
              <a:off x="801108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5" name="Google Shape;33;p5"/>
            <p:cNvSpPr/>
            <p:nvPr/>
          </p:nvSpPr>
          <p:spPr>
            <a:xfrm rot="10800000" flipH="1">
              <a:off x="-247680" y="50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6" name="Google Shape;34;p5"/>
            <p:cNvSpPr/>
            <p:nvPr/>
          </p:nvSpPr>
          <p:spPr>
            <a:xfrm rot="10800000" flipH="1">
              <a:off x="293040" y="-44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7" name="Google Shape;35;p5"/>
            <p:cNvSpPr/>
            <p:nvPr/>
          </p:nvSpPr>
          <p:spPr>
            <a:xfrm rot="10800000">
              <a:off x="8552880" y="50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8" name="Google Shape;36;p5"/>
            <p:cNvSpPr/>
            <p:nvPr/>
          </p:nvSpPr>
          <p:spPr>
            <a:xfrm rot="10800000">
              <a:off x="8012160" y="-4456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43;p6"/>
          <p:cNvGrpSpPr/>
          <p:nvPr/>
        </p:nvGrpSpPr>
        <p:grpSpPr>
          <a:xfrm>
            <a:off x="-247320" y="-283680"/>
            <a:ext cx="9637920" cy="5867280"/>
            <a:chOff x="-247320" y="-283680"/>
            <a:chExt cx="9637920" cy="5867280"/>
          </a:xfrm>
        </p:grpSpPr>
        <p:sp>
          <p:nvSpPr>
            <p:cNvPr id="221" name="Google Shape;44;p6"/>
            <p:cNvSpPr/>
            <p:nvPr/>
          </p:nvSpPr>
          <p:spPr>
            <a:xfrm>
              <a:off x="-24732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2" name="Google Shape;45;p6"/>
            <p:cNvSpPr/>
            <p:nvPr/>
          </p:nvSpPr>
          <p:spPr>
            <a:xfrm>
              <a:off x="29340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3" name="Google Shape;46;p6"/>
            <p:cNvSpPr/>
            <p:nvPr/>
          </p:nvSpPr>
          <p:spPr>
            <a:xfrm flipH="1">
              <a:off x="855180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4" name="Google Shape;47;p6"/>
            <p:cNvSpPr/>
            <p:nvPr/>
          </p:nvSpPr>
          <p:spPr>
            <a:xfrm flipH="1">
              <a:off x="801108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5" name="Google Shape;48;p6"/>
            <p:cNvSpPr/>
            <p:nvPr/>
          </p:nvSpPr>
          <p:spPr>
            <a:xfrm rot="10800000" flipH="1">
              <a:off x="-126000" y="123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6" name="Google Shape;49;p6"/>
            <p:cNvSpPr/>
            <p:nvPr/>
          </p:nvSpPr>
          <p:spPr>
            <a:xfrm rot="10800000" flipH="1">
              <a:off x="-126000" y="-283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7" name="Google Shape;50;p6"/>
            <p:cNvSpPr/>
            <p:nvPr/>
          </p:nvSpPr>
          <p:spPr>
            <a:xfrm rot="10800000" flipH="1">
              <a:off x="8423640" y="123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8" name="Google Shape;51;p6"/>
            <p:cNvSpPr/>
            <p:nvPr/>
          </p:nvSpPr>
          <p:spPr>
            <a:xfrm rot="10800000" flipH="1">
              <a:off x="8423640" y="-283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55494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292280" y="1663920"/>
            <a:ext cx="4138200" cy="1815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3862800" y="1655640"/>
            <a:ext cx="4567320" cy="1161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body"/>
          </p:nvPr>
        </p:nvSpPr>
        <p:spPr>
          <a:xfrm>
            <a:off x="0" y="-13680"/>
            <a:ext cx="9143640" cy="51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720000" y="3942720"/>
            <a:ext cx="7703640" cy="6440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9;p13"/>
          <p:cNvGrpSpPr/>
          <p:nvPr/>
        </p:nvGrpSpPr>
        <p:grpSpPr>
          <a:xfrm>
            <a:off x="-417600" y="-428760"/>
            <a:ext cx="9978840" cy="6000480"/>
            <a:chOff x="-417600" y="-428760"/>
            <a:chExt cx="9978840" cy="6000480"/>
          </a:xfrm>
        </p:grpSpPr>
        <p:sp>
          <p:nvSpPr>
            <p:cNvPr id="4" name="Google Shape;70;p13"/>
            <p:cNvSpPr/>
            <p:nvPr/>
          </p:nvSpPr>
          <p:spPr>
            <a:xfrm>
              <a:off x="420840" y="-4287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" name="Google Shape;71;p13"/>
            <p:cNvSpPr/>
            <p:nvPr/>
          </p:nvSpPr>
          <p:spPr>
            <a:xfrm>
              <a:off x="7884360" y="-4287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6" name="Google Shape;72;p13"/>
            <p:cNvSpPr/>
            <p:nvPr/>
          </p:nvSpPr>
          <p:spPr>
            <a:xfrm>
              <a:off x="8430840" y="554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7" name="Google Shape;73;p13"/>
            <p:cNvSpPr/>
            <p:nvPr/>
          </p:nvSpPr>
          <p:spPr>
            <a:xfrm>
              <a:off x="8430840" y="7462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8" name="Google Shape;74;p13"/>
            <p:cNvSpPr/>
            <p:nvPr/>
          </p:nvSpPr>
          <p:spPr>
            <a:xfrm>
              <a:off x="-125640" y="554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9" name="Google Shape;75;p13"/>
            <p:cNvSpPr/>
            <p:nvPr/>
          </p:nvSpPr>
          <p:spPr>
            <a:xfrm>
              <a:off x="-125640" y="7462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0" name="Google Shape;76;p13"/>
            <p:cNvSpPr/>
            <p:nvPr/>
          </p:nvSpPr>
          <p:spPr>
            <a:xfrm>
              <a:off x="-417600" y="4604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11" name="Google Shape;77;p13"/>
            <p:cNvSpPr/>
            <p:nvPr/>
          </p:nvSpPr>
          <p:spPr>
            <a:xfrm>
              <a:off x="8722800" y="4604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title"/>
          </p:nvPr>
        </p:nvSpPr>
        <p:spPr>
          <a:xfrm>
            <a:off x="1505520" y="1207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title"/>
          </p:nvPr>
        </p:nvSpPr>
        <p:spPr>
          <a:xfrm>
            <a:off x="1505520" y="293940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title"/>
          </p:nvPr>
        </p:nvSpPr>
        <p:spPr>
          <a:xfrm>
            <a:off x="4204800" y="1207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title"/>
          </p:nvPr>
        </p:nvSpPr>
        <p:spPr>
          <a:xfrm>
            <a:off x="4204800" y="293940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title"/>
          </p:nvPr>
        </p:nvSpPr>
        <p:spPr>
          <a:xfrm>
            <a:off x="6904080" y="1207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7"/>
          <p:cNvSpPr>
            <a:spLocks noGrp="1"/>
          </p:cNvSpPr>
          <p:nvPr>
            <p:ph type="title"/>
          </p:nvPr>
        </p:nvSpPr>
        <p:spPr>
          <a:xfrm>
            <a:off x="6904080" y="293940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3000" b="1" u="none" strike="noStrike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xx%</a:t>
            </a:r>
            <a:endParaRPr lang="fr-FR" sz="3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98;p14"/>
          <p:cNvGrpSpPr/>
          <p:nvPr/>
        </p:nvGrpSpPr>
        <p:grpSpPr>
          <a:xfrm>
            <a:off x="-247320" y="-445680"/>
            <a:ext cx="9638640" cy="6029280"/>
            <a:chOff x="-247320" y="-445680"/>
            <a:chExt cx="9638640" cy="6029280"/>
          </a:xfrm>
        </p:grpSpPr>
        <p:sp>
          <p:nvSpPr>
            <p:cNvPr id="20" name="Google Shape;99;p14"/>
            <p:cNvSpPr/>
            <p:nvPr/>
          </p:nvSpPr>
          <p:spPr>
            <a:xfrm>
              <a:off x="-24732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1" name="Google Shape;100;p14"/>
            <p:cNvSpPr/>
            <p:nvPr/>
          </p:nvSpPr>
          <p:spPr>
            <a:xfrm>
              <a:off x="29340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2" name="Google Shape;101;p14"/>
            <p:cNvSpPr/>
            <p:nvPr/>
          </p:nvSpPr>
          <p:spPr>
            <a:xfrm flipH="1">
              <a:off x="855180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3" name="Google Shape;102;p14"/>
            <p:cNvSpPr/>
            <p:nvPr/>
          </p:nvSpPr>
          <p:spPr>
            <a:xfrm flipH="1">
              <a:off x="801108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" name="Google Shape;103;p14"/>
            <p:cNvSpPr/>
            <p:nvPr/>
          </p:nvSpPr>
          <p:spPr>
            <a:xfrm rot="10800000" flipH="1">
              <a:off x="-247680" y="50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" name="Google Shape;104;p14"/>
            <p:cNvSpPr/>
            <p:nvPr/>
          </p:nvSpPr>
          <p:spPr>
            <a:xfrm rot="10800000" flipH="1">
              <a:off x="293040" y="-44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" name="Google Shape;105;p14"/>
            <p:cNvSpPr/>
            <p:nvPr/>
          </p:nvSpPr>
          <p:spPr>
            <a:xfrm rot="10800000">
              <a:off x="8552880" y="50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7" name="Google Shape;106;p14"/>
            <p:cNvSpPr/>
            <p:nvPr/>
          </p:nvSpPr>
          <p:spPr>
            <a:xfrm rot="10800000">
              <a:off x="8012160" y="-4456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26520" y="3229560"/>
            <a:ext cx="6690960" cy="547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110;p15"/>
          <p:cNvGrpSpPr/>
          <p:nvPr/>
        </p:nvGrpSpPr>
        <p:grpSpPr>
          <a:xfrm>
            <a:off x="-534960" y="-37440"/>
            <a:ext cx="10207440" cy="5621040"/>
            <a:chOff x="-534960" y="-37440"/>
            <a:chExt cx="10207440" cy="5621040"/>
          </a:xfrm>
        </p:grpSpPr>
        <p:sp>
          <p:nvSpPr>
            <p:cNvPr id="30" name="Google Shape;111;p15"/>
            <p:cNvSpPr/>
            <p:nvPr/>
          </p:nvSpPr>
          <p:spPr>
            <a:xfrm>
              <a:off x="-12564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1" name="Google Shape;112;p15"/>
            <p:cNvSpPr/>
            <p:nvPr/>
          </p:nvSpPr>
          <p:spPr>
            <a:xfrm>
              <a:off x="-53496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2" name="Google Shape;113;p15"/>
            <p:cNvSpPr/>
            <p:nvPr/>
          </p:nvSpPr>
          <p:spPr>
            <a:xfrm rot="10800000">
              <a:off x="8834040" y="-374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3" name="Google Shape;114;p15"/>
            <p:cNvSpPr/>
            <p:nvPr/>
          </p:nvSpPr>
          <p:spPr>
            <a:xfrm rot="10800000">
              <a:off x="8431200" y="4194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4" name="Google Shape;115;p15"/>
            <p:cNvSpPr/>
            <p:nvPr/>
          </p:nvSpPr>
          <p:spPr>
            <a:xfrm flipH="1">
              <a:off x="8423280" y="4119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5" name="Google Shape;116;p15"/>
            <p:cNvSpPr/>
            <p:nvPr/>
          </p:nvSpPr>
          <p:spPr>
            <a:xfrm flipH="1">
              <a:off x="883296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6" name="Google Shape;117;p15"/>
            <p:cNvSpPr/>
            <p:nvPr/>
          </p:nvSpPr>
          <p:spPr>
            <a:xfrm rot="10800000" flipH="1">
              <a:off x="-528840" y="-37440"/>
              <a:ext cx="838440" cy="967680"/>
            </a:xfrm>
            <a:custGeom>
              <a:avLst/>
              <a:gdLst>
                <a:gd name="textAreaLeft" fmla="*/ 360 w 838440"/>
                <a:gd name="textAreaRight" fmla="*/ 83916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37" name="Google Shape;118;p15"/>
            <p:cNvSpPr/>
            <p:nvPr/>
          </p:nvSpPr>
          <p:spPr>
            <a:xfrm rot="10800000" flipH="1">
              <a:off x="-126000" y="4194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121;p16"/>
          <p:cNvGrpSpPr/>
          <p:nvPr/>
        </p:nvGrpSpPr>
        <p:grpSpPr>
          <a:xfrm>
            <a:off x="-247320" y="-445680"/>
            <a:ext cx="9638640" cy="6029280"/>
            <a:chOff x="-247320" y="-445680"/>
            <a:chExt cx="9638640" cy="6029280"/>
          </a:xfrm>
        </p:grpSpPr>
        <p:sp>
          <p:nvSpPr>
            <p:cNvPr id="40" name="Google Shape;122;p16"/>
            <p:cNvSpPr/>
            <p:nvPr/>
          </p:nvSpPr>
          <p:spPr>
            <a:xfrm>
              <a:off x="-12564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1" name="Google Shape;123;p16"/>
            <p:cNvSpPr/>
            <p:nvPr/>
          </p:nvSpPr>
          <p:spPr>
            <a:xfrm>
              <a:off x="-12564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2" name="Google Shape;124;p16"/>
            <p:cNvSpPr/>
            <p:nvPr/>
          </p:nvSpPr>
          <p:spPr>
            <a:xfrm rot="10800000" flipH="1">
              <a:off x="-247680" y="50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3" name="Google Shape;125;p16"/>
            <p:cNvSpPr/>
            <p:nvPr/>
          </p:nvSpPr>
          <p:spPr>
            <a:xfrm rot="10800000" flipH="1">
              <a:off x="346680" y="-4456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4" name="Google Shape;126;p16"/>
            <p:cNvSpPr/>
            <p:nvPr/>
          </p:nvSpPr>
          <p:spPr>
            <a:xfrm rot="10800000">
              <a:off x="7958520" y="-428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5" name="Google Shape;127;p16"/>
            <p:cNvSpPr/>
            <p:nvPr/>
          </p:nvSpPr>
          <p:spPr>
            <a:xfrm rot="10800000">
              <a:off x="8552880" y="50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6" name="Google Shape;128;p16"/>
            <p:cNvSpPr/>
            <p:nvPr/>
          </p:nvSpPr>
          <p:spPr>
            <a:xfrm>
              <a:off x="8430840" y="41198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47" name="Google Shape;129;p16"/>
            <p:cNvSpPr/>
            <p:nvPr/>
          </p:nvSpPr>
          <p:spPr>
            <a:xfrm>
              <a:off x="843084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132;p17"/>
          <p:cNvGrpSpPr/>
          <p:nvPr/>
        </p:nvGrpSpPr>
        <p:grpSpPr>
          <a:xfrm>
            <a:off x="-549000" y="-585000"/>
            <a:ext cx="10241640" cy="6168600"/>
            <a:chOff x="-549000" y="-585000"/>
            <a:chExt cx="10241640" cy="6168600"/>
          </a:xfrm>
        </p:grpSpPr>
        <p:sp>
          <p:nvSpPr>
            <p:cNvPr id="50" name="Google Shape;133;p17"/>
            <p:cNvSpPr/>
            <p:nvPr/>
          </p:nvSpPr>
          <p:spPr>
            <a:xfrm>
              <a:off x="293760" y="46159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1" name="Google Shape;134;p17"/>
            <p:cNvSpPr/>
            <p:nvPr/>
          </p:nvSpPr>
          <p:spPr>
            <a:xfrm flipH="1">
              <a:off x="8011080" y="46159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2" name="Google Shape;135;p17"/>
            <p:cNvSpPr/>
            <p:nvPr/>
          </p:nvSpPr>
          <p:spPr>
            <a:xfrm rot="10800000" flipH="1">
              <a:off x="-129600" y="4500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3" name="Google Shape;136;p17"/>
            <p:cNvSpPr/>
            <p:nvPr/>
          </p:nvSpPr>
          <p:spPr>
            <a:xfrm rot="10800000" flipH="1">
              <a:off x="-549360" y="45360"/>
              <a:ext cx="838440" cy="967680"/>
            </a:xfrm>
            <a:custGeom>
              <a:avLst/>
              <a:gdLst>
                <a:gd name="textAreaLeft" fmla="*/ 360 w 838440"/>
                <a:gd name="textAreaRight" fmla="*/ 83916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4" name="Google Shape;137;p17"/>
            <p:cNvSpPr/>
            <p:nvPr/>
          </p:nvSpPr>
          <p:spPr>
            <a:xfrm>
              <a:off x="185040" y="-5850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5" name="Google Shape;138;p17"/>
            <p:cNvSpPr/>
            <p:nvPr/>
          </p:nvSpPr>
          <p:spPr>
            <a:xfrm rot="10800000">
              <a:off x="8434800" y="4500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6" name="Google Shape;139;p17"/>
            <p:cNvSpPr/>
            <p:nvPr/>
          </p:nvSpPr>
          <p:spPr>
            <a:xfrm rot="10800000">
              <a:off x="8854200" y="453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57" name="Google Shape;140;p17"/>
            <p:cNvSpPr/>
            <p:nvPr/>
          </p:nvSpPr>
          <p:spPr>
            <a:xfrm flipH="1">
              <a:off x="8119440" y="-5850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grpSp>
        <p:nvGrpSpPr>
          <p:cNvPr id="60" name="Google Shape;144;p18"/>
          <p:cNvGrpSpPr/>
          <p:nvPr/>
        </p:nvGrpSpPr>
        <p:grpSpPr>
          <a:xfrm>
            <a:off x="-476640" y="2900520"/>
            <a:ext cx="10096920" cy="2864880"/>
            <a:chOff x="-476640" y="2900520"/>
            <a:chExt cx="10096920" cy="2864880"/>
          </a:xfrm>
        </p:grpSpPr>
        <p:grpSp>
          <p:nvGrpSpPr>
            <p:cNvPr id="61" name="Google Shape;145;p18"/>
            <p:cNvGrpSpPr/>
            <p:nvPr/>
          </p:nvGrpSpPr>
          <p:grpSpPr>
            <a:xfrm>
              <a:off x="-476640" y="2900520"/>
              <a:ext cx="10096920" cy="2864880"/>
              <a:chOff x="-476640" y="2900520"/>
              <a:chExt cx="10096920" cy="2864880"/>
            </a:xfrm>
          </p:grpSpPr>
          <p:sp>
            <p:nvSpPr>
              <p:cNvPr id="62" name="Google Shape;146;p18"/>
              <p:cNvSpPr/>
              <p:nvPr/>
            </p:nvSpPr>
            <p:spPr>
              <a:xfrm rot="10800000" flipH="1">
                <a:off x="-267120" y="2900520"/>
                <a:ext cx="838440" cy="967680"/>
              </a:xfrm>
              <a:custGeom>
                <a:avLst/>
                <a:gdLst>
                  <a:gd name="textAreaLeft" fmla="*/ -360 w 838440"/>
                  <a:gd name="textAreaRight" fmla="*/ 83844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3" name="Google Shape;147;p18"/>
              <p:cNvSpPr/>
              <p:nvPr/>
            </p:nvSpPr>
            <p:spPr>
              <a:xfrm>
                <a:off x="-90720" y="442512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dk2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4" name="Google Shape;148;p18"/>
              <p:cNvSpPr/>
              <p:nvPr/>
            </p:nvSpPr>
            <p:spPr>
              <a:xfrm>
                <a:off x="-476640" y="352296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AFC7FF">
                  <a:alpha val="25000"/>
                </a:srgbClr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5" name="Google Shape;149;p18"/>
              <p:cNvSpPr/>
              <p:nvPr/>
            </p:nvSpPr>
            <p:spPr>
              <a:xfrm rot="10800000">
                <a:off x="8572320" y="290052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lt2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6" name="Google Shape;150;p18"/>
              <p:cNvSpPr/>
              <p:nvPr/>
            </p:nvSpPr>
            <p:spPr>
              <a:xfrm flipH="1">
                <a:off x="8395200" y="4425120"/>
                <a:ext cx="838440" cy="967680"/>
              </a:xfrm>
              <a:custGeom>
                <a:avLst/>
                <a:gdLst>
                  <a:gd name="textAreaLeft" fmla="*/ -360 w 838440"/>
                  <a:gd name="textAreaRight" fmla="*/ 83844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7" name="Google Shape;151;p18"/>
              <p:cNvSpPr/>
              <p:nvPr/>
            </p:nvSpPr>
            <p:spPr>
              <a:xfrm flipH="1">
                <a:off x="8781480" y="3522960"/>
                <a:ext cx="838440" cy="967680"/>
              </a:xfrm>
              <a:custGeom>
                <a:avLst/>
                <a:gdLst>
                  <a:gd name="textAreaLeft" fmla="*/ -360 w 838440"/>
                  <a:gd name="textAreaRight" fmla="*/ 83844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9FCBFD">
                  <a:alpha val="41000"/>
                </a:srgbClr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  <p:sp>
            <p:nvSpPr>
              <p:cNvPr id="68" name="Google Shape;152;p18"/>
              <p:cNvSpPr/>
              <p:nvPr/>
            </p:nvSpPr>
            <p:spPr>
              <a:xfrm rot="10800000">
                <a:off x="8010360" y="4797720"/>
                <a:ext cx="838440" cy="967680"/>
              </a:xfrm>
              <a:custGeom>
                <a:avLst/>
                <a:gdLst>
                  <a:gd name="textAreaLeft" fmla="*/ 0 w 838440"/>
                  <a:gd name="textAreaRight" fmla="*/ 838800 w 838440"/>
                  <a:gd name="textAreaTop" fmla="*/ 0 h 967680"/>
                  <a:gd name="textAreaBottom" fmla="*/ 968040 h 967680"/>
                </a:gdLst>
                <a:ahLst/>
                <a:cxnLst/>
                <a:rect l="textAreaLeft" t="textAreaTop" r="textAreaRight" b="textAreaBottom"/>
                <a:pathLst>
                  <a:path w="181539" h="209550">
                    <a:moveTo>
                      <a:pt x="90694" y="0"/>
                    </a:moveTo>
                    <a:lnTo>
                      <a:pt x="0" y="52388"/>
                    </a:lnTo>
                    <a:lnTo>
                      <a:pt x="0" y="157163"/>
                    </a:lnTo>
                    <a:lnTo>
                      <a:pt x="90694" y="209550"/>
                    </a:lnTo>
                    <a:lnTo>
                      <a:pt x="181539" y="157163"/>
                    </a:lnTo>
                    <a:lnTo>
                      <a:pt x="181539" y="52388"/>
                    </a:lnTo>
                    <a:lnTo>
                      <a:pt x="90694" y="0"/>
                    </a:lnTo>
                    <a:close/>
                  </a:path>
                </a:pathLst>
              </a:custGeom>
              <a:solidFill>
                <a:srgbClr val="68DAF8">
                  <a:alpha val="34000"/>
                </a:srgbClr>
              </a:solidFill>
              <a:ln w="1905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1800" b="0" u="none" strike="noStrike">
                  <a:solidFill>
                    <a:srgbClr val="000000"/>
                  </a:solidFill>
                  <a:effectLst/>
                  <a:uFillTx/>
                  <a:latin typeface="OpenSymbol"/>
                </a:endParaRPr>
              </a:p>
            </p:txBody>
          </p:sp>
        </p:grpSp>
        <p:sp>
          <p:nvSpPr>
            <p:cNvPr id="69" name="Google Shape;153;p18"/>
            <p:cNvSpPr/>
            <p:nvPr/>
          </p:nvSpPr>
          <p:spPr>
            <a:xfrm rot="10800000" flipH="1">
              <a:off x="293400" y="47977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279842" y="291599"/>
            <a:ext cx="6330950" cy="1709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r>
              <a:rPr lang="en-US" sz="4000" b="1" dirty="0"/>
              <a:t>CHAPTER 1 Basic Concepts of Databases and DBMS</a:t>
            </a:r>
            <a:br>
              <a:rPr lang="en-US" sz="4000" b="1" dirty="0"/>
            </a:br>
            <a:endParaRPr lang="fr-FR" sz="43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2042051" y="1689031"/>
            <a:ext cx="5951896" cy="63404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600" b="1" dirty="0"/>
              <a:t>Part A — Motivation and Context of Datab</a:t>
            </a:r>
            <a:r>
              <a:rPr lang="en-US" sz="1800" b="1" u="none" strike="noStrike" dirty="0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ases</a:t>
            </a:r>
            <a:endParaRPr lang="en-US" sz="1500" b="0" u="none" strike="noStrike" dirty="0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grpSp>
        <p:nvGrpSpPr>
          <p:cNvPr id="240" name="Google Shape;347;p36"/>
          <p:cNvGrpSpPr/>
          <p:nvPr/>
        </p:nvGrpSpPr>
        <p:grpSpPr>
          <a:xfrm>
            <a:off x="7444800" y="-428760"/>
            <a:ext cx="1945439" cy="6450480"/>
            <a:chOff x="5115240" y="-428760"/>
            <a:chExt cx="4275000" cy="6450480"/>
          </a:xfrm>
        </p:grpSpPr>
        <p:sp>
          <p:nvSpPr>
            <p:cNvPr id="241" name="Google Shape;348;p36"/>
            <p:cNvSpPr/>
            <p:nvPr/>
          </p:nvSpPr>
          <p:spPr>
            <a:xfrm rot="10800000" flipH="1">
              <a:off x="8492040" y="-1922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2" name="Google Shape;349;p36"/>
            <p:cNvSpPr/>
            <p:nvPr/>
          </p:nvSpPr>
          <p:spPr>
            <a:xfrm>
              <a:off x="8551800" y="32677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3" name="Google Shape;350;p36"/>
            <p:cNvSpPr/>
            <p:nvPr/>
          </p:nvSpPr>
          <p:spPr>
            <a:xfrm>
              <a:off x="6606720" y="25473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4" name="Google Shape;351;p36"/>
            <p:cNvSpPr/>
            <p:nvPr/>
          </p:nvSpPr>
          <p:spPr>
            <a:xfrm>
              <a:off x="7103520" y="-1533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5" name="Google Shape;352;p36"/>
            <p:cNvSpPr/>
            <p:nvPr/>
          </p:nvSpPr>
          <p:spPr>
            <a:xfrm>
              <a:off x="6684120" y="31860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6" name="Google Shape;353;p36"/>
            <p:cNvSpPr/>
            <p:nvPr/>
          </p:nvSpPr>
          <p:spPr>
            <a:xfrm>
              <a:off x="6109920" y="11941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7" name="Google Shape;354;p36"/>
            <p:cNvSpPr/>
            <p:nvPr/>
          </p:nvSpPr>
          <p:spPr>
            <a:xfrm>
              <a:off x="6109920" y="6976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8" name="Google Shape;355;p36"/>
            <p:cNvSpPr/>
            <p:nvPr/>
          </p:nvSpPr>
          <p:spPr>
            <a:xfrm>
              <a:off x="7587360" y="119412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49" name="Google Shape;356;p36"/>
            <p:cNvSpPr/>
            <p:nvPr/>
          </p:nvSpPr>
          <p:spPr>
            <a:xfrm>
              <a:off x="5634000" y="-4287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0" name="Google Shape;357;p36"/>
            <p:cNvSpPr/>
            <p:nvPr/>
          </p:nvSpPr>
          <p:spPr>
            <a:xfrm>
              <a:off x="7017840" y="207504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1" name="Google Shape;358;p36"/>
            <p:cNvSpPr/>
            <p:nvPr/>
          </p:nvSpPr>
          <p:spPr>
            <a:xfrm>
              <a:off x="5193720" y="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2" name="Google Shape;359;p36"/>
            <p:cNvSpPr/>
            <p:nvPr/>
          </p:nvSpPr>
          <p:spPr>
            <a:xfrm>
              <a:off x="8069040" y="162216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3" name="Google Shape;360;p36"/>
            <p:cNvSpPr/>
            <p:nvPr/>
          </p:nvSpPr>
          <p:spPr>
            <a:xfrm rot="10800000" flipH="1">
              <a:off x="5114880" y="365652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4" name="Google Shape;361;p36"/>
            <p:cNvSpPr/>
            <p:nvPr/>
          </p:nvSpPr>
          <p:spPr>
            <a:xfrm rot="10800000" flipH="1">
              <a:off x="6606360" y="392508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dk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5" name="Google Shape;362;p36"/>
            <p:cNvSpPr/>
            <p:nvPr/>
          </p:nvSpPr>
          <p:spPr>
            <a:xfrm rot="10800000" flipH="1">
              <a:off x="5983560" y="50540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chemeClr val="lt2"/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6" name="Google Shape;363;p36"/>
            <p:cNvSpPr/>
            <p:nvPr/>
          </p:nvSpPr>
          <p:spPr>
            <a:xfrm rot="10800000" flipH="1">
              <a:off x="7178400" y="353376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7" name="Google Shape;364;p36"/>
            <p:cNvSpPr/>
            <p:nvPr/>
          </p:nvSpPr>
          <p:spPr>
            <a:xfrm rot="10800000" flipH="1">
              <a:off x="6606360" y="460980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AFC7FF">
                <a:alpha val="25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8" name="Google Shape;365;p36"/>
            <p:cNvSpPr/>
            <p:nvPr/>
          </p:nvSpPr>
          <p:spPr>
            <a:xfrm rot="10800000" flipH="1">
              <a:off x="5526000" y="4128840"/>
              <a:ext cx="838440" cy="967680"/>
            </a:xfrm>
            <a:custGeom>
              <a:avLst/>
              <a:gdLst>
                <a:gd name="textAreaLeft" fmla="*/ -360 w 838440"/>
                <a:gd name="textAreaRight" fmla="*/ 83844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68DAF8">
                <a:alpha val="34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59" name="Google Shape;366;p36"/>
            <p:cNvSpPr/>
            <p:nvPr/>
          </p:nvSpPr>
          <p:spPr>
            <a:xfrm>
              <a:off x="8117280" y="28522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  <p:sp>
          <p:nvSpPr>
            <p:cNvPr id="260" name="Google Shape;367;p36"/>
            <p:cNvSpPr/>
            <p:nvPr/>
          </p:nvSpPr>
          <p:spPr>
            <a:xfrm>
              <a:off x="8172720" y="303480"/>
              <a:ext cx="838440" cy="967680"/>
            </a:xfrm>
            <a:custGeom>
              <a:avLst/>
              <a:gdLst>
                <a:gd name="textAreaLeft" fmla="*/ 0 w 838440"/>
                <a:gd name="textAreaRight" fmla="*/ 838800 w 838440"/>
                <a:gd name="textAreaTop" fmla="*/ 0 h 967680"/>
                <a:gd name="textAreaBottom" fmla="*/ 968040 h 967680"/>
              </a:gdLst>
              <a:ahLst/>
              <a:cxnLst/>
              <a:rect l="textAreaLeft" t="textAreaTop" r="textAreaRight" b="textAreaBottom"/>
              <a:pathLst>
                <a:path w="181539" h="209550">
                  <a:moveTo>
                    <a:pt x="90694" y="0"/>
                  </a:moveTo>
                  <a:lnTo>
                    <a:pt x="0" y="52388"/>
                  </a:lnTo>
                  <a:lnTo>
                    <a:pt x="0" y="157163"/>
                  </a:lnTo>
                  <a:lnTo>
                    <a:pt x="90694" y="209550"/>
                  </a:lnTo>
                  <a:lnTo>
                    <a:pt x="181539" y="157163"/>
                  </a:lnTo>
                  <a:lnTo>
                    <a:pt x="181539" y="52388"/>
                  </a:lnTo>
                  <a:lnTo>
                    <a:pt x="90694" y="0"/>
                  </a:lnTo>
                  <a:close/>
                </a:path>
              </a:pathLst>
            </a:custGeom>
            <a:solidFill>
              <a:srgbClr val="9FCBFD">
                <a:alpha val="41000"/>
              </a:srgbClr>
            </a:solidFill>
            <a:ln w="1905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u="none" strike="noStrike">
                <a:solidFill>
                  <a:srgbClr val="000000"/>
                </a:solidFill>
                <a:effectLst/>
                <a:uFillTx/>
                <a:latin typeface="OpenSymbol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90C4006-E919-AC53-E8EA-BCEF144FA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1" y="2161800"/>
            <a:ext cx="3778250" cy="2192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5754C-83AA-D383-7E69-E3036A603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C499A-C392-276C-75AC-B4063549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10"/>
            <a:ext cx="9144000" cy="572400"/>
          </a:xfrm>
        </p:spPr>
        <p:txBody>
          <a:bodyPr/>
          <a:lstStyle/>
          <a:p>
            <a:r>
              <a:rPr lang="en-US" sz="3200" b="1" dirty="0"/>
              <a:t>From Files to Databases: Need for a Database</a:t>
            </a:r>
            <a:br>
              <a:rPr lang="en-US" sz="3200" dirty="0"/>
            </a:br>
            <a:endParaRPr lang="en-US" sz="3200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3A6A95-A1BA-BFC4-1584-FCFD00024BD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65541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Centralized data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Shared access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Controlled management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4D0840-6C83-C759-548F-58B5880F1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5" y="2635250"/>
            <a:ext cx="7966075" cy="27622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227DF2-AFD4-1131-A3BC-511F34D76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20" y="655410"/>
            <a:ext cx="1842905" cy="16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706E7-EE04-E1B3-CA48-F0676DCF5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38B63-AE6A-AE97-B565-18DBF0092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n-lt"/>
              </a:rPr>
              <a:t>Definition of a Database</a:t>
            </a:r>
            <a:br>
              <a:rPr lang="en-US" sz="3200" dirty="0">
                <a:latin typeface="+mn-lt"/>
              </a:rPr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656500-F368-E6D5-EA93-955D7FCD326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A database is:</a:t>
            </a:r>
          </a:p>
          <a:p>
            <a:pPr marL="457200" lvl="1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+mn-lt"/>
              </a:rPr>
              <a:t>An organized collection of data</a:t>
            </a:r>
          </a:p>
          <a:p>
            <a:pPr marL="457200" lvl="1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+mn-lt"/>
              </a:rPr>
              <a:t>Related to a specific enterprise</a:t>
            </a:r>
          </a:p>
          <a:p>
            <a:pPr marL="457200" lvl="1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+mn-lt"/>
              </a:rPr>
              <a:t>Shared and coherent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C686B5-F5B6-8D6F-3A79-39A38894A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99" y="1301750"/>
            <a:ext cx="2501901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45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61859-2947-89DB-294D-3C38ECB0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0752F-F5B0-EF2D-238D-EDCB9F29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University Database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9CBA2D-5B63-ADDE-9510-90C36EE969A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Students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Teachers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Courses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Registrations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73FACC-3B6B-0A0C-14AB-C92194B57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1" y="1215720"/>
            <a:ext cx="4975590" cy="28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F381-DB3C-4131-40FD-C74B8F545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A80E5-EA5B-2ABB-08A4-F17CECCD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50" y="121472"/>
            <a:ext cx="7703640" cy="572400"/>
          </a:xfrm>
        </p:spPr>
        <p:txBody>
          <a:bodyPr/>
          <a:lstStyle/>
          <a:p>
            <a:r>
              <a:rPr lang="fr-FR" sz="3200" dirty="0" err="1"/>
              <a:t>Database</a:t>
            </a:r>
            <a:r>
              <a:rPr lang="fr-FR" sz="3200" dirty="0"/>
              <a:t> Management System (DBMS)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0E7FA3-5B65-34A6-B158-FDCFA94C6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99" y="693872"/>
            <a:ext cx="3967701" cy="300355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9DBB21-7065-6071-F8C1-BC09652469D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88199" y="1011085"/>
            <a:ext cx="8641115" cy="378355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Creates</a:t>
            </a:r>
            <a:r>
              <a:rPr lang="fr-FR" sz="2000" dirty="0"/>
              <a:t> and manages </a:t>
            </a:r>
            <a:r>
              <a:rPr lang="fr-FR" sz="2000" dirty="0" err="1"/>
              <a:t>databases</a:t>
            </a:r>
            <a:endParaRPr lang="fr-FR" sz="2000" dirty="0"/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Controls </a:t>
            </a:r>
            <a:r>
              <a:rPr lang="fr-FR" sz="2000" dirty="0" err="1"/>
              <a:t>access</a:t>
            </a:r>
            <a:r>
              <a:rPr lang="fr-FR" sz="2000" dirty="0"/>
              <a:t> to data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DBMS = software system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A DBMS provides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controlled, concurrent</a:t>
            </a:r>
            <a:r>
              <a:rPr lang="en-US" sz="2000" dirty="0"/>
              <a:t>, and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persistent access</a:t>
            </a:r>
            <a:r>
              <a:rPr lang="en-US" sz="2000" dirty="0"/>
              <a:t> to data while enforcing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integrity, security, and data independence</a:t>
            </a:r>
            <a:r>
              <a:rPr lang="en-US" sz="2800" dirty="0"/>
              <a:t>.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74427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CA7A3-249E-6174-09C2-00E7C8B52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A43D2F-ECEA-6E40-DA5D-C50BEF3D7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Role of the DBMS</a:t>
            </a:r>
            <a:br>
              <a:rPr lang="en-US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E9DD34-9678-BFDC-55FA-BD3E41C8A26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Ensures data consistency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Ensures data security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Supports multiple users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Provides data independence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6884EA-DFF0-32CA-73BE-57D85829E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1215720"/>
            <a:ext cx="4089400" cy="27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24F07-3E54-97FC-C410-5E0036EE3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1C6598-6190-6828-81D1-722E4E1E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Database</a:t>
            </a:r>
            <a:r>
              <a:rPr lang="fr-FR" sz="3200" dirty="0"/>
              <a:t> </a:t>
            </a:r>
            <a:r>
              <a:rPr lang="fr-FR" sz="3200" dirty="0" err="1"/>
              <a:t>Users</a:t>
            </a: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0E0654-A52F-DE88-1B9F-91E8246B559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400" dirty="0"/>
              <a:t>End </a:t>
            </a:r>
            <a:r>
              <a:rPr lang="fr-FR" sz="2400" dirty="0" err="1"/>
              <a:t>users</a:t>
            </a:r>
            <a:endParaRPr lang="fr-FR" sz="2400" dirty="0"/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400" dirty="0"/>
              <a:t>Application </a:t>
            </a:r>
            <a:r>
              <a:rPr lang="fr-FR" sz="2400" dirty="0" err="1"/>
              <a:t>programmers</a:t>
            </a:r>
            <a:endParaRPr lang="fr-FR" sz="2400" dirty="0"/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FR" sz="2400" dirty="0" err="1"/>
              <a:t>Database</a:t>
            </a:r>
            <a:r>
              <a:rPr lang="fr-FR" sz="2400" dirty="0"/>
              <a:t> </a:t>
            </a:r>
            <a:r>
              <a:rPr lang="fr-FR" sz="2400" dirty="0" err="1"/>
              <a:t>administrator</a:t>
            </a:r>
            <a:r>
              <a:rPr lang="fr-FR" sz="2400" dirty="0"/>
              <a:t> (DBA)</a:t>
            </a:r>
          </a:p>
        </p:txBody>
      </p:sp>
    </p:spTree>
    <p:extLst>
      <p:ext uri="{BB962C8B-B14F-4D97-AF65-F5344CB8AC3E}">
        <p14:creationId xmlns:p14="http://schemas.microsoft.com/office/powerpoint/2010/main" val="3529750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898DD-B634-3C58-850D-303006A5B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14C11-A7C2-E6FB-1466-B5BB196E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610"/>
            <a:ext cx="7703640" cy="572400"/>
          </a:xfrm>
        </p:spPr>
        <p:txBody>
          <a:bodyPr/>
          <a:lstStyle/>
          <a:p>
            <a:r>
              <a:rPr lang="en-US" sz="3200" dirty="0"/>
              <a:t>Omnipresence of Databases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ACDB9B-1D6D-C59D-3F60-EC8B52892F2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31100" y="745820"/>
            <a:ext cx="4823550" cy="3794430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Databases are used in almost all information systems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They support daily, critical, and large-scale applications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Most users interact with databases without noticing it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7B7F3C-CDC1-3D92-6CF8-9CA0B99CC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085850"/>
            <a:ext cx="4057650" cy="30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63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1703A-4DA3-779D-CE83-9B24ADF1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0C52B-DA78-CF35-E60B-70D54A6C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Databases in Everyday Life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3A1E44-E919-0F37-19E3-1563443D0D2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58050" y="11776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University information systems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Banking and financial systems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Airline and railway reservations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E-commerce platforms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FB2FEE-2F7F-0768-D208-171A0EC19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1166580"/>
            <a:ext cx="4130675" cy="293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07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6774-74CB-4960-6B9F-D1849F2E4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70C3F-F8DB-731E-CB7C-CCC93C0D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Databases in Critical Systems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6F472A-B8F9-1A31-936E-6B3002F752C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Healthcare systems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Government administrations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Telecommunication networks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Industrial control systems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DDDC66-B47F-A7B6-3330-B8AA7B8BF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75" y="1215720"/>
            <a:ext cx="3597275" cy="25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0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28FD4-4206-1F2E-9734-1C8D38D29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796D0-B4C7-4950-360A-F6164E02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Databases at Large Scale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358DF1-D891-2659-12E0-C7B8C5083CA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Social networks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Cloud platforms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Big data and analytics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Artificial intelligence systems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EAEE60-212D-2301-76AB-02917C1E2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105130"/>
            <a:ext cx="3689350" cy="29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3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DBE6A-5BE0-63CA-9FD2-9BEAE4469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80" y="19050"/>
            <a:ext cx="7703640" cy="1054100"/>
          </a:xfrm>
        </p:spPr>
        <p:txBody>
          <a:bodyPr/>
          <a:lstStyle/>
          <a:p>
            <a:r>
              <a:rPr lang="fr-FR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Databases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1D8F3C-CD3F-AAF2-9F5F-19860466BC8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04800" y="793750"/>
            <a:ext cx="4870450" cy="3702050"/>
          </a:xfrm>
        </p:spPr>
        <p:txBody>
          <a:bodyPr/>
          <a:lstStyle/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fr-FR" alt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everywhere</a:t>
            </a:r>
            <a:endParaRPr lang="fr-FR" altLang="fr-F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applications </a:t>
            </a:r>
            <a:r>
              <a:rPr lang="fr-FR" alt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data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Databases</a:t>
            </a:r>
            <a: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at the </a:t>
            </a:r>
            <a:r>
              <a:rPr lang="fr-FR" alt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information </a:t>
            </a:r>
            <a:r>
              <a:rPr lang="fr-FR" alt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fr-FR" altLang="fr-F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E26B0A-F97C-1F9D-A000-8609B298E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1073150"/>
            <a:ext cx="4432300" cy="31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6E4D4-CAE9-35D9-ABD1-E5F05700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12274-CAC0-FCAB-BADA-F321B35E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000" y="51260"/>
            <a:ext cx="7703640" cy="572400"/>
          </a:xfrm>
        </p:spPr>
        <p:txBody>
          <a:bodyPr/>
          <a:lstStyle/>
          <a:p>
            <a:r>
              <a:rPr lang="en-US" sz="3200" dirty="0"/>
              <a:t>Why Databases Are Indispensable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127B7F-242A-BC2C-304A-DCE0C04E8E3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908050"/>
            <a:ext cx="7703640" cy="34290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Data must be :</a:t>
            </a:r>
          </a:p>
          <a:p>
            <a:endParaRPr lang="en-US" sz="2400" dirty="0"/>
          </a:p>
          <a:p>
            <a:pPr lvl="8"/>
            <a:endParaRPr lang="en-US" dirty="0"/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CA8C9A-9B20-42D3-2912-44DB3A3F0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599590"/>
            <a:ext cx="5899150" cy="31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4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27F0F-299C-1E4B-AF55-E0B1977AE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0044BC-91BF-3219-2665-68351A58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Formal Definition of a Database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02F980-756A-C70A-657E-763A1F277E9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A </a:t>
            </a:r>
            <a:r>
              <a:rPr lang="en-US" sz="2400" b="1" dirty="0"/>
              <a:t>database</a:t>
            </a:r>
            <a:r>
              <a:rPr lang="en-US" sz="2400" dirty="0"/>
              <a:t> is defined as a </a:t>
            </a:r>
            <a:r>
              <a:rPr lang="en-US" sz="2400" i="1" dirty="0"/>
              <a:t>shared, integrated</a:t>
            </a:r>
            <a:r>
              <a:rPr lang="en-US" sz="2400" dirty="0"/>
              <a:t>, and </a:t>
            </a:r>
            <a:r>
              <a:rPr lang="en-US" sz="2400" i="1" dirty="0"/>
              <a:t>persistent</a:t>
            </a:r>
            <a:r>
              <a:rPr lang="en-US" sz="2400" dirty="0"/>
              <a:t> collection of </a:t>
            </a:r>
            <a:r>
              <a:rPr lang="en-US" sz="2400" i="1" dirty="0"/>
              <a:t>logically related data </a:t>
            </a:r>
            <a:r>
              <a:rPr lang="en-US" sz="2400" dirty="0"/>
              <a:t>designed to </a:t>
            </a:r>
            <a:r>
              <a:rPr lang="en-US" sz="2400" b="1" dirty="0"/>
              <a:t>represent information </a:t>
            </a:r>
            <a:r>
              <a:rPr lang="en-US" sz="2400" dirty="0"/>
              <a:t>about a specific enterprise.</a:t>
            </a:r>
            <a:endParaRPr lang="fr-FR" sz="2400" dirty="0"/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86653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177B4-7B88-8AA4-4D60-88FEDB9ED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A2953-C8FE-C03C-BC23-6ED11452D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0" y="89360"/>
            <a:ext cx="7703640" cy="572400"/>
          </a:xfrm>
        </p:spPr>
        <p:txBody>
          <a:bodyPr/>
          <a:lstStyle/>
          <a:p>
            <a:r>
              <a:rPr lang="en-US" sz="3200" dirty="0"/>
              <a:t>Database Lifecycle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88399D4-48B3-1F00-CBC8-95E66433E0E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615950"/>
            <a:ext cx="7703640" cy="37211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A database is not created once and used forever.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It evolves through several well-defined phases.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These phases ensure correctness, usability, and long-term maintenance.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A database follows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 lifecycle </a:t>
            </a:r>
            <a:r>
              <a:rPr lang="en-US" sz="1800" dirty="0"/>
              <a:t>that starts with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design </a:t>
            </a:r>
            <a:r>
              <a:rPr lang="en-US" sz="1800" dirty="0"/>
              <a:t>and continues through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implementation</a:t>
            </a:r>
            <a:r>
              <a:rPr lang="en-US" sz="1800" dirty="0"/>
              <a:t> and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usage.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8AA79D-EA3A-DFDE-25D6-4579F641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1"/>
            <a:ext cx="9144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8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385A-6DF8-F72D-C335-00EF1DDB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AAFA4-DE80-7095-2A55-0C625E3F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2205"/>
            <a:ext cx="7703640" cy="572400"/>
          </a:xfrm>
        </p:spPr>
        <p:txBody>
          <a:bodyPr/>
          <a:lstStyle/>
          <a:p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0981BB-2B52-711F-CF67-A48323D322CC}"/>
              </a:ext>
            </a:extLst>
          </p:cNvPr>
          <p:cNvSpPr txBox="1"/>
          <p:nvPr/>
        </p:nvSpPr>
        <p:spPr>
          <a:xfrm>
            <a:off x="720000" y="161114"/>
            <a:ext cx="728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Definition of Database Lifecycle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78E8CE-BB5E-20B5-BF01-2A24C5CD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571750"/>
            <a:ext cx="7458075" cy="30734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E978C2-C2D5-2C5F-AF39-2795DFAAB48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99350" y="694604"/>
            <a:ext cx="7703640" cy="3572595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The database lifecycle is the sequence of phases involved in:</a:t>
            </a:r>
          </a:p>
          <a:p>
            <a:pPr marL="342900" lvl="6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Designing the database</a:t>
            </a:r>
          </a:p>
          <a:p>
            <a:pPr marL="342900" lvl="6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Implementing the database</a:t>
            </a:r>
          </a:p>
          <a:p>
            <a:pPr marL="342900" lvl="6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Using and maintaining the database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Each phase has specific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objectives</a:t>
            </a:r>
            <a:r>
              <a:rPr lang="en-US" sz="1800" dirty="0"/>
              <a:t> and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actors</a:t>
            </a:r>
            <a:r>
              <a:rPr lang="en-US" sz="1800" dirty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Each phase of the lifecycle addresses different technical and organizational needs.</a:t>
            </a:r>
          </a:p>
        </p:txBody>
      </p:sp>
    </p:spTree>
    <p:extLst>
      <p:ext uri="{BB962C8B-B14F-4D97-AF65-F5344CB8AC3E}">
        <p14:creationId xmlns:p14="http://schemas.microsoft.com/office/powerpoint/2010/main" val="484049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ACDD7-95BA-CBE7-1BB1-5C3652C8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1B024-91EF-F0A3-6EF1-D82521D7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90" y="0"/>
            <a:ext cx="7703640" cy="572400"/>
          </a:xfrm>
        </p:spPr>
        <p:txBody>
          <a:bodyPr/>
          <a:lstStyle/>
          <a:p>
            <a:r>
              <a:rPr lang="en-US" sz="3200" dirty="0"/>
              <a:t>Database Design Phase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C974E5-D0F4-6C1A-B9B9-BDDB10CD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2578"/>
            <a:ext cx="9143999" cy="376891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6B074C-AAC6-9007-754E-5DBC97671B0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0729" y="651913"/>
            <a:ext cx="7703640" cy="312133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Determines </a:t>
            </a:r>
            <a:r>
              <a:rPr lang="en-US" sz="1800" b="1" dirty="0"/>
              <a:t>what data must be stored</a:t>
            </a:r>
            <a:endParaRPr lang="en-US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Identifies relationships between data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Is carried out in collaboration with future users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Is independent of technical implementation choices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The design phase focuses on understanding the enterprise and its information needs.</a:t>
            </a:r>
          </a:p>
        </p:txBody>
      </p:sp>
    </p:spTree>
    <p:extLst>
      <p:ext uri="{BB962C8B-B14F-4D97-AF65-F5344CB8AC3E}">
        <p14:creationId xmlns:p14="http://schemas.microsoft.com/office/powerpoint/2010/main" val="339466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9B899-E344-263D-AE43-8F72753EC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4C2FF-DC96-D4C8-A5A0-13DEC98FF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3640" cy="572400"/>
          </a:xfrm>
        </p:spPr>
        <p:txBody>
          <a:bodyPr/>
          <a:lstStyle/>
          <a:p>
            <a:r>
              <a:rPr lang="en-US" sz="3200" dirty="0"/>
              <a:t>Database Implementation Phase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BE5948-8664-BFBB-5D2C-22F2AC920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9" y="1860605"/>
            <a:ext cx="7715250" cy="392695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C7CC16-BB15-CE32-E884-45A5A55AF94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56389" y="572400"/>
            <a:ext cx="7703640" cy="3121330"/>
          </a:xfrm>
        </p:spPr>
        <p:txBody>
          <a:bodyPr/>
          <a:lstStyle/>
          <a:p>
            <a:endParaRPr lang="en-US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Translates the design into a specific DBMS language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Creates the first operational version of the database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Uses a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Data Definition Language (DDL)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During implementation, abstract designs become concrete database structures.</a:t>
            </a:r>
          </a:p>
        </p:txBody>
      </p:sp>
    </p:spTree>
    <p:extLst>
      <p:ext uri="{BB962C8B-B14F-4D97-AF65-F5344CB8AC3E}">
        <p14:creationId xmlns:p14="http://schemas.microsoft.com/office/powerpoint/2010/main" val="2120692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F46B-2619-41BC-6ADC-4053CA60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8AC1EE-8D92-CB91-8321-913EBCDA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Database Usage Phase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311871-399F-339D-E4CE-609D0A92B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0" y="1589431"/>
            <a:ext cx="7715250" cy="51435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9245A4-8BAF-A668-F0AD-7163261C1CE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Users interact with the database through applications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Data is queried, inserted, updated, and deleted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Uses a </a:t>
            </a:r>
            <a:r>
              <a:rPr lang="en-US" sz="1800" b="1" dirty="0"/>
              <a:t>Data Manipulation Language (DML)</a:t>
            </a:r>
            <a:endParaRPr lang="en-US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The usage phase corresponds to the daily exploitation of the database.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469903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0B668-903B-0ADA-1D2D-213D0777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E8A258-3008-6DA6-327B-AF8AD5CBF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18" y="652006"/>
            <a:ext cx="4643563" cy="40465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3D389F0-C0FB-428A-C168-C5EE1597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Main </a:t>
            </a:r>
            <a:r>
              <a:rPr lang="fr-FR" sz="3200" dirty="0" err="1"/>
              <a:t>Steps</a:t>
            </a:r>
            <a:r>
              <a:rPr lang="fr-FR" sz="3200" dirty="0"/>
              <a:t> of </a:t>
            </a:r>
            <a:r>
              <a:rPr lang="fr-FR" sz="3200" dirty="0" err="1"/>
              <a:t>Database</a:t>
            </a:r>
            <a:r>
              <a:rPr lang="fr-FR" sz="3200" dirty="0"/>
              <a:t> Design</a:t>
            </a:r>
            <a:br>
              <a:rPr lang="fr-FR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C14F9B-5364-380B-81E3-573A032F284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Requirement</a:t>
            </a:r>
            <a:r>
              <a:rPr lang="fr-FR" sz="2000" dirty="0"/>
              <a:t> </a:t>
            </a:r>
            <a:r>
              <a:rPr lang="fr-FR" sz="2000" dirty="0" err="1"/>
              <a:t>analysis</a:t>
            </a:r>
            <a:endParaRPr lang="fr-F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Conceptual</a:t>
            </a:r>
            <a:r>
              <a:rPr lang="fr-FR" sz="2000" dirty="0"/>
              <a:t> design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Logical</a:t>
            </a:r>
            <a:r>
              <a:rPr lang="fr-FR" sz="2000" dirty="0"/>
              <a:t> design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/>
              <a:t>Physical design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Database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design </a:t>
            </a: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proceeds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gradually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informal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needs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to </a:t>
            </a: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physical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1800" dirty="0" err="1">
                <a:solidFill>
                  <a:schemeClr val="tx2">
                    <a:lumMod val="50000"/>
                  </a:schemeClr>
                </a:solidFill>
              </a:rPr>
              <a:t>storage</a:t>
            </a:r>
            <a:r>
              <a:rPr lang="fr-FR" sz="1800" dirty="0">
                <a:solidFill>
                  <a:schemeClr val="tx2">
                    <a:lumMod val="50000"/>
                  </a:schemeClr>
                </a:solidFill>
              </a:rPr>
              <a:t> structures.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687405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7E05-9223-E2C4-BC86-933F90DF4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AD5B4-1F70-283A-8678-0F82180A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80" y="63960"/>
            <a:ext cx="7703640" cy="572400"/>
          </a:xfrm>
        </p:spPr>
        <p:txBody>
          <a:bodyPr/>
          <a:lstStyle/>
          <a:p>
            <a:r>
              <a:rPr lang="fr-FR" sz="3200" dirty="0"/>
              <a:t>Data </a:t>
            </a:r>
            <a:r>
              <a:rPr lang="fr-FR" sz="3200" dirty="0" err="1"/>
              <a:t>Models</a:t>
            </a:r>
            <a:br>
              <a:rPr lang="fr-FR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287A40-6364-0F5D-028F-E4DC80F5E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2" y="1049571"/>
            <a:ext cx="7774009" cy="340315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F40761-1121-2C4C-4167-403AD72F7E5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56770" y="580446"/>
            <a:ext cx="7830460" cy="351348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/>
              <a:t>A data model </a:t>
            </a:r>
            <a:r>
              <a:rPr lang="fr-FR" sz="1600" dirty="0" err="1"/>
              <a:t>acts</a:t>
            </a:r>
            <a:r>
              <a:rPr lang="fr-FR" sz="1600" dirty="0"/>
              <a:t> as a </a:t>
            </a:r>
            <a:r>
              <a:rPr lang="fr-FR" sz="1600" dirty="0" err="1"/>
              <a:t>language</a:t>
            </a:r>
            <a:r>
              <a:rPr lang="fr-FR" sz="1600" dirty="0"/>
              <a:t> for </a:t>
            </a:r>
            <a:r>
              <a:rPr lang="fr-FR" sz="1600" dirty="0" err="1"/>
              <a:t>describing</a:t>
            </a:r>
            <a:r>
              <a:rPr lang="fr-FR" sz="1600" dirty="0"/>
              <a:t> </a:t>
            </a:r>
            <a:r>
              <a:rPr lang="fr-FR" sz="1600" dirty="0" err="1"/>
              <a:t>databases</a:t>
            </a:r>
            <a:r>
              <a:rPr lang="fr-FR" sz="1600" dirty="0"/>
              <a:t>;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defines</a:t>
            </a:r>
            <a:r>
              <a:rPr lang="fr-FR" sz="1600" dirty="0"/>
              <a:t>:</a:t>
            </a:r>
          </a:p>
          <a:p>
            <a:pPr marL="285750" lvl="4" indent="-684000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chemeClr val="tx1"/>
                </a:solidFill>
              </a:rPr>
              <a:t>Concepts </a:t>
            </a:r>
            <a:r>
              <a:rPr lang="fr-FR" sz="1400" dirty="0" err="1">
                <a:solidFill>
                  <a:schemeClr val="tx1"/>
                </a:solidFill>
              </a:rPr>
              <a:t>used</a:t>
            </a:r>
            <a:r>
              <a:rPr lang="fr-FR" sz="1400" dirty="0">
                <a:solidFill>
                  <a:schemeClr val="tx1"/>
                </a:solidFill>
              </a:rPr>
              <a:t> to </a:t>
            </a:r>
            <a:r>
              <a:rPr lang="fr-FR" sz="1400" dirty="0" err="1">
                <a:solidFill>
                  <a:schemeClr val="tx1"/>
                </a:solidFill>
              </a:rPr>
              <a:t>describe</a:t>
            </a:r>
            <a:r>
              <a:rPr lang="fr-FR" sz="1400" dirty="0">
                <a:solidFill>
                  <a:schemeClr val="tx1"/>
                </a:solidFill>
              </a:rPr>
              <a:t> data</a:t>
            </a:r>
          </a:p>
          <a:p>
            <a:pPr marL="285750" lvl="4" indent="-684000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 err="1"/>
              <a:t>Relationships</a:t>
            </a:r>
            <a:r>
              <a:rPr lang="fr-FR" sz="1400" dirty="0"/>
              <a:t> </a:t>
            </a:r>
            <a:r>
              <a:rPr lang="fr-FR" sz="1400" dirty="0" err="1"/>
              <a:t>between</a:t>
            </a:r>
            <a:r>
              <a:rPr lang="fr-FR" sz="1400" dirty="0"/>
              <a:t> data</a:t>
            </a:r>
          </a:p>
          <a:p>
            <a:pPr marL="285750" lvl="4" indent="-684000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/>
              <a:t>Rules for data manipulation</a:t>
            </a:r>
          </a:p>
          <a:p>
            <a:pPr>
              <a:lnSpc>
                <a:spcPct val="150000"/>
              </a:lnSpc>
            </a:pPr>
            <a:endParaRPr lang="fr-FR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A data model provides a formal language that maps real-world concepts and relationships into a structured database representation.</a:t>
            </a:r>
            <a:endParaRPr lang="fr-FR" sz="1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14978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81FF0-B505-495A-BED4-FF13908CA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C389C3-6762-2B4D-CB69-B3D1C529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0" y="0"/>
            <a:ext cx="7703640" cy="572400"/>
          </a:xfrm>
        </p:spPr>
        <p:txBody>
          <a:bodyPr/>
          <a:lstStyle/>
          <a:p>
            <a:r>
              <a:rPr lang="en-US" sz="3200" dirty="0"/>
              <a:t>Formal Definition of a Data Model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6FE4D1-E7E3-7321-1C6A-C1C23441FCC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12050" y="57240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A data model is a set of concepts and rules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It allows the description of data and their relationships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It defines how data can be organized and constrained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Without a data model, database design would be ambiguous and inconsistent.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7439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61EA-0BE0-6D81-50E3-58F0EE8B2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D25B23-E1AF-70AA-6F0C-32F3446A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910" y="63960"/>
            <a:ext cx="7703640" cy="572400"/>
          </a:xfrm>
        </p:spPr>
        <p:txBody>
          <a:bodyPr/>
          <a:lstStyle/>
          <a:p>
            <a:r>
              <a:rPr lang="fr-FR" sz="3200" dirty="0" err="1"/>
              <a:t>What</a:t>
            </a:r>
            <a:r>
              <a:rPr lang="fr-FR" sz="3200" dirty="0"/>
              <a:t> Is an Enterprise?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1865FC7-61B9-6355-C57E-70ED4094B9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20000" y="731029"/>
            <a:ext cx="7871550" cy="29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enterprise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group of people</a:t>
            </a:r>
          </a:p>
          <a:p>
            <a:pPr lv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goal</a:t>
            </a:r>
          </a:p>
          <a:p>
            <a:pPr lv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Enterprises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use data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CE11AC-1F9E-6979-3AA6-FB859C194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1187450"/>
            <a:ext cx="337185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42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3A4F-9A73-B52D-7909-1E560F313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8ACECD-3DE8-DF4C-320D-18EB9DC6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00" y="89360"/>
            <a:ext cx="7703640" cy="572400"/>
          </a:xfrm>
        </p:spPr>
        <p:txBody>
          <a:bodyPr/>
          <a:lstStyle/>
          <a:p>
            <a:r>
              <a:rPr lang="en-US" sz="3200" dirty="0"/>
              <a:t>Database Schema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C87069-12ED-555A-38C9-CB944983D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0" y="747423"/>
            <a:ext cx="7715250" cy="4723074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92E90E-887F-40F3-D2D7-D3E0BD6067DD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05700" y="518637"/>
            <a:ext cx="7703640" cy="312133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A database schema is the description of a database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It is expressed using a data model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The schema describes </a:t>
            </a:r>
            <a:r>
              <a:rPr lang="en-US" sz="1800" i="1" dirty="0"/>
              <a:t>how data is organized</a:t>
            </a:r>
            <a:r>
              <a:rPr lang="en-US" sz="1800" dirty="0"/>
              <a:t>, not the data itself.</a:t>
            </a:r>
          </a:p>
        </p:txBody>
      </p:sp>
    </p:spTree>
    <p:extLst>
      <p:ext uri="{BB962C8B-B14F-4D97-AF65-F5344CB8AC3E}">
        <p14:creationId xmlns:p14="http://schemas.microsoft.com/office/powerpoint/2010/main" val="1951468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2BC3D-FBD7-7FEF-8D9D-82B090F1F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118F7-E1DA-746C-B668-23F0B0FD4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3640" cy="572400"/>
          </a:xfrm>
        </p:spPr>
        <p:txBody>
          <a:bodyPr/>
          <a:lstStyle/>
          <a:p>
            <a:r>
              <a:rPr lang="fr-FR" sz="3200" dirty="0"/>
              <a:t>Types of </a:t>
            </a:r>
            <a:r>
              <a:rPr lang="fr-FR" sz="3200" dirty="0" err="1"/>
              <a:t>Database</a:t>
            </a:r>
            <a:r>
              <a:rPr lang="fr-FR" sz="3200" dirty="0"/>
              <a:t> </a:t>
            </a:r>
            <a:r>
              <a:rPr lang="fr-FR" sz="3200" dirty="0" err="1"/>
              <a:t>Schemas</a:t>
            </a:r>
            <a:br>
              <a:rPr lang="fr-FR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BDB028-0046-D944-23EA-42957D63FAF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0" y="977180"/>
            <a:ext cx="8423640" cy="4003567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Conceptual</a:t>
            </a:r>
            <a:r>
              <a:rPr lang="fr-FR" sz="2000" dirty="0"/>
              <a:t> </a:t>
            </a:r>
            <a:r>
              <a:rPr lang="fr-FR" sz="2000" dirty="0" err="1"/>
              <a:t>schema</a:t>
            </a:r>
            <a:endParaRPr lang="fr-FR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Logical</a:t>
            </a:r>
            <a:r>
              <a:rPr lang="fr-FR" sz="2000" dirty="0"/>
              <a:t> </a:t>
            </a:r>
            <a:r>
              <a:rPr lang="fr-FR" sz="2000" dirty="0" err="1"/>
              <a:t>schema</a:t>
            </a:r>
            <a:endParaRPr lang="fr-FR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Internal</a:t>
            </a:r>
            <a:r>
              <a:rPr lang="fr-FR" sz="2000" dirty="0"/>
              <a:t> </a:t>
            </a:r>
            <a:r>
              <a:rPr lang="fr-FR" sz="2000" dirty="0" err="1"/>
              <a:t>schema</a:t>
            </a:r>
            <a:endParaRPr lang="fr-FR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 err="1"/>
              <a:t>External</a:t>
            </a:r>
            <a:r>
              <a:rPr lang="fr-FR" sz="2000" dirty="0"/>
              <a:t> </a:t>
            </a:r>
            <a:r>
              <a:rPr lang="fr-FR" sz="2000" dirty="0" err="1"/>
              <a:t>schemas</a:t>
            </a:r>
            <a:endParaRPr lang="fr-FR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Different schemas describe the database at different levels of abstraction.</a:t>
            </a:r>
            <a:endParaRPr lang="fr-FR" sz="18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fr-FR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370215D-6D31-A2FA-F73B-8A025DED395C}"/>
              </a:ext>
            </a:extLst>
          </p:cNvPr>
          <p:cNvSpPr/>
          <p:nvPr/>
        </p:nvSpPr>
        <p:spPr>
          <a:xfrm>
            <a:off x="7877371" y="531060"/>
            <a:ext cx="1224500" cy="572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DBMS-</a:t>
            </a:r>
            <a:r>
              <a:rPr lang="fr-FR" sz="1400" dirty="0" err="1"/>
              <a:t>independent</a:t>
            </a:r>
            <a:endParaRPr lang="fr-FR" sz="1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F291748-C381-D040-FFC8-56AE1FF228DF}"/>
              </a:ext>
            </a:extLst>
          </p:cNvPr>
          <p:cNvSpPr/>
          <p:nvPr/>
        </p:nvSpPr>
        <p:spPr>
          <a:xfrm>
            <a:off x="7980738" y="2084920"/>
            <a:ext cx="1121133" cy="572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DBMS-</a:t>
            </a:r>
            <a:r>
              <a:rPr lang="fr-FR" sz="1400" dirty="0" err="1"/>
              <a:t>dependent</a:t>
            </a:r>
            <a:endParaRPr lang="fr-FR" sz="1400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6051432-F4BF-8D32-3660-CFDBE734F3DF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7432098" y="660870"/>
            <a:ext cx="445273" cy="156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F1DCC0A-28D2-EA90-B0DC-C8B575E0139E}"/>
              </a:ext>
            </a:extLst>
          </p:cNvPr>
          <p:cNvCxnSpPr/>
          <p:nvPr/>
        </p:nvCxnSpPr>
        <p:spPr>
          <a:xfrm>
            <a:off x="7657106" y="85079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4E6043D9-ACDB-B47F-76BD-E0FD67BE2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40" y="456763"/>
            <a:ext cx="4786685" cy="3835947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1E5744E-A484-88F8-F5B4-C727B439372B}"/>
              </a:ext>
            </a:extLst>
          </p:cNvPr>
          <p:cNvCxnSpPr>
            <a:cxnSpLocks/>
          </p:cNvCxnSpPr>
          <p:nvPr/>
        </p:nvCxnSpPr>
        <p:spPr>
          <a:xfrm flipH="1">
            <a:off x="7601447" y="850790"/>
            <a:ext cx="275924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F2F01FF-BE08-E5B4-BD49-060E3282F7F3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601447" y="1950259"/>
            <a:ext cx="379291" cy="420861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A9EABA2-4B5D-688A-88DD-EEE7721C19C3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628091" y="2371120"/>
            <a:ext cx="352647" cy="47630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44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5A67-B338-AE51-4E18-12387DFE2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1F3D4-E244-3F1E-99B6-034EDFDD2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69" y="79200"/>
            <a:ext cx="7703640" cy="572400"/>
          </a:xfrm>
        </p:spPr>
        <p:txBody>
          <a:bodyPr/>
          <a:lstStyle/>
          <a:p>
            <a:r>
              <a:rPr lang="en-US" sz="3200" dirty="0"/>
              <a:t>Conceptual Schema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30D8BC-94AB-12CD-63A3-E78035E0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02" y="651600"/>
            <a:ext cx="4231156" cy="305752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9EF318-3C93-65BB-4036-2F66E893DF5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180" y="651600"/>
            <a:ext cx="7703640" cy="44919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Describes </a:t>
            </a:r>
            <a:r>
              <a:rPr lang="en-US" sz="1800" i="1" dirty="0"/>
              <a:t>what data is needed</a:t>
            </a:r>
            <a:endParaRPr lang="en-US" sz="1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Independent of DBMS and hardware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Focuses on enterprise concepts and relationships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conceptual schema represents the enterprise view of data.</a:t>
            </a:r>
          </a:p>
        </p:txBody>
      </p:sp>
    </p:spTree>
    <p:extLst>
      <p:ext uri="{BB962C8B-B14F-4D97-AF65-F5344CB8AC3E}">
        <p14:creationId xmlns:p14="http://schemas.microsoft.com/office/powerpoint/2010/main" val="800745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DDBDF-850A-0C55-19C2-8858AE874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4AC78-ABEA-ADBF-5223-18DACB5E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Logical Schema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C88A3A-D1FE-A190-F7A8-2E42AB074E5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Derived from the conceptual schema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Depends on the chosen data model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Most commonly based on the relational model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logical schema adapts enterprise concepts to a specific data model.</a:t>
            </a:r>
          </a:p>
        </p:txBody>
      </p:sp>
    </p:spTree>
    <p:extLst>
      <p:ext uri="{BB962C8B-B14F-4D97-AF65-F5344CB8AC3E}">
        <p14:creationId xmlns:p14="http://schemas.microsoft.com/office/powerpoint/2010/main" val="4012041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65113-F9FC-3FC0-C4CA-391D139D9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65CC5-7ABA-8377-6E45-481840C9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3640" cy="644056"/>
          </a:xfrm>
        </p:spPr>
        <p:txBody>
          <a:bodyPr/>
          <a:lstStyle/>
          <a:p>
            <a:r>
              <a:rPr lang="en-US" sz="3200" dirty="0"/>
              <a:t>Logical Schema : Example 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5F4D87-A9AA-7811-7E4F-FFE0B3EAF15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812206" y="755360"/>
            <a:ext cx="7703640" cy="34703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Relational model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6976E6-F9CF-0C7E-FD04-63A8B566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1" y="1386875"/>
            <a:ext cx="8213697" cy="34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69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82529-AC61-6E2B-B840-AB7ABF66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1D49B6-0470-4EC6-C312-FC61E660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80" y="111005"/>
            <a:ext cx="7703640" cy="572400"/>
          </a:xfrm>
        </p:spPr>
        <p:txBody>
          <a:bodyPr/>
          <a:lstStyle/>
          <a:p>
            <a:r>
              <a:rPr lang="en-US" sz="3200" dirty="0"/>
              <a:t>Internal Schema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FF8C12-FD05-7AF8-B466-B48AC01D6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43" y="1630974"/>
            <a:ext cx="4978577" cy="2888533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060280-5620-0DB3-8715-DA055BC2BF8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03164" y="623993"/>
            <a:ext cx="8940836" cy="4408501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Describes how data is physically stored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Includes files, indexes, and access paths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Defined by database administrators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internal schema focuses on performance and storage optimization.</a:t>
            </a:r>
          </a:p>
        </p:txBody>
      </p:sp>
    </p:spTree>
    <p:extLst>
      <p:ext uri="{BB962C8B-B14F-4D97-AF65-F5344CB8AC3E}">
        <p14:creationId xmlns:p14="http://schemas.microsoft.com/office/powerpoint/2010/main" val="220103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67BA-84B1-9535-9741-58641EE9A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1E0A5-B541-1836-1AD4-A65C4C2C4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180" y="0"/>
            <a:ext cx="7703640" cy="572400"/>
          </a:xfrm>
        </p:spPr>
        <p:txBody>
          <a:bodyPr/>
          <a:lstStyle/>
          <a:p>
            <a:r>
              <a:rPr lang="en-US" sz="3200" dirty="0"/>
              <a:t>External Schemas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87972A-1C0E-EB21-337E-69001C4AA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0" y="1614115"/>
            <a:ext cx="6960780" cy="3267986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144E13-A1A5-862D-73F2-D27C70D5AB5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87463" y="572400"/>
            <a:ext cx="8953169" cy="441306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Each user sees only part of the database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External schemas are also called </a:t>
            </a:r>
            <a:r>
              <a:rPr lang="en-US" sz="2000" b="1" dirty="0"/>
              <a:t>views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They simplify access and improve security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External schemas adapt the database to user-specific needs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5822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B8013-0FB6-2F2C-5E76-A3E5F045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C835E-6216-8D27-3980-0050CC6F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2811"/>
            <a:ext cx="7703640" cy="572400"/>
          </a:xfrm>
        </p:spPr>
        <p:txBody>
          <a:bodyPr/>
          <a:lstStyle/>
          <a:p>
            <a:r>
              <a:rPr lang="en-US" sz="3200" dirty="0"/>
              <a:t>Advantages of External Schemas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E85F2C-CA41-B569-BE38-3664CA4511E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Simplicity for users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Protection of sensitive data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Separation of concerns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Views make databases both easier to use and more secure.</a:t>
            </a:r>
          </a:p>
        </p:txBody>
      </p:sp>
    </p:spTree>
    <p:extLst>
      <p:ext uri="{BB962C8B-B14F-4D97-AF65-F5344CB8AC3E}">
        <p14:creationId xmlns:p14="http://schemas.microsoft.com/office/powerpoint/2010/main" val="3837918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5CB60-FE45-C8AC-4F12-CC0B6DF08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60D01-1388-E91F-3D97-DD18C838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55" y="79200"/>
            <a:ext cx="7703640" cy="572400"/>
          </a:xfrm>
        </p:spPr>
        <p:txBody>
          <a:bodyPr/>
          <a:lstStyle/>
          <a:p>
            <a:r>
              <a:rPr lang="en-US" sz="3200" dirty="0"/>
              <a:t>Three-Schema Architecture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31B879-91C7-2BDA-42BD-0F69A526D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540688"/>
            <a:ext cx="7715250" cy="3744071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D34295-1BC0-1172-97C5-4F06C02CFB4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389614" y="858741"/>
            <a:ext cx="8034026" cy="347830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External level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Conceptual level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Internal level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Basis of modern DBMS architecture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This architecture separates user views from physical storage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1830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8F3C3-6C11-2110-C298-69DD3D71C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35652-254D-8E78-C623-7011C175C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33" y="71249"/>
            <a:ext cx="7703640" cy="572400"/>
          </a:xfrm>
        </p:spPr>
        <p:txBody>
          <a:bodyPr/>
          <a:lstStyle/>
          <a:p>
            <a:r>
              <a:rPr lang="en-US" sz="2800" dirty="0"/>
              <a:t>Importance of the Three-Schema Architecture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FF338D-DFB5-D494-BC40-1D9685031EE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Supports data independence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Simplifies database evolution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Protects applications from structural changes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The three-schema architecture is a cornerstone of database systems.</a:t>
            </a:r>
          </a:p>
        </p:txBody>
      </p:sp>
    </p:spTree>
    <p:extLst>
      <p:ext uri="{BB962C8B-B14F-4D97-AF65-F5344CB8AC3E}">
        <p14:creationId xmlns:p14="http://schemas.microsoft.com/office/powerpoint/2010/main" val="312702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729D6-D76D-03A8-AF80-A502AF7DC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41E4F6-CC8B-5B22-CAB4-DBE25206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5600"/>
            <a:ext cx="7703640" cy="572400"/>
          </a:xfrm>
        </p:spPr>
        <p:txBody>
          <a:bodyPr/>
          <a:lstStyle/>
          <a:p>
            <a:r>
              <a:rPr lang="fr-FR" sz="3200" dirty="0"/>
              <a:t>Example: </a:t>
            </a:r>
            <a:r>
              <a:rPr lang="fr-FR" sz="3200" dirty="0" err="1"/>
              <a:t>University</a:t>
            </a:r>
            <a:r>
              <a:rPr lang="fr-FR" sz="3200" dirty="0"/>
              <a:t> Enterprise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C843E0-14D6-69BA-60FF-3261C82A1B9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lvl="0" indent="-457200" eaLnBrk="0" fontAlgn="base" hangingPunct="0">
              <a:lnSpc>
                <a:spcPct val="2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 err="1">
                <a:latin typeface="Arial" panose="020B0604020202020204" pitchFamily="34" charset="0"/>
              </a:rPr>
              <a:t>Students</a:t>
            </a:r>
            <a:endParaRPr lang="fr-FR" altLang="fr-FR" sz="2400" dirty="0">
              <a:latin typeface="Arial" panose="020B0604020202020204" pitchFamily="34" charset="0"/>
            </a:endParaRPr>
          </a:p>
          <a:p>
            <a:pPr marL="457200" lvl="0" indent="-457200" eaLnBrk="0" fontAlgn="base" hangingPunct="0">
              <a:lnSpc>
                <a:spcPct val="2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 err="1">
                <a:latin typeface="Arial" panose="020B0604020202020204" pitchFamily="34" charset="0"/>
              </a:rPr>
              <a:t>Teachers</a:t>
            </a:r>
            <a:endParaRPr lang="fr-FR" altLang="fr-FR" sz="2400" dirty="0">
              <a:latin typeface="Arial" panose="020B0604020202020204" pitchFamily="34" charset="0"/>
            </a:endParaRPr>
          </a:p>
          <a:p>
            <a:pPr marL="457200" lvl="0" indent="-457200" eaLnBrk="0" fontAlgn="base" hangingPunct="0">
              <a:lnSpc>
                <a:spcPct val="2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Arial" panose="020B0604020202020204" pitchFamily="34" charset="0"/>
              </a:rPr>
              <a:t>Courses</a:t>
            </a:r>
          </a:p>
          <a:p>
            <a:pPr marL="457200" lvl="0" indent="-457200" eaLnBrk="0" fontAlgn="base" hangingPunct="0">
              <a:lnSpc>
                <a:spcPct val="2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 err="1">
                <a:latin typeface="Arial" panose="020B0604020202020204" pitchFamily="34" charset="0"/>
              </a:rPr>
              <a:t>Departments</a:t>
            </a:r>
            <a:endParaRPr lang="fr-FR" altLang="fr-FR" sz="2400" dirty="0">
              <a:latin typeface="Arial" panose="020B060402020202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4AD6E1-FCFE-F1EF-0607-F77494FDA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1584020"/>
            <a:ext cx="49593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84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4BC37-7D59-C54C-ABAF-50B7FE7CC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D129E0-C7E5-9AAD-EB94-58E9342F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33" y="71249"/>
            <a:ext cx="7703640" cy="572400"/>
          </a:xfrm>
        </p:spPr>
        <p:txBody>
          <a:bodyPr/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Key Concepts of </a:t>
            </a:r>
            <a:r>
              <a:rPr lang="fr-FR" sz="2800" dirty="0" err="1">
                <a:solidFill>
                  <a:schemeClr val="accent1">
                    <a:lumMod val="75000"/>
                  </a:schemeClr>
                </a:solidFill>
              </a:rPr>
              <a:t>Databases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B279ECB-2C4D-504F-DECA-8FB5782F4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26920"/>
              </p:ext>
            </p:extLst>
          </p:nvPr>
        </p:nvGraphicFramePr>
        <p:xfrm>
          <a:off x="616633" y="794724"/>
          <a:ext cx="7990067" cy="3546287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178599">
                  <a:extLst>
                    <a:ext uri="{9D8B030D-6E8A-4147-A177-3AD203B41FA5}">
                      <a16:colId xmlns:a16="http://schemas.microsoft.com/office/drawing/2014/main" val="3351472140"/>
                    </a:ext>
                  </a:extLst>
                </a:gridCol>
                <a:gridCol w="5811468">
                  <a:extLst>
                    <a:ext uri="{9D8B030D-6E8A-4147-A177-3AD203B41FA5}">
                      <a16:colId xmlns:a16="http://schemas.microsoft.com/office/drawing/2014/main" val="321183974"/>
                    </a:ext>
                  </a:extLst>
                </a:gridCol>
              </a:tblGrid>
              <a:tr h="436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Concept</a:t>
                      </a:r>
                      <a:endParaRPr lang="fr-FR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Purpose</a:t>
                      </a:r>
                      <a:endParaRPr lang="fr-FR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6106"/>
                  </a:ext>
                </a:extLst>
              </a:tr>
              <a:tr h="7795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2400" b="1" dirty="0" err="1">
                          <a:solidFill>
                            <a:schemeClr val="tx1"/>
                          </a:solidFill>
                        </a:rPr>
                        <a:t>Database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Stores shared, persistent data for an organization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664608"/>
                  </a:ext>
                </a:extLst>
              </a:tr>
              <a:tr h="7795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DBMS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Manages access, storage, security, and consistency of 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406501"/>
                  </a:ext>
                </a:extLst>
              </a:tr>
              <a:tr h="62020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2400" b="1" dirty="0" err="1">
                          <a:solidFill>
                            <a:schemeClr val="tx1"/>
                          </a:solidFill>
                        </a:rPr>
                        <a:t>Schema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Describes the structure of the database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560063"/>
                  </a:ext>
                </a:extLst>
              </a:tr>
              <a:tr h="7795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Data model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Defines how data is represented, related, and manipulated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73002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08A4D69-7537-DB1E-C83D-603DE085BFE7}"/>
              </a:ext>
            </a:extLst>
          </p:cNvPr>
          <p:cNvSpPr txBox="1"/>
          <p:nvPr/>
        </p:nvSpPr>
        <p:spPr>
          <a:xfrm>
            <a:off x="847221" y="4425920"/>
            <a:ext cx="799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These core concepts provide the foundation for understanding database systems and their organization.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42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2B32E-40D1-CA31-5F96-8F670C6EC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7ADB51-7AE7-17AE-215E-3F755D01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33" y="71249"/>
            <a:ext cx="7703640" cy="572400"/>
          </a:xfrm>
        </p:spPr>
        <p:txBody>
          <a:bodyPr/>
          <a:lstStyle/>
          <a:p>
            <a:r>
              <a:rPr lang="en-US" sz="2800" b="1" dirty="0"/>
              <a:t>From Concepts to the Relational Model</a:t>
            </a:r>
            <a:br>
              <a:rPr lang="en-US" sz="3200" dirty="0"/>
            </a:br>
            <a:br>
              <a:rPr lang="fr-FR" sz="3200" dirty="0"/>
            </a:b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203D53-2146-7D2E-FD4F-2A390CA1FF1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19999" y="1215720"/>
            <a:ext cx="7978727" cy="312133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In this chapter, we introduced the foundations of databases.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In the next chapter, we focus on the relational model, the dominant data model used in modern DBMS.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63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714240" y="676440"/>
            <a:ext cx="5095440" cy="1107996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1" u="none" strike="noStrike" dirty="0">
                <a:solidFill>
                  <a:schemeClr val="dk1"/>
                </a:solidFill>
                <a:effectLst/>
                <a:uFillTx/>
                <a:latin typeface="Outfit"/>
                <a:ea typeface="Outfit"/>
              </a:rPr>
              <a:t>End of Chapter </a:t>
            </a:r>
            <a:endParaRPr lang="fr-FR" sz="6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0" name="Google Shape;1081;p70"/>
          <p:cNvSpPr/>
          <p:nvPr/>
        </p:nvSpPr>
        <p:spPr>
          <a:xfrm rot="10800000" flipH="1">
            <a:off x="7185240" y="183852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dk2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1" name="Google Shape;1082;p70"/>
          <p:cNvSpPr/>
          <p:nvPr/>
        </p:nvSpPr>
        <p:spPr>
          <a:xfrm rot="10800000" flipH="1">
            <a:off x="7136640" y="453960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lt2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2" name="Google Shape;1083;p70"/>
          <p:cNvSpPr/>
          <p:nvPr/>
        </p:nvSpPr>
        <p:spPr>
          <a:xfrm rot="10800000" flipH="1">
            <a:off x="6717240" y="406764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9FCBFD">
              <a:alpha val="41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3" name="Google Shape;1084;p70"/>
          <p:cNvSpPr/>
          <p:nvPr/>
        </p:nvSpPr>
        <p:spPr>
          <a:xfrm rot="10800000" flipH="1">
            <a:off x="6249600" y="301536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dk2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4" name="Google Shape;1085;p70"/>
          <p:cNvSpPr/>
          <p:nvPr/>
        </p:nvSpPr>
        <p:spPr>
          <a:xfrm rot="10800000" flipH="1">
            <a:off x="5842800" y="351144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AFC7FF">
              <a:alpha val="25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5" name="Google Shape;1086;p70"/>
          <p:cNvSpPr/>
          <p:nvPr/>
        </p:nvSpPr>
        <p:spPr>
          <a:xfrm rot="10800000" flipH="1">
            <a:off x="7591320" y="339624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6" name="Google Shape;1087;p70"/>
          <p:cNvSpPr/>
          <p:nvPr/>
        </p:nvSpPr>
        <p:spPr>
          <a:xfrm rot="10800000" flipH="1">
            <a:off x="7185240" y="231084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9FCBFD">
              <a:alpha val="41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7" name="Google Shape;1088;p70"/>
          <p:cNvSpPr/>
          <p:nvPr/>
        </p:nvSpPr>
        <p:spPr>
          <a:xfrm rot="10800000" flipH="1">
            <a:off x="8073000" y="298188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68DAF8">
              <a:alpha val="34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8" name="Google Shape;1089;p70"/>
          <p:cNvSpPr/>
          <p:nvPr/>
        </p:nvSpPr>
        <p:spPr>
          <a:xfrm>
            <a:off x="6147000" y="1260720"/>
            <a:ext cx="838440" cy="967680"/>
          </a:xfrm>
          <a:custGeom>
            <a:avLst/>
            <a:gdLst>
              <a:gd name="textAreaLeft" fmla="*/ 0 w 838440"/>
              <a:gd name="textAreaRight" fmla="*/ 83880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29" name="Google Shape;1090;p70"/>
          <p:cNvSpPr/>
          <p:nvPr/>
        </p:nvSpPr>
        <p:spPr>
          <a:xfrm>
            <a:off x="6465960" y="283680"/>
            <a:ext cx="838440" cy="967680"/>
          </a:xfrm>
          <a:custGeom>
            <a:avLst/>
            <a:gdLst>
              <a:gd name="textAreaLeft" fmla="*/ 0 w 838440"/>
              <a:gd name="textAreaRight" fmla="*/ 83880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dk2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0" name="Google Shape;1091;p70"/>
          <p:cNvSpPr/>
          <p:nvPr/>
        </p:nvSpPr>
        <p:spPr>
          <a:xfrm>
            <a:off x="5843520" y="-493560"/>
            <a:ext cx="838440" cy="967680"/>
          </a:xfrm>
          <a:custGeom>
            <a:avLst/>
            <a:gdLst>
              <a:gd name="textAreaLeft" fmla="*/ 0 w 838440"/>
              <a:gd name="textAreaRight" fmla="*/ 83880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lt2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1" name="Google Shape;1092;p70"/>
          <p:cNvSpPr/>
          <p:nvPr/>
        </p:nvSpPr>
        <p:spPr>
          <a:xfrm>
            <a:off x="6794280" y="870120"/>
            <a:ext cx="838440" cy="967680"/>
          </a:xfrm>
          <a:custGeom>
            <a:avLst/>
            <a:gdLst>
              <a:gd name="textAreaLeft" fmla="*/ 0 w 838440"/>
              <a:gd name="textAreaRight" fmla="*/ 83880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AFC7FF">
              <a:alpha val="25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2" name="Google Shape;1093;p70"/>
          <p:cNvSpPr/>
          <p:nvPr/>
        </p:nvSpPr>
        <p:spPr>
          <a:xfrm>
            <a:off x="5215680" y="-48960"/>
            <a:ext cx="838440" cy="967680"/>
          </a:xfrm>
          <a:custGeom>
            <a:avLst/>
            <a:gdLst>
              <a:gd name="textAreaLeft" fmla="*/ 0 w 838440"/>
              <a:gd name="textAreaRight" fmla="*/ 83880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68DAF8">
              <a:alpha val="34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3" name="Google Shape;1094;p70"/>
          <p:cNvSpPr/>
          <p:nvPr/>
        </p:nvSpPr>
        <p:spPr>
          <a:xfrm rot="10800000" flipH="1">
            <a:off x="8595360" y="194796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lt2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4" name="Google Shape;1095;p70"/>
          <p:cNvSpPr/>
          <p:nvPr/>
        </p:nvSpPr>
        <p:spPr>
          <a:xfrm rot="10800000" flipH="1">
            <a:off x="8148600" y="1464840"/>
            <a:ext cx="838440" cy="967680"/>
          </a:xfrm>
          <a:custGeom>
            <a:avLst/>
            <a:gdLst>
              <a:gd name="textAreaLeft" fmla="*/ -360 w 838440"/>
              <a:gd name="textAreaRight" fmla="*/ 83844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9FCBFD">
              <a:alpha val="41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5" name="Google Shape;1096;p70"/>
          <p:cNvSpPr/>
          <p:nvPr/>
        </p:nvSpPr>
        <p:spPr>
          <a:xfrm>
            <a:off x="7964280" y="423360"/>
            <a:ext cx="838440" cy="967680"/>
          </a:xfrm>
          <a:custGeom>
            <a:avLst/>
            <a:gdLst>
              <a:gd name="textAreaLeft" fmla="*/ 0 w 838440"/>
              <a:gd name="textAreaRight" fmla="*/ 83880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436" name="Google Shape;1097;p70"/>
          <p:cNvSpPr/>
          <p:nvPr/>
        </p:nvSpPr>
        <p:spPr>
          <a:xfrm>
            <a:off x="8372520" y="-48960"/>
            <a:ext cx="838440" cy="967680"/>
          </a:xfrm>
          <a:custGeom>
            <a:avLst/>
            <a:gdLst>
              <a:gd name="textAreaLeft" fmla="*/ 0 w 838440"/>
              <a:gd name="textAreaRight" fmla="*/ 838800 w 838440"/>
              <a:gd name="textAreaTop" fmla="*/ 0 h 967680"/>
              <a:gd name="textAreaBottom" fmla="*/ 968040 h 967680"/>
            </a:gdLst>
            <a:ahLst/>
            <a:cxnLst/>
            <a:rect l="textAreaLeft" t="textAreaTop" r="textAreaRight" b="textAreaBottom"/>
            <a:pathLst>
              <a:path w="181539" h="209550">
                <a:moveTo>
                  <a:pt x="90694" y="0"/>
                </a:moveTo>
                <a:lnTo>
                  <a:pt x="0" y="52388"/>
                </a:lnTo>
                <a:lnTo>
                  <a:pt x="0" y="157163"/>
                </a:lnTo>
                <a:lnTo>
                  <a:pt x="90694" y="209550"/>
                </a:lnTo>
                <a:lnTo>
                  <a:pt x="181539" y="157163"/>
                </a:lnTo>
                <a:lnTo>
                  <a:pt x="181539" y="52388"/>
                </a:lnTo>
                <a:lnTo>
                  <a:pt x="90694" y="0"/>
                </a:lnTo>
                <a:close/>
              </a:path>
            </a:pathLst>
          </a:custGeom>
          <a:solidFill>
            <a:srgbClr val="68DAF8">
              <a:alpha val="34000"/>
            </a:srgbClr>
          </a:solidFill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13099-735D-CFDD-C11C-95188F12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A4296-DA39-BFCF-B112-A7279E25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65100"/>
            <a:ext cx="7703640" cy="539750"/>
          </a:xfrm>
        </p:spPr>
        <p:txBody>
          <a:bodyPr/>
          <a:lstStyle/>
          <a:p>
            <a:r>
              <a:rPr lang="fr-FR" sz="3200" dirty="0"/>
              <a:t>Data Management </a:t>
            </a:r>
            <a:r>
              <a:rPr lang="fr-FR" sz="3200" dirty="0" err="1"/>
              <a:t>Problem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CD792E-3701-B6EA-8B55-48F94FDBBCC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67550" y="936320"/>
            <a:ext cx="8722450" cy="4042080"/>
          </a:xfrm>
        </p:spPr>
        <p:txBody>
          <a:bodyPr/>
          <a:lstStyle/>
          <a:p>
            <a:pPr marL="571500" lvl="0" indent="-571500" eaLnBrk="0" fontAlgn="base" hangingPunct="0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Arial" panose="020B0604020202020204" pitchFamily="34" charset="0"/>
              </a:rPr>
              <a:t>Large </a:t>
            </a:r>
            <a:r>
              <a:rPr lang="fr-FR" altLang="fr-FR" sz="2400" dirty="0" err="1">
                <a:latin typeface="Arial" panose="020B0604020202020204" pitchFamily="34" charset="0"/>
              </a:rPr>
              <a:t>amount</a:t>
            </a:r>
            <a:r>
              <a:rPr lang="fr-FR" altLang="fr-FR" sz="2400" dirty="0">
                <a:latin typeface="Arial" panose="020B0604020202020204" pitchFamily="34" charset="0"/>
              </a:rPr>
              <a:t> of data</a:t>
            </a:r>
          </a:p>
          <a:p>
            <a:pPr marL="571500" lvl="0" indent="-571500" eaLnBrk="0" fontAlgn="base" hangingPunct="0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 err="1">
                <a:latin typeface="Arial" panose="020B0604020202020204" pitchFamily="34" charset="0"/>
              </a:rPr>
              <a:t>Different</a:t>
            </a:r>
            <a:r>
              <a:rPr lang="fr-FR" altLang="fr-FR" sz="2400" dirty="0">
                <a:latin typeface="Arial" panose="020B0604020202020204" pitchFamily="34" charset="0"/>
              </a:rPr>
              <a:t> (</a:t>
            </a:r>
            <a:r>
              <a:rPr lang="fr-FR" altLang="fr-FR" sz="2400" dirty="0" err="1">
                <a:latin typeface="Arial" panose="020B0604020202020204" pitchFamily="34" charset="0"/>
              </a:rPr>
              <a:t>Various</a:t>
            </a:r>
            <a:r>
              <a:rPr lang="fr-FR" altLang="fr-FR" sz="2400" dirty="0">
                <a:latin typeface="Arial" panose="020B0604020202020204" pitchFamily="34" charset="0"/>
              </a:rPr>
              <a:t>) types of data</a:t>
            </a:r>
          </a:p>
          <a:p>
            <a:pPr marL="571500" lvl="0" indent="-571500" eaLnBrk="0" fontAlgn="base" hangingPunct="0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Arial" panose="020B0604020202020204" pitchFamily="34" charset="0"/>
              </a:rPr>
              <a:t>Strong </a:t>
            </a:r>
            <a:r>
              <a:rPr lang="fr-FR" altLang="fr-FR" sz="2400" dirty="0" err="1">
                <a:latin typeface="Arial" panose="020B0604020202020204" pitchFamily="34" charset="0"/>
              </a:rPr>
              <a:t>relationships</a:t>
            </a:r>
            <a:r>
              <a:rPr lang="fr-FR" altLang="fr-FR" sz="2400" dirty="0">
                <a:latin typeface="Arial" panose="020B0604020202020204" pitchFamily="34" charset="0"/>
              </a:rPr>
              <a:t> </a:t>
            </a:r>
            <a:r>
              <a:rPr lang="fr-FR" altLang="fr-FR" sz="2400" dirty="0" err="1">
                <a:latin typeface="Arial" panose="020B0604020202020204" pitchFamily="34" charset="0"/>
              </a:rPr>
              <a:t>between</a:t>
            </a:r>
            <a:r>
              <a:rPr lang="fr-FR" altLang="fr-FR" sz="2400" dirty="0">
                <a:latin typeface="Arial" panose="020B0604020202020204" pitchFamily="34" charset="0"/>
              </a:rPr>
              <a:t> data</a:t>
            </a:r>
          </a:p>
          <a:p>
            <a:pPr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for example: </a:t>
            </a:r>
          </a:p>
          <a:p>
            <a:pPr marL="285750" lvl="1" indent="-504000" eaLnBrk="0" fontAlgn="base" hangingPunct="0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 student enrolls in a course, </a:t>
            </a:r>
          </a:p>
          <a:p>
            <a:pPr marL="285750" lvl="1" indent="-504000" eaLnBrk="0" fontAlgn="base" hangingPunct="0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 course is taught by an instructor, </a:t>
            </a:r>
          </a:p>
          <a:p>
            <a:pPr marL="285750" lvl="1" indent="-504000" eaLnBrk="0" fontAlgn="base" hangingPunct="0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 course is scheduled in a classroom, etc.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36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351DAC-6EF4-F0E4-222A-94D5F0449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936320"/>
            <a:ext cx="3736975" cy="32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4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1B88B-3F63-B33D-A409-1A30631A4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F6211-F21B-3013-5D86-78DE7AB7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File-</a:t>
            </a:r>
            <a:r>
              <a:rPr lang="fr-FR" sz="3200" dirty="0" err="1"/>
              <a:t>Based</a:t>
            </a:r>
            <a:r>
              <a:rPr lang="fr-FR" sz="3200" dirty="0"/>
              <a:t> Data Management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E31035-E7F9-2709-8CE5-BCC01DDDC07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457200" lvl="1" indent="-4572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stored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files</a:t>
            </a:r>
          </a:p>
          <a:p>
            <a:pPr marL="457200" lvl="0" indent="-457200" eaLnBrk="0" fontAlgn="base" hangingPunct="0">
              <a:lnSpc>
                <a:spcPct val="2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One file per application</a:t>
            </a:r>
          </a:p>
          <a:p>
            <a:pPr marL="457200" lvl="0" indent="-457200" eaLnBrk="0" fontAlgn="base" hangingPunct="0">
              <a:lnSpc>
                <a:spcPct val="2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Programs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directly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files</a:t>
            </a:r>
          </a:p>
          <a:p>
            <a:pPr marL="457200" indent="-457200" eaLnBrk="0" fontAlgn="base" hangingPunct="0">
              <a:lnSpc>
                <a:spcPct val="20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</a:rPr>
              <a:t>Data are homogeneous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(subscribers of a journal, company staff, store products)</a:t>
            </a:r>
            <a:endParaRPr lang="fr-FR" sz="24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E3BA6C-A3EA-A7F2-A358-764ECC04B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75" y="946150"/>
            <a:ext cx="35020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F40F5-CC99-6BC9-7FDD-89E4ED297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DD865-392C-EEC4-C59F-90C07DB9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08410"/>
            <a:ext cx="7703640" cy="572400"/>
          </a:xfrm>
        </p:spPr>
        <p:txBody>
          <a:bodyPr/>
          <a:lstStyle/>
          <a:p>
            <a:r>
              <a:rPr lang="fr-FR" sz="3200" dirty="0"/>
              <a:t>Example: </a:t>
            </a:r>
            <a:r>
              <a:rPr lang="fr-FR" sz="3200" dirty="0" err="1"/>
              <a:t>Student</a:t>
            </a:r>
            <a:r>
              <a:rPr lang="fr-FR" sz="3200" dirty="0"/>
              <a:t> File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D8190D-FE0E-182E-9AF2-F0F700EAEF2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r>
              <a:rPr lang="fr-FR" sz="2800" dirty="0"/>
              <a:t>students.txt</a:t>
            </a:r>
            <a:endParaRPr lang="fr-F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555C3BE-7604-DBDC-E995-2BFB3A82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8639"/>
              </p:ext>
            </p:extLst>
          </p:nvPr>
        </p:nvGraphicFramePr>
        <p:xfrm>
          <a:off x="787400" y="1976205"/>
          <a:ext cx="6921501" cy="1600360"/>
        </p:xfrm>
        <a:graphic>
          <a:graphicData uri="http://schemas.openxmlformats.org/drawingml/2006/table">
            <a:tbl>
              <a:tblPr bandCol="1">
                <a:tableStyleId>{B301B821-A1FF-4177-AEE7-76D212191A09}</a:tableStyleId>
              </a:tblPr>
              <a:tblGrid>
                <a:gridCol w="2307167">
                  <a:extLst>
                    <a:ext uri="{9D8B030D-6E8A-4147-A177-3AD203B41FA5}">
                      <a16:colId xmlns:a16="http://schemas.microsoft.com/office/drawing/2014/main" val="3269131993"/>
                    </a:ext>
                  </a:extLst>
                </a:gridCol>
                <a:gridCol w="2307167">
                  <a:extLst>
                    <a:ext uri="{9D8B030D-6E8A-4147-A177-3AD203B41FA5}">
                      <a16:colId xmlns:a16="http://schemas.microsoft.com/office/drawing/2014/main" val="13109493"/>
                    </a:ext>
                  </a:extLst>
                </a:gridCol>
                <a:gridCol w="2307167">
                  <a:extLst>
                    <a:ext uri="{9D8B030D-6E8A-4147-A177-3AD203B41FA5}">
                      <a16:colId xmlns:a16="http://schemas.microsoft.com/office/drawing/2014/main" val="3937601017"/>
                    </a:ext>
                  </a:extLst>
                </a:gridCol>
              </a:tblGrid>
              <a:tr h="400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dirty="0"/>
                        <a:t>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Department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21448"/>
                  </a:ext>
                </a:extLst>
              </a:tr>
              <a:tr h="400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Ahmed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Informatique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9394507"/>
                  </a:ext>
                </a:extLst>
              </a:tr>
              <a:tr h="400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102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Amina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Mathématiques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7963456"/>
                  </a:ext>
                </a:extLst>
              </a:tr>
              <a:tr h="4000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dirty="0"/>
                        <a:t>Karim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dirty="0"/>
                        <a:t>Économie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6411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903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F7302-C5F4-F5D9-D0F8-E13C4A2CB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7F8EDC-0D7C-32CB-DA10-EE0EE99C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Limitations of File </a:t>
            </a:r>
            <a:r>
              <a:rPr lang="fr-FR" sz="3200" dirty="0" err="1"/>
              <a:t>Systems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263CFC-D53B-BC8D-30BB-1BA69DB4643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20000" y="1215720"/>
            <a:ext cx="7703640" cy="3121330"/>
          </a:xfrm>
        </p:spPr>
        <p:txBody>
          <a:bodyPr/>
          <a:lstStyle/>
          <a:p>
            <a:pPr marL="2857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redundancy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data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stored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multiple files</a:t>
            </a:r>
          </a:p>
        </p:txBody>
      </p:sp>
    </p:spTree>
    <p:extLst>
      <p:ext uri="{BB962C8B-B14F-4D97-AF65-F5344CB8AC3E}">
        <p14:creationId xmlns:p14="http://schemas.microsoft.com/office/powerpoint/2010/main" val="3594525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2267D-1C81-704F-9C68-F0C47C945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80CFE0-EED7-C0E5-4733-1BEA356C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More Limitations of File Systems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E27C40-BBA7-5270-C301-D26670FF97E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228600" y="1199080"/>
            <a:ext cx="7703640" cy="2223567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Data inconsistency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Difficult data sharing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Strong program–data dependency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741654-9CFA-D2B9-7D61-E30721FF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980770"/>
            <a:ext cx="4083050" cy="216882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90869F-007A-6B48-2AF9-1F7D1FCDCA62}"/>
              </a:ext>
            </a:extLst>
          </p:cNvPr>
          <p:cNvSpPr txBox="1"/>
          <p:nvPr/>
        </p:nvSpPr>
        <p:spPr>
          <a:xfrm>
            <a:off x="5391150" y="2778292"/>
            <a:ext cx="439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Files are </a:t>
            </a:r>
            <a:r>
              <a:rPr lang="fr-FR" altLang="fr-F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isolated</a:t>
            </a:r>
            <a:endParaRPr lang="fr-FR" altLang="fr-FR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Coordination </a:t>
            </a:r>
            <a:r>
              <a:rPr lang="fr-FR" altLang="fr-F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is</a:t>
            </a:r>
            <a:r>
              <a: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fragile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Errors</a:t>
            </a:r>
            <a:r>
              <a: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and </a:t>
            </a:r>
            <a:r>
              <a:rPr lang="fr-FR" altLang="fr-F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inconsistencies</a:t>
            </a:r>
            <a:r>
              <a: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r-FR" altLang="fr-FR" sz="14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occur</a:t>
            </a:r>
            <a:endParaRPr lang="fr-FR" altLang="fr-FR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81548"/>
      </p:ext>
    </p:extLst>
  </p:cSld>
  <p:clrMapOvr>
    <a:masterClrMapping/>
  </p:clrMapOvr>
</p:sld>
</file>

<file path=ppt/theme/theme1.xml><?xml version="1.0" encoding="utf-8"?>
<a:theme xmlns:a="http://schemas.openxmlformats.org/drawingml/2006/main" name="Data Collection and Analysis - Master of Science in Community Health and Prevention Research by Slidesgo">
  <a:themeElements>
    <a:clrScheme name="Simple Light">
      <a:dk1>
        <a:srgbClr val="384655"/>
      </a:dk1>
      <a:lt1>
        <a:srgbClr val="FFFFFF"/>
      </a:lt1>
      <a:dk2>
        <a:srgbClr val="AFC7FF"/>
      </a:dk2>
      <a:lt2>
        <a:srgbClr val="9FCBFD"/>
      </a:lt2>
      <a:accent1>
        <a:srgbClr val="68DAF8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84655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2450</TotalTime>
  <Words>1164</Words>
  <Application>Microsoft Office PowerPoint</Application>
  <PresentationFormat>Affichage à l'écran (16:9)</PresentationFormat>
  <Paragraphs>250</Paragraphs>
  <Slides>42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0" baseType="lpstr">
      <vt:lpstr>Arial</vt:lpstr>
      <vt:lpstr>Calibri</vt:lpstr>
      <vt:lpstr>DM Sans</vt:lpstr>
      <vt:lpstr>OpenSymbol</vt:lpstr>
      <vt:lpstr>Outfit</vt:lpstr>
      <vt:lpstr>Symbol</vt:lpstr>
      <vt:lpstr>Wingdings</vt:lpstr>
      <vt:lpstr>Data Collection and Analysis - Master of Science in Community Health and Prevention Research by Slidesgo</vt:lpstr>
      <vt:lpstr>CHAPTER 1 Basic Concepts of Databases and DBMS </vt:lpstr>
      <vt:lpstr>Why Study Databases?</vt:lpstr>
      <vt:lpstr>What Is an Enterprise?</vt:lpstr>
      <vt:lpstr>Example: University Enterprise</vt:lpstr>
      <vt:lpstr>Data Management Problem</vt:lpstr>
      <vt:lpstr>File-Based Data Management</vt:lpstr>
      <vt:lpstr>Example: Student File</vt:lpstr>
      <vt:lpstr>Limitations of File Systems</vt:lpstr>
      <vt:lpstr>More Limitations of File Systems</vt:lpstr>
      <vt:lpstr>From Files to Databases: Need for a Database </vt:lpstr>
      <vt:lpstr>Definition of a Database </vt:lpstr>
      <vt:lpstr>Example: University Database </vt:lpstr>
      <vt:lpstr>Database Management System (DBMS)</vt:lpstr>
      <vt:lpstr>Role of the DBMS </vt:lpstr>
      <vt:lpstr>Database Users </vt:lpstr>
      <vt:lpstr>Omnipresence of Databases  </vt:lpstr>
      <vt:lpstr>Databases in Everyday Life  </vt:lpstr>
      <vt:lpstr>Databases in Critical Systems  </vt:lpstr>
      <vt:lpstr>Databases at Large Scale  </vt:lpstr>
      <vt:lpstr>Why Databases Are Indispensable  </vt:lpstr>
      <vt:lpstr>Formal Definition of a Database  </vt:lpstr>
      <vt:lpstr>Database Lifecycle  </vt:lpstr>
      <vt:lpstr> </vt:lpstr>
      <vt:lpstr>Database Design Phase  </vt:lpstr>
      <vt:lpstr>Database Implementation Phase  </vt:lpstr>
      <vt:lpstr>Database Usage Phase  </vt:lpstr>
      <vt:lpstr>Main Steps of Database Design  </vt:lpstr>
      <vt:lpstr>Data Models  </vt:lpstr>
      <vt:lpstr>Formal Definition of a Data Model</vt:lpstr>
      <vt:lpstr>Database Schema  </vt:lpstr>
      <vt:lpstr>Types of Database Schemas  </vt:lpstr>
      <vt:lpstr>Conceptual Schema  </vt:lpstr>
      <vt:lpstr>Logical Schema  </vt:lpstr>
      <vt:lpstr>Logical Schema : Example   </vt:lpstr>
      <vt:lpstr>Internal Schema  </vt:lpstr>
      <vt:lpstr>External Schemas  </vt:lpstr>
      <vt:lpstr>Advantages of External Schemas  </vt:lpstr>
      <vt:lpstr>Three-Schema Architecture  </vt:lpstr>
      <vt:lpstr>Importance of the Three-Schema Architecture  </vt:lpstr>
      <vt:lpstr>Key Concepts of Databases  </vt:lpstr>
      <vt:lpstr>From Concepts to the Relational Model  </vt:lpstr>
      <vt:lpstr>End of Chapter 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NeonTech.DZ</dc:creator>
  <cp:lastModifiedBy>NeonTech.DZ</cp:lastModifiedBy>
  <cp:revision>7</cp:revision>
  <dcterms:modified xsi:type="dcterms:W3CDTF">2026-01-16T13:03:04Z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2026-01-14T20:08:05Z</dcterms:created>
  <dc:creator>Unknown Creator</dc:creator>
  <dc:description/>
  <dc:language>en-US</dc:language>
  <cp:lastModifiedBy>Unknown Creator</cp:lastModifiedBy>
  <dcterms:modified xsi:type="dcterms:W3CDTF">2026-01-14T20:08:05Z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12</vt:r8>
  </property>
</Properties>
</file>