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8" r:id="rId4"/>
    <p:sldId id="260" r:id="rId5"/>
    <p:sldId id="261" r:id="rId6"/>
    <p:sldId id="276" r:id="rId7"/>
    <p:sldId id="277" r:id="rId8"/>
    <p:sldId id="262" r:id="rId9"/>
    <p:sldId id="263" r:id="rId10"/>
    <p:sldId id="281" r:id="rId11"/>
    <p:sldId id="282" r:id="rId12"/>
    <p:sldId id="264" r:id="rId13"/>
    <p:sldId id="265" r:id="rId14"/>
    <p:sldId id="266" r:id="rId15"/>
    <p:sldId id="269" r:id="rId16"/>
    <p:sldId id="267" r:id="rId17"/>
    <p:sldId id="270" r:id="rId18"/>
    <p:sldId id="268" r:id="rId19"/>
    <p:sldId id="271" r:id="rId20"/>
    <p:sldId id="283" r:id="rId21"/>
    <p:sldId id="284" r:id="rId22"/>
    <p:sldId id="295" r:id="rId23"/>
    <p:sldId id="297" r:id="rId24"/>
    <p:sldId id="296" r:id="rId25"/>
    <p:sldId id="298" r:id="rId26"/>
    <p:sldId id="300" r:id="rId27"/>
    <p:sldId id="302" r:id="rId28"/>
    <p:sldId id="303" r:id="rId29"/>
    <p:sldId id="312" r:id="rId30"/>
    <p:sldId id="304" r:id="rId31"/>
    <p:sldId id="285" r:id="rId32"/>
    <p:sldId id="286" r:id="rId33"/>
    <p:sldId id="287" r:id="rId34"/>
    <p:sldId id="288" r:id="rId35"/>
    <p:sldId id="289" r:id="rId36"/>
    <p:sldId id="290" r:id="rId37"/>
    <p:sldId id="291" r:id="rId38"/>
    <p:sldId id="292" r:id="rId39"/>
    <p:sldId id="294" r:id="rId40"/>
    <p:sldId id="309" r:id="rId41"/>
    <p:sldId id="293" r:id="rId42"/>
    <p:sldId id="301" r:id="rId43"/>
    <p:sldId id="306" r:id="rId44"/>
    <p:sldId id="314" r:id="rId45"/>
    <p:sldId id="313" r:id="rId46"/>
    <p:sldId id="305" r:id="rId47"/>
    <p:sldId id="311" r:id="rId48"/>
    <p:sldId id="310" r:id="rId49"/>
    <p:sldId id="315" r:id="rId50"/>
    <p:sldId id="316" r:id="rId51"/>
    <p:sldId id="317" r:id="rId52"/>
    <p:sldId id="307" r:id="rId53"/>
    <p:sldId id="318" r:id="rId54"/>
    <p:sldId id="319" r:id="rId55"/>
    <p:sldId id="320" r:id="rId56"/>
    <p:sldId id="322" r:id="rId57"/>
    <p:sldId id="323" r:id="rId58"/>
    <p:sldId id="272" r:id="rId59"/>
    <p:sldId id="324" r:id="rId60"/>
    <p:sldId id="326" r:id="rId61"/>
    <p:sldId id="335" r:id="rId62"/>
    <p:sldId id="334" r:id="rId63"/>
    <p:sldId id="336" r:id="rId64"/>
    <p:sldId id="333" r:id="rId65"/>
    <p:sldId id="327" r:id="rId66"/>
    <p:sldId id="328" r:id="rId67"/>
    <p:sldId id="329" r:id="rId68"/>
    <p:sldId id="355" r:id="rId69"/>
    <p:sldId id="357" r:id="rId70"/>
    <p:sldId id="340" r:id="rId71"/>
    <p:sldId id="338" r:id="rId72"/>
    <p:sldId id="330" r:id="rId73"/>
    <p:sldId id="358" r:id="rId74"/>
    <p:sldId id="359" r:id="rId75"/>
    <p:sldId id="341" r:id="rId76"/>
    <p:sldId id="342" r:id="rId77"/>
    <p:sldId id="344" r:id="rId78"/>
    <p:sldId id="346" r:id="rId79"/>
    <p:sldId id="347" r:id="rId80"/>
    <p:sldId id="345" r:id="rId81"/>
    <p:sldId id="349" r:id="rId82"/>
    <p:sldId id="350" r:id="rId83"/>
    <p:sldId id="352" r:id="rId84"/>
    <p:sldId id="353" r:id="rId85"/>
    <p:sldId id="351" r:id="rId86"/>
    <p:sldId id="354" r:id="rId8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D6F22-6B97-B080-6EFD-9A66124B2575}" name="La Casa" initials="LC" userId="La Cas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p:scale>
          <a:sx n="70" d="100"/>
          <a:sy n="70" d="100"/>
        </p:scale>
        <p:origin x="2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10C67-BD38-400F-BC16-913F1F0E2862}" type="datetimeFigureOut">
              <a:rPr lang="fr-FR" smtClean="0"/>
              <a:t>25/12/2025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24533-1074-4097-AED1-91644AB1FDF6}" type="slidenum">
              <a:rPr lang="fr-FR" smtClean="0"/>
              <a:t>‹N°›</a:t>
            </a:fld>
            <a:endParaRPr lang="fr-FR"/>
          </a:p>
        </p:txBody>
      </p:sp>
    </p:spTree>
    <p:extLst>
      <p:ext uri="{BB962C8B-B14F-4D97-AF65-F5344CB8AC3E}">
        <p14:creationId xmlns:p14="http://schemas.microsoft.com/office/powerpoint/2010/main" val="21671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D24533-1074-4097-AED1-91644AB1FDF6}" type="slidenum">
              <a:rPr lang="fr-FR" smtClean="0"/>
              <a:t>41</a:t>
            </a:fld>
            <a:endParaRPr lang="fr-FR"/>
          </a:p>
        </p:txBody>
      </p:sp>
    </p:spTree>
    <p:extLst>
      <p:ext uri="{BB962C8B-B14F-4D97-AF65-F5344CB8AC3E}">
        <p14:creationId xmlns:p14="http://schemas.microsoft.com/office/powerpoint/2010/main" val="361492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758D7-12B3-9339-7521-1B73D23B3F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1B391A-3B8D-DF59-9E1C-660AE1C46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E7162E-99B4-67BE-162F-F80C687114AD}"/>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0096F1FE-C05F-5474-05BF-2838650C7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799137-FF6E-84C6-7CEB-87596C006371}"/>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00742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E1F4B-FE15-AFCC-3683-6F14474F475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B3EAC3-5B22-B9BF-BFC3-D22A2361261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6A3AE3-2A71-91AC-2F8C-45C931505F64}"/>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8CA75F7B-A83D-6780-D719-2BE28FDCE2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69AF0C-A506-1989-F787-9BA459AB24E0}"/>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244441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A1D0B31-D5FA-FCD6-C7B1-E1A5B7AD63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8E64E7-F6BF-711A-0DB4-A62E61A497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7DB64A-7570-5744-F3D1-16A96D52CE04}"/>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B2B81D70-D305-A4C8-C784-A8040E948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C38969-1417-AB53-B636-D706BC642B18}"/>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429148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63DB2-AC42-A87B-9BF3-EAD907CAC6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D6DA2C-DADB-BB57-D721-B3749D1FD3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614E37-950B-D51C-0231-504366A7D027}"/>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2CE4D863-3861-7BA7-A3AF-380EF98FBC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A5010A-DE06-1B5E-DD74-5654A0B55751}"/>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46896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65D05-9E95-4422-A2B8-FCA8E221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11768A-CC72-5369-14C8-88C50125F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FAB6CE6-A6AB-6A84-7451-EAE536AFAFD4}"/>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D9A3B95E-9AF5-3A17-C8E1-DBC16BF4BC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B4C162-D7D0-A943-1592-5E4EFEB7E125}"/>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401240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0900B-3A37-378A-6E7E-0CA8429F8E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E1DC38-B937-FA49-1184-2D90F43F42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04AB26-B2FB-4286-8DB5-24B9D4827E0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EC3FA31-E48B-1160-BBE2-18CBD6E17247}"/>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6" name="Espace réservé du pied de page 5">
            <a:extLst>
              <a:ext uri="{FF2B5EF4-FFF2-40B4-BE49-F238E27FC236}">
                <a16:creationId xmlns:a16="http://schemas.microsoft.com/office/drawing/2014/main" id="{E2C4C77C-AE19-ECC7-3BB4-AF91A8EF58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2194B0-527E-4966-353E-A92E9E0DCB6B}"/>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29179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7FFC1-C8B6-4A73-DC49-6659D20D6F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2E588E1-663C-3144-B131-5BD56490E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C0231C-9B93-098F-85C9-8A2B5BA8EED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33A6D4-C1EC-F9CB-4732-CD904B982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428E32-C402-CBF5-ECD8-E8FD427C71A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761BD7-857A-C5F2-61DE-0D97DE5D051E}"/>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8" name="Espace réservé du pied de page 7">
            <a:extLst>
              <a:ext uri="{FF2B5EF4-FFF2-40B4-BE49-F238E27FC236}">
                <a16:creationId xmlns:a16="http://schemas.microsoft.com/office/drawing/2014/main" id="{F820E5E3-0D98-C839-A2BD-3E3EDE06CE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5110772-5D09-DC0C-2668-BE3937CBEF78}"/>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6533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26361-543A-E2E8-754F-63306C9340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E240AC0-4E20-4555-FC8B-7D2832C46D5C}"/>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4" name="Espace réservé du pied de page 3">
            <a:extLst>
              <a:ext uri="{FF2B5EF4-FFF2-40B4-BE49-F238E27FC236}">
                <a16:creationId xmlns:a16="http://schemas.microsoft.com/office/drawing/2014/main" id="{57D64773-6FC8-D23B-D7B9-00163DE1C6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56ED14-11CC-30CB-17D6-606C56281395}"/>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62209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916809-2EDB-1214-F462-AA71C1C4EED4}"/>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3" name="Espace réservé du pied de page 2">
            <a:extLst>
              <a:ext uri="{FF2B5EF4-FFF2-40B4-BE49-F238E27FC236}">
                <a16:creationId xmlns:a16="http://schemas.microsoft.com/office/drawing/2014/main" id="{FABD33CB-B9D1-42B7-F5B9-18113CB353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446507-AF15-D3B2-BBEB-7A3F3B4C334F}"/>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409394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2A5CC-731C-13A3-3B50-C308196DB7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1DA4843-8145-C915-6531-0B0765ECA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83EA29-C5EA-7D94-657A-BF11AD669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53373A-2C0B-6C20-B58A-074B9A41F3F0}"/>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6" name="Espace réservé du pied de page 5">
            <a:extLst>
              <a:ext uri="{FF2B5EF4-FFF2-40B4-BE49-F238E27FC236}">
                <a16:creationId xmlns:a16="http://schemas.microsoft.com/office/drawing/2014/main" id="{30EF39A5-38B5-361E-7C99-925ABF6F33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1C4C24-CBCA-211F-1C64-C08D803CB9DD}"/>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15729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98F8C-517F-6F1C-C414-E7BB4366F9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503AC1-FB00-52BF-862E-D2237773F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6A0B52-BC2E-4F50-F4C1-DB83E7C9A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3B2D8A-64B8-16F5-42C2-1635A502447C}"/>
              </a:ext>
            </a:extLst>
          </p:cNvPr>
          <p:cNvSpPr>
            <a:spLocks noGrp="1"/>
          </p:cNvSpPr>
          <p:nvPr>
            <p:ph type="dt" sz="half" idx="10"/>
          </p:nvPr>
        </p:nvSpPr>
        <p:spPr/>
        <p:txBody>
          <a:bodyPr/>
          <a:lstStyle/>
          <a:p>
            <a:fld id="{3C1FB34E-E627-41B9-9C97-CACE4E5B8A3D}" type="datetimeFigureOut">
              <a:rPr lang="fr-FR" smtClean="0"/>
              <a:t>25/12/2025</a:t>
            </a:fld>
            <a:endParaRPr lang="fr-FR"/>
          </a:p>
        </p:txBody>
      </p:sp>
      <p:sp>
        <p:nvSpPr>
          <p:cNvPr id="6" name="Espace réservé du pied de page 5">
            <a:extLst>
              <a:ext uri="{FF2B5EF4-FFF2-40B4-BE49-F238E27FC236}">
                <a16:creationId xmlns:a16="http://schemas.microsoft.com/office/drawing/2014/main" id="{B59156FC-9EE2-D486-C768-36D58647FB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03EE1F-6B25-5D7F-654D-80AA3EA100AE}"/>
              </a:ext>
            </a:extLst>
          </p:cNvPr>
          <p:cNvSpPr>
            <a:spLocks noGrp="1"/>
          </p:cNvSpPr>
          <p:nvPr>
            <p:ph type="sldNum" sz="quarter" idx="12"/>
          </p:nvPr>
        </p:nvSpPr>
        <p:spPr/>
        <p:txBody>
          <a:bodyPr/>
          <a:lstStyle/>
          <a:p>
            <a:fld id="{8BAB5126-4F13-4067-9DE1-724C27956CED}" type="slidenum">
              <a:rPr lang="fr-FR" smtClean="0"/>
              <a:t>‹N°›</a:t>
            </a:fld>
            <a:endParaRPr lang="fr-FR"/>
          </a:p>
        </p:txBody>
      </p:sp>
    </p:spTree>
    <p:extLst>
      <p:ext uri="{BB962C8B-B14F-4D97-AF65-F5344CB8AC3E}">
        <p14:creationId xmlns:p14="http://schemas.microsoft.com/office/powerpoint/2010/main" val="320007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87D102-37B8-B5E6-B757-19CEE5B8C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01CC5B1-D2CE-7386-C446-F7B0301F1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5B1D2E-117B-3CD3-CA12-75F22170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FB34E-E627-41B9-9C97-CACE4E5B8A3D}" type="datetimeFigureOut">
              <a:rPr lang="fr-FR" smtClean="0"/>
              <a:t>25/12/2025</a:t>
            </a:fld>
            <a:endParaRPr lang="fr-FR"/>
          </a:p>
        </p:txBody>
      </p:sp>
      <p:sp>
        <p:nvSpPr>
          <p:cNvPr id="5" name="Espace réservé du pied de page 4">
            <a:extLst>
              <a:ext uri="{FF2B5EF4-FFF2-40B4-BE49-F238E27FC236}">
                <a16:creationId xmlns:a16="http://schemas.microsoft.com/office/drawing/2014/main" id="{A706EFA1-2CAB-2F48-1721-8F3F11C48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019912D-350B-E460-6515-457EF61A2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B5126-4F13-4067-9DE1-724C27956CED}" type="slidenum">
              <a:rPr lang="fr-FR" smtClean="0"/>
              <a:t>‹N°›</a:t>
            </a:fld>
            <a:endParaRPr lang="fr-FR"/>
          </a:p>
        </p:txBody>
      </p:sp>
    </p:spTree>
    <p:extLst>
      <p:ext uri="{BB962C8B-B14F-4D97-AF65-F5344CB8AC3E}">
        <p14:creationId xmlns:p14="http://schemas.microsoft.com/office/powerpoint/2010/main" val="228563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search?q=photosynthesis&amp;sca_esv=879ff1ce65093d89&amp;rlz=1C1FKPE_frDZ1143DZ1143&amp;ei=5lrRaL34DL6nkdUPzuyf6QE&amp;ved=2ahUKEwiSiPyVyOyPAxVadqQEHd7LBgUQgK4QegQIAhAD&amp;uact=5&amp;oq=Carbon+nutrition+of+plant&amp;gs_lp=Egxnd3Mtd2l6LXNlcnAiGUNhcmJvbiBudXRyaXRpb24gb2YgcGxhbnQyBRAhGKABMgUQIRigATIFECEYoAFI3D9QrAFY9TJwAXgBkAEAmAHHAaAB_wyqAQMwLjm4AQPIAQD4AQGYAgqgAo0OwgIKEAAYsAMY1gQYR8ICBxAAGIAEGBPCAggQABgTGBYYHsICBhAAGBYYHsICBRAAGO8FwgIIEAAYgAQYogTCAggQABiiBBiJBcICCBAAGBYYChgemAMAiAYBkAYDkgcFMS42LjOgB7UqsgcFMC42LjO4B_sNwgcHMi0yLjYuMsgHeA&amp;sclient=gws-wiz-serp&amp;mstk=AUtExfDSOi6vq6AI-CzwyMYjAeb2ZbfRxafp7bokpJNrbQzMt_rl7PMCbXEtAikvyWNY4dk-4Fqz2rYPvU1aoCh3jYKkhijTpSeB0j2ZUxpe7H58ZfWkyBN6376_BtjrD1Msg8k&amp;csui=3" TargetMode="External"/><Relationship Id="rId3" Type="http://schemas.openxmlformats.org/officeDocument/2006/relationships/hyperlink" Target="https://www.google.com/search?q=ammonium&amp;sca_esv=879ff1ce65093d89&amp;hl=fr&amp;ei=OFvRaM3eNv36nsEPpP2viAM&amp;ved=2ahUKEwjTkfW4yOyPAxVsUKQEHTBcJTUQgK4QegQIAhAD&amp;uact=5&amp;oq=Nitrogen+nutrition+of+plant&amp;gs_lp=Egxnd3Mtd2l6LXNlcnAiG05pdHJvZ2VuIG51dHJpdGlvbiBvZiBwbGFudDIGEAAYFhgeMgYQABgWGB4yBhAAGBYYHjIFEAAY7wUyBRAAGO8FMgUQABjvBTIFEAAY7wUyBRAAGO8FSOFGUK4CWII-cAF4AZABAJgB6wGgAbESqgEGMC4xMi4xuAEDyAEA-AEBmAIOoALsE8ICChAAGLADGNYEGEfCAgYQABgHGB7CAggQABgHGAoYHsICCBAAGBMYBxgewgIKEAAYExgHGAoYHsICBxAAGIAEGBPCAgYQABgTGB7CAggQABgTGBYYHsICCBAAGBYYChgewgIIEAAYgAQYogSYAwCIBgGQBgWSBwUxLjguNaAH5FqyBwUwLjguNbgH4hPCBwYyLTEuMTPIB6kB&amp;sclient=gws-wiz-serp&amp;mstk=AUtExfC8sLu_NUk_cV2WmqL8DHcJkSUvhl_zg4QWOoSg8HyWiIS6iWKtslc64rOw-vc-dWkrhfzP8i-mbIIjoTDZJxNUDTRj8Xxm6RxlDeffMakmuKOq1_yW5lYClpPGwBSD3nI&amp;csui=3" TargetMode="External"/><Relationship Id="rId7" Type="http://schemas.openxmlformats.org/officeDocument/2006/relationships/hyperlink" Target="https://www.google.com/search?q=carbon+dioxide+%28CO2%29&amp;sca_esv=879ff1ce65093d89&amp;rlz=1C1FKPE_frDZ1143DZ1143&amp;ei=5lrRaL34DL6nkdUPzuyf6QE&amp;ved=2ahUKEwiSiPyVyOyPAxVadqQEHd7LBgUQgK4QegQIAhAC&amp;uact=5&amp;oq=Carbon+nutrition+of+plant&amp;gs_lp=Egxnd3Mtd2l6LXNlcnAiGUNhcmJvbiBudXRyaXRpb24gb2YgcGxhbnQyBRAhGKABMgUQIRigATIFECEYoAFI3D9QrAFY9TJwAXgBkAEAmAHHAaAB_wyqAQMwLjm4AQPIAQD4AQGYAgqgAo0OwgIKEAAYsAMY1gQYR8ICBxAAGIAEGBPCAggQABgTGBYYHsICBhAAGBYYHsICBRAAGO8FwgIIEAAYgAQYogTCAggQABiiBBiJBcICCBAAGBYYChgemAMAiAYBkAYDkgcFMS42LjOgB7UqsgcFMC42LjO4B_sNwgcHMi0yLjYuMsgHeA&amp;sclient=gws-wiz-serp&amp;mstk=AUtExfDSOi6vq6AI-CzwyMYjAeb2ZbfRxafp7bokpJNrbQzMt_rl7PMCbXEtAikvyWNY4dk-4Fqz2rYPvU1aoCh3jYKkhijTpSeB0j2ZUxpe7H58ZfWkyBN6376_BtjrD1Msg8k&amp;csui=3" TargetMode="External"/><Relationship Id="rId2" Type="http://schemas.openxmlformats.org/officeDocument/2006/relationships/hyperlink" Target="https://www.google.com/search?q=nitrate&amp;sca_esv=879ff1ce65093d89&amp;hl=fr&amp;ei=OFvRaM3eNv36nsEPpP2viAM&amp;ved=2ahUKEwjTkfW4yOyPAxVsUKQEHTBcJTUQgK4QegQIAhAC&amp;uact=5&amp;oq=Nitrogen+nutrition+of+plant&amp;gs_lp=Egxnd3Mtd2l6LXNlcnAiG05pdHJvZ2VuIG51dHJpdGlvbiBvZiBwbGFudDIGEAAYFhgeMgYQABgWGB4yBhAAGBYYHjIFEAAY7wUyBRAAGO8FMgUQABjvBTIFEAAY7wUyBRAAGO8FSOFGUK4CWII-cAF4AZABAJgB6wGgAbESqgEGMC4xMi4xuAEDyAEA-AEBmAIOoALsE8ICChAAGLADGNYEGEfCAgYQABgHGB7CAggQABgHGAoYHsICCBAAGBMYBxgewgIKEAAYExgHGAoYHsICBxAAGIAEGBPCAgYQABgTGB7CAggQABgTGBYYHsICCBAAGBYYChgewgIIEAAYgAQYogSYAwCIBgGQBgWSBwUxLjguNaAH5FqyBwUwLjguNbgH4hPCBwYyLTEuMTPIB6kB&amp;sclient=gws-wiz-serp&amp;mstk=AUtExfC8sLu_NUk_cV2WmqL8DHcJkSUvhl_zg4QWOoSg8HyWiIS6iWKtslc64rOw-vc-dWkrhfzP8i-mbIIjoTDZJxNUDTRj8Xxm6RxlDeffMakmuKOq1_yW5lYClpPGwBSD3nI&amp;csui=3" TargetMode="External"/><Relationship Id="rId1" Type="http://schemas.openxmlformats.org/officeDocument/2006/relationships/slideLayout" Target="../slideLayouts/slideLayout7.xml"/><Relationship Id="rId6" Type="http://schemas.openxmlformats.org/officeDocument/2006/relationships/hyperlink" Target="https://www.google.com/search?q=chlorophyll&amp;sca_esv=879ff1ce65093d89&amp;hl=fr&amp;ei=OFvRaM3eNv36nsEPpP2viAM&amp;ved=2ahUKEwjTkfW4yOyPAxVsUKQEHTBcJTUQgK4QegQIAhAG&amp;uact=5&amp;oq=Nitrogen+nutrition+of+plant&amp;gs_lp=Egxnd3Mtd2l6LXNlcnAiG05pdHJvZ2VuIG51dHJpdGlvbiBvZiBwbGFudDIGEAAYFhgeMgYQABgWGB4yBhAAGBYYHjIFEAAY7wUyBRAAGO8FMgUQABjvBTIFEAAY7wUyBRAAGO8FSOFGUK4CWII-cAF4AZABAJgB6wGgAbESqgEGMC4xMi4xuAEDyAEA-AEBmAIOoALsE8ICChAAGLADGNYEGEfCAgYQABgHGB7CAggQABgHGAoYHsICCBAAGBMYBxgewgIKEAAYExgHGAoYHsICBxAAGIAEGBPCAgYQABgTGB7CAggQABgTGBYYHsICCBAAGBYYChgewgIIEAAYgAQYogSYAwCIBgGQBgWSBwUxLjguNaAH5FqyBwUwLjguNbgH4hPCBwYyLTEuMTPIB6kB&amp;sclient=gws-wiz-serp&amp;mstk=AUtExfC8sLu_NUk_cV2WmqL8DHcJkSUvhl_zg4QWOoSg8HyWiIS6iWKtslc64rOw-vc-dWkrhfzP8i-mbIIjoTDZJxNUDTRj8Xxm6RxlDeffMakmuKOq1_yW5lYClpPGwBSD3nI&amp;csui=3" TargetMode="External"/><Relationship Id="rId5" Type="http://schemas.openxmlformats.org/officeDocument/2006/relationships/hyperlink" Target="https://www.google.com/search?q=DNA&amp;sca_esv=879ff1ce65093d89&amp;hl=fr&amp;ei=OFvRaM3eNv36nsEPpP2viAM&amp;ved=2ahUKEwjTkfW4yOyPAxVsUKQEHTBcJTUQgK4QegQIAhAF&amp;uact=5&amp;oq=Nitrogen+nutrition+of+plant&amp;gs_lp=Egxnd3Mtd2l6LXNlcnAiG05pdHJvZ2VuIG51dHJpdGlvbiBvZiBwbGFudDIGEAAYFhgeMgYQABgWGB4yBhAAGBYYHjIFEAAY7wUyBRAAGO8FMgUQABjvBTIFEAAY7wUyBRAAGO8FSOFGUK4CWII-cAF4AZABAJgB6wGgAbESqgEGMC4xMi4xuAEDyAEA-AEBmAIOoALsE8ICChAAGLADGNYEGEfCAgYQABgHGB7CAggQABgHGAoYHsICCBAAGBMYBxgewgIKEAAYExgHGAoYHsICBxAAGIAEGBPCAgYQABgTGB7CAggQABgTGBYYHsICCBAAGBYYChgewgIIEAAYgAQYogSYAwCIBgGQBgWSBwUxLjguNaAH5FqyBwUwLjguNbgH4hPCBwYyLTEuMTPIB6kB&amp;sclient=gws-wiz-serp&amp;mstk=AUtExfC8sLu_NUk_cV2WmqL8DHcJkSUvhl_zg4QWOoSg8HyWiIS6iWKtslc64rOw-vc-dWkrhfzP8i-mbIIjoTDZJxNUDTRj8Xxm6RxlDeffMakmuKOq1_yW5lYClpPGwBSD3nI&amp;csui=3" TargetMode="External"/><Relationship Id="rId4" Type="http://schemas.openxmlformats.org/officeDocument/2006/relationships/hyperlink" Target="https://www.google.com/search?q=proteins&amp;sca_esv=879ff1ce65093d89&amp;hl=fr&amp;ei=OFvRaM3eNv36nsEPpP2viAM&amp;ved=2ahUKEwjTkfW4yOyPAxVsUKQEHTBcJTUQgK4QegQIAhAE&amp;uact=5&amp;oq=Nitrogen+nutrition+of+plant&amp;gs_lp=Egxnd3Mtd2l6LXNlcnAiG05pdHJvZ2VuIG51dHJpdGlvbiBvZiBwbGFudDIGEAAYFhgeMgYQABgWGB4yBhAAGBYYHjIFEAAY7wUyBRAAGO8FMgUQABjvBTIFEAAY7wUyBRAAGO8FSOFGUK4CWII-cAF4AZABAJgB6wGgAbESqgEGMC4xMi4xuAEDyAEA-AEBmAIOoALsE8ICChAAGLADGNYEGEfCAgYQABgHGB7CAggQABgHGAoYHsICCBAAGBMYBxgewgIKEAAYExgHGAoYHsICBxAAGIAEGBPCAgYQABgTGB7CAggQABgTGBYYHsICCBAAGBYYChgewgIIEAAYgAQYogSYAwCIBgGQBgWSBwUxLjguNaAH5FqyBwUwLjguNbgH4hPCBwYyLTEuMTPIB6kB&amp;sclient=gws-wiz-serp&amp;mstk=AUtExfC8sLu_NUk_cV2WmqL8DHcJkSUvhl_zg4QWOoSg8HyWiIS6iWKtslc64rOw-vc-dWkrhfzP8i-mbIIjoTDZJxNUDTRj8Xxm6RxlDeffMakmuKOq1_yW5lYClpPGwBSD3nI&amp;csui=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Grafting" TargetMode="External"/><Relationship Id="rId2" Type="http://schemas.openxmlformats.org/officeDocument/2006/relationships/hyperlink" Target="https://en.wikipedia.org/wiki/Fruit_tree" TargetMode="External"/><Relationship Id="rId1" Type="http://schemas.openxmlformats.org/officeDocument/2006/relationships/slideLayout" Target="../slideLayouts/slideLayout5.xml"/><Relationship Id="rId4" Type="http://schemas.openxmlformats.org/officeDocument/2006/relationships/hyperlink" Target="https://en.wikipedia.org/wiki/Rootstoc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hrub" TargetMode="External"/><Relationship Id="rId2" Type="http://schemas.openxmlformats.org/officeDocument/2006/relationships/hyperlink" Target="https://en.wikipedia.org/wiki/Tree" TargetMode="External"/><Relationship Id="rId1" Type="http://schemas.openxmlformats.org/officeDocument/2006/relationships/slideLayout" Target="../slideLayouts/slideLayout2.xml"/><Relationship Id="rId5" Type="http://schemas.openxmlformats.org/officeDocument/2006/relationships/hyperlink" Target="https://en.wikipedia.org/wiki/Xylem" TargetMode="External"/><Relationship Id="rId4" Type="http://schemas.openxmlformats.org/officeDocument/2006/relationships/hyperlink" Target="https://en.wikipedia.org/wiki/Liana"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Apple" TargetMode="External"/><Relationship Id="rId7" Type="http://schemas.openxmlformats.org/officeDocument/2006/relationships/hyperlink" Target="https://en.wikipedia.org/wiki/Cutting_(plant)" TargetMode="External"/><Relationship Id="rId2" Type="http://schemas.openxmlformats.org/officeDocument/2006/relationships/hyperlink" Target="https://en.wiktionary.org/wiki/scion" TargetMode="External"/><Relationship Id="rId1" Type="http://schemas.openxmlformats.org/officeDocument/2006/relationships/slideLayout" Target="../slideLayouts/slideLayout2.xml"/><Relationship Id="rId6" Type="http://schemas.openxmlformats.org/officeDocument/2006/relationships/hyperlink" Target="https://en.wikipedia.org/wiki/Grafting#cite_note-:0-3" TargetMode="External"/><Relationship Id="rId5" Type="http://schemas.openxmlformats.org/officeDocument/2006/relationships/hyperlink" Target="https://en.wikipedia.org/wiki/Fruit" TargetMode="External"/><Relationship Id="rId4" Type="http://schemas.openxmlformats.org/officeDocument/2006/relationships/hyperlink" Target="https://en.wikipedia.org/wiki/Orchar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Hybrid_(biolog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Flow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Bark_(botany)" TargetMode="External"/><Relationship Id="rId2" Type="http://schemas.openxmlformats.org/officeDocument/2006/relationships/hyperlink" Target="https://en.wikipedia.org/wiki/Pollenizer" TargetMode="External"/><Relationship Id="rId1" Type="http://schemas.openxmlformats.org/officeDocument/2006/relationships/slideLayout" Target="../slideLayouts/slideLayout7.xml"/><Relationship Id="rId6" Type="http://schemas.openxmlformats.org/officeDocument/2006/relationships/hyperlink" Target="https://en.wikipedia.org/wiki/Cultivar" TargetMode="External"/><Relationship Id="rId5" Type="http://schemas.openxmlformats.org/officeDocument/2006/relationships/hyperlink" Target="https://en.wikipedia.org/wiki/Bridge_graft" TargetMode="External"/><Relationship Id="rId4" Type="http://schemas.openxmlformats.org/officeDocument/2006/relationships/hyperlink" Target="https://en.wikipedia.org/wiki/Rode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Grafting#cite_note-plant_propagation-6" TargetMode="External"/><Relationship Id="rId2" Type="http://schemas.openxmlformats.org/officeDocument/2006/relationships/hyperlink" Target="https://en.wikipedia.org/wiki/Seedling" TargetMode="Externa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en.wikipedia.org/wiki/Ethanol#Absolute_alcohol" TargetMode="External"/><Relationship Id="rId4" Type="http://schemas.openxmlformats.org/officeDocument/2006/relationships/hyperlink" Target="https://en.wikipedia.org/wiki/Pathogen"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Grapefruit" TargetMode="External"/><Relationship Id="rId13" Type="http://schemas.openxmlformats.org/officeDocument/2006/relationships/hyperlink" Target="https://en.wikipedia.org/wiki/Mango" TargetMode="External"/><Relationship Id="rId18" Type="http://schemas.openxmlformats.org/officeDocument/2006/relationships/hyperlink" Target="https://en.wikipedia.org/wiki/Peach" TargetMode="External"/><Relationship Id="rId3" Type="http://schemas.openxmlformats.org/officeDocument/2006/relationships/hyperlink" Target="https://en.wikipedia.org/wiki/Avocado" TargetMode="External"/><Relationship Id="rId21" Type="http://schemas.openxmlformats.org/officeDocument/2006/relationships/hyperlink" Target="https://en.wikipedia.org/wiki/Rose" TargetMode="External"/><Relationship Id="rId7" Type="http://schemas.openxmlformats.org/officeDocument/2006/relationships/hyperlink" Target="https://en.wikipedia.org/wiki/Orange_(fruit)" TargetMode="External"/><Relationship Id="rId12" Type="http://schemas.openxmlformats.org/officeDocument/2006/relationships/hyperlink" Target="https://en.wikipedia.org/wiki/Kumquat" TargetMode="External"/><Relationship Id="rId17" Type="http://schemas.openxmlformats.org/officeDocument/2006/relationships/hyperlink" Target="https://en.wikipedia.org/wiki/Pecan" TargetMode="External"/><Relationship Id="rId2" Type="http://schemas.openxmlformats.org/officeDocument/2006/relationships/hyperlink" Target="https://en.wikipedia.org/wiki/Apple" TargetMode="External"/><Relationship Id="rId16" Type="http://schemas.openxmlformats.org/officeDocument/2006/relationships/hyperlink" Target="https://en.wikipedia.org/wiki/Walnut" TargetMode="External"/><Relationship Id="rId20" Type="http://schemas.openxmlformats.org/officeDocument/2006/relationships/hyperlink" Target="https://en.wikipedia.org/wiki/Rubber_Plant" TargetMode="External"/><Relationship Id="rId1" Type="http://schemas.openxmlformats.org/officeDocument/2006/relationships/slideLayout" Target="../slideLayouts/slideLayout7.xml"/><Relationship Id="rId6" Type="http://schemas.openxmlformats.org/officeDocument/2006/relationships/hyperlink" Target="https://en.wikipedia.org/wiki/Lemon" TargetMode="External"/><Relationship Id="rId11" Type="http://schemas.openxmlformats.org/officeDocument/2006/relationships/hyperlink" Target="https://en.wikipedia.org/wiki/Grapes" TargetMode="External"/><Relationship Id="rId5" Type="http://schemas.openxmlformats.org/officeDocument/2006/relationships/hyperlink" Target="https://en.wikipedia.org/wiki/Citrus" TargetMode="External"/><Relationship Id="rId15" Type="http://schemas.openxmlformats.org/officeDocument/2006/relationships/hyperlink" Target="https://en.wikipedia.org/wiki/Nut_(fruit)" TargetMode="External"/><Relationship Id="rId10" Type="http://schemas.openxmlformats.org/officeDocument/2006/relationships/hyperlink" Target="https://en.wikipedia.org/wiki/Dayap" TargetMode="External"/><Relationship Id="rId19" Type="http://schemas.openxmlformats.org/officeDocument/2006/relationships/hyperlink" Target="https://en.wikipedia.org/wiki/Pear" TargetMode="External"/><Relationship Id="rId4" Type="http://schemas.openxmlformats.org/officeDocument/2006/relationships/hyperlink" Target="https://en.wikipedia.org/wiki/Conifer" TargetMode="External"/><Relationship Id="rId9" Type="http://schemas.openxmlformats.org/officeDocument/2006/relationships/hyperlink" Target="https://en.wikipedia.org/wiki/Tangerine" TargetMode="External"/><Relationship Id="rId14" Type="http://schemas.openxmlformats.org/officeDocument/2006/relationships/hyperlink" Target="https://en.wikipedia.org/wiki/Mapl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en.wikipedia.org/wiki/Mineral" TargetMode="External"/><Relationship Id="rId13" Type="http://schemas.openxmlformats.org/officeDocument/2006/relationships/hyperlink" Target="https://en.wikipedia.org/wiki/Root" TargetMode="External"/><Relationship Id="rId3" Type="http://schemas.openxmlformats.org/officeDocument/2006/relationships/hyperlink" Target="https://en.wikipedia.org/wiki/Hydroponics#Passive_sub-irrigation" TargetMode="External"/><Relationship Id="rId7" Type="http://schemas.openxmlformats.org/officeDocument/2006/relationships/hyperlink" Target="https://en.wikipedia.org/wiki/Soil" TargetMode="External"/><Relationship Id="rId12" Type="http://schemas.openxmlformats.org/officeDocument/2006/relationships/hyperlink" Target="https://en.wikipedia.org/wiki/Aquatic_plant" TargetMode="External"/><Relationship Id="rId17" Type="http://schemas.openxmlformats.org/officeDocument/2006/relationships/image" Target="../media/image38.jpeg"/><Relationship Id="rId2" Type="http://schemas.openxmlformats.org/officeDocument/2006/relationships/hyperlink" Target="https://en.wikipedia.org/wiki/Horticulture" TargetMode="External"/><Relationship Id="rId16" Type="http://schemas.openxmlformats.org/officeDocument/2006/relationships/hyperlink" Target="https://en.wikipedia.org/wiki/Hydroponics#Substrates_(growing_support_materials)" TargetMode="External"/><Relationship Id="rId1" Type="http://schemas.openxmlformats.org/officeDocument/2006/relationships/slideLayout" Target="../slideLayouts/slideLayout2.xml"/><Relationship Id="rId6" Type="http://schemas.openxmlformats.org/officeDocument/2006/relationships/hyperlink" Target="https://en.wikipedia.org/wiki/Medicinal_plants" TargetMode="External"/><Relationship Id="rId11" Type="http://schemas.openxmlformats.org/officeDocument/2006/relationships/hyperlink" Target="https://en.wikipedia.org/wiki/Terrestrial_plant" TargetMode="External"/><Relationship Id="rId5" Type="http://schemas.openxmlformats.org/officeDocument/2006/relationships/hyperlink" Target="https://en.wikipedia.org/wiki/Crops" TargetMode="External"/><Relationship Id="rId15" Type="http://schemas.openxmlformats.org/officeDocument/2006/relationships/hyperlink" Target="https://en.wikipedia.org/wiki/Gravel" TargetMode="External"/><Relationship Id="rId10" Type="http://schemas.openxmlformats.org/officeDocument/2006/relationships/hyperlink" Target="https://en.wikipedia.org/wiki/Solution_(chemistry)" TargetMode="External"/><Relationship Id="rId4" Type="http://schemas.openxmlformats.org/officeDocument/2006/relationships/hyperlink" Target="https://en.wikipedia.org/wiki/Plant" TargetMode="External"/><Relationship Id="rId9" Type="http://schemas.openxmlformats.org/officeDocument/2006/relationships/hyperlink" Target="https://en.wikipedia.org/wiki/Plant_nutrition" TargetMode="External"/><Relationship Id="rId14" Type="http://schemas.openxmlformats.org/officeDocument/2006/relationships/hyperlink" Target="https://en.wikipedia.org/wiki/Perlite"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en.wikipedia.org/wiki/Duck" TargetMode="External"/><Relationship Id="rId13" Type="http://schemas.openxmlformats.org/officeDocument/2006/relationships/hyperlink" Target="https://en.wikipedia.org/wiki/Rhizosphere" TargetMode="External"/><Relationship Id="rId18" Type="http://schemas.openxmlformats.org/officeDocument/2006/relationships/hyperlink" Target="https://en.wikipedia.org/wiki/Pharming_(genetics)#In_plants" TargetMode="External"/><Relationship Id="rId3" Type="http://schemas.openxmlformats.org/officeDocument/2006/relationships/image" Target="../media/image38.jpeg"/><Relationship Id="rId7" Type="http://schemas.openxmlformats.org/officeDocument/2006/relationships/hyperlink" Target="https://en.wikipedia.org/wiki/Fish_excrement" TargetMode="External"/><Relationship Id="rId12" Type="http://schemas.openxmlformats.org/officeDocument/2006/relationships/hyperlink" Target="https://en.wikipedia.org/wiki/Dennis_Robert_Hoagland#Hybrid_nutrient_solutions" TargetMode="External"/><Relationship Id="rId17" Type="http://schemas.openxmlformats.org/officeDocument/2006/relationships/hyperlink" Target="https://en.wikipedia.org/wiki/Genetically_modified_plant" TargetMode="External"/><Relationship Id="rId2" Type="http://schemas.openxmlformats.org/officeDocument/2006/relationships/image" Target="../media/image39.jpeg"/><Relationship Id="rId16" Type="http://schemas.openxmlformats.org/officeDocument/2006/relationships/hyperlink" Target="https://en.wikipedia.org/wiki/Secondary_metabolite" TargetMode="External"/><Relationship Id="rId1" Type="http://schemas.openxmlformats.org/officeDocument/2006/relationships/slideLayout" Target="../slideLayouts/slideLayout2.xml"/><Relationship Id="rId6" Type="http://schemas.openxmlformats.org/officeDocument/2006/relationships/hyperlink" Target="https://en.wikipedia.org/wiki/Inorganic_compound" TargetMode="External"/><Relationship Id="rId11" Type="http://schemas.openxmlformats.org/officeDocument/2006/relationships/hyperlink" Target="https://en.wikipedia.org/wiki/Dennis_Robert_Hoagland#Standard_nutrient_solutions" TargetMode="External"/><Relationship Id="rId5" Type="http://schemas.openxmlformats.org/officeDocument/2006/relationships/hyperlink" Target="https://en.wikipedia.org/wiki/Organic_matter" TargetMode="External"/><Relationship Id="rId15" Type="http://schemas.openxmlformats.org/officeDocument/2006/relationships/hyperlink" Target="https://en.wikipedia.org/wiki/Root_exudate" TargetMode="External"/><Relationship Id="rId10" Type="http://schemas.openxmlformats.org/officeDocument/2006/relationships/hyperlink" Target="https://en.wikipedia.org/wiki/Chemical_fertilizer" TargetMode="External"/><Relationship Id="rId4" Type="http://schemas.openxmlformats.org/officeDocument/2006/relationships/hyperlink" Target="https://en.wikipedia.org/wiki/Hydroponics#Techniques" TargetMode="External"/><Relationship Id="rId9" Type="http://schemas.openxmlformats.org/officeDocument/2006/relationships/hyperlink" Target="https://en.wikipedia.org/wiki/Manure" TargetMode="External"/><Relationship Id="rId14" Type="http://schemas.openxmlformats.org/officeDocument/2006/relationships/hyperlink" Target="https://en.wikipedia.org/wiki/PH"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en.wikipedia.org/wiki/Strawberry" TargetMode="External"/><Relationship Id="rId13" Type="http://schemas.openxmlformats.org/officeDocument/2006/relationships/hyperlink" Target="https://en.wikipedia.org/wiki/Botany" TargetMode="External"/><Relationship Id="rId3" Type="http://schemas.openxmlformats.org/officeDocument/2006/relationships/hyperlink" Target="https://en.wikipedia.org/wiki/Growroom" TargetMode="External"/><Relationship Id="rId7" Type="http://schemas.openxmlformats.org/officeDocument/2006/relationships/hyperlink" Target="https://en.wikipedia.org/wiki/Cucumbers" TargetMode="External"/><Relationship Id="rId12" Type="http://schemas.openxmlformats.org/officeDocument/2006/relationships/hyperlink" Target="https://en.wikipedia.org/wiki/Model_organism" TargetMode="External"/><Relationship Id="rId2" Type="http://schemas.openxmlformats.org/officeDocument/2006/relationships/hyperlink" Target="https://en.wikipedia.org/wiki/Greenhouse" TargetMode="External"/><Relationship Id="rId1" Type="http://schemas.openxmlformats.org/officeDocument/2006/relationships/slideLayout" Target="../slideLayouts/slideLayout2.xml"/><Relationship Id="rId6" Type="http://schemas.openxmlformats.org/officeDocument/2006/relationships/hyperlink" Target="https://en.wikipedia.org/wiki/Capsicum" TargetMode="External"/><Relationship Id="rId11" Type="http://schemas.openxmlformats.org/officeDocument/2006/relationships/hyperlink" Target="https://en.wikipedia.org/wiki/Arabidopsis_thaliana" TargetMode="External"/><Relationship Id="rId5" Type="http://schemas.openxmlformats.org/officeDocument/2006/relationships/hyperlink" Target="https://en.wikipedia.org/wiki/Tomatoes" TargetMode="External"/><Relationship Id="rId15" Type="http://schemas.openxmlformats.org/officeDocument/2006/relationships/image" Target="../media/image40.jpeg"/><Relationship Id="rId10" Type="http://schemas.openxmlformats.org/officeDocument/2006/relationships/hyperlink" Target="https://en.wikipedia.org/wiki/Cannabis" TargetMode="External"/><Relationship Id="rId4" Type="http://schemas.openxmlformats.org/officeDocument/2006/relationships/hyperlink" Target="https://en.wikipedia.org/wiki/Controlled-environment_agriculture" TargetMode="External"/><Relationship Id="rId9" Type="http://schemas.openxmlformats.org/officeDocument/2006/relationships/hyperlink" Target="https://en.wikipedia.org/wiki/Lettuces" TargetMode="External"/><Relationship Id="rId14" Type="http://schemas.openxmlformats.org/officeDocument/2006/relationships/hyperlink" Target="https://en.wikipedia.org/wiki/Genetic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Subirrigation" TargetMode="External"/><Relationship Id="rId7" Type="http://schemas.openxmlformats.org/officeDocument/2006/relationships/image" Target="../media/image42.jpeg"/><Relationship Id="rId2" Type="http://schemas.openxmlformats.org/officeDocument/2006/relationships/hyperlink" Target="https://en.wikipedia.org/wiki/Irrigation"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en.wikipedia.org/wiki/Hydroponics#cite_note-jourVela-42" TargetMode="External"/><Relationship Id="rId4" Type="http://schemas.openxmlformats.org/officeDocument/2006/relationships/hyperlink" Target="https://en.wikipedia.org/wiki/Aeroponic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en.wikipedia.org/wiki/Vertical_farmi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oaic-office.com/Historique.html"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seed-quality"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s://www.sciencedirect.com/topics/agricultural-and-biological-sciences/climate-change" TargetMode="External"/><Relationship Id="rId5" Type="http://schemas.openxmlformats.org/officeDocument/2006/relationships/hyperlink" Target="https://www.sciencedirect.com/science/article/pii/S2772655X23000502#bib0002" TargetMode="External"/><Relationship Id="rId4" Type="http://schemas.openxmlformats.org/officeDocument/2006/relationships/hyperlink" Target="https://www.sciencedirect.com/science/article/pii/S2772655X23000502#bib0001"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google.com/search?q=National+Center+for+Control+and+Certification+of+Seeds+and+Seedlings+%28CNCC%29&amp;sca_esv=ac3c38868ddf3a2d&amp;rlz=1C1FKPE_frDZ1143DZ1143&amp;sxsrf=AE3TifN8LbxKq383W6vYYVMAAmlVGPYiwA%3A1764460784463&amp;ei=8Igraf6IHNmI7NYP3_v_oA8&amp;oq=Production+scheme+for+certified+plants+&amp;gs_lp=Egxnd3Mtd2l6LXNlcnAiJ1Byb2R1Y3Rpb24gc2NoZW1lIGZvciBjZXJ0aWZpZWQgcGxhbnRzICoCCAEyBRAhGKABMgUQIRigAUikOlDNBVjNBXABeAGQAQCYAdwBoAHcAaoBAzItMbgBAcgBAPgBAfgBApgCAqAC8gHCAgoQABiwAxjWBBhHmAMAiAYBkAYDkgcFMS4wLjGgB9YCsgcDMi0xuAfnAcIHAzItMsgHCw&amp;sclient=gws-wiz-serp&amp;mstk=AUtExfCpvaQYfBrHSKUhy2nuocQZJwJKYKM0-kDU1VAWLOc4PzNjsRGLJ9SzDun2_EUGnZpPhEFL5qjoqYCJL44Uiqq3gruP8dJZqr-QiIjB3a-JKSTqXnGQn-5JgIReEojO3FYTUjFfiVn-iVz9TT7r43W4R0WnB8XP7D576f9ljDgMJApQ5tenH8Vd99GMFgXapDDSrELdZugdTjP9LDMmISkuvEIN4Lp6zF4A0NuJ8u5fa4CNhuP6klfz7MTJgsQ11p5iIdOCrZRUfjcyNoZRFRaNEMtX21fkaaWfIrE_a34oAA&amp;csui=3&amp;ved=2ahUKEwiHgJuGyZiRAxWCBNsEHWqbMzkQgK4QegQIBxA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s://www.google.com/search?q=PCR&amp;rlz=1C1FKPE_frDZ1143DZ1143&amp;oq=Inspection+of+vinewood+and+vine+plant+production&amp;gs_lcrp=EgZjaHJvbWUyBggAEEUYOTIHCAEQIRigAdIBDDExOTk2NThqMGoxNagCALACAA&amp;sourceid=chrome&amp;ie=UTF-8&amp;mstk=AUtExfAxpJb50xmdyeitKBDgzVAoAXnHMEvN5FvzcAclJW5ez4G5PAziaTyxvkOzaXKoNNQcDpkTy1XYXkMvOv0Vhe7joSmWs617mO9SnauupGkXPOpOlcy-UeZ2OMobTls1R9gOR7tufkbOMQAICSwAh4Se3tNX0fpk6IpVimw74dDSS8xp9gCA8MY8wrNKmvNrRUzSEvoFpGdfKs1v8UCWmgqDuSdOopiUNt3gKVBO50LD6KZCDBJCk5dsKO93bMDKmXlRffqpiODHXuGZbkbKWWVYNZrOmgftzf15m_zPg2n8WQ&amp;csui=3&amp;ved=2ahUKEwivqs-MzJiRAxWqBNsEHbtsFS4QgK4QegQIBRAH"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organicfederation.ca/resource/final-questions-answers-canadian-organic-standards/specific-production-requirements/" TargetMode="External"/><Relationship Id="rId2" Type="http://schemas.openxmlformats.org/officeDocument/2006/relationships/hyperlink" Target="https://documents.globalgap.org/documents/190201_GG_IFA_CPCC_PPM_V5_2_en.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44AE14E-ED9A-23C1-856A-F2B0A07B6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34" y="1850496"/>
            <a:ext cx="7204753" cy="4794436"/>
          </a:xfrm>
          <a:prstGeom prst="rect">
            <a:avLst/>
          </a:prstGeom>
        </p:spPr>
      </p:pic>
      <p:sp>
        <p:nvSpPr>
          <p:cNvPr id="2" name="Titre 1">
            <a:extLst>
              <a:ext uri="{FF2B5EF4-FFF2-40B4-BE49-F238E27FC236}">
                <a16:creationId xmlns:a16="http://schemas.microsoft.com/office/drawing/2014/main" id="{35FF1E4E-5993-B597-4533-596F88893138}"/>
              </a:ext>
            </a:extLst>
          </p:cNvPr>
          <p:cNvSpPr>
            <a:spLocks noGrp="1"/>
          </p:cNvSpPr>
          <p:nvPr>
            <p:ph type="ctrTitle"/>
          </p:nvPr>
        </p:nvSpPr>
        <p:spPr>
          <a:xfrm>
            <a:off x="1524000" y="1314387"/>
            <a:ext cx="9144000" cy="2764318"/>
          </a:xfrm>
        </p:spPr>
        <p:txBody>
          <a:bodyPr>
            <a:normAutofit/>
          </a:bodyPr>
          <a:lstStyle/>
          <a:p>
            <a:r>
              <a:rPr lang="fr-FR" sz="1800" b="1" dirty="0"/>
              <a:t>Unité d’enseignement Fondamentale :</a:t>
            </a:r>
            <a:br>
              <a:rPr lang="fr-FR" sz="3600" b="1" dirty="0"/>
            </a:br>
            <a:r>
              <a:rPr lang="fr-FR" b="1" dirty="0"/>
              <a:t> </a:t>
            </a:r>
            <a:r>
              <a:rPr lang="en-US" b="1" dirty="0"/>
              <a:t>Production of plants and seeds</a:t>
            </a:r>
            <a:endParaRPr lang="fr-FR" b="1" dirty="0"/>
          </a:p>
        </p:txBody>
      </p:sp>
      <p:sp>
        <p:nvSpPr>
          <p:cNvPr id="3" name="Sous-titre 2">
            <a:extLst>
              <a:ext uri="{FF2B5EF4-FFF2-40B4-BE49-F238E27FC236}">
                <a16:creationId xmlns:a16="http://schemas.microsoft.com/office/drawing/2014/main" id="{16713633-04F0-E746-215B-13BA092A907B}"/>
              </a:ext>
            </a:extLst>
          </p:cNvPr>
          <p:cNvSpPr>
            <a:spLocks noGrp="1"/>
          </p:cNvSpPr>
          <p:nvPr>
            <p:ph type="subTitle" idx="1"/>
          </p:nvPr>
        </p:nvSpPr>
        <p:spPr>
          <a:xfrm>
            <a:off x="200934" y="5450305"/>
            <a:ext cx="10467066" cy="1407694"/>
          </a:xfrm>
        </p:spPr>
        <p:txBody>
          <a:bodyPr/>
          <a:lstStyle/>
          <a:p>
            <a:r>
              <a:rPr lang="fr-FR" dirty="0"/>
              <a:t>                                                                                        Dr. MEKAOUSSI Radhia</a:t>
            </a:r>
          </a:p>
          <a:p>
            <a:pPr algn="l"/>
            <a:r>
              <a:rPr lang="en-US" dirty="0">
                <a:solidFill>
                  <a:srgbClr val="FF0000"/>
                </a:solidFill>
              </a:rPr>
              <a:t>3rd year of agronomy</a:t>
            </a:r>
          </a:p>
          <a:p>
            <a:pPr algn="l"/>
            <a:r>
              <a:rPr lang="en-US" dirty="0">
                <a:solidFill>
                  <a:srgbClr val="FF0000"/>
                </a:solidFill>
              </a:rPr>
              <a:t>Specialization in plant production         </a:t>
            </a:r>
            <a:r>
              <a:rPr lang="en-US" b="1" dirty="0"/>
              <a:t> 2025/2026</a:t>
            </a:r>
            <a:endParaRPr lang="fr-FR" b="1" dirty="0"/>
          </a:p>
        </p:txBody>
      </p:sp>
      <p:sp>
        <p:nvSpPr>
          <p:cNvPr id="4" name="Rectangle 3">
            <a:extLst>
              <a:ext uri="{FF2B5EF4-FFF2-40B4-BE49-F238E27FC236}">
                <a16:creationId xmlns:a16="http://schemas.microsoft.com/office/drawing/2014/main" id="{F8D308FF-ED62-E0B3-2389-05C62A0101E4}"/>
              </a:ext>
            </a:extLst>
          </p:cNvPr>
          <p:cNvSpPr/>
          <p:nvPr/>
        </p:nvSpPr>
        <p:spPr>
          <a:xfrm>
            <a:off x="839259" y="154025"/>
            <a:ext cx="9458325" cy="10152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fr-FR" sz="2000" dirty="0" err="1">
                <a:latin typeface="Copperplate Gothic Bold" panose="020E0705020206020404" pitchFamily="34" charset="0"/>
              </a:rPr>
              <a:t>University</a:t>
            </a:r>
            <a:r>
              <a:rPr lang="fr-FR" sz="2000" dirty="0">
                <a:latin typeface="Copperplate Gothic Bold" panose="020E0705020206020404" pitchFamily="34" charset="0"/>
              </a:rPr>
              <a:t> center of </a:t>
            </a:r>
            <a:r>
              <a:rPr lang="fr-FR" sz="2000" dirty="0" err="1">
                <a:latin typeface="Copperplate Gothic Bold" panose="020E0705020206020404" pitchFamily="34" charset="0"/>
              </a:rPr>
              <a:t>Abdelhafid</a:t>
            </a:r>
            <a:r>
              <a:rPr lang="fr-FR" sz="2000" dirty="0">
                <a:latin typeface="Copperplate Gothic Bold" panose="020E0705020206020404" pitchFamily="34" charset="0"/>
              </a:rPr>
              <a:t> </a:t>
            </a:r>
            <a:r>
              <a:rPr lang="fr-FR" sz="2000" dirty="0" err="1">
                <a:latin typeface="Copperplate Gothic Bold" panose="020E0705020206020404" pitchFamily="34" charset="0"/>
              </a:rPr>
              <a:t>Boussouf</a:t>
            </a:r>
            <a:r>
              <a:rPr lang="fr-FR" sz="2000" dirty="0">
                <a:latin typeface="Copperplate Gothic Bold" panose="020E0705020206020404" pitchFamily="34" charset="0"/>
              </a:rPr>
              <a:t>- MILA </a:t>
            </a:r>
          </a:p>
        </p:txBody>
      </p:sp>
    </p:spTree>
    <p:extLst>
      <p:ext uri="{BB962C8B-B14F-4D97-AF65-F5344CB8AC3E}">
        <p14:creationId xmlns:p14="http://schemas.microsoft.com/office/powerpoint/2010/main" val="42572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3B164BB-CEAC-E871-8EEF-A149199F32FF}"/>
              </a:ext>
            </a:extLst>
          </p:cNvPr>
          <p:cNvSpPr txBox="1"/>
          <p:nvPr/>
        </p:nvSpPr>
        <p:spPr>
          <a:xfrm>
            <a:off x="182880" y="227320"/>
            <a:ext cx="12009120" cy="67403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dirty="0">
                <a:ln>
                  <a:noFill/>
                </a:ln>
                <a:solidFill>
                  <a:srgbClr val="2A2B2B"/>
                </a:solidFill>
                <a:effectLst/>
                <a:latin typeface="Outfit"/>
              </a:rPr>
              <a:t>There are </a:t>
            </a:r>
            <a:r>
              <a:rPr kumimoji="0" lang="fr-FR" altLang="fr-FR" sz="3600" b="0" i="0" u="none" strike="noStrike" cap="none" normalizeH="0" baseline="0" dirty="0" err="1">
                <a:ln>
                  <a:noFill/>
                </a:ln>
                <a:solidFill>
                  <a:srgbClr val="2A2B2B"/>
                </a:solidFill>
                <a:effectLst/>
                <a:latin typeface="Outfit"/>
              </a:rPr>
              <a:t>several</a:t>
            </a:r>
            <a:r>
              <a:rPr kumimoji="0" lang="fr-FR" altLang="fr-FR" sz="3600" b="0" i="0" u="none" strike="noStrike" cap="none" normalizeH="0" baseline="0" dirty="0">
                <a:ln>
                  <a:noFill/>
                </a:ln>
                <a:solidFill>
                  <a:srgbClr val="2A2B2B"/>
                </a:solidFill>
                <a:effectLst/>
                <a:latin typeface="Outfit"/>
              </a:rPr>
              <a:t> types of layering:</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3600" b="1" i="0" u="none" strike="noStrike" cap="none" normalizeH="0" baseline="0" dirty="0">
                <a:ln>
                  <a:noFill/>
                </a:ln>
                <a:solidFill>
                  <a:srgbClr val="2A2B2B"/>
                </a:solidFill>
                <a:effectLst/>
                <a:latin typeface="Outfit"/>
              </a:rPr>
              <a:t>Simple layering:</a:t>
            </a:r>
            <a:r>
              <a:rPr kumimoji="0" lang="fr-FR" altLang="fr-FR" sz="3600" b="0" i="0" u="none" strike="noStrike" cap="none" normalizeH="0" baseline="0" dirty="0">
                <a:ln>
                  <a:noFill/>
                </a:ln>
                <a:solidFill>
                  <a:srgbClr val="2A2B2B"/>
                </a:solidFill>
                <a:effectLst/>
                <a:latin typeface="Outfit"/>
              </a:rPr>
              <a:t> Bury a </a:t>
            </a:r>
            <a:r>
              <a:rPr kumimoji="0" lang="fr-FR" altLang="fr-FR" sz="3600" b="0" i="0" u="none" strike="noStrike" cap="none" normalizeH="0" baseline="0" dirty="0" err="1">
                <a:ln>
                  <a:noFill/>
                </a:ln>
                <a:solidFill>
                  <a:srgbClr val="2A2B2B"/>
                </a:solidFill>
                <a:effectLst/>
                <a:latin typeface="Outfit"/>
              </a:rPr>
              <a:t>low-growing</a:t>
            </a:r>
            <a:r>
              <a:rPr kumimoji="0" lang="fr-FR" altLang="fr-FR" sz="3600" b="0" i="0" u="none" strike="noStrike" cap="none" normalizeH="0" baseline="0" dirty="0">
                <a:ln>
                  <a:noFill/>
                </a:ln>
                <a:solidFill>
                  <a:srgbClr val="2A2B2B"/>
                </a:solidFill>
                <a:effectLst/>
                <a:latin typeface="Outfit"/>
              </a:rPr>
              <a:t> stem in the </a:t>
            </a:r>
            <a:r>
              <a:rPr kumimoji="0" lang="fr-FR" altLang="fr-FR" sz="3600" b="0" i="0" u="none" strike="noStrike" cap="none" normalizeH="0" baseline="0" dirty="0" err="1">
                <a:ln>
                  <a:noFill/>
                </a:ln>
                <a:solidFill>
                  <a:srgbClr val="2A2B2B"/>
                </a:solidFill>
                <a:effectLst/>
                <a:latin typeface="Outfit"/>
              </a:rPr>
              <a:t>soil</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leaving</a:t>
            </a:r>
            <a:r>
              <a:rPr kumimoji="0" lang="fr-FR" altLang="fr-FR" sz="3600" b="0" i="0" u="none" strike="noStrike" cap="none" normalizeH="0" baseline="0" dirty="0">
                <a:ln>
                  <a:noFill/>
                </a:ln>
                <a:solidFill>
                  <a:srgbClr val="2A2B2B"/>
                </a:solidFill>
                <a:effectLst/>
                <a:latin typeface="Outfit"/>
              </a:rPr>
              <a:t> the tip </a:t>
            </a:r>
            <a:r>
              <a:rPr kumimoji="0" lang="fr-FR" altLang="fr-FR" sz="3600" b="0" i="0" u="none" strike="noStrike" cap="none" normalizeH="0" baseline="0" dirty="0" err="1">
                <a:ln>
                  <a:noFill/>
                </a:ln>
                <a:solidFill>
                  <a:srgbClr val="2A2B2B"/>
                </a:solidFill>
                <a:effectLst/>
                <a:latin typeface="Outfit"/>
              </a:rPr>
              <a:t>exposed</a:t>
            </a:r>
            <a:r>
              <a:rPr kumimoji="0" lang="fr-FR" altLang="fr-FR" sz="3600" b="0" i="0" u="none" strike="noStrike" cap="none" normalizeH="0" baseline="0" dirty="0">
                <a:ln>
                  <a:noFill/>
                </a:ln>
                <a:solidFill>
                  <a:srgbClr val="2A2B2B"/>
                </a:solidFill>
                <a:effectLst/>
                <a:latin typeface="Outfit"/>
              </a:rPr>
              <a:t>. Roots </a:t>
            </a:r>
            <a:r>
              <a:rPr kumimoji="0" lang="fr-FR" altLang="fr-FR" sz="3600" b="0" i="0" u="none" strike="noStrike" cap="none" normalizeH="0" baseline="0" dirty="0" err="1">
                <a:ln>
                  <a:noFill/>
                </a:ln>
                <a:solidFill>
                  <a:srgbClr val="2A2B2B"/>
                </a:solidFill>
                <a:effectLst/>
                <a:latin typeface="Outfit"/>
              </a:rPr>
              <a:t>will</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develop</a:t>
            </a:r>
            <a:r>
              <a:rPr kumimoji="0" lang="fr-FR" altLang="fr-FR" sz="3600" b="0" i="0" u="none" strike="noStrike" cap="none" normalizeH="0" baseline="0" dirty="0">
                <a:ln>
                  <a:noFill/>
                </a:ln>
                <a:solidFill>
                  <a:srgbClr val="2A2B2B"/>
                </a:solidFill>
                <a:effectLst/>
                <a:latin typeface="Outfit"/>
              </a:rPr>
              <a:t> at the </a:t>
            </a:r>
            <a:r>
              <a:rPr kumimoji="0" lang="fr-FR" altLang="fr-FR" sz="3600" b="0" i="0" u="none" strike="noStrike" cap="none" normalizeH="0" baseline="0" dirty="0" err="1">
                <a:ln>
                  <a:noFill/>
                </a:ln>
                <a:solidFill>
                  <a:srgbClr val="2A2B2B"/>
                </a:solidFill>
                <a:effectLst/>
                <a:latin typeface="Outfit"/>
              </a:rPr>
              <a:t>buried</a:t>
            </a:r>
            <a:r>
              <a:rPr kumimoji="0" lang="fr-FR" altLang="fr-FR" sz="3600" b="0" i="0" u="none" strike="noStrike" cap="none" normalizeH="0" baseline="0" dirty="0">
                <a:ln>
                  <a:noFill/>
                </a:ln>
                <a:solidFill>
                  <a:srgbClr val="2A2B2B"/>
                </a:solidFill>
                <a:effectLst/>
                <a:latin typeface="Outfit"/>
              </a:rPr>
              <a:t> portion, and the new plant can </a:t>
            </a:r>
            <a:r>
              <a:rPr kumimoji="0" lang="fr-FR" altLang="fr-FR" sz="3600" b="0" i="0" u="none" strike="noStrike" cap="none" normalizeH="0" baseline="0" dirty="0" err="1">
                <a:ln>
                  <a:noFill/>
                </a:ln>
                <a:solidFill>
                  <a:srgbClr val="2A2B2B"/>
                </a:solidFill>
                <a:effectLst/>
                <a:latin typeface="Outfit"/>
              </a:rPr>
              <a:t>be</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separated</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from</a:t>
            </a:r>
            <a:r>
              <a:rPr kumimoji="0" lang="fr-FR" altLang="fr-FR" sz="3600" b="0" i="0" u="none" strike="noStrike" cap="none" normalizeH="0" baseline="0" dirty="0">
                <a:ln>
                  <a:noFill/>
                </a:ln>
                <a:solidFill>
                  <a:srgbClr val="2A2B2B"/>
                </a:solidFill>
                <a:effectLst/>
                <a:latin typeface="Outfit"/>
              </a:rPr>
              <a:t> the parent once </a:t>
            </a:r>
            <a:r>
              <a:rPr kumimoji="0" lang="fr-FR" altLang="fr-FR" sz="3600" b="0" i="0" u="none" strike="noStrike" cap="none" normalizeH="0" baseline="0" dirty="0" err="1">
                <a:ln>
                  <a:noFill/>
                </a:ln>
                <a:solidFill>
                  <a:srgbClr val="2A2B2B"/>
                </a:solidFill>
                <a:effectLst/>
                <a:latin typeface="Outfit"/>
              </a:rPr>
              <a:t>established</a:t>
            </a:r>
            <a:r>
              <a:rPr kumimoji="0" lang="fr-FR" altLang="fr-FR" sz="3600" b="0" i="0" u="none" strike="noStrike" cap="none" normalizeH="0" baseline="0" dirty="0">
                <a:ln>
                  <a:noFill/>
                </a:ln>
                <a:solidFill>
                  <a:srgbClr val="2A2B2B"/>
                </a:solidFill>
                <a:effectLst/>
                <a:latin typeface="Outfi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3600" b="1" i="0" u="none" strike="noStrike" cap="none" normalizeH="0" baseline="0" dirty="0">
                <a:ln>
                  <a:noFill/>
                </a:ln>
                <a:solidFill>
                  <a:srgbClr val="2A2B2B"/>
                </a:solidFill>
                <a:effectLst/>
                <a:latin typeface="Outfit"/>
              </a:rPr>
              <a:t>Tip layering:</a:t>
            </a:r>
            <a:r>
              <a:rPr kumimoji="0" lang="fr-FR" altLang="fr-FR" sz="3600" b="0" i="0" u="none" strike="noStrike" cap="none" normalizeH="0" baseline="0" dirty="0">
                <a:ln>
                  <a:noFill/>
                </a:ln>
                <a:solidFill>
                  <a:srgbClr val="2A2B2B"/>
                </a:solidFill>
                <a:effectLst/>
                <a:latin typeface="Outfit"/>
              </a:rPr>
              <a:t> Bend a stem to the </a:t>
            </a:r>
            <a:r>
              <a:rPr kumimoji="0" lang="fr-FR" altLang="fr-FR" sz="3600" b="0" i="0" u="none" strike="noStrike" cap="none" normalizeH="0" baseline="0" dirty="0" err="1">
                <a:ln>
                  <a:noFill/>
                </a:ln>
                <a:solidFill>
                  <a:srgbClr val="2A2B2B"/>
                </a:solidFill>
                <a:effectLst/>
                <a:latin typeface="Outfit"/>
              </a:rPr>
              <a:t>ground</a:t>
            </a:r>
            <a:r>
              <a:rPr kumimoji="0" lang="fr-FR" altLang="fr-FR" sz="3600" b="0" i="0" u="none" strike="noStrike" cap="none" normalizeH="0" baseline="0" dirty="0">
                <a:ln>
                  <a:noFill/>
                </a:ln>
                <a:solidFill>
                  <a:srgbClr val="2A2B2B"/>
                </a:solidFill>
                <a:effectLst/>
                <a:latin typeface="Outfit"/>
              </a:rPr>
              <a:t> and </a:t>
            </a:r>
            <a:r>
              <a:rPr kumimoji="0" lang="fr-FR" altLang="fr-FR" sz="3600" b="0" i="0" u="none" strike="noStrike" cap="none" normalizeH="0" baseline="0" dirty="0" err="1">
                <a:ln>
                  <a:noFill/>
                </a:ln>
                <a:solidFill>
                  <a:srgbClr val="2A2B2B"/>
                </a:solidFill>
                <a:effectLst/>
                <a:latin typeface="Outfit"/>
              </a:rPr>
              <a:t>bury</a:t>
            </a:r>
            <a:r>
              <a:rPr kumimoji="0" lang="fr-FR" altLang="fr-FR" sz="3600" b="0" i="0" u="none" strike="noStrike" cap="none" normalizeH="0" baseline="0" dirty="0">
                <a:ln>
                  <a:noFill/>
                </a:ln>
                <a:solidFill>
                  <a:srgbClr val="2A2B2B"/>
                </a:solidFill>
                <a:effectLst/>
                <a:latin typeface="Outfit"/>
              </a:rPr>
              <a:t> the tip. Roots </a:t>
            </a:r>
            <a:r>
              <a:rPr kumimoji="0" lang="fr-FR" altLang="fr-FR" sz="3600" b="0" i="0" u="none" strike="noStrike" cap="none" normalizeH="0" baseline="0" dirty="0" err="1">
                <a:ln>
                  <a:noFill/>
                </a:ln>
                <a:solidFill>
                  <a:srgbClr val="2A2B2B"/>
                </a:solidFill>
                <a:effectLst/>
                <a:latin typeface="Outfit"/>
              </a:rPr>
              <a:t>will</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form</a:t>
            </a:r>
            <a:r>
              <a:rPr kumimoji="0" lang="fr-FR" altLang="fr-FR" sz="3600" b="0" i="0" u="none" strike="noStrike" cap="none" normalizeH="0" baseline="0" dirty="0">
                <a:ln>
                  <a:noFill/>
                </a:ln>
                <a:solidFill>
                  <a:srgbClr val="2A2B2B"/>
                </a:solidFill>
                <a:effectLst/>
                <a:latin typeface="Outfit"/>
              </a:rPr>
              <a:t> at the </a:t>
            </a:r>
            <a:r>
              <a:rPr kumimoji="0" lang="fr-FR" altLang="fr-FR" sz="3600" b="0" i="0" u="none" strike="noStrike" cap="none" normalizeH="0" baseline="0" dirty="0" err="1">
                <a:ln>
                  <a:noFill/>
                </a:ln>
                <a:solidFill>
                  <a:srgbClr val="2A2B2B"/>
                </a:solidFill>
                <a:effectLst/>
                <a:latin typeface="Outfit"/>
              </a:rPr>
              <a:t>buried</a:t>
            </a:r>
            <a:r>
              <a:rPr kumimoji="0" lang="fr-FR" altLang="fr-FR" sz="3600" b="0" i="0" u="none" strike="noStrike" cap="none" normalizeH="0" baseline="0" dirty="0">
                <a:ln>
                  <a:noFill/>
                </a:ln>
                <a:solidFill>
                  <a:srgbClr val="2A2B2B"/>
                </a:solidFill>
                <a:effectLst/>
                <a:latin typeface="Outfit"/>
              </a:rPr>
              <a:t> tip, and a new plant </a:t>
            </a:r>
            <a:r>
              <a:rPr kumimoji="0" lang="fr-FR" altLang="fr-FR" sz="3600" b="0" i="0" u="none" strike="noStrike" cap="none" normalizeH="0" baseline="0" dirty="0" err="1">
                <a:ln>
                  <a:noFill/>
                </a:ln>
                <a:solidFill>
                  <a:srgbClr val="2A2B2B"/>
                </a:solidFill>
                <a:effectLst/>
                <a:latin typeface="Outfit"/>
              </a:rPr>
              <a:t>will</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grow</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from</a:t>
            </a:r>
            <a:r>
              <a:rPr kumimoji="0" lang="fr-FR" altLang="fr-FR" sz="3600" b="0" i="0" u="none" strike="noStrike" cap="none" normalizeH="0" baseline="0" dirty="0">
                <a:ln>
                  <a:noFill/>
                </a:ln>
                <a:solidFill>
                  <a:srgbClr val="2A2B2B"/>
                </a:solidFill>
                <a:effectLst/>
                <a:latin typeface="Outfit"/>
              </a:rPr>
              <a:t> the tip.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3600" b="1" i="0" u="none" strike="noStrike" cap="none" normalizeH="0" baseline="0" dirty="0">
                <a:ln>
                  <a:noFill/>
                </a:ln>
                <a:solidFill>
                  <a:srgbClr val="2A2B2B"/>
                </a:solidFill>
                <a:effectLst/>
                <a:latin typeface="Outfit"/>
              </a:rPr>
              <a:t>Air layering:</a:t>
            </a:r>
            <a:r>
              <a:rPr kumimoji="0" lang="fr-FR" altLang="fr-FR" sz="3600" b="0" i="0" u="none" strike="noStrike" cap="none" normalizeH="0" baseline="0" dirty="0">
                <a:ln>
                  <a:noFill/>
                </a:ln>
                <a:solidFill>
                  <a:srgbClr val="2A2B2B"/>
                </a:solidFill>
                <a:effectLst/>
                <a:latin typeface="Outfit"/>
              </a:rPr>
              <a:t> This </a:t>
            </a:r>
            <a:r>
              <a:rPr kumimoji="0" lang="fr-FR" altLang="fr-FR" sz="3600" b="0" i="0" u="none" strike="noStrike" cap="none" normalizeH="0" baseline="0" dirty="0" err="1">
                <a:ln>
                  <a:noFill/>
                </a:ln>
                <a:solidFill>
                  <a:srgbClr val="2A2B2B"/>
                </a:solidFill>
                <a:effectLst/>
                <a:latin typeface="Outfit"/>
              </a:rPr>
              <a:t>method</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involves</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wounding</a:t>
            </a:r>
            <a:r>
              <a:rPr kumimoji="0" lang="fr-FR" altLang="fr-FR" sz="3600" b="0" i="0" u="none" strike="noStrike" cap="none" normalizeH="0" baseline="0" dirty="0">
                <a:ln>
                  <a:noFill/>
                </a:ln>
                <a:solidFill>
                  <a:srgbClr val="2A2B2B"/>
                </a:solidFill>
                <a:effectLst/>
                <a:latin typeface="Outfit"/>
              </a:rPr>
              <a:t> a stem and </a:t>
            </a:r>
            <a:r>
              <a:rPr kumimoji="0" lang="fr-FR" altLang="fr-FR" sz="3600" b="0" i="0" u="none" strike="noStrike" cap="none" normalizeH="0" baseline="0" dirty="0" err="1">
                <a:ln>
                  <a:noFill/>
                </a:ln>
                <a:solidFill>
                  <a:srgbClr val="2A2B2B"/>
                </a:solidFill>
                <a:effectLst/>
                <a:latin typeface="Outfit"/>
              </a:rPr>
              <a:t>wrapping</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it</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with</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moist</a:t>
            </a:r>
            <a:r>
              <a:rPr kumimoji="0" lang="fr-FR" altLang="fr-FR" sz="3600" b="0" i="0" u="none" strike="noStrike" cap="none" normalizeH="0" baseline="0" dirty="0">
                <a:ln>
                  <a:noFill/>
                </a:ln>
                <a:solidFill>
                  <a:srgbClr val="2A2B2B"/>
                </a:solidFill>
                <a:effectLst/>
                <a:latin typeface="Outfit"/>
              </a:rPr>
              <a:t> sphagnum moss and plastic to encourage root </a:t>
            </a:r>
            <a:r>
              <a:rPr kumimoji="0" lang="fr-FR" altLang="fr-FR" sz="3600" b="0" i="0" u="none" strike="noStrike" cap="none" normalizeH="0" baseline="0" dirty="0" err="1">
                <a:ln>
                  <a:noFill/>
                </a:ln>
                <a:solidFill>
                  <a:srgbClr val="2A2B2B"/>
                </a:solidFill>
                <a:effectLst/>
                <a:latin typeface="Outfit"/>
              </a:rPr>
              <a:t>development</a:t>
            </a:r>
            <a:r>
              <a:rPr kumimoji="0" lang="fr-FR" altLang="fr-FR" sz="3600" b="0" i="0" u="none" strike="noStrike" cap="none" normalizeH="0" baseline="0" dirty="0">
                <a:ln>
                  <a:noFill/>
                </a:ln>
                <a:solidFill>
                  <a:srgbClr val="2A2B2B"/>
                </a:solidFill>
                <a:effectLst/>
                <a:latin typeface="Outfit"/>
              </a:rPr>
              <a:t>. Once </a:t>
            </a:r>
            <a:r>
              <a:rPr kumimoji="0" lang="fr-FR" altLang="fr-FR" sz="3600" b="0" i="0" u="none" strike="noStrike" cap="none" normalizeH="0" baseline="0" dirty="0" err="1">
                <a:ln>
                  <a:noFill/>
                </a:ln>
                <a:solidFill>
                  <a:srgbClr val="2A2B2B"/>
                </a:solidFill>
                <a:effectLst/>
                <a:latin typeface="Outfit"/>
              </a:rPr>
              <a:t>roots</a:t>
            </a:r>
            <a:r>
              <a:rPr kumimoji="0" lang="fr-FR" altLang="fr-FR" sz="3600" b="0" i="0" u="none" strike="noStrike" cap="none" normalizeH="0" baseline="0" dirty="0">
                <a:ln>
                  <a:noFill/>
                </a:ln>
                <a:solidFill>
                  <a:srgbClr val="2A2B2B"/>
                </a:solidFill>
                <a:effectLst/>
                <a:latin typeface="Outfit"/>
              </a:rPr>
              <a:t> have </a:t>
            </a:r>
            <a:r>
              <a:rPr kumimoji="0" lang="fr-FR" altLang="fr-FR" sz="3600" b="0" i="0" u="none" strike="noStrike" cap="none" normalizeH="0" baseline="0" dirty="0" err="1">
                <a:ln>
                  <a:noFill/>
                </a:ln>
                <a:solidFill>
                  <a:srgbClr val="2A2B2B"/>
                </a:solidFill>
                <a:effectLst/>
                <a:latin typeface="Outfit"/>
              </a:rPr>
              <a:t>formed</a:t>
            </a:r>
            <a:r>
              <a:rPr kumimoji="0" lang="fr-FR" altLang="fr-FR" sz="3600" b="0" i="0" u="none" strike="noStrike" cap="none" normalizeH="0" baseline="0" dirty="0">
                <a:ln>
                  <a:noFill/>
                </a:ln>
                <a:solidFill>
                  <a:srgbClr val="2A2B2B"/>
                </a:solidFill>
                <a:effectLst/>
                <a:latin typeface="Outfit"/>
              </a:rPr>
              <a:t>, the stem can </a:t>
            </a:r>
            <a:r>
              <a:rPr kumimoji="0" lang="fr-FR" altLang="fr-FR" sz="3600" b="0" i="0" u="none" strike="noStrike" cap="none" normalizeH="0" baseline="0" dirty="0" err="1">
                <a:ln>
                  <a:noFill/>
                </a:ln>
                <a:solidFill>
                  <a:srgbClr val="2A2B2B"/>
                </a:solidFill>
                <a:effectLst/>
                <a:latin typeface="Outfit"/>
              </a:rPr>
              <a:t>be</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cut</a:t>
            </a:r>
            <a:r>
              <a:rPr kumimoji="0" lang="fr-FR" altLang="fr-FR" sz="3600" b="0" i="0" u="none" strike="noStrike" cap="none" normalizeH="0" baseline="0" dirty="0">
                <a:ln>
                  <a:noFill/>
                </a:ln>
                <a:solidFill>
                  <a:srgbClr val="2A2B2B"/>
                </a:solidFill>
                <a:effectLst/>
                <a:latin typeface="Outfit"/>
              </a:rPr>
              <a:t> and </a:t>
            </a:r>
            <a:r>
              <a:rPr kumimoji="0" lang="fr-FR" altLang="fr-FR" sz="3600" b="0" i="0" u="none" strike="noStrike" cap="none" normalizeH="0" baseline="0" dirty="0" err="1">
                <a:ln>
                  <a:noFill/>
                </a:ln>
                <a:solidFill>
                  <a:srgbClr val="2A2B2B"/>
                </a:solidFill>
                <a:effectLst/>
                <a:latin typeface="Outfit"/>
              </a:rPr>
              <a:t>planted</a:t>
            </a:r>
            <a:r>
              <a:rPr kumimoji="0" lang="fr-FR" altLang="fr-FR" sz="3600" b="0" i="0" u="none" strike="noStrike" cap="none" normalizeH="0" baseline="0" dirty="0">
                <a:ln>
                  <a:noFill/>
                </a:ln>
                <a:solidFill>
                  <a:srgbClr val="2A2B2B"/>
                </a:solidFill>
                <a:effectLst/>
                <a:latin typeface="Outfit"/>
              </a:rPr>
              <a:t>.</a:t>
            </a:r>
          </a:p>
        </p:txBody>
      </p:sp>
    </p:spTree>
    <p:extLst>
      <p:ext uri="{BB962C8B-B14F-4D97-AF65-F5344CB8AC3E}">
        <p14:creationId xmlns:p14="http://schemas.microsoft.com/office/powerpoint/2010/main" val="1494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yering Plants for Propagating New Plants in Your Garden">
            <a:extLst>
              <a:ext uri="{FF2B5EF4-FFF2-40B4-BE49-F238E27FC236}">
                <a16:creationId xmlns:a16="http://schemas.microsoft.com/office/drawing/2014/main" id="{16156680-4580-98D6-5DE6-66FF899A1E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2854" y="178275"/>
            <a:ext cx="6095999" cy="59800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pagate Plants by Layering | Yates">
            <a:extLst>
              <a:ext uri="{FF2B5EF4-FFF2-40B4-BE49-F238E27FC236}">
                <a16:creationId xmlns:a16="http://schemas.microsoft.com/office/drawing/2014/main" id="{8330C0C6-A9F6-BC78-D1FD-CC3A1F80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75"/>
            <a:ext cx="6507480" cy="43518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lant Layering Information - What Plants Can Be Propagated By Layering |  Gardening Know How">
            <a:extLst>
              <a:ext uri="{FF2B5EF4-FFF2-40B4-BE49-F238E27FC236}">
                <a16:creationId xmlns:a16="http://schemas.microsoft.com/office/drawing/2014/main" id="{55E2AFAA-1612-BC10-6677-41A2E2793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17" y="4604500"/>
            <a:ext cx="4395470" cy="246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122"/>
                                        </p:tgtEl>
                                        <p:attrNameLst>
                                          <p:attrName>r</p:attrName>
                                        </p:attrNameLst>
                                      </p:cBhvr>
                                    </p:animRot>
                                    <p:animRot by="-240000">
                                      <p:cBhvr>
                                        <p:cTn id="11" dur="200" fill="hold">
                                          <p:stCondLst>
                                            <p:cond delay="200"/>
                                          </p:stCondLst>
                                        </p:cTn>
                                        <p:tgtEl>
                                          <p:spTgt spid="5122"/>
                                        </p:tgtEl>
                                        <p:attrNameLst>
                                          <p:attrName>r</p:attrName>
                                        </p:attrNameLst>
                                      </p:cBhvr>
                                    </p:animRot>
                                    <p:animRot by="240000">
                                      <p:cBhvr>
                                        <p:cTn id="12" dur="200" fill="hold">
                                          <p:stCondLst>
                                            <p:cond delay="400"/>
                                          </p:stCondLst>
                                        </p:cTn>
                                        <p:tgtEl>
                                          <p:spTgt spid="5122"/>
                                        </p:tgtEl>
                                        <p:attrNameLst>
                                          <p:attrName>r</p:attrName>
                                        </p:attrNameLst>
                                      </p:cBhvr>
                                    </p:animRot>
                                    <p:animRot by="-240000">
                                      <p:cBhvr>
                                        <p:cTn id="13" dur="200" fill="hold">
                                          <p:stCondLst>
                                            <p:cond delay="600"/>
                                          </p:stCondLst>
                                        </p:cTn>
                                        <p:tgtEl>
                                          <p:spTgt spid="5122"/>
                                        </p:tgtEl>
                                        <p:attrNameLst>
                                          <p:attrName>r</p:attrName>
                                        </p:attrNameLst>
                                      </p:cBhvr>
                                    </p:animRot>
                                    <p:animRot by="120000">
                                      <p:cBhvr>
                                        <p:cTn id="14"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82D1A2-3185-0924-78BA-AF788EBC7EA7}"/>
              </a:ext>
            </a:extLst>
          </p:cNvPr>
          <p:cNvSpPr>
            <a:spLocks noChangeArrowheads="1"/>
          </p:cNvSpPr>
          <p:nvPr/>
        </p:nvSpPr>
        <p:spPr bwMode="auto">
          <a:xfrm>
            <a:off x="723613" y="1113493"/>
            <a:ext cx="10515600" cy="35086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dirty="0" err="1">
                <a:ln>
                  <a:noFill/>
                </a:ln>
                <a:solidFill>
                  <a:srgbClr val="2A2B2B"/>
                </a:solidFill>
                <a:effectLst/>
                <a:latin typeface="Outfit"/>
              </a:rPr>
              <a:t>Budding</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is</a:t>
            </a:r>
            <a:r>
              <a:rPr kumimoji="0" lang="fr-FR" altLang="fr-FR" sz="3600" b="0" i="0" u="none" strike="noStrike" cap="none" normalizeH="0" baseline="0" dirty="0">
                <a:ln>
                  <a:noFill/>
                </a:ln>
                <a:solidFill>
                  <a:srgbClr val="2A2B2B"/>
                </a:solidFill>
                <a:effectLst/>
                <a:latin typeface="Outfit"/>
              </a:rPr>
              <a:t> a </a:t>
            </a:r>
            <a:r>
              <a:rPr kumimoji="0" lang="fr-FR" altLang="fr-FR" sz="3600" b="0" i="0" u="none" strike="noStrike" cap="none" normalizeH="0" baseline="0" dirty="0" err="1">
                <a:ln>
                  <a:noFill/>
                </a:ln>
                <a:solidFill>
                  <a:srgbClr val="2A2B2B"/>
                </a:solidFill>
                <a:effectLst/>
                <a:latin typeface="Outfit"/>
              </a:rPr>
              <a:t>specialized</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form</a:t>
            </a:r>
            <a:r>
              <a:rPr kumimoji="0" lang="fr-FR" altLang="fr-FR" sz="3600" b="0" i="0" u="none" strike="noStrike" cap="none" normalizeH="0" baseline="0" dirty="0">
                <a:ln>
                  <a:noFill/>
                </a:ln>
                <a:solidFill>
                  <a:srgbClr val="2A2B2B"/>
                </a:solidFill>
                <a:effectLst/>
                <a:latin typeface="Outfit"/>
              </a:rPr>
              <a:t> of </a:t>
            </a:r>
            <a:r>
              <a:rPr kumimoji="0" lang="fr-FR" altLang="fr-FR" sz="3600" b="0" i="0" u="none" strike="noStrike" cap="none" normalizeH="0" baseline="0" dirty="0" err="1">
                <a:ln>
                  <a:noFill/>
                </a:ln>
                <a:solidFill>
                  <a:srgbClr val="2A2B2B"/>
                </a:solidFill>
                <a:effectLst/>
                <a:latin typeface="Outfit"/>
              </a:rPr>
              <a:t>grafting</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that</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involves</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inserting</a:t>
            </a:r>
            <a:r>
              <a:rPr kumimoji="0" lang="fr-FR" altLang="fr-FR" sz="3600" b="0" i="0" u="none" strike="noStrike" cap="none" normalizeH="0" baseline="0" dirty="0">
                <a:ln>
                  <a:noFill/>
                </a:ln>
                <a:solidFill>
                  <a:srgbClr val="2A2B2B"/>
                </a:solidFill>
                <a:effectLst/>
                <a:latin typeface="Outfit"/>
              </a:rPr>
              <a:t> a single </a:t>
            </a:r>
            <a:r>
              <a:rPr kumimoji="0" lang="fr-FR" altLang="fr-FR" sz="4400" b="0" i="0" u="none" strike="noStrike" cap="none" normalizeH="0" baseline="0" dirty="0" err="1">
                <a:ln>
                  <a:noFill/>
                </a:ln>
                <a:solidFill>
                  <a:srgbClr val="2A2B2B"/>
                </a:solidFill>
                <a:effectLst/>
                <a:latin typeface="Outfit"/>
              </a:rPr>
              <a:t>bud</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from</a:t>
            </a:r>
            <a:r>
              <a:rPr kumimoji="0" lang="fr-FR" altLang="fr-FR" sz="3600" b="0" i="0" u="none" strike="noStrike" cap="none" normalizeH="0" baseline="0" dirty="0">
                <a:ln>
                  <a:noFill/>
                </a:ln>
                <a:solidFill>
                  <a:srgbClr val="2A2B2B"/>
                </a:solidFill>
                <a:effectLst/>
                <a:latin typeface="Outfit"/>
              </a:rPr>
              <a:t> one plant onto the stem of </a:t>
            </a:r>
            <a:r>
              <a:rPr kumimoji="0" lang="fr-FR" altLang="fr-FR" sz="3600" b="0" i="0" u="none" strike="noStrike" cap="none" normalizeH="0" baseline="0" dirty="0" err="1">
                <a:ln>
                  <a:noFill/>
                </a:ln>
                <a:solidFill>
                  <a:srgbClr val="2A2B2B"/>
                </a:solidFill>
                <a:effectLst/>
                <a:latin typeface="Outfit"/>
              </a:rPr>
              <a:t>another</a:t>
            </a:r>
            <a:r>
              <a:rPr kumimoji="0" lang="fr-FR" altLang="fr-FR" sz="3600" b="0" i="0" u="none" strike="noStrike" cap="none" normalizeH="0" baseline="0" dirty="0">
                <a:ln>
                  <a:noFill/>
                </a:ln>
                <a:solidFill>
                  <a:srgbClr val="2A2B2B"/>
                </a:solidFill>
                <a:effectLst/>
                <a:latin typeface="Outfit"/>
              </a:rPr>
              <a:t> plant. This </a:t>
            </a:r>
            <a:r>
              <a:rPr kumimoji="0" lang="fr-FR" altLang="fr-FR" sz="3600" b="0" i="0" u="none" strike="noStrike" cap="none" normalizeH="0" baseline="0" dirty="0" err="1">
                <a:ln>
                  <a:noFill/>
                </a:ln>
                <a:solidFill>
                  <a:srgbClr val="2A2B2B"/>
                </a:solidFill>
                <a:effectLst/>
                <a:latin typeface="Outfit"/>
              </a:rPr>
              <a:t>method</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is</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commonly</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used</a:t>
            </a:r>
            <a:r>
              <a:rPr kumimoji="0" lang="fr-FR" altLang="fr-FR" sz="3600" b="0" i="0" u="none" strike="noStrike" cap="none" normalizeH="0" baseline="0" dirty="0">
                <a:ln>
                  <a:noFill/>
                </a:ln>
                <a:solidFill>
                  <a:srgbClr val="2A2B2B"/>
                </a:solidFill>
                <a:effectLst/>
                <a:latin typeface="Outfit"/>
              </a:rPr>
              <a:t> for </a:t>
            </a:r>
            <a:r>
              <a:rPr kumimoji="0" lang="fr-FR" altLang="fr-FR" sz="3600" b="0" i="0" u="none" strike="noStrike" cap="none" normalizeH="0" baseline="0" dirty="0" err="1">
                <a:ln>
                  <a:noFill/>
                </a:ln>
                <a:solidFill>
                  <a:srgbClr val="2A2B2B"/>
                </a:solidFill>
                <a:effectLst/>
                <a:latin typeface="Outfit"/>
              </a:rPr>
              <a:t>propagating</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woody</a:t>
            </a:r>
            <a:r>
              <a:rPr kumimoji="0" lang="fr-FR" altLang="fr-FR" sz="3600" b="0" i="0" u="none" strike="noStrike" cap="none" normalizeH="0" baseline="0" dirty="0">
                <a:ln>
                  <a:noFill/>
                </a:ln>
                <a:solidFill>
                  <a:srgbClr val="2A2B2B"/>
                </a:solidFill>
                <a:effectLst/>
                <a:latin typeface="Outfit"/>
              </a:rPr>
              <a:t> </a:t>
            </a:r>
            <a:r>
              <a:rPr kumimoji="0" lang="fr-FR" altLang="fr-FR" sz="3600" b="0" i="0" u="none" strike="noStrike" cap="none" normalizeH="0" baseline="0" dirty="0" err="1">
                <a:ln>
                  <a:noFill/>
                </a:ln>
                <a:solidFill>
                  <a:srgbClr val="2A2B2B"/>
                </a:solidFill>
                <a:effectLst/>
                <a:latin typeface="Outfit"/>
              </a:rPr>
              <a:t>shrubs</a:t>
            </a:r>
            <a:r>
              <a:rPr kumimoji="0" lang="fr-FR" altLang="fr-FR" sz="3600" b="0" i="0" u="none" strike="noStrike" cap="none" normalizeH="0" baseline="0" dirty="0">
                <a:ln>
                  <a:noFill/>
                </a:ln>
                <a:solidFill>
                  <a:srgbClr val="2A2B2B"/>
                </a:solidFill>
                <a:effectLst/>
                <a:latin typeface="Outfit"/>
              </a:rPr>
              <a:t> and fruit </a:t>
            </a:r>
            <a:r>
              <a:rPr kumimoji="0" lang="fr-FR" altLang="fr-FR" sz="3600" b="0" i="0" u="none" strike="noStrike" cap="none" normalizeH="0" baseline="0" dirty="0" err="1">
                <a:ln>
                  <a:noFill/>
                </a:ln>
                <a:solidFill>
                  <a:srgbClr val="2A2B2B"/>
                </a:solidFill>
                <a:effectLst/>
                <a:latin typeface="Outfit"/>
              </a:rPr>
              <a:t>trees</a:t>
            </a:r>
            <a:r>
              <a:rPr kumimoji="0" lang="fr-FR" altLang="fr-FR" sz="3600" b="0" i="0" u="none" strike="noStrike" cap="none" normalizeH="0" baseline="0" dirty="0">
                <a:ln>
                  <a:noFill/>
                </a:ln>
                <a:solidFill>
                  <a:srgbClr val="2A2B2B"/>
                </a:solidFill>
                <a:effectLst/>
                <a:latin typeface="Outfi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4000" b="1" i="0" u="none" strike="noStrike" cap="none" normalizeH="0" baseline="0" dirty="0">
              <a:ln>
                <a:noFill/>
              </a:ln>
              <a:solidFill>
                <a:srgbClr val="101814"/>
              </a:solidFill>
              <a:effectLst/>
              <a:latin typeface="Outf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sp>
        <p:nvSpPr>
          <p:cNvPr id="4" name="Titre 3">
            <a:extLst>
              <a:ext uri="{FF2B5EF4-FFF2-40B4-BE49-F238E27FC236}">
                <a16:creationId xmlns:a16="http://schemas.microsoft.com/office/drawing/2014/main" id="{D978F82A-267D-6C8B-8C59-ED1618F09CF0}"/>
              </a:ext>
            </a:extLst>
          </p:cNvPr>
          <p:cNvSpPr>
            <a:spLocks noGrp="1"/>
          </p:cNvSpPr>
          <p:nvPr>
            <p:ph type="title"/>
          </p:nvPr>
        </p:nvSpPr>
        <p:spPr>
          <a:xfrm>
            <a:off x="180793" y="372533"/>
            <a:ext cx="10515600" cy="804333"/>
          </a:xfrm>
        </p:spPr>
        <p:txBody>
          <a:bodyPr>
            <a:normAutofit fontScale="90000"/>
          </a:bodyPr>
          <a:lstStyle/>
          <a:p>
            <a:r>
              <a:rPr kumimoji="0" lang="fr-FR" altLang="fr-FR" sz="4400" b="1" i="0" u="none" strike="noStrike" cap="none" normalizeH="0" baseline="0" dirty="0" err="1">
                <a:ln>
                  <a:noFill/>
                </a:ln>
                <a:solidFill>
                  <a:srgbClr val="101814"/>
                </a:solidFill>
                <a:effectLst/>
                <a:latin typeface="Outfit"/>
              </a:rPr>
              <a:t>Budding</a:t>
            </a:r>
            <a:br>
              <a:rPr kumimoji="0" lang="fr-FR" altLang="fr-FR" sz="4400" b="1" i="0" u="none" strike="noStrike" cap="none" normalizeH="0" baseline="0" dirty="0">
                <a:ln>
                  <a:noFill/>
                </a:ln>
                <a:solidFill>
                  <a:srgbClr val="101814"/>
                </a:solidFill>
                <a:effectLst/>
                <a:latin typeface="Outfit"/>
              </a:rPr>
            </a:br>
            <a:endParaRPr lang="fr-FR" dirty="0"/>
          </a:p>
        </p:txBody>
      </p:sp>
      <p:pic>
        <p:nvPicPr>
          <p:cNvPr id="3074" name="Picture 2" descr="Spring Grafting Tree Chip Budding : image vectorielle de stock (libre de  droits) 1476729158 | Shutterstock">
            <a:extLst>
              <a:ext uri="{FF2B5EF4-FFF2-40B4-BE49-F238E27FC236}">
                <a16:creationId xmlns:a16="http://schemas.microsoft.com/office/drawing/2014/main" id="{F53CC3B4-80DF-EA68-ABB9-4A5030AB7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4257675"/>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dding Propagation Technique - How To Propagate Plants By Budding |  Gardening Know How">
            <a:extLst>
              <a:ext uri="{FF2B5EF4-FFF2-40B4-BE49-F238E27FC236}">
                <a16:creationId xmlns:a16="http://schemas.microsoft.com/office/drawing/2014/main" id="{8BDF04AB-C8A4-C581-3355-F2ACDDCE0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43338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3 Ways to Do Budding in Plants - wikiHow">
            <a:extLst>
              <a:ext uri="{FF2B5EF4-FFF2-40B4-BE49-F238E27FC236}">
                <a16:creationId xmlns:a16="http://schemas.microsoft.com/office/drawing/2014/main" id="{6C276F78-D751-8863-0727-D1679804C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108" y="43338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1000"/>
                                        <p:tgtEl>
                                          <p:spTgt spid="3076"/>
                                        </p:tgtEl>
                                      </p:cBhvr>
                                    </p:animEffect>
                                    <p:anim calcmode="lin" valueType="num">
                                      <p:cBhvr>
                                        <p:cTn id="19" dur="1000" fill="hold"/>
                                        <p:tgtEl>
                                          <p:spTgt spid="3076"/>
                                        </p:tgtEl>
                                        <p:attrNameLst>
                                          <p:attrName>ppt_x</p:attrName>
                                        </p:attrNameLst>
                                      </p:cBhvr>
                                      <p:tavLst>
                                        <p:tav tm="0">
                                          <p:val>
                                            <p:strVal val="#ppt_x"/>
                                          </p:val>
                                        </p:tav>
                                        <p:tav tm="100000">
                                          <p:val>
                                            <p:strVal val="#ppt_x"/>
                                          </p:val>
                                        </p:tav>
                                      </p:tavLst>
                                    </p:anim>
                                    <p:anim calcmode="lin" valueType="num">
                                      <p:cBhvr>
                                        <p:cTn id="2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barn(inVertical)">
                                      <p:cBhvr>
                                        <p:cTn id="25"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0F8A1-99FB-0755-84F5-B59D12C079A4}"/>
              </a:ext>
            </a:extLst>
          </p:cNvPr>
          <p:cNvSpPr>
            <a:spLocks noGrp="1"/>
          </p:cNvSpPr>
          <p:nvPr>
            <p:ph type="title"/>
          </p:nvPr>
        </p:nvSpPr>
        <p:spPr/>
        <p:txBody>
          <a:bodyPr>
            <a:normAutofit fontScale="90000"/>
          </a:bodyPr>
          <a:lstStyle/>
          <a:p>
            <a:r>
              <a:rPr lang="en-US" sz="4400" b="1" u="sng" dirty="0"/>
              <a:t>2. </a:t>
            </a:r>
            <a:r>
              <a:rPr lang="en-US" sz="4800" b="1" dirty="0">
                <a:solidFill>
                  <a:schemeClr val="accent2">
                    <a:lumMod val="75000"/>
                  </a:schemeClr>
                </a:solidFill>
              </a:rPr>
              <a:t>Scientific basis for plant and seed production</a:t>
            </a:r>
            <a:endParaRPr lang="fr-FR" b="1" dirty="0"/>
          </a:p>
        </p:txBody>
      </p:sp>
      <p:sp>
        <p:nvSpPr>
          <p:cNvPr id="3" name="Espace réservé du contenu 2">
            <a:extLst>
              <a:ext uri="{FF2B5EF4-FFF2-40B4-BE49-F238E27FC236}">
                <a16:creationId xmlns:a16="http://schemas.microsoft.com/office/drawing/2014/main" id="{AAB6DC8A-C6DB-EFAA-8A32-A1C77B8636FA}"/>
              </a:ext>
            </a:extLst>
          </p:cNvPr>
          <p:cNvSpPr>
            <a:spLocks noGrp="1"/>
          </p:cNvSpPr>
          <p:nvPr>
            <p:ph idx="1"/>
          </p:nvPr>
        </p:nvSpPr>
        <p:spPr>
          <a:xfrm>
            <a:off x="526142" y="2162628"/>
            <a:ext cx="10515600" cy="3607934"/>
          </a:xfrm>
        </p:spPr>
        <p:txBody>
          <a:bodyPr/>
          <a:lstStyle/>
          <a:p>
            <a:pPr marL="0" indent="0">
              <a:buNone/>
            </a:pPr>
            <a:r>
              <a:rPr lang="en-US" dirty="0"/>
              <a:t>2.1. Plant physiology</a:t>
            </a:r>
          </a:p>
          <a:p>
            <a:pPr marL="0" indent="0">
              <a:buNone/>
            </a:pPr>
            <a:br>
              <a:rPr lang="en-US" dirty="0"/>
            </a:br>
            <a:r>
              <a:rPr lang="en-US" dirty="0"/>
              <a:t>2.2. Seed physiology</a:t>
            </a:r>
            <a:endParaRPr lang="fr-FR" dirty="0"/>
          </a:p>
        </p:txBody>
      </p:sp>
    </p:spTree>
    <p:extLst>
      <p:ext uri="{BB962C8B-B14F-4D97-AF65-F5344CB8AC3E}">
        <p14:creationId xmlns:p14="http://schemas.microsoft.com/office/powerpoint/2010/main" val="24665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64CAE-29CE-0067-4047-BCDD6A5C8B8C}"/>
              </a:ext>
            </a:extLst>
          </p:cNvPr>
          <p:cNvSpPr>
            <a:spLocks noGrp="1"/>
          </p:cNvSpPr>
          <p:nvPr>
            <p:ph type="title"/>
          </p:nvPr>
        </p:nvSpPr>
        <p:spPr/>
        <p:txBody>
          <a:bodyPr/>
          <a:lstStyle/>
          <a:p>
            <a:r>
              <a:rPr lang="en-US" dirty="0">
                <a:solidFill>
                  <a:srgbClr val="0070C0"/>
                </a:solidFill>
              </a:rPr>
              <a:t>2.1. Plant physiology</a:t>
            </a:r>
            <a:endParaRPr lang="fr-FR" dirty="0">
              <a:solidFill>
                <a:srgbClr val="0070C0"/>
              </a:solidFill>
            </a:endParaRPr>
          </a:p>
        </p:txBody>
      </p:sp>
      <p:pic>
        <p:nvPicPr>
          <p:cNvPr id="4" name="Espace réservé du contenu 3">
            <a:extLst>
              <a:ext uri="{FF2B5EF4-FFF2-40B4-BE49-F238E27FC236}">
                <a16:creationId xmlns:a16="http://schemas.microsoft.com/office/drawing/2014/main" id="{58C4112B-035C-4DF9-B2B1-6D3649363FB4}"/>
              </a:ext>
            </a:extLst>
          </p:cNvPr>
          <p:cNvPicPr>
            <a:picLocks noGrp="1" noChangeAspect="1"/>
          </p:cNvPicPr>
          <p:nvPr>
            <p:ph idx="1"/>
          </p:nvPr>
        </p:nvPicPr>
        <p:blipFill>
          <a:blip r:embed="rId2"/>
          <a:stretch>
            <a:fillRect/>
          </a:stretch>
        </p:blipFill>
        <p:spPr>
          <a:xfrm>
            <a:off x="7185660" y="824798"/>
            <a:ext cx="3898597" cy="5387153"/>
          </a:xfrm>
          <a:prstGeom prst="rect">
            <a:avLst/>
          </a:prstGeom>
        </p:spPr>
      </p:pic>
      <p:pic>
        <p:nvPicPr>
          <p:cNvPr id="1026" name="Picture 2" descr="undefined">
            <a:extLst>
              <a:ext uri="{FF2B5EF4-FFF2-40B4-BE49-F238E27FC236}">
                <a16:creationId xmlns:a16="http://schemas.microsoft.com/office/drawing/2014/main" id="{A21DA4FE-B33E-6D89-1E86-9284953DE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0" y="1516697"/>
            <a:ext cx="5116110" cy="400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3D7773C-37A9-643A-33EF-72BBC7C0C86B}"/>
              </a:ext>
            </a:extLst>
          </p:cNvPr>
          <p:cNvSpPr txBox="1"/>
          <p:nvPr/>
        </p:nvSpPr>
        <p:spPr>
          <a:xfrm>
            <a:off x="187546" y="345980"/>
            <a:ext cx="6096000" cy="22584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lnSpc>
                <a:spcPct val="160000"/>
              </a:lnSpc>
            </a:pPr>
            <a:r>
              <a:rPr lang="en-US" sz="1800" b="1" dirty="0"/>
              <a:t> Water Nutrition</a:t>
            </a:r>
          </a:p>
          <a:p>
            <a:pPr algn="just">
              <a:lnSpc>
                <a:spcPct val="160000"/>
              </a:lnSpc>
            </a:pPr>
            <a:r>
              <a:rPr lang="en-US" sz="1800" dirty="0"/>
              <a:t>Nutrition of green plants is different of animals   </a:t>
            </a:r>
          </a:p>
          <a:p>
            <a:pPr algn="just">
              <a:lnSpc>
                <a:spcPct val="160000"/>
              </a:lnSpc>
            </a:pPr>
            <a:r>
              <a:rPr lang="en-US" sz="1800" dirty="0"/>
              <a:t>Water is an important factor for plant growth as it helps to fulfill all the vital activities of plants. </a:t>
            </a:r>
          </a:p>
          <a:p>
            <a:pPr algn="just">
              <a:lnSpc>
                <a:spcPct val="160000"/>
              </a:lnSpc>
            </a:pPr>
            <a:r>
              <a:rPr lang="en-US" dirty="0"/>
              <a:t>Transpiration, water absorption ….</a:t>
            </a:r>
            <a:endParaRPr lang="en-US" sz="1800" dirty="0"/>
          </a:p>
        </p:txBody>
      </p:sp>
      <p:sp>
        <p:nvSpPr>
          <p:cNvPr id="7" name="ZoneTexte 6">
            <a:extLst>
              <a:ext uri="{FF2B5EF4-FFF2-40B4-BE49-F238E27FC236}">
                <a16:creationId xmlns:a16="http://schemas.microsoft.com/office/drawing/2014/main" id="{57BB5301-7013-EC8B-5E02-53C1B3CD1505}"/>
              </a:ext>
            </a:extLst>
          </p:cNvPr>
          <p:cNvSpPr txBox="1"/>
          <p:nvPr/>
        </p:nvSpPr>
        <p:spPr>
          <a:xfrm>
            <a:off x="3996024" y="1858497"/>
            <a:ext cx="6097280" cy="171136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50000"/>
              </a:lnSpc>
            </a:pPr>
            <a:r>
              <a:rPr lang="fr-FR" sz="1800" b="1" dirty="0" err="1"/>
              <a:t>Mineral</a:t>
            </a:r>
            <a:r>
              <a:rPr lang="fr-FR" sz="1800" b="1" dirty="0"/>
              <a:t> Nutrition </a:t>
            </a:r>
            <a:endParaRPr lang="en-US" sz="1800" dirty="0"/>
          </a:p>
          <a:p>
            <a:pPr algn="ctr">
              <a:lnSpc>
                <a:spcPct val="150000"/>
              </a:lnSpc>
            </a:pPr>
            <a:r>
              <a:rPr lang="en-US" sz="1800" dirty="0"/>
              <a:t>MINERAL NUTRITION The process that involves absorption and utilization of mineral elements by the plants for their growth and development. Macro and micro element </a:t>
            </a:r>
            <a:endParaRPr lang="fr-FR" sz="1800" dirty="0"/>
          </a:p>
        </p:txBody>
      </p:sp>
      <p:sp>
        <p:nvSpPr>
          <p:cNvPr id="9" name="ZoneTexte 8">
            <a:extLst>
              <a:ext uri="{FF2B5EF4-FFF2-40B4-BE49-F238E27FC236}">
                <a16:creationId xmlns:a16="http://schemas.microsoft.com/office/drawing/2014/main" id="{D793C175-BDA4-8D43-8284-A682993C3A8F}"/>
              </a:ext>
            </a:extLst>
          </p:cNvPr>
          <p:cNvSpPr txBox="1"/>
          <p:nvPr/>
        </p:nvSpPr>
        <p:spPr>
          <a:xfrm>
            <a:off x="4848982" y="3673738"/>
            <a:ext cx="609728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kumimoji="0" lang="fr-FR" altLang="fr-FR" sz="1800" b="1" i="0" u="none" strike="noStrike" cap="none" normalizeH="0" baseline="0" dirty="0" err="1">
                <a:ln>
                  <a:noFill/>
                </a:ln>
                <a:solidFill>
                  <a:schemeClr val="accent5"/>
                </a:solidFill>
                <a:effectLst/>
                <a:latin typeface="inherit"/>
              </a:rPr>
              <a:t>Nitrogen</a:t>
            </a:r>
            <a:r>
              <a:rPr kumimoji="0" lang="fr-FR" altLang="fr-FR" sz="1800" b="1" i="0" u="none" strike="noStrike" cap="none" normalizeH="0" baseline="0" dirty="0">
                <a:ln>
                  <a:noFill/>
                </a:ln>
                <a:solidFill>
                  <a:schemeClr val="accent5"/>
                </a:solidFill>
                <a:effectLst/>
                <a:latin typeface="inherit"/>
              </a:rPr>
              <a:t> nutrition</a:t>
            </a:r>
            <a:r>
              <a:rPr kumimoji="0" lang="fr-FR" altLang="fr-FR" sz="800" b="1" i="0" u="none" strike="noStrike" cap="none" normalizeH="0" baseline="0" dirty="0">
                <a:ln>
                  <a:noFill/>
                </a:ln>
                <a:solidFill>
                  <a:schemeClr val="accent5"/>
                </a:solidFill>
                <a:effectLst/>
              </a:rPr>
              <a:t> </a:t>
            </a:r>
            <a:br>
              <a:rPr kumimoji="0" lang="fr-FR" altLang="fr-FR" sz="1400" b="1" i="0" u="none" strike="noStrike" cap="none" normalizeH="0" baseline="0" dirty="0">
                <a:ln>
                  <a:noFill/>
                </a:ln>
                <a:solidFill>
                  <a:schemeClr val="accent5"/>
                </a:solidFill>
                <a:effectLst/>
                <a:latin typeface="Arial" panose="020B0604020202020204" pitchFamily="34" charset="0"/>
              </a:rPr>
            </a:br>
            <a:r>
              <a:rPr lang="fr-FR" b="0" i="0" dirty="0">
                <a:solidFill>
                  <a:schemeClr val="tx1"/>
                </a:solidFill>
                <a:effectLst/>
                <a:latin typeface="Google Sans"/>
              </a:rPr>
              <a:t> </a:t>
            </a:r>
            <a:r>
              <a:rPr lang="fr-FR" dirty="0" err="1">
                <a:solidFill>
                  <a:schemeClr val="tx1"/>
                </a:solidFill>
              </a:rPr>
              <a:t>acquiring</a:t>
            </a:r>
            <a:r>
              <a:rPr lang="fr-FR" dirty="0">
                <a:solidFill>
                  <a:schemeClr val="tx1"/>
                </a:solidFill>
              </a:rPr>
              <a:t> and </a:t>
            </a:r>
            <a:r>
              <a:rPr lang="fr-FR" dirty="0" err="1">
                <a:solidFill>
                  <a:schemeClr val="tx1"/>
                </a:solidFill>
              </a:rPr>
              <a:t>utilizing</a:t>
            </a:r>
            <a:r>
              <a:rPr lang="fr-FR" dirty="0">
                <a:solidFill>
                  <a:schemeClr val="tx1"/>
                </a:solidFill>
              </a:rPr>
              <a:t> </a:t>
            </a:r>
            <a:r>
              <a:rPr lang="fr-FR" dirty="0" err="1">
                <a:solidFill>
                  <a:schemeClr val="tx1"/>
                </a:solidFill>
              </a:rPr>
              <a:t>soil-based</a:t>
            </a:r>
            <a:r>
              <a:rPr lang="fr-FR" dirty="0">
                <a:solidFill>
                  <a:schemeClr val="tx1"/>
                </a:solidFill>
              </a:rPr>
              <a:t> </a:t>
            </a:r>
            <a:r>
              <a:rPr lang="fr-FR" dirty="0" err="1">
                <a:solidFill>
                  <a:schemeClr val="tx1"/>
                </a:solidFill>
              </a:rPr>
              <a:t>forms</a:t>
            </a:r>
            <a:r>
              <a:rPr lang="fr-FR" dirty="0">
                <a:solidFill>
                  <a:schemeClr val="tx1"/>
                </a:solidFill>
              </a:rPr>
              <a:t> of </a:t>
            </a:r>
            <a:r>
              <a:rPr lang="fr-FR" dirty="0" err="1">
                <a:solidFill>
                  <a:schemeClr val="tx1"/>
                </a:solidFill>
              </a:rPr>
              <a:t>nitrogen</a:t>
            </a:r>
            <a:r>
              <a:rPr lang="fr-FR" dirty="0">
                <a:solidFill>
                  <a:schemeClr val="tx1"/>
                </a:solidFill>
              </a:rPr>
              <a:t>, </a:t>
            </a:r>
            <a:r>
              <a:rPr lang="fr-FR" dirty="0" err="1">
                <a:solidFill>
                  <a:schemeClr val="tx1"/>
                </a:solidFill>
              </a:rPr>
              <a:t>primarily</a:t>
            </a:r>
            <a:r>
              <a:rPr lang="fr-FR" dirty="0">
                <a:solidFill>
                  <a:schemeClr val="tx1"/>
                </a:solidFill>
              </a:rPr>
              <a:t> </a:t>
            </a:r>
            <a:r>
              <a:rPr lang="fr-FR" dirty="0">
                <a:solidFill>
                  <a:schemeClr val="tx1"/>
                </a:solidFill>
                <a:effectLst/>
                <a:hlinkClick r:id="rId2">
                  <a:extLst>
                    <a:ext uri="{A12FA001-AC4F-418D-AE19-62706E023703}">
                      <ahyp:hlinkClr xmlns:ahyp="http://schemas.microsoft.com/office/drawing/2018/hyperlinkcolor" val="tx"/>
                    </a:ext>
                  </a:extLst>
                </a:hlinkClick>
              </a:rPr>
              <a:t>nitrate</a:t>
            </a:r>
            <a:r>
              <a:rPr lang="fr-FR" dirty="0">
                <a:solidFill>
                  <a:schemeClr val="tx1"/>
                </a:solidFill>
              </a:rPr>
              <a:t> (NO₃⁻) and </a:t>
            </a:r>
            <a:r>
              <a:rPr lang="fr-FR" dirty="0">
                <a:solidFill>
                  <a:schemeClr val="tx1"/>
                </a:solidFill>
                <a:effectLst/>
                <a:hlinkClick r:id="rId3">
                  <a:extLst>
                    <a:ext uri="{A12FA001-AC4F-418D-AE19-62706E023703}">
                      <ahyp:hlinkClr xmlns:ahyp="http://schemas.microsoft.com/office/drawing/2018/hyperlinkcolor" val="tx"/>
                    </a:ext>
                  </a:extLst>
                </a:hlinkClick>
              </a:rPr>
              <a:t>ammonium</a:t>
            </a:r>
            <a:r>
              <a:rPr lang="fr-FR" dirty="0">
                <a:solidFill>
                  <a:schemeClr val="tx1"/>
                </a:solidFill>
              </a:rPr>
              <a:t> (NH₄⁺), for </a:t>
            </a:r>
            <a:r>
              <a:rPr lang="fr-FR" dirty="0" err="1">
                <a:solidFill>
                  <a:schemeClr val="tx1"/>
                </a:solidFill>
              </a:rPr>
              <a:t>synthesizing</a:t>
            </a:r>
            <a:r>
              <a:rPr lang="fr-FR" dirty="0">
                <a:solidFill>
                  <a:schemeClr val="tx1"/>
                </a:solidFill>
              </a:rPr>
              <a:t> essential compounds like </a:t>
            </a:r>
            <a:r>
              <a:rPr lang="fr-FR" dirty="0" err="1">
                <a:solidFill>
                  <a:schemeClr val="tx1"/>
                </a:solidFill>
                <a:effectLst/>
                <a:hlinkClick r:id="rId4">
                  <a:extLst>
                    <a:ext uri="{A12FA001-AC4F-418D-AE19-62706E023703}">
                      <ahyp:hlinkClr xmlns:ahyp="http://schemas.microsoft.com/office/drawing/2018/hyperlinkcolor" val="tx"/>
                    </a:ext>
                  </a:extLst>
                </a:hlinkClick>
              </a:rPr>
              <a:t>proteins</a:t>
            </a:r>
            <a:r>
              <a:rPr lang="fr-FR" dirty="0">
                <a:solidFill>
                  <a:schemeClr val="tx1"/>
                </a:solidFill>
              </a:rPr>
              <a:t>, </a:t>
            </a:r>
            <a:r>
              <a:rPr lang="fr-FR" dirty="0">
                <a:solidFill>
                  <a:schemeClr val="tx1"/>
                </a:solidFill>
                <a:effectLst/>
                <a:hlinkClick r:id="rId5">
                  <a:extLst>
                    <a:ext uri="{A12FA001-AC4F-418D-AE19-62706E023703}">
                      <ahyp:hlinkClr xmlns:ahyp="http://schemas.microsoft.com/office/drawing/2018/hyperlinkcolor" val="tx"/>
                    </a:ext>
                  </a:extLst>
                </a:hlinkClick>
              </a:rPr>
              <a:t>DNA</a:t>
            </a:r>
            <a:r>
              <a:rPr lang="fr-FR" dirty="0">
                <a:solidFill>
                  <a:schemeClr val="tx1"/>
                </a:solidFill>
              </a:rPr>
              <a:t>, RNA, and </a:t>
            </a:r>
            <a:r>
              <a:rPr lang="fr-FR" dirty="0" err="1">
                <a:solidFill>
                  <a:schemeClr val="tx1"/>
                </a:solidFill>
                <a:effectLst/>
                <a:hlinkClick r:id="rId6">
                  <a:extLst>
                    <a:ext uri="{A12FA001-AC4F-418D-AE19-62706E023703}">
                      <ahyp:hlinkClr xmlns:ahyp="http://schemas.microsoft.com/office/drawing/2018/hyperlinkcolor" val="tx"/>
                    </a:ext>
                  </a:extLst>
                </a:hlinkClick>
              </a:rPr>
              <a:t>chlorophyll</a:t>
            </a:r>
            <a:r>
              <a:rPr lang="fr-FR" b="0" i="0" dirty="0">
                <a:solidFill>
                  <a:schemeClr val="tx1"/>
                </a:solidFill>
                <a:effectLst/>
                <a:latin typeface="Google Sans"/>
              </a:rPr>
              <a:t>. </a:t>
            </a:r>
            <a:r>
              <a:rPr lang="fr-FR" b="0" i="0" dirty="0" err="1">
                <a:solidFill>
                  <a:schemeClr val="tx1"/>
                </a:solidFill>
                <a:effectLst/>
                <a:latin typeface="Google Sans"/>
              </a:rPr>
              <a:t>Nitrogen</a:t>
            </a:r>
            <a:r>
              <a:rPr lang="fr-FR" b="0" i="0" dirty="0">
                <a:solidFill>
                  <a:schemeClr val="tx1"/>
                </a:solidFill>
                <a:effectLst/>
                <a:latin typeface="Google Sans"/>
              </a:rPr>
              <a:t> </a:t>
            </a:r>
            <a:r>
              <a:rPr lang="fr-FR" b="0" i="0" dirty="0" err="1">
                <a:solidFill>
                  <a:schemeClr val="tx1"/>
                </a:solidFill>
                <a:effectLst/>
                <a:latin typeface="Google Sans"/>
              </a:rPr>
              <a:t>is</a:t>
            </a:r>
            <a:r>
              <a:rPr lang="fr-FR" b="0" i="0" dirty="0">
                <a:solidFill>
                  <a:schemeClr val="tx1"/>
                </a:solidFill>
                <a:effectLst/>
                <a:latin typeface="Google Sans"/>
              </a:rPr>
              <a:t> crucial for plant </a:t>
            </a:r>
            <a:r>
              <a:rPr lang="fr-FR" b="0" i="0" dirty="0" err="1">
                <a:solidFill>
                  <a:schemeClr val="tx1"/>
                </a:solidFill>
                <a:effectLst/>
                <a:latin typeface="Google Sans"/>
              </a:rPr>
              <a:t>growth</a:t>
            </a:r>
            <a:r>
              <a:rPr lang="fr-FR" b="0" i="0" dirty="0">
                <a:solidFill>
                  <a:schemeClr val="tx1"/>
                </a:solidFill>
                <a:effectLst/>
                <a:latin typeface="Google Sans"/>
              </a:rPr>
              <a:t>, </a:t>
            </a:r>
            <a:r>
              <a:rPr lang="fr-FR" b="0" i="0" dirty="0" err="1">
                <a:solidFill>
                  <a:schemeClr val="tx1"/>
                </a:solidFill>
                <a:effectLst/>
                <a:latin typeface="Google Sans"/>
              </a:rPr>
              <a:t>photosynthesis</a:t>
            </a:r>
            <a:r>
              <a:rPr lang="fr-FR" b="0" i="0" dirty="0">
                <a:solidFill>
                  <a:schemeClr val="tx1"/>
                </a:solidFill>
                <a:effectLst/>
                <a:latin typeface="Google Sans"/>
              </a:rPr>
              <a:t>, and the formation of new </a:t>
            </a:r>
            <a:r>
              <a:rPr lang="fr-FR" b="0" i="0" dirty="0" err="1">
                <a:solidFill>
                  <a:schemeClr val="tx1"/>
                </a:solidFill>
                <a:effectLst/>
                <a:latin typeface="Google Sans"/>
              </a:rPr>
              <a:t>cells</a:t>
            </a:r>
            <a:r>
              <a:rPr lang="fr-FR" b="0" i="0" dirty="0">
                <a:solidFill>
                  <a:schemeClr val="tx1"/>
                </a:solidFill>
                <a:effectLst/>
                <a:latin typeface="Google Sans"/>
              </a:rPr>
              <a:t> and tissues. </a:t>
            </a:r>
            <a:endParaRPr lang="fr-FR" dirty="0">
              <a:solidFill>
                <a:schemeClr val="tx1"/>
              </a:solidFill>
            </a:endParaRPr>
          </a:p>
        </p:txBody>
      </p:sp>
      <p:sp>
        <p:nvSpPr>
          <p:cNvPr id="11" name="ZoneTexte 10">
            <a:extLst>
              <a:ext uri="{FF2B5EF4-FFF2-40B4-BE49-F238E27FC236}">
                <a16:creationId xmlns:a16="http://schemas.microsoft.com/office/drawing/2014/main" id="{3998D122-4580-CFD9-5AD2-3CCD2D692121}"/>
              </a:ext>
            </a:extLst>
          </p:cNvPr>
          <p:cNvSpPr txBox="1"/>
          <p:nvPr/>
        </p:nvSpPr>
        <p:spPr>
          <a:xfrm>
            <a:off x="2252133" y="5531939"/>
            <a:ext cx="9635068"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kumimoji="0" lang="fr-FR" altLang="fr-FR" sz="1800" b="1" i="0" u="none" strike="noStrike" cap="none" normalizeH="0" baseline="0" dirty="0">
                <a:ln>
                  <a:noFill/>
                </a:ln>
                <a:solidFill>
                  <a:schemeClr val="accent5"/>
                </a:solidFill>
                <a:effectLst/>
                <a:latin typeface="inherit"/>
              </a:rPr>
              <a:t>Carbon nutrition</a:t>
            </a:r>
          </a:p>
          <a:p>
            <a:r>
              <a:rPr lang="en-US" b="0" i="0" dirty="0">
                <a:solidFill>
                  <a:schemeClr val="tx1"/>
                </a:solidFill>
                <a:effectLst/>
              </a:rPr>
              <a:t>is </a:t>
            </a:r>
            <a:r>
              <a:rPr lang="en-US" dirty="0">
                <a:solidFill>
                  <a:schemeClr val="tx1"/>
                </a:solidFill>
              </a:rPr>
              <a:t>the process by which plants acquire and utilize carbon, primarily from atmospheric </a:t>
            </a:r>
            <a:r>
              <a:rPr lang="en-US" dirty="0">
                <a:solidFill>
                  <a:schemeClr val="tx1"/>
                </a:solidFill>
                <a:effectLst/>
                <a:hlinkClick r:id="rId7">
                  <a:extLst>
                    <a:ext uri="{A12FA001-AC4F-418D-AE19-62706E023703}">
                      <ahyp:hlinkClr xmlns:ahyp="http://schemas.microsoft.com/office/drawing/2018/hyperlinkcolor" val="tx"/>
                    </a:ext>
                  </a:extLst>
                </a:hlinkClick>
              </a:rPr>
              <a:t>carbon dioxide (CO2)</a:t>
            </a:r>
            <a:r>
              <a:rPr lang="en-US" dirty="0">
                <a:solidFill>
                  <a:schemeClr val="tx1"/>
                </a:solidFill>
              </a:rPr>
              <a:t>, to build their tissues and produce energy through </a:t>
            </a:r>
            <a:r>
              <a:rPr lang="en-US" dirty="0">
                <a:solidFill>
                  <a:schemeClr val="tx1"/>
                </a:solidFill>
                <a:effectLst/>
                <a:hlinkClick r:id="rId8">
                  <a:extLst>
                    <a:ext uri="{A12FA001-AC4F-418D-AE19-62706E023703}">
                      <ahyp:hlinkClr xmlns:ahyp="http://schemas.microsoft.com/office/drawing/2018/hyperlinkcolor" val="tx"/>
                    </a:ext>
                  </a:extLst>
                </a:hlinkClick>
              </a:rPr>
              <a:t>photosynthesis</a:t>
            </a:r>
            <a:r>
              <a:rPr lang="en-US" b="0" i="0" dirty="0">
                <a:solidFill>
                  <a:schemeClr val="tx1"/>
                </a:solidFill>
                <a:effectLst/>
              </a:rPr>
              <a:t>. </a:t>
            </a:r>
            <a:r>
              <a:rPr kumimoji="0" lang="fr-FR" altLang="fr-FR" b="1" i="0" strike="noStrike" cap="none" normalizeH="0" baseline="0" dirty="0">
                <a:ln>
                  <a:noFill/>
                </a:ln>
                <a:solidFill>
                  <a:schemeClr val="tx1"/>
                </a:solidFill>
                <a:effectLst/>
              </a:rPr>
              <a:t> </a:t>
            </a:r>
            <a:br>
              <a:rPr kumimoji="0" lang="fr-FR" altLang="fr-FR" sz="1400" b="0" i="0" strike="noStrike" cap="none" normalizeH="0" baseline="0" dirty="0">
                <a:ln>
                  <a:noFill/>
                </a:ln>
                <a:solidFill>
                  <a:schemeClr val="tx1"/>
                </a:solidFill>
                <a:effectLst/>
              </a:rPr>
            </a:br>
            <a:endParaRPr lang="fr-FR" sz="1400" dirty="0">
              <a:solidFill>
                <a:schemeClr val="tx1"/>
              </a:solidFill>
            </a:endParaRPr>
          </a:p>
        </p:txBody>
      </p:sp>
    </p:spTree>
    <p:extLst>
      <p:ext uri="{BB962C8B-B14F-4D97-AF65-F5344CB8AC3E}">
        <p14:creationId xmlns:p14="http://schemas.microsoft.com/office/powerpoint/2010/main" val="9419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32342-BB08-49AC-94FC-DD553AF18680}"/>
              </a:ext>
            </a:extLst>
          </p:cNvPr>
          <p:cNvSpPr>
            <a:spLocks noGrp="1"/>
          </p:cNvSpPr>
          <p:nvPr>
            <p:ph type="title"/>
          </p:nvPr>
        </p:nvSpPr>
        <p:spPr>
          <a:xfrm>
            <a:off x="838200" y="365126"/>
            <a:ext cx="4771030" cy="7130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2.2. Seed physiology</a:t>
            </a:r>
            <a:endParaRPr lang="fr-FR" dirty="0"/>
          </a:p>
        </p:txBody>
      </p:sp>
      <p:sp>
        <p:nvSpPr>
          <p:cNvPr id="3" name="Espace réservé du contenu 2">
            <a:extLst>
              <a:ext uri="{FF2B5EF4-FFF2-40B4-BE49-F238E27FC236}">
                <a16:creationId xmlns:a16="http://schemas.microsoft.com/office/drawing/2014/main" id="{312C35AF-18E5-F2D2-635B-84DE90AA2BFF}"/>
              </a:ext>
            </a:extLst>
          </p:cNvPr>
          <p:cNvSpPr>
            <a:spLocks noGrp="1"/>
          </p:cNvSpPr>
          <p:nvPr>
            <p:ph idx="1"/>
          </p:nvPr>
        </p:nvSpPr>
        <p:spPr>
          <a:xfrm>
            <a:off x="372533" y="1371600"/>
            <a:ext cx="11328400" cy="5121275"/>
          </a:xfrm>
        </p:spPr>
        <p:txBody>
          <a:bodyPr>
            <a:normAutofit fontScale="92500"/>
          </a:bodyPr>
          <a:lstStyle/>
          <a:p>
            <a:pPr algn="just">
              <a:lnSpc>
                <a:spcPct val="150000"/>
              </a:lnSpc>
            </a:pPr>
            <a:r>
              <a:rPr lang="en-US" b="0" i="0" dirty="0">
                <a:solidFill>
                  <a:srgbClr val="1F1F1F"/>
                </a:solidFill>
                <a:effectLst/>
                <a:latin typeface="__Inter_770a43"/>
              </a:rPr>
              <a:t>Seed production is defined as the process by which plants, particularly annual and perennial species, generate seeds through sexual reproduction, facilitating genetic variability, dispersal, and population growth. It is influenced by environmental conditions, genetic potential, and reproductive strategies, including self-compatibility and mechanisms for outcrossing.</a:t>
            </a:r>
          </a:p>
          <a:p>
            <a:pPr algn="just">
              <a:lnSpc>
                <a:spcPct val="150000"/>
              </a:lnSpc>
            </a:pPr>
            <a:r>
              <a:rPr lang="en-US" b="0" i="0" dirty="0">
                <a:solidFill>
                  <a:srgbClr val="131314"/>
                </a:solidFill>
                <a:effectLst/>
                <a:latin typeface="__Inter_770a43"/>
              </a:rPr>
              <a:t>Seed is the most vital and crucial input for crop production. It marks the beginning of the new generation and instigates the hope of ecological and economic prosperity.</a:t>
            </a:r>
          </a:p>
        </p:txBody>
      </p:sp>
    </p:spTree>
    <p:extLst>
      <p:ext uri="{BB962C8B-B14F-4D97-AF65-F5344CB8AC3E}">
        <p14:creationId xmlns:p14="http://schemas.microsoft.com/office/powerpoint/2010/main" val="26233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934BCCD-CD26-AE97-1017-00BD69F33CE7}"/>
              </a:ext>
            </a:extLst>
          </p:cNvPr>
          <p:cNvSpPr txBox="1"/>
          <p:nvPr/>
        </p:nvSpPr>
        <p:spPr>
          <a:xfrm>
            <a:off x="436638" y="725312"/>
            <a:ext cx="690396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i="0" dirty="0">
                <a:solidFill>
                  <a:schemeClr val="accent5"/>
                </a:solidFill>
                <a:effectLst/>
                <a:latin typeface="Merriweather" panose="020F0502020204030204" pitchFamily="2" charset="0"/>
              </a:rPr>
              <a:t>Seed formation</a:t>
            </a:r>
          </a:p>
          <a:p>
            <a:r>
              <a:rPr lang="en-US" sz="1800" b="0" i="0" dirty="0">
                <a:solidFill>
                  <a:srgbClr val="222222"/>
                </a:solidFill>
                <a:effectLst/>
                <a:latin typeface="+mj-lt"/>
              </a:rPr>
              <a:t>Seed formation begins with the combination of a male and female gamete: a process known as </a:t>
            </a:r>
            <a:r>
              <a:rPr lang="en-US" sz="1800" b="0" i="0" dirty="0">
                <a:solidFill>
                  <a:schemeClr val="accent2"/>
                </a:solidFill>
                <a:effectLst/>
                <a:latin typeface="+mj-lt"/>
              </a:rPr>
              <a:t>fertilization</a:t>
            </a:r>
            <a:r>
              <a:rPr lang="en-US" sz="1800" b="0" i="0" dirty="0">
                <a:solidFill>
                  <a:srgbClr val="222222"/>
                </a:solidFill>
                <a:effectLst/>
                <a:latin typeface="+mj-lt"/>
              </a:rPr>
              <a:t>.</a:t>
            </a:r>
          </a:p>
          <a:p>
            <a:endParaRPr lang="fr-FR" dirty="0"/>
          </a:p>
        </p:txBody>
      </p:sp>
      <p:sp>
        <p:nvSpPr>
          <p:cNvPr id="5" name="ZoneTexte 4">
            <a:extLst>
              <a:ext uri="{FF2B5EF4-FFF2-40B4-BE49-F238E27FC236}">
                <a16:creationId xmlns:a16="http://schemas.microsoft.com/office/drawing/2014/main" id="{6A4DE079-B300-691F-7A3A-D7A576047EDC}"/>
              </a:ext>
            </a:extLst>
          </p:cNvPr>
          <p:cNvSpPr txBox="1"/>
          <p:nvPr/>
        </p:nvSpPr>
        <p:spPr>
          <a:xfrm>
            <a:off x="2057400" y="2040431"/>
            <a:ext cx="8251371" cy="23076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60000"/>
              </a:lnSpc>
            </a:pPr>
            <a:r>
              <a:rPr lang="en-US" sz="2000" b="1" dirty="0">
                <a:solidFill>
                  <a:schemeClr val="accent6"/>
                </a:solidFill>
              </a:rPr>
              <a:t>Seed development is characterized by extensive cell divisions</a:t>
            </a:r>
          </a:p>
          <a:p>
            <a:pPr algn="just">
              <a:lnSpc>
                <a:spcPct val="160000"/>
              </a:lnSpc>
            </a:pPr>
            <a:r>
              <a:rPr lang="en-US" sz="1800" dirty="0"/>
              <a:t>The development of a seed begins with the fertilized ovule, or zygote. The early stage of seed development is characterized by extensive cell divisions that form the embryo and, in endospermic seeds, the tissues that store nutrients that will support the eventual germination of the seed and seedling development.</a:t>
            </a:r>
          </a:p>
        </p:txBody>
      </p:sp>
      <p:sp>
        <p:nvSpPr>
          <p:cNvPr id="7" name="ZoneTexte 6">
            <a:extLst>
              <a:ext uri="{FF2B5EF4-FFF2-40B4-BE49-F238E27FC236}">
                <a16:creationId xmlns:a16="http://schemas.microsoft.com/office/drawing/2014/main" id="{81F9AFDA-370B-FFA0-56C6-1140E7DC839F}"/>
              </a:ext>
            </a:extLst>
          </p:cNvPr>
          <p:cNvSpPr txBox="1"/>
          <p:nvPr/>
        </p:nvSpPr>
        <p:spPr>
          <a:xfrm>
            <a:off x="3826934" y="4943697"/>
            <a:ext cx="659553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chemeClr val="accent2"/>
                </a:solidFill>
                <a:latin typeface="Helvetica" panose="020B0604020202020204" pitchFamily="34" charset="0"/>
              </a:rPr>
              <a:t>G</a:t>
            </a:r>
            <a:r>
              <a:rPr lang="en-US" sz="1800" b="0" i="0" dirty="0">
                <a:solidFill>
                  <a:schemeClr val="accent2"/>
                </a:solidFill>
                <a:effectLst/>
                <a:latin typeface="Helvetica" panose="020B0604020202020204" pitchFamily="34" charset="0"/>
              </a:rPr>
              <a:t>ermination</a:t>
            </a:r>
          </a:p>
          <a:p>
            <a:r>
              <a:rPr lang="en-US" sz="1800" b="0" i="0" dirty="0">
                <a:solidFill>
                  <a:srgbClr val="000000"/>
                </a:solidFill>
                <a:effectLst/>
                <a:latin typeface="Helvetica" panose="020B0604020202020204" pitchFamily="34" charset="0"/>
              </a:rPr>
              <a:t>The process by which a seed transforms into a plant (seedling) in optimum sunlight, air, and water is called germination. </a:t>
            </a:r>
            <a:endParaRPr lang="fr-FR" dirty="0"/>
          </a:p>
        </p:txBody>
      </p:sp>
    </p:spTree>
    <p:extLst>
      <p:ext uri="{BB962C8B-B14F-4D97-AF65-F5344CB8AC3E}">
        <p14:creationId xmlns:p14="http://schemas.microsoft.com/office/powerpoint/2010/main" val="37477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8291A-216C-6ACF-27EF-87B3ACE4B1A5}"/>
              </a:ext>
            </a:extLst>
          </p:cNvPr>
          <p:cNvSpPr>
            <a:spLocks noGrp="1"/>
          </p:cNvSpPr>
          <p:nvPr>
            <p:ph type="title"/>
          </p:nvPr>
        </p:nvSpPr>
        <p:spPr/>
        <p:txBody>
          <a:bodyPr>
            <a:normAutofit/>
          </a:bodyPr>
          <a:lstStyle/>
          <a:p>
            <a:r>
              <a:rPr lang="en-US" sz="4400" b="1" u="sng" dirty="0"/>
              <a:t>3.</a:t>
            </a:r>
            <a:r>
              <a:rPr lang="en-US" sz="4400" dirty="0"/>
              <a:t>  </a:t>
            </a:r>
            <a:r>
              <a:rPr lang="en-US" sz="4400" b="1" dirty="0">
                <a:solidFill>
                  <a:schemeClr val="accent2">
                    <a:lumMod val="75000"/>
                  </a:schemeClr>
                </a:solidFill>
              </a:rPr>
              <a:t>Propagation of fruit trees and vines</a:t>
            </a:r>
            <a:endParaRPr lang="fr-FR" b="1" dirty="0"/>
          </a:p>
        </p:txBody>
      </p:sp>
      <p:sp>
        <p:nvSpPr>
          <p:cNvPr id="3" name="Espace réservé du contenu 2">
            <a:extLst>
              <a:ext uri="{FF2B5EF4-FFF2-40B4-BE49-F238E27FC236}">
                <a16:creationId xmlns:a16="http://schemas.microsoft.com/office/drawing/2014/main" id="{D27A86D1-2F17-C1A0-6E39-C62AC23BE859}"/>
              </a:ext>
            </a:extLst>
          </p:cNvPr>
          <p:cNvSpPr>
            <a:spLocks noGrp="1"/>
          </p:cNvSpPr>
          <p:nvPr>
            <p:ph idx="1"/>
          </p:nvPr>
        </p:nvSpPr>
        <p:spPr/>
        <p:txBody>
          <a:bodyPr>
            <a:normAutofit/>
          </a:bodyPr>
          <a:lstStyle/>
          <a:p>
            <a:pPr marL="0" indent="0">
              <a:buNone/>
            </a:pPr>
            <a:r>
              <a:rPr lang="en-US" sz="2800" dirty="0"/>
              <a:t>3.1. Different propagation methods</a:t>
            </a:r>
          </a:p>
          <a:p>
            <a:pPr marL="0" indent="0">
              <a:buNone/>
            </a:pPr>
            <a:r>
              <a:rPr lang="en-US" sz="2800" dirty="0"/>
              <a:t>3.2. Setting up a plant material propagation chain</a:t>
            </a:r>
          </a:p>
          <a:p>
            <a:pPr marL="0" indent="0">
              <a:buNone/>
            </a:pPr>
            <a:r>
              <a:rPr lang="en-US" sz="2800" dirty="0"/>
              <a:t>3.3. Steps in the propagation chain for high-quality plant material</a:t>
            </a:r>
            <a:endParaRPr lang="fr-FR" dirty="0"/>
          </a:p>
        </p:txBody>
      </p:sp>
    </p:spTree>
    <p:extLst>
      <p:ext uri="{BB962C8B-B14F-4D97-AF65-F5344CB8AC3E}">
        <p14:creationId xmlns:p14="http://schemas.microsoft.com/office/powerpoint/2010/main" val="6255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E01074-8091-91CF-3B18-CE8E6496C865}"/>
              </a:ext>
            </a:extLst>
          </p:cNvPr>
          <p:cNvSpPr>
            <a:spLocks noGrp="1"/>
          </p:cNvSpPr>
          <p:nvPr>
            <p:ph idx="1"/>
          </p:nvPr>
        </p:nvSpPr>
        <p:spPr>
          <a:xfrm>
            <a:off x="458056" y="222856"/>
            <a:ext cx="9860026" cy="6394511"/>
          </a:xfrm>
        </p:spPr>
        <p:txBody>
          <a:bodyPr>
            <a:normAutofit/>
          </a:bodyPr>
          <a:lstStyle/>
          <a:p>
            <a:pPr algn="just"/>
            <a:r>
              <a:rPr lang="en-US" b="0" i="0" dirty="0">
                <a:solidFill>
                  <a:srgbClr val="00B050"/>
                </a:solidFill>
                <a:effectLst/>
                <a:latin typeface="Inter"/>
              </a:rPr>
              <a:t>Propagation</a:t>
            </a:r>
            <a:r>
              <a:rPr lang="en-US" b="0" i="0" dirty="0">
                <a:effectLst/>
                <a:latin typeface="Inter"/>
              </a:rPr>
              <a:t> is simply multiplication or production of plants. </a:t>
            </a:r>
          </a:p>
          <a:p>
            <a:pPr algn="just"/>
            <a:r>
              <a:rPr lang="en-US" b="0" i="0" dirty="0">
                <a:effectLst/>
                <a:latin typeface="Inter"/>
              </a:rPr>
              <a:t>several techniques have been developed to grow plants. All techniques are designed to achieve specific goals, like uniformity in crops, increased productivity, disease-resistant plants, and plants with desired characters.</a:t>
            </a:r>
          </a:p>
          <a:p>
            <a:pPr algn="just"/>
            <a:r>
              <a:rPr lang="en-US" b="0" i="0" dirty="0">
                <a:effectLst/>
                <a:latin typeface="Inter"/>
              </a:rPr>
              <a:t>Mainly these techniques are divided into two categories depending on the means of propagation: Sexual means of propagation and asexual means of propagation.</a:t>
            </a:r>
            <a:endParaRPr lang="fr-FR" dirty="0"/>
          </a:p>
        </p:txBody>
      </p:sp>
      <p:pic>
        <p:nvPicPr>
          <p:cNvPr id="3074" name="Picture 2" descr="Propagation in Plants - Advanced | CK-12 Foundation">
            <a:extLst>
              <a:ext uri="{FF2B5EF4-FFF2-40B4-BE49-F238E27FC236}">
                <a16:creationId xmlns:a16="http://schemas.microsoft.com/office/drawing/2014/main" id="{5FAA4B91-B6DF-909B-39FC-D5582E8E2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513" y="3554858"/>
            <a:ext cx="6813075" cy="311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B86D7-CEE9-37A3-6A9A-C794F0BD54F6}"/>
              </a:ext>
            </a:extLst>
          </p:cNvPr>
          <p:cNvSpPr>
            <a:spLocks noGrp="1"/>
          </p:cNvSpPr>
          <p:nvPr>
            <p:ph type="title"/>
          </p:nvPr>
        </p:nvSpPr>
        <p:spPr>
          <a:xfrm>
            <a:off x="3420532" y="-54863"/>
            <a:ext cx="5452535" cy="715263"/>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fr-FR" sz="4800" b="1" dirty="0"/>
              <a:t>Plan of cours </a:t>
            </a:r>
          </a:p>
        </p:txBody>
      </p:sp>
      <p:sp>
        <p:nvSpPr>
          <p:cNvPr id="3" name="Espace réservé du contenu 2">
            <a:extLst>
              <a:ext uri="{FF2B5EF4-FFF2-40B4-BE49-F238E27FC236}">
                <a16:creationId xmlns:a16="http://schemas.microsoft.com/office/drawing/2014/main" id="{923DAA38-4DF2-6D3E-82A9-6669D19AACFF}"/>
              </a:ext>
            </a:extLst>
          </p:cNvPr>
          <p:cNvSpPr>
            <a:spLocks noGrp="1"/>
          </p:cNvSpPr>
          <p:nvPr>
            <p:ph idx="1"/>
          </p:nvPr>
        </p:nvSpPr>
        <p:spPr>
          <a:xfrm>
            <a:off x="256032" y="770467"/>
            <a:ext cx="11097768" cy="5877221"/>
          </a:xfrm>
        </p:spPr>
        <p:txBody>
          <a:bodyPr>
            <a:normAutofit fontScale="92500" lnSpcReduction="20000"/>
          </a:bodyPr>
          <a:lstStyle/>
          <a:p>
            <a:pPr algn="ctr"/>
            <a:r>
              <a:rPr lang="en-US" sz="3300" b="1" dirty="0">
                <a:solidFill>
                  <a:schemeClr val="accent6">
                    <a:lumMod val="75000"/>
                  </a:schemeClr>
                </a:solidFill>
              </a:rPr>
              <a:t>Part One: Woody Plants</a:t>
            </a:r>
          </a:p>
          <a:p>
            <a:pPr marL="0" indent="0">
              <a:buNone/>
            </a:pPr>
            <a:r>
              <a:rPr lang="en-US" sz="2400" b="1" u="sng" dirty="0"/>
              <a:t>1.  </a:t>
            </a:r>
            <a:r>
              <a:rPr lang="en-US" sz="2400" dirty="0">
                <a:solidFill>
                  <a:schemeClr val="accent2">
                    <a:lumMod val="75000"/>
                  </a:schemeClr>
                </a:solidFill>
              </a:rPr>
              <a:t>General information on woody plant propagation techniques</a:t>
            </a:r>
          </a:p>
          <a:p>
            <a:pPr marL="0" indent="0">
              <a:buNone/>
            </a:pPr>
            <a:r>
              <a:rPr lang="en-US" sz="2400" b="1" u="sng" dirty="0"/>
              <a:t>2. </a:t>
            </a:r>
            <a:r>
              <a:rPr lang="en-US" sz="2400" dirty="0">
                <a:solidFill>
                  <a:schemeClr val="accent2">
                    <a:lumMod val="75000"/>
                  </a:schemeClr>
                </a:solidFill>
              </a:rPr>
              <a:t>Scientific basis for plant and seed production</a:t>
            </a:r>
          </a:p>
          <a:p>
            <a:pPr marL="0" indent="0">
              <a:buNone/>
            </a:pPr>
            <a:r>
              <a:rPr lang="en-US" sz="2400" dirty="0"/>
              <a:t>2.1. Plant physiology</a:t>
            </a:r>
          </a:p>
          <a:p>
            <a:pPr marL="0" indent="0">
              <a:buNone/>
            </a:pPr>
            <a:r>
              <a:rPr lang="en-US" sz="2400" dirty="0"/>
              <a:t>2.2. Seed physiology</a:t>
            </a:r>
          </a:p>
          <a:p>
            <a:pPr marL="0" indent="0">
              <a:buNone/>
            </a:pPr>
            <a:r>
              <a:rPr lang="en-US" sz="2400" b="1" u="sng" dirty="0"/>
              <a:t>3. </a:t>
            </a:r>
            <a:r>
              <a:rPr lang="en-US" sz="2400" dirty="0"/>
              <a:t>  </a:t>
            </a:r>
            <a:r>
              <a:rPr lang="en-US" sz="2400" dirty="0">
                <a:solidFill>
                  <a:schemeClr val="accent2">
                    <a:lumMod val="75000"/>
                  </a:schemeClr>
                </a:solidFill>
              </a:rPr>
              <a:t>Propagation of fruit trees and vines</a:t>
            </a:r>
          </a:p>
          <a:p>
            <a:pPr marL="0" indent="0">
              <a:buNone/>
            </a:pPr>
            <a:r>
              <a:rPr lang="en-US" sz="2400" dirty="0"/>
              <a:t>3.1. Different propagation methods</a:t>
            </a:r>
          </a:p>
          <a:p>
            <a:pPr marL="0" indent="0">
              <a:buNone/>
            </a:pPr>
            <a:r>
              <a:rPr lang="en-US" sz="2400" dirty="0"/>
              <a:t>3.2. Setting up a plant material propagation chain</a:t>
            </a:r>
          </a:p>
          <a:p>
            <a:pPr marL="0" indent="0">
              <a:buNone/>
            </a:pPr>
            <a:r>
              <a:rPr lang="en-US" sz="2400" dirty="0"/>
              <a:t>3.3. Steps in the propagation chain for high-quality plant material</a:t>
            </a:r>
          </a:p>
          <a:p>
            <a:pPr marL="0" indent="0">
              <a:buNone/>
            </a:pPr>
            <a:r>
              <a:rPr lang="en-US" sz="2400" b="1" u="sng" dirty="0"/>
              <a:t>4. </a:t>
            </a:r>
            <a:r>
              <a:rPr lang="en-US" sz="2400" dirty="0">
                <a:solidFill>
                  <a:schemeClr val="accent2">
                    <a:lumMod val="75000"/>
                  </a:schemeClr>
                </a:solidFill>
              </a:rPr>
              <a:t>Production in open-field nurseries</a:t>
            </a:r>
          </a:p>
          <a:p>
            <a:pPr marL="0" indent="0">
              <a:buNone/>
            </a:pPr>
            <a:r>
              <a:rPr lang="en-US" sz="2400" dirty="0"/>
              <a:t>4.1. Setting up an open-field nursery</a:t>
            </a:r>
          </a:p>
          <a:p>
            <a:pPr marL="0" indent="0">
              <a:buNone/>
            </a:pPr>
            <a:r>
              <a:rPr lang="en-US" sz="2400" dirty="0"/>
              <a:t>4.2. Seed selection</a:t>
            </a:r>
          </a:p>
          <a:p>
            <a:pPr marL="0" indent="0">
              <a:buNone/>
            </a:pPr>
            <a:r>
              <a:rPr lang="en-US" sz="2400" dirty="0"/>
              <a:t>4.3. Sowing</a:t>
            </a:r>
          </a:p>
          <a:p>
            <a:pPr marL="0" indent="0">
              <a:buNone/>
            </a:pPr>
            <a:r>
              <a:rPr lang="en-US" sz="2400" dirty="0"/>
              <a:t>4.4. Grafting fruit trees and vines</a:t>
            </a:r>
          </a:p>
          <a:p>
            <a:pPr marL="0" indent="0">
              <a:buNone/>
            </a:pPr>
            <a:r>
              <a:rPr lang="en-US" sz="2400" b="1" u="sng" dirty="0"/>
              <a:t>5. </a:t>
            </a:r>
            <a:r>
              <a:rPr lang="en-US" sz="2400" dirty="0"/>
              <a:t>  </a:t>
            </a:r>
            <a:r>
              <a:rPr lang="en-US" sz="2400" dirty="0">
                <a:solidFill>
                  <a:schemeClr val="accent2">
                    <a:lumMod val="75000"/>
                  </a:schemeClr>
                </a:solidFill>
              </a:rPr>
              <a:t>Production in above-ground nurseries</a:t>
            </a:r>
            <a:endParaRPr lang="fr-FR" sz="2400" dirty="0">
              <a:solidFill>
                <a:schemeClr val="accent2">
                  <a:lumMod val="75000"/>
                </a:schemeClr>
              </a:solidFill>
            </a:endParaRPr>
          </a:p>
        </p:txBody>
      </p:sp>
    </p:spTree>
    <p:extLst>
      <p:ext uri="{BB962C8B-B14F-4D97-AF65-F5344CB8AC3E}">
        <p14:creationId xmlns:p14="http://schemas.microsoft.com/office/powerpoint/2010/main" val="23005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0F75C-07CB-B9E9-C88C-7CF7E9E4FFB7}"/>
              </a:ext>
            </a:extLst>
          </p:cNvPr>
          <p:cNvSpPr>
            <a:spLocks noGrp="1"/>
          </p:cNvSpPr>
          <p:nvPr>
            <p:ph type="title"/>
          </p:nvPr>
        </p:nvSpPr>
        <p:spPr/>
        <p:txBody>
          <a:bodyPr/>
          <a:lstStyle/>
          <a:p>
            <a:r>
              <a:rPr lang="en-US" sz="4400" dirty="0"/>
              <a:t>3.1. Different propagation methods</a:t>
            </a:r>
            <a:br>
              <a:rPr lang="en-US" sz="4400" dirty="0"/>
            </a:br>
            <a:endParaRPr lang="fr-FR" dirty="0"/>
          </a:p>
        </p:txBody>
      </p:sp>
      <p:sp>
        <p:nvSpPr>
          <p:cNvPr id="3" name="Espace réservé du texte 2">
            <a:extLst>
              <a:ext uri="{FF2B5EF4-FFF2-40B4-BE49-F238E27FC236}">
                <a16:creationId xmlns:a16="http://schemas.microsoft.com/office/drawing/2014/main" id="{7FAB4C34-EB86-42DF-85F6-170CC3B18F9F}"/>
              </a:ext>
            </a:extLst>
          </p:cNvPr>
          <p:cNvSpPr>
            <a:spLocks noGrp="1"/>
          </p:cNvSpPr>
          <p:nvPr>
            <p:ph type="body" idx="1"/>
          </p:nvPr>
        </p:nvSpPr>
        <p:spPr>
          <a:xfrm>
            <a:off x="839788" y="1681163"/>
            <a:ext cx="1257953" cy="823912"/>
          </a:xfrm>
        </p:spPr>
        <p:style>
          <a:lnRef idx="2">
            <a:schemeClr val="accent2"/>
          </a:lnRef>
          <a:fillRef idx="1">
            <a:schemeClr val="lt1"/>
          </a:fillRef>
          <a:effectRef idx="0">
            <a:schemeClr val="accent2"/>
          </a:effectRef>
          <a:fontRef idx="minor">
            <a:schemeClr val="dk1"/>
          </a:fontRef>
        </p:style>
        <p:txBody>
          <a:bodyPr/>
          <a:lstStyle/>
          <a:p>
            <a:r>
              <a:rPr lang="fr-FR" dirty="0"/>
              <a:t>Vines </a:t>
            </a:r>
          </a:p>
        </p:txBody>
      </p:sp>
      <p:sp>
        <p:nvSpPr>
          <p:cNvPr id="4" name="Espace réservé du contenu 3">
            <a:extLst>
              <a:ext uri="{FF2B5EF4-FFF2-40B4-BE49-F238E27FC236}">
                <a16:creationId xmlns:a16="http://schemas.microsoft.com/office/drawing/2014/main" id="{43F931C8-94FF-8961-4DA4-684F66AE9356}"/>
              </a:ext>
            </a:extLst>
          </p:cNvPr>
          <p:cNvSpPr>
            <a:spLocks noGrp="1"/>
          </p:cNvSpPr>
          <p:nvPr>
            <p:ph sz="half" idx="2"/>
          </p:nvPr>
        </p:nvSpPr>
        <p:spPr/>
        <p:txBody>
          <a:bodyPr/>
          <a:lstStyle/>
          <a:p>
            <a:r>
              <a:rPr lang="en-US" b="0" i="0" dirty="0">
                <a:solidFill>
                  <a:srgbClr val="001D35"/>
                </a:solidFill>
                <a:effectLst/>
                <a:latin typeface="Google Sans"/>
              </a:rPr>
              <a:t>Vines can be propagated through methods like </a:t>
            </a:r>
            <a:r>
              <a:rPr lang="en-US" dirty="0"/>
              <a:t>cuttings, layering, and grafting</a:t>
            </a:r>
            <a:r>
              <a:rPr lang="en-US" b="0" i="0" dirty="0">
                <a:solidFill>
                  <a:srgbClr val="001D35"/>
                </a:solidFill>
                <a:effectLst/>
                <a:latin typeface="Google Sans"/>
              </a:rPr>
              <a:t>, with cuttings being a very common technique</a:t>
            </a:r>
            <a:endParaRPr lang="fr-FR" dirty="0"/>
          </a:p>
        </p:txBody>
      </p:sp>
      <p:sp>
        <p:nvSpPr>
          <p:cNvPr id="5" name="Espace réservé du texte 4">
            <a:extLst>
              <a:ext uri="{FF2B5EF4-FFF2-40B4-BE49-F238E27FC236}">
                <a16:creationId xmlns:a16="http://schemas.microsoft.com/office/drawing/2014/main" id="{B93137D5-A6A6-5EE9-97C3-908F3086EBE5}"/>
              </a:ext>
            </a:extLst>
          </p:cNvPr>
          <p:cNvSpPr>
            <a:spLocks noGrp="1"/>
          </p:cNvSpPr>
          <p:nvPr>
            <p:ph type="body" sz="quarter" idx="3"/>
          </p:nvPr>
        </p:nvSpPr>
        <p:spPr>
          <a:xfrm>
            <a:off x="6172200" y="1681163"/>
            <a:ext cx="1657830" cy="823912"/>
          </a:xfrm>
        </p:spPr>
        <p:style>
          <a:lnRef idx="2">
            <a:schemeClr val="accent1"/>
          </a:lnRef>
          <a:fillRef idx="1">
            <a:schemeClr val="lt1"/>
          </a:fillRef>
          <a:effectRef idx="0">
            <a:schemeClr val="accent1"/>
          </a:effectRef>
          <a:fontRef idx="minor">
            <a:schemeClr val="dk1"/>
          </a:fontRef>
        </p:style>
        <p:txBody>
          <a:bodyPr/>
          <a:lstStyle/>
          <a:p>
            <a:r>
              <a:rPr lang="fr-FR" dirty="0"/>
              <a:t>Fruit </a:t>
            </a:r>
            <a:r>
              <a:rPr lang="fr-FR" dirty="0" err="1"/>
              <a:t>Trees</a:t>
            </a:r>
            <a:r>
              <a:rPr lang="fr-FR" dirty="0"/>
              <a:t> </a:t>
            </a:r>
          </a:p>
        </p:txBody>
      </p:sp>
      <p:sp>
        <p:nvSpPr>
          <p:cNvPr id="6" name="Espace réservé du contenu 5">
            <a:extLst>
              <a:ext uri="{FF2B5EF4-FFF2-40B4-BE49-F238E27FC236}">
                <a16:creationId xmlns:a16="http://schemas.microsoft.com/office/drawing/2014/main" id="{334E8C18-1442-7FA1-2E60-1A8F25099C02}"/>
              </a:ext>
            </a:extLst>
          </p:cNvPr>
          <p:cNvSpPr>
            <a:spLocks noGrp="1"/>
          </p:cNvSpPr>
          <p:nvPr>
            <p:ph sz="quarter" idx="4"/>
          </p:nvPr>
        </p:nvSpPr>
        <p:spPr>
          <a:xfrm>
            <a:off x="6169024" y="2623608"/>
            <a:ext cx="5183188" cy="3684588"/>
          </a:xfrm>
        </p:spPr>
        <p:txBody>
          <a:bodyPr/>
          <a:lstStyle/>
          <a:p>
            <a:r>
              <a:rPr lang="en-US" b="1" i="0" u="none" strike="noStrike" dirty="0">
                <a:solidFill>
                  <a:srgbClr val="3366CC"/>
                </a:solidFill>
                <a:effectLst/>
                <a:latin typeface="Arial" panose="020B0604020202020204" pitchFamily="34" charset="0"/>
                <a:hlinkClick r:id="rId2" tooltip="Fruit tree"/>
              </a:rPr>
              <a:t>Fruit tree</a:t>
            </a:r>
            <a:r>
              <a:rPr lang="en-US" b="1" i="0" dirty="0">
                <a:solidFill>
                  <a:srgbClr val="202122"/>
                </a:solidFill>
                <a:effectLst/>
                <a:latin typeface="Arial" panose="020B0604020202020204" pitchFamily="34" charset="0"/>
              </a:rPr>
              <a:t> propagation</a:t>
            </a:r>
            <a:r>
              <a:rPr lang="en-US" b="0" i="0" dirty="0">
                <a:solidFill>
                  <a:srgbClr val="202122"/>
                </a:solidFill>
                <a:effectLst/>
                <a:latin typeface="Arial" panose="020B0604020202020204" pitchFamily="34" charset="0"/>
              </a:rPr>
              <a:t> is usually carried out vegetatively (non-sexually) by </a:t>
            </a:r>
            <a:r>
              <a:rPr lang="en-US" b="0" i="0" u="none" strike="noStrike" dirty="0">
                <a:solidFill>
                  <a:srgbClr val="3366CC"/>
                </a:solidFill>
                <a:effectLst/>
                <a:latin typeface="Arial" panose="020B0604020202020204" pitchFamily="34" charset="0"/>
                <a:hlinkClick r:id="rId3" tooltip="Grafting"/>
              </a:rPr>
              <a:t>grafting</a:t>
            </a:r>
            <a:r>
              <a:rPr lang="en-US" b="0" i="0" dirty="0">
                <a:solidFill>
                  <a:srgbClr val="202122"/>
                </a:solidFill>
                <a:effectLst/>
                <a:latin typeface="Arial" panose="020B0604020202020204" pitchFamily="34" charset="0"/>
              </a:rPr>
              <a:t> or budding a desired variety onto a suitable </a:t>
            </a:r>
            <a:r>
              <a:rPr lang="en-US" b="0" i="0" u="none" strike="noStrike" dirty="0">
                <a:solidFill>
                  <a:srgbClr val="3366CC"/>
                </a:solidFill>
                <a:effectLst/>
                <a:latin typeface="Arial" panose="020B0604020202020204" pitchFamily="34" charset="0"/>
                <a:hlinkClick r:id="rId4" tooltip="Rootstock"/>
              </a:rPr>
              <a:t>rootstock</a:t>
            </a:r>
            <a:r>
              <a:rPr lang="en-US" b="0" i="0" dirty="0">
                <a:solidFill>
                  <a:srgbClr val="202122"/>
                </a:solidFill>
                <a:effectLst/>
                <a:latin typeface="Arial" panose="020B0604020202020204" pitchFamily="34" charset="0"/>
              </a:rPr>
              <a:t>.</a:t>
            </a:r>
            <a:endParaRPr lang="fr-FR" dirty="0"/>
          </a:p>
        </p:txBody>
      </p:sp>
    </p:spTree>
    <p:extLst>
      <p:ext uri="{BB962C8B-B14F-4D97-AF65-F5344CB8AC3E}">
        <p14:creationId xmlns:p14="http://schemas.microsoft.com/office/powerpoint/2010/main" val="19448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3B3BE-A30F-9485-AEA7-AB8B36D20535}"/>
              </a:ext>
            </a:extLst>
          </p:cNvPr>
          <p:cNvSpPr>
            <a:spLocks noGrp="1"/>
          </p:cNvSpPr>
          <p:nvPr>
            <p:ph type="title"/>
          </p:nvPr>
        </p:nvSpPr>
        <p:spPr>
          <a:xfrm>
            <a:off x="561575" y="265234"/>
            <a:ext cx="8098331" cy="787480"/>
          </a:xfrm>
        </p:spPr>
        <p:style>
          <a:lnRef idx="1">
            <a:schemeClr val="accent6"/>
          </a:lnRef>
          <a:fillRef idx="2">
            <a:schemeClr val="accent6"/>
          </a:fillRef>
          <a:effectRef idx="1">
            <a:schemeClr val="accent6"/>
          </a:effectRef>
          <a:fontRef idx="minor">
            <a:schemeClr val="dk1"/>
          </a:fontRef>
        </p:style>
        <p:txBody>
          <a:bodyPr/>
          <a:lstStyle/>
          <a:p>
            <a:r>
              <a:rPr lang="fr-FR" dirty="0"/>
              <a:t>Vines Propagation </a:t>
            </a:r>
          </a:p>
        </p:txBody>
      </p:sp>
      <p:sp>
        <p:nvSpPr>
          <p:cNvPr id="3" name="Espace réservé du contenu 2">
            <a:extLst>
              <a:ext uri="{FF2B5EF4-FFF2-40B4-BE49-F238E27FC236}">
                <a16:creationId xmlns:a16="http://schemas.microsoft.com/office/drawing/2014/main" id="{071FAFB6-34FB-9889-689C-64E378CC229F}"/>
              </a:ext>
            </a:extLst>
          </p:cNvPr>
          <p:cNvSpPr>
            <a:spLocks noGrp="1"/>
          </p:cNvSpPr>
          <p:nvPr>
            <p:ph idx="1"/>
          </p:nvPr>
        </p:nvSpPr>
        <p:spPr>
          <a:xfrm>
            <a:off x="389467" y="1160290"/>
            <a:ext cx="10964333" cy="5570710"/>
          </a:xfrm>
        </p:spPr>
        <p:txBody>
          <a:bodyPr>
            <a:normAutofit fontScale="85000" lnSpcReduction="10000"/>
          </a:bodyPr>
          <a:lstStyle/>
          <a:p>
            <a:pPr algn="just"/>
            <a:r>
              <a:rPr lang="en-US" b="0" i="0" dirty="0">
                <a:solidFill>
                  <a:srgbClr val="001D35"/>
                </a:solidFill>
                <a:effectLst/>
                <a:latin typeface="Google Sans"/>
              </a:rPr>
              <a:t>Propagation by cuttings</a:t>
            </a:r>
          </a:p>
          <a:p>
            <a:pPr algn="just">
              <a:buFont typeface="Arial" panose="020B0604020202020204" pitchFamily="34" charset="0"/>
              <a:buChar char="•"/>
            </a:pPr>
            <a:r>
              <a:rPr lang="en-US" b="1" i="0" dirty="0">
                <a:solidFill>
                  <a:srgbClr val="001D35"/>
                </a:solidFill>
                <a:effectLst/>
                <a:latin typeface="Google Sans"/>
              </a:rPr>
              <a:t>When to take cuttings:</a:t>
            </a:r>
            <a:r>
              <a:rPr lang="en-US" b="0" i="0" dirty="0">
                <a:solidFill>
                  <a:srgbClr val="001D35"/>
                </a:solidFill>
                <a:effectLst/>
                <a:latin typeface="Google Sans"/>
              </a:rPr>
              <a:t> </a:t>
            </a:r>
          </a:p>
          <a:p>
            <a:pPr algn="just" fontAlgn="ctr">
              <a:buFont typeface="Arial" panose="020B0604020202020204" pitchFamily="34" charset="0"/>
              <a:buChar char="•"/>
            </a:pPr>
            <a:r>
              <a:rPr lang="en-US" b="0" i="0" dirty="0">
                <a:solidFill>
                  <a:srgbClr val="001D35"/>
                </a:solidFill>
                <a:effectLst/>
                <a:latin typeface="Google Sans"/>
              </a:rPr>
              <a:t>The best time is often during the dormant season, after the leaves have fallen. </a:t>
            </a:r>
            <a:endParaRPr lang="en-US" b="0" i="0" dirty="0">
              <a:solidFill>
                <a:srgbClr val="0B57D0"/>
              </a:solidFill>
              <a:effectLst/>
              <a:latin typeface="Google Sans"/>
            </a:endParaRPr>
          </a:p>
          <a:p>
            <a:pPr algn="just">
              <a:buFont typeface="Arial" panose="020B0604020202020204" pitchFamily="34" charset="0"/>
              <a:buChar char="•"/>
            </a:pPr>
            <a:r>
              <a:rPr lang="en-US" b="1" i="0" dirty="0">
                <a:solidFill>
                  <a:srgbClr val="001D35"/>
                </a:solidFill>
                <a:effectLst/>
                <a:latin typeface="Google Sans"/>
              </a:rPr>
              <a:t>What to choose:</a:t>
            </a:r>
            <a:r>
              <a:rPr lang="en-US" b="0" i="0" dirty="0">
                <a:solidFill>
                  <a:srgbClr val="001D35"/>
                </a:solidFill>
                <a:effectLst/>
                <a:latin typeface="Google Sans"/>
              </a:rPr>
              <a:t> </a:t>
            </a:r>
          </a:p>
          <a:p>
            <a:pPr algn="just" fontAlgn="ctr">
              <a:buFont typeface="Arial" panose="020B0604020202020204" pitchFamily="34" charset="0"/>
              <a:buChar char="•"/>
            </a:pPr>
            <a:r>
              <a:rPr lang="en-US" b="0" i="0" dirty="0">
                <a:solidFill>
                  <a:srgbClr val="001D35"/>
                </a:solidFill>
                <a:effectLst/>
                <a:latin typeface="Google Sans"/>
              </a:rPr>
              <a:t>Select a healthy, pencil-thick stem. Ensure the inside is a lively greenish-brown color. </a:t>
            </a:r>
            <a:endParaRPr lang="en-US" b="0" i="0" dirty="0">
              <a:solidFill>
                <a:srgbClr val="0B57D0"/>
              </a:solidFill>
              <a:effectLst/>
              <a:latin typeface="Google Sans"/>
            </a:endParaRPr>
          </a:p>
          <a:p>
            <a:pPr algn="just">
              <a:buFont typeface="Arial" panose="020B0604020202020204" pitchFamily="34" charset="0"/>
              <a:buChar char="•"/>
            </a:pPr>
            <a:r>
              <a:rPr lang="en-US" b="1" i="0" dirty="0">
                <a:solidFill>
                  <a:srgbClr val="001D35"/>
                </a:solidFill>
                <a:effectLst/>
                <a:latin typeface="Google Sans"/>
              </a:rPr>
              <a:t>How to cut:</a:t>
            </a:r>
            <a:r>
              <a:rPr lang="en-US" b="0" i="0" dirty="0">
                <a:solidFill>
                  <a:srgbClr val="001D35"/>
                </a:solidFill>
                <a:effectLst/>
                <a:latin typeface="Google Sans"/>
              </a:rPr>
              <a:t> </a:t>
            </a:r>
          </a:p>
          <a:p>
            <a:pPr algn="just" fontAlgn="ctr">
              <a:buFont typeface="Arial" panose="020B0604020202020204" pitchFamily="34" charset="0"/>
              <a:buChar char="•"/>
            </a:pPr>
            <a:r>
              <a:rPr lang="en-US" b="0" i="0" dirty="0">
                <a:solidFill>
                  <a:srgbClr val="001D35"/>
                </a:solidFill>
                <a:effectLst/>
                <a:latin typeface="Google Sans"/>
              </a:rPr>
              <a:t>Cut the stem into pieces that are about 6 to 12 inches long, with two to three nodes (the small bumps where leaves grow) on each cutting. Cut just below a node to help with root formation. </a:t>
            </a:r>
            <a:endParaRPr lang="en-US" b="0" i="0" dirty="0">
              <a:solidFill>
                <a:srgbClr val="0B57D0"/>
              </a:solidFill>
              <a:effectLst/>
              <a:latin typeface="Google Sans"/>
            </a:endParaRPr>
          </a:p>
          <a:p>
            <a:pPr algn="just">
              <a:buFont typeface="Arial" panose="020B0604020202020204" pitchFamily="34" charset="0"/>
              <a:buChar char="•"/>
            </a:pPr>
            <a:r>
              <a:rPr lang="en-US" b="1" i="0" dirty="0">
                <a:solidFill>
                  <a:srgbClr val="001D35"/>
                </a:solidFill>
                <a:effectLst/>
                <a:latin typeface="Google Sans"/>
              </a:rPr>
              <a:t>Prepare the cutting:</a:t>
            </a:r>
            <a:endParaRPr lang="en-US" b="0" i="0" dirty="0">
              <a:solidFill>
                <a:srgbClr val="001D35"/>
              </a:solidFill>
              <a:effectLst/>
              <a:latin typeface="Google Sans"/>
            </a:endParaRPr>
          </a:p>
          <a:p>
            <a:pPr algn="just" fontAlgn="ctr">
              <a:buFont typeface="Arial" panose="020B0604020202020204" pitchFamily="34" charset="0"/>
              <a:buChar char="•"/>
            </a:pPr>
            <a:r>
              <a:rPr lang="en-US" b="0" i="0" dirty="0">
                <a:solidFill>
                  <a:srgbClr val="001D35"/>
                </a:solidFill>
                <a:effectLst/>
                <a:latin typeface="Google Sans"/>
              </a:rPr>
              <a:t>It is helpful to know which end is the bottom, which will grow roots, and which is the top. </a:t>
            </a:r>
            <a:endParaRPr lang="en-US" b="0" i="0" dirty="0">
              <a:solidFill>
                <a:srgbClr val="0B57D0"/>
              </a:solidFill>
              <a:effectLst/>
              <a:latin typeface="Google Sans"/>
            </a:endParaRPr>
          </a:p>
          <a:p>
            <a:pPr algn="just" fontAlgn="ctr">
              <a:buFont typeface="Arial" panose="020B0604020202020204" pitchFamily="34" charset="0"/>
              <a:buChar char="•"/>
            </a:pPr>
            <a:r>
              <a:rPr lang="en-US" b="0" i="0" dirty="0">
                <a:solidFill>
                  <a:srgbClr val="001D35"/>
                </a:solidFill>
                <a:effectLst/>
                <a:latin typeface="Google Sans"/>
              </a:rPr>
              <a:t>Remove any leaves from the cutting. </a:t>
            </a:r>
            <a:endParaRPr lang="en-US" b="0" i="0" dirty="0">
              <a:solidFill>
                <a:srgbClr val="0B57D0"/>
              </a:solidFill>
              <a:effectLst/>
              <a:latin typeface="Google Sans"/>
            </a:endParaRPr>
          </a:p>
          <a:p>
            <a:pPr algn="just" fontAlgn="ctr">
              <a:buFont typeface="Arial" panose="020B0604020202020204" pitchFamily="34" charset="0"/>
              <a:buChar char="•"/>
            </a:pPr>
            <a:r>
              <a:rPr lang="en-US" b="0" i="0" dirty="0">
                <a:solidFill>
                  <a:srgbClr val="001D35"/>
                </a:solidFill>
                <a:effectLst/>
                <a:latin typeface="Google Sans"/>
              </a:rPr>
              <a:t>Dip the bottom end of the cutting in rooting hormone to encourage root growth. </a:t>
            </a:r>
            <a:endParaRPr lang="en-US" b="0" i="0" dirty="0">
              <a:solidFill>
                <a:srgbClr val="0B57D0"/>
              </a:solidFill>
              <a:effectLst/>
              <a:latin typeface="Google Sans"/>
            </a:endParaRPr>
          </a:p>
        </p:txBody>
      </p:sp>
    </p:spTree>
    <p:extLst>
      <p:ext uri="{BB962C8B-B14F-4D97-AF65-F5344CB8AC3E}">
        <p14:creationId xmlns:p14="http://schemas.microsoft.com/office/powerpoint/2010/main" val="1769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20FE97-2986-2AAB-7A3E-78B7ED6D9E54}"/>
              </a:ext>
            </a:extLst>
          </p:cNvPr>
          <p:cNvSpPr txBox="1"/>
          <p:nvPr/>
        </p:nvSpPr>
        <p:spPr>
          <a:xfrm>
            <a:off x="178078" y="1326696"/>
            <a:ext cx="6096000" cy="2677656"/>
          </a:xfrm>
          <a:prstGeom prst="rect">
            <a:avLst/>
          </a:prstGeom>
          <a:noFill/>
        </p:spPr>
        <p:txBody>
          <a:bodyPr wrap="square">
            <a:spAutoFit/>
          </a:bodyPr>
          <a:lstStyle/>
          <a:p>
            <a:pPr algn="l">
              <a:buFont typeface="Arial" panose="020B0604020202020204" pitchFamily="34" charset="0"/>
              <a:buChar char="•"/>
            </a:pPr>
            <a:r>
              <a:rPr lang="en-US" sz="2400" b="1" i="0" dirty="0">
                <a:solidFill>
                  <a:srgbClr val="001D35"/>
                </a:solidFill>
                <a:effectLst/>
                <a:latin typeface="Google Sans"/>
              </a:rPr>
              <a:t>Planting:</a:t>
            </a:r>
            <a:endParaRPr lang="en-US" sz="2400" b="0" i="0" dirty="0">
              <a:solidFill>
                <a:srgbClr val="001D35"/>
              </a:solidFill>
              <a:effectLst/>
              <a:latin typeface="Google Sans"/>
            </a:endParaRPr>
          </a:p>
          <a:p>
            <a:pPr algn="just" fontAlgn="ctr">
              <a:buFont typeface="Arial" panose="020B0604020202020204" pitchFamily="34" charset="0"/>
              <a:buChar char="•"/>
            </a:pPr>
            <a:r>
              <a:rPr lang="en-US" sz="2400" b="1" i="0" dirty="0">
                <a:solidFill>
                  <a:srgbClr val="001D35"/>
                </a:solidFill>
                <a:effectLst/>
                <a:latin typeface="Google Sans"/>
              </a:rPr>
              <a:t>In soil:</a:t>
            </a:r>
            <a:r>
              <a:rPr lang="en-US" sz="2400" b="0" i="0" dirty="0">
                <a:solidFill>
                  <a:srgbClr val="001D35"/>
                </a:solidFill>
                <a:effectLst/>
                <a:latin typeface="Google Sans"/>
              </a:rPr>
              <a:t> Poke a hole in moist potting mix, place the cutting inside, and firm the soil around it, making sure at least one or two nodes are buried. </a:t>
            </a:r>
            <a:endParaRPr lang="en-US" sz="2400" b="0" i="0" dirty="0">
              <a:solidFill>
                <a:srgbClr val="0B57D0"/>
              </a:solidFill>
              <a:effectLst/>
              <a:latin typeface="Google Sans"/>
            </a:endParaRPr>
          </a:p>
          <a:p>
            <a:pPr algn="just" fontAlgn="ctr">
              <a:buFont typeface="Arial" panose="020B0604020202020204" pitchFamily="34" charset="0"/>
              <a:buChar char="•"/>
            </a:pPr>
            <a:r>
              <a:rPr lang="en-US" sz="2400" b="1" i="0" dirty="0">
                <a:solidFill>
                  <a:srgbClr val="001D35"/>
                </a:solidFill>
                <a:effectLst/>
                <a:latin typeface="Google Sans"/>
              </a:rPr>
              <a:t>In water:</a:t>
            </a:r>
            <a:r>
              <a:rPr lang="en-US" sz="2400" b="0" i="0" dirty="0">
                <a:solidFill>
                  <a:srgbClr val="001D35"/>
                </a:solidFill>
                <a:effectLst/>
                <a:latin typeface="Google Sans"/>
              </a:rPr>
              <a:t> Place the cuttings in a container of water, with the bottom nodes submerged. </a:t>
            </a:r>
            <a:endParaRPr lang="en-US" sz="2400" b="0" i="0" dirty="0">
              <a:solidFill>
                <a:srgbClr val="0B57D0"/>
              </a:solidFill>
              <a:effectLst/>
              <a:latin typeface="Google Sans"/>
            </a:endParaRPr>
          </a:p>
        </p:txBody>
      </p:sp>
      <p:pic>
        <p:nvPicPr>
          <p:cNvPr id="4" name="Picture 2" descr="Grapevine Transplant Info: Moving Grapevine Roots Or Starting New Ones |  Gardening Know How">
            <a:extLst>
              <a:ext uri="{FF2B5EF4-FFF2-40B4-BE49-F238E27FC236}">
                <a16:creationId xmlns:a16="http://schemas.microsoft.com/office/drawing/2014/main" id="{0359A5A6-878F-1BE2-946D-014D45D48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289" y="619125"/>
            <a:ext cx="5341408" cy="53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341BE19-8AE7-5136-1393-6E257C59F6A6}"/>
              </a:ext>
            </a:extLst>
          </p:cNvPr>
          <p:cNvSpPr txBox="1"/>
          <p:nvPr/>
        </p:nvSpPr>
        <p:spPr>
          <a:xfrm>
            <a:off x="93133" y="179276"/>
            <a:ext cx="6096000" cy="378565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2000" dirty="0" err="1"/>
              <a:t>Rootstocks</a:t>
            </a:r>
            <a:r>
              <a:rPr lang="fr-FR" sz="2000" dirty="0"/>
              <a:t> for </a:t>
            </a:r>
            <a:r>
              <a:rPr lang="fr-FR" sz="2000" dirty="0" err="1"/>
              <a:t>various</a:t>
            </a:r>
            <a:r>
              <a:rPr lang="fr-FR" sz="2000" dirty="0"/>
              <a:t> fruit </a:t>
            </a:r>
            <a:r>
              <a:rPr lang="fr-FR" sz="2000" dirty="0" err="1"/>
              <a:t>trees</a:t>
            </a:r>
            <a:r>
              <a:rPr lang="fr-FR" sz="2000" dirty="0"/>
              <a:t>: Myrobalan </a:t>
            </a:r>
            <a:r>
              <a:rPr lang="fr-FR" sz="2000" dirty="0" err="1"/>
              <a:t>plum</a:t>
            </a:r>
            <a:r>
              <a:rPr lang="fr-FR" sz="2000" dirty="0"/>
              <a:t>, Prunus Mariana, </a:t>
            </a:r>
            <a:r>
              <a:rPr lang="fr-FR" sz="2000" dirty="0" err="1"/>
              <a:t>wild</a:t>
            </a:r>
            <a:r>
              <a:rPr lang="fr-FR" sz="2000" dirty="0"/>
              <a:t> cherry. The </a:t>
            </a:r>
            <a:r>
              <a:rPr lang="fr-FR" sz="2000" dirty="0" err="1"/>
              <a:t>various</a:t>
            </a:r>
            <a:r>
              <a:rPr lang="fr-FR" sz="2000" dirty="0"/>
              <a:t> </a:t>
            </a:r>
            <a:r>
              <a:rPr lang="fr-FR" sz="2000" dirty="0" err="1"/>
              <a:t>cuttings</a:t>
            </a:r>
            <a:r>
              <a:rPr lang="fr-FR" sz="2000" dirty="0"/>
              <a:t> </a:t>
            </a:r>
            <a:r>
              <a:rPr lang="fr-FR" sz="2000" dirty="0" err="1"/>
              <a:t>commonly</a:t>
            </a:r>
            <a:r>
              <a:rPr lang="fr-FR" sz="2000" dirty="0"/>
              <a:t> </a:t>
            </a:r>
            <a:r>
              <a:rPr lang="fr-FR" sz="2000" dirty="0" err="1"/>
              <a:t>taken</a:t>
            </a:r>
            <a:r>
              <a:rPr lang="fr-FR" sz="2000" dirty="0"/>
              <a:t> are </a:t>
            </a:r>
            <a:r>
              <a:rPr lang="fr-FR" sz="2000" dirty="0" err="1"/>
              <a:t>called</a:t>
            </a:r>
            <a:r>
              <a:rPr lang="fr-FR" sz="2000" dirty="0"/>
              <a:t> "dry </a:t>
            </a:r>
            <a:r>
              <a:rPr lang="fr-FR" sz="2000" dirty="0" err="1"/>
              <a:t>wood</a:t>
            </a:r>
            <a:r>
              <a:rPr lang="fr-FR" sz="2000" dirty="0"/>
              <a:t>," i.e., </a:t>
            </a:r>
            <a:r>
              <a:rPr lang="fr-FR" sz="2000" dirty="0" err="1"/>
              <a:t>during</a:t>
            </a:r>
            <a:r>
              <a:rPr lang="fr-FR" sz="2000" dirty="0"/>
              <a:t> the dormant </a:t>
            </a:r>
            <a:r>
              <a:rPr lang="fr-FR" sz="2000" dirty="0" err="1"/>
              <a:t>period</a:t>
            </a:r>
            <a:r>
              <a:rPr lang="fr-FR" sz="2000" dirty="0"/>
              <a:t> </a:t>
            </a:r>
            <a:r>
              <a:rPr lang="fr-FR" sz="2000" dirty="0" err="1"/>
              <a:t>when</a:t>
            </a:r>
            <a:r>
              <a:rPr lang="fr-FR" sz="2000" dirty="0"/>
              <a:t> the </a:t>
            </a:r>
            <a:r>
              <a:rPr lang="fr-FR" sz="2000" dirty="0" err="1"/>
              <a:t>leaves</a:t>
            </a:r>
            <a:r>
              <a:rPr lang="fr-FR" sz="2000" dirty="0"/>
              <a:t> have </a:t>
            </a:r>
            <a:r>
              <a:rPr lang="fr-FR" sz="2000" dirty="0" err="1"/>
              <a:t>fallen</a:t>
            </a:r>
            <a:r>
              <a:rPr lang="fr-FR" sz="2000" dirty="0"/>
              <a:t>. </a:t>
            </a:r>
          </a:p>
          <a:p>
            <a:pPr algn="just"/>
            <a:r>
              <a:rPr lang="fr-FR" sz="2000" dirty="0" err="1"/>
              <a:t>However</a:t>
            </a:r>
            <a:r>
              <a:rPr lang="fr-FR" sz="2000" dirty="0"/>
              <a:t>, </a:t>
            </a:r>
            <a:r>
              <a:rPr lang="fr-FR" sz="2000" dirty="0" err="1"/>
              <a:t>cuttings</a:t>
            </a:r>
            <a:r>
              <a:rPr lang="fr-FR" sz="2000" dirty="0"/>
              <a:t> of semi-</a:t>
            </a:r>
            <a:r>
              <a:rPr lang="fr-FR" sz="2000" dirty="0" err="1"/>
              <a:t>lignified</a:t>
            </a:r>
            <a:r>
              <a:rPr lang="fr-FR" sz="2000" dirty="0"/>
              <a:t> and </a:t>
            </a:r>
            <a:r>
              <a:rPr lang="fr-FR" sz="2000" dirty="0" err="1"/>
              <a:t>deciduous</a:t>
            </a:r>
            <a:r>
              <a:rPr lang="fr-FR" sz="2000" dirty="0"/>
              <a:t> </a:t>
            </a:r>
            <a:r>
              <a:rPr lang="fr-FR" sz="2000" dirty="0" err="1"/>
              <a:t>herbaceous</a:t>
            </a:r>
            <a:r>
              <a:rPr lang="fr-FR" sz="2000" dirty="0"/>
              <a:t> branches can </a:t>
            </a:r>
            <a:r>
              <a:rPr lang="fr-FR" sz="2000" dirty="0" err="1"/>
              <a:t>be</a:t>
            </a:r>
            <a:r>
              <a:rPr lang="fr-FR" sz="2000" dirty="0"/>
              <a:t> </a:t>
            </a:r>
            <a:r>
              <a:rPr lang="fr-FR" sz="2000" dirty="0" err="1"/>
              <a:t>taken</a:t>
            </a:r>
            <a:r>
              <a:rPr lang="fr-FR" sz="2000" dirty="0"/>
              <a:t> </a:t>
            </a:r>
            <a:r>
              <a:rPr lang="fr-FR" sz="2000" dirty="0" err="1"/>
              <a:t>during</a:t>
            </a:r>
            <a:r>
              <a:rPr lang="fr-FR" sz="2000" dirty="0"/>
              <a:t> the </a:t>
            </a:r>
            <a:r>
              <a:rPr lang="fr-FR" sz="2000" dirty="0" err="1"/>
              <a:t>growing</a:t>
            </a:r>
            <a:r>
              <a:rPr lang="fr-FR" sz="2000" dirty="0"/>
              <a:t> </a:t>
            </a:r>
            <a:r>
              <a:rPr lang="fr-FR" sz="2000" dirty="0" err="1"/>
              <a:t>season</a:t>
            </a:r>
            <a:r>
              <a:rPr lang="fr-FR" sz="2000" dirty="0"/>
              <a:t> for certain fruit </a:t>
            </a:r>
            <a:r>
              <a:rPr lang="fr-FR" sz="2000" dirty="0" err="1"/>
              <a:t>species</a:t>
            </a:r>
            <a:r>
              <a:rPr lang="fr-FR" sz="2000" dirty="0"/>
              <a:t> </a:t>
            </a:r>
            <a:r>
              <a:rPr lang="fr-FR" sz="2000" dirty="0" err="1"/>
              <a:t>such</a:t>
            </a:r>
            <a:r>
              <a:rPr lang="fr-FR" sz="2000" dirty="0"/>
              <a:t> as olive, </a:t>
            </a:r>
            <a:r>
              <a:rPr lang="fr-FR" sz="2000" dirty="0" err="1"/>
              <a:t>peach</a:t>
            </a:r>
            <a:r>
              <a:rPr lang="fr-FR" sz="2000" dirty="0"/>
              <a:t>, </a:t>
            </a:r>
            <a:r>
              <a:rPr lang="fr-FR" sz="2000" dirty="0" err="1"/>
              <a:t>pear</a:t>
            </a:r>
            <a:r>
              <a:rPr lang="fr-FR" sz="2000" dirty="0"/>
              <a:t>, etc.</a:t>
            </a:r>
          </a:p>
          <a:p>
            <a:pPr algn="just"/>
            <a:r>
              <a:rPr lang="fr-FR" sz="2000" dirty="0"/>
              <a:t> To </a:t>
            </a:r>
            <a:r>
              <a:rPr lang="fr-FR" sz="2000" dirty="0" err="1"/>
              <a:t>accelerate</a:t>
            </a:r>
            <a:r>
              <a:rPr lang="fr-FR" sz="2000" dirty="0"/>
              <a:t> </a:t>
            </a:r>
            <a:r>
              <a:rPr lang="fr-FR" sz="2000" dirty="0" err="1"/>
              <a:t>rooting</a:t>
            </a:r>
            <a:r>
              <a:rPr lang="fr-FR" sz="2000" dirty="0"/>
              <a:t>, </a:t>
            </a:r>
            <a:r>
              <a:rPr lang="fr-FR" sz="2000" dirty="0" err="1"/>
              <a:t>you</a:t>
            </a:r>
            <a:r>
              <a:rPr lang="fr-FR" sz="2000" dirty="0"/>
              <a:t> can use </a:t>
            </a:r>
            <a:r>
              <a:rPr lang="fr-FR" sz="2000" dirty="0" err="1"/>
              <a:t>rooting</a:t>
            </a:r>
            <a:r>
              <a:rPr lang="fr-FR" sz="2000" dirty="0"/>
              <a:t> hormones (</a:t>
            </a:r>
            <a:r>
              <a:rPr lang="fr-FR" sz="2000" dirty="0" err="1"/>
              <a:t>butormone</a:t>
            </a:r>
            <a:r>
              <a:rPr lang="fr-FR" sz="2000" dirty="0"/>
              <a:t> or </a:t>
            </a:r>
            <a:r>
              <a:rPr lang="fr-FR" sz="2000" dirty="0" err="1"/>
              <a:t>rhizopon</a:t>
            </a:r>
            <a:r>
              <a:rPr lang="fr-FR" sz="2000" dirty="0"/>
              <a:t>, </a:t>
            </a:r>
            <a:r>
              <a:rPr lang="fr-FR" sz="2000" dirty="0" err="1"/>
              <a:t>chryzotec</a:t>
            </a:r>
            <a:r>
              <a:rPr lang="fr-FR" sz="2000" dirty="0"/>
              <a:t>, </a:t>
            </a:r>
            <a:r>
              <a:rPr lang="fr-FR" sz="2000" dirty="0" err="1"/>
              <a:t>rootone</a:t>
            </a:r>
            <a:r>
              <a:rPr lang="fr-FR" sz="2000" dirty="0"/>
              <a:t>, etc.). </a:t>
            </a:r>
            <a:r>
              <a:rPr lang="fr-FR" sz="2000" dirty="0" err="1"/>
              <a:t>These</a:t>
            </a:r>
            <a:r>
              <a:rPr lang="fr-FR" sz="2000" dirty="0"/>
              <a:t> plant hormones can </a:t>
            </a:r>
            <a:r>
              <a:rPr lang="fr-FR" sz="2000" dirty="0" err="1"/>
              <a:t>be</a:t>
            </a:r>
            <a:r>
              <a:rPr lang="fr-FR" sz="2000" dirty="0"/>
              <a:t> </a:t>
            </a:r>
            <a:r>
              <a:rPr lang="fr-FR" sz="2000" dirty="0" err="1"/>
              <a:t>applied</a:t>
            </a:r>
            <a:r>
              <a:rPr lang="fr-FR" sz="2000" dirty="0"/>
              <a:t> in solution to the base of the </a:t>
            </a:r>
            <a:r>
              <a:rPr lang="fr-FR" sz="2000" dirty="0" err="1"/>
              <a:t>cutting</a:t>
            </a:r>
            <a:r>
              <a:rPr lang="fr-FR" sz="2000" dirty="0"/>
              <a:t> or in </a:t>
            </a:r>
            <a:r>
              <a:rPr lang="fr-FR" sz="2000" dirty="0" err="1"/>
              <a:t>powder</a:t>
            </a:r>
            <a:r>
              <a:rPr lang="fr-FR" sz="2000" dirty="0"/>
              <a:t> </a:t>
            </a:r>
            <a:r>
              <a:rPr lang="fr-FR" sz="2000" dirty="0" err="1"/>
              <a:t>form</a:t>
            </a:r>
            <a:r>
              <a:rPr lang="fr-FR" sz="2000" dirty="0"/>
              <a:t>.</a:t>
            </a:r>
          </a:p>
        </p:txBody>
      </p:sp>
      <p:sp>
        <p:nvSpPr>
          <p:cNvPr id="5" name="ZoneTexte 4">
            <a:extLst>
              <a:ext uri="{FF2B5EF4-FFF2-40B4-BE49-F238E27FC236}">
                <a16:creationId xmlns:a16="http://schemas.microsoft.com/office/drawing/2014/main" id="{FD1D9DC7-DBC7-F320-0006-22D9959ED287}"/>
              </a:ext>
            </a:extLst>
          </p:cNvPr>
          <p:cNvSpPr txBox="1"/>
          <p:nvPr/>
        </p:nvSpPr>
        <p:spPr>
          <a:xfrm>
            <a:off x="3200400" y="4230638"/>
            <a:ext cx="7982712" cy="2308324"/>
          </a:xfrm>
          <a:custGeom>
            <a:avLst/>
            <a:gdLst>
              <a:gd name="connsiteX0" fmla="*/ 0 w 7982712"/>
              <a:gd name="connsiteY0" fmla="*/ 0 h 2308324"/>
              <a:gd name="connsiteX1" fmla="*/ 425745 w 7982712"/>
              <a:gd name="connsiteY1" fmla="*/ 0 h 2308324"/>
              <a:gd name="connsiteX2" fmla="*/ 1250625 w 7982712"/>
              <a:gd name="connsiteY2" fmla="*/ 0 h 2308324"/>
              <a:gd name="connsiteX3" fmla="*/ 1676370 w 7982712"/>
              <a:gd name="connsiteY3" fmla="*/ 0 h 2308324"/>
              <a:gd name="connsiteX4" fmla="*/ 2181941 w 7982712"/>
              <a:gd name="connsiteY4" fmla="*/ 0 h 2308324"/>
              <a:gd name="connsiteX5" fmla="*/ 2847167 w 7982712"/>
              <a:gd name="connsiteY5" fmla="*/ 0 h 2308324"/>
              <a:gd name="connsiteX6" fmla="*/ 3272912 w 7982712"/>
              <a:gd name="connsiteY6" fmla="*/ 0 h 2308324"/>
              <a:gd name="connsiteX7" fmla="*/ 3698657 w 7982712"/>
              <a:gd name="connsiteY7" fmla="*/ 0 h 2308324"/>
              <a:gd name="connsiteX8" fmla="*/ 4124401 w 7982712"/>
              <a:gd name="connsiteY8" fmla="*/ 0 h 2308324"/>
              <a:gd name="connsiteX9" fmla="*/ 4550146 w 7982712"/>
              <a:gd name="connsiteY9" fmla="*/ 0 h 2308324"/>
              <a:gd name="connsiteX10" fmla="*/ 5295199 w 7982712"/>
              <a:gd name="connsiteY10" fmla="*/ 0 h 2308324"/>
              <a:gd name="connsiteX11" fmla="*/ 5800771 w 7982712"/>
              <a:gd name="connsiteY11" fmla="*/ 0 h 2308324"/>
              <a:gd name="connsiteX12" fmla="*/ 6465997 w 7982712"/>
              <a:gd name="connsiteY12" fmla="*/ 0 h 2308324"/>
              <a:gd name="connsiteX13" fmla="*/ 7211050 w 7982712"/>
              <a:gd name="connsiteY13" fmla="*/ 0 h 2308324"/>
              <a:gd name="connsiteX14" fmla="*/ 7982712 w 7982712"/>
              <a:gd name="connsiteY14" fmla="*/ 0 h 2308324"/>
              <a:gd name="connsiteX15" fmla="*/ 7982712 w 7982712"/>
              <a:gd name="connsiteY15" fmla="*/ 507831 h 2308324"/>
              <a:gd name="connsiteX16" fmla="*/ 7982712 w 7982712"/>
              <a:gd name="connsiteY16" fmla="*/ 1131079 h 2308324"/>
              <a:gd name="connsiteX17" fmla="*/ 7982712 w 7982712"/>
              <a:gd name="connsiteY17" fmla="*/ 1731243 h 2308324"/>
              <a:gd name="connsiteX18" fmla="*/ 7982712 w 7982712"/>
              <a:gd name="connsiteY18" fmla="*/ 2308324 h 2308324"/>
              <a:gd name="connsiteX19" fmla="*/ 7157832 w 7982712"/>
              <a:gd name="connsiteY19" fmla="*/ 2308324 h 2308324"/>
              <a:gd name="connsiteX20" fmla="*/ 6332952 w 7982712"/>
              <a:gd name="connsiteY20" fmla="*/ 2308324 h 2308324"/>
              <a:gd name="connsiteX21" fmla="*/ 5587898 w 7982712"/>
              <a:gd name="connsiteY21" fmla="*/ 2308324 h 2308324"/>
              <a:gd name="connsiteX22" fmla="*/ 5162154 w 7982712"/>
              <a:gd name="connsiteY22" fmla="*/ 2308324 h 2308324"/>
              <a:gd name="connsiteX23" fmla="*/ 4337274 w 7982712"/>
              <a:gd name="connsiteY23" fmla="*/ 2308324 h 2308324"/>
              <a:gd name="connsiteX24" fmla="*/ 3672048 w 7982712"/>
              <a:gd name="connsiteY24" fmla="*/ 2308324 h 2308324"/>
              <a:gd name="connsiteX25" fmla="*/ 2847167 w 7982712"/>
              <a:gd name="connsiteY25" fmla="*/ 2308324 h 2308324"/>
              <a:gd name="connsiteX26" fmla="*/ 2022287 w 7982712"/>
              <a:gd name="connsiteY26" fmla="*/ 2308324 h 2308324"/>
              <a:gd name="connsiteX27" fmla="*/ 1436888 w 7982712"/>
              <a:gd name="connsiteY27" fmla="*/ 2308324 h 2308324"/>
              <a:gd name="connsiteX28" fmla="*/ 612008 w 7982712"/>
              <a:gd name="connsiteY28" fmla="*/ 2308324 h 2308324"/>
              <a:gd name="connsiteX29" fmla="*/ 0 w 7982712"/>
              <a:gd name="connsiteY29" fmla="*/ 2308324 h 2308324"/>
              <a:gd name="connsiteX30" fmla="*/ 0 w 7982712"/>
              <a:gd name="connsiteY30" fmla="*/ 1685077 h 2308324"/>
              <a:gd name="connsiteX31" fmla="*/ 0 w 7982712"/>
              <a:gd name="connsiteY31" fmla="*/ 1084912 h 2308324"/>
              <a:gd name="connsiteX32" fmla="*/ 0 w 7982712"/>
              <a:gd name="connsiteY32"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712" h="2308324" fill="none" extrusionOk="0">
                <a:moveTo>
                  <a:pt x="0" y="0"/>
                </a:moveTo>
                <a:cubicBezTo>
                  <a:pt x="116150" y="-15034"/>
                  <a:pt x="314378" y="9911"/>
                  <a:pt x="425745" y="0"/>
                </a:cubicBezTo>
                <a:cubicBezTo>
                  <a:pt x="537113" y="-9911"/>
                  <a:pt x="1062936" y="-9272"/>
                  <a:pt x="1250625" y="0"/>
                </a:cubicBezTo>
                <a:cubicBezTo>
                  <a:pt x="1438314" y="9272"/>
                  <a:pt x="1575885" y="9944"/>
                  <a:pt x="1676370" y="0"/>
                </a:cubicBezTo>
                <a:cubicBezTo>
                  <a:pt x="1776856" y="-9944"/>
                  <a:pt x="2077272" y="-23740"/>
                  <a:pt x="2181941" y="0"/>
                </a:cubicBezTo>
                <a:cubicBezTo>
                  <a:pt x="2286610" y="23740"/>
                  <a:pt x="2564193" y="10725"/>
                  <a:pt x="2847167" y="0"/>
                </a:cubicBezTo>
                <a:cubicBezTo>
                  <a:pt x="3130141" y="-10725"/>
                  <a:pt x="3081725" y="4470"/>
                  <a:pt x="3272912" y="0"/>
                </a:cubicBezTo>
                <a:cubicBezTo>
                  <a:pt x="3464100" y="-4470"/>
                  <a:pt x="3567546" y="-20293"/>
                  <a:pt x="3698657" y="0"/>
                </a:cubicBezTo>
                <a:cubicBezTo>
                  <a:pt x="3829768" y="20293"/>
                  <a:pt x="4004669" y="18635"/>
                  <a:pt x="4124401" y="0"/>
                </a:cubicBezTo>
                <a:cubicBezTo>
                  <a:pt x="4244133" y="-18635"/>
                  <a:pt x="4415689" y="-3245"/>
                  <a:pt x="4550146" y="0"/>
                </a:cubicBezTo>
                <a:cubicBezTo>
                  <a:pt x="4684604" y="3245"/>
                  <a:pt x="5132155" y="31210"/>
                  <a:pt x="5295199" y="0"/>
                </a:cubicBezTo>
                <a:cubicBezTo>
                  <a:pt x="5458243" y="-31210"/>
                  <a:pt x="5649947" y="-6601"/>
                  <a:pt x="5800771" y="0"/>
                </a:cubicBezTo>
                <a:cubicBezTo>
                  <a:pt x="5951595" y="6601"/>
                  <a:pt x="6301794" y="32277"/>
                  <a:pt x="6465997" y="0"/>
                </a:cubicBezTo>
                <a:cubicBezTo>
                  <a:pt x="6630200" y="-32277"/>
                  <a:pt x="7052601" y="37085"/>
                  <a:pt x="7211050" y="0"/>
                </a:cubicBezTo>
                <a:cubicBezTo>
                  <a:pt x="7369499" y="-37085"/>
                  <a:pt x="7730337" y="-686"/>
                  <a:pt x="7982712" y="0"/>
                </a:cubicBezTo>
                <a:cubicBezTo>
                  <a:pt x="7984487" y="110001"/>
                  <a:pt x="7960388" y="395638"/>
                  <a:pt x="7982712" y="507831"/>
                </a:cubicBezTo>
                <a:cubicBezTo>
                  <a:pt x="8005036" y="620024"/>
                  <a:pt x="7992013" y="996617"/>
                  <a:pt x="7982712" y="1131079"/>
                </a:cubicBezTo>
                <a:cubicBezTo>
                  <a:pt x="7973411" y="1265541"/>
                  <a:pt x="7974627" y="1522653"/>
                  <a:pt x="7982712" y="1731243"/>
                </a:cubicBezTo>
                <a:cubicBezTo>
                  <a:pt x="7990797" y="1939833"/>
                  <a:pt x="7958317" y="2109768"/>
                  <a:pt x="7982712" y="2308324"/>
                </a:cubicBezTo>
                <a:cubicBezTo>
                  <a:pt x="7803356" y="2342231"/>
                  <a:pt x="7497146" y="2299270"/>
                  <a:pt x="7157832" y="2308324"/>
                </a:cubicBezTo>
                <a:cubicBezTo>
                  <a:pt x="6818518" y="2317378"/>
                  <a:pt x="6651218" y="2313624"/>
                  <a:pt x="6332952" y="2308324"/>
                </a:cubicBezTo>
                <a:cubicBezTo>
                  <a:pt x="6014686" y="2303024"/>
                  <a:pt x="5851072" y="2310171"/>
                  <a:pt x="5587898" y="2308324"/>
                </a:cubicBezTo>
                <a:cubicBezTo>
                  <a:pt x="5324724" y="2306477"/>
                  <a:pt x="5265200" y="2297889"/>
                  <a:pt x="5162154" y="2308324"/>
                </a:cubicBezTo>
                <a:cubicBezTo>
                  <a:pt x="5059108" y="2318759"/>
                  <a:pt x="4661515" y="2347082"/>
                  <a:pt x="4337274" y="2308324"/>
                </a:cubicBezTo>
                <a:cubicBezTo>
                  <a:pt x="4013033" y="2269566"/>
                  <a:pt x="3991837" y="2331751"/>
                  <a:pt x="3672048" y="2308324"/>
                </a:cubicBezTo>
                <a:cubicBezTo>
                  <a:pt x="3352259" y="2284897"/>
                  <a:pt x="3131266" y="2305722"/>
                  <a:pt x="2847167" y="2308324"/>
                </a:cubicBezTo>
                <a:cubicBezTo>
                  <a:pt x="2563068" y="2310926"/>
                  <a:pt x="2431657" y="2321107"/>
                  <a:pt x="2022287" y="2308324"/>
                </a:cubicBezTo>
                <a:cubicBezTo>
                  <a:pt x="1612917" y="2295541"/>
                  <a:pt x="1602942" y="2295274"/>
                  <a:pt x="1436888" y="2308324"/>
                </a:cubicBezTo>
                <a:cubicBezTo>
                  <a:pt x="1270834" y="2321374"/>
                  <a:pt x="984253" y="2339151"/>
                  <a:pt x="612008" y="2308324"/>
                </a:cubicBezTo>
                <a:cubicBezTo>
                  <a:pt x="239763" y="2277497"/>
                  <a:pt x="143264" y="2325510"/>
                  <a:pt x="0" y="2308324"/>
                </a:cubicBezTo>
                <a:cubicBezTo>
                  <a:pt x="-30054" y="2009112"/>
                  <a:pt x="-15398" y="1868378"/>
                  <a:pt x="0" y="1685077"/>
                </a:cubicBezTo>
                <a:cubicBezTo>
                  <a:pt x="15398" y="1501776"/>
                  <a:pt x="21321" y="1314821"/>
                  <a:pt x="0" y="1084912"/>
                </a:cubicBezTo>
                <a:cubicBezTo>
                  <a:pt x="-21321" y="855004"/>
                  <a:pt x="52376" y="455537"/>
                  <a:pt x="0" y="0"/>
                </a:cubicBezTo>
                <a:close/>
              </a:path>
              <a:path w="7982712" h="2308324" stroke="0" extrusionOk="0">
                <a:moveTo>
                  <a:pt x="0" y="0"/>
                </a:moveTo>
                <a:cubicBezTo>
                  <a:pt x="344813" y="-31477"/>
                  <a:pt x="488545" y="1068"/>
                  <a:pt x="745053" y="0"/>
                </a:cubicBezTo>
                <a:cubicBezTo>
                  <a:pt x="1001561" y="-1068"/>
                  <a:pt x="1038374" y="-23654"/>
                  <a:pt x="1330452" y="0"/>
                </a:cubicBezTo>
                <a:cubicBezTo>
                  <a:pt x="1622530" y="23654"/>
                  <a:pt x="1701004" y="-12524"/>
                  <a:pt x="1915851" y="0"/>
                </a:cubicBezTo>
                <a:cubicBezTo>
                  <a:pt x="2130698" y="12524"/>
                  <a:pt x="2310760" y="-24734"/>
                  <a:pt x="2421423" y="0"/>
                </a:cubicBezTo>
                <a:cubicBezTo>
                  <a:pt x="2532086" y="24734"/>
                  <a:pt x="2705131" y="-19709"/>
                  <a:pt x="2847167" y="0"/>
                </a:cubicBezTo>
                <a:cubicBezTo>
                  <a:pt x="2989203" y="19709"/>
                  <a:pt x="3246019" y="-20546"/>
                  <a:pt x="3352739" y="0"/>
                </a:cubicBezTo>
                <a:cubicBezTo>
                  <a:pt x="3459459" y="20546"/>
                  <a:pt x="3791851" y="4024"/>
                  <a:pt x="4097792" y="0"/>
                </a:cubicBezTo>
                <a:cubicBezTo>
                  <a:pt x="4403733" y="-4024"/>
                  <a:pt x="4482221" y="-34958"/>
                  <a:pt x="4842845" y="0"/>
                </a:cubicBezTo>
                <a:cubicBezTo>
                  <a:pt x="5203469" y="34958"/>
                  <a:pt x="5089513" y="-11529"/>
                  <a:pt x="5268590" y="0"/>
                </a:cubicBezTo>
                <a:cubicBezTo>
                  <a:pt x="5447667" y="11529"/>
                  <a:pt x="5600180" y="13489"/>
                  <a:pt x="5694335" y="0"/>
                </a:cubicBezTo>
                <a:cubicBezTo>
                  <a:pt x="5788490" y="-13489"/>
                  <a:pt x="6043380" y="17252"/>
                  <a:pt x="6359561" y="0"/>
                </a:cubicBezTo>
                <a:cubicBezTo>
                  <a:pt x="6675742" y="-17252"/>
                  <a:pt x="6916644" y="1083"/>
                  <a:pt x="7104614" y="0"/>
                </a:cubicBezTo>
                <a:cubicBezTo>
                  <a:pt x="7292584" y="-1083"/>
                  <a:pt x="7766370" y="-43087"/>
                  <a:pt x="7982712" y="0"/>
                </a:cubicBezTo>
                <a:cubicBezTo>
                  <a:pt x="7990567" y="253413"/>
                  <a:pt x="8005347" y="409653"/>
                  <a:pt x="7982712" y="553998"/>
                </a:cubicBezTo>
                <a:cubicBezTo>
                  <a:pt x="7960077" y="698343"/>
                  <a:pt x="7972377" y="850600"/>
                  <a:pt x="7982712" y="1131079"/>
                </a:cubicBezTo>
                <a:cubicBezTo>
                  <a:pt x="7993047" y="1411558"/>
                  <a:pt x="7989639" y="1580659"/>
                  <a:pt x="7982712" y="1731243"/>
                </a:cubicBezTo>
                <a:cubicBezTo>
                  <a:pt x="7975785" y="1881827"/>
                  <a:pt x="7969917" y="2104897"/>
                  <a:pt x="7982712" y="2308324"/>
                </a:cubicBezTo>
                <a:cubicBezTo>
                  <a:pt x="7856181" y="2290976"/>
                  <a:pt x="7697057" y="2301574"/>
                  <a:pt x="7556967" y="2308324"/>
                </a:cubicBezTo>
                <a:cubicBezTo>
                  <a:pt x="7416878" y="2315074"/>
                  <a:pt x="7105212" y="2335095"/>
                  <a:pt x="6971568" y="2308324"/>
                </a:cubicBezTo>
                <a:cubicBezTo>
                  <a:pt x="6837924" y="2281553"/>
                  <a:pt x="6695024" y="2326085"/>
                  <a:pt x="6545824" y="2308324"/>
                </a:cubicBezTo>
                <a:cubicBezTo>
                  <a:pt x="6396624" y="2290563"/>
                  <a:pt x="6074101" y="2286127"/>
                  <a:pt x="5720944" y="2308324"/>
                </a:cubicBezTo>
                <a:cubicBezTo>
                  <a:pt x="5367787" y="2330521"/>
                  <a:pt x="5435460" y="2296569"/>
                  <a:pt x="5215372" y="2308324"/>
                </a:cubicBezTo>
                <a:cubicBezTo>
                  <a:pt x="4995284" y="2320079"/>
                  <a:pt x="4725796" y="2284973"/>
                  <a:pt x="4470319" y="2308324"/>
                </a:cubicBezTo>
                <a:cubicBezTo>
                  <a:pt x="4214842" y="2331675"/>
                  <a:pt x="4225525" y="2305105"/>
                  <a:pt x="4044574" y="2308324"/>
                </a:cubicBezTo>
                <a:cubicBezTo>
                  <a:pt x="3863624" y="2311543"/>
                  <a:pt x="3582180" y="2314014"/>
                  <a:pt x="3459175" y="2308324"/>
                </a:cubicBezTo>
                <a:cubicBezTo>
                  <a:pt x="3336170" y="2302634"/>
                  <a:pt x="2913294" y="2345953"/>
                  <a:pt x="2634295" y="2308324"/>
                </a:cubicBezTo>
                <a:cubicBezTo>
                  <a:pt x="2355296" y="2270695"/>
                  <a:pt x="2133695" y="2336209"/>
                  <a:pt x="1969069" y="2308324"/>
                </a:cubicBezTo>
                <a:cubicBezTo>
                  <a:pt x="1804443" y="2280439"/>
                  <a:pt x="1511502" y="2282711"/>
                  <a:pt x="1224016" y="2308324"/>
                </a:cubicBezTo>
                <a:cubicBezTo>
                  <a:pt x="936530" y="2333937"/>
                  <a:pt x="959064" y="2294165"/>
                  <a:pt x="798271" y="2308324"/>
                </a:cubicBezTo>
                <a:cubicBezTo>
                  <a:pt x="637479" y="2322483"/>
                  <a:pt x="168796" y="2337068"/>
                  <a:pt x="0" y="2308324"/>
                </a:cubicBezTo>
                <a:cubicBezTo>
                  <a:pt x="-317" y="2129581"/>
                  <a:pt x="22768" y="1913894"/>
                  <a:pt x="0" y="1708160"/>
                </a:cubicBezTo>
                <a:cubicBezTo>
                  <a:pt x="-22768" y="1502426"/>
                  <a:pt x="-25516" y="1275572"/>
                  <a:pt x="0" y="1154162"/>
                </a:cubicBezTo>
                <a:cubicBezTo>
                  <a:pt x="25516" y="1032752"/>
                  <a:pt x="22017" y="861903"/>
                  <a:pt x="0" y="577081"/>
                </a:cubicBezTo>
                <a:cubicBezTo>
                  <a:pt x="-22017" y="292259"/>
                  <a:pt x="-9131" y="172328"/>
                  <a:pt x="0" y="0"/>
                </a:cubicBezTo>
                <a:close/>
              </a:path>
            </a:pathLst>
          </a:custGeom>
          <a:ln>
            <a:extLst>
              <a:ext uri="{C807C97D-BFC1-408E-A445-0C87EB9F89A2}">
                <ask:lineSketchStyleProps xmlns:ask="http://schemas.microsoft.com/office/drawing/2018/sketchyshapes" sd="2917731994">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err="1"/>
              <a:t>Different</a:t>
            </a:r>
            <a:r>
              <a:rPr lang="fr-FR" sz="2400" dirty="0"/>
              <a:t> types of </a:t>
            </a:r>
            <a:r>
              <a:rPr lang="fr-FR" sz="2400" dirty="0" err="1"/>
              <a:t>cuttings</a:t>
            </a:r>
            <a:r>
              <a:rPr lang="fr-FR" sz="2400" dirty="0"/>
              <a:t>: </a:t>
            </a:r>
            <a:r>
              <a:rPr lang="fr-FR" sz="2400" dirty="0" err="1"/>
              <a:t>During</a:t>
            </a:r>
            <a:r>
              <a:rPr lang="fr-FR" sz="2400" dirty="0"/>
              <a:t> the </a:t>
            </a:r>
            <a:r>
              <a:rPr lang="fr-FR" sz="2400" dirty="0" err="1"/>
              <a:t>winter</a:t>
            </a:r>
            <a:r>
              <a:rPr lang="fr-FR" sz="2400" dirty="0"/>
              <a:t> </a:t>
            </a:r>
            <a:r>
              <a:rPr lang="fr-FR" sz="2400" dirty="0" err="1"/>
              <a:t>period</a:t>
            </a:r>
            <a:r>
              <a:rPr lang="fr-FR" sz="2400" dirty="0"/>
              <a:t>, the </a:t>
            </a:r>
            <a:r>
              <a:rPr lang="fr-FR" sz="2400" dirty="0" err="1"/>
              <a:t>following</a:t>
            </a:r>
            <a:r>
              <a:rPr lang="fr-FR" sz="2400" dirty="0"/>
              <a:t> </a:t>
            </a:r>
            <a:r>
              <a:rPr lang="fr-FR" sz="2400" dirty="0" err="1"/>
              <a:t>cuttings</a:t>
            </a:r>
            <a:r>
              <a:rPr lang="fr-FR" sz="2400" dirty="0"/>
              <a:t> are </a:t>
            </a:r>
            <a:r>
              <a:rPr lang="fr-FR" sz="2400" dirty="0" err="1"/>
              <a:t>taken</a:t>
            </a:r>
            <a:r>
              <a:rPr lang="fr-FR" sz="2400" dirty="0"/>
              <a:t>:</a:t>
            </a:r>
          </a:p>
          <a:p>
            <a:r>
              <a:rPr lang="fr-FR" sz="2400" dirty="0"/>
              <a:t> Simple </a:t>
            </a:r>
            <a:r>
              <a:rPr lang="fr-FR" sz="2400" dirty="0" err="1"/>
              <a:t>cutting</a:t>
            </a:r>
            <a:r>
              <a:rPr lang="fr-FR" sz="2400" dirty="0"/>
              <a:t>: a 20-30 cm </a:t>
            </a:r>
            <a:r>
              <a:rPr lang="fr-FR" sz="2400" dirty="0" err="1"/>
              <a:t>branch</a:t>
            </a:r>
            <a:r>
              <a:rPr lang="fr-FR" sz="2400" dirty="0"/>
              <a:t> fragment.</a:t>
            </a:r>
          </a:p>
          <a:p>
            <a:r>
              <a:rPr lang="fr-FR" sz="2400" dirty="0"/>
              <a:t> Heel </a:t>
            </a:r>
            <a:r>
              <a:rPr lang="fr-FR" sz="2400" dirty="0" err="1"/>
              <a:t>cutting</a:t>
            </a:r>
            <a:r>
              <a:rPr lang="fr-FR" sz="2400" dirty="0"/>
              <a:t>: </a:t>
            </a:r>
          </a:p>
          <a:p>
            <a:r>
              <a:rPr lang="fr-FR" sz="2400" dirty="0"/>
              <a:t>the </a:t>
            </a:r>
            <a:r>
              <a:rPr lang="fr-FR" sz="2400" dirty="0" err="1"/>
              <a:t>cut</a:t>
            </a:r>
            <a:r>
              <a:rPr lang="fr-FR" sz="2400" dirty="0"/>
              <a:t> </a:t>
            </a:r>
            <a:r>
              <a:rPr lang="fr-FR" sz="2400" dirty="0" err="1"/>
              <a:t>branch</a:t>
            </a:r>
            <a:r>
              <a:rPr lang="fr-FR" sz="2400" dirty="0"/>
              <a:t> </a:t>
            </a:r>
            <a:r>
              <a:rPr lang="fr-FR" sz="2400" dirty="0" err="1"/>
              <a:t>is</a:t>
            </a:r>
            <a:r>
              <a:rPr lang="fr-FR" sz="2400" dirty="0"/>
              <a:t> split off </a:t>
            </a:r>
            <a:r>
              <a:rPr lang="fr-FR" sz="2400" dirty="0" err="1"/>
              <a:t>from</a:t>
            </a:r>
            <a:r>
              <a:rPr lang="fr-FR" sz="2400" dirty="0"/>
              <a:t> </a:t>
            </a:r>
            <a:r>
              <a:rPr lang="fr-FR" sz="2400" dirty="0" err="1"/>
              <a:t>its</a:t>
            </a:r>
            <a:r>
              <a:rPr lang="fr-FR" sz="2400" dirty="0"/>
              <a:t> </a:t>
            </a:r>
            <a:r>
              <a:rPr lang="fr-FR" sz="2400" dirty="0" err="1"/>
              <a:t>supporting</a:t>
            </a:r>
            <a:r>
              <a:rPr lang="fr-FR" sz="2400" dirty="0"/>
              <a:t> </a:t>
            </a:r>
            <a:r>
              <a:rPr lang="fr-FR" sz="2400" dirty="0" err="1"/>
              <a:t>branch</a:t>
            </a:r>
            <a:r>
              <a:rPr lang="fr-FR" sz="2400" dirty="0"/>
              <a:t>, </a:t>
            </a:r>
            <a:r>
              <a:rPr lang="fr-FR" sz="2400" dirty="0" err="1"/>
              <a:t>simply</a:t>
            </a:r>
            <a:r>
              <a:rPr lang="fr-FR" sz="2400" dirty="0"/>
              <a:t> </a:t>
            </a:r>
            <a:r>
              <a:rPr lang="fr-FR" sz="2400" dirty="0" err="1"/>
              <a:t>refreshingthe</a:t>
            </a:r>
            <a:r>
              <a:rPr lang="fr-FR" sz="2400" dirty="0"/>
              <a:t> 2-year-old </a:t>
            </a:r>
            <a:r>
              <a:rPr lang="fr-FR" sz="2400" dirty="0" err="1"/>
              <a:t>wood</a:t>
            </a:r>
            <a:r>
              <a:rPr lang="fr-FR" sz="2400" dirty="0"/>
              <a:t> fragment.</a:t>
            </a:r>
          </a:p>
        </p:txBody>
      </p:sp>
      <p:pic>
        <p:nvPicPr>
          <p:cNvPr id="4098" name="Picture 2" descr="Perlite, the Safe and Fully Natural Material - Perlite Institute">
            <a:extLst>
              <a:ext uri="{FF2B5EF4-FFF2-40B4-BE49-F238E27FC236}">
                <a16:creationId xmlns:a16="http://schemas.microsoft.com/office/drawing/2014/main" id="{9784E319-339C-B098-A783-38FBD6202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075" y="244743"/>
            <a:ext cx="4650456" cy="30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0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6C990-7748-01BC-111B-A7351340F874}"/>
              </a:ext>
            </a:extLst>
          </p:cNvPr>
          <p:cNvSpPr>
            <a:spLocks noGrp="1"/>
          </p:cNvSpPr>
          <p:nvPr>
            <p:ph type="title"/>
          </p:nvPr>
        </p:nvSpPr>
        <p:spPr>
          <a:xfrm>
            <a:off x="838200" y="229659"/>
            <a:ext cx="10515600" cy="784830"/>
          </a:xfrm>
        </p:spPr>
        <p:style>
          <a:lnRef idx="1">
            <a:schemeClr val="accent6"/>
          </a:lnRef>
          <a:fillRef idx="2">
            <a:schemeClr val="accent6"/>
          </a:fillRef>
          <a:effectRef idx="1">
            <a:schemeClr val="accent6"/>
          </a:effectRef>
          <a:fontRef idx="minor">
            <a:schemeClr val="dk1"/>
          </a:fontRef>
        </p:style>
        <p:txBody>
          <a:bodyPr/>
          <a:lstStyle/>
          <a:p>
            <a:r>
              <a:rPr lang="fr-FR" dirty="0"/>
              <a:t>Fruit </a:t>
            </a:r>
            <a:r>
              <a:rPr lang="fr-FR" dirty="0" err="1"/>
              <a:t>Trees</a:t>
            </a:r>
            <a:r>
              <a:rPr lang="fr-FR" dirty="0"/>
              <a:t> </a:t>
            </a:r>
          </a:p>
        </p:txBody>
      </p:sp>
      <p:sp>
        <p:nvSpPr>
          <p:cNvPr id="3" name="Espace réservé du contenu 2">
            <a:extLst>
              <a:ext uri="{FF2B5EF4-FFF2-40B4-BE49-F238E27FC236}">
                <a16:creationId xmlns:a16="http://schemas.microsoft.com/office/drawing/2014/main" id="{DF9D1ED3-D89F-A8E2-88D2-078061F9F155}"/>
              </a:ext>
            </a:extLst>
          </p:cNvPr>
          <p:cNvSpPr>
            <a:spLocks noGrp="1"/>
          </p:cNvSpPr>
          <p:nvPr>
            <p:ph idx="1"/>
          </p:nvPr>
        </p:nvSpPr>
        <p:spPr>
          <a:xfrm>
            <a:off x="408432" y="1253331"/>
            <a:ext cx="11113008" cy="2358549"/>
          </a:xfrm>
        </p:spPr>
        <p:style>
          <a:lnRef idx="2">
            <a:schemeClr val="accent2"/>
          </a:lnRef>
          <a:fillRef idx="1">
            <a:schemeClr val="lt1"/>
          </a:fillRef>
          <a:effectRef idx="0">
            <a:schemeClr val="accent2"/>
          </a:effectRef>
          <a:fontRef idx="minor">
            <a:schemeClr val="dk1"/>
          </a:fontRef>
        </p:style>
        <p:txBody>
          <a:bodyPr/>
          <a:lstStyle/>
          <a:p>
            <a:pPr algn="just"/>
            <a:r>
              <a:rPr lang="en-US" dirty="0"/>
              <a:t>A fruit tree is composed of a rootstock and a variety (scion).In a few rare cases, the variety grows on its own roots: </a:t>
            </a:r>
            <a:r>
              <a:rPr lang="en-US" dirty="0" err="1"/>
              <a:t>mirabelle</a:t>
            </a:r>
            <a:r>
              <a:rPr lang="en-US" dirty="0"/>
              <a:t> plums, greengage plums. The production of fruit plants therefore includes the propagation of the rootstock, the propagation of the variety from which the scions are taken, and the assembly of these two elements by budding or grafting.</a:t>
            </a:r>
            <a:endParaRPr lang="fr-FR" dirty="0"/>
          </a:p>
        </p:txBody>
      </p:sp>
      <p:sp>
        <p:nvSpPr>
          <p:cNvPr id="5" name="ZoneTexte 4">
            <a:extLst>
              <a:ext uri="{FF2B5EF4-FFF2-40B4-BE49-F238E27FC236}">
                <a16:creationId xmlns:a16="http://schemas.microsoft.com/office/drawing/2014/main" id="{6B7B454B-E90D-A577-B9DC-CD6D8C95BD9C}"/>
              </a:ext>
            </a:extLst>
          </p:cNvPr>
          <p:cNvSpPr txBox="1"/>
          <p:nvPr/>
        </p:nvSpPr>
        <p:spPr>
          <a:xfrm>
            <a:off x="1895856" y="3850723"/>
            <a:ext cx="813816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400" dirty="0"/>
              <a:t>Application: </a:t>
            </a:r>
            <a:r>
              <a:rPr lang="fr-FR" sz="2400" dirty="0" err="1"/>
              <a:t>Cuttings</a:t>
            </a:r>
            <a:r>
              <a:rPr lang="fr-FR" sz="2400" dirty="0"/>
              <a:t> are not </a:t>
            </a:r>
            <a:r>
              <a:rPr lang="fr-FR" sz="2400" dirty="0" err="1"/>
              <a:t>only</a:t>
            </a:r>
            <a:r>
              <a:rPr lang="fr-FR" sz="2400" dirty="0"/>
              <a:t> </a:t>
            </a:r>
            <a:r>
              <a:rPr lang="fr-FR" sz="2400" dirty="0" err="1"/>
              <a:t>suitable</a:t>
            </a:r>
            <a:r>
              <a:rPr lang="fr-FR" sz="2400" dirty="0"/>
              <a:t> for fruit </a:t>
            </a:r>
            <a:r>
              <a:rPr lang="fr-FR" sz="2400" dirty="0" err="1"/>
              <a:t>varieties</a:t>
            </a:r>
            <a:r>
              <a:rPr lang="fr-FR" sz="2400" dirty="0"/>
              <a:t>, </a:t>
            </a:r>
            <a:r>
              <a:rPr lang="fr-FR" sz="2400" dirty="0" err="1"/>
              <a:t>which</a:t>
            </a:r>
            <a:r>
              <a:rPr lang="fr-FR" sz="2400" dirty="0"/>
              <a:t> are capable of </a:t>
            </a:r>
            <a:r>
              <a:rPr lang="fr-FR" sz="2400" dirty="0" err="1"/>
              <a:t>developing</a:t>
            </a:r>
            <a:r>
              <a:rPr lang="fr-FR" sz="2400" dirty="0"/>
              <a:t> </a:t>
            </a:r>
            <a:r>
              <a:rPr lang="fr-FR" sz="2400" dirty="0" err="1"/>
              <a:t>roots</a:t>
            </a:r>
            <a:r>
              <a:rPr lang="fr-FR" sz="2400" dirty="0"/>
              <a:t>. </a:t>
            </a:r>
            <a:r>
              <a:rPr lang="fr-FR" sz="2400" dirty="0" err="1"/>
              <a:t>Their</a:t>
            </a:r>
            <a:r>
              <a:rPr lang="fr-FR" sz="2400" dirty="0"/>
              <a:t> use </a:t>
            </a:r>
            <a:r>
              <a:rPr lang="fr-FR" sz="2400" dirty="0" err="1"/>
              <a:t>is</a:t>
            </a:r>
            <a:r>
              <a:rPr lang="fr-FR" sz="2400" dirty="0"/>
              <a:t> </a:t>
            </a:r>
            <a:r>
              <a:rPr lang="fr-FR" sz="2400" dirty="0" err="1"/>
              <a:t>common</a:t>
            </a:r>
            <a:r>
              <a:rPr lang="fr-FR" sz="2400" dirty="0"/>
              <a:t> for </a:t>
            </a:r>
            <a:r>
              <a:rPr lang="fr-FR" sz="2400" dirty="0" err="1"/>
              <a:t>propagating</a:t>
            </a:r>
            <a:r>
              <a:rPr lang="fr-FR" sz="2400" dirty="0"/>
              <a:t> olive, </a:t>
            </a:r>
            <a:r>
              <a:rPr lang="fr-FR" sz="2400" dirty="0" err="1"/>
              <a:t>pomegranate</a:t>
            </a:r>
            <a:r>
              <a:rPr lang="fr-FR" sz="2400" dirty="0"/>
              <a:t>, </a:t>
            </a:r>
            <a:r>
              <a:rPr lang="fr-FR" sz="2400" dirty="0" err="1"/>
              <a:t>fig</a:t>
            </a:r>
            <a:r>
              <a:rPr lang="fr-FR" sz="2400" dirty="0"/>
              <a:t>,  </a:t>
            </a:r>
            <a:r>
              <a:rPr lang="fr-FR" sz="2400" dirty="0" err="1"/>
              <a:t>grapevines</a:t>
            </a:r>
            <a:r>
              <a:rPr lang="fr-FR" sz="2400" dirty="0"/>
              <a:t>, as </a:t>
            </a:r>
            <a:r>
              <a:rPr lang="fr-FR" sz="2400" dirty="0" err="1"/>
              <a:t>well</a:t>
            </a:r>
            <a:r>
              <a:rPr lang="fr-FR" sz="2400" dirty="0"/>
              <a:t> as table </a:t>
            </a:r>
            <a:r>
              <a:rPr lang="fr-FR" sz="2400" dirty="0" err="1"/>
              <a:t>grape</a:t>
            </a:r>
            <a:r>
              <a:rPr lang="fr-FR" sz="2400" dirty="0"/>
              <a:t> </a:t>
            </a:r>
            <a:r>
              <a:rPr lang="fr-FR" sz="2400" dirty="0" err="1"/>
              <a:t>varieties</a:t>
            </a:r>
            <a:r>
              <a:rPr lang="fr-FR" sz="2400" dirty="0"/>
              <a:t>.</a:t>
            </a:r>
          </a:p>
        </p:txBody>
      </p:sp>
    </p:spTree>
    <p:extLst>
      <p:ext uri="{BB962C8B-B14F-4D97-AF65-F5344CB8AC3E}">
        <p14:creationId xmlns:p14="http://schemas.microsoft.com/office/powerpoint/2010/main" val="347625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9067F7-ABE2-2FBC-94A8-5355BBE1FAFC}"/>
              </a:ext>
            </a:extLst>
          </p:cNvPr>
          <p:cNvSpPr txBox="1"/>
          <p:nvPr/>
        </p:nvSpPr>
        <p:spPr>
          <a:xfrm>
            <a:off x="146430" y="920620"/>
            <a:ext cx="5949570"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000" dirty="0"/>
              <a:t> </a:t>
            </a:r>
            <a:r>
              <a:rPr lang="fr-FR" sz="2000" b="1" dirty="0">
                <a:solidFill>
                  <a:schemeClr val="accent2"/>
                </a:solidFill>
              </a:rPr>
              <a:t>Micro-</a:t>
            </a:r>
            <a:r>
              <a:rPr lang="fr-FR" sz="2000" b="1" dirty="0" err="1">
                <a:solidFill>
                  <a:schemeClr val="accent2"/>
                </a:solidFill>
              </a:rPr>
              <a:t>cutting</a:t>
            </a:r>
            <a:r>
              <a:rPr lang="fr-FR" sz="2000" b="1" dirty="0" err="1"/>
              <a:t>This</a:t>
            </a:r>
            <a:r>
              <a:rPr lang="fr-FR" sz="2000" dirty="0"/>
              <a:t> </a:t>
            </a:r>
            <a:r>
              <a:rPr lang="fr-FR" sz="2000" dirty="0" err="1"/>
              <a:t>is</a:t>
            </a:r>
            <a:r>
              <a:rPr lang="fr-FR" sz="2000" dirty="0"/>
              <a:t> a </a:t>
            </a:r>
            <a:r>
              <a:rPr lang="fr-FR" sz="2000" dirty="0" err="1"/>
              <a:t>relatively</a:t>
            </a:r>
            <a:r>
              <a:rPr lang="fr-FR" sz="2000" dirty="0"/>
              <a:t> new technique </a:t>
            </a:r>
            <a:r>
              <a:rPr lang="fr-FR" sz="2000" dirty="0" err="1"/>
              <a:t>that</a:t>
            </a:r>
            <a:r>
              <a:rPr lang="fr-FR" sz="2000" dirty="0"/>
              <a:t> </a:t>
            </a:r>
            <a:r>
              <a:rPr lang="fr-FR" sz="2000" dirty="0" err="1"/>
              <a:t>is</a:t>
            </a:r>
            <a:r>
              <a:rPr lang="fr-FR" sz="2000" dirty="0"/>
              <a:t> </a:t>
            </a:r>
            <a:r>
              <a:rPr lang="fr-FR" sz="2000" dirty="0" err="1"/>
              <a:t>improving</a:t>
            </a:r>
            <a:r>
              <a:rPr lang="fr-FR" sz="2000" dirty="0"/>
              <a:t> and </a:t>
            </a:r>
            <a:r>
              <a:rPr lang="fr-FR" sz="2000" dirty="0" err="1"/>
              <a:t>showing</a:t>
            </a:r>
            <a:r>
              <a:rPr lang="fr-FR" sz="2000" dirty="0"/>
              <a:t> </a:t>
            </a:r>
            <a:r>
              <a:rPr lang="fr-FR" sz="2000" dirty="0" err="1"/>
              <a:t>great</a:t>
            </a:r>
            <a:r>
              <a:rPr lang="fr-FR" sz="2000" dirty="0"/>
              <a:t> promise. It </a:t>
            </a:r>
            <a:r>
              <a:rPr lang="fr-FR" sz="2000" dirty="0" err="1"/>
              <a:t>sobjectives</a:t>
            </a:r>
            <a:r>
              <a:rPr lang="fr-FR" sz="2000" dirty="0"/>
              <a:t> are to solve the </a:t>
            </a:r>
            <a:r>
              <a:rPr lang="fr-FR" sz="2000" dirty="0" err="1"/>
              <a:t>problems</a:t>
            </a:r>
            <a:r>
              <a:rPr lang="fr-FR" sz="2000" dirty="0"/>
              <a:t> of reproduction and production </a:t>
            </a:r>
            <a:r>
              <a:rPr lang="fr-FR" sz="2000" dirty="0" err="1"/>
              <a:t>costs</a:t>
            </a:r>
            <a:r>
              <a:rPr lang="fr-FR" sz="2000" dirty="0"/>
              <a:t> of fruit plants, as </a:t>
            </a:r>
            <a:r>
              <a:rPr lang="fr-FR" sz="2000" dirty="0" err="1"/>
              <a:t>well</a:t>
            </a:r>
            <a:r>
              <a:rPr lang="fr-FR" sz="2000" dirty="0"/>
              <a:t> as to </a:t>
            </a:r>
            <a:r>
              <a:rPr lang="fr-FR" sz="2000" dirty="0" err="1"/>
              <a:t>quickly</a:t>
            </a:r>
            <a:r>
              <a:rPr lang="fr-FR" sz="2000" dirty="0"/>
              <a:t> </a:t>
            </a:r>
            <a:r>
              <a:rPr lang="fr-FR" sz="2000" dirty="0" err="1"/>
              <a:t>meet</a:t>
            </a:r>
            <a:r>
              <a:rPr lang="fr-FR" sz="2000" dirty="0"/>
              <a:t> </a:t>
            </a:r>
            <a:r>
              <a:rPr lang="fr-FR" sz="2000" dirty="0" err="1"/>
              <a:t>professional</a:t>
            </a:r>
            <a:r>
              <a:rPr lang="fr-FR" sz="2000" dirty="0"/>
              <a:t> </a:t>
            </a:r>
            <a:r>
              <a:rPr lang="fr-FR" sz="2000" dirty="0" err="1"/>
              <a:t>requirements.This</a:t>
            </a:r>
            <a:r>
              <a:rPr lang="fr-FR" sz="2000" dirty="0"/>
              <a:t> in vitro </a:t>
            </a:r>
            <a:r>
              <a:rPr lang="fr-FR" sz="2000" dirty="0" err="1"/>
              <a:t>vegetative</a:t>
            </a:r>
            <a:r>
              <a:rPr lang="fr-FR" sz="2000" dirty="0"/>
              <a:t> propagation can </a:t>
            </a:r>
            <a:r>
              <a:rPr lang="fr-FR" sz="2000" dirty="0" err="1"/>
              <a:t>be</a:t>
            </a:r>
            <a:r>
              <a:rPr lang="fr-FR" sz="2000" dirty="0"/>
              <a:t> </a:t>
            </a:r>
            <a:r>
              <a:rPr lang="fr-FR" sz="2000" dirty="0" err="1"/>
              <a:t>achieved</a:t>
            </a:r>
            <a:r>
              <a:rPr lang="fr-FR" sz="2000" dirty="0"/>
              <a:t> </a:t>
            </a:r>
            <a:r>
              <a:rPr lang="fr-FR" sz="2000" dirty="0" err="1"/>
              <a:t>using</a:t>
            </a:r>
            <a:r>
              <a:rPr lang="fr-FR" sz="2000" dirty="0"/>
              <a:t> </a:t>
            </a:r>
            <a:r>
              <a:rPr lang="fr-FR" sz="2000" dirty="0" err="1"/>
              <a:t>three</a:t>
            </a:r>
            <a:r>
              <a:rPr lang="fr-FR" sz="2000" dirty="0"/>
              <a:t> </a:t>
            </a:r>
            <a:r>
              <a:rPr lang="fr-FR" sz="2000" dirty="0" err="1"/>
              <a:t>methods</a:t>
            </a:r>
            <a:r>
              <a:rPr lang="fr-FR" sz="2000" dirty="0"/>
              <a:t>:</a:t>
            </a:r>
          </a:p>
          <a:p>
            <a:pPr algn="just"/>
            <a:r>
              <a:rPr lang="fr-FR" sz="2000" dirty="0"/>
              <a:t> </a:t>
            </a:r>
            <a:r>
              <a:rPr lang="fr-FR" sz="2000" dirty="0" err="1"/>
              <a:t>Somatic</a:t>
            </a:r>
            <a:r>
              <a:rPr lang="fr-FR" sz="2000" dirty="0"/>
              <a:t> </a:t>
            </a:r>
            <a:r>
              <a:rPr lang="fr-FR" sz="2000" dirty="0" err="1"/>
              <a:t>embryogenesis</a:t>
            </a:r>
            <a:r>
              <a:rPr lang="fr-FR" sz="2000" dirty="0"/>
              <a:t>: (</a:t>
            </a:r>
            <a:r>
              <a:rPr lang="fr-FR" sz="2000" dirty="0" err="1"/>
              <a:t>from</a:t>
            </a:r>
            <a:r>
              <a:rPr lang="fr-FR" sz="2000" dirty="0"/>
              <a:t> </a:t>
            </a:r>
            <a:r>
              <a:rPr lang="fr-FR" sz="2000" dirty="0" err="1"/>
              <a:t>embryonic</a:t>
            </a:r>
            <a:r>
              <a:rPr lang="fr-FR" sz="2000" dirty="0"/>
              <a:t> tissue).</a:t>
            </a:r>
          </a:p>
          <a:p>
            <a:pPr algn="just"/>
            <a:r>
              <a:rPr lang="fr-FR" sz="2000" dirty="0"/>
              <a:t> Independent </a:t>
            </a:r>
            <a:r>
              <a:rPr lang="fr-FR" sz="2000" dirty="0" err="1"/>
              <a:t>neoformation</a:t>
            </a:r>
            <a:r>
              <a:rPr lang="fr-FR" sz="2000" dirty="0"/>
              <a:t>: of </a:t>
            </a:r>
            <a:r>
              <a:rPr lang="fr-FR" sz="2000" dirty="0" err="1"/>
              <a:t>buds</a:t>
            </a:r>
            <a:r>
              <a:rPr lang="fr-FR" sz="2000" dirty="0"/>
              <a:t> and </a:t>
            </a:r>
            <a:r>
              <a:rPr lang="fr-FR" sz="2000" dirty="0" err="1"/>
              <a:t>roots</a:t>
            </a:r>
            <a:r>
              <a:rPr lang="fr-FR" sz="2000" dirty="0"/>
              <a:t>, </a:t>
            </a:r>
            <a:r>
              <a:rPr lang="fr-FR" sz="2000" dirty="0" err="1"/>
              <a:t>from</a:t>
            </a:r>
            <a:r>
              <a:rPr lang="fr-FR" sz="2000" dirty="0"/>
              <a:t> </a:t>
            </a:r>
            <a:r>
              <a:rPr lang="fr-FR" sz="2000" dirty="0" err="1"/>
              <a:t>clas</a:t>
            </a:r>
            <a:r>
              <a:rPr lang="fr-FR" sz="2000" dirty="0"/>
              <a:t> (</a:t>
            </a:r>
            <a:r>
              <a:rPr lang="fr-FR" sz="2000" dirty="0" err="1"/>
              <a:t>undifferentiated</a:t>
            </a:r>
            <a:r>
              <a:rPr lang="fr-FR" sz="2000" dirty="0"/>
              <a:t> </a:t>
            </a:r>
            <a:r>
              <a:rPr lang="fr-FR" sz="2000" dirty="0" err="1"/>
              <a:t>cell</a:t>
            </a:r>
            <a:r>
              <a:rPr lang="fr-FR" sz="2000" dirty="0"/>
              <a:t> mass) </a:t>
            </a:r>
            <a:r>
              <a:rPr lang="fr-FR" sz="2000" dirty="0" err="1"/>
              <a:t>organogenesis</a:t>
            </a:r>
            <a:r>
              <a:rPr lang="fr-FR" sz="2000" dirty="0"/>
              <a:t>.</a:t>
            </a:r>
          </a:p>
          <a:p>
            <a:pPr algn="just"/>
            <a:r>
              <a:rPr lang="fr-FR" sz="2000" dirty="0"/>
              <a:t> Culture of </a:t>
            </a:r>
            <a:r>
              <a:rPr lang="fr-FR" sz="2000" dirty="0" err="1"/>
              <a:t>buds</a:t>
            </a:r>
            <a:r>
              <a:rPr lang="fr-FR" sz="2000" dirty="0"/>
              <a:t> and apical (terminal) or </a:t>
            </a:r>
            <a:r>
              <a:rPr lang="fr-FR" sz="2000" dirty="0" err="1"/>
              <a:t>auxiliary</a:t>
            </a:r>
            <a:r>
              <a:rPr lang="fr-FR" sz="2000" dirty="0"/>
              <a:t> </a:t>
            </a:r>
            <a:r>
              <a:rPr lang="fr-FR" sz="2000" dirty="0" err="1"/>
              <a:t>meristems</a:t>
            </a:r>
            <a:r>
              <a:rPr lang="fr-FR" sz="2000" dirty="0"/>
              <a:t>.</a:t>
            </a:r>
          </a:p>
        </p:txBody>
      </p:sp>
      <p:sp>
        <p:nvSpPr>
          <p:cNvPr id="7" name="ZoneTexte 6">
            <a:extLst>
              <a:ext uri="{FF2B5EF4-FFF2-40B4-BE49-F238E27FC236}">
                <a16:creationId xmlns:a16="http://schemas.microsoft.com/office/drawing/2014/main" id="{B522BD26-EE44-8C88-035C-D409D1343CD6}"/>
              </a:ext>
            </a:extLst>
          </p:cNvPr>
          <p:cNvSpPr txBox="1"/>
          <p:nvPr/>
        </p:nvSpPr>
        <p:spPr>
          <a:xfrm>
            <a:off x="6263810" y="3062099"/>
            <a:ext cx="6096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a:t>Rapid multiplication in a small space and in large numbers of rootstocks, new varieties, and species that are difficult to propagate using conventional methods (cuttings, layering, and grafting). One of the most illustrative examples is the date palm, which produces only 30 to 40 shoots in 10 years. This number can reach 100,000 plants when fragments are taken from the heart of young shoots and used on a suitable artificial nutrient medium. Meristem culture allows the regeneration of plants free from mycoplasma, "parasites + viruses," and viruses. It is also used to control fungal and bacterial diseases of the vine.</a:t>
            </a:r>
            <a:endParaRPr lang="fr-FR" sz="2000" dirty="0"/>
          </a:p>
        </p:txBody>
      </p:sp>
      <p:sp>
        <p:nvSpPr>
          <p:cNvPr id="4" name="ZoneTexte 3">
            <a:extLst>
              <a:ext uri="{FF2B5EF4-FFF2-40B4-BE49-F238E27FC236}">
                <a16:creationId xmlns:a16="http://schemas.microsoft.com/office/drawing/2014/main" id="{5F5E644C-37FD-4CB2-A210-BD4CECFBBD0B}"/>
              </a:ext>
            </a:extLst>
          </p:cNvPr>
          <p:cNvSpPr txBox="1"/>
          <p:nvPr/>
        </p:nvSpPr>
        <p:spPr>
          <a:xfrm>
            <a:off x="6359237" y="2529582"/>
            <a:ext cx="619760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fr-FR" dirty="0" err="1"/>
              <a:t>Advantages</a:t>
            </a:r>
            <a:r>
              <a:rPr lang="fr-FR" dirty="0"/>
              <a:t> Micro </a:t>
            </a:r>
            <a:r>
              <a:rPr lang="fr-FR" dirty="0" err="1"/>
              <a:t>cuttings</a:t>
            </a:r>
            <a:r>
              <a:rPr lang="fr-FR" dirty="0"/>
              <a:t> have the </a:t>
            </a:r>
            <a:r>
              <a:rPr lang="fr-FR" dirty="0" err="1"/>
              <a:t>following</a:t>
            </a:r>
            <a:r>
              <a:rPr lang="fr-FR" dirty="0"/>
              <a:t> </a:t>
            </a:r>
            <a:r>
              <a:rPr lang="fr-FR" dirty="0" err="1"/>
              <a:t>advantages</a:t>
            </a:r>
            <a:r>
              <a:rPr lang="fr-FR" dirty="0"/>
              <a:t>:</a:t>
            </a:r>
          </a:p>
        </p:txBody>
      </p:sp>
      <p:pic>
        <p:nvPicPr>
          <p:cNvPr id="1026" name="Picture 2" descr="Microcutting">
            <a:extLst>
              <a:ext uri="{FF2B5EF4-FFF2-40B4-BE49-F238E27FC236}">
                <a16:creationId xmlns:a16="http://schemas.microsoft.com/office/drawing/2014/main" id="{A923DE87-1913-CF3D-8304-0619B74B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348" y="164217"/>
            <a:ext cx="3379018" cy="226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0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45505DB-B0CB-C753-AB05-3A62C8250744}"/>
              </a:ext>
            </a:extLst>
          </p:cNvPr>
          <p:cNvSpPr txBox="1"/>
          <p:nvPr/>
        </p:nvSpPr>
        <p:spPr>
          <a:xfrm>
            <a:off x="449380" y="309814"/>
            <a:ext cx="6094476" cy="2246769"/>
          </a:xfrm>
          <a:prstGeom prst="rect">
            <a:avLst/>
          </a:prstGeom>
          <a:noFill/>
        </p:spPr>
        <p:txBody>
          <a:bodyPr wrap="square">
            <a:spAutoFit/>
          </a:bodyPr>
          <a:lstStyle/>
          <a:p>
            <a:pPr algn="just"/>
            <a:r>
              <a:rPr lang="fr-FR" sz="2000" dirty="0"/>
              <a:t>I </a:t>
            </a:r>
            <a:r>
              <a:rPr lang="fr-FR" sz="2000" dirty="0" err="1">
                <a:solidFill>
                  <a:schemeClr val="accent2"/>
                </a:solidFill>
              </a:rPr>
              <a:t>Suckering</a:t>
            </a:r>
            <a:r>
              <a:rPr lang="fr-FR" sz="2000" dirty="0" err="1"/>
              <a:t>This</a:t>
            </a:r>
            <a:r>
              <a:rPr lang="fr-FR" sz="2000" dirty="0"/>
              <a:t> </a:t>
            </a:r>
            <a:r>
              <a:rPr lang="fr-FR" sz="2000" dirty="0" err="1"/>
              <a:t>involves</a:t>
            </a:r>
            <a:r>
              <a:rPr lang="fr-FR" sz="2000" dirty="0"/>
              <a:t> </a:t>
            </a:r>
            <a:r>
              <a:rPr lang="fr-FR" sz="2000" dirty="0" err="1"/>
              <a:t>separating</a:t>
            </a:r>
            <a:r>
              <a:rPr lang="fr-FR" sz="2000" dirty="0"/>
              <a:t> </a:t>
            </a:r>
            <a:r>
              <a:rPr lang="fr-FR" sz="2000" dirty="0" err="1"/>
              <a:t>newly</a:t>
            </a:r>
            <a:r>
              <a:rPr lang="fr-FR" sz="2000" dirty="0"/>
              <a:t> </a:t>
            </a:r>
            <a:r>
              <a:rPr lang="fr-FR" sz="2000" dirty="0" err="1"/>
              <a:t>formed</a:t>
            </a:r>
            <a:r>
              <a:rPr lang="fr-FR" sz="2000" dirty="0"/>
              <a:t> </a:t>
            </a:r>
            <a:r>
              <a:rPr lang="fr-FR" sz="2000" dirty="0" err="1"/>
              <a:t>buds</a:t>
            </a:r>
            <a:r>
              <a:rPr lang="fr-FR" sz="2000" dirty="0"/>
              <a:t> </a:t>
            </a:r>
            <a:r>
              <a:rPr lang="fr-FR" sz="2000" dirty="0" err="1"/>
              <a:t>from</a:t>
            </a:r>
            <a:r>
              <a:rPr lang="fr-FR" sz="2000" dirty="0"/>
              <a:t> </a:t>
            </a:r>
            <a:r>
              <a:rPr lang="fr-FR" sz="2000" dirty="0" err="1"/>
              <a:t>their</a:t>
            </a:r>
            <a:r>
              <a:rPr lang="fr-FR" sz="2000" dirty="0"/>
              <a:t> parent plant </a:t>
            </a:r>
            <a:r>
              <a:rPr lang="fr-FR" sz="2000" dirty="0" err="1"/>
              <a:t>when</a:t>
            </a:r>
            <a:r>
              <a:rPr lang="fr-FR" sz="2000" dirty="0"/>
              <a:t> </a:t>
            </a:r>
            <a:r>
              <a:rPr lang="fr-FR" sz="2000" dirty="0" err="1"/>
              <a:t>they</a:t>
            </a:r>
            <a:r>
              <a:rPr lang="fr-FR" sz="2000" dirty="0"/>
              <a:t> have </a:t>
            </a:r>
            <a:r>
              <a:rPr lang="fr-FR" sz="2000" dirty="0" err="1"/>
              <a:t>reacheda</a:t>
            </a:r>
            <a:r>
              <a:rPr lang="fr-FR" sz="2000" dirty="0"/>
              <a:t> certain </a:t>
            </a:r>
            <a:r>
              <a:rPr lang="fr-FR" sz="2000" dirty="0" err="1"/>
              <a:t>diameter</a:t>
            </a:r>
            <a:r>
              <a:rPr lang="fr-FR" sz="2000" dirty="0"/>
              <a:t> for permanent </a:t>
            </a:r>
            <a:r>
              <a:rPr lang="fr-FR" sz="2000" dirty="0" err="1"/>
              <a:t>planting</a:t>
            </a:r>
            <a:r>
              <a:rPr lang="fr-FR" sz="2000" dirty="0"/>
              <a:t>. </a:t>
            </a:r>
            <a:r>
              <a:rPr lang="fr-FR" sz="2000" dirty="0" err="1"/>
              <a:t>Many</a:t>
            </a:r>
            <a:r>
              <a:rPr lang="fr-FR" sz="2000" dirty="0"/>
              <a:t> fruit </a:t>
            </a:r>
            <a:r>
              <a:rPr lang="fr-FR" sz="2000" dirty="0" err="1"/>
              <a:t>species</a:t>
            </a:r>
            <a:r>
              <a:rPr lang="fr-FR" sz="2000" dirty="0"/>
              <a:t> (</a:t>
            </a:r>
            <a:r>
              <a:rPr lang="fr-FR" sz="2000" dirty="0" err="1"/>
              <a:t>plum</a:t>
            </a:r>
            <a:r>
              <a:rPr lang="fr-FR" sz="2000" dirty="0"/>
              <a:t>, cherry, </a:t>
            </a:r>
            <a:r>
              <a:rPr lang="fr-FR" sz="2000" dirty="0" err="1"/>
              <a:t>hazelnut</a:t>
            </a:r>
            <a:r>
              <a:rPr lang="fr-FR" sz="2000" dirty="0"/>
              <a:t>, </a:t>
            </a:r>
            <a:r>
              <a:rPr lang="fr-FR" sz="2000" dirty="0" err="1"/>
              <a:t>raspberry</a:t>
            </a:r>
            <a:r>
              <a:rPr lang="fr-FR" sz="2000" dirty="0"/>
              <a:t>, etc.) have the </a:t>
            </a:r>
            <a:r>
              <a:rPr lang="fr-FR" sz="2000" dirty="0" err="1"/>
              <a:t>particularity</a:t>
            </a:r>
            <a:r>
              <a:rPr lang="fr-FR" sz="2000" dirty="0"/>
              <a:t> of </a:t>
            </a:r>
            <a:r>
              <a:rPr lang="fr-FR" sz="2000" dirty="0" err="1"/>
              <a:t>producingsuckers</a:t>
            </a:r>
            <a:r>
              <a:rPr lang="fr-FR" sz="2000" dirty="0"/>
              <a:t> </a:t>
            </a:r>
            <a:r>
              <a:rPr lang="fr-FR" sz="2000" dirty="0" err="1"/>
              <a:t>from</a:t>
            </a:r>
            <a:r>
              <a:rPr lang="fr-FR" sz="2000" dirty="0"/>
              <a:t> the </a:t>
            </a:r>
            <a:r>
              <a:rPr lang="fr-FR" sz="2000" dirty="0" err="1"/>
              <a:t>adventitious</a:t>
            </a:r>
            <a:r>
              <a:rPr lang="fr-FR" sz="2000" dirty="0"/>
              <a:t> </a:t>
            </a:r>
            <a:r>
              <a:rPr lang="fr-FR" sz="2000" dirty="0" err="1"/>
              <a:t>buds</a:t>
            </a:r>
            <a:r>
              <a:rPr lang="fr-FR" sz="2000" dirty="0"/>
              <a:t> on the </a:t>
            </a:r>
            <a:r>
              <a:rPr lang="fr-FR" sz="2000" dirty="0" err="1"/>
              <a:t>roots</a:t>
            </a:r>
            <a:r>
              <a:rPr lang="fr-FR" sz="2000" dirty="0"/>
              <a:t> </a:t>
            </a:r>
            <a:r>
              <a:rPr lang="fr-FR" sz="2000" dirty="0" err="1"/>
              <a:t>that</a:t>
            </a:r>
            <a:r>
              <a:rPr lang="fr-FR" sz="2000" dirty="0"/>
              <a:t> </a:t>
            </a:r>
            <a:r>
              <a:rPr lang="fr-FR" sz="2000" dirty="0" err="1"/>
              <a:t>appearsome</a:t>
            </a:r>
            <a:r>
              <a:rPr lang="fr-FR" sz="2000" dirty="0"/>
              <a:t> distances </a:t>
            </a:r>
            <a:r>
              <a:rPr lang="fr-FR" sz="2000" dirty="0" err="1"/>
              <a:t>from</a:t>
            </a:r>
            <a:r>
              <a:rPr lang="fr-FR" sz="2000" dirty="0"/>
              <a:t> the parent plant.</a:t>
            </a:r>
          </a:p>
        </p:txBody>
      </p:sp>
      <p:sp>
        <p:nvSpPr>
          <p:cNvPr id="7" name="ZoneTexte 6">
            <a:extLst>
              <a:ext uri="{FF2B5EF4-FFF2-40B4-BE49-F238E27FC236}">
                <a16:creationId xmlns:a16="http://schemas.microsoft.com/office/drawing/2014/main" id="{A85A6D90-327C-ECE9-2B7E-34B15010DA3A}"/>
              </a:ext>
            </a:extLst>
          </p:cNvPr>
          <p:cNvSpPr txBox="1"/>
          <p:nvPr/>
        </p:nvSpPr>
        <p:spPr>
          <a:xfrm>
            <a:off x="449380" y="2883187"/>
            <a:ext cx="7239983" cy="4154984"/>
          </a:xfrm>
          <a:prstGeom prst="rect">
            <a:avLst/>
          </a:prstGeom>
          <a:noFill/>
        </p:spPr>
        <p:txBody>
          <a:bodyPr wrap="square">
            <a:spAutoFit/>
          </a:bodyPr>
          <a:lstStyle/>
          <a:p>
            <a:pPr algn="just"/>
            <a:r>
              <a:rPr lang="fr-FR" sz="2400" dirty="0" err="1">
                <a:solidFill>
                  <a:schemeClr val="accent6"/>
                </a:solidFill>
              </a:rPr>
              <a:t>Grafting</a:t>
            </a:r>
            <a:r>
              <a:rPr lang="fr-FR" sz="2400" dirty="0">
                <a:solidFill>
                  <a:schemeClr val="accent6"/>
                </a:solidFill>
              </a:rPr>
              <a:t> </a:t>
            </a:r>
            <a:r>
              <a:rPr lang="fr-FR" sz="2400" dirty="0" err="1"/>
              <a:t>Definition</a:t>
            </a:r>
            <a:r>
              <a:rPr lang="fr-FR" sz="2400" dirty="0"/>
              <a:t>: </a:t>
            </a:r>
            <a:r>
              <a:rPr lang="fr-FR" sz="2400" dirty="0" err="1"/>
              <a:t>Grafting</a:t>
            </a:r>
            <a:r>
              <a:rPr lang="fr-FR" sz="2400" dirty="0"/>
              <a:t> </a:t>
            </a:r>
            <a:r>
              <a:rPr lang="fr-FR" sz="2400" dirty="0" err="1"/>
              <a:t>involves</a:t>
            </a:r>
            <a:r>
              <a:rPr lang="fr-FR" sz="2400" dirty="0"/>
              <a:t> </a:t>
            </a:r>
            <a:r>
              <a:rPr lang="fr-FR" sz="2400" dirty="0" err="1"/>
              <a:t>inserting</a:t>
            </a:r>
            <a:r>
              <a:rPr lang="fr-FR" sz="2400" dirty="0"/>
              <a:t> a portion of the "scion" </a:t>
            </a:r>
            <a:r>
              <a:rPr lang="fr-FR" sz="2400" dirty="0" err="1"/>
              <a:t>branch</a:t>
            </a:r>
            <a:r>
              <a:rPr lang="fr-FR" sz="2400" dirty="0"/>
              <a:t> </a:t>
            </a:r>
            <a:r>
              <a:rPr lang="fr-FR" sz="2400" dirty="0" err="1"/>
              <a:t>representingthe</a:t>
            </a:r>
            <a:r>
              <a:rPr lang="fr-FR" sz="2400" dirty="0"/>
              <a:t> </a:t>
            </a:r>
            <a:r>
              <a:rPr lang="fr-FR" sz="2400" dirty="0" err="1"/>
              <a:t>vegetative</a:t>
            </a:r>
            <a:r>
              <a:rPr lang="fr-FR" sz="2400" dirty="0"/>
              <a:t> part of the plant to </a:t>
            </a:r>
            <a:r>
              <a:rPr lang="fr-FR" sz="2400" dirty="0" err="1"/>
              <a:t>be</a:t>
            </a:r>
            <a:r>
              <a:rPr lang="fr-FR" sz="2400" dirty="0"/>
              <a:t> </a:t>
            </a:r>
            <a:r>
              <a:rPr lang="fr-FR" sz="2400" dirty="0" err="1"/>
              <a:t>propagated</a:t>
            </a:r>
            <a:r>
              <a:rPr lang="fr-FR" sz="2400" dirty="0"/>
              <a:t> </a:t>
            </a:r>
            <a:r>
              <a:rPr lang="fr-FR" sz="2400" dirty="0" err="1"/>
              <a:t>into</a:t>
            </a:r>
            <a:r>
              <a:rPr lang="fr-FR" sz="2400" dirty="0"/>
              <a:t> a </a:t>
            </a:r>
            <a:r>
              <a:rPr lang="fr-FR" sz="2400" dirty="0" err="1"/>
              <a:t>young</a:t>
            </a:r>
            <a:r>
              <a:rPr lang="fr-FR" sz="2400" dirty="0"/>
              <a:t> plant (</a:t>
            </a:r>
            <a:r>
              <a:rPr lang="fr-FR" sz="2400" dirty="0" err="1"/>
              <a:t>subject</a:t>
            </a:r>
            <a:r>
              <a:rPr lang="fr-FR" sz="2400" dirty="0"/>
              <a:t> or </a:t>
            </a:r>
            <a:r>
              <a:rPr lang="fr-FR" sz="2400" dirty="0" err="1"/>
              <a:t>rootstock</a:t>
            </a:r>
            <a:r>
              <a:rPr lang="fr-FR" sz="2400" dirty="0"/>
              <a:t>)</a:t>
            </a:r>
            <a:r>
              <a:rPr lang="fr-FR" sz="2400" dirty="0" err="1"/>
              <a:t>representing</a:t>
            </a:r>
            <a:r>
              <a:rPr lang="fr-FR" sz="2400" dirty="0"/>
              <a:t> the root part.</a:t>
            </a:r>
          </a:p>
          <a:p>
            <a:pPr algn="just"/>
            <a:r>
              <a:rPr lang="fr-FR" sz="2400" dirty="0"/>
              <a:t>Once </a:t>
            </a:r>
            <a:r>
              <a:rPr lang="fr-FR" sz="2400" dirty="0" err="1"/>
              <a:t>grafted</a:t>
            </a:r>
            <a:r>
              <a:rPr lang="fr-FR" sz="2400" dirty="0"/>
              <a:t>, the </a:t>
            </a:r>
            <a:r>
              <a:rPr lang="fr-FR" sz="2400" dirty="0" err="1"/>
              <a:t>two</a:t>
            </a:r>
            <a:r>
              <a:rPr lang="fr-FR" sz="2400" dirty="0"/>
              <a:t> </a:t>
            </a:r>
            <a:r>
              <a:rPr lang="fr-FR" sz="2400" dirty="0" err="1"/>
              <a:t>fused</a:t>
            </a:r>
            <a:r>
              <a:rPr lang="fr-FR" sz="2400" dirty="0"/>
              <a:t> </a:t>
            </a:r>
            <a:r>
              <a:rPr lang="fr-FR" sz="2400" dirty="0" err="1"/>
              <a:t>organs</a:t>
            </a:r>
            <a:r>
              <a:rPr lang="fr-FR" sz="2400" dirty="0"/>
              <a:t> </a:t>
            </a:r>
            <a:r>
              <a:rPr lang="fr-FR" sz="2400" dirty="0" err="1"/>
              <a:t>form</a:t>
            </a:r>
            <a:r>
              <a:rPr lang="fr-FR" sz="2400" dirty="0"/>
              <a:t> a single </a:t>
            </a:r>
            <a:r>
              <a:rPr lang="fr-FR" sz="2400" dirty="0" err="1"/>
              <a:t>individual</a:t>
            </a:r>
            <a:r>
              <a:rPr lang="fr-FR" sz="2400" dirty="0"/>
              <a:t> </a:t>
            </a:r>
            <a:r>
              <a:rPr lang="fr-FR" sz="2400" dirty="0" err="1"/>
              <a:t>withgreat</a:t>
            </a:r>
            <a:r>
              <a:rPr lang="fr-FR" sz="2400" dirty="0"/>
              <a:t> </a:t>
            </a:r>
            <a:r>
              <a:rPr lang="fr-FR" sz="2400" dirty="0" err="1"/>
              <a:t>potential</a:t>
            </a:r>
            <a:r>
              <a:rPr lang="fr-FR" sz="2400" dirty="0"/>
              <a:t>: The </a:t>
            </a:r>
            <a:r>
              <a:rPr lang="fr-FR" sz="2400" dirty="0" err="1"/>
              <a:t>grafted</a:t>
            </a:r>
            <a:r>
              <a:rPr lang="fr-FR" sz="2400" dirty="0"/>
              <a:t> part </a:t>
            </a:r>
            <a:r>
              <a:rPr lang="fr-FR" sz="2400" dirty="0" err="1"/>
              <a:t>represents</a:t>
            </a:r>
            <a:r>
              <a:rPr lang="fr-FR" sz="2400" dirty="0"/>
              <a:t> the </a:t>
            </a:r>
            <a:r>
              <a:rPr lang="fr-FR" sz="2400" dirty="0" err="1"/>
              <a:t>propagated</a:t>
            </a:r>
            <a:r>
              <a:rPr lang="fr-FR" sz="2400" dirty="0"/>
              <a:t> </a:t>
            </a:r>
            <a:r>
              <a:rPr lang="fr-FR" sz="2400" dirty="0" err="1"/>
              <a:t>variety</a:t>
            </a:r>
            <a:r>
              <a:rPr lang="fr-FR" sz="2400" dirty="0"/>
              <a:t> and </a:t>
            </a:r>
            <a:r>
              <a:rPr lang="fr-FR" sz="2400" dirty="0" err="1"/>
              <a:t>possesses</a:t>
            </a:r>
            <a:r>
              <a:rPr lang="fr-FR" sz="2400" dirty="0"/>
              <a:t> all </a:t>
            </a:r>
            <a:r>
              <a:rPr lang="fr-FR" sz="2400" dirty="0" err="1"/>
              <a:t>its</a:t>
            </a:r>
            <a:r>
              <a:rPr lang="fr-FR" sz="2400" dirty="0"/>
              <a:t> </a:t>
            </a:r>
            <a:r>
              <a:rPr lang="fr-FR" sz="2400" dirty="0" err="1"/>
              <a:t>qualities</a:t>
            </a:r>
            <a:r>
              <a:rPr lang="fr-FR" sz="2400" dirty="0"/>
              <a:t>. </a:t>
            </a:r>
          </a:p>
          <a:p>
            <a:pPr algn="just"/>
            <a:r>
              <a:rPr lang="fr-FR" sz="2400" dirty="0"/>
              <a:t>The underground part </a:t>
            </a:r>
            <a:r>
              <a:rPr lang="fr-FR" sz="2400" dirty="0" err="1"/>
              <a:t>belongs</a:t>
            </a:r>
            <a:r>
              <a:rPr lang="fr-FR" sz="2400" dirty="0"/>
              <a:t> to the </a:t>
            </a:r>
            <a:r>
              <a:rPr lang="fr-FR" sz="2400" dirty="0" err="1"/>
              <a:t>individual</a:t>
            </a:r>
            <a:r>
              <a:rPr lang="fr-FR" sz="2400" dirty="0"/>
              <a:t>, </a:t>
            </a:r>
            <a:r>
              <a:rPr lang="fr-FR" sz="2400" dirty="0" err="1"/>
              <a:t>which</a:t>
            </a:r>
            <a:r>
              <a:rPr lang="fr-FR" sz="2400" dirty="0"/>
              <a:t> </a:t>
            </a:r>
            <a:r>
              <a:rPr lang="fr-FR" sz="2400" dirty="0" err="1"/>
              <a:t>ensures</a:t>
            </a:r>
            <a:r>
              <a:rPr lang="fr-FR" sz="2400" dirty="0"/>
              <a:t> </a:t>
            </a:r>
            <a:r>
              <a:rPr lang="fr-FR" sz="2400" dirty="0" err="1"/>
              <a:t>its</a:t>
            </a:r>
            <a:r>
              <a:rPr lang="fr-FR" sz="2400" dirty="0"/>
              <a:t> </a:t>
            </a:r>
            <a:r>
              <a:rPr lang="fr-FR" sz="2400" dirty="0" err="1"/>
              <a:t>ability</a:t>
            </a:r>
            <a:r>
              <a:rPr lang="fr-FR" sz="2400" dirty="0"/>
              <a:t> to </a:t>
            </a:r>
            <a:r>
              <a:rPr lang="fr-FR" sz="2400" dirty="0" err="1"/>
              <a:t>anchor</a:t>
            </a:r>
            <a:r>
              <a:rPr lang="fr-FR" sz="2400" dirty="0"/>
              <a:t> </a:t>
            </a:r>
            <a:r>
              <a:rPr lang="fr-FR" sz="2400" dirty="0" err="1"/>
              <a:t>itself</a:t>
            </a:r>
            <a:r>
              <a:rPr lang="fr-FR" sz="2400" dirty="0"/>
              <a:t> to the </a:t>
            </a:r>
            <a:r>
              <a:rPr lang="fr-FR" sz="2400" dirty="0" err="1"/>
              <a:t>soiland</a:t>
            </a:r>
            <a:r>
              <a:rPr lang="fr-FR" sz="2400" dirty="0"/>
              <a:t> a </a:t>
            </a:r>
            <a:r>
              <a:rPr lang="fr-FR" sz="2400" dirty="0" err="1"/>
              <a:t>vigor</a:t>
            </a:r>
            <a:r>
              <a:rPr lang="fr-FR" sz="2400" dirty="0"/>
              <a:t> </a:t>
            </a:r>
            <a:r>
              <a:rPr lang="fr-FR" sz="2400" dirty="0" err="1"/>
              <a:t>determined</a:t>
            </a:r>
            <a:r>
              <a:rPr lang="fr-FR" sz="2400" dirty="0"/>
              <a:t> by the </a:t>
            </a:r>
            <a:r>
              <a:rPr lang="fr-FR" sz="2400" dirty="0" err="1"/>
              <a:t>choice</a:t>
            </a:r>
            <a:r>
              <a:rPr lang="fr-FR" sz="2400" dirty="0"/>
              <a:t> of </a:t>
            </a:r>
            <a:r>
              <a:rPr lang="fr-FR" sz="2400" dirty="0" err="1"/>
              <a:t>rootstock</a:t>
            </a:r>
            <a:r>
              <a:rPr lang="fr-FR" sz="2400" dirty="0"/>
              <a:t>.</a:t>
            </a:r>
          </a:p>
        </p:txBody>
      </p:sp>
      <p:pic>
        <p:nvPicPr>
          <p:cNvPr id="2050" name="Picture 2" descr="Step-by-Step Guide to Houseplant Grafting – Plantify - Urban Nursery">
            <a:extLst>
              <a:ext uri="{FF2B5EF4-FFF2-40B4-BE49-F238E27FC236}">
                <a16:creationId xmlns:a16="http://schemas.microsoft.com/office/drawing/2014/main" id="{7C9D487D-1704-BBF7-0EAB-3E2DB76ED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057" y="4521968"/>
            <a:ext cx="4472943" cy="2167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ckers in vegetative propagation – Eschooltoday">
            <a:extLst>
              <a:ext uri="{FF2B5EF4-FFF2-40B4-BE49-F238E27FC236}">
                <a16:creationId xmlns:a16="http://schemas.microsoft.com/office/drawing/2014/main" id="{760C86A6-1C52-52D1-DCFC-46363B2A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670" y="-78716"/>
            <a:ext cx="340995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EE6E515-1218-FD0D-A025-53488D421028}"/>
              </a:ext>
            </a:extLst>
          </p:cNvPr>
          <p:cNvSpPr txBox="1"/>
          <p:nvPr/>
        </p:nvSpPr>
        <p:spPr>
          <a:xfrm>
            <a:off x="638827" y="812645"/>
            <a:ext cx="10809961" cy="2677656"/>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a:solidFill>
                  <a:schemeClr val="accent1"/>
                </a:solidFill>
              </a:rPr>
              <a:t>Layering</a:t>
            </a:r>
            <a:r>
              <a:rPr lang="en-US" sz="2800" dirty="0"/>
              <a:t>  Definition: Consists of cutting back young shoots from the mother plant, in order to encourage their rooting and then separating them (weaning) from their mother plants when they have become well-rooted. The roots actually form in the places that should have produced buds. Application: Layering is only applied to fruit species with sufficiently long, supple, flexible shoots that can be inclined towards the ground.</a:t>
            </a:r>
            <a:endParaRPr lang="fr-FR" sz="2800" dirty="0"/>
          </a:p>
        </p:txBody>
      </p:sp>
    </p:spTree>
    <p:extLst>
      <p:ext uri="{BB962C8B-B14F-4D97-AF65-F5344CB8AC3E}">
        <p14:creationId xmlns:p14="http://schemas.microsoft.com/office/powerpoint/2010/main" val="5827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1D84FC5-7D02-0338-C77B-24857B157BE7}"/>
              </a:ext>
            </a:extLst>
          </p:cNvPr>
          <p:cNvSpPr txBox="1"/>
          <p:nvPr/>
        </p:nvSpPr>
        <p:spPr>
          <a:xfrm>
            <a:off x="314036" y="262668"/>
            <a:ext cx="11594429" cy="1631216"/>
          </a:xfrm>
          <a:prstGeom prst="rect">
            <a:avLst/>
          </a:prstGeom>
          <a:noFill/>
        </p:spPr>
        <p:txBody>
          <a:bodyPr wrap="square">
            <a:spAutoFit/>
          </a:bodyPr>
          <a:lstStyle/>
          <a:p>
            <a:pPr algn="just"/>
            <a:r>
              <a:rPr lang="en-US" sz="2800" b="1" dirty="0"/>
              <a:t>Different grafting methods</a:t>
            </a:r>
          </a:p>
          <a:p>
            <a:pPr algn="just"/>
            <a:r>
              <a:rPr lang="en-US" sz="2400" dirty="0">
                <a:solidFill>
                  <a:schemeClr val="accent6"/>
                </a:solidFill>
              </a:rPr>
              <a:t>  Approach grafts: </a:t>
            </a:r>
            <a:r>
              <a:rPr lang="en-US" sz="2400" dirty="0"/>
              <a:t>these aim to join together two parts of plants that have not been detached from their original rootstock, without any loss of nutrition while awaiting the graft's establishment.</a:t>
            </a:r>
            <a:endParaRPr lang="fr-FR" sz="2400" dirty="0"/>
          </a:p>
        </p:txBody>
      </p:sp>
      <p:pic>
        <p:nvPicPr>
          <p:cNvPr id="1026" name="Picture 2" descr="Grafting And Budding">
            <a:extLst>
              <a:ext uri="{FF2B5EF4-FFF2-40B4-BE49-F238E27FC236}">
                <a16:creationId xmlns:a16="http://schemas.microsoft.com/office/drawing/2014/main" id="{93EA36E6-1372-4689-D821-9B8DC0FE3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443" y="1440520"/>
            <a:ext cx="4699022" cy="35197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3CCB958-8748-03CD-A49A-B10A1931BF51}"/>
              </a:ext>
            </a:extLst>
          </p:cNvPr>
          <p:cNvSpPr txBox="1"/>
          <p:nvPr/>
        </p:nvSpPr>
        <p:spPr>
          <a:xfrm>
            <a:off x="262659" y="1893884"/>
            <a:ext cx="6807896" cy="4467057"/>
          </a:xfrm>
          <a:prstGeom prst="rect">
            <a:avLst/>
          </a:prstGeom>
          <a:noFill/>
        </p:spPr>
        <p:txBody>
          <a:bodyPr wrap="square">
            <a:spAutoFit/>
          </a:bodyPr>
          <a:lstStyle/>
          <a:p>
            <a:pPr algn="just">
              <a:lnSpc>
                <a:spcPct val="150000"/>
              </a:lnSpc>
            </a:pPr>
            <a:r>
              <a:rPr lang="fr-FR" sz="2400" dirty="0">
                <a:solidFill>
                  <a:schemeClr val="accent6"/>
                </a:solidFill>
              </a:rPr>
              <a:t>Crown </a:t>
            </a:r>
            <a:r>
              <a:rPr lang="fr-FR" sz="2400" dirty="0" err="1">
                <a:solidFill>
                  <a:schemeClr val="accent6"/>
                </a:solidFill>
              </a:rPr>
              <a:t>Grafting</a:t>
            </a:r>
            <a:r>
              <a:rPr lang="fr-FR" sz="2400" dirty="0">
                <a:solidFill>
                  <a:schemeClr val="accent6"/>
                </a:solidFill>
              </a:rPr>
              <a:t> </a:t>
            </a:r>
            <a:r>
              <a:rPr lang="fr-FR" sz="2400" dirty="0" err="1"/>
              <a:t>is</a:t>
            </a:r>
            <a:r>
              <a:rPr lang="fr-FR" sz="2400" dirty="0"/>
              <a:t> for large, </a:t>
            </a:r>
            <a:r>
              <a:rPr lang="fr-FR" sz="2400" dirty="0" err="1"/>
              <a:t>strong</a:t>
            </a:r>
            <a:r>
              <a:rPr lang="fr-FR" sz="2400" dirty="0"/>
              <a:t> </a:t>
            </a:r>
            <a:r>
              <a:rPr lang="fr-FR" sz="2400" dirty="0" err="1"/>
              <a:t>trees</a:t>
            </a:r>
            <a:r>
              <a:rPr lang="fr-FR" sz="2400" dirty="0"/>
              <a:t> (over 6 cm in </a:t>
            </a:r>
            <a:r>
              <a:rPr lang="fr-FR" sz="2400" dirty="0" err="1"/>
              <a:t>diameter</a:t>
            </a:r>
            <a:r>
              <a:rPr lang="fr-FR" sz="2400" dirty="0"/>
              <a:t>) </a:t>
            </a:r>
            <a:r>
              <a:rPr lang="fr-FR" sz="2400" dirty="0" err="1"/>
              <a:t>that</a:t>
            </a:r>
            <a:r>
              <a:rPr lang="fr-FR" sz="2400" dirty="0"/>
              <a:t> </a:t>
            </a:r>
            <a:r>
              <a:rPr lang="fr-FR" sz="2400" dirty="0" err="1"/>
              <a:t>cannot</a:t>
            </a:r>
            <a:r>
              <a:rPr lang="fr-FR" sz="2400" dirty="0"/>
              <a:t> </a:t>
            </a:r>
            <a:r>
              <a:rPr lang="fr-FR" sz="2400" dirty="0" err="1"/>
              <a:t>be</a:t>
            </a:r>
            <a:r>
              <a:rPr lang="fr-FR" sz="2400" dirty="0"/>
              <a:t> </a:t>
            </a:r>
            <a:r>
              <a:rPr lang="fr-FR" sz="2400" dirty="0" err="1"/>
              <a:t>cleft</a:t>
            </a:r>
            <a:r>
              <a:rPr lang="fr-FR" sz="2400" dirty="0"/>
              <a:t> or </a:t>
            </a:r>
            <a:r>
              <a:rPr lang="fr-FR" sz="2400" dirty="0" err="1"/>
              <a:t>inset</a:t>
            </a:r>
            <a:r>
              <a:rPr lang="fr-FR" sz="2400" dirty="0"/>
              <a:t> </a:t>
            </a:r>
            <a:r>
              <a:rPr lang="fr-FR" sz="2400" dirty="0" err="1"/>
              <a:t>grafted</a:t>
            </a:r>
            <a:r>
              <a:rPr lang="fr-FR" sz="2400" dirty="0"/>
              <a:t>. It </a:t>
            </a:r>
            <a:r>
              <a:rPr lang="fr-FR" sz="2400" dirty="0" err="1"/>
              <a:t>is</a:t>
            </a:r>
            <a:r>
              <a:rPr lang="fr-FR" sz="2400" dirty="0"/>
              <a:t> essential </a:t>
            </a:r>
            <a:r>
              <a:rPr lang="fr-FR" sz="2400" dirty="0" err="1"/>
              <a:t>that</a:t>
            </a:r>
            <a:r>
              <a:rPr lang="fr-FR" sz="2400" dirty="0"/>
              <a:t> the </a:t>
            </a:r>
            <a:r>
              <a:rPr lang="fr-FR" sz="2400" dirty="0" err="1"/>
              <a:t>tree</a:t>
            </a:r>
            <a:r>
              <a:rPr lang="fr-FR" sz="2400" dirty="0"/>
              <a:t> </a:t>
            </a:r>
            <a:r>
              <a:rPr lang="fr-FR" sz="2400" dirty="0" err="1"/>
              <a:t>be</a:t>
            </a:r>
            <a:r>
              <a:rPr lang="fr-FR" sz="2400" dirty="0"/>
              <a:t> </a:t>
            </a:r>
            <a:r>
              <a:rPr lang="fr-FR" sz="2400" dirty="0" err="1"/>
              <a:t>well-saped</a:t>
            </a:r>
            <a:r>
              <a:rPr lang="fr-FR" sz="2400" dirty="0"/>
              <a:t> and </a:t>
            </a:r>
            <a:r>
              <a:rPr lang="fr-FR" sz="2400" dirty="0" err="1"/>
              <a:t>that</a:t>
            </a:r>
            <a:r>
              <a:rPr lang="fr-FR" sz="2400" dirty="0"/>
              <a:t> the </a:t>
            </a:r>
            <a:r>
              <a:rPr lang="fr-FR" sz="2400" dirty="0" err="1"/>
              <a:t>bark</a:t>
            </a:r>
            <a:r>
              <a:rPr lang="fr-FR" sz="2400" dirty="0"/>
              <a:t> </a:t>
            </a:r>
            <a:r>
              <a:rPr lang="fr-FR" sz="2400" dirty="0" err="1"/>
              <a:t>peels</a:t>
            </a:r>
            <a:r>
              <a:rPr lang="fr-FR" sz="2400" dirty="0"/>
              <a:t> off </a:t>
            </a:r>
            <a:r>
              <a:rPr lang="fr-FR" sz="2400" dirty="0" err="1"/>
              <a:t>easily.The</a:t>
            </a:r>
            <a:r>
              <a:rPr lang="fr-FR" sz="2400" dirty="0"/>
              <a:t> </a:t>
            </a:r>
            <a:r>
              <a:rPr lang="fr-FR" sz="2400" dirty="0" err="1"/>
              <a:t>tree</a:t>
            </a:r>
            <a:r>
              <a:rPr lang="fr-FR" sz="2400" dirty="0"/>
              <a:t> </a:t>
            </a:r>
            <a:r>
              <a:rPr lang="fr-FR" sz="2400" dirty="0" err="1"/>
              <a:t>is</a:t>
            </a:r>
            <a:r>
              <a:rPr lang="fr-FR" sz="2400" dirty="0"/>
              <a:t> </a:t>
            </a:r>
            <a:r>
              <a:rPr lang="fr-FR" sz="2400" dirty="0" err="1"/>
              <a:t>prepared</a:t>
            </a:r>
            <a:r>
              <a:rPr lang="fr-FR" sz="2400" dirty="0"/>
              <a:t> 3 to 4 </a:t>
            </a:r>
            <a:r>
              <a:rPr lang="fr-FR" sz="2400" dirty="0" err="1"/>
              <a:t>weeks</a:t>
            </a:r>
            <a:r>
              <a:rPr lang="fr-FR" sz="2400" dirty="0"/>
              <a:t> in </a:t>
            </a:r>
            <a:r>
              <a:rPr lang="fr-FR" sz="2400" dirty="0" err="1"/>
              <a:t>advance</a:t>
            </a:r>
            <a:r>
              <a:rPr lang="fr-FR" sz="2400" dirty="0"/>
              <a:t> and </a:t>
            </a:r>
            <a:r>
              <a:rPr lang="fr-FR" sz="2400" dirty="0" err="1"/>
              <a:t>then</a:t>
            </a:r>
            <a:r>
              <a:rPr lang="fr-FR" sz="2400" dirty="0"/>
              <a:t> </a:t>
            </a:r>
            <a:r>
              <a:rPr lang="fr-FR" sz="2400" dirty="0" err="1"/>
              <a:t>cut</a:t>
            </a:r>
            <a:r>
              <a:rPr lang="fr-FR" sz="2400" dirty="0"/>
              <a:t> back </a:t>
            </a:r>
            <a:r>
              <a:rPr lang="fr-FR" sz="2400" dirty="0" err="1"/>
              <a:t>with</a:t>
            </a:r>
            <a:r>
              <a:rPr lang="fr-FR" sz="2400" dirty="0"/>
              <a:t> a </a:t>
            </a:r>
            <a:r>
              <a:rPr lang="fr-FR" sz="2400" dirty="0" err="1"/>
              <a:t>handsaw</a:t>
            </a:r>
            <a:r>
              <a:rPr lang="fr-FR" sz="2400" dirty="0"/>
              <a:t> to 10 cm </a:t>
            </a:r>
            <a:r>
              <a:rPr lang="fr-FR" sz="2400" dirty="0" err="1"/>
              <a:t>above</a:t>
            </a:r>
            <a:r>
              <a:rPr lang="fr-FR" sz="2400" dirty="0"/>
              <a:t> the </a:t>
            </a:r>
            <a:r>
              <a:rPr lang="fr-FR" sz="2400" dirty="0" err="1"/>
              <a:t>soil</a:t>
            </a:r>
            <a:r>
              <a:rPr lang="fr-FR" sz="2400" dirty="0"/>
              <a:t> surface. At the time of </a:t>
            </a:r>
            <a:r>
              <a:rPr lang="fr-FR" sz="2400" dirty="0" err="1"/>
              <a:t>grafting</a:t>
            </a:r>
            <a:r>
              <a:rPr lang="fr-FR" sz="2400" dirty="0"/>
              <a:t>, the </a:t>
            </a:r>
            <a:r>
              <a:rPr lang="fr-FR" sz="2400" dirty="0" err="1"/>
              <a:t>tree's</a:t>
            </a:r>
            <a:r>
              <a:rPr lang="fr-FR" sz="2400" dirty="0"/>
              <a:t> </a:t>
            </a:r>
            <a:r>
              <a:rPr lang="fr-FR" sz="2400" dirty="0" err="1"/>
              <a:t>wound</a:t>
            </a:r>
            <a:r>
              <a:rPr lang="fr-FR" sz="2400" dirty="0"/>
              <a:t> </a:t>
            </a:r>
            <a:r>
              <a:rPr lang="fr-FR" sz="2400" dirty="0" err="1"/>
              <a:t>is</a:t>
            </a:r>
            <a:r>
              <a:rPr lang="fr-FR" sz="2400" dirty="0"/>
              <a:t> </a:t>
            </a:r>
            <a:r>
              <a:rPr lang="fr-FR" sz="2400" dirty="0" err="1"/>
              <a:t>refreshed</a:t>
            </a:r>
            <a:r>
              <a:rPr lang="fr-FR" sz="2400" dirty="0"/>
              <a:t> </a:t>
            </a:r>
            <a:r>
              <a:rPr lang="fr-FR" sz="2400" dirty="0" err="1"/>
              <a:t>with</a:t>
            </a:r>
            <a:r>
              <a:rPr lang="fr-FR" sz="2400" dirty="0"/>
              <a:t> a </a:t>
            </a:r>
            <a:r>
              <a:rPr lang="fr-FR" sz="2400" dirty="0" err="1"/>
              <a:t>pruning</a:t>
            </a:r>
            <a:r>
              <a:rPr lang="fr-FR" sz="2400" dirty="0"/>
              <a:t> </a:t>
            </a:r>
            <a:r>
              <a:rPr lang="fr-FR" sz="2400" dirty="0" err="1"/>
              <a:t>knife</a:t>
            </a:r>
            <a:r>
              <a:rPr lang="fr-FR" sz="2400" dirty="0"/>
              <a:t>, </a:t>
            </a:r>
            <a:r>
              <a:rPr lang="fr-FR" sz="2400" dirty="0" err="1"/>
              <a:t>then</a:t>
            </a:r>
            <a:r>
              <a:rPr lang="fr-FR" sz="2400" dirty="0"/>
              <a:t> </a:t>
            </a:r>
            <a:r>
              <a:rPr lang="fr-FR" sz="2400" dirty="0" err="1"/>
              <a:t>its</a:t>
            </a:r>
            <a:r>
              <a:rPr lang="fr-FR" sz="2400" dirty="0"/>
              <a:t> </a:t>
            </a:r>
            <a:r>
              <a:rPr lang="fr-FR" sz="2400" dirty="0" err="1"/>
              <a:t>bark</a:t>
            </a:r>
            <a:r>
              <a:rPr lang="fr-FR" sz="2400" dirty="0"/>
              <a:t> </a:t>
            </a:r>
            <a:r>
              <a:rPr lang="fr-FR" sz="2400" dirty="0" err="1"/>
              <a:t>splits</a:t>
            </a:r>
            <a:r>
              <a:rPr lang="fr-FR" sz="2400" dirty="0"/>
              <a:t> </a:t>
            </a:r>
            <a:r>
              <a:rPr lang="fr-FR" sz="2400" dirty="0" err="1"/>
              <a:t>lengthwise</a:t>
            </a:r>
            <a:r>
              <a:rPr lang="fr-FR" sz="2400" dirty="0"/>
              <a:t> about 3 cm in </a:t>
            </a:r>
            <a:r>
              <a:rPr lang="fr-FR" sz="2400" dirty="0" err="1"/>
              <a:t>length</a:t>
            </a:r>
            <a:r>
              <a:rPr lang="fr-FR" sz="2400" dirty="0"/>
              <a:t>. </a:t>
            </a:r>
          </a:p>
        </p:txBody>
      </p:sp>
      <p:pic>
        <p:nvPicPr>
          <p:cNvPr id="1028" name="Picture 4" descr="Crown or Rind Grafting vintage illustration. 35457488 Vector Art at Vecteezy">
            <a:extLst>
              <a:ext uri="{FF2B5EF4-FFF2-40B4-BE49-F238E27FC236}">
                <a16:creationId xmlns:a16="http://schemas.microsoft.com/office/drawing/2014/main" id="{3175324E-C467-AB6C-0DDF-C2DBF2D51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324" y="4521896"/>
            <a:ext cx="2257230" cy="239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A2848-042C-7FCE-0BA3-54C63A75380E}"/>
              </a:ext>
            </a:extLst>
          </p:cNvPr>
          <p:cNvSpPr>
            <a:spLocks noGrp="1"/>
          </p:cNvSpPr>
          <p:nvPr>
            <p:ph type="title"/>
          </p:nvPr>
        </p:nvSpPr>
        <p:spPr/>
        <p:txBody>
          <a:bodyPr/>
          <a:lstStyle/>
          <a:p>
            <a:r>
              <a:rPr lang="fr-FR" dirty="0" err="1">
                <a:solidFill>
                  <a:schemeClr val="accent6"/>
                </a:solidFill>
              </a:rPr>
              <a:t>Underbark</a:t>
            </a:r>
            <a:r>
              <a:rPr lang="fr-FR" dirty="0">
                <a:solidFill>
                  <a:schemeClr val="accent6"/>
                </a:solidFill>
              </a:rPr>
              <a:t> </a:t>
            </a:r>
            <a:r>
              <a:rPr lang="fr-FR" dirty="0" err="1">
                <a:solidFill>
                  <a:schemeClr val="accent6"/>
                </a:solidFill>
              </a:rPr>
              <a:t>side</a:t>
            </a:r>
            <a:r>
              <a:rPr lang="fr-FR" dirty="0">
                <a:solidFill>
                  <a:schemeClr val="accent6"/>
                </a:solidFill>
              </a:rPr>
              <a:t> </a:t>
            </a:r>
            <a:r>
              <a:rPr lang="fr-FR" dirty="0" err="1">
                <a:solidFill>
                  <a:schemeClr val="accent6"/>
                </a:solidFill>
              </a:rPr>
              <a:t>grafting</a:t>
            </a:r>
            <a:r>
              <a:rPr lang="fr-FR" dirty="0">
                <a:solidFill>
                  <a:schemeClr val="accent6"/>
                </a:solidFill>
              </a:rPr>
              <a:t> or </a:t>
            </a:r>
            <a:r>
              <a:rPr lang="fr-FR" dirty="0" err="1">
                <a:solidFill>
                  <a:schemeClr val="accent6"/>
                </a:solidFill>
              </a:rPr>
              <a:t>underbark</a:t>
            </a:r>
            <a:r>
              <a:rPr lang="fr-FR" dirty="0">
                <a:solidFill>
                  <a:schemeClr val="accent6"/>
                </a:solidFill>
              </a:rPr>
              <a:t> </a:t>
            </a:r>
            <a:r>
              <a:rPr lang="fr-FR" dirty="0" err="1">
                <a:solidFill>
                  <a:schemeClr val="accent6"/>
                </a:solidFill>
              </a:rPr>
              <a:t>grafting</a:t>
            </a:r>
            <a:endParaRPr lang="fr-FR" dirty="0">
              <a:solidFill>
                <a:schemeClr val="accent6"/>
              </a:solidFill>
            </a:endParaRPr>
          </a:p>
        </p:txBody>
      </p:sp>
      <p:sp>
        <p:nvSpPr>
          <p:cNvPr id="4" name="Espace réservé du texte 3">
            <a:extLst>
              <a:ext uri="{FF2B5EF4-FFF2-40B4-BE49-F238E27FC236}">
                <a16:creationId xmlns:a16="http://schemas.microsoft.com/office/drawing/2014/main" id="{D7B21C1C-C7D8-4063-8EA5-9D62208E40E9}"/>
              </a:ext>
            </a:extLst>
          </p:cNvPr>
          <p:cNvSpPr>
            <a:spLocks noGrp="1"/>
          </p:cNvSpPr>
          <p:nvPr>
            <p:ph type="body" sz="half" idx="2"/>
          </p:nvPr>
        </p:nvSpPr>
        <p:spPr/>
        <p:txBody>
          <a:bodyPr>
            <a:normAutofit/>
          </a:bodyPr>
          <a:lstStyle/>
          <a:p>
            <a:pPr algn="just"/>
            <a:r>
              <a:rPr lang="fr-FR" sz="2400" dirty="0"/>
              <a:t>This </a:t>
            </a:r>
            <a:r>
              <a:rPr lang="fr-FR" sz="2400" dirty="0" err="1"/>
              <a:t>involves</a:t>
            </a:r>
            <a:r>
              <a:rPr lang="fr-FR" sz="2400" dirty="0"/>
              <a:t> </a:t>
            </a:r>
            <a:r>
              <a:rPr lang="fr-FR" sz="2400" dirty="0" err="1"/>
              <a:t>placing</a:t>
            </a:r>
            <a:r>
              <a:rPr lang="fr-FR" sz="2400" dirty="0"/>
              <a:t> </a:t>
            </a:r>
            <a:r>
              <a:rPr lang="fr-FR" sz="2400" dirty="0" err="1"/>
              <a:t>grafts</a:t>
            </a:r>
            <a:r>
              <a:rPr lang="fr-FR" sz="2400" dirty="0"/>
              <a:t> </a:t>
            </a:r>
            <a:r>
              <a:rPr lang="fr-FR" sz="2400" dirty="0" err="1"/>
              <a:t>laterally</a:t>
            </a:r>
            <a:r>
              <a:rPr lang="fr-FR" sz="2400" dirty="0"/>
              <a:t> </a:t>
            </a:r>
            <a:r>
              <a:rPr lang="fr-FR" sz="2400" dirty="0" err="1"/>
              <a:t>under</a:t>
            </a:r>
            <a:r>
              <a:rPr lang="fr-FR" sz="2400" dirty="0"/>
              <a:t> the </a:t>
            </a:r>
            <a:r>
              <a:rPr lang="fr-FR" sz="2400" dirty="0" err="1"/>
              <a:t>bark</a:t>
            </a:r>
            <a:r>
              <a:rPr lang="fr-FR" sz="2400" dirty="0"/>
              <a:t> of the main branches. The </a:t>
            </a:r>
            <a:r>
              <a:rPr lang="fr-FR" sz="2400" dirty="0" err="1"/>
              <a:t>grafts</a:t>
            </a:r>
            <a:r>
              <a:rPr lang="fr-FR" sz="2400" dirty="0"/>
              <a:t> can </a:t>
            </a:r>
            <a:r>
              <a:rPr lang="fr-FR" sz="2400" dirty="0" err="1"/>
              <a:t>be</a:t>
            </a:r>
            <a:r>
              <a:rPr lang="fr-FR" sz="2400" dirty="0"/>
              <a:t> </a:t>
            </a:r>
            <a:r>
              <a:rPr lang="fr-FR" sz="2400" dirty="0" err="1"/>
              <a:t>young</a:t>
            </a:r>
            <a:r>
              <a:rPr lang="fr-FR" sz="2400" dirty="0"/>
              <a:t> </a:t>
            </a:r>
            <a:r>
              <a:rPr lang="fr-FR" sz="2400" dirty="0" err="1"/>
              <a:t>twigs</a:t>
            </a:r>
            <a:r>
              <a:rPr lang="fr-FR" sz="2400" dirty="0"/>
              <a:t> or fruit </a:t>
            </a:r>
            <a:r>
              <a:rPr lang="fr-FR" sz="2400" dirty="0" err="1"/>
              <a:t>buds</a:t>
            </a:r>
            <a:r>
              <a:rPr lang="fr-FR" sz="2400" dirty="0"/>
              <a:t>.</a:t>
            </a:r>
          </a:p>
          <a:p>
            <a:endParaRPr lang="fr-FR" dirty="0"/>
          </a:p>
        </p:txBody>
      </p:sp>
      <p:pic>
        <p:nvPicPr>
          <p:cNvPr id="2050" name="Picture 2" descr="Bark Grafting - The Fruit House">
            <a:extLst>
              <a:ext uri="{FF2B5EF4-FFF2-40B4-BE49-F238E27FC236}">
                <a16:creationId xmlns:a16="http://schemas.microsoft.com/office/drawing/2014/main" id="{3C41E4AF-75C5-AA02-7F9A-8B2CEED328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7188" y="1168380"/>
            <a:ext cx="4610719" cy="306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0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D6EFBF-5386-0154-0E87-B706453E8BFF}"/>
              </a:ext>
            </a:extLst>
          </p:cNvPr>
          <p:cNvSpPr>
            <a:spLocks noGrp="1"/>
          </p:cNvSpPr>
          <p:nvPr>
            <p:ph idx="1"/>
          </p:nvPr>
        </p:nvSpPr>
        <p:spPr>
          <a:xfrm>
            <a:off x="499533" y="475488"/>
            <a:ext cx="10854267" cy="6052312"/>
          </a:xfrm>
        </p:spPr>
        <p:txBody>
          <a:bodyPr>
            <a:normAutofit fontScale="77500" lnSpcReduction="20000"/>
          </a:bodyPr>
          <a:lstStyle/>
          <a:p>
            <a:pPr marL="0" indent="0">
              <a:buNone/>
            </a:pPr>
            <a:r>
              <a:rPr lang="en-US" b="1" u="sng" dirty="0"/>
              <a:t>6. </a:t>
            </a:r>
            <a:r>
              <a:rPr lang="en-US" dirty="0">
                <a:solidFill>
                  <a:schemeClr val="accent2"/>
                </a:solidFill>
              </a:rPr>
              <a:t> </a:t>
            </a:r>
            <a:r>
              <a:rPr lang="en-US" dirty="0">
                <a:solidFill>
                  <a:schemeClr val="accent2">
                    <a:lumMod val="75000"/>
                  </a:schemeClr>
                </a:solidFill>
              </a:rPr>
              <a:t>Inspection and certification of plants and seeds</a:t>
            </a:r>
          </a:p>
          <a:p>
            <a:pPr marL="0" indent="0">
              <a:buNone/>
            </a:pPr>
            <a:r>
              <a:rPr lang="en-US" dirty="0"/>
              <a:t>6.1. Purpose of inspection and certification</a:t>
            </a:r>
          </a:p>
          <a:p>
            <a:pPr marL="0" indent="0">
              <a:buNone/>
            </a:pPr>
            <a:r>
              <a:rPr lang="en-US" dirty="0"/>
              <a:t>6.2. Definitions</a:t>
            </a:r>
          </a:p>
          <a:p>
            <a:pPr marL="0" indent="0">
              <a:buNone/>
            </a:pPr>
            <a:r>
              <a:rPr lang="en-US" dirty="0"/>
              <a:t>6.3. Status of plant material</a:t>
            </a:r>
          </a:p>
          <a:p>
            <a:pPr marL="0" indent="0">
              <a:buNone/>
            </a:pPr>
            <a:r>
              <a:rPr lang="en-US" dirty="0"/>
              <a:t>6.4. Approvals</a:t>
            </a:r>
          </a:p>
          <a:p>
            <a:pPr marL="0" indent="0">
              <a:buNone/>
            </a:pPr>
            <a:r>
              <a:rPr lang="en-US" dirty="0"/>
              <a:t>6.5. Inspection</a:t>
            </a:r>
          </a:p>
          <a:p>
            <a:pPr marL="0" indent="0">
              <a:buNone/>
            </a:pPr>
            <a:r>
              <a:rPr lang="en-US" b="1" u="sng" dirty="0"/>
              <a:t>7. </a:t>
            </a:r>
            <a:r>
              <a:rPr lang="en-US" dirty="0">
                <a:solidFill>
                  <a:schemeClr val="accent2">
                    <a:lumMod val="75000"/>
                  </a:schemeClr>
                </a:solidFill>
              </a:rPr>
              <a:t> Production scheme for certified plants</a:t>
            </a:r>
          </a:p>
          <a:p>
            <a:pPr marL="0" indent="0">
              <a:buNone/>
            </a:pPr>
            <a:r>
              <a:rPr lang="en-US" dirty="0"/>
              <a:t>7.1. Selection for </a:t>
            </a:r>
            <a:r>
              <a:rPr lang="en-US" dirty="0" err="1"/>
              <a:t>promological</a:t>
            </a:r>
            <a:r>
              <a:rPr lang="en-US" dirty="0"/>
              <a:t> quality</a:t>
            </a:r>
          </a:p>
          <a:p>
            <a:pPr marL="0" indent="0">
              <a:buNone/>
            </a:pPr>
            <a:r>
              <a:rPr lang="en-US" dirty="0"/>
              <a:t>7.2. Production of initial material</a:t>
            </a:r>
          </a:p>
          <a:p>
            <a:pPr marL="0" indent="0">
              <a:buNone/>
            </a:pPr>
            <a:r>
              <a:rPr lang="en-US" dirty="0"/>
              <a:t>7.3. Certification of plants and seeds</a:t>
            </a:r>
          </a:p>
          <a:p>
            <a:pPr marL="0" indent="0">
              <a:buNone/>
            </a:pPr>
            <a:r>
              <a:rPr lang="en-US" dirty="0"/>
              <a:t>7.4. Inspection of </a:t>
            </a:r>
            <a:r>
              <a:rPr lang="en-US" dirty="0" err="1"/>
              <a:t>vinewood</a:t>
            </a:r>
            <a:r>
              <a:rPr lang="en-US" dirty="0"/>
              <a:t> and vine plant production</a:t>
            </a:r>
          </a:p>
          <a:p>
            <a:pPr marL="0" indent="0">
              <a:buNone/>
            </a:pPr>
            <a:r>
              <a:rPr lang="en-US" dirty="0"/>
              <a:t>7.5. Certified propagation material</a:t>
            </a:r>
          </a:p>
          <a:p>
            <a:pPr marL="0" indent="0">
              <a:buNone/>
            </a:pPr>
            <a:r>
              <a:rPr lang="en-US" dirty="0"/>
              <a:t>7.6. Production of rootstocks and cuttings</a:t>
            </a:r>
          </a:p>
          <a:p>
            <a:pPr marL="0" indent="0">
              <a:buNone/>
            </a:pPr>
            <a:r>
              <a:rPr lang="en-US" dirty="0"/>
              <a:t>7.7. Inspection and certification of mother plants</a:t>
            </a:r>
          </a:p>
          <a:p>
            <a:pPr marL="0" indent="0">
              <a:buNone/>
            </a:pPr>
            <a:r>
              <a:rPr lang="en-US" dirty="0"/>
              <a:t>7.8. Harvesting and certification of rootstocks, layering and cuttings</a:t>
            </a:r>
          </a:p>
          <a:p>
            <a:pPr marL="0" indent="0">
              <a:buNone/>
            </a:pPr>
            <a:r>
              <a:rPr lang="en-US" dirty="0"/>
              <a:t>7.9. Certified plants</a:t>
            </a:r>
            <a:endParaRPr lang="fr-FR" dirty="0"/>
          </a:p>
        </p:txBody>
      </p:sp>
    </p:spTree>
    <p:extLst>
      <p:ext uri="{BB962C8B-B14F-4D97-AF65-F5344CB8AC3E}">
        <p14:creationId xmlns:p14="http://schemas.microsoft.com/office/powerpoint/2010/main" val="4891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03D16A-1E95-A12A-ECBE-F36217805C93}"/>
              </a:ext>
            </a:extLst>
          </p:cNvPr>
          <p:cNvSpPr txBox="1"/>
          <p:nvPr/>
        </p:nvSpPr>
        <p:spPr>
          <a:xfrm>
            <a:off x="207818" y="237995"/>
            <a:ext cx="11984182" cy="5196166"/>
          </a:xfrm>
          <a:prstGeom prst="rect">
            <a:avLst/>
          </a:prstGeom>
          <a:noFill/>
        </p:spPr>
        <p:txBody>
          <a:bodyPr wrap="square">
            <a:spAutoFit/>
          </a:bodyPr>
          <a:lstStyle/>
          <a:p>
            <a:pPr algn="just">
              <a:lnSpc>
                <a:spcPct val="150000"/>
              </a:lnSpc>
            </a:pPr>
            <a:r>
              <a:rPr lang="fr-FR" sz="2800" b="1" dirty="0">
                <a:solidFill>
                  <a:schemeClr val="accent6"/>
                </a:solidFill>
              </a:rPr>
              <a:t> </a:t>
            </a:r>
            <a:r>
              <a:rPr lang="en-US" sz="2800" b="1" dirty="0">
                <a:solidFill>
                  <a:schemeClr val="accent6"/>
                </a:solidFill>
              </a:rPr>
              <a:t>Bud grafting</a:t>
            </a:r>
          </a:p>
          <a:p>
            <a:pPr algn="just">
              <a:lnSpc>
                <a:spcPct val="150000"/>
              </a:lnSpc>
            </a:pPr>
            <a:r>
              <a:rPr lang="en-US" sz="2800" dirty="0"/>
              <a:t>This is very important; bud grafting is responsible for 90% of our fruit trees (scion) and is the most practical method due to: </a:t>
            </a:r>
          </a:p>
          <a:p>
            <a:pPr algn="just">
              <a:lnSpc>
                <a:spcPct val="150000"/>
              </a:lnSpc>
            </a:pPr>
            <a:r>
              <a:rPr lang="en-US" sz="2800" dirty="0"/>
              <a:t> Its wide range of possibilities </a:t>
            </a:r>
          </a:p>
          <a:p>
            <a:pPr algn="just">
              <a:lnSpc>
                <a:spcPct val="150000"/>
              </a:lnSpc>
            </a:pPr>
            <a:r>
              <a:rPr lang="en-US" sz="2800" dirty="0"/>
              <a:t> Its rapid execution </a:t>
            </a:r>
          </a:p>
          <a:p>
            <a:pPr algn="just">
              <a:lnSpc>
                <a:spcPct val="150000"/>
              </a:lnSpc>
            </a:pPr>
            <a:r>
              <a:rPr lang="en-US" sz="2800" dirty="0"/>
              <a:t> Its almost guaranteed success rate: around 90-95%. A skilled grafter can perform 1000 grafts, resulting in the smallest wound. This method is essential for trees whose tissues deteriorate easily (stone fruit trees).</a:t>
            </a:r>
            <a:endParaRPr lang="fr-FR" sz="2800" dirty="0"/>
          </a:p>
        </p:txBody>
      </p:sp>
    </p:spTree>
    <p:extLst>
      <p:ext uri="{BB962C8B-B14F-4D97-AF65-F5344CB8AC3E}">
        <p14:creationId xmlns:p14="http://schemas.microsoft.com/office/powerpoint/2010/main" val="2069285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DC882-6833-8565-6CC6-044E09A12706}"/>
              </a:ext>
            </a:extLst>
          </p:cNvPr>
          <p:cNvSpPr>
            <a:spLocks noGrp="1"/>
          </p:cNvSpPr>
          <p:nvPr>
            <p:ph type="title"/>
          </p:nvPr>
        </p:nvSpPr>
        <p:spPr/>
        <p:txBody>
          <a:bodyPr/>
          <a:lstStyle/>
          <a:p>
            <a:r>
              <a:rPr lang="en-US" dirty="0">
                <a:solidFill>
                  <a:srgbClr val="001D35"/>
                </a:solidFill>
                <a:latin typeface="Google Sans"/>
              </a:rPr>
              <a:t>2.2. Setting up a plant material propagation chain </a:t>
            </a:r>
            <a:endParaRPr lang="fr-FR" dirty="0"/>
          </a:p>
        </p:txBody>
      </p:sp>
      <p:sp>
        <p:nvSpPr>
          <p:cNvPr id="3" name="Espace réservé du contenu 2">
            <a:extLst>
              <a:ext uri="{FF2B5EF4-FFF2-40B4-BE49-F238E27FC236}">
                <a16:creationId xmlns:a16="http://schemas.microsoft.com/office/drawing/2014/main" id="{843B3715-CFC2-989E-A729-AC8038B90AC7}"/>
              </a:ext>
            </a:extLst>
          </p:cNvPr>
          <p:cNvSpPr>
            <a:spLocks noGrp="1"/>
          </p:cNvSpPr>
          <p:nvPr>
            <p:ph idx="1"/>
          </p:nvPr>
        </p:nvSpPr>
        <p:spPr/>
        <p:txBody>
          <a:bodyPr/>
          <a:lstStyle/>
          <a:p>
            <a:pPr algn="just">
              <a:lnSpc>
                <a:spcPct val="150000"/>
              </a:lnSpc>
            </a:pPr>
            <a:r>
              <a:rPr lang="en-US" b="0" i="0" dirty="0">
                <a:solidFill>
                  <a:srgbClr val="001D35"/>
                </a:solidFill>
                <a:effectLst/>
                <a:latin typeface="Google Sans"/>
              </a:rPr>
              <a:t>involves preparing the plant material, choosing and preparing a propagation environment with the right tools, and providing consistent aftercare for the developing plants. Key steps include taking cuttings or seeds, placing them in a suitable growing medium, controlling temperature and humidity, and ensuring adequate light and moisture as they grow into new plants. </a:t>
            </a:r>
            <a:endParaRPr lang="fr-FR" dirty="0"/>
          </a:p>
        </p:txBody>
      </p:sp>
    </p:spTree>
    <p:extLst>
      <p:ext uri="{BB962C8B-B14F-4D97-AF65-F5344CB8AC3E}">
        <p14:creationId xmlns:p14="http://schemas.microsoft.com/office/powerpoint/2010/main" val="30402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87E0B-CD59-8D56-1C72-C504B9EF61D6}"/>
              </a:ext>
            </a:extLst>
          </p:cNvPr>
          <p:cNvSpPr>
            <a:spLocks noGrp="1"/>
          </p:cNvSpPr>
          <p:nvPr>
            <p:ph type="title"/>
          </p:nvPr>
        </p:nvSpPr>
        <p:spPr/>
        <p:txBody>
          <a:bodyPr/>
          <a:lstStyle/>
          <a:p>
            <a:r>
              <a:rPr lang="en-US" dirty="0">
                <a:solidFill>
                  <a:srgbClr val="001D35"/>
                </a:solidFill>
                <a:latin typeface="Google Sans"/>
              </a:rPr>
              <a:t>1. Prepare the propagation environment</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4F2DC493-7245-69FF-EE24-0DBADAA97226}"/>
              </a:ext>
            </a:extLst>
          </p:cNvPr>
          <p:cNvSpPr>
            <a:spLocks noGrp="1"/>
          </p:cNvSpPr>
          <p:nvPr>
            <p:ph idx="1"/>
          </p:nvPr>
        </p:nvSpPr>
        <p:spPr>
          <a:xfrm>
            <a:off x="381000" y="1246452"/>
            <a:ext cx="10811933" cy="5179748"/>
          </a:xfrm>
        </p:spPr>
        <p:txBody>
          <a:bodyPr>
            <a:normAutofit lnSpcReduction="10000"/>
          </a:bodyPr>
          <a:lstStyle/>
          <a:p>
            <a:pPr algn="l">
              <a:buFont typeface="Arial" panose="020B0604020202020204" pitchFamily="34" charset="0"/>
              <a:buChar char="•"/>
            </a:pPr>
            <a:r>
              <a:rPr lang="en-US" b="1" i="0" dirty="0">
                <a:solidFill>
                  <a:srgbClr val="001D35"/>
                </a:solidFill>
                <a:effectLst/>
                <a:latin typeface="Google Sans"/>
              </a:rPr>
              <a:t>Set up a dedicated space:</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This could be a room, a greenhouse, or a propagation box, with access to water and light.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Ensure proper lighting:</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Use artificial grow lights if natural light is insufficient, keeping them at a distance that provides enough energy without burning the plants. </a:t>
            </a:r>
          </a:p>
          <a:p>
            <a:pPr algn="l"/>
            <a:r>
              <a:rPr lang="fr-FR" b="1" i="0" dirty="0">
                <a:solidFill>
                  <a:srgbClr val="001D35"/>
                </a:solidFill>
                <a:effectLst/>
                <a:latin typeface="Google Sans"/>
              </a:rPr>
              <a:t>Control the </a:t>
            </a:r>
            <a:r>
              <a:rPr lang="fr-FR" b="1" i="0" dirty="0" err="1">
                <a:solidFill>
                  <a:srgbClr val="001D35"/>
                </a:solidFill>
                <a:effectLst/>
                <a:latin typeface="Google Sans"/>
              </a:rPr>
              <a:t>temperature</a:t>
            </a:r>
            <a:r>
              <a:rPr lang="fr-FR" b="1" i="0" dirty="0">
                <a:solidFill>
                  <a:srgbClr val="001D35"/>
                </a:solidFill>
                <a:effectLst/>
                <a:latin typeface="Google Sans"/>
              </a:rPr>
              <a:t>:</a:t>
            </a:r>
            <a:r>
              <a:rPr lang="fr-FR" b="0" i="0" dirty="0">
                <a:solidFill>
                  <a:srgbClr val="001D35"/>
                </a:solidFill>
                <a:effectLst/>
                <a:latin typeface="Google Sans"/>
              </a:rPr>
              <a:t> </a:t>
            </a:r>
          </a:p>
          <a:p>
            <a:pPr algn="l"/>
            <a:r>
              <a:rPr lang="fr-FR" b="0" i="0" dirty="0" err="1">
                <a:solidFill>
                  <a:srgbClr val="001D35"/>
                </a:solidFill>
                <a:effectLst/>
                <a:latin typeface="Google Sans"/>
              </a:rPr>
              <a:t>Maintain</a:t>
            </a:r>
            <a:r>
              <a:rPr lang="fr-FR" b="0" i="0" dirty="0">
                <a:solidFill>
                  <a:srgbClr val="001D35"/>
                </a:solidFill>
                <a:effectLst/>
                <a:latin typeface="Google Sans"/>
              </a:rPr>
              <a:t> a consistent </a:t>
            </a:r>
            <a:r>
              <a:rPr lang="fr-FR" b="0" i="0" dirty="0" err="1">
                <a:solidFill>
                  <a:srgbClr val="001D35"/>
                </a:solidFill>
                <a:effectLst/>
                <a:latin typeface="Google Sans"/>
              </a:rPr>
              <a:t>temperature</a:t>
            </a:r>
            <a:endParaRPr lang="fr-FR" b="0" i="0" dirty="0">
              <a:solidFill>
                <a:srgbClr val="001D35"/>
              </a:solidFill>
              <a:effectLst/>
              <a:latin typeface="Google Sans"/>
            </a:endParaRPr>
          </a:p>
          <a:p>
            <a:pPr algn="l"/>
            <a:r>
              <a:rPr lang="en-US" b="1" i="0" dirty="0">
                <a:solidFill>
                  <a:srgbClr val="001D35"/>
                </a:solidFill>
                <a:effectLst/>
                <a:latin typeface="Google Sans"/>
              </a:rPr>
              <a:t>Manage humidity:</a:t>
            </a:r>
            <a:r>
              <a:rPr lang="en-US" b="0" i="0" dirty="0">
                <a:solidFill>
                  <a:srgbClr val="001D35"/>
                </a:solidFill>
                <a:effectLst/>
                <a:latin typeface="Google Sans"/>
              </a:rPr>
              <a:t> </a:t>
            </a:r>
          </a:p>
          <a:p>
            <a:pPr algn="l"/>
            <a:r>
              <a:rPr lang="en-US" b="0" i="0" dirty="0">
                <a:solidFill>
                  <a:srgbClr val="001D35"/>
                </a:solidFill>
                <a:effectLst/>
                <a:latin typeface="Google Sans"/>
              </a:rPr>
              <a:t>Use a humidity dome, a plastic bag, or a propagation bin to maintain high humidity, which is crucial for cuttings</a:t>
            </a:r>
          </a:p>
          <a:p>
            <a:pPr algn="l"/>
            <a:endParaRPr lang="fr-FR" b="0" i="0" dirty="0">
              <a:solidFill>
                <a:srgbClr val="001D35"/>
              </a:solidFill>
              <a:effectLst/>
              <a:latin typeface="Google Sans"/>
            </a:endParaRPr>
          </a:p>
          <a:p>
            <a:endParaRPr lang="fr-FR" dirty="0"/>
          </a:p>
        </p:txBody>
      </p:sp>
    </p:spTree>
    <p:extLst>
      <p:ext uri="{BB962C8B-B14F-4D97-AF65-F5344CB8AC3E}">
        <p14:creationId xmlns:p14="http://schemas.microsoft.com/office/powerpoint/2010/main" val="173715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9D6EF-4E38-47B7-8ED2-BB54819E8F7A}"/>
              </a:ext>
            </a:extLst>
          </p:cNvPr>
          <p:cNvSpPr>
            <a:spLocks noGrp="1"/>
          </p:cNvSpPr>
          <p:nvPr>
            <p:ph type="title"/>
          </p:nvPr>
        </p:nvSpPr>
        <p:spPr/>
        <p:txBody>
          <a:bodyPr/>
          <a:lstStyle/>
          <a:p>
            <a:r>
              <a:rPr lang="en-US" dirty="0">
                <a:solidFill>
                  <a:srgbClr val="001D35"/>
                </a:solidFill>
                <a:latin typeface="Google Sans"/>
              </a:rPr>
              <a:t>2. Prepare the plant material and medium</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7B69740F-167E-5DF7-6036-2AD3879D1323}"/>
              </a:ext>
            </a:extLst>
          </p:cNvPr>
          <p:cNvSpPr>
            <a:spLocks noGrp="1"/>
          </p:cNvSpPr>
          <p:nvPr>
            <p:ph idx="1"/>
          </p:nvPr>
        </p:nvSpPr>
        <p:spPr>
          <a:xfrm>
            <a:off x="254000" y="1295400"/>
            <a:ext cx="11099800" cy="5376333"/>
          </a:xfrm>
        </p:spPr>
        <p:txBody>
          <a:bodyPr>
            <a:normAutofit lnSpcReduction="10000"/>
          </a:bodyPr>
          <a:lstStyle/>
          <a:p>
            <a:pPr algn="l">
              <a:buFont typeface="Arial" panose="020B0604020202020204" pitchFamily="34" charset="0"/>
              <a:buChar char="•"/>
            </a:pPr>
            <a:r>
              <a:rPr lang="en-US" b="1" i="0" dirty="0">
                <a:solidFill>
                  <a:srgbClr val="001D35"/>
                </a:solidFill>
                <a:effectLst/>
                <a:latin typeface="Google Sans"/>
              </a:rPr>
              <a:t>Take cuttings or seeds:</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Use healthy cuttings from new growth, or sow seeds according to their specific needs.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Use a suitable growing medium:</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A well-draining mix is essential. Consider using a blend of components like sphagnum moss, perlite, pumice, or sand.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Plant the cuttings:</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After taking a cutting, remove the lower leaves and place the cutting in the prepared medium, ensuring the node is covered.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Label everything:</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Label each container with the plant's name and date to keep track of your progress. </a:t>
            </a:r>
          </a:p>
          <a:p>
            <a:endParaRPr lang="fr-FR" dirty="0"/>
          </a:p>
        </p:txBody>
      </p:sp>
    </p:spTree>
    <p:extLst>
      <p:ext uri="{BB962C8B-B14F-4D97-AF65-F5344CB8AC3E}">
        <p14:creationId xmlns:p14="http://schemas.microsoft.com/office/powerpoint/2010/main" val="1047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9F93E-EB26-C649-167D-520D8A46BA17}"/>
              </a:ext>
            </a:extLst>
          </p:cNvPr>
          <p:cNvSpPr>
            <a:spLocks noGrp="1"/>
          </p:cNvSpPr>
          <p:nvPr>
            <p:ph type="title"/>
          </p:nvPr>
        </p:nvSpPr>
        <p:spPr/>
        <p:txBody>
          <a:bodyPr/>
          <a:lstStyle/>
          <a:p>
            <a:r>
              <a:rPr lang="en-US" dirty="0">
                <a:solidFill>
                  <a:srgbClr val="001D35"/>
                </a:solidFill>
                <a:latin typeface="Google Sans"/>
              </a:rPr>
              <a:t>3. Provide aftercare and maintenance</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40DEF2A3-B242-BDC7-BDBF-4394C1E59D06}"/>
              </a:ext>
            </a:extLst>
          </p:cNvPr>
          <p:cNvSpPr>
            <a:spLocks noGrp="1"/>
          </p:cNvSpPr>
          <p:nvPr>
            <p:ph idx="1"/>
          </p:nvPr>
        </p:nvSpPr>
        <p:spPr>
          <a:xfrm>
            <a:off x="220133" y="990600"/>
            <a:ext cx="11133667" cy="5186363"/>
          </a:xfrm>
        </p:spPr>
        <p:txBody>
          <a:bodyPr>
            <a:normAutofit fontScale="92500" lnSpcReduction="20000"/>
          </a:bodyPr>
          <a:lstStyle/>
          <a:p>
            <a:pPr algn="l">
              <a:buFont typeface="Arial" panose="020B0604020202020204" pitchFamily="34" charset="0"/>
              <a:buChar char="•"/>
            </a:pPr>
            <a:r>
              <a:rPr lang="en-US" b="1" i="0" dirty="0">
                <a:solidFill>
                  <a:srgbClr val="001D35"/>
                </a:solidFill>
                <a:effectLst/>
                <a:latin typeface="Google Sans"/>
              </a:rPr>
              <a:t>Maintain moisture:</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Keep the medium moist but not waterlogged. Misting the cuttings can also be beneficial.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Monitor regularly:</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Check daily for temperature fluctuations, water levels, and seedling emergence.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Provide nutrients:</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Once roots and new growth appear, start adding nutrients to the growing medium.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Acclimate new plants:</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Once roots are established, gradually acclimate the new plants to the outside environment if they were started indoors.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Ensure hygiene:</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Maintain hygiene and biosecurity throughout the process to prevent diseases</a:t>
            </a:r>
          </a:p>
          <a:p>
            <a:pPr marL="0" indent="0">
              <a:buNone/>
            </a:pPr>
            <a:endParaRPr lang="fr-FR" dirty="0"/>
          </a:p>
        </p:txBody>
      </p:sp>
    </p:spTree>
    <p:extLst>
      <p:ext uri="{BB962C8B-B14F-4D97-AF65-F5344CB8AC3E}">
        <p14:creationId xmlns:p14="http://schemas.microsoft.com/office/powerpoint/2010/main" val="27796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3D947-B9CF-DF42-36AE-1F8460ED7300}"/>
              </a:ext>
            </a:extLst>
          </p:cNvPr>
          <p:cNvSpPr>
            <a:spLocks noGrp="1"/>
          </p:cNvSpPr>
          <p:nvPr>
            <p:ph type="title"/>
          </p:nvPr>
        </p:nvSpPr>
        <p:spPr/>
        <p:txBody>
          <a:bodyPr/>
          <a:lstStyle/>
          <a:p>
            <a:r>
              <a:rPr lang="en-US" dirty="0"/>
              <a:t>2.3. Steps in the propagation chain for high-quality plant material</a:t>
            </a:r>
            <a:endParaRPr lang="fr-FR" dirty="0"/>
          </a:p>
        </p:txBody>
      </p:sp>
      <p:sp>
        <p:nvSpPr>
          <p:cNvPr id="3" name="Espace réservé du contenu 2">
            <a:extLst>
              <a:ext uri="{FF2B5EF4-FFF2-40B4-BE49-F238E27FC236}">
                <a16:creationId xmlns:a16="http://schemas.microsoft.com/office/drawing/2014/main" id="{17071DB7-075A-E025-5E4A-5B8CCCDAF60F}"/>
              </a:ext>
            </a:extLst>
          </p:cNvPr>
          <p:cNvSpPr>
            <a:spLocks noGrp="1"/>
          </p:cNvSpPr>
          <p:nvPr>
            <p:ph idx="1"/>
          </p:nvPr>
        </p:nvSpPr>
        <p:spPr>
          <a:xfrm>
            <a:off x="143933" y="1825625"/>
            <a:ext cx="11209867" cy="4846108"/>
          </a:xfrm>
        </p:spPr>
        <p:txBody>
          <a:bodyPr>
            <a:normAutofit/>
          </a:bodyPr>
          <a:lstStyle/>
          <a:p>
            <a:pPr algn="just">
              <a:lnSpc>
                <a:spcPct val="150000"/>
              </a:lnSpc>
            </a:pPr>
            <a:r>
              <a:rPr lang="en-US" b="0" i="0" dirty="0">
                <a:solidFill>
                  <a:srgbClr val="001D35"/>
                </a:solidFill>
                <a:effectLst/>
                <a:latin typeface="Google Sans"/>
              </a:rPr>
              <a:t>The propagation chain for high-quality plant material involves selecting superior parent plants, preparing propagation material, using a suitable propagation method like cuttings or grafting, managing the environment for rooting and growth, and maintaining plant health through proper care.</a:t>
            </a:r>
          </a:p>
          <a:p>
            <a:pPr algn="just">
              <a:lnSpc>
                <a:spcPct val="150000"/>
              </a:lnSpc>
            </a:pPr>
            <a:r>
              <a:rPr lang="en-US" b="0" i="0" dirty="0">
                <a:solidFill>
                  <a:srgbClr val="001D35"/>
                </a:solidFill>
                <a:effectLst/>
                <a:latin typeface="Google Sans"/>
              </a:rPr>
              <a:t> Key steps include choosing healthy stock, preparing the media, inserting the material, controlling environmental factors like moisture, temperature, and light, and providing aftercare like nutrition and pest control. </a:t>
            </a:r>
            <a:endParaRPr lang="fr-FR" dirty="0"/>
          </a:p>
        </p:txBody>
      </p:sp>
    </p:spTree>
    <p:extLst>
      <p:ext uri="{BB962C8B-B14F-4D97-AF65-F5344CB8AC3E}">
        <p14:creationId xmlns:p14="http://schemas.microsoft.com/office/powerpoint/2010/main" val="31431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F9650-C942-5CC7-F827-DD0E540B74AB}"/>
              </a:ext>
            </a:extLst>
          </p:cNvPr>
          <p:cNvSpPr>
            <a:spLocks noGrp="1"/>
          </p:cNvSpPr>
          <p:nvPr>
            <p:ph type="title"/>
          </p:nvPr>
        </p:nvSpPr>
        <p:spPr/>
        <p:txBody>
          <a:bodyPr/>
          <a:lstStyle/>
          <a:p>
            <a:r>
              <a:rPr lang="en-US" dirty="0">
                <a:solidFill>
                  <a:srgbClr val="001D35"/>
                </a:solidFill>
                <a:latin typeface="Google Sans"/>
              </a:rPr>
              <a:t>1. Stock plant and material selection</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7F3356E9-B1F9-3213-D4F4-8F274FE4A2FC}"/>
              </a:ext>
            </a:extLst>
          </p:cNvPr>
          <p:cNvSpPr>
            <a:spLocks noGrp="1"/>
          </p:cNvSpPr>
          <p:nvPr>
            <p:ph idx="1"/>
          </p:nvPr>
        </p:nvSpPr>
        <p:spPr>
          <a:xfrm>
            <a:off x="355600" y="1134533"/>
            <a:ext cx="10998200" cy="5511800"/>
          </a:xfrm>
        </p:spPr>
        <p:txBody>
          <a:bodyPr>
            <a:normAutofit/>
          </a:bodyPr>
          <a:lstStyle/>
          <a:p>
            <a:pPr algn="l">
              <a:lnSpc>
                <a:spcPct val="100000"/>
              </a:lnSpc>
              <a:buFont typeface="Arial" panose="020B0604020202020204" pitchFamily="34" charset="0"/>
              <a:buChar char="•"/>
            </a:pPr>
            <a:r>
              <a:rPr lang="en-US" b="1" i="0" dirty="0">
                <a:solidFill>
                  <a:srgbClr val="001D35"/>
                </a:solidFill>
                <a:effectLst/>
                <a:latin typeface="Google Sans"/>
              </a:rPr>
              <a:t>Select superior parents:</a:t>
            </a:r>
            <a:r>
              <a:rPr lang="en-US" b="0" i="0" dirty="0">
                <a:solidFill>
                  <a:srgbClr val="001D35"/>
                </a:solidFill>
                <a:effectLst/>
                <a:latin typeface="Google Sans"/>
              </a:rPr>
              <a:t> </a:t>
            </a:r>
          </a:p>
          <a:p>
            <a:pPr algn="l">
              <a:lnSpc>
                <a:spcPct val="100000"/>
              </a:lnSpc>
              <a:buFont typeface="Arial" panose="020B0604020202020204" pitchFamily="34" charset="0"/>
              <a:buChar char="•"/>
            </a:pPr>
            <a:r>
              <a:rPr lang="en-US" b="0" i="0" dirty="0">
                <a:solidFill>
                  <a:srgbClr val="001D35"/>
                </a:solidFill>
                <a:effectLst/>
                <a:latin typeface="Google Sans"/>
              </a:rPr>
              <a:t>Choose healthy, disease-free parent plants or "plus trees" that have the desired traits for your propagation.</a:t>
            </a:r>
          </a:p>
          <a:p>
            <a:pPr algn="l">
              <a:lnSpc>
                <a:spcPct val="100000"/>
              </a:lnSpc>
              <a:buFont typeface="Arial" panose="020B0604020202020204" pitchFamily="34" charset="0"/>
              <a:buChar char="•"/>
            </a:pPr>
            <a:r>
              <a:rPr lang="en-US" b="1" i="0" dirty="0">
                <a:solidFill>
                  <a:srgbClr val="001D35"/>
                </a:solidFill>
                <a:effectLst/>
                <a:latin typeface="Google Sans"/>
              </a:rPr>
              <a:t>Collect high-quality material:</a:t>
            </a:r>
            <a:r>
              <a:rPr lang="en-US" b="0" i="0" dirty="0">
                <a:solidFill>
                  <a:srgbClr val="001D35"/>
                </a:solidFill>
                <a:effectLst/>
                <a:latin typeface="Google Sans"/>
              </a:rPr>
              <a:t> </a:t>
            </a:r>
          </a:p>
          <a:p>
            <a:pPr algn="l">
              <a:lnSpc>
                <a:spcPct val="100000"/>
              </a:lnSpc>
              <a:buFont typeface="Arial" panose="020B0604020202020204" pitchFamily="34" charset="0"/>
              <a:buChar char="•"/>
            </a:pPr>
            <a:r>
              <a:rPr lang="en-US" b="0" i="0" dirty="0">
                <a:solidFill>
                  <a:srgbClr val="001D35"/>
                </a:solidFill>
                <a:effectLst/>
                <a:latin typeface="Google Sans"/>
              </a:rPr>
              <a:t>Harvest seeds from ripe fruit or collect cuttings from healthy stems at the right time for the species.</a:t>
            </a:r>
          </a:p>
          <a:p>
            <a:pPr algn="l">
              <a:lnSpc>
                <a:spcPct val="100000"/>
              </a:lnSpc>
              <a:buFont typeface="Arial" panose="020B0604020202020204" pitchFamily="34" charset="0"/>
              <a:buChar char="•"/>
            </a:pPr>
            <a:r>
              <a:rPr lang="en-US" b="1" i="0" dirty="0">
                <a:solidFill>
                  <a:srgbClr val="001D35"/>
                </a:solidFill>
                <a:effectLst/>
                <a:latin typeface="Google Sans"/>
              </a:rPr>
              <a:t>Properly handle material:</a:t>
            </a:r>
            <a:r>
              <a:rPr lang="en-US" b="0" i="0" dirty="0">
                <a:solidFill>
                  <a:srgbClr val="001D35"/>
                </a:solidFill>
                <a:effectLst/>
                <a:latin typeface="Google Sans"/>
              </a:rPr>
              <a:t> </a:t>
            </a:r>
          </a:p>
          <a:p>
            <a:pPr algn="l">
              <a:lnSpc>
                <a:spcPct val="100000"/>
              </a:lnSpc>
              <a:buFont typeface="Arial" panose="020B0604020202020204" pitchFamily="34" charset="0"/>
              <a:buChar char="•"/>
            </a:pPr>
            <a:r>
              <a:rPr lang="en-US" b="0" i="0" dirty="0">
                <a:solidFill>
                  <a:srgbClr val="001D35"/>
                </a:solidFill>
                <a:effectLst/>
                <a:latin typeface="Google Sans"/>
              </a:rPr>
              <a:t>Process seeds or cuttings carefully to avoid damage that could reduce viability. </a:t>
            </a:r>
          </a:p>
          <a:p>
            <a:endParaRPr lang="fr-FR" dirty="0"/>
          </a:p>
        </p:txBody>
      </p:sp>
    </p:spTree>
    <p:extLst>
      <p:ext uri="{BB962C8B-B14F-4D97-AF65-F5344CB8AC3E}">
        <p14:creationId xmlns:p14="http://schemas.microsoft.com/office/powerpoint/2010/main" val="42844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6E0D9-0799-0FB5-BCF1-31557E44E761}"/>
              </a:ext>
            </a:extLst>
          </p:cNvPr>
          <p:cNvSpPr>
            <a:spLocks noGrp="1"/>
          </p:cNvSpPr>
          <p:nvPr>
            <p:ph type="title"/>
          </p:nvPr>
        </p:nvSpPr>
        <p:spPr/>
        <p:txBody>
          <a:bodyPr/>
          <a:lstStyle/>
          <a:p>
            <a:r>
              <a:rPr lang="en-US" dirty="0">
                <a:solidFill>
                  <a:srgbClr val="001D35"/>
                </a:solidFill>
                <a:latin typeface="Google Sans"/>
              </a:rPr>
              <a:t>2. Preparation</a:t>
            </a:r>
            <a:endParaRPr lang="fr-FR" dirty="0"/>
          </a:p>
        </p:txBody>
      </p:sp>
      <p:sp>
        <p:nvSpPr>
          <p:cNvPr id="3" name="Espace réservé du contenu 2">
            <a:extLst>
              <a:ext uri="{FF2B5EF4-FFF2-40B4-BE49-F238E27FC236}">
                <a16:creationId xmlns:a16="http://schemas.microsoft.com/office/drawing/2014/main" id="{CCC655D4-3D9B-1C2B-BE3D-C2FA5D44EB0C}"/>
              </a:ext>
            </a:extLst>
          </p:cNvPr>
          <p:cNvSpPr>
            <a:spLocks noGrp="1"/>
          </p:cNvSpPr>
          <p:nvPr>
            <p:ph idx="1"/>
          </p:nvPr>
        </p:nvSpPr>
        <p:spPr>
          <a:xfrm>
            <a:off x="372534" y="1540933"/>
            <a:ext cx="8551334" cy="4636030"/>
          </a:xfrm>
        </p:spPr>
        <p:txBody>
          <a:bodyPr>
            <a:normAutofit/>
          </a:bodyPr>
          <a:lstStyle/>
          <a:p>
            <a:pPr algn="l">
              <a:buFont typeface="Arial" panose="020B0604020202020204" pitchFamily="34" charset="0"/>
              <a:buChar char="•"/>
            </a:pPr>
            <a:r>
              <a:rPr lang="en-US" b="1" i="0" dirty="0">
                <a:solidFill>
                  <a:srgbClr val="001D35"/>
                </a:solidFill>
                <a:effectLst/>
                <a:latin typeface="Google Sans"/>
              </a:rPr>
              <a:t>Sterilize and prepare media:</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Sterilize any growing media to prevent disease, and mix in necessary nutrients or other chemicals.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Prepare the propagation environment:</a:t>
            </a:r>
            <a:r>
              <a:rPr lang="en-US" b="0" i="0" dirty="0">
                <a:solidFill>
                  <a:srgbClr val="001D35"/>
                </a:solidFill>
                <a:effectLst/>
                <a:latin typeface="Google Sans"/>
              </a:rPr>
              <a:t> </a:t>
            </a:r>
          </a:p>
          <a:p>
            <a:pPr algn="l" fontAlgn="ctr">
              <a:buFont typeface="Arial" panose="020B0604020202020204" pitchFamily="34" charset="0"/>
              <a:buChar char="•"/>
            </a:pPr>
            <a:r>
              <a:rPr lang="en-US" b="0" i="0" dirty="0">
                <a:solidFill>
                  <a:srgbClr val="001D35"/>
                </a:solidFill>
                <a:effectLst/>
                <a:latin typeface="Google Sans"/>
              </a:rPr>
              <a:t>Set up the area for your chosen method, whether it's a greenhouse, a misting bench, or a container for cuttings. </a:t>
            </a:r>
            <a:endParaRPr lang="en-US" b="0" i="0" dirty="0">
              <a:solidFill>
                <a:srgbClr val="0B57D0"/>
              </a:solidFill>
              <a:effectLst/>
              <a:latin typeface="Google Sans"/>
            </a:endParaRPr>
          </a:p>
          <a:p>
            <a:pPr algn="l">
              <a:buFont typeface="Arial" panose="020B0604020202020204" pitchFamily="34" charset="0"/>
              <a:buChar char="•"/>
            </a:pPr>
            <a:r>
              <a:rPr lang="en-US" b="1" i="0" dirty="0">
                <a:solidFill>
                  <a:srgbClr val="001D35"/>
                </a:solidFill>
                <a:effectLst/>
                <a:latin typeface="Google Sans"/>
              </a:rPr>
              <a:t>Process cuttings:</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For cuttings, remove lower leaves, and consider using rooting hormones to encourage root development. </a:t>
            </a:r>
          </a:p>
          <a:p>
            <a:endParaRPr lang="fr-FR" dirty="0"/>
          </a:p>
        </p:txBody>
      </p:sp>
    </p:spTree>
    <p:extLst>
      <p:ext uri="{BB962C8B-B14F-4D97-AF65-F5344CB8AC3E}">
        <p14:creationId xmlns:p14="http://schemas.microsoft.com/office/powerpoint/2010/main" val="3559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64AA0-4171-BD77-7F56-0A5C5625DBEA}"/>
              </a:ext>
            </a:extLst>
          </p:cNvPr>
          <p:cNvSpPr>
            <a:spLocks noGrp="1"/>
          </p:cNvSpPr>
          <p:nvPr>
            <p:ph type="title"/>
          </p:nvPr>
        </p:nvSpPr>
        <p:spPr>
          <a:xfrm>
            <a:off x="838200" y="365126"/>
            <a:ext cx="10515600" cy="436064"/>
          </a:xfrm>
        </p:spPr>
        <p:txBody>
          <a:bodyPr>
            <a:normAutofit fontScale="90000"/>
          </a:bodyPr>
          <a:lstStyle/>
          <a:p>
            <a:r>
              <a:rPr lang="en-US" sz="4000" dirty="0">
                <a:solidFill>
                  <a:srgbClr val="001D35"/>
                </a:solidFill>
                <a:latin typeface="Google Sans"/>
              </a:rPr>
              <a:t>3. Propagation method</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491AD49F-028F-A159-C581-1A57983FBB3E}"/>
              </a:ext>
            </a:extLst>
          </p:cNvPr>
          <p:cNvSpPr>
            <a:spLocks noGrp="1"/>
          </p:cNvSpPr>
          <p:nvPr>
            <p:ph idx="1"/>
          </p:nvPr>
        </p:nvSpPr>
        <p:spPr>
          <a:xfrm>
            <a:off x="0" y="683603"/>
            <a:ext cx="11704561" cy="2277311"/>
          </a:xfrm>
        </p:spPr>
        <p:txBody>
          <a:bodyPr/>
          <a:lstStyle/>
          <a:p>
            <a:pPr algn="l">
              <a:buFont typeface="Arial" panose="020B0604020202020204" pitchFamily="34" charset="0"/>
              <a:buChar char="•"/>
            </a:pPr>
            <a:r>
              <a:rPr lang="en-US" sz="2000" b="1" i="0" dirty="0">
                <a:solidFill>
                  <a:srgbClr val="001D35"/>
                </a:solidFill>
                <a:effectLst/>
                <a:latin typeface="Google Sans"/>
              </a:rPr>
              <a:t>Choose a technique:</a:t>
            </a:r>
            <a:r>
              <a:rPr lang="en-US" sz="2000" b="0" i="0" dirty="0">
                <a:solidFill>
                  <a:srgbClr val="001D35"/>
                </a:solidFill>
                <a:effectLst/>
                <a:latin typeface="Google Sans"/>
              </a:rPr>
              <a:t> </a:t>
            </a:r>
          </a:p>
          <a:p>
            <a:pPr algn="l" fontAlgn="ctr">
              <a:buFont typeface="Arial" panose="020B0604020202020204" pitchFamily="34" charset="0"/>
              <a:buChar char="•"/>
            </a:pPr>
            <a:r>
              <a:rPr lang="en-US" sz="2000" b="0" i="0" dirty="0">
                <a:solidFill>
                  <a:srgbClr val="001D35"/>
                </a:solidFill>
                <a:effectLst/>
                <a:latin typeface="Google Sans"/>
              </a:rPr>
              <a:t>Select an appropriate method such as cuttings, grafting, layering, or tissue culture based on the plant type and desired outcome. </a:t>
            </a:r>
            <a:endParaRPr lang="en-US" sz="2000" b="0" i="0" dirty="0">
              <a:solidFill>
                <a:srgbClr val="0B57D0"/>
              </a:solidFill>
              <a:effectLst/>
              <a:latin typeface="Google Sans"/>
            </a:endParaRPr>
          </a:p>
          <a:p>
            <a:pPr algn="l">
              <a:buFont typeface="Arial" panose="020B0604020202020204" pitchFamily="34" charset="0"/>
              <a:buChar char="•"/>
            </a:pPr>
            <a:r>
              <a:rPr lang="en-US" sz="2000" b="1" i="0" dirty="0">
                <a:solidFill>
                  <a:srgbClr val="001D35"/>
                </a:solidFill>
                <a:effectLst/>
                <a:latin typeface="Google Sans"/>
              </a:rPr>
              <a:t>Insert material:</a:t>
            </a:r>
            <a:r>
              <a:rPr lang="en-US" sz="2000" b="0" i="0" dirty="0">
                <a:solidFill>
                  <a:srgbClr val="001D35"/>
                </a:solidFill>
                <a:effectLst/>
                <a:latin typeface="Google Sans"/>
              </a:rPr>
              <a:t> </a:t>
            </a:r>
          </a:p>
          <a:p>
            <a:pPr algn="l">
              <a:buFont typeface="Arial" panose="020B0604020202020204" pitchFamily="34" charset="0"/>
              <a:buChar char="•"/>
            </a:pPr>
            <a:r>
              <a:rPr lang="en-US" sz="2000" b="0" i="0" dirty="0">
                <a:solidFill>
                  <a:srgbClr val="001D35"/>
                </a:solidFill>
                <a:effectLst/>
                <a:latin typeface="Google Sans"/>
              </a:rPr>
              <a:t>Place the prepared cuttings, grafts, or other material into the prepared media according to the specific technique</a:t>
            </a:r>
            <a:r>
              <a:rPr lang="en-US" b="0" i="0" dirty="0">
                <a:solidFill>
                  <a:srgbClr val="001D35"/>
                </a:solidFill>
                <a:effectLst/>
                <a:latin typeface="Google Sans"/>
              </a:rPr>
              <a:t>. </a:t>
            </a:r>
          </a:p>
          <a:p>
            <a:endParaRPr lang="fr-FR" dirty="0"/>
          </a:p>
        </p:txBody>
      </p:sp>
      <p:sp>
        <p:nvSpPr>
          <p:cNvPr id="4" name="Titre 1">
            <a:extLst>
              <a:ext uri="{FF2B5EF4-FFF2-40B4-BE49-F238E27FC236}">
                <a16:creationId xmlns:a16="http://schemas.microsoft.com/office/drawing/2014/main" id="{BA078BB5-BE2D-F579-ABCD-4840E43A58A0}"/>
              </a:ext>
            </a:extLst>
          </p:cNvPr>
          <p:cNvSpPr txBox="1">
            <a:spLocks/>
          </p:cNvSpPr>
          <p:nvPr/>
        </p:nvSpPr>
        <p:spPr>
          <a:xfrm>
            <a:off x="838199" y="2889069"/>
            <a:ext cx="10515600" cy="53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1D35"/>
                </a:solidFill>
                <a:latin typeface="Google Sans"/>
              </a:rPr>
              <a:t>4. Rooting and growth management</a:t>
            </a:r>
            <a:endParaRPr lang="fr-FR" sz="3200" dirty="0"/>
          </a:p>
        </p:txBody>
      </p:sp>
      <p:sp>
        <p:nvSpPr>
          <p:cNvPr id="5" name="Espace réservé du contenu 2">
            <a:extLst>
              <a:ext uri="{FF2B5EF4-FFF2-40B4-BE49-F238E27FC236}">
                <a16:creationId xmlns:a16="http://schemas.microsoft.com/office/drawing/2014/main" id="{6E93DAC6-644D-EA02-4BDE-37C769F38899}"/>
              </a:ext>
            </a:extLst>
          </p:cNvPr>
          <p:cNvSpPr txBox="1">
            <a:spLocks/>
          </p:cNvSpPr>
          <p:nvPr/>
        </p:nvSpPr>
        <p:spPr>
          <a:xfrm>
            <a:off x="0" y="3778273"/>
            <a:ext cx="11932435" cy="2963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001D35"/>
                </a:solidFill>
                <a:latin typeface="Google Sans"/>
              </a:rPr>
              <a:t>Control the environment:</a:t>
            </a:r>
            <a:r>
              <a:rPr lang="en-US" sz="2000" dirty="0">
                <a:solidFill>
                  <a:srgbClr val="001D35"/>
                </a:solidFill>
                <a:latin typeface="Google Sans"/>
              </a:rPr>
              <a:t> </a:t>
            </a:r>
          </a:p>
          <a:p>
            <a:pPr algn="just"/>
            <a:r>
              <a:rPr lang="en-US" sz="2000" dirty="0">
                <a:solidFill>
                  <a:srgbClr val="001D35"/>
                </a:solidFill>
                <a:latin typeface="Google Sans"/>
              </a:rPr>
              <a:t>Manage moisture, temperature, and light to create ideal conditions for rooting and growth. High humidity is often critical in the initial stages.</a:t>
            </a:r>
          </a:p>
          <a:p>
            <a:pPr algn="just"/>
            <a:r>
              <a:rPr lang="en-US" sz="2000" b="1" dirty="0">
                <a:solidFill>
                  <a:srgbClr val="001D35"/>
                </a:solidFill>
                <a:latin typeface="Google Sans"/>
              </a:rPr>
              <a:t>Adjust to stages:</a:t>
            </a:r>
            <a:r>
              <a:rPr lang="en-US" sz="2000" dirty="0">
                <a:solidFill>
                  <a:srgbClr val="001D35"/>
                </a:solidFill>
                <a:latin typeface="Google Sans"/>
              </a:rPr>
              <a:t> </a:t>
            </a:r>
          </a:p>
          <a:p>
            <a:pPr algn="just"/>
            <a:r>
              <a:rPr lang="en-US" sz="2000" dirty="0">
                <a:solidFill>
                  <a:srgbClr val="001D35"/>
                </a:solidFill>
                <a:latin typeface="Google Sans"/>
              </a:rPr>
              <a:t>Adapt environmental controls as the plant moves through different rooting stages, such as initial callusing to full root development. </a:t>
            </a:r>
          </a:p>
        </p:txBody>
      </p:sp>
    </p:spTree>
    <p:extLst>
      <p:ext uri="{BB962C8B-B14F-4D97-AF65-F5344CB8AC3E}">
        <p14:creationId xmlns:p14="http://schemas.microsoft.com/office/powerpoint/2010/main" val="23507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circle(in)">
                                      <p:cBhvr>
                                        <p:cTn id="79" dur="2000"/>
                                        <p:tgtEl>
                                          <p:spTgt spid="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5">
                                            <p:txEl>
                                              <p:pRg st="1" end="1"/>
                                            </p:txEl>
                                          </p:spTgt>
                                        </p:tgtEl>
                                        <p:attrNameLst>
                                          <p:attrName>style.visibility</p:attrName>
                                        </p:attrNameLst>
                                      </p:cBhvr>
                                      <p:to>
                                        <p:strVal val="visible"/>
                                      </p:to>
                                    </p:set>
                                    <p:animEffect transition="in" filter="circle(in)">
                                      <p:cBhvr>
                                        <p:cTn id="84" dur="2000"/>
                                        <p:tgtEl>
                                          <p:spTgt spid="5">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5">
                                            <p:txEl>
                                              <p:pRg st="2" end="2"/>
                                            </p:txEl>
                                          </p:spTgt>
                                        </p:tgtEl>
                                        <p:attrNameLst>
                                          <p:attrName>style.visibility</p:attrName>
                                        </p:attrNameLst>
                                      </p:cBhvr>
                                      <p:to>
                                        <p:strVal val="visible"/>
                                      </p:to>
                                    </p:set>
                                    <p:animEffect transition="in" filter="circle(in)">
                                      <p:cBhvr>
                                        <p:cTn id="89" dur="2000"/>
                                        <p:tgtEl>
                                          <p:spTgt spid="5">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5">
                                            <p:txEl>
                                              <p:pRg st="3" end="3"/>
                                            </p:txEl>
                                          </p:spTgt>
                                        </p:tgtEl>
                                        <p:attrNameLst>
                                          <p:attrName>style.visibility</p:attrName>
                                        </p:attrNameLst>
                                      </p:cBhvr>
                                      <p:to>
                                        <p:strVal val="visible"/>
                                      </p:to>
                                    </p:set>
                                    <p:animEffect transition="in" filter="circle(in)">
                                      <p:cBhvr>
                                        <p:cTn id="9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7DB5D-8B0A-6993-8D50-AB46CE1FFBF1}"/>
              </a:ext>
            </a:extLst>
          </p:cNvPr>
          <p:cNvSpPr>
            <a:spLocks noGrp="1"/>
          </p:cNvSpPr>
          <p:nvPr>
            <p:ph type="title"/>
          </p:nvPr>
        </p:nvSpPr>
        <p:spPr/>
        <p:txBody>
          <a:bodyPr/>
          <a:lstStyle/>
          <a:p>
            <a:r>
              <a:rPr lang="en-US" dirty="0">
                <a:solidFill>
                  <a:srgbClr val="001D35"/>
                </a:solidFill>
                <a:latin typeface="Google Sans"/>
              </a:rPr>
              <a:t>5. Aftercare and health management</a:t>
            </a:r>
            <a:br>
              <a:rPr lang="en-US" dirty="0">
                <a:solidFill>
                  <a:srgbClr val="001D35"/>
                </a:solidFill>
                <a:latin typeface="Google Sans"/>
              </a:rPr>
            </a:br>
            <a:endParaRPr lang="fr-FR" dirty="0"/>
          </a:p>
        </p:txBody>
      </p:sp>
      <p:sp>
        <p:nvSpPr>
          <p:cNvPr id="3" name="Espace réservé du contenu 2">
            <a:extLst>
              <a:ext uri="{FF2B5EF4-FFF2-40B4-BE49-F238E27FC236}">
                <a16:creationId xmlns:a16="http://schemas.microsoft.com/office/drawing/2014/main" id="{F79B6E21-A3C8-EF94-E999-06868F7CA163}"/>
              </a:ext>
            </a:extLst>
          </p:cNvPr>
          <p:cNvSpPr>
            <a:spLocks noGrp="1"/>
          </p:cNvSpPr>
          <p:nvPr>
            <p:ph idx="1"/>
          </p:nvPr>
        </p:nvSpPr>
        <p:spPr>
          <a:xfrm>
            <a:off x="372533" y="1320800"/>
            <a:ext cx="10981267" cy="4856163"/>
          </a:xfrm>
        </p:spPr>
        <p:txBody>
          <a:bodyPr>
            <a:normAutofit/>
          </a:bodyPr>
          <a:lstStyle/>
          <a:p>
            <a:pPr algn="l">
              <a:buFont typeface="Arial" panose="020B0604020202020204" pitchFamily="34" charset="0"/>
              <a:buChar char="•"/>
            </a:pPr>
            <a:r>
              <a:rPr lang="en-US" b="1" i="0" dirty="0">
                <a:solidFill>
                  <a:srgbClr val="001D35"/>
                </a:solidFill>
                <a:effectLst/>
                <a:latin typeface="Google Sans"/>
              </a:rPr>
              <a:t>Provide nutrition:</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Begin to provide proper nutrition as the plant establishes roots and begins to grow.</a:t>
            </a:r>
          </a:p>
          <a:p>
            <a:pPr algn="l">
              <a:buFont typeface="Arial" panose="020B0604020202020204" pitchFamily="34" charset="0"/>
              <a:buChar char="•"/>
            </a:pPr>
            <a:r>
              <a:rPr lang="en-US" b="1" i="0" dirty="0">
                <a:solidFill>
                  <a:srgbClr val="001D35"/>
                </a:solidFill>
                <a:effectLst/>
                <a:latin typeface="Google Sans"/>
              </a:rPr>
              <a:t>Control pests and diseases:</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Monitor for pests and diseases and take appropriate action to prevent them from spreading and damaging the new plants.</a:t>
            </a:r>
          </a:p>
          <a:p>
            <a:pPr algn="l">
              <a:buFont typeface="Arial" panose="020B0604020202020204" pitchFamily="34" charset="0"/>
              <a:buChar char="•"/>
            </a:pPr>
            <a:r>
              <a:rPr lang="en-US" b="1" i="0" dirty="0">
                <a:solidFill>
                  <a:srgbClr val="001D35"/>
                </a:solidFill>
                <a:effectLst/>
                <a:latin typeface="Google Sans"/>
              </a:rPr>
              <a:t>Manage weeds:</a:t>
            </a:r>
            <a:r>
              <a:rPr lang="en-US" b="0" i="0" dirty="0">
                <a:solidFill>
                  <a:srgbClr val="001D35"/>
                </a:solidFill>
                <a:effectLst/>
                <a:latin typeface="Google Sans"/>
              </a:rPr>
              <a:t> </a:t>
            </a:r>
          </a:p>
          <a:p>
            <a:pPr algn="l">
              <a:buFont typeface="Arial" panose="020B0604020202020204" pitchFamily="34" charset="0"/>
              <a:buChar char="•"/>
            </a:pPr>
            <a:r>
              <a:rPr lang="en-US" b="0" i="0" dirty="0">
                <a:solidFill>
                  <a:srgbClr val="001D35"/>
                </a:solidFill>
                <a:effectLst/>
                <a:latin typeface="Google Sans"/>
              </a:rPr>
              <a:t>Keep the area free of weeds, which compete with the new plants for resources. </a:t>
            </a:r>
          </a:p>
          <a:p>
            <a:endParaRPr lang="fr-FR" dirty="0"/>
          </a:p>
        </p:txBody>
      </p:sp>
    </p:spTree>
    <p:extLst>
      <p:ext uri="{BB962C8B-B14F-4D97-AF65-F5344CB8AC3E}">
        <p14:creationId xmlns:p14="http://schemas.microsoft.com/office/powerpoint/2010/main" val="22899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7B00E-26D1-76AF-20C4-E1BC427B90E8}"/>
              </a:ext>
            </a:extLst>
          </p:cNvPr>
          <p:cNvSpPr>
            <a:spLocks noGrp="1"/>
          </p:cNvSpPr>
          <p:nvPr>
            <p:ph type="title"/>
          </p:nvPr>
        </p:nvSpPr>
        <p:spPr>
          <a:xfrm>
            <a:off x="3267182" y="184936"/>
            <a:ext cx="5942263" cy="791109"/>
          </a:xfrm>
        </p:spPr>
        <p:style>
          <a:lnRef idx="1">
            <a:schemeClr val="accent5"/>
          </a:lnRef>
          <a:fillRef idx="2">
            <a:schemeClr val="accent5"/>
          </a:fillRef>
          <a:effectRef idx="1">
            <a:schemeClr val="accent5"/>
          </a:effectRef>
          <a:fontRef idx="minor">
            <a:schemeClr val="dk1"/>
          </a:fontRef>
        </p:style>
        <p:txBody>
          <a:bodyPr>
            <a:normAutofit/>
          </a:bodyPr>
          <a:lstStyle/>
          <a:p>
            <a:r>
              <a:rPr lang="en-US" b="1" dirty="0"/>
              <a:t>Part One</a:t>
            </a:r>
            <a:r>
              <a:rPr lang="en-US" dirty="0"/>
              <a:t>:</a:t>
            </a:r>
            <a:r>
              <a:rPr lang="en-US" b="1" dirty="0">
                <a:solidFill>
                  <a:schemeClr val="accent2"/>
                </a:solidFill>
              </a:rPr>
              <a:t> Woody Plants</a:t>
            </a:r>
            <a:endParaRPr lang="fr-FR" b="1" dirty="0">
              <a:solidFill>
                <a:schemeClr val="accent2"/>
              </a:solidFill>
            </a:endParaRPr>
          </a:p>
        </p:txBody>
      </p:sp>
      <p:sp>
        <p:nvSpPr>
          <p:cNvPr id="3" name="Espace réservé du contenu 2">
            <a:extLst>
              <a:ext uri="{FF2B5EF4-FFF2-40B4-BE49-F238E27FC236}">
                <a16:creationId xmlns:a16="http://schemas.microsoft.com/office/drawing/2014/main" id="{8D910AC1-E4D4-CA39-7874-025B0360C96F}"/>
              </a:ext>
            </a:extLst>
          </p:cNvPr>
          <p:cNvSpPr>
            <a:spLocks noGrp="1"/>
          </p:cNvSpPr>
          <p:nvPr>
            <p:ph idx="1"/>
          </p:nvPr>
        </p:nvSpPr>
        <p:spPr>
          <a:xfrm>
            <a:off x="356616" y="1252728"/>
            <a:ext cx="10997184" cy="5114205"/>
          </a:xfrm>
        </p:spPr>
        <p:txBody>
          <a:bodyPr>
            <a:normAutofit fontScale="92500" lnSpcReduction="10000"/>
          </a:bodyPr>
          <a:lstStyle/>
          <a:p>
            <a:pPr marL="0" indent="0">
              <a:buNone/>
            </a:pPr>
            <a:r>
              <a:rPr lang="en-US" sz="3200" b="1" u="sng" dirty="0">
                <a:effectLst>
                  <a:outerShdw blurRad="38100" dist="38100" dir="2700000" algn="tl">
                    <a:srgbClr val="000000">
                      <a:alpha val="43137"/>
                    </a:srgbClr>
                  </a:outerShdw>
                </a:effectLst>
              </a:rPr>
              <a:t>Chapter 1</a:t>
            </a:r>
            <a:r>
              <a:rPr lang="en-US" b="1" dirty="0"/>
              <a:t>: </a:t>
            </a:r>
            <a:r>
              <a:rPr lang="en-US" b="1" dirty="0">
                <a:solidFill>
                  <a:srgbClr val="7030A0"/>
                </a:solidFill>
              </a:rPr>
              <a:t>General information on woody plant propagation techniques</a:t>
            </a:r>
            <a:br>
              <a:rPr lang="en-US" dirty="0"/>
            </a:br>
            <a:endParaRPr lang="en-US" dirty="0"/>
          </a:p>
          <a:p>
            <a:pPr>
              <a:buFont typeface="Wingdings" panose="05000000000000000000" pitchFamily="2" charset="2"/>
              <a:buChar char="Ø"/>
            </a:pPr>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woody plant</a:t>
            </a:r>
            <a:r>
              <a:rPr lang="en-US" b="0" i="0" dirty="0">
                <a:solidFill>
                  <a:srgbClr val="202122"/>
                </a:solidFill>
                <a:effectLst/>
                <a:latin typeface="Arial" panose="020B0604020202020204" pitchFamily="34" charset="0"/>
              </a:rPr>
              <a:t> is a plant</a:t>
            </a:r>
            <a:r>
              <a:rPr lang="en-US"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that produces wood as its structural tissue and thus has a hard stem. In cold climates, woody plants further survive winter or dry season above ground.</a:t>
            </a:r>
          </a:p>
          <a:p>
            <a:pPr marL="0" indent="0">
              <a:buNone/>
            </a:pPr>
            <a:endParaRPr lang="en-US" b="0" i="0" dirty="0">
              <a:solidFill>
                <a:srgbClr val="202122"/>
              </a:solidFill>
              <a:effectLst/>
              <a:latin typeface="Arial" panose="020B0604020202020204" pitchFamily="34" charset="0"/>
            </a:endParaRPr>
          </a:p>
          <a:p>
            <a:pPr>
              <a:buFont typeface="Wingdings" panose="05000000000000000000" pitchFamily="2" charset="2"/>
              <a:buChar char="Ø"/>
            </a:pPr>
            <a:r>
              <a:rPr lang="en-US" b="0" i="0" dirty="0">
                <a:solidFill>
                  <a:srgbClr val="202122"/>
                </a:solidFill>
                <a:effectLst/>
                <a:latin typeface="Arial" panose="020B0604020202020204" pitchFamily="34" charset="0"/>
              </a:rPr>
              <a:t>Woody plants include </a:t>
            </a:r>
            <a:r>
              <a:rPr lang="en-US" b="0" i="0" u="none" strike="noStrike" dirty="0">
                <a:solidFill>
                  <a:srgbClr val="3366CC"/>
                </a:solidFill>
                <a:effectLst/>
                <a:latin typeface="Arial" panose="020B0604020202020204" pitchFamily="34" charset="0"/>
                <a:hlinkClick r:id="rId2" tooltip="Tree"/>
              </a:rPr>
              <a:t>trees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Shrub"/>
              </a:rPr>
              <a:t>shrubs</a:t>
            </a:r>
            <a:r>
              <a:rPr lang="en-US" b="0" i="0" dirty="0">
                <a:solidFill>
                  <a:srgbClr val="202122"/>
                </a:solidFill>
                <a:effectLst/>
                <a:latin typeface="Arial" panose="020B0604020202020204" pitchFamily="34" charset="0"/>
              </a:rPr>
              <a:t>, or </a:t>
            </a:r>
            <a:r>
              <a:rPr lang="en-US" b="0" i="0" u="none" strike="noStrike" dirty="0">
                <a:solidFill>
                  <a:srgbClr val="3366CC"/>
                </a:solidFill>
                <a:effectLst/>
                <a:latin typeface="Arial" panose="020B0604020202020204" pitchFamily="34" charset="0"/>
                <a:hlinkClick r:id="rId4" tooltip="Liana"/>
              </a:rPr>
              <a:t>lianas</a:t>
            </a:r>
            <a:r>
              <a:rPr lang="en-US" b="0" i="0" dirty="0">
                <a:solidFill>
                  <a:srgbClr val="202122"/>
                </a:solidFill>
                <a:effectLst/>
                <a:latin typeface="Arial" panose="020B0604020202020204" pitchFamily="34" charset="0"/>
              </a:rPr>
              <a:t>.</a:t>
            </a:r>
          </a:p>
          <a:p>
            <a:pPr marL="0" indent="0">
              <a:buNone/>
            </a:pPr>
            <a:endParaRPr lang="en-US" dirty="0">
              <a:solidFill>
                <a:srgbClr val="202122"/>
              </a:solidFill>
              <a:latin typeface="Arial" panose="020B0604020202020204" pitchFamily="34" charset="0"/>
            </a:endParaRPr>
          </a:p>
          <a:p>
            <a:pPr>
              <a:buFont typeface="Wingdings" panose="05000000000000000000" pitchFamily="2" charset="2"/>
              <a:buChar char="Ø"/>
            </a:pPr>
            <a:r>
              <a:rPr lang="en-US" b="0" i="0" dirty="0">
                <a:solidFill>
                  <a:srgbClr val="202122"/>
                </a:solidFill>
                <a:effectLst/>
                <a:latin typeface="Arial" panose="020B0604020202020204" pitchFamily="34" charset="0"/>
              </a:rPr>
              <a:t>whose stems and larger roots are reinforced with wood produced from secondary </a:t>
            </a:r>
            <a:r>
              <a:rPr lang="en-US" b="0" i="0" u="none" strike="noStrike" dirty="0">
                <a:solidFill>
                  <a:srgbClr val="3366CC"/>
                </a:solidFill>
                <a:effectLst/>
                <a:latin typeface="Arial" panose="020B0604020202020204" pitchFamily="34" charset="0"/>
                <a:hlinkClick r:id="rId5" tooltip="Xylem"/>
              </a:rPr>
              <a:t>xylem</a:t>
            </a:r>
            <a:endParaRPr lang="en-US" b="0" i="0" u="none" strike="noStrike" dirty="0">
              <a:solidFill>
                <a:srgbClr val="3366CC"/>
              </a:solidFill>
              <a:effectLst/>
              <a:latin typeface="Arial" panose="020B0604020202020204" pitchFamily="34" charset="0"/>
            </a:endParaRPr>
          </a:p>
          <a:p>
            <a:pPr marL="0" indent="0">
              <a:buNone/>
            </a:pPr>
            <a:endParaRPr lang="en-US" dirty="0"/>
          </a:p>
          <a:p>
            <a:pPr>
              <a:buFont typeface="Wingdings" panose="05000000000000000000" pitchFamily="2" charset="2"/>
              <a:buChar char="Ø"/>
            </a:pPr>
            <a:r>
              <a:rPr lang="en-US" b="0" i="0" dirty="0">
                <a:solidFill>
                  <a:srgbClr val="000000"/>
                </a:solidFill>
                <a:effectLst/>
                <a:latin typeface="Source Sans Pro" panose="020B0503030403020204" pitchFamily="34" charset="0"/>
              </a:rPr>
              <a:t>Propagation is the process of creating new plants. </a:t>
            </a:r>
          </a:p>
        </p:txBody>
      </p:sp>
    </p:spTree>
    <p:extLst>
      <p:ext uri="{BB962C8B-B14F-4D97-AF65-F5344CB8AC3E}">
        <p14:creationId xmlns:p14="http://schemas.microsoft.com/office/powerpoint/2010/main" val="19271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13BBF6-6E38-7663-9C6E-BBFA7B948518}"/>
              </a:ext>
            </a:extLst>
          </p:cNvPr>
          <p:cNvSpPr>
            <a:spLocks noGrp="1"/>
          </p:cNvSpPr>
          <p:nvPr>
            <p:ph idx="1"/>
          </p:nvPr>
        </p:nvSpPr>
        <p:spPr>
          <a:xfrm>
            <a:off x="162838" y="410966"/>
            <a:ext cx="11812044" cy="6152672"/>
          </a:xfrm>
        </p:spPr>
        <p:txBody>
          <a:bodyPr>
            <a:normAutofit fontScale="92500" lnSpcReduction="10000"/>
          </a:bodyPr>
          <a:lstStyle/>
          <a:p>
            <a:pPr algn="just">
              <a:spcBef>
                <a:spcPts val="600"/>
              </a:spcBef>
              <a:spcAft>
                <a:spcPts val="1200"/>
              </a:spcAft>
            </a:pPr>
            <a:r>
              <a:rPr lang="fr-FR" sz="2600" b="1" dirty="0" err="1">
                <a:solidFill>
                  <a:schemeClr val="accent2"/>
                </a:solidFill>
                <a:effectLst/>
                <a:latin typeface="Georgia" panose="02040502050405020303" pitchFamily="18" charset="0"/>
                <a:ea typeface="Times New Roman" panose="02020603050405020304" pitchFamily="18" charset="0"/>
              </a:rPr>
              <a:t>Advantages</a:t>
            </a:r>
            <a:endParaRPr lang="fr-FR" sz="2600" b="1" dirty="0">
              <a:solidFill>
                <a:schemeClr val="accent2"/>
              </a:solidFill>
              <a:effectLst/>
              <a:latin typeface="Times New Roman" panose="02020603050405020304" pitchFamily="18" charset="0"/>
              <a:ea typeface="Times New Roman" panose="02020603050405020304" pitchFamily="18" charset="0"/>
            </a:endParaRPr>
          </a:p>
          <a:p>
            <a:pPr algn="just">
              <a:lnSpc>
                <a:spcPct val="170000"/>
              </a:lnSpc>
              <a:spcBef>
                <a:spcPts val="600"/>
              </a:spcBef>
              <a:spcAft>
                <a:spcPts val="1200"/>
              </a:spcAft>
            </a:pPr>
            <a:r>
              <a:rPr lang="fr-FR" sz="2000" b="1" dirty="0" err="1">
                <a:solidFill>
                  <a:srgbClr val="202122"/>
                </a:solidFill>
                <a:effectLst/>
                <a:ea typeface="Times New Roman" panose="02020603050405020304" pitchFamily="18" charset="0"/>
              </a:rPr>
              <a:t>Precocity</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ability</a:t>
            </a:r>
            <a:r>
              <a:rPr lang="fr-FR" sz="2000" dirty="0">
                <a:solidFill>
                  <a:srgbClr val="202122"/>
                </a:solidFill>
                <a:effectLst/>
                <a:ea typeface="Times New Roman" panose="02020603050405020304" pitchFamily="18" charset="0"/>
              </a:rPr>
              <a:t> to </a:t>
            </a:r>
            <a:r>
              <a:rPr lang="fr-FR" sz="2000" dirty="0" err="1">
                <a:solidFill>
                  <a:srgbClr val="202122"/>
                </a:solidFill>
                <a:effectLst/>
                <a:ea typeface="Times New Roman" panose="02020603050405020304" pitchFamily="18" charset="0"/>
              </a:rPr>
              <a:t>induce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fruitfulness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without</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need</a:t>
            </a:r>
            <a:r>
              <a:rPr lang="fr-FR" sz="2000" dirty="0">
                <a:solidFill>
                  <a:srgbClr val="202122"/>
                </a:solidFill>
                <a:effectLst/>
                <a:ea typeface="Times New Roman" panose="02020603050405020304" pitchFamily="18" charset="0"/>
              </a:rPr>
              <a:t> for </a:t>
            </a:r>
            <a:r>
              <a:rPr lang="fr-FR" sz="2000" dirty="0" err="1">
                <a:solidFill>
                  <a:srgbClr val="202122"/>
                </a:solidFill>
                <a:effectLst/>
                <a:ea typeface="Times New Roman" panose="02020603050405020304" pitchFamily="18" charset="0"/>
              </a:rPr>
              <a:t>completing</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juvenile</a:t>
            </a:r>
            <a:r>
              <a:rPr lang="fr-FR" sz="2000" dirty="0">
                <a:solidFill>
                  <a:srgbClr val="202122"/>
                </a:solidFill>
                <a:effectLst/>
                <a:ea typeface="Times New Roman" panose="02020603050405020304" pitchFamily="18" charset="0"/>
              </a:rPr>
              <a:t> phase. </a:t>
            </a:r>
            <a:r>
              <a:rPr lang="fr-FR" sz="2000" dirty="0" err="1">
                <a:solidFill>
                  <a:srgbClr val="202122"/>
                </a:solidFill>
                <a:effectLst/>
                <a:ea typeface="Times New Roman" panose="02020603050405020304" pitchFamily="18" charset="0"/>
              </a:rPr>
              <a:t>Grafting</a:t>
            </a:r>
            <a:r>
              <a:rPr lang="fr-FR" sz="2000" dirty="0">
                <a:solidFill>
                  <a:srgbClr val="202122"/>
                </a:solidFill>
                <a:effectLst/>
                <a:ea typeface="Times New Roman" panose="02020603050405020304" pitchFamily="18" charset="0"/>
              </a:rPr>
              <a:t> of mature </a:t>
            </a:r>
            <a:r>
              <a:rPr lang="fr-FR" sz="2000" u="sng" dirty="0">
                <a:solidFill>
                  <a:srgbClr val="3366CC"/>
                </a:solidFill>
                <a:effectLst/>
                <a:ea typeface="Times New Roman" panose="02020603050405020304" pitchFamily="18" charset="0"/>
                <a:hlinkClick r:id="rId2" tooltip="wiktionary:scion"/>
              </a:rPr>
              <a:t>scions</a:t>
            </a:r>
            <a:r>
              <a:rPr lang="fr-FR" sz="2000" dirty="0">
                <a:solidFill>
                  <a:srgbClr val="202122"/>
                </a:solidFill>
                <a:effectLst/>
                <a:ea typeface="Times New Roman" panose="02020603050405020304" pitchFamily="18" charset="0"/>
              </a:rPr>
              <a:t> onto </a:t>
            </a:r>
            <a:r>
              <a:rPr lang="fr-FR" sz="2000" dirty="0" err="1">
                <a:solidFill>
                  <a:srgbClr val="202122"/>
                </a:solidFill>
                <a:effectLst/>
                <a:ea typeface="Times New Roman" panose="02020603050405020304" pitchFamily="18" charset="0"/>
              </a:rPr>
              <a:t>rootstocks</a:t>
            </a:r>
            <a:r>
              <a:rPr lang="fr-FR" sz="2000" dirty="0">
                <a:solidFill>
                  <a:srgbClr val="202122"/>
                </a:solidFill>
                <a:effectLst/>
                <a:ea typeface="Times New Roman" panose="02020603050405020304" pitchFamily="18" charset="0"/>
              </a:rPr>
              <a:t> can </a:t>
            </a:r>
            <a:r>
              <a:rPr lang="fr-FR" sz="2000" dirty="0" err="1">
                <a:solidFill>
                  <a:srgbClr val="202122"/>
                </a:solidFill>
                <a:effectLst/>
                <a:ea typeface="Times New Roman" panose="02020603050405020304" pitchFamily="18" charset="0"/>
              </a:rPr>
              <a:t>result</a:t>
            </a:r>
            <a:r>
              <a:rPr lang="fr-FR" sz="2000" dirty="0">
                <a:solidFill>
                  <a:srgbClr val="202122"/>
                </a:solidFill>
                <a:effectLst/>
                <a:ea typeface="Times New Roman" panose="02020603050405020304" pitchFamily="18" charset="0"/>
              </a:rPr>
              <a:t> in </a:t>
            </a:r>
            <a:r>
              <a:rPr lang="fr-FR" sz="2000" dirty="0" err="1">
                <a:solidFill>
                  <a:srgbClr val="202122"/>
                </a:solidFill>
                <a:effectLst/>
                <a:ea typeface="Times New Roman" panose="02020603050405020304" pitchFamily="18" charset="0"/>
              </a:rPr>
              <a:t>fruiting</a:t>
            </a:r>
            <a:r>
              <a:rPr lang="fr-FR" sz="2000" dirty="0">
                <a:solidFill>
                  <a:srgbClr val="202122"/>
                </a:solidFill>
                <a:effectLst/>
                <a:ea typeface="Times New Roman" panose="02020603050405020304" pitchFamily="18" charset="0"/>
              </a:rPr>
              <a:t> in as </a:t>
            </a:r>
            <a:r>
              <a:rPr lang="fr-FR" sz="2000" dirty="0" err="1">
                <a:solidFill>
                  <a:srgbClr val="202122"/>
                </a:solidFill>
                <a:effectLst/>
                <a:ea typeface="Times New Roman" panose="02020603050405020304" pitchFamily="18" charset="0"/>
              </a:rPr>
              <a:t>little</a:t>
            </a:r>
            <a:r>
              <a:rPr lang="fr-FR" sz="2000" dirty="0">
                <a:solidFill>
                  <a:srgbClr val="202122"/>
                </a:solidFill>
                <a:effectLst/>
                <a:ea typeface="Times New Roman" panose="02020603050405020304" pitchFamily="18" charset="0"/>
              </a:rPr>
              <a:t> as </a:t>
            </a:r>
            <a:r>
              <a:rPr lang="fr-FR" sz="2000" dirty="0" err="1">
                <a:solidFill>
                  <a:srgbClr val="202122"/>
                </a:solidFill>
                <a:effectLst/>
                <a:ea typeface="Times New Roman" panose="02020603050405020304" pitchFamily="18" charset="0"/>
              </a:rPr>
              <a:t>two</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years</a:t>
            </a:r>
            <a:r>
              <a:rPr lang="fr-FR" sz="2000" dirty="0">
                <a:solidFill>
                  <a:srgbClr val="202122"/>
                </a:solidFill>
                <a:effectLst/>
                <a:ea typeface="Times New Roman" panose="02020603050405020304" pitchFamily="18" charset="0"/>
              </a:rPr>
              <a:t>.</a:t>
            </a:r>
            <a:endParaRPr lang="fr-FR" sz="2000" dirty="0">
              <a:effectLst/>
              <a:ea typeface="Times New Roman" panose="02020603050405020304" pitchFamily="18" charset="0"/>
            </a:endParaRPr>
          </a:p>
          <a:p>
            <a:pPr algn="just">
              <a:lnSpc>
                <a:spcPct val="170000"/>
              </a:lnSpc>
              <a:spcBef>
                <a:spcPts val="600"/>
              </a:spcBef>
              <a:spcAft>
                <a:spcPts val="1200"/>
              </a:spcAft>
            </a:pPr>
            <a:r>
              <a:rPr lang="fr-FR" sz="2000" b="1" dirty="0" err="1">
                <a:solidFill>
                  <a:srgbClr val="202122"/>
                </a:solidFill>
                <a:effectLst/>
                <a:ea typeface="Times New Roman" panose="02020603050405020304" pitchFamily="18" charset="0"/>
              </a:rPr>
              <a:t>Dwarfing</a:t>
            </a:r>
            <a:r>
              <a:rPr lang="fr-FR" sz="2000" dirty="0">
                <a:solidFill>
                  <a:srgbClr val="202122"/>
                </a:solidFill>
                <a:effectLst/>
                <a:ea typeface="Times New Roman" panose="02020603050405020304" pitchFamily="18" charset="0"/>
              </a:rPr>
              <a:t>: To </a:t>
            </a:r>
            <a:r>
              <a:rPr lang="fr-FR" sz="2000" dirty="0" err="1">
                <a:solidFill>
                  <a:srgbClr val="202122"/>
                </a:solidFill>
                <a:effectLst/>
                <a:ea typeface="Times New Roman" panose="02020603050405020304" pitchFamily="18" charset="0"/>
              </a:rPr>
              <a:t>induce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dwarfing</a:t>
            </a:r>
            <a:r>
              <a:rPr lang="fr-FR" sz="2000" dirty="0">
                <a:solidFill>
                  <a:srgbClr val="202122"/>
                </a:solidFill>
                <a:effectLst/>
                <a:ea typeface="Times New Roman" panose="02020603050405020304" pitchFamily="18" charset="0"/>
              </a:rPr>
              <a:t> or cold </a:t>
            </a:r>
            <a:r>
              <a:rPr lang="fr-FR" sz="2000" dirty="0" err="1">
                <a:solidFill>
                  <a:srgbClr val="202122"/>
                </a:solidFill>
                <a:effectLst/>
                <a:ea typeface="Times New Roman" panose="02020603050405020304" pitchFamily="18" charset="0"/>
              </a:rPr>
              <a:t>tolerance</a:t>
            </a:r>
            <a:r>
              <a:rPr lang="fr-FR" sz="2000" dirty="0">
                <a:solidFill>
                  <a:srgbClr val="202122"/>
                </a:solidFill>
                <a:effectLst/>
                <a:ea typeface="Times New Roman" panose="02020603050405020304" pitchFamily="18" charset="0"/>
              </a:rPr>
              <a:t> or </a:t>
            </a:r>
            <a:r>
              <a:rPr lang="fr-FR" sz="2000" dirty="0" err="1">
                <a:solidFill>
                  <a:srgbClr val="202122"/>
                </a:solidFill>
                <a:effectLst/>
                <a:ea typeface="Times New Roman" panose="02020603050405020304" pitchFamily="18" charset="0"/>
              </a:rPr>
              <a:t>other</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characteristics</a:t>
            </a:r>
            <a:r>
              <a:rPr lang="fr-FR" sz="2000" dirty="0">
                <a:solidFill>
                  <a:srgbClr val="202122"/>
                </a:solidFill>
                <a:effectLst/>
                <a:ea typeface="Times New Roman" panose="02020603050405020304" pitchFamily="18" charset="0"/>
              </a:rPr>
              <a:t> to the scion. Most </a:t>
            </a:r>
            <a:r>
              <a:rPr lang="fr-FR" sz="2000" u="sng" dirty="0" err="1">
                <a:solidFill>
                  <a:srgbClr val="3366CC"/>
                </a:solidFill>
                <a:effectLst/>
                <a:ea typeface="Times New Roman" panose="02020603050405020304" pitchFamily="18" charset="0"/>
                <a:hlinkClick r:id="rId3" tooltip="Apple"/>
              </a:rPr>
              <a:t>apple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trees</a:t>
            </a:r>
            <a:r>
              <a:rPr lang="fr-FR" sz="2000" dirty="0">
                <a:solidFill>
                  <a:srgbClr val="202122"/>
                </a:solidFill>
                <a:effectLst/>
                <a:ea typeface="Times New Roman" panose="02020603050405020304" pitchFamily="18" charset="0"/>
              </a:rPr>
              <a:t> in modern </a:t>
            </a:r>
            <a:r>
              <a:rPr lang="fr-FR" sz="2000" u="sng" dirty="0" err="1">
                <a:solidFill>
                  <a:srgbClr val="3366CC"/>
                </a:solidFill>
                <a:effectLst/>
                <a:ea typeface="Times New Roman" panose="02020603050405020304" pitchFamily="18" charset="0"/>
                <a:hlinkClick r:id="rId4" tooltip="Orchard"/>
              </a:rPr>
              <a:t>orchards</a:t>
            </a:r>
            <a:r>
              <a:rPr lang="fr-FR" sz="2000" dirty="0">
                <a:solidFill>
                  <a:srgbClr val="202122"/>
                </a:solidFill>
                <a:effectLst/>
                <a:ea typeface="Times New Roman" panose="02020603050405020304" pitchFamily="18" charset="0"/>
              </a:rPr>
              <a:t> are </a:t>
            </a:r>
            <a:r>
              <a:rPr lang="fr-FR" sz="2000" dirty="0" err="1">
                <a:solidFill>
                  <a:srgbClr val="202122"/>
                </a:solidFill>
                <a:effectLst/>
                <a:ea typeface="Times New Roman" panose="02020603050405020304" pitchFamily="18" charset="0"/>
              </a:rPr>
              <a:t>grafted</a:t>
            </a:r>
            <a:r>
              <a:rPr lang="fr-FR" sz="2000" dirty="0">
                <a:solidFill>
                  <a:srgbClr val="202122"/>
                </a:solidFill>
                <a:effectLst/>
                <a:ea typeface="Times New Roman" panose="02020603050405020304" pitchFamily="18" charset="0"/>
              </a:rPr>
              <a:t> on to </a:t>
            </a:r>
            <a:r>
              <a:rPr lang="fr-FR" sz="2000" dirty="0" err="1">
                <a:solidFill>
                  <a:srgbClr val="202122"/>
                </a:solidFill>
                <a:effectLst/>
                <a:ea typeface="Times New Roman" panose="02020603050405020304" pitchFamily="18" charset="0"/>
              </a:rPr>
              <a:t>dwarf</a:t>
            </a:r>
            <a:r>
              <a:rPr lang="fr-FR" sz="2000" dirty="0">
                <a:solidFill>
                  <a:srgbClr val="202122"/>
                </a:solidFill>
                <a:effectLst/>
                <a:ea typeface="Times New Roman" panose="02020603050405020304" pitchFamily="18" charset="0"/>
              </a:rPr>
              <a:t> or semi-</a:t>
            </a:r>
            <a:r>
              <a:rPr lang="fr-FR" sz="2000" dirty="0" err="1">
                <a:solidFill>
                  <a:srgbClr val="202122"/>
                </a:solidFill>
                <a:effectLst/>
                <a:ea typeface="Times New Roman" panose="02020603050405020304" pitchFamily="18" charset="0"/>
              </a:rPr>
              <a:t>dwarf</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trees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planted</a:t>
            </a:r>
            <a:r>
              <a:rPr lang="fr-FR" sz="2000" dirty="0">
                <a:solidFill>
                  <a:srgbClr val="202122"/>
                </a:solidFill>
                <a:effectLst/>
                <a:ea typeface="Times New Roman" panose="02020603050405020304" pitchFamily="18" charset="0"/>
              </a:rPr>
              <a:t> at high </a:t>
            </a:r>
            <a:r>
              <a:rPr lang="fr-FR" sz="2000" dirty="0" err="1">
                <a:solidFill>
                  <a:srgbClr val="202122"/>
                </a:solidFill>
                <a:effectLst/>
                <a:ea typeface="Times New Roman" panose="02020603050405020304" pitchFamily="18" charset="0"/>
              </a:rPr>
              <a:t>density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They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provide</a:t>
            </a:r>
            <a:r>
              <a:rPr lang="fr-FR" sz="2000" dirty="0">
                <a:solidFill>
                  <a:srgbClr val="202122"/>
                </a:solidFill>
                <a:effectLst/>
                <a:ea typeface="Times New Roman" panose="02020603050405020304" pitchFamily="18" charset="0"/>
              </a:rPr>
              <a:t> more </a:t>
            </a:r>
            <a:r>
              <a:rPr lang="fr-FR" sz="2000" u="sng" dirty="0">
                <a:solidFill>
                  <a:srgbClr val="3366CC"/>
                </a:solidFill>
                <a:effectLst/>
                <a:ea typeface="Times New Roman" panose="02020603050405020304" pitchFamily="18" charset="0"/>
                <a:hlinkClick r:id="rId5" tooltip="Fruit"/>
              </a:rPr>
              <a:t>fruit</a:t>
            </a:r>
            <a:r>
              <a:rPr lang="fr-FR" sz="2000" dirty="0">
                <a:solidFill>
                  <a:srgbClr val="202122"/>
                </a:solidFill>
                <a:effectLst/>
                <a:ea typeface="Times New Roman" panose="02020603050405020304" pitchFamily="18" charset="0"/>
              </a:rPr>
              <a:t> per unit of land, of </a:t>
            </a:r>
            <a:r>
              <a:rPr lang="fr-FR" sz="2000" dirty="0" err="1">
                <a:solidFill>
                  <a:srgbClr val="202122"/>
                </a:solidFill>
                <a:effectLst/>
                <a:ea typeface="Times New Roman" panose="02020603050405020304" pitchFamily="18" charset="0"/>
              </a:rPr>
              <a:t>higher</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quality</a:t>
            </a:r>
            <a:r>
              <a:rPr lang="fr-FR" sz="2000" dirty="0">
                <a:solidFill>
                  <a:srgbClr val="202122"/>
                </a:solidFill>
                <a:effectLst/>
                <a:ea typeface="Times New Roman" panose="02020603050405020304" pitchFamily="18" charset="0"/>
              </a:rPr>
              <a:t>. Care must </a:t>
            </a:r>
            <a:r>
              <a:rPr lang="fr-FR" sz="2000" dirty="0" err="1">
                <a:solidFill>
                  <a:srgbClr val="202122"/>
                </a:solidFill>
                <a:effectLst/>
                <a:ea typeface="Times New Roman" panose="02020603050405020304" pitchFamily="18" charset="0"/>
              </a:rPr>
              <a:t>be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taken</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when</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planting</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dwarf</a:t>
            </a:r>
            <a:r>
              <a:rPr lang="fr-FR" sz="2000" dirty="0">
                <a:solidFill>
                  <a:srgbClr val="202122"/>
                </a:solidFill>
                <a:effectLst/>
                <a:ea typeface="Times New Roman" panose="02020603050405020304" pitchFamily="18" charset="0"/>
              </a:rPr>
              <a:t> or semi-</a:t>
            </a:r>
            <a:r>
              <a:rPr lang="fr-FR" sz="2000" dirty="0" err="1">
                <a:solidFill>
                  <a:srgbClr val="202122"/>
                </a:solidFill>
                <a:effectLst/>
                <a:ea typeface="Times New Roman" panose="02020603050405020304" pitchFamily="18" charset="0"/>
              </a:rPr>
              <a:t>dwarf</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trees</a:t>
            </a:r>
            <a:r>
              <a:rPr lang="fr-FR" sz="2000" dirty="0">
                <a:solidFill>
                  <a:srgbClr val="202122"/>
                </a:solidFill>
                <a:effectLst/>
                <a:ea typeface="Times New Roman" panose="02020603050405020304" pitchFamily="18" charset="0"/>
              </a:rPr>
              <a:t>. If </a:t>
            </a:r>
            <a:r>
              <a:rPr lang="fr-FR" sz="2000" dirty="0" err="1">
                <a:solidFill>
                  <a:srgbClr val="202122"/>
                </a:solidFill>
                <a:effectLst/>
                <a:ea typeface="Times New Roman" panose="02020603050405020304" pitchFamily="18" charset="0"/>
              </a:rPr>
              <a:t>such</a:t>
            </a:r>
            <a:r>
              <a:rPr lang="fr-FR" sz="2000" dirty="0">
                <a:solidFill>
                  <a:srgbClr val="202122"/>
                </a:solidFill>
                <a:effectLst/>
                <a:ea typeface="Times New Roman" panose="02020603050405020304" pitchFamily="18" charset="0"/>
              </a:rPr>
              <a:t> a </a:t>
            </a:r>
            <a:r>
              <a:rPr lang="fr-FR" sz="2000" dirty="0" err="1">
                <a:solidFill>
                  <a:srgbClr val="202122"/>
                </a:solidFill>
                <a:effectLst/>
                <a:ea typeface="Times New Roman" panose="02020603050405020304" pitchFamily="18" charset="0"/>
              </a:rPr>
              <a:t>tree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is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planted</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with</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graft</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below</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soil</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then</a:t>
            </a:r>
            <a:r>
              <a:rPr lang="fr-FR" sz="2000" dirty="0">
                <a:solidFill>
                  <a:srgbClr val="202122"/>
                </a:solidFill>
                <a:effectLst/>
                <a:ea typeface="Times New Roman" panose="02020603050405020304" pitchFamily="18" charset="0"/>
              </a:rPr>
              <a:t> the scion portion can </a:t>
            </a:r>
            <a:r>
              <a:rPr lang="fr-FR" sz="2000" dirty="0" err="1">
                <a:solidFill>
                  <a:srgbClr val="202122"/>
                </a:solidFill>
                <a:effectLst/>
                <a:ea typeface="Times New Roman" panose="02020603050405020304" pitchFamily="18" charset="0"/>
              </a:rPr>
              <a:t>also</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grow</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roots</a:t>
            </a:r>
            <a:r>
              <a:rPr lang="fr-FR" sz="2000" dirty="0">
                <a:solidFill>
                  <a:srgbClr val="202122"/>
                </a:solidFill>
                <a:effectLst/>
                <a:ea typeface="Times New Roman" panose="02020603050405020304" pitchFamily="18" charset="0"/>
              </a:rPr>
              <a:t> and the </a:t>
            </a:r>
            <a:r>
              <a:rPr lang="fr-FR" sz="2000" dirty="0" err="1">
                <a:solidFill>
                  <a:srgbClr val="202122"/>
                </a:solidFill>
                <a:effectLst/>
                <a:ea typeface="Times New Roman" panose="02020603050405020304" pitchFamily="18" charset="0"/>
              </a:rPr>
              <a:t>tree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will</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still</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grow</a:t>
            </a:r>
            <a:r>
              <a:rPr lang="fr-FR" sz="2000" dirty="0">
                <a:solidFill>
                  <a:srgbClr val="202122"/>
                </a:solidFill>
                <a:effectLst/>
                <a:ea typeface="Times New Roman" panose="02020603050405020304" pitchFamily="18" charset="0"/>
              </a:rPr>
              <a:t> to </a:t>
            </a:r>
            <a:r>
              <a:rPr lang="fr-FR" sz="2000" dirty="0" err="1">
                <a:solidFill>
                  <a:srgbClr val="202122"/>
                </a:solidFill>
                <a:effectLst/>
                <a:ea typeface="Times New Roman" panose="02020603050405020304" pitchFamily="18" charset="0"/>
              </a:rPr>
              <a:t>its</a:t>
            </a:r>
            <a:r>
              <a:rPr lang="fr-FR" sz="2000" dirty="0">
                <a:solidFill>
                  <a:srgbClr val="202122"/>
                </a:solidFill>
                <a:effectLst/>
                <a:ea typeface="Times New Roman" panose="02020603050405020304" pitchFamily="18" charset="0"/>
              </a:rPr>
              <a:t> standard size.</a:t>
            </a:r>
            <a:endParaRPr lang="fr-FR" sz="2000" dirty="0">
              <a:effectLst/>
              <a:ea typeface="Times New Roman" panose="02020603050405020304" pitchFamily="18" charset="0"/>
            </a:endParaRPr>
          </a:p>
          <a:p>
            <a:pPr algn="just">
              <a:lnSpc>
                <a:spcPct val="170000"/>
              </a:lnSpc>
              <a:spcBef>
                <a:spcPts val="600"/>
              </a:spcBef>
              <a:spcAft>
                <a:spcPts val="1200"/>
              </a:spcAft>
            </a:pPr>
            <a:r>
              <a:rPr lang="fr-FR" sz="2000" b="1" dirty="0" err="1">
                <a:solidFill>
                  <a:srgbClr val="202122"/>
                </a:solidFill>
                <a:effectLst/>
                <a:ea typeface="Times New Roman" panose="02020603050405020304" pitchFamily="18" charset="0"/>
              </a:rPr>
              <a:t>Ease</a:t>
            </a:r>
            <a:r>
              <a:rPr lang="fr-FR" sz="2000" b="1" dirty="0">
                <a:solidFill>
                  <a:srgbClr val="202122"/>
                </a:solidFill>
                <a:effectLst/>
                <a:ea typeface="Times New Roman" panose="02020603050405020304" pitchFamily="18" charset="0"/>
              </a:rPr>
              <a:t> of propagation</a:t>
            </a:r>
            <a:r>
              <a:rPr lang="fr-FR" sz="2000" dirty="0">
                <a:solidFill>
                  <a:srgbClr val="202122"/>
                </a:solidFill>
                <a:effectLst/>
                <a:ea typeface="Times New Roman" panose="02020603050405020304" pitchFamily="18" charset="0"/>
              </a:rPr>
              <a:t>:</a:t>
            </a:r>
            <a:r>
              <a:rPr lang="fr-FR" sz="2000" u="none" strike="noStrike" baseline="30000" dirty="0">
                <a:solidFill>
                  <a:srgbClr val="3366CC"/>
                </a:solidFill>
                <a:effectLst/>
                <a:ea typeface="Times New Roman" panose="02020603050405020304" pitchFamily="18" charset="0"/>
                <a:hlinkClick r:id="rId6"/>
              </a:rPr>
              <a:t>[</a:t>
            </a:r>
            <a:r>
              <a:rPr lang="fr-FR" sz="2000" u="sng" baseline="30000" dirty="0">
                <a:solidFill>
                  <a:srgbClr val="3366CC"/>
                </a:solidFill>
                <a:effectLst/>
                <a:ea typeface="Times New Roman" panose="02020603050405020304" pitchFamily="18" charset="0"/>
                <a:hlinkClick r:id="rId6"/>
              </a:rPr>
              <a:t>3</a:t>
            </a:r>
            <a:r>
              <a:rPr lang="fr-FR" sz="2000" u="none" strike="noStrike" baseline="30000" dirty="0">
                <a:solidFill>
                  <a:srgbClr val="3366CC"/>
                </a:solidFill>
                <a:effectLst/>
                <a:ea typeface="Times New Roman" panose="02020603050405020304" pitchFamily="18" charset="0"/>
                <a:hlinkClick r:id="rId6"/>
              </a:rPr>
              <a:t>]</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Because</a:t>
            </a:r>
            <a:r>
              <a:rPr lang="fr-FR" sz="2000" dirty="0">
                <a:solidFill>
                  <a:srgbClr val="202122"/>
                </a:solidFill>
                <a:effectLst/>
                <a:ea typeface="Times New Roman" panose="02020603050405020304" pitchFamily="18" charset="0"/>
              </a:rPr>
              <a:t> the scion </a:t>
            </a:r>
            <a:r>
              <a:rPr lang="fr-FR" sz="2000" dirty="0" err="1">
                <a:solidFill>
                  <a:srgbClr val="202122"/>
                </a:solidFill>
                <a:effectLst/>
                <a:ea typeface="Times New Roman" panose="02020603050405020304" pitchFamily="18" charset="0"/>
              </a:rPr>
              <a:t>is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difficult</a:t>
            </a:r>
            <a:r>
              <a:rPr lang="fr-FR" sz="2000" dirty="0">
                <a:solidFill>
                  <a:srgbClr val="202122"/>
                </a:solidFill>
                <a:effectLst/>
                <a:ea typeface="Times New Roman" panose="02020603050405020304" pitchFamily="18" charset="0"/>
              </a:rPr>
              <a:t> to </a:t>
            </a:r>
            <a:r>
              <a:rPr lang="fr-FR" sz="2000" dirty="0" err="1">
                <a:solidFill>
                  <a:srgbClr val="202122"/>
                </a:solidFill>
                <a:effectLst/>
                <a:ea typeface="Times New Roman" panose="02020603050405020304" pitchFamily="18" charset="0"/>
              </a:rPr>
              <a:t>propagate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vegetatively</a:t>
            </a:r>
            <a:r>
              <a:rPr lang="fr-FR" sz="2000" dirty="0">
                <a:solidFill>
                  <a:srgbClr val="202122"/>
                </a:solidFill>
                <a:effectLst/>
                <a:ea typeface="Times New Roman" panose="02020603050405020304" pitchFamily="18" charset="0"/>
              </a:rPr>
              <a:t> by </a:t>
            </a:r>
            <a:r>
              <a:rPr lang="fr-FR" sz="2000" dirty="0" err="1">
                <a:solidFill>
                  <a:srgbClr val="202122"/>
                </a:solidFill>
                <a:effectLst/>
                <a:ea typeface="Times New Roman" panose="02020603050405020304" pitchFamily="18" charset="0"/>
              </a:rPr>
              <a:t>other</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means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such</a:t>
            </a:r>
            <a:r>
              <a:rPr lang="fr-FR" sz="2000" dirty="0">
                <a:solidFill>
                  <a:srgbClr val="202122"/>
                </a:solidFill>
                <a:effectLst/>
                <a:ea typeface="Times New Roman" panose="02020603050405020304" pitchFamily="18" charset="0"/>
              </a:rPr>
              <a:t> as by </a:t>
            </a:r>
            <a:r>
              <a:rPr lang="fr-FR" sz="2000" u="sng" dirty="0" err="1">
                <a:solidFill>
                  <a:srgbClr val="3366CC"/>
                </a:solidFill>
                <a:effectLst/>
                <a:ea typeface="Times New Roman" panose="02020603050405020304" pitchFamily="18" charset="0"/>
                <a:hlinkClick r:id="rId7" tooltip="Cutting (plant)"/>
              </a:rPr>
              <a:t>cuttings</a:t>
            </a:r>
            <a:r>
              <a:rPr lang="fr-FR" sz="2000" dirty="0">
                <a:solidFill>
                  <a:srgbClr val="202122"/>
                </a:solidFill>
                <a:effectLst/>
                <a:ea typeface="Times New Roman" panose="02020603050405020304" pitchFamily="18" charset="0"/>
              </a:rPr>
              <a:t>. In </a:t>
            </a:r>
            <a:r>
              <a:rPr lang="fr-FR" sz="2000" dirty="0" err="1">
                <a:solidFill>
                  <a:srgbClr val="202122"/>
                </a:solidFill>
                <a:effectLst/>
                <a:ea typeface="Times New Roman" panose="02020603050405020304" pitchFamily="18" charset="0"/>
              </a:rPr>
              <a:t>this</a:t>
            </a:r>
            <a:r>
              <a:rPr lang="fr-FR" sz="2000" dirty="0">
                <a:solidFill>
                  <a:srgbClr val="202122"/>
                </a:solidFill>
                <a:effectLst/>
                <a:ea typeface="Times New Roman" panose="02020603050405020304" pitchFamily="18" charset="0"/>
              </a:rPr>
              <a:t> case, </a:t>
            </a:r>
            <a:r>
              <a:rPr lang="fr-FR" sz="2000" dirty="0" err="1">
                <a:solidFill>
                  <a:srgbClr val="202122"/>
                </a:solidFill>
                <a:effectLst/>
                <a:ea typeface="Times New Roman" panose="02020603050405020304" pitchFamily="18" charset="0"/>
              </a:rPr>
              <a:t>cuttings</a:t>
            </a:r>
            <a:r>
              <a:rPr lang="fr-FR" sz="2000" dirty="0">
                <a:solidFill>
                  <a:srgbClr val="202122"/>
                </a:solidFill>
                <a:effectLst/>
                <a:ea typeface="Times New Roman" panose="02020603050405020304" pitchFamily="18" charset="0"/>
              </a:rPr>
              <a:t> of an </a:t>
            </a:r>
            <a:r>
              <a:rPr lang="fr-FR" sz="2000" dirty="0" err="1">
                <a:solidFill>
                  <a:srgbClr val="202122"/>
                </a:solidFill>
                <a:effectLst/>
                <a:ea typeface="Times New Roman" panose="02020603050405020304" pitchFamily="18" charset="0"/>
              </a:rPr>
              <a:t>easily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rooted</a:t>
            </a:r>
            <a:r>
              <a:rPr lang="fr-FR" sz="2000" dirty="0">
                <a:solidFill>
                  <a:srgbClr val="202122"/>
                </a:solidFill>
                <a:effectLst/>
                <a:ea typeface="Times New Roman" panose="02020603050405020304" pitchFamily="18" charset="0"/>
              </a:rPr>
              <a:t> plant are </a:t>
            </a:r>
            <a:r>
              <a:rPr lang="fr-FR" sz="2000" dirty="0" err="1">
                <a:solidFill>
                  <a:srgbClr val="202122"/>
                </a:solidFill>
                <a:effectLst/>
                <a:ea typeface="Times New Roman" panose="02020603050405020304" pitchFamily="18" charset="0"/>
              </a:rPr>
              <a:t>used</a:t>
            </a:r>
            <a:r>
              <a:rPr lang="fr-FR" sz="2000" dirty="0">
                <a:solidFill>
                  <a:srgbClr val="202122"/>
                </a:solidFill>
                <a:effectLst/>
                <a:ea typeface="Times New Roman" panose="02020603050405020304" pitchFamily="18" charset="0"/>
              </a:rPr>
              <a:t> to </a:t>
            </a:r>
            <a:r>
              <a:rPr lang="fr-FR" sz="2000" dirty="0" err="1">
                <a:solidFill>
                  <a:srgbClr val="202122"/>
                </a:solidFill>
                <a:effectLst/>
                <a:ea typeface="Times New Roman" panose="02020603050405020304" pitchFamily="18" charset="0"/>
              </a:rPr>
              <a:t>provide</a:t>
            </a:r>
            <a:r>
              <a:rPr lang="fr-FR" sz="2000" dirty="0">
                <a:solidFill>
                  <a:srgbClr val="202122"/>
                </a:solidFill>
                <a:effectLst/>
                <a:ea typeface="Times New Roman" panose="02020603050405020304" pitchFamily="18" charset="0"/>
              </a:rPr>
              <a:t> a </a:t>
            </a:r>
            <a:r>
              <a:rPr lang="fr-FR" sz="2000" dirty="0" err="1">
                <a:solidFill>
                  <a:srgbClr val="202122"/>
                </a:solidFill>
                <a:effectLst/>
                <a:ea typeface="Times New Roman" panose="02020603050405020304" pitchFamily="18" charset="0"/>
              </a:rPr>
              <a:t>rootstock</a:t>
            </a:r>
            <a:r>
              <a:rPr lang="fr-FR" sz="2000" dirty="0">
                <a:solidFill>
                  <a:srgbClr val="202122"/>
                </a:solidFill>
                <a:effectLst/>
                <a:ea typeface="Times New Roman" panose="02020603050405020304" pitchFamily="18" charset="0"/>
              </a:rPr>
              <a:t>. In </a:t>
            </a:r>
            <a:r>
              <a:rPr lang="fr-FR" sz="2000" dirty="0" err="1">
                <a:solidFill>
                  <a:srgbClr val="202122"/>
                </a:solidFill>
                <a:effectLst/>
                <a:ea typeface="Times New Roman" panose="02020603050405020304" pitchFamily="18" charset="0"/>
              </a:rPr>
              <a:t>some</a:t>
            </a:r>
            <a:r>
              <a:rPr lang="fr-FR" sz="2000" dirty="0">
                <a:solidFill>
                  <a:srgbClr val="202122"/>
                </a:solidFill>
                <a:effectLst/>
                <a:ea typeface="Times New Roman" panose="02020603050405020304" pitchFamily="18" charset="0"/>
              </a:rPr>
              <a:t> cases, the scion </a:t>
            </a:r>
            <a:r>
              <a:rPr lang="fr-FR" sz="2000" dirty="0" err="1">
                <a:solidFill>
                  <a:srgbClr val="202122"/>
                </a:solidFill>
                <a:effectLst/>
                <a:ea typeface="Times New Roman" panose="02020603050405020304" pitchFamily="18" charset="0"/>
              </a:rPr>
              <a:t>may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be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easily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propagated</a:t>
            </a:r>
            <a:r>
              <a:rPr lang="fr-FR" sz="2000" dirty="0">
                <a:solidFill>
                  <a:srgbClr val="202122"/>
                </a:solidFill>
                <a:effectLst/>
                <a:ea typeface="Times New Roman" panose="02020603050405020304" pitchFamily="18" charset="0"/>
              </a:rPr>
              <a:t>, but </a:t>
            </a:r>
            <a:r>
              <a:rPr lang="fr-FR" sz="2000" dirty="0" err="1">
                <a:solidFill>
                  <a:srgbClr val="202122"/>
                </a:solidFill>
                <a:effectLst/>
                <a:ea typeface="Times New Roman" panose="02020603050405020304" pitchFamily="18" charset="0"/>
              </a:rPr>
              <a:t>grafting</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may</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still</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be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used</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because</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it</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is</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commercially</a:t>
            </a:r>
            <a:r>
              <a:rPr lang="fr-FR" sz="2000" dirty="0">
                <a:solidFill>
                  <a:srgbClr val="202122"/>
                </a:solidFill>
                <a:effectLst/>
                <a:ea typeface="Times New Roman" panose="02020603050405020304" pitchFamily="18" charset="0"/>
              </a:rPr>
              <a:t> the </a:t>
            </a:r>
            <a:r>
              <a:rPr lang="fr-FR" sz="2000" dirty="0" err="1">
                <a:solidFill>
                  <a:srgbClr val="202122"/>
                </a:solidFill>
                <a:effectLst/>
                <a:ea typeface="Times New Roman" panose="02020603050405020304" pitchFamily="18" charset="0"/>
              </a:rPr>
              <a:t>most</a:t>
            </a:r>
            <a:r>
              <a:rPr lang="fr-FR" sz="2000" dirty="0">
                <a:solidFill>
                  <a:srgbClr val="202122"/>
                </a:solidFill>
                <a:effectLst/>
                <a:ea typeface="Times New Roman" panose="02020603050405020304" pitchFamily="18" charset="0"/>
              </a:rPr>
              <a:t> </a:t>
            </a:r>
            <a:r>
              <a:rPr lang="fr-FR" sz="2000" dirty="0" err="1">
                <a:solidFill>
                  <a:srgbClr val="202122"/>
                </a:solidFill>
                <a:effectLst/>
                <a:ea typeface="Times New Roman" panose="02020603050405020304" pitchFamily="18" charset="0"/>
              </a:rPr>
              <a:t>cost</a:t>
            </a:r>
            <a:r>
              <a:rPr lang="fr-FR" sz="2000" dirty="0">
                <a:solidFill>
                  <a:srgbClr val="202122"/>
                </a:solidFill>
                <a:effectLst/>
                <a:ea typeface="Times New Roman" panose="02020603050405020304" pitchFamily="18" charset="0"/>
              </a:rPr>
              <a:t>-effective </a:t>
            </a:r>
            <a:r>
              <a:rPr lang="fr-FR" sz="2000" dirty="0" err="1">
                <a:solidFill>
                  <a:srgbClr val="202122"/>
                </a:solidFill>
                <a:effectLst/>
                <a:ea typeface="Times New Roman" panose="02020603050405020304" pitchFamily="18" charset="0"/>
              </a:rPr>
              <a:t>way</a:t>
            </a:r>
            <a:r>
              <a:rPr lang="fr-FR" sz="2000" dirty="0">
                <a:solidFill>
                  <a:srgbClr val="202122"/>
                </a:solidFill>
                <a:effectLst/>
                <a:ea typeface="Times New Roman" panose="02020603050405020304" pitchFamily="18" charset="0"/>
              </a:rPr>
              <a:t> of </a:t>
            </a:r>
            <a:r>
              <a:rPr lang="fr-FR" sz="2000" dirty="0" err="1">
                <a:solidFill>
                  <a:srgbClr val="202122"/>
                </a:solidFill>
                <a:effectLst/>
                <a:ea typeface="Times New Roman" panose="02020603050405020304" pitchFamily="18" charset="0"/>
              </a:rPr>
              <a:t>raising</a:t>
            </a:r>
            <a:r>
              <a:rPr lang="fr-FR" sz="2000" dirty="0">
                <a:solidFill>
                  <a:srgbClr val="202122"/>
                </a:solidFill>
                <a:effectLst/>
                <a:ea typeface="Times New Roman" panose="02020603050405020304" pitchFamily="18" charset="0"/>
              </a:rPr>
              <a:t> a </a:t>
            </a:r>
            <a:r>
              <a:rPr lang="fr-FR" sz="2000" dirty="0" err="1">
                <a:solidFill>
                  <a:srgbClr val="202122"/>
                </a:solidFill>
                <a:effectLst/>
                <a:ea typeface="Times New Roman" panose="02020603050405020304" pitchFamily="18" charset="0"/>
              </a:rPr>
              <a:t>particular</a:t>
            </a:r>
            <a:r>
              <a:rPr lang="fr-FR" sz="2000" dirty="0">
                <a:solidFill>
                  <a:srgbClr val="202122"/>
                </a:solidFill>
                <a:effectLst/>
                <a:ea typeface="Times New Roman" panose="02020603050405020304" pitchFamily="18" charset="0"/>
              </a:rPr>
              <a:t> type of plant.</a:t>
            </a:r>
            <a:endParaRPr lang="fr-FR" sz="2000" dirty="0">
              <a:effectLst/>
              <a:ea typeface="Times New Roman" panose="02020603050405020304" pitchFamily="18" charset="0"/>
            </a:endParaRPr>
          </a:p>
        </p:txBody>
      </p:sp>
    </p:spTree>
    <p:extLst>
      <p:ext uri="{BB962C8B-B14F-4D97-AF65-F5344CB8AC3E}">
        <p14:creationId xmlns:p14="http://schemas.microsoft.com/office/powerpoint/2010/main" val="3521241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639C91F-96CC-E967-C80A-F8AD18B9516D}"/>
              </a:ext>
            </a:extLst>
          </p:cNvPr>
          <p:cNvSpPr>
            <a:spLocks noGrp="1"/>
          </p:cNvSpPr>
          <p:nvPr>
            <p:ph idx="1"/>
          </p:nvPr>
        </p:nvSpPr>
        <p:spPr>
          <a:xfrm>
            <a:off x="838200" y="304800"/>
            <a:ext cx="10515600" cy="5872163"/>
          </a:xfrm>
        </p:spPr>
        <p:txBody>
          <a:bodyPr>
            <a:normAutofit/>
          </a:bodyPr>
          <a:lstStyle/>
          <a:p>
            <a:pPr algn="just">
              <a:lnSpc>
                <a:spcPct val="170000"/>
              </a:lnSpc>
              <a:spcBef>
                <a:spcPts val="600"/>
              </a:spcBef>
              <a:spcAft>
                <a:spcPts val="1200"/>
              </a:spcAft>
            </a:pPr>
            <a:r>
              <a:rPr lang="fr-FR" sz="2800" b="1" dirty="0" err="1">
                <a:solidFill>
                  <a:srgbClr val="202122"/>
                </a:solidFill>
                <a:effectLst/>
                <a:ea typeface="Times New Roman" panose="02020603050405020304" pitchFamily="18" charset="0"/>
              </a:rPr>
              <a:t>Hybrid</a:t>
            </a:r>
            <a:r>
              <a:rPr lang="fr-FR" sz="2800" b="1" dirty="0">
                <a:solidFill>
                  <a:srgbClr val="202122"/>
                </a:solidFill>
                <a:effectLst/>
                <a:ea typeface="Times New Roman" panose="02020603050405020304" pitchFamily="18" charset="0"/>
              </a:rPr>
              <a:t> </a:t>
            </a:r>
            <a:r>
              <a:rPr lang="fr-FR" sz="2800" b="1" dirty="0" err="1">
                <a:solidFill>
                  <a:srgbClr val="202122"/>
                </a:solidFill>
                <a:effectLst/>
                <a:ea typeface="Times New Roman" panose="02020603050405020304" pitchFamily="18" charset="0"/>
              </a:rPr>
              <a:t>breeding</a:t>
            </a:r>
            <a:r>
              <a:rPr lang="fr-FR" sz="2800" dirty="0">
                <a:solidFill>
                  <a:srgbClr val="202122"/>
                </a:solidFill>
                <a:effectLst/>
                <a:ea typeface="Times New Roman" panose="02020603050405020304" pitchFamily="18" charset="0"/>
              </a:rPr>
              <a:t>: To speed </a:t>
            </a:r>
            <a:r>
              <a:rPr lang="fr-FR" sz="2800" dirty="0" err="1">
                <a:solidFill>
                  <a:srgbClr val="202122"/>
                </a:solidFill>
                <a:effectLst/>
                <a:ea typeface="Times New Roman" panose="02020603050405020304" pitchFamily="18" charset="0"/>
              </a:rPr>
              <a:t>maturity</a:t>
            </a:r>
            <a:r>
              <a:rPr lang="fr-FR" sz="2800" dirty="0">
                <a:solidFill>
                  <a:srgbClr val="202122"/>
                </a:solidFill>
                <a:effectLst/>
                <a:ea typeface="Times New Roman" panose="02020603050405020304" pitchFamily="18" charset="0"/>
              </a:rPr>
              <a:t> of </a:t>
            </a:r>
            <a:r>
              <a:rPr lang="fr-FR" sz="2800" u="sng" dirty="0" err="1">
                <a:solidFill>
                  <a:srgbClr val="3366CC"/>
                </a:solidFill>
                <a:effectLst/>
                <a:ea typeface="Times New Roman" panose="02020603050405020304" pitchFamily="18" charset="0"/>
                <a:hlinkClick r:id="rId3" tooltip="Hybrid (biology)"/>
              </a:rPr>
              <a:t>hybrids</a:t>
            </a:r>
            <a:r>
              <a:rPr lang="fr-FR" sz="2800" dirty="0">
                <a:solidFill>
                  <a:srgbClr val="202122"/>
                </a:solidFill>
                <a:effectLst/>
                <a:ea typeface="Times New Roman" panose="02020603050405020304" pitchFamily="18" charset="0"/>
              </a:rPr>
              <a:t> in fruit </a:t>
            </a:r>
            <a:r>
              <a:rPr lang="fr-FR" sz="2800" dirty="0" err="1">
                <a:solidFill>
                  <a:srgbClr val="202122"/>
                </a:solidFill>
                <a:effectLst/>
                <a:ea typeface="Times New Roman" panose="02020603050405020304" pitchFamily="18" charset="0"/>
              </a:rPr>
              <a:t>tree</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breeding</a:t>
            </a:r>
            <a:r>
              <a:rPr lang="fr-FR" sz="2800" dirty="0">
                <a:solidFill>
                  <a:srgbClr val="202122"/>
                </a:solidFill>
                <a:effectLst/>
                <a:ea typeface="Times New Roman" panose="02020603050405020304" pitchFamily="18" charset="0"/>
              </a:rPr>
              <a:t> programs. </a:t>
            </a:r>
            <a:r>
              <a:rPr lang="fr-FR" sz="2800" dirty="0" err="1">
                <a:solidFill>
                  <a:srgbClr val="202122"/>
                </a:solidFill>
                <a:effectLst/>
                <a:ea typeface="Times New Roman" panose="02020603050405020304" pitchFamily="18" charset="0"/>
              </a:rPr>
              <a:t>Hybrid</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seedlings</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may</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take</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ten</a:t>
            </a:r>
            <a:r>
              <a:rPr lang="fr-FR" sz="2800" dirty="0">
                <a:solidFill>
                  <a:srgbClr val="202122"/>
                </a:solidFill>
                <a:effectLst/>
                <a:ea typeface="Times New Roman" panose="02020603050405020304" pitchFamily="18" charset="0"/>
              </a:rPr>
              <a:t> or more </a:t>
            </a:r>
            <a:r>
              <a:rPr lang="fr-FR" sz="2800" dirty="0" err="1">
                <a:solidFill>
                  <a:srgbClr val="202122"/>
                </a:solidFill>
                <a:effectLst/>
                <a:ea typeface="Times New Roman" panose="02020603050405020304" pitchFamily="18" charset="0"/>
              </a:rPr>
              <a:t>years</a:t>
            </a:r>
            <a:r>
              <a:rPr lang="fr-FR" sz="2800" dirty="0">
                <a:solidFill>
                  <a:srgbClr val="202122"/>
                </a:solidFill>
                <a:effectLst/>
                <a:ea typeface="Times New Roman" panose="02020603050405020304" pitchFamily="18" charset="0"/>
              </a:rPr>
              <a:t> to </a:t>
            </a:r>
            <a:r>
              <a:rPr lang="fr-FR" sz="2800" u="sng" dirty="0" err="1">
                <a:solidFill>
                  <a:srgbClr val="3366CC"/>
                </a:solidFill>
                <a:effectLst/>
                <a:ea typeface="Times New Roman" panose="02020603050405020304" pitchFamily="18" charset="0"/>
                <a:hlinkClick r:id="rId4" tooltip="Flower"/>
              </a:rPr>
              <a:t>flower</a:t>
            </a:r>
            <a:r>
              <a:rPr lang="fr-FR" sz="2800" dirty="0">
                <a:solidFill>
                  <a:srgbClr val="202122"/>
                </a:solidFill>
                <a:effectLst/>
                <a:ea typeface="Times New Roman" panose="02020603050405020304" pitchFamily="18" charset="0"/>
              </a:rPr>
              <a:t> and fruit on </a:t>
            </a:r>
            <a:r>
              <a:rPr lang="fr-FR" sz="2800" dirty="0" err="1">
                <a:solidFill>
                  <a:srgbClr val="202122"/>
                </a:solidFill>
                <a:effectLst/>
                <a:ea typeface="Times New Roman" panose="02020603050405020304" pitchFamily="18" charset="0"/>
              </a:rPr>
              <a:t>their</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own</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roots</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Grafting</a:t>
            </a:r>
            <a:r>
              <a:rPr lang="fr-FR" sz="2800" dirty="0">
                <a:solidFill>
                  <a:srgbClr val="202122"/>
                </a:solidFill>
                <a:effectLst/>
                <a:ea typeface="Times New Roman" panose="02020603050405020304" pitchFamily="18" charset="0"/>
              </a:rPr>
              <a:t> can </a:t>
            </a:r>
            <a:r>
              <a:rPr lang="fr-FR" sz="2800" dirty="0" err="1">
                <a:solidFill>
                  <a:srgbClr val="202122"/>
                </a:solidFill>
                <a:effectLst/>
                <a:ea typeface="Times New Roman" panose="02020603050405020304" pitchFamily="18" charset="0"/>
              </a:rPr>
              <a:t>reduce</a:t>
            </a:r>
            <a:r>
              <a:rPr lang="fr-FR" sz="2800" dirty="0">
                <a:solidFill>
                  <a:srgbClr val="202122"/>
                </a:solidFill>
                <a:effectLst/>
                <a:ea typeface="Times New Roman" panose="02020603050405020304" pitchFamily="18" charset="0"/>
              </a:rPr>
              <a:t> the time to </a:t>
            </a:r>
            <a:r>
              <a:rPr lang="fr-FR" sz="2800" dirty="0" err="1">
                <a:solidFill>
                  <a:srgbClr val="202122"/>
                </a:solidFill>
                <a:effectLst/>
                <a:ea typeface="Times New Roman" panose="02020603050405020304" pitchFamily="18" charset="0"/>
              </a:rPr>
              <a:t>flowering</a:t>
            </a:r>
            <a:r>
              <a:rPr lang="fr-FR" sz="2800" dirty="0">
                <a:solidFill>
                  <a:srgbClr val="202122"/>
                </a:solidFill>
                <a:effectLst/>
                <a:ea typeface="Times New Roman" panose="02020603050405020304" pitchFamily="18" charset="0"/>
              </a:rPr>
              <a:t> and </a:t>
            </a:r>
            <a:r>
              <a:rPr lang="fr-FR" sz="2800" dirty="0" err="1">
                <a:solidFill>
                  <a:srgbClr val="202122"/>
                </a:solidFill>
                <a:effectLst/>
                <a:ea typeface="Times New Roman" panose="02020603050405020304" pitchFamily="18" charset="0"/>
              </a:rPr>
              <a:t>shorten</a:t>
            </a:r>
            <a:r>
              <a:rPr lang="fr-FR" sz="2800" dirty="0">
                <a:solidFill>
                  <a:srgbClr val="202122"/>
                </a:solidFill>
                <a:effectLst/>
                <a:ea typeface="Times New Roman" panose="02020603050405020304" pitchFamily="18" charset="0"/>
              </a:rPr>
              <a:t> the </a:t>
            </a:r>
            <a:r>
              <a:rPr lang="fr-FR" sz="2800" dirty="0" err="1">
                <a:solidFill>
                  <a:srgbClr val="202122"/>
                </a:solidFill>
                <a:effectLst/>
                <a:ea typeface="Times New Roman" panose="02020603050405020304" pitchFamily="18" charset="0"/>
              </a:rPr>
              <a:t>breeding</a:t>
            </a:r>
            <a:r>
              <a:rPr lang="fr-FR" sz="2800" dirty="0">
                <a:solidFill>
                  <a:srgbClr val="202122"/>
                </a:solidFill>
                <a:effectLst/>
                <a:ea typeface="Times New Roman" panose="02020603050405020304" pitchFamily="18" charset="0"/>
              </a:rPr>
              <a:t> program.</a:t>
            </a:r>
            <a:endParaRPr lang="fr-FR" sz="2800" dirty="0">
              <a:effectLst/>
              <a:ea typeface="Times New Roman" panose="02020603050405020304" pitchFamily="18" charset="0"/>
            </a:endParaRPr>
          </a:p>
          <a:p>
            <a:pPr algn="just">
              <a:lnSpc>
                <a:spcPct val="170000"/>
              </a:lnSpc>
              <a:spcBef>
                <a:spcPts val="600"/>
              </a:spcBef>
              <a:spcAft>
                <a:spcPts val="1200"/>
              </a:spcAft>
            </a:pPr>
            <a:r>
              <a:rPr lang="fr-FR" sz="2800" b="1" dirty="0" err="1">
                <a:solidFill>
                  <a:srgbClr val="202122"/>
                </a:solidFill>
                <a:effectLst/>
                <a:ea typeface="Times New Roman" panose="02020603050405020304" pitchFamily="18" charset="0"/>
              </a:rPr>
              <a:t>Hardiness</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Because</a:t>
            </a:r>
            <a:r>
              <a:rPr lang="fr-FR" sz="2800" dirty="0">
                <a:solidFill>
                  <a:srgbClr val="202122"/>
                </a:solidFill>
                <a:effectLst/>
                <a:ea typeface="Times New Roman" panose="02020603050405020304" pitchFamily="18" charset="0"/>
              </a:rPr>
              <a:t> the scion has </a:t>
            </a:r>
            <a:r>
              <a:rPr lang="fr-FR" sz="2800" dirty="0" err="1">
                <a:solidFill>
                  <a:srgbClr val="202122"/>
                </a:solidFill>
                <a:effectLst/>
                <a:ea typeface="Times New Roman" panose="02020603050405020304" pitchFamily="18" charset="0"/>
              </a:rPr>
              <a:t>weak</a:t>
            </a:r>
            <a:r>
              <a:rPr lang="fr-FR" sz="2800" dirty="0">
                <a:solidFill>
                  <a:srgbClr val="202122"/>
                </a:solidFill>
                <a:effectLst/>
                <a:ea typeface="Times New Roman" panose="02020603050405020304" pitchFamily="18" charset="0"/>
              </a:rPr>
              <a:t> </a:t>
            </a:r>
            <a:r>
              <a:rPr lang="fr-FR" sz="2800" dirty="0" err="1">
                <a:solidFill>
                  <a:srgbClr val="202122"/>
                </a:solidFill>
                <a:effectLst/>
                <a:ea typeface="Times New Roman" panose="02020603050405020304" pitchFamily="18" charset="0"/>
              </a:rPr>
              <a:t>roots</a:t>
            </a:r>
            <a:r>
              <a:rPr lang="fr-FR" sz="2800" dirty="0">
                <a:solidFill>
                  <a:srgbClr val="202122"/>
                </a:solidFill>
                <a:effectLst/>
                <a:ea typeface="Times New Roman" panose="02020603050405020304" pitchFamily="18" charset="0"/>
              </a:rPr>
              <a:t> or the </a:t>
            </a:r>
            <a:r>
              <a:rPr lang="fr-FR" sz="2800" dirty="0" err="1">
                <a:solidFill>
                  <a:srgbClr val="202122"/>
                </a:solidFill>
                <a:effectLst/>
                <a:ea typeface="Times New Roman" panose="02020603050405020304" pitchFamily="18" charset="0"/>
              </a:rPr>
              <a:t>roots</a:t>
            </a:r>
            <a:r>
              <a:rPr lang="fr-FR" sz="2800" dirty="0">
                <a:solidFill>
                  <a:srgbClr val="202122"/>
                </a:solidFill>
                <a:effectLst/>
                <a:ea typeface="Times New Roman" panose="02020603050405020304" pitchFamily="18" charset="0"/>
              </a:rPr>
              <a:t> of the stock plants are </a:t>
            </a:r>
            <a:r>
              <a:rPr lang="fr-FR" sz="2800" dirty="0" err="1">
                <a:solidFill>
                  <a:srgbClr val="202122"/>
                </a:solidFill>
                <a:effectLst/>
                <a:ea typeface="Times New Roman" panose="02020603050405020304" pitchFamily="18" charset="0"/>
              </a:rPr>
              <a:t>tolerant</a:t>
            </a:r>
            <a:r>
              <a:rPr lang="fr-FR" sz="2800" dirty="0">
                <a:solidFill>
                  <a:srgbClr val="202122"/>
                </a:solidFill>
                <a:effectLst/>
                <a:ea typeface="Times New Roman" panose="02020603050405020304" pitchFamily="18" charset="0"/>
              </a:rPr>
              <a:t> of </a:t>
            </a:r>
            <a:r>
              <a:rPr lang="fr-FR" sz="2800" dirty="0" err="1">
                <a:solidFill>
                  <a:srgbClr val="202122"/>
                </a:solidFill>
                <a:effectLst/>
                <a:ea typeface="Times New Roman" panose="02020603050405020304" pitchFamily="18" charset="0"/>
              </a:rPr>
              <a:t>difficult</a:t>
            </a:r>
            <a:r>
              <a:rPr lang="fr-FR" sz="2800" dirty="0">
                <a:solidFill>
                  <a:srgbClr val="202122"/>
                </a:solidFill>
                <a:effectLst/>
                <a:ea typeface="Times New Roman" panose="02020603050405020304" pitchFamily="18" charset="0"/>
              </a:rPr>
              <a:t> conditions. </a:t>
            </a:r>
            <a:endParaRPr lang="fr-FR" sz="2800" dirty="0">
              <a:effectLst/>
              <a:ea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559723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1E7AA6B-052D-3FBE-865C-98D0A6C2EFC7}"/>
              </a:ext>
            </a:extLst>
          </p:cNvPr>
          <p:cNvSpPr txBox="1"/>
          <p:nvPr/>
        </p:nvSpPr>
        <p:spPr>
          <a:xfrm>
            <a:off x="339047" y="349320"/>
            <a:ext cx="11507056" cy="5945201"/>
          </a:xfrm>
          <a:prstGeom prst="rect">
            <a:avLst/>
          </a:prstGeom>
          <a:noFill/>
        </p:spPr>
        <p:txBody>
          <a:bodyPr wrap="square">
            <a:spAutoFit/>
          </a:bodyPr>
          <a:lstStyle/>
          <a:p>
            <a:pPr algn="just">
              <a:lnSpc>
                <a:spcPct val="150000"/>
              </a:lnSpc>
              <a:spcBef>
                <a:spcPts val="600"/>
              </a:spcBef>
              <a:spcAft>
                <a:spcPts val="1200"/>
              </a:spcAft>
            </a:pPr>
            <a:r>
              <a:rPr lang="fr-FR" b="1" dirty="0" err="1">
                <a:latin typeface="Arial Narrow" panose="020B0606020202030204" pitchFamily="34" charset="0"/>
                <a:ea typeface="Times New Roman" panose="02020603050405020304" pitchFamily="18" charset="0"/>
                <a:cs typeface="Andalus" panose="02020603050405020304" pitchFamily="18" charset="-78"/>
              </a:rPr>
              <a:t>Disease</a:t>
            </a:r>
            <a:r>
              <a:rPr lang="fr-FR" b="1" dirty="0">
                <a:latin typeface="Arial Narrow" panose="020B0606020202030204" pitchFamily="34" charset="0"/>
                <a:ea typeface="Times New Roman" panose="02020603050405020304" pitchFamily="18" charset="0"/>
                <a:cs typeface="Andalus" panose="02020603050405020304" pitchFamily="18" charset="-78"/>
              </a:rPr>
              <a:t>/</a:t>
            </a:r>
            <a:r>
              <a:rPr lang="fr-FR" b="1" dirty="0" err="1">
                <a:latin typeface="Arial Narrow" panose="020B0606020202030204" pitchFamily="34" charset="0"/>
                <a:ea typeface="Times New Roman" panose="02020603050405020304" pitchFamily="18" charset="0"/>
                <a:cs typeface="Andalus" panose="02020603050405020304" pitchFamily="18" charset="-78"/>
              </a:rPr>
              <a:t>pest</a:t>
            </a:r>
            <a:r>
              <a:rPr lang="fr-FR" b="1" dirty="0">
                <a:latin typeface="Arial Narrow" panose="020B0606020202030204" pitchFamily="34" charset="0"/>
                <a:ea typeface="Times New Roman" panose="02020603050405020304" pitchFamily="18" charset="0"/>
                <a:cs typeface="Andalus" panose="02020603050405020304" pitchFamily="18" charset="-78"/>
              </a:rPr>
              <a:t> </a:t>
            </a:r>
            <a:r>
              <a:rPr lang="fr-FR" b="1" dirty="0" err="1">
                <a:latin typeface="Arial Narrow" panose="020B0606020202030204" pitchFamily="34" charset="0"/>
                <a:ea typeface="Times New Roman" panose="02020603050405020304" pitchFamily="18" charset="0"/>
                <a:cs typeface="Andalus" panose="02020603050405020304" pitchFamily="18" charset="-78"/>
              </a:rPr>
              <a:t>resistance</a:t>
            </a:r>
            <a:r>
              <a:rPr lang="fr-FR" dirty="0">
                <a:latin typeface="Arial Narrow" panose="020B0606020202030204" pitchFamily="34" charset="0"/>
                <a:ea typeface="Times New Roman" panose="02020603050405020304" pitchFamily="18" charset="0"/>
                <a:cs typeface="Andalus" panose="02020603050405020304" pitchFamily="18" charset="-78"/>
              </a:rPr>
              <a:t>: In areas </a:t>
            </a:r>
            <a:r>
              <a:rPr lang="fr-FR" dirty="0" err="1">
                <a:latin typeface="Arial Narrow" panose="020B0606020202030204" pitchFamily="34" charset="0"/>
                <a:ea typeface="Times New Roman" panose="02020603050405020304" pitchFamily="18" charset="0"/>
                <a:cs typeface="Andalus" panose="02020603050405020304" pitchFamily="18" charset="-78"/>
              </a:rPr>
              <a:t>where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soil</a:t>
            </a:r>
            <a:r>
              <a:rPr lang="fr-FR" dirty="0">
                <a:latin typeface="Arial Narrow" panose="020B0606020202030204" pitchFamily="34" charset="0"/>
                <a:ea typeface="Times New Roman" panose="02020603050405020304" pitchFamily="18" charset="0"/>
                <a:cs typeface="Andalus" panose="02020603050405020304" pitchFamily="18" charset="-78"/>
              </a:rPr>
              <a:t>-borne </a:t>
            </a:r>
            <a:r>
              <a:rPr lang="fr-FR" dirty="0" err="1">
                <a:latin typeface="Arial Narrow" panose="020B0606020202030204" pitchFamily="34" charset="0"/>
                <a:ea typeface="Times New Roman" panose="02020603050405020304" pitchFamily="18" charset="0"/>
                <a:cs typeface="Andalus" panose="02020603050405020304" pitchFamily="18" charset="-78"/>
              </a:rPr>
              <a:t>pests</a:t>
            </a:r>
            <a:r>
              <a:rPr lang="fr-FR" dirty="0">
                <a:latin typeface="Arial Narrow" panose="020B0606020202030204" pitchFamily="34" charset="0"/>
                <a:ea typeface="Times New Roman" panose="02020603050405020304" pitchFamily="18" charset="0"/>
                <a:cs typeface="Andalus" panose="02020603050405020304" pitchFamily="18" charset="-78"/>
              </a:rPr>
              <a:t> or </a:t>
            </a:r>
            <a:r>
              <a:rPr lang="fr-FR" dirty="0" err="1">
                <a:latin typeface="Arial Narrow" panose="020B0606020202030204" pitchFamily="34" charset="0"/>
                <a:ea typeface="Times New Roman" panose="02020603050405020304" pitchFamily="18" charset="0"/>
                <a:cs typeface="Andalus" panose="02020603050405020304" pitchFamily="18" charset="-78"/>
              </a:rPr>
              <a:t>pathogens</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would</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prevent</a:t>
            </a:r>
            <a:r>
              <a:rPr lang="fr-FR" dirty="0">
                <a:latin typeface="Arial Narrow" panose="020B0606020202030204" pitchFamily="34" charset="0"/>
                <a:ea typeface="Times New Roman" panose="02020603050405020304" pitchFamily="18" charset="0"/>
                <a:cs typeface="Andalus" panose="02020603050405020304" pitchFamily="18" charset="-78"/>
              </a:rPr>
              <a:t> the </a:t>
            </a:r>
            <a:r>
              <a:rPr lang="fr-FR" dirty="0" err="1">
                <a:latin typeface="Arial Narrow" panose="020B0606020202030204" pitchFamily="34" charset="0"/>
                <a:ea typeface="Times New Roman" panose="02020603050405020304" pitchFamily="18" charset="0"/>
                <a:cs typeface="Andalus" panose="02020603050405020304" pitchFamily="18" charset="-78"/>
              </a:rPr>
              <a:t>successful</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planting</a:t>
            </a:r>
            <a:r>
              <a:rPr lang="fr-FR" dirty="0">
                <a:latin typeface="Arial Narrow" panose="020B0606020202030204" pitchFamily="34" charset="0"/>
                <a:ea typeface="Times New Roman" panose="02020603050405020304" pitchFamily="18" charset="0"/>
                <a:cs typeface="Andalus" panose="02020603050405020304" pitchFamily="18" charset="-78"/>
              </a:rPr>
              <a:t> of the </a:t>
            </a:r>
            <a:r>
              <a:rPr lang="fr-FR" dirty="0" err="1">
                <a:latin typeface="Arial Narrow" panose="020B0606020202030204" pitchFamily="34" charset="0"/>
                <a:ea typeface="Times New Roman" panose="02020603050405020304" pitchFamily="18" charset="0"/>
                <a:cs typeface="Andalus" panose="02020603050405020304" pitchFamily="18" charset="-78"/>
              </a:rPr>
              <a:t>desired</a:t>
            </a:r>
            <a:r>
              <a:rPr lang="fr-FR" dirty="0">
                <a:latin typeface="Arial Narrow" panose="020B0606020202030204" pitchFamily="34" charset="0"/>
                <a:ea typeface="Times New Roman" panose="02020603050405020304" pitchFamily="18" charset="0"/>
                <a:cs typeface="Andalus" panose="02020603050405020304" pitchFamily="18" charset="-78"/>
              </a:rPr>
              <a:t> cultivar, the use of </a:t>
            </a:r>
            <a:r>
              <a:rPr lang="fr-FR" dirty="0" err="1">
                <a:latin typeface="Arial Narrow" panose="020B0606020202030204" pitchFamily="34" charset="0"/>
                <a:ea typeface="Times New Roman" panose="02020603050405020304" pitchFamily="18" charset="0"/>
                <a:cs typeface="Andalus" panose="02020603050405020304" pitchFamily="18" charset="-78"/>
              </a:rPr>
              <a:t>pest</a:t>
            </a:r>
            <a:r>
              <a:rPr lang="fr-FR" dirty="0">
                <a:latin typeface="Arial Narrow" panose="020B0606020202030204" pitchFamily="34" charset="0"/>
                <a:ea typeface="Times New Roman" panose="02020603050405020304" pitchFamily="18" charset="0"/>
                <a:cs typeface="Andalus" panose="02020603050405020304" pitchFamily="18" charset="-78"/>
              </a:rPr>
              <a:t>/</a:t>
            </a:r>
            <a:r>
              <a:rPr lang="fr-FR" dirty="0" err="1">
                <a:latin typeface="Arial Narrow" panose="020B0606020202030204" pitchFamily="34" charset="0"/>
                <a:ea typeface="Times New Roman" panose="02020603050405020304" pitchFamily="18" charset="0"/>
                <a:cs typeface="Andalus" panose="02020603050405020304" pitchFamily="18" charset="-78"/>
              </a:rPr>
              <a:t>disease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tolerant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rootstocks</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allow</a:t>
            </a:r>
            <a:r>
              <a:rPr lang="fr-FR" dirty="0">
                <a:latin typeface="Arial Narrow" panose="020B0606020202030204" pitchFamily="34" charset="0"/>
                <a:ea typeface="Times New Roman" panose="02020603050405020304" pitchFamily="18" charset="0"/>
                <a:cs typeface="Andalus" panose="02020603050405020304" pitchFamily="18" charset="-78"/>
              </a:rPr>
              <a:t> the production </a:t>
            </a:r>
            <a:r>
              <a:rPr lang="fr-FR" dirty="0" err="1">
                <a:latin typeface="Arial Narrow" panose="020B0606020202030204" pitchFamily="34" charset="0"/>
                <a:ea typeface="Times New Roman" panose="02020603050405020304" pitchFamily="18" charset="0"/>
                <a:cs typeface="Andalus" panose="02020603050405020304" pitchFamily="18" charset="-78"/>
              </a:rPr>
              <a:t>from</a:t>
            </a:r>
            <a:r>
              <a:rPr lang="fr-FR" dirty="0">
                <a:latin typeface="Arial Narrow" panose="020B0606020202030204" pitchFamily="34" charset="0"/>
                <a:ea typeface="Times New Roman" panose="02020603050405020304" pitchFamily="18" charset="0"/>
                <a:cs typeface="Andalus" panose="02020603050405020304" pitchFamily="18" charset="-78"/>
              </a:rPr>
              <a:t> the cultivar </a:t>
            </a:r>
            <a:r>
              <a:rPr lang="fr-FR" dirty="0" err="1">
                <a:latin typeface="Arial Narrow" panose="020B0606020202030204" pitchFamily="34" charset="0"/>
                <a:ea typeface="Times New Roman" panose="02020603050405020304" pitchFamily="18" charset="0"/>
                <a:cs typeface="Andalus" panose="02020603050405020304" pitchFamily="18" charset="-78"/>
              </a:rPr>
              <a:t>that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would</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be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otherwise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unsuccessful</a:t>
            </a:r>
            <a:r>
              <a:rPr lang="fr-FR" dirty="0">
                <a:latin typeface="Arial Narrow" panose="020B0606020202030204" pitchFamily="34" charset="0"/>
                <a:ea typeface="Times New Roman" panose="02020603050405020304" pitchFamily="18" charset="0"/>
                <a:cs typeface="Andalus" panose="02020603050405020304" pitchFamily="18" charset="-78"/>
              </a:rPr>
              <a:t>.</a:t>
            </a:r>
          </a:p>
          <a:p>
            <a:pPr algn="just">
              <a:lnSpc>
                <a:spcPct val="150000"/>
              </a:lnSpc>
              <a:spcBef>
                <a:spcPts val="600"/>
              </a:spcBef>
              <a:spcAft>
                <a:spcPts val="1200"/>
              </a:spcAft>
            </a:pPr>
            <a:r>
              <a:rPr lang="fr-FR" b="1" dirty="0">
                <a:latin typeface="Arial Narrow" panose="020B0606020202030204" pitchFamily="34" charset="0"/>
                <a:ea typeface="Times New Roman" panose="02020603050405020304" pitchFamily="18" charset="0"/>
                <a:cs typeface="Andalus" panose="02020603050405020304" pitchFamily="18" charset="-78"/>
              </a:rPr>
              <a:t>Pollen source</a:t>
            </a:r>
            <a:r>
              <a:rPr lang="fr-FR" dirty="0">
                <a:latin typeface="Arial Narrow" panose="020B0606020202030204" pitchFamily="34" charset="0"/>
                <a:ea typeface="Times New Roman" panose="02020603050405020304" pitchFamily="18" charset="0"/>
                <a:cs typeface="Andalus" panose="02020603050405020304" pitchFamily="18" charset="-78"/>
              </a:rPr>
              <a:t>: To </a:t>
            </a:r>
            <a:r>
              <a:rPr lang="fr-FR" dirty="0" err="1">
                <a:latin typeface="Arial Narrow" panose="020B0606020202030204" pitchFamily="34" charset="0"/>
                <a:ea typeface="Times New Roman" panose="02020603050405020304" pitchFamily="18" charset="0"/>
                <a:cs typeface="Andalus" panose="02020603050405020304" pitchFamily="18" charset="-78"/>
              </a:rPr>
              <a:t>provide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u="sng" dirty="0" err="1">
                <a:latin typeface="Arial Narrow" panose="020B0606020202030204" pitchFamily="34" charset="0"/>
                <a:ea typeface="Times New Roman" panose="02020603050405020304" pitchFamily="18" charset="0"/>
                <a:cs typeface="Andalus" panose="02020603050405020304" pitchFamily="18" charset="-78"/>
                <a:hlinkClick r:id="rId2" tooltip="Pollenizer">
                  <a:extLst>
                    <a:ext uri="{A12FA001-AC4F-418D-AE19-62706E023703}">
                      <ahyp:hlinkClr xmlns:ahyp="http://schemas.microsoft.com/office/drawing/2018/hyperlinkcolor" val="tx"/>
                    </a:ext>
                  </a:extLst>
                </a:hlinkClick>
              </a:rPr>
              <a:t>pollenizers</a:t>
            </a:r>
            <a:r>
              <a:rPr lang="fr-FR" dirty="0">
                <a:latin typeface="Arial Narrow" panose="020B0606020202030204" pitchFamily="34" charset="0"/>
                <a:ea typeface="Times New Roman" panose="02020603050405020304" pitchFamily="18" charset="0"/>
                <a:cs typeface="Andalus" panose="02020603050405020304" pitchFamily="18" charset="-78"/>
              </a:rPr>
              <a:t>. </a:t>
            </a:r>
          </a:p>
          <a:p>
            <a:pPr algn="just">
              <a:lnSpc>
                <a:spcPct val="150000"/>
              </a:lnSpc>
              <a:spcBef>
                <a:spcPts val="600"/>
              </a:spcBef>
              <a:spcAft>
                <a:spcPts val="1200"/>
              </a:spcAft>
            </a:pPr>
            <a:r>
              <a:rPr lang="fr-FR" b="1" dirty="0" err="1">
                <a:latin typeface="Arial Narrow" panose="020B0606020202030204" pitchFamily="34" charset="0"/>
                <a:ea typeface="Times New Roman" panose="02020603050405020304" pitchFamily="18" charset="0"/>
                <a:cs typeface="Andalus" panose="02020603050405020304" pitchFamily="18" charset="-78"/>
              </a:rPr>
              <a:t>Repair</a:t>
            </a:r>
            <a:r>
              <a:rPr lang="fr-FR" dirty="0">
                <a:latin typeface="Arial Narrow" panose="020B0606020202030204" pitchFamily="34" charset="0"/>
                <a:ea typeface="Times New Roman" panose="02020603050405020304" pitchFamily="18" charset="0"/>
                <a:cs typeface="Andalus" panose="02020603050405020304" pitchFamily="18" charset="-78"/>
              </a:rPr>
              <a:t>: To </a:t>
            </a:r>
            <a:r>
              <a:rPr lang="fr-FR" dirty="0" err="1">
                <a:latin typeface="Arial Narrow" panose="020B0606020202030204" pitchFamily="34" charset="0"/>
                <a:ea typeface="Times New Roman" panose="02020603050405020304" pitchFamily="18" charset="0"/>
                <a:cs typeface="Andalus" panose="02020603050405020304" pitchFamily="18" charset="-78"/>
              </a:rPr>
              <a:t>repair</a:t>
            </a:r>
            <a:r>
              <a:rPr lang="fr-FR" dirty="0">
                <a:latin typeface="Arial Narrow" panose="020B0606020202030204" pitchFamily="34" charset="0"/>
                <a:ea typeface="Times New Roman" panose="02020603050405020304" pitchFamily="18" charset="0"/>
                <a:cs typeface="Andalus" panose="02020603050405020304" pitchFamily="18" charset="-78"/>
              </a:rPr>
              <a:t> damage to the </a:t>
            </a:r>
            <a:r>
              <a:rPr lang="fr-FR" dirty="0" err="1">
                <a:latin typeface="Arial Narrow" panose="020B0606020202030204" pitchFamily="34" charset="0"/>
                <a:ea typeface="Times New Roman" panose="02020603050405020304" pitchFamily="18" charset="0"/>
                <a:cs typeface="Andalus" panose="02020603050405020304" pitchFamily="18" charset="-78"/>
              </a:rPr>
              <a:t>trunk</a:t>
            </a:r>
            <a:r>
              <a:rPr lang="fr-FR" dirty="0">
                <a:latin typeface="Arial Narrow" panose="020B0606020202030204" pitchFamily="34" charset="0"/>
                <a:ea typeface="Times New Roman" panose="02020603050405020304" pitchFamily="18" charset="0"/>
                <a:cs typeface="Andalus" panose="02020603050405020304" pitchFamily="18" charset="-78"/>
              </a:rPr>
              <a:t> of a </a:t>
            </a:r>
            <a:r>
              <a:rPr lang="fr-FR" dirty="0" err="1">
                <a:latin typeface="Arial Narrow" panose="020B0606020202030204" pitchFamily="34" charset="0"/>
                <a:ea typeface="Times New Roman" panose="02020603050405020304" pitchFamily="18" charset="0"/>
                <a:cs typeface="Andalus" panose="02020603050405020304" pitchFamily="18" charset="-78"/>
              </a:rPr>
              <a:t>tree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that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would</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prohibit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nutrient</a:t>
            </a:r>
            <a:r>
              <a:rPr lang="fr-FR" dirty="0">
                <a:latin typeface="Arial Narrow" panose="020B0606020202030204" pitchFamily="34" charset="0"/>
                <a:ea typeface="Times New Roman" panose="02020603050405020304" pitchFamily="18" charset="0"/>
                <a:cs typeface="Andalus" panose="02020603050405020304" pitchFamily="18" charset="-78"/>
              </a:rPr>
              <a:t> flow, </a:t>
            </a:r>
            <a:r>
              <a:rPr lang="fr-FR" dirty="0" err="1">
                <a:latin typeface="Arial Narrow" panose="020B0606020202030204" pitchFamily="34" charset="0"/>
                <a:ea typeface="Times New Roman" panose="02020603050405020304" pitchFamily="18" charset="0"/>
                <a:cs typeface="Andalus" panose="02020603050405020304" pitchFamily="18" charset="-78"/>
              </a:rPr>
              <a:t>such</a:t>
            </a:r>
            <a:r>
              <a:rPr lang="fr-FR" dirty="0">
                <a:latin typeface="Arial Narrow" panose="020B0606020202030204" pitchFamily="34" charset="0"/>
                <a:ea typeface="Times New Roman" panose="02020603050405020304" pitchFamily="18" charset="0"/>
                <a:cs typeface="Andalus" panose="02020603050405020304" pitchFamily="18" charset="-78"/>
              </a:rPr>
              <a:t> as stripping of the </a:t>
            </a:r>
            <a:r>
              <a:rPr lang="fr-FR" u="sng" dirty="0" err="1">
                <a:latin typeface="Arial Narrow" panose="020B0606020202030204" pitchFamily="34" charset="0"/>
                <a:ea typeface="Times New Roman" panose="02020603050405020304" pitchFamily="18" charset="0"/>
                <a:cs typeface="Andalus" panose="02020603050405020304" pitchFamily="18" charset="-78"/>
                <a:hlinkClick r:id="rId3" tooltip="Bark (botany)">
                  <a:extLst>
                    <a:ext uri="{A12FA001-AC4F-418D-AE19-62706E023703}">
                      <ahyp:hlinkClr xmlns:ahyp="http://schemas.microsoft.com/office/drawing/2018/hyperlinkcolor" val="tx"/>
                    </a:ext>
                  </a:extLst>
                </a:hlinkClick>
              </a:rPr>
              <a:t>bark</a:t>
            </a:r>
            <a:r>
              <a:rPr lang="fr-FR" dirty="0">
                <a:latin typeface="Arial Narrow" panose="020B0606020202030204" pitchFamily="34" charset="0"/>
                <a:ea typeface="Times New Roman" panose="02020603050405020304" pitchFamily="18" charset="0"/>
                <a:cs typeface="Andalus" panose="02020603050405020304" pitchFamily="18" charset="-78"/>
              </a:rPr>
              <a:t> by </a:t>
            </a:r>
            <a:r>
              <a:rPr lang="fr-FR" u="sng" dirty="0" err="1">
                <a:latin typeface="Arial Narrow" panose="020B0606020202030204" pitchFamily="34" charset="0"/>
                <a:ea typeface="Times New Roman" panose="02020603050405020304" pitchFamily="18" charset="0"/>
                <a:cs typeface="Andalus" panose="02020603050405020304" pitchFamily="18" charset="-78"/>
                <a:hlinkClick r:id="rId4" tooltip="Rodent">
                  <a:extLst>
                    <a:ext uri="{A12FA001-AC4F-418D-AE19-62706E023703}">
                      <ahyp:hlinkClr xmlns:ahyp="http://schemas.microsoft.com/office/drawing/2018/hyperlinkcolor" val="tx"/>
                    </a:ext>
                  </a:extLst>
                </a:hlinkClick>
              </a:rPr>
              <a:t>rodents</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that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completely</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girdles</a:t>
            </a:r>
            <a:r>
              <a:rPr lang="fr-FR" dirty="0">
                <a:latin typeface="Arial Narrow" panose="020B0606020202030204" pitchFamily="34" charset="0"/>
                <a:ea typeface="Times New Roman" panose="02020603050405020304" pitchFamily="18" charset="0"/>
                <a:cs typeface="Andalus" panose="02020603050405020304" pitchFamily="18" charset="-78"/>
              </a:rPr>
              <a:t> the </a:t>
            </a:r>
            <a:r>
              <a:rPr lang="fr-FR" dirty="0" err="1">
                <a:latin typeface="Arial Narrow" panose="020B0606020202030204" pitchFamily="34" charset="0"/>
                <a:ea typeface="Times New Roman" panose="02020603050405020304" pitchFamily="18" charset="0"/>
                <a:cs typeface="Andalus" panose="02020603050405020304" pitchFamily="18" charset="-78"/>
              </a:rPr>
              <a:t>trunk</a:t>
            </a:r>
            <a:r>
              <a:rPr lang="fr-FR" dirty="0">
                <a:latin typeface="Arial Narrow" panose="020B0606020202030204" pitchFamily="34" charset="0"/>
                <a:ea typeface="Times New Roman" panose="02020603050405020304" pitchFamily="18" charset="0"/>
                <a:cs typeface="Andalus" panose="02020603050405020304" pitchFamily="18" charset="-78"/>
              </a:rPr>
              <a:t>. In </a:t>
            </a:r>
            <a:r>
              <a:rPr lang="fr-FR" dirty="0" err="1">
                <a:latin typeface="Arial Narrow" panose="020B0606020202030204" pitchFamily="34" charset="0"/>
                <a:ea typeface="Times New Roman" panose="02020603050405020304" pitchFamily="18" charset="0"/>
                <a:cs typeface="Andalus" panose="02020603050405020304" pitchFamily="18" charset="-78"/>
              </a:rPr>
              <a:t>this</a:t>
            </a:r>
            <a:r>
              <a:rPr lang="fr-FR" dirty="0">
                <a:latin typeface="Arial Narrow" panose="020B0606020202030204" pitchFamily="34" charset="0"/>
                <a:ea typeface="Times New Roman" panose="02020603050405020304" pitchFamily="18" charset="0"/>
                <a:cs typeface="Andalus" panose="02020603050405020304" pitchFamily="18" charset="-78"/>
              </a:rPr>
              <a:t> case a </a:t>
            </a:r>
            <a:r>
              <a:rPr lang="fr-FR" u="sng" dirty="0">
                <a:latin typeface="Arial Narrow" panose="020B0606020202030204" pitchFamily="34" charset="0"/>
                <a:ea typeface="Times New Roman" panose="02020603050405020304" pitchFamily="18" charset="0"/>
                <a:cs typeface="Andalus" panose="02020603050405020304" pitchFamily="18" charset="-78"/>
                <a:hlinkClick r:id="rId5" tooltip="Bridge graft">
                  <a:extLst>
                    <a:ext uri="{A12FA001-AC4F-418D-AE19-62706E023703}">
                      <ahyp:hlinkClr xmlns:ahyp="http://schemas.microsoft.com/office/drawing/2018/hyperlinkcolor" val="tx"/>
                    </a:ext>
                  </a:extLst>
                </a:hlinkClick>
              </a:rPr>
              <a:t>bridge </a:t>
            </a:r>
            <a:r>
              <a:rPr lang="fr-FR" u="sng" dirty="0" err="1">
                <a:latin typeface="Arial Narrow" panose="020B0606020202030204" pitchFamily="34" charset="0"/>
                <a:ea typeface="Times New Roman" panose="02020603050405020304" pitchFamily="18" charset="0"/>
                <a:cs typeface="Andalus" panose="02020603050405020304" pitchFamily="18" charset="-78"/>
                <a:hlinkClick r:id="rId5" tooltip="Bridge graft">
                  <a:extLst>
                    <a:ext uri="{A12FA001-AC4F-418D-AE19-62706E023703}">
                      <ahyp:hlinkClr xmlns:ahyp="http://schemas.microsoft.com/office/drawing/2018/hyperlinkcolor" val="tx"/>
                    </a:ext>
                  </a:extLst>
                </a:hlinkClick>
              </a:rPr>
              <a:t>graft</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may</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be</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used</a:t>
            </a:r>
            <a:r>
              <a:rPr lang="fr-FR" dirty="0">
                <a:latin typeface="Arial Narrow" panose="020B0606020202030204" pitchFamily="34" charset="0"/>
                <a:ea typeface="Times New Roman" panose="02020603050405020304" pitchFamily="18" charset="0"/>
                <a:cs typeface="Andalus" panose="02020603050405020304" pitchFamily="18" charset="-78"/>
              </a:rPr>
              <a:t> to </a:t>
            </a:r>
            <a:r>
              <a:rPr lang="fr-FR" dirty="0" err="1">
                <a:latin typeface="Arial Narrow" panose="020B0606020202030204" pitchFamily="34" charset="0"/>
                <a:ea typeface="Times New Roman" panose="02020603050405020304" pitchFamily="18" charset="0"/>
                <a:cs typeface="Andalus" panose="02020603050405020304" pitchFamily="18" charset="-78"/>
              </a:rPr>
              <a:t>connect</a:t>
            </a:r>
            <a:r>
              <a:rPr lang="fr-FR" dirty="0">
                <a:latin typeface="Arial Narrow" panose="020B0606020202030204" pitchFamily="34" charset="0"/>
                <a:ea typeface="Times New Roman" panose="02020603050405020304" pitchFamily="18" charset="0"/>
                <a:cs typeface="Andalus" panose="02020603050405020304" pitchFamily="18" charset="-78"/>
              </a:rPr>
              <a:t> tissues </a:t>
            </a:r>
            <a:r>
              <a:rPr lang="fr-FR" dirty="0" err="1">
                <a:latin typeface="Arial Narrow" panose="020B0606020202030204" pitchFamily="34" charset="0"/>
                <a:ea typeface="Times New Roman" panose="02020603050405020304" pitchFamily="18" charset="0"/>
                <a:cs typeface="Andalus" panose="02020603050405020304" pitchFamily="18" charset="-78"/>
              </a:rPr>
              <a:t>receiving</a:t>
            </a:r>
            <a:r>
              <a:rPr lang="fr-FR" dirty="0">
                <a:latin typeface="Arial Narrow" panose="020B0606020202030204" pitchFamily="34" charset="0"/>
                <a:ea typeface="Times New Roman" panose="02020603050405020304" pitchFamily="18" charset="0"/>
                <a:cs typeface="Andalus" panose="02020603050405020304" pitchFamily="18" charset="-78"/>
              </a:rPr>
              <a:t> flow </a:t>
            </a:r>
            <a:r>
              <a:rPr lang="fr-FR" dirty="0" err="1">
                <a:latin typeface="Arial Narrow" panose="020B0606020202030204" pitchFamily="34" charset="0"/>
                <a:ea typeface="Times New Roman" panose="02020603050405020304" pitchFamily="18" charset="0"/>
                <a:cs typeface="Andalus" panose="02020603050405020304" pitchFamily="18" charset="-78"/>
              </a:rPr>
              <a:t>from</a:t>
            </a:r>
            <a:r>
              <a:rPr lang="fr-FR" dirty="0">
                <a:latin typeface="Arial Narrow" panose="020B0606020202030204" pitchFamily="34" charset="0"/>
                <a:ea typeface="Times New Roman" panose="02020603050405020304" pitchFamily="18" charset="0"/>
                <a:cs typeface="Andalus" panose="02020603050405020304" pitchFamily="18" charset="-78"/>
              </a:rPr>
              <a:t> the </a:t>
            </a:r>
            <a:r>
              <a:rPr lang="fr-FR" dirty="0" err="1">
                <a:latin typeface="Arial Narrow" panose="020B0606020202030204" pitchFamily="34" charset="0"/>
                <a:ea typeface="Times New Roman" panose="02020603050405020304" pitchFamily="18" charset="0"/>
                <a:cs typeface="Andalus" panose="02020603050405020304" pitchFamily="18" charset="-78"/>
              </a:rPr>
              <a:t>roots</a:t>
            </a:r>
            <a:r>
              <a:rPr lang="fr-FR" dirty="0">
                <a:latin typeface="Arial Narrow" panose="020B0606020202030204" pitchFamily="34" charset="0"/>
                <a:ea typeface="Times New Roman" panose="02020603050405020304" pitchFamily="18" charset="0"/>
                <a:cs typeface="Andalus" panose="02020603050405020304" pitchFamily="18" charset="-78"/>
              </a:rPr>
              <a:t> to tissues </a:t>
            </a:r>
            <a:r>
              <a:rPr lang="fr-FR" dirty="0" err="1">
                <a:latin typeface="Arial Narrow" panose="020B0606020202030204" pitchFamily="34" charset="0"/>
                <a:ea typeface="Times New Roman" panose="02020603050405020304" pitchFamily="18" charset="0"/>
                <a:cs typeface="Andalus" panose="02020603050405020304" pitchFamily="18" charset="-78"/>
              </a:rPr>
              <a:t>above</a:t>
            </a:r>
            <a:r>
              <a:rPr lang="fr-FR" dirty="0">
                <a:latin typeface="Arial Narrow" panose="020B0606020202030204" pitchFamily="34" charset="0"/>
                <a:ea typeface="Times New Roman" panose="02020603050405020304" pitchFamily="18" charset="0"/>
                <a:cs typeface="Andalus" panose="02020603050405020304" pitchFamily="18" charset="-78"/>
              </a:rPr>
              <a:t> the damage </a:t>
            </a:r>
            <a:r>
              <a:rPr lang="fr-FR" dirty="0" err="1">
                <a:latin typeface="Arial Narrow" panose="020B0606020202030204" pitchFamily="34" charset="0"/>
                <a:ea typeface="Times New Roman" panose="02020603050405020304" pitchFamily="18" charset="0"/>
                <a:cs typeface="Andalus" panose="02020603050405020304" pitchFamily="18" charset="-78"/>
              </a:rPr>
              <a:t>that</a:t>
            </a:r>
            <a:r>
              <a:rPr lang="fr-FR" dirty="0">
                <a:latin typeface="Arial Narrow" panose="020B0606020202030204" pitchFamily="34" charset="0"/>
                <a:ea typeface="Times New Roman" panose="02020603050405020304" pitchFamily="18" charset="0"/>
                <a:cs typeface="Andalus" panose="02020603050405020304" pitchFamily="18" charset="-78"/>
              </a:rPr>
              <a:t> have been </a:t>
            </a:r>
            <a:r>
              <a:rPr lang="fr-FR" dirty="0" err="1">
                <a:latin typeface="Arial Narrow" panose="020B0606020202030204" pitchFamily="34" charset="0"/>
                <a:ea typeface="Times New Roman" panose="02020603050405020304" pitchFamily="18" charset="0"/>
                <a:cs typeface="Andalus" panose="02020603050405020304" pitchFamily="18" charset="-78"/>
              </a:rPr>
              <a:t>severed</a:t>
            </a:r>
            <a:r>
              <a:rPr lang="fr-FR" dirty="0">
                <a:latin typeface="Arial Narrow" panose="020B0606020202030204" pitchFamily="34" charset="0"/>
                <a:ea typeface="Times New Roman" panose="02020603050405020304" pitchFamily="18" charset="0"/>
                <a:cs typeface="Andalus" panose="02020603050405020304" pitchFamily="18" charset="-78"/>
              </a:rPr>
              <a:t> </a:t>
            </a:r>
            <a:r>
              <a:rPr lang="fr-FR" dirty="0" err="1">
                <a:latin typeface="Arial Narrow" panose="020B0606020202030204" pitchFamily="34" charset="0"/>
                <a:ea typeface="Times New Roman" panose="02020603050405020304" pitchFamily="18" charset="0"/>
                <a:cs typeface="Andalus" panose="02020603050405020304" pitchFamily="18" charset="-78"/>
              </a:rPr>
              <a:t>from</a:t>
            </a:r>
            <a:r>
              <a:rPr lang="fr-FR" dirty="0">
                <a:latin typeface="Arial Narrow" panose="020B0606020202030204" pitchFamily="34" charset="0"/>
                <a:ea typeface="Times New Roman" panose="02020603050405020304" pitchFamily="18" charset="0"/>
                <a:cs typeface="Andalus" panose="02020603050405020304" pitchFamily="18" charset="-78"/>
              </a:rPr>
              <a:t> the flow.</a:t>
            </a:r>
          </a:p>
          <a:p>
            <a:pPr algn="just">
              <a:lnSpc>
                <a:spcPct val="150000"/>
              </a:lnSpc>
              <a:spcBef>
                <a:spcPts val="600"/>
              </a:spcBef>
              <a:spcAft>
                <a:spcPts val="1200"/>
              </a:spcAft>
            </a:pPr>
            <a:r>
              <a:rPr lang="fr-FR" b="1" dirty="0" err="1">
                <a:latin typeface="Arial Narrow" panose="020B0606020202030204" pitchFamily="34" charset="0"/>
                <a:ea typeface="Times New Roman" panose="02020603050405020304" pitchFamily="18" charset="0"/>
                <a:cs typeface="Andalus" panose="02020603050405020304" pitchFamily="18" charset="-78"/>
              </a:rPr>
              <a:t>Changing</a:t>
            </a:r>
            <a:r>
              <a:rPr lang="fr-FR" b="1" dirty="0">
                <a:latin typeface="Arial Narrow" panose="020B0606020202030204" pitchFamily="34" charset="0"/>
                <a:ea typeface="Times New Roman" panose="02020603050405020304" pitchFamily="18" charset="0"/>
                <a:cs typeface="Andalus" panose="02020603050405020304" pitchFamily="18" charset="-78"/>
              </a:rPr>
              <a:t> cultivars</a:t>
            </a:r>
            <a:r>
              <a:rPr lang="fr-FR" dirty="0">
                <a:latin typeface="Arial Narrow" panose="020B0606020202030204" pitchFamily="34" charset="0"/>
                <a:ea typeface="Times New Roman" panose="02020603050405020304" pitchFamily="18" charset="0"/>
                <a:cs typeface="Andalus" panose="02020603050405020304" pitchFamily="18" charset="-78"/>
              </a:rPr>
              <a:t>: To change the </a:t>
            </a:r>
            <a:r>
              <a:rPr lang="fr-FR" u="sng" dirty="0">
                <a:latin typeface="Arial Narrow" panose="020B0606020202030204" pitchFamily="34" charset="0"/>
                <a:ea typeface="Times New Roman" panose="02020603050405020304" pitchFamily="18" charset="0"/>
                <a:cs typeface="Andalus" panose="02020603050405020304" pitchFamily="18" charset="-78"/>
                <a:hlinkClick r:id="rId6" tooltip="Cultivar">
                  <a:extLst>
                    <a:ext uri="{A12FA001-AC4F-418D-AE19-62706E023703}">
                      <ahyp:hlinkClr xmlns:ahyp="http://schemas.microsoft.com/office/drawing/2018/hyperlinkcolor" val="tx"/>
                    </a:ext>
                  </a:extLst>
                </a:hlinkClick>
              </a:rPr>
              <a:t>cultivar</a:t>
            </a:r>
            <a:r>
              <a:rPr lang="fr-FR" dirty="0">
                <a:latin typeface="Arial Narrow" panose="020B0606020202030204" pitchFamily="34" charset="0"/>
                <a:ea typeface="Times New Roman" panose="02020603050405020304" pitchFamily="18" charset="0"/>
                <a:cs typeface="Andalus" panose="02020603050405020304" pitchFamily="18" charset="-78"/>
              </a:rPr>
              <a:t> in a fruit </a:t>
            </a:r>
            <a:r>
              <a:rPr lang="fr-FR" dirty="0" err="1">
                <a:latin typeface="Arial Narrow" panose="020B0606020202030204" pitchFamily="34" charset="0"/>
                <a:ea typeface="Times New Roman" panose="02020603050405020304" pitchFamily="18" charset="0"/>
                <a:cs typeface="Andalus" panose="02020603050405020304" pitchFamily="18" charset="-78"/>
              </a:rPr>
              <a:t>orchard</a:t>
            </a:r>
            <a:r>
              <a:rPr lang="fr-FR" dirty="0">
                <a:latin typeface="Arial Narrow" panose="020B0606020202030204" pitchFamily="34" charset="0"/>
                <a:ea typeface="Times New Roman" panose="02020603050405020304" pitchFamily="18" charset="0"/>
                <a:cs typeface="Andalus" panose="02020603050405020304" pitchFamily="18" charset="-78"/>
              </a:rPr>
              <a:t> to a more profitable </a:t>
            </a:r>
            <a:r>
              <a:rPr lang="fr-FR" sz="1800" dirty="0">
                <a:solidFill>
                  <a:srgbClr val="202122"/>
                </a:solidFill>
                <a:effectLst/>
                <a:ea typeface="Times New Roman" panose="02020603050405020304" pitchFamily="18" charset="0"/>
              </a:rPr>
              <a:t>cultivar, </a:t>
            </a:r>
            <a:r>
              <a:rPr lang="fr-FR" sz="1800" dirty="0" err="1">
                <a:solidFill>
                  <a:srgbClr val="202122"/>
                </a:solidFill>
                <a:effectLst/>
                <a:ea typeface="Times New Roman" panose="02020603050405020304" pitchFamily="18" charset="0"/>
              </a:rPr>
              <a:t>called</a:t>
            </a:r>
            <a:r>
              <a:rPr lang="fr-FR" sz="1800" dirty="0">
                <a:solidFill>
                  <a:srgbClr val="202122"/>
                </a:solidFill>
                <a:effectLst/>
                <a:ea typeface="Times New Roman" panose="02020603050405020304" pitchFamily="18" charset="0"/>
              </a:rPr>
              <a:t> </a:t>
            </a:r>
            <a:r>
              <a:rPr lang="fr-FR" sz="1800" i="1" dirty="0">
                <a:solidFill>
                  <a:srgbClr val="202122"/>
                </a:solidFill>
                <a:effectLst/>
                <a:ea typeface="Times New Roman" panose="02020603050405020304" pitchFamily="18" charset="0"/>
              </a:rPr>
              <a:t>top </a:t>
            </a:r>
            <a:r>
              <a:rPr lang="fr-FR" sz="1800" i="1" dirty="0" err="1">
                <a:solidFill>
                  <a:srgbClr val="202122"/>
                </a:solidFill>
                <a:effectLst/>
                <a:ea typeface="Times New Roman" panose="02020603050405020304" pitchFamily="18" charset="0"/>
              </a:rPr>
              <a:t>working</a:t>
            </a:r>
            <a:r>
              <a:rPr lang="fr-FR" sz="1800" dirty="0">
                <a:solidFill>
                  <a:srgbClr val="202122"/>
                </a:solidFill>
                <a:effectLst/>
                <a:ea typeface="Times New Roman" panose="02020603050405020304" pitchFamily="18" charset="0"/>
              </a:rPr>
              <a:t>. It </a:t>
            </a:r>
            <a:r>
              <a:rPr lang="fr-FR" sz="1800" dirty="0" err="1">
                <a:solidFill>
                  <a:srgbClr val="202122"/>
                </a:solidFill>
                <a:effectLst/>
                <a:ea typeface="Times New Roman" panose="02020603050405020304" pitchFamily="18" charset="0"/>
              </a:rPr>
              <a:t>may</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be</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faster</a:t>
            </a:r>
            <a:r>
              <a:rPr lang="fr-FR" sz="1800" dirty="0">
                <a:solidFill>
                  <a:srgbClr val="202122"/>
                </a:solidFill>
                <a:effectLst/>
                <a:ea typeface="Times New Roman" panose="02020603050405020304" pitchFamily="18" charset="0"/>
              </a:rPr>
              <a:t> to </a:t>
            </a:r>
            <a:r>
              <a:rPr lang="fr-FR" sz="1800" dirty="0" err="1">
                <a:solidFill>
                  <a:srgbClr val="202122"/>
                </a:solidFill>
                <a:effectLst/>
                <a:ea typeface="Times New Roman" panose="02020603050405020304" pitchFamily="18" charset="0"/>
              </a:rPr>
              <a:t>graft</a:t>
            </a:r>
            <a:r>
              <a:rPr lang="fr-FR" sz="1800" dirty="0">
                <a:solidFill>
                  <a:srgbClr val="202122"/>
                </a:solidFill>
                <a:effectLst/>
                <a:ea typeface="Times New Roman" panose="02020603050405020304" pitchFamily="18" charset="0"/>
              </a:rPr>
              <a:t> a new cultivar onto </a:t>
            </a:r>
            <a:r>
              <a:rPr lang="fr-FR" sz="1800" dirty="0" err="1">
                <a:solidFill>
                  <a:srgbClr val="202122"/>
                </a:solidFill>
                <a:effectLst/>
                <a:ea typeface="Times New Roman" panose="02020603050405020304" pitchFamily="18" charset="0"/>
              </a:rPr>
              <a:t>existing</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limbs</a:t>
            </a:r>
            <a:r>
              <a:rPr lang="fr-FR" sz="1800" dirty="0">
                <a:solidFill>
                  <a:srgbClr val="202122"/>
                </a:solidFill>
                <a:effectLst/>
                <a:ea typeface="Times New Roman" panose="02020603050405020304" pitchFamily="18" charset="0"/>
              </a:rPr>
              <a:t> of </a:t>
            </a:r>
            <a:r>
              <a:rPr lang="fr-FR" sz="1800" dirty="0" err="1">
                <a:solidFill>
                  <a:srgbClr val="202122"/>
                </a:solidFill>
                <a:effectLst/>
                <a:ea typeface="Times New Roman" panose="02020603050405020304" pitchFamily="18" charset="0"/>
              </a:rPr>
              <a:t>established</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trees</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than</a:t>
            </a:r>
            <a:r>
              <a:rPr lang="fr-FR" sz="1800" dirty="0">
                <a:solidFill>
                  <a:srgbClr val="202122"/>
                </a:solidFill>
                <a:effectLst/>
                <a:ea typeface="Times New Roman" panose="02020603050405020304" pitchFamily="18" charset="0"/>
              </a:rPr>
              <a:t> to </a:t>
            </a:r>
            <a:r>
              <a:rPr lang="fr-FR" sz="1800" dirty="0" err="1">
                <a:solidFill>
                  <a:srgbClr val="202122"/>
                </a:solidFill>
                <a:effectLst/>
                <a:ea typeface="Times New Roman" panose="02020603050405020304" pitchFamily="18" charset="0"/>
              </a:rPr>
              <a:t>replant</a:t>
            </a:r>
            <a:r>
              <a:rPr lang="fr-FR" sz="1800" dirty="0">
                <a:solidFill>
                  <a:srgbClr val="202122"/>
                </a:solidFill>
                <a:effectLst/>
                <a:ea typeface="Times New Roman" panose="02020603050405020304" pitchFamily="18" charset="0"/>
              </a:rPr>
              <a:t> an </a:t>
            </a:r>
            <a:r>
              <a:rPr lang="fr-FR" sz="1800" dirty="0" err="1">
                <a:solidFill>
                  <a:srgbClr val="202122"/>
                </a:solidFill>
                <a:effectLst/>
                <a:ea typeface="Times New Roman" panose="02020603050405020304" pitchFamily="18" charset="0"/>
              </a:rPr>
              <a:t>entire</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orchard</a:t>
            </a:r>
            <a:r>
              <a:rPr lang="fr-FR" sz="1800" dirty="0">
                <a:solidFill>
                  <a:srgbClr val="202122"/>
                </a:solidFill>
                <a:effectLst/>
                <a:ea typeface="Times New Roman" panose="02020603050405020304" pitchFamily="18" charset="0"/>
              </a:rPr>
              <a:t>.</a:t>
            </a:r>
            <a:endParaRPr lang="fr-FR" sz="1800" dirty="0">
              <a:effectLst/>
              <a:ea typeface="Times New Roman" panose="02020603050405020304" pitchFamily="18" charset="0"/>
            </a:endParaRPr>
          </a:p>
          <a:p>
            <a:pPr algn="just">
              <a:spcBef>
                <a:spcPts val="600"/>
              </a:spcBef>
              <a:spcAft>
                <a:spcPts val="1200"/>
              </a:spcAft>
            </a:pPr>
            <a:r>
              <a:rPr lang="fr-FR" sz="1800" b="1" dirty="0" err="1">
                <a:solidFill>
                  <a:srgbClr val="202122"/>
                </a:solidFill>
                <a:effectLst/>
                <a:ea typeface="Times New Roman" panose="02020603050405020304" pitchFamily="18" charset="0"/>
              </a:rPr>
              <a:t>Genetic</a:t>
            </a:r>
            <a:r>
              <a:rPr lang="fr-FR" sz="1800" b="1" dirty="0">
                <a:solidFill>
                  <a:srgbClr val="202122"/>
                </a:solidFill>
                <a:effectLst/>
                <a:ea typeface="Times New Roman" panose="02020603050405020304" pitchFamily="18" charset="0"/>
              </a:rPr>
              <a:t> </a:t>
            </a:r>
            <a:r>
              <a:rPr lang="fr-FR" sz="1800" b="1" dirty="0" err="1">
                <a:solidFill>
                  <a:srgbClr val="202122"/>
                </a:solidFill>
                <a:effectLst/>
                <a:ea typeface="Times New Roman" panose="02020603050405020304" pitchFamily="18" charset="0"/>
              </a:rPr>
              <a:t>consistency</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Apples</a:t>
            </a:r>
            <a:r>
              <a:rPr lang="fr-FR" sz="1800" dirty="0">
                <a:solidFill>
                  <a:srgbClr val="202122"/>
                </a:solidFill>
                <a:effectLst/>
                <a:ea typeface="Times New Roman" panose="02020603050405020304" pitchFamily="18" charset="0"/>
              </a:rPr>
              <a:t> are </a:t>
            </a:r>
            <a:r>
              <a:rPr lang="fr-FR" sz="1800" dirty="0" err="1">
                <a:solidFill>
                  <a:srgbClr val="202122"/>
                </a:solidFill>
                <a:effectLst/>
                <a:ea typeface="Times New Roman" panose="02020603050405020304" pitchFamily="18" charset="0"/>
              </a:rPr>
              <a:t>notorious</a:t>
            </a:r>
            <a:r>
              <a:rPr lang="fr-FR" sz="1800" dirty="0">
                <a:solidFill>
                  <a:srgbClr val="202122"/>
                </a:solidFill>
                <a:effectLst/>
                <a:ea typeface="Times New Roman" panose="02020603050405020304" pitchFamily="18" charset="0"/>
              </a:rPr>
              <a:t> for </a:t>
            </a:r>
            <a:r>
              <a:rPr lang="fr-FR" sz="1800" dirty="0" err="1">
                <a:solidFill>
                  <a:srgbClr val="202122"/>
                </a:solidFill>
                <a:effectLst/>
                <a:ea typeface="Times New Roman" panose="02020603050405020304" pitchFamily="18" charset="0"/>
              </a:rPr>
              <a:t>their</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genetic</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variability</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even</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differing</a:t>
            </a:r>
            <a:r>
              <a:rPr lang="fr-FR" sz="1800" dirty="0">
                <a:solidFill>
                  <a:srgbClr val="202122"/>
                </a:solidFill>
                <a:effectLst/>
                <a:ea typeface="Times New Roman" panose="02020603050405020304" pitchFamily="18" charset="0"/>
              </a:rPr>
              <a:t> in multiple </a:t>
            </a:r>
            <a:r>
              <a:rPr lang="fr-FR" sz="1800" dirty="0" err="1">
                <a:solidFill>
                  <a:srgbClr val="202122"/>
                </a:solidFill>
                <a:effectLst/>
                <a:ea typeface="Times New Roman" panose="02020603050405020304" pitchFamily="18" charset="0"/>
              </a:rPr>
              <a:t>characteristics</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such</a:t>
            </a:r>
            <a:r>
              <a:rPr lang="fr-FR" sz="1800" dirty="0">
                <a:solidFill>
                  <a:srgbClr val="202122"/>
                </a:solidFill>
                <a:effectLst/>
                <a:ea typeface="Times New Roman" panose="02020603050405020304" pitchFamily="18" charset="0"/>
              </a:rPr>
              <a:t> as, size, </a:t>
            </a:r>
            <a:r>
              <a:rPr lang="fr-FR" sz="1800" dirty="0" err="1">
                <a:solidFill>
                  <a:srgbClr val="202122"/>
                </a:solidFill>
                <a:effectLst/>
                <a:ea typeface="Times New Roman" panose="02020603050405020304" pitchFamily="18" charset="0"/>
              </a:rPr>
              <a:t>color</a:t>
            </a:r>
            <a:r>
              <a:rPr lang="fr-FR" sz="1800" dirty="0">
                <a:solidFill>
                  <a:srgbClr val="202122"/>
                </a:solidFill>
                <a:effectLst/>
                <a:ea typeface="Times New Roman" panose="02020603050405020304" pitchFamily="18" charset="0"/>
              </a:rPr>
              <a:t>, and </a:t>
            </a:r>
            <a:r>
              <a:rPr lang="fr-FR" sz="1800" dirty="0" err="1">
                <a:solidFill>
                  <a:srgbClr val="202122"/>
                </a:solidFill>
                <a:effectLst/>
                <a:ea typeface="Times New Roman" panose="02020603050405020304" pitchFamily="18" charset="0"/>
              </a:rPr>
              <a:t>flavor</a:t>
            </a:r>
            <a:r>
              <a:rPr lang="fr-FR" sz="1800" dirty="0">
                <a:solidFill>
                  <a:srgbClr val="202122"/>
                </a:solidFill>
                <a:effectLst/>
                <a:ea typeface="Times New Roman" panose="02020603050405020304" pitchFamily="18" charset="0"/>
              </a:rPr>
              <a:t>, of fruits </a:t>
            </a:r>
            <a:r>
              <a:rPr lang="fr-FR" sz="1800" dirty="0" err="1">
                <a:solidFill>
                  <a:srgbClr val="202122"/>
                </a:solidFill>
                <a:effectLst/>
                <a:ea typeface="Times New Roman" panose="02020603050405020304" pitchFamily="18" charset="0"/>
              </a:rPr>
              <a:t>located</a:t>
            </a:r>
            <a:r>
              <a:rPr lang="fr-FR" sz="1800" dirty="0">
                <a:solidFill>
                  <a:srgbClr val="202122"/>
                </a:solidFill>
                <a:effectLst/>
                <a:ea typeface="Times New Roman" panose="02020603050405020304" pitchFamily="18" charset="0"/>
              </a:rPr>
              <a:t> on the </a:t>
            </a:r>
            <a:r>
              <a:rPr lang="fr-FR" sz="1800" dirty="0" err="1">
                <a:solidFill>
                  <a:srgbClr val="202122"/>
                </a:solidFill>
                <a:effectLst/>
                <a:ea typeface="Times New Roman" panose="02020603050405020304" pitchFamily="18" charset="0"/>
              </a:rPr>
              <a:t>same</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tree</a:t>
            </a:r>
            <a:r>
              <a:rPr lang="fr-FR" sz="1800" dirty="0">
                <a:solidFill>
                  <a:srgbClr val="202122"/>
                </a:solidFill>
                <a:effectLst/>
                <a:ea typeface="Times New Roman" panose="02020603050405020304" pitchFamily="18" charset="0"/>
              </a:rPr>
              <a:t>. In the commercial </a:t>
            </a:r>
            <a:r>
              <a:rPr lang="fr-FR" sz="1800" dirty="0" err="1">
                <a:solidFill>
                  <a:srgbClr val="202122"/>
                </a:solidFill>
                <a:effectLst/>
                <a:ea typeface="Times New Roman" panose="02020603050405020304" pitchFamily="18" charset="0"/>
              </a:rPr>
              <a:t>farming</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industry</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consistency</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is</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maintained</a:t>
            </a:r>
            <a:r>
              <a:rPr lang="fr-FR" sz="1800" dirty="0">
                <a:solidFill>
                  <a:srgbClr val="202122"/>
                </a:solidFill>
                <a:effectLst/>
                <a:ea typeface="Times New Roman" panose="02020603050405020304" pitchFamily="18" charset="0"/>
              </a:rPr>
              <a:t> by </a:t>
            </a:r>
            <a:r>
              <a:rPr lang="fr-FR" sz="1800" dirty="0" err="1">
                <a:solidFill>
                  <a:srgbClr val="202122"/>
                </a:solidFill>
                <a:effectLst/>
                <a:ea typeface="Times New Roman" panose="02020603050405020304" pitchFamily="18" charset="0"/>
              </a:rPr>
              <a:t>grafting</a:t>
            </a:r>
            <a:r>
              <a:rPr lang="fr-FR" sz="1800" dirty="0">
                <a:solidFill>
                  <a:srgbClr val="202122"/>
                </a:solidFill>
                <a:effectLst/>
                <a:ea typeface="Times New Roman" panose="02020603050405020304" pitchFamily="18" charset="0"/>
              </a:rPr>
              <a:t> a scion </a:t>
            </a:r>
            <a:r>
              <a:rPr lang="fr-FR" sz="1800" dirty="0" err="1">
                <a:solidFill>
                  <a:srgbClr val="202122"/>
                </a:solidFill>
                <a:effectLst/>
                <a:ea typeface="Times New Roman" panose="02020603050405020304" pitchFamily="18" charset="0"/>
              </a:rPr>
              <a:t>with</a:t>
            </a:r>
            <a:r>
              <a:rPr lang="fr-FR" sz="1800" dirty="0">
                <a:solidFill>
                  <a:srgbClr val="202122"/>
                </a:solidFill>
                <a:effectLst/>
                <a:ea typeface="Times New Roman" panose="02020603050405020304" pitchFamily="18" charset="0"/>
              </a:rPr>
              <a:t> </a:t>
            </a:r>
            <a:r>
              <a:rPr lang="fr-FR" sz="1800" dirty="0" err="1">
                <a:solidFill>
                  <a:srgbClr val="202122"/>
                </a:solidFill>
                <a:effectLst/>
                <a:ea typeface="Times New Roman" panose="02020603050405020304" pitchFamily="18" charset="0"/>
              </a:rPr>
              <a:t>desired</a:t>
            </a:r>
            <a:r>
              <a:rPr lang="fr-FR" sz="1800" dirty="0">
                <a:solidFill>
                  <a:srgbClr val="202122"/>
                </a:solidFill>
                <a:effectLst/>
                <a:ea typeface="Times New Roman" panose="02020603050405020304" pitchFamily="18" charset="0"/>
              </a:rPr>
              <a:t> fruit traits onto a </a:t>
            </a:r>
            <a:r>
              <a:rPr lang="fr-FR" sz="1800" dirty="0" err="1">
                <a:solidFill>
                  <a:srgbClr val="202122"/>
                </a:solidFill>
                <a:effectLst/>
                <a:ea typeface="Times New Roman" panose="02020603050405020304" pitchFamily="18" charset="0"/>
              </a:rPr>
              <a:t>hardy</a:t>
            </a:r>
            <a:r>
              <a:rPr lang="fr-FR" sz="1800" dirty="0">
                <a:solidFill>
                  <a:srgbClr val="202122"/>
                </a:solidFill>
                <a:effectLst/>
                <a:ea typeface="Times New Roman" panose="02020603050405020304" pitchFamily="18" charset="0"/>
              </a:rPr>
              <a:t> stock.</a:t>
            </a:r>
          </a:p>
          <a:p>
            <a:pPr algn="just">
              <a:spcBef>
                <a:spcPts val="600"/>
              </a:spcBef>
              <a:spcAft>
                <a:spcPts val="1200"/>
              </a:spcAft>
            </a:pPr>
            <a:r>
              <a:rPr lang="fr-FR" sz="1800" dirty="0"/>
              <a:t>Fixation of anomalies and mutations </a:t>
            </a:r>
            <a:r>
              <a:rPr lang="fr-FR" sz="1800" dirty="0" err="1"/>
              <a:t>appearing</a:t>
            </a:r>
            <a:r>
              <a:rPr lang="fr-FR" sz="1800" dirty="0"/>
              <a:t> in a fruit </a:t>
            </a:r>
            <a:r>
              <a:rPr lang="fr-FR" sz="1800" dirty="0" err="1"/>
              <a:t>variety</a:t>
            </a:r>
            <a:r>
              <a:rPr lang="fr-FR" sz="1800" dirty="0"/>
              <a:t>, </a:t>
            </a:r>
            <a:r>
              <a:rPr lang="fr-FR" sz="1800" dirty="0" err="1"/>
              <a:t>which</a:t>
            </a:r>
            <a:r>
              <a:rPr lang="fr-FR" sz="1800" dirty="0"/>
              <a:t> </a:t>
            </a:r>
            <a:r>
              <a:rPr lang="fr-FR" sz="1800" dirty="0" err="1"/>
              <a:t>areoften</a:t>
            </a:r>
            <a:r>
              <a:rPr lang="fr-FR" sz="1800" dirty="0"/>
              <a:t> of </a:t>
            </a:r>
            <a:r>
              <a:rPr lang="fr-FR" sz="1800" dirty="0" err="1"/>
              <a:t>interest</a:t>
            </a:r>
            <a:r>
              <a:rPr lang="fr-FR" sz="1800" dirty="0"/>
              <a:t>, </a:t>
            </a:r>
            <a:r>
              <a:rPr lang="fr-FR" sz="1800" dirty="0" err="1"/>
              <a:t>thus</a:t>
            </a:r>
            <a:r>
              <a:rPr lang="fr-FR" sz="1800" dirty="0"/>
              <a:t> </a:t>
            </a:r>
            <a:r>
              <a:rPr lang="fr-FR" sz="1800" dirty="0" err="1"/>
              <a:t>increasing</a:t>
            </a:r>
            <a:r>
              <a:rPr lang="fr-FR" sz="1800" dirty="0"/>
              <a:t> the </a:t>
            </a:r>
            <a:r>
              <a:rPr lang="fr-FR" sz="1800" dirty="0" err="1"/>
              <a:t>number</a:t>
            </a:r>
            <a:r>
              <a:rPr lang="fr-FR" sz="1800" dirty="0"/>
              <a:t> of </a:t>
            </a:r>
            <a:r>
              <a:rPr lang="fr-FR" sz="1800" dirty="0" err="1"/>
              <a:t>varieties</a:t>
            </a:r>
            <a:r>
              <a:rPr lang="fr-FR" sz="1800" dirty="0"/>
              <a:t> </a:t>
            </a:r>
            <a:r>
              <a:rPr lang="fr-FR" sz="1800" dirty="0" err="1"/>
              <a:t>andalso</a:t>
            </a:r>
            <a:r>
              <a:rPr lang="fr-FR" sz="1800" dirty="0"/>
              <a:t> </a:t>
            </a:r>
            <a:r>
              <a:rPr lang="fr-FR" sz="1800" dirty="0" err="1"/>
              <a:t>improving</a:t>
            </a:r>
            <a:r>
              <a:rPr lang="fr-FR" sz="1800" dirty="0"/>
              <a:t> the </a:t>
            </a:r>
            <a:r>
              <a:rPr lang="fr-FR" sz="1800" dirty="0" err="1"/>
              <a:t>quality</a:t>
            </a:r>
            <a:r>
              <a:rPr lang="fr-FR" sz="1800" dirty="0"/>
              <a:t> of </a:t>
            </a:r>
            <a:r>
              <a:rPr lang="fr-FR" sz="1800" dirty="0" err="1"/>
              <a:t>existing</a:t>
            </a:r>
            <a:r>
              <a:rPr lang="fr-FR" sz="1800" dirty="0"/>
              <a:t> </a:t>
            </a:r>
            <a:r>
              <a:rPr lang="fr-FR" sz="1800" dirty="0" err="1"/>
              <a:t>ones</a:t>
            </a:r>
            <a:r>
              <a:rPr lang="fr-FR" sz="1800" dirty="0"/>
              <a:t> (size, </a:t>
            </a:r>
            <a:r>
              <a:rPr lang="fr-FR" sz="1800" dirty="0" err="1"/>
              <a:t>flavor</a:t>
            </a:r>
            <a:r>
              <a:rPr lang="fr-FR" sz="1800" dirty="0"/>
              <a:t>, and </a:t>
            </a:r>
            <a:r>
              <a:rPr lang="fr-FR" sz="1800" dirty="0" err="1"/>
              <a:t>organoleptic</a:t>
            </a:r>
            <a:r>
              <a:rPr lang="fr-FR" sz="1800" dirty="0"/>
              <a:t> </a:t>
            </a:r>
            <a:r>
              <a:rPr lang="fr-FR" sz="1800" dirty="0" err="1"/>
              <a:t>properties</a:t>
            </a:r>
            <a:r>
              <a:rPr lang="fr-FR" sz="1800" dirty="0"/>
              <a:t>).</a:t>
            </a:r>
          </a:p>
        </p:txBody>
      </p:sp>
    </p:spTree>
    <p:extLst>
      <p:ext uri="{BB962C8B-B14F-4D97-AF65-F5344CB8AC3E}">
        <p14:creationId xmlns:p14="http://schemas.microsoft.com/office/powerpoint/2010/main" val="2567867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0D5C034-912D-D958-A2C5-2806BF990E05}"/>
              </a:ext>
            </a:extLst>
          </p:cNvPr>
          <p:cNvSpPr txBox="1"/>
          <p:nvPr/>
        </p:nvSpPr>
        <p:spPr>
          <a:xfrm>
            <a:off x="4131068" y="89185"/>
            <a:ext cx="196493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a:solidFill>
                  <a:srgbClr val="202122"/>
                </a:solidFill>
                <a:latin typeface="Arial" panose="020B0604020202020204" pitchFamily="34" charset="0"/>
              </a:rPr>
              <a:t>T</a:t>
            </a:r>
            <a:r>
              <a:rPr lang="en-US" sz="2400" b="1" i="0" dirty="0">
                <a:solidFill>
                  <a:srgbClr val="202122"/>
                </a:solidFill>
                <a:effectLst/>
                <a:latin typeface="Arial" panose="020B0604020202020204" pitchFamily="34" charset="0"/>
              </a:rPr>
              <a:t>ools</a:t>
            </a:r>
            <a:endParaRPr lang="fr-FR" sz="2400" dirty="0"/>
          </a:p>
        </p:txBody>
      </p:sp>
      <p:sp>
        <p:nvSpPr>
          <p:cNvPr id="2" name="ZoneTexte 1">
            <a:extLst>
              <a:ext uri="{FF2B5EF4-FFF2-40B4-BE49-F238E27FC236}">
                <a16:creationId xmlns:a16="http://schemas.microsoft.com/office/drawing/2014/main" id="{B74BA12D-F380-0C52-2553-8F088CC4F336}"/>
              </a:ext>
            </a:extLst>
          </p:cNvPr>
          <p:cNvSpPr txBox="1"/>
          <p:nvPr/>
        </p:nvSpPr>
        <p:spPr>
          <a:xfrm>
            <a:off x="373262" y="765627"/>
            <a:ext cx="6835805" cy="6370975"/>
          </a:xfrm>
          <a:prstGeom prst="rect">
            <a:avLst/>
          </a:prstGeom>
          <a:noFill/>
        </p:spPr>
        <p:txBody>
          <a:bodyPr wrap="square">
            <a:spAutoFit/>
          </a:bodyPr>
          <a:lstStyle/>
          <a:p>
            <a:pPr algn="just"/>
            <a:r>
              <a:rPr lang="fr-FR" sz="2400" dirty="0"/>
              <a:t> </a:t>
            </a:r>
            <a:r>
              <a:rPr lang="fr-FR" sz="2400" dirty="0" err="1"/>
              <a:t>Grafting</a:t>
            </a:r>
            <a:r>
              <a:rPr lang="fr-FR" sz="2400" dirty="0"/>
              <a:t> Equipment</a:t>
            </a:r>
          </a:p>
          <a:p>
            <a:pPr algn="just"/>
            <a:r>
              <a:rPr lang="fr-FR" sz="2400" dirty="0" err="1"/>
              <a:t>Grafting</a:t>
            </a:r>
            <a:r>
              <a:rPr lang="fr-FR" sz="2400" dirty="0"/>
              <a:t> </a:t>
            </a:r>
            <a:r>
              <a:rPr lang="fr-FR" sz="2400" dirty="0" err="1"/>
              <a:t>tools</a:t>
            </a:r>
            <a:r>
              <a:rPr lang="fr-FR" sz="2400" dirty="0"/>
              <a:t>: For all </a:t>
            </a:r>
            <a:r>
              <a:rPr lang="fr-FR" sz="2400" dirty="0" err="1"/>
              <a:t>grafting</a:t>
            </a:r>
            <a:r>
              <a:rPr lang="fr-FR" sz="2400" dirty="0"/>
              <a:t>, </a:t>
            </a:r>
            <a:r>
              <a:rPr lang="fr-FR" sz="2400" dirty="0" err="1"/>
              <a:t>it</a:t>
            </a:r>
            <a:r>
              <a:rPr lang="fr-FR" sz="2400" dirty="0"/>
              <a:t> </a:t>
            </a:r>
            <a:r>
              <a:rPr lang="fr-FR" sz="2400" dirty="0" err="1"/>
              <a:t>is</a:t>
            </a:r>
            <a:r>
              <a:rPr lang="fr-FR" sz="2400" dirty="0"/>
              <a:t> essential to </a:t>
            </a:r>
            <a:r>
              <a:rPr lang="fr-FR" sz="2400" dirty="0" err="1"/>
              <a:t>obtain</a:t>
            </a:r>
            <a:r>
              <a:rPr lang="fr-FR" sz="2400" dirty="0"/>
              <a:t> the </a:t>
            </a:r>
            <a:r>
              <a:rPr lang="fr-FR" sz="2400" dirty="0" err="1"/>
              <a:t>following</a:t>
            </a:r>
            <a:r>
              <a:rPr lang="fr-FR" sz="2400" dirty="0"/>
              <a:t> set of </a:t>
            </a:r>
            <a:r>
              <a:rPr lang="fr-FR" sz="2400" dirty="0" err="1"/>
              <a:t>tools</a:t>
            </a:r>
            <a:r>
              <a:rPr lang="fr-FR" sz="2400" dirty="0"/>
              <a:t>:</a:t>
            </a:r>
          </a:p>
          <a:p>
            <a:pPr algn="just"/>
            <a:r>
              <a:rPr lang="fr-FR" sz="2400" dirty="0"/>
              <a:t> A </a:t>
            </a:r>
            <a:r>
              <a:rPr lang="fr-FR" sz="2400" dirty="0" err="1"/>
              <a:t>handsaw</a:t>
            </a:r>
            <a:r>
              <a:rPr lang="fr-FR" sz="2400" dirty="0"/>
              <a:t>: </a:t>
            </a:r>
            <a:r>
              <a:rPr lang="fr-FR" sz="2400" dirty="0" err="1"/>
              <a:t>Used</a:t>
            </a:r>
            <a:r>
              <a:rPr lang="fr-FR" sz="2400" dirty="0"/>
              <a:t> to top large plants; </a:t>
            </a:r>
            <a:r>
              <a:rPr lang="fr-FR" sz="2400" dirty="0" err="1"/>
              <a:t>after</a:t>
            </a:r>
            <a:r>
              <a:rPr lang="fr-FR" sz="2400" dirty="0"/>
              <a:t> use, the </a:t>
            </a:r>
            <a:r>
              <a:rPr lang="fr-FR" sz="2400" dirty="0" err="1"/>
              <a:t>cut</a:t>
            </a:r>
            <a:r>
              <a:rPr lang="fr-FR" sz="2400" dirty="0"/>
              <a:t> </a:t>
            </a:r>
            <a:r>
              <a:rPr lang="fr-FR" sz="2400" dirty="0" err="1"/>
              <a:t>is</a:t>
            </a:r>
            <a:r>
              <a:rPr lang="fr-FR" sz="2400" dirty="0"/>
              <a:t> </a:t>
            </a:r>
            <a:r>
              <a:rPr lang="fr-FR" sz="2400" dirty="0" err="1"/>
              <a:t>freshened</a:t>
            </a:r>
            <a:r>
              <a:rPr lang="fr-FR" sz="2400" dirty="0"/>
              <a:t> </a:t>
            </a:r>
            <a:r>
              <a:rPr lang="fr-FR" sz="2400" dirty="0" err="1"/>
              <a:t>with</a:t>
            </a:r>
            <a:r>
              <a:rPr lang="fr-FR" sz="2400" dirty="0"/>
              <a:t> a </a:t>
            </a:r>
            <a:r>
              <a:rPr lang="fr-FR" sz="2400" dirty="0" err="1"/>
              <a:t>pruning</a:t>
            </a:r>
            <a:r>
              <a:rPr lang="fr-FR" sz="2400" dirty="0"/>
              <a:t> </a:t>
            </a:r>
            <a:r>
              <a:rPr lang="fr-FR" sz="2400" dirty="0" err="1"/>
              <a:t>knife</a:t>
            </a:r>
            <a:r>
              <a:rPr lang="fr-FR" sz="2400" dirty="0"/>
              <a:t>.</a:t>
            </a:r>
          </a:p>
          <a:p>
            <a:pPr algn="just"/>
            <a:r>
              <a:rPr lang="fr-FR" sz="2400" dirty="0"/>
              <a:t> A </a:t>
            </a:r>
            <a:r>
              <a:rPr lang="fr-FR" sz="2400" dirty="0" err="1"/>
              <a:t>pruning</a:t>
            </a:r>
            <a:r>
              <a:rPr lang="fr-FR" sz="2400" dirty="0"/>
              <a:t> </a:t>
            </a:r>
            <a:r>
              <a:rPr lang="fr-FR" sz="2400" dirty="0" err="1"/>
              <a:t>knife</a:t>
            </a:r>
            <a:r>
              <a:rPr lang="fr-FR" sz="2400" dirty="0"/>
              <a:t>: To cover </a:t>
            </a:r>
            <a:r>
              <a:rPr lang="fr-FR" sz="2400" dirty="0" err="1"/>
              <a:t>wounds</a:t>
            </a:r>
            <a:r>
              <a:rPr lang="fr-FR" sz="2400" dirty="0"/>
              <a:t> (clean and </a:t>
            </a:r>
            <a:r>
              <a:rPr lang="fr-FR" sz="2400" dirty="0" err="1"/>
              <a:t>apply</a:t>
            </a:r>
            <a:r>
              <a:rPr lang="fr-FR" sz="2400" dirty="0"/>
              <a:t> </a:t>
            </a:r>
            <a:r>
              <a:rPr lang="fr-FR" sz="2400" dirty="0" err="1"/>
              <a:t>sealant</a:t>
            </a:r>
            <a:r>
              <a:rPr lang="fr-FR" sz="2400" dirty="0"/>
              <a:t>) – top </a:t>
            </a:r>
            <a:r>
              <a:rPr lang="fr-FR" sz="2400" dirty="0" err="1"/>
              <a:t>smaller</a:t>
            </a:r>
            <a:r>
              <a:rPr lang="fr-FR" sz="2400" dirty="0"/>
              <a:t> plants – </a:t>
            </a:r>
            <a:r>
              <a:rPr lang="fr-FR" sz="2400" dirty="0" err="1"/>
              <a:t>make</a:t>
            </a:r>
            <a:r>
              <a:rPr lang="fr-FR" sz="2400" dirty="0"/>
              <a:t> </a:t>
            </a:r>
            <a:r>
              <a:rPr lang="fr-FR" sz="2400" dirty="0" err="1"/>
              <a:t>clefts</a:t>
            </a:r>
            <a:r>
              <a:rPr lang="fr-FR" sz="2400" dirty="0"/>
              <a:t> and </a:t>
            </a:r>
            <a:r>
              <a:rPr lang="fr-FR" sz="2400" dirty="0" err="1"/>
              <a:t>remove</a:t>
            </a:r>
            <a:r>
              <a:rPr lang="fr-FR" sz="2400" dirty="0"/>
              <a:t> </a:t>
            </a:r>
            <a:r>
              <a:rPr lang="fr-FR" sz="2400" dirty="0" err="1"/>
              <a:t>miters</a:t>
            </a:r>
            <a:r>
              <a:rPr lang="fr-FR" sz="2400" dirty="0"/>
              <a:t>.</a:t>
            </a:r>
          </a:p>
          <a:p>
            <a:pPr algn="just"/>
            <a:r>
              <a:rPr lang="fr-FR" sz="2400" dirty="0"/>
              <a:t> A </a:t>
            </a:r>
            <a:r>
              <a:rPr lang="fr-FR" sz="2400" dirty="0" err="1"/>
              <a:t>grafting</a:t>
            </a:r>
            <a:r>
              <a:rPr lang="fr-FR" sz="2400" dirty="0"/>
              <a:t> </a:t>
            </a:r>
            <a:r>
              <a:rPr lang="fr-FR" sz="2400" dirty="0" err="1"/>
              <a:t>knife</a:t>
            </a:r>
            <a:r>
              <a:rPr lang="fr-FR" sz="2400" dirty="0"/>
              <a:t>: It must have a </a:t>
            </a:r>
            <a:r>
              <a:rPr lang="fr-FR" sz="2400" dirty="0" err="1"/>
              <a:t>very</a:t>
            </a:r>
            <a:r>
              <a:rPr lang="fr-FR" sz="2400" dirty="0"/>
              <a:t> </a:t>
            </a:r>
            <a:r>
              <a:rPr lang="fr-FR" sz="2400" dirty="0" err="1"/>
              <a:t>sharp</a:t>
            </a:r>
            <a:r>
              <a:rPr lang="fr-FR" sz="2400" dirty="0"/>
              <a:t> </a:t>
            </a:r>
            <a:r>
              <a:rPr lang="fr-FR" sz="2400" dirty="0" err="1"/>
              <a:t>blade</a:t>
            </a:r>
            <a:r>
              <a:rPr lang="fr-FR" sz="2400" dirty="0"/>
              <a:t> and a spatula for </a:t>
            </a:r>
            <a:r>
              <a:rPr lang="fr-FR" sz="2400" dirty="0" err="1"/>
              <a:t>removing</a:t>
            </a:r>
            <a:r>
              <a:rPr lang="fr-FR" sz="2400" dirty="0"/>
              <a:t> </a:t>
            </a:r>
            <a:r>
              <a:rPr lang="fr-FR" sz="2400" dirty="0" err="1"/>
              <a:t>bark</a:t>
            </a:r>
            <a:r>
              <a:rPr lang="fr-FR" sz="2400" dirty="0"/>
              <a:t>.</a:t>
            </a:r>
          </a:p>
          <a:p>
            <a:pPr algn="just"/>
            <a:r>
              <a:rPr lang="fr-FR" sz="2400" dirty="0"/>
              <a:t> </a:t>
            </a:r>
            <a:r>
              <a:rPr lang="fr-FR" sz="2400" b="1" dirty="0"/>
              <a:t>A </a:t>
            </a:r>
            <a:r>
              <a:rPr lang="fr-FR" sz="2400" b="1" dirty="0" err="1"/>
              <a:t>hardwood</a:t>
            </a:r>
            <a:r>
              <a:rPr lang="fr-FR" sz="2400" b="1" dirty="0"/>
              <a:t> wedge (</a:t>
            </a:r>
            <a:r>
              <a:rPr lang="fr-FR" sz="2400" b="1" dirty="0" err="1"/>
              <a:t>boxwood</a:t>
            </a:r>
            <a:r>
              <a:rPr lang="fr-FR" sz="2400" b="1" dirty="0"/>
              <a:t>)</a:t>
            </a:r>
            <a:r>
              <a:rPr lang="fr-FR" sz="2400" dirty="0"/>
              <a:t>: To </a:t>
            </a:r>
            <a:r>
              <a:rPr lang="fr-FR" sz="2400" dirty="0" err="1"/>
              <a:t>prepare</a:t>
            </a:r>
            <a:r>
              <a:rPr lang="fr-FR" sz="2400" dirty="0"/>
              <a:t> the plant for </a:t>
            </a:r>
            <a:r>
              <a:rPr lang="fr-FR" sz="2400" dirty="0" err="1"/>
              <a:t>cleft</a:t>
            </a:r>
            <a:r>
              <a:rPr lang="fr-FR" sz="2400" dirty="0"/>
              <a:t> </a:t>
            </a:r>
            <a:r>
              <a:rPr lang="fr-FR" sz="2400" dirty="0" err="1"/>
              <a:t>grafting</a:t>
            </a:r>
            <a:r>
              <a:rPr lang="fr-FR" sz="2400" dirty="0"/>
              <a:t>.</a:t>
            </a:r>
          </a:p>
          <a:p>
            <a:pPr algn="just"/>
            <a:r>
              <a:rPr lang="fr-FR" sz="2400" dirty="0"/>
              <a:t>  A </a:t>
            </a:r>
            <a:r>
              <a:rPr lang="fr-FR" sz="2400" dirty="0" err="1"/>
              <a:t>mallet</a:t>
            </a:r>
            <a:r>
              <a:rPr lang="fr-FR" sz="2400" dirty="0"/>
              <a:t>: a </a:t>
            </a:r>
            <a:r>
              <a:rPr lang="fr-FR" sz="2400" dirty="0" err="1"/>
              <a:t>wooden</a:t>
            </a:r>
            <a:r>
              <a:rPr lang="fr-FR" sz="2400" dirty="0"/>
              <a:t> </a:t>
            </a:r>
            <a:r>
              <a:rPr lang="fr-FR" sz="2400" dirty="0" err="1"/>
              <a:t>hammer</a:t>
            </a:r>
            <a:r>
              <a:rPr lang="fr-FR" sz="2400" dirty="0"/>
              <a:t> to drive the wedge in.</a:t>
            </a:r>
          </a:p>
          <a:p>
            <a:pPr algn="just"/>
            <a:r>
              <a:rPr lang="fr-FR" sz="2400" dirty="0"/>
              <a:t> A ladder</a:t>
            </a:r>
          </a:p>
          <a:p>
            <a:pPr algn="just"/>
            <a:r>
              <a:rPr lang="fr-FR" sz="2400" dirty="0"/>
              <a:t> Ligatures: the </a:t>
            </a:r>
            <a:r>
              <a:rPr lang="fr-FR" sz="2400" dirty="0" err="1"/>
              <a:t>most</a:t>
            </a:r>
            <a:r>
              <a:rPr lang="fr-FR" sz="2400" dirty="0"/>
              <a:t> </a:t>
            </a:r>
            <a:r>
              <a:rPr lang="fr-FR" sz="2400" dirty="0" err="1"/>
              <a:t>common</a:t>
            </a:r>
            <a:r>
              <a:rPr lang="fr-FR" sz="2400" dirty="0"/>
              <a:t> ligature </a:t>
            </a:r>
            <a:r>
              <a:rPr lang="fr-FR" sz="2400" dirty="0" err="1"/>
              <a:t>is</a:t>
            </a:r>
            <a:r>
              <a:rPr lang="fr-FR" sz="2400" dirty="0"/>
              <a:t> made </a:t>
            </a:r>
            <a:r>
              <a:rPr lang="fr-FR" sz="2400" dirty="0" err="1"/>
              <a:t>from</a:t>
            </a:r>
            <a:r>
              <a:rPr lang="fr-FR" sz="2400" dirty="0"/>
              <a:t> the </a:t>
            </a:r>
            <a:r>
              <a:rPr lang="fr-FR" sz="2400" dirty="0" err="1"/>
              <a:t>raffia</a:t>
            </a:r>
            <a:r>
              <a:rPr lang="fr-FR" sz="2400" dirty="0"/>
              <a:t> palm.</a:t>
            </a:r>
          </a:p>
          <a:p>
            <a:pPr algn="just"/>
            <a:r>
              <a:rPr lang="fr-FR" sz="2400" dirty="0"/>
              <a:t>.</a:t>
            </a:r>
          </a:p>
        </p:txBody>
      </p:sp>
      <p:sp>
        <p:nvSpPr>
          <p:cNvPr id="4" name="ZoneTexte 3">
            <a:extLst>
              <a:ext uri="{FF2B5EF4-FFF2-40B4-BE49-F238E27FC236}">
                <a16:creationId xmlns:a16="http://schemas.microsoft.com/office/drawing/2014/main" id="{8136FA7B-5B49-2C34-897F-0E94F5FA76E8}"/>
              </a:ext>
            </a:extLst>
          </p:cNvPr>
          <p:cNvSpPr txBox="1"/>
          <p:nvPr/>
        </p:nvSpPr>
        <p:spPr>
          <a:xfrm>
            <a:off x="8106309" y="117693"/>
            <a:ext cx="3372492" cy="6740307"/>
          </a:xfrm>
          <a:prstGeom prst="rect">
            <a:avLst/>
          </a:prstGeom>
          <a:noFill/>
        </p:spPr>
        <p:txBody>
          <a:bodyPr wrap="square">
            <a:spAutoFit/>
          </a:bodyPr>
          <a:lstStyle/>
          <a:p>
            <a:pPr algn="just"/>
            <a:r>
              <a:rPr lang="fr-FR" sz="2400" dirty="0" err="1"/>
              <a:t>Other</a:t>
            </a:r>
            <a:r>
              <a:rPr lang="fr-FR" sz="2400" dirty="0"/>
              <a:t> </a:t>
            </a:r>
            <a:r>
              <a:rPr lang="fr-FR" sz="2400" dirty="0" err="1"/>
              <a:t>methods</a:t>
            </a:r>
            <a:r>
              <a:rPr lang="fr-FR" sz="2400" dirty="0"/>
              <a:t> </a:t>
            </a:r>
            <a:r>
              <a:rPr lang="fr-FR" sz="2400" dirty="0" err="1"/>
              <a:t>include</a:t>
            </a:r>
            <a:r>
              <a:rPr lang="fr-FR" sz="2400" dirty="0"/>
              <a:t> </a:t>
            </a:r>
            <a:r>
              <a:rPr lang="fr-FR" sz="2400" dirty="0" err="1"/>
              <a:t>adhesive</a:t>
            </a:r>
            <a:r>
              <a:rPr lang="fr-FR" sz="2400" dirty="0"/>
              <a:t> </a:t>
            </a:r>
            <a:r>
              <a:rPr lang="fr-FR" sz="2400" dirty="0" err="1"/>
              <a:t>rubber</a:t>
            </a:r>
            <a:r>
              <a:rPr lang="fr-FR" sz="2400" dirty="0"/>
              <a:t> bands and plastic ties, </a:t>
            </a:r>
            <a:r>
              <a:rPr lang="fr-FR" sz="2400" dirty="0" err="1"/>
              <a:t>which</a:t>
            </a:r>
            <a:r>
              <a:rPr lang="fr-FR" sz="2400" dirty="0"/>
              <a:t> are </a:t>
            </a:r>
            <a:r>
              <a:rPr lang="fr-FR" sz="2400" dirty="0" err="1"/>
              <a:t>used</a:t>
            </a:r>
            <a:r>
              <a:rPr lang="fr-FR" sz="2400" dirty="0"/>
              <a:t> in </a:t>
            </a:r>
            <a:r>
              <a:rPr lang="fr-FR" sz="2400" dirty="0" err="1"/>
              <a:t>various</a:t>
            </a:r>
            <a:r>
              <a:rPr lang="fr-FR" sz="2400" dirty="0"/>
              <a:t> </a:t>
            </a:r>
            <a:r>
              <a:rPr lang="fr-FR" sz="2400" dirty="0" err="1"/>
              <a:t>forms</a:t>
            </a:r>
            <a:r>
              <a:rPr lang="fr-FR" sz="2400" dirty="0"/>
              <a:t>. There are </a:t>
            </a:r>
            <a:r>
              <a:rPr lang="fr-FR" sz="2400" dirty="0" err="1"/>
              <a:t>also</a:t>
            </a:r>
            <a:r>
              <a:rPr lang="fr-FR" sz="2400" dirty="0"/>
              <a:t> "flexi-band" </a:t>
            </a:r>
            <a:r>
              <a:rPr lang="fr-FR" sz="2400" dirty="0" err="1"/>
              <a:t>rubber</a:t>
            </a:r>
            <a:r>
              <a:rPr lang="fr-FR" sz="2400" dirty="0"/>
              <a:t> </a:t>
            </a:r>
            <a:r>
              <a:rPr lang="fr-FR" sz="2400" dirty="0" err="1"/>
              <a:t>strips</a:t>
            </a:r>
            <a:r>
              <a:rPr lang="fr-FR" sz="2400" dirty="0"/>
              <a:t> </a:t>
            </a:r>
            <a:r>
              <a:rPr lang="fr-FR" sz="2400" dirty="0" err="1"/>
              <a:t>sold</a:t>
            </a:r>
            <a:r>
              <a:rPr lang="fr-FR" sz="2400" dirty="0"/>
              <a:t> in </a:t>
            </a:r>
            <a:r>
              <a:rPr lang="fr-FR" sz="2400" dirty="0" err="1"/>
              <a:t>different</a:t>
            </a:r>
            <a:r>
              <a:rPr lang="fr-FR" sz="2400" dirty="0"/>
              <a:t> </a:t>
            </a:r>
            <a:r>
              <a:rPr lang="fr-FR" sz="2400" dirty="0" err="1"/>
              <a:t>lengths</a:t>
            </a:r>
            <a:r>
              <a:rPr lang="fr-FR" sz="2400" dirty="0"/>
              <a:t> and </a:t>
            </a:r>
            <a:r>
              <a:rPr lang="fr-FR" sz="2400" dirty="0" err="1"/>
              <a:t>widths</a:t>
            </a:r>
            <a:r>
              <a:rPr lang="fr-FR" sz="2400" dirty="0"/>
              <a:t>. </a:t>
            </a:r>
            <a:r>
              <a:rPr lang="fr-FR" sz="2400" dirty="0" err="1"/>
              <a:t>These</a:t>
            </a:r>
            <a:r>
              <a:rPr lang="fr-FR" sz="2400" dirty="0"/>
              <a:t> </a:t>
            </a:r>
            <a:r>
              <a:rPr lang="fr-FR" sz="2400" dirty="0" err="1"/>
              <a:t>elastic</a:t>
            </a:r>
            <a:r>
              <a:rPr lang="fr-FR" sz="2400" dirty="0"/>
              <a:t> </a:t>
            </a:r>
            <a:r>
              <a:rPr lang="fr-FR" sz="2400" dirty="0" err="1"/>
              <a:t>strips</a:t>
            </a:r>
            <a:r>
              <a:rPr lang="fr-FR" sz="2400" dirty="0"/>
              <a:t> have the </a:t>
            </a:r>
            <a:r>
              <a:rPr lang="fr-FR" sz="2400" dirty="0" err="1"/>
              <a:t>advantage</a:t>
            </a:r>
            <a:r>
              <a:rPr lang="fr-FR" sz="2400" dirty="0"/>
              <a:t> of drying out </a:t>
            </a:r>
            <a:r>
              <a:rPr lang="fr-FR" sz="2400" dirty="0" err="1"/>
              <a:t>asthe</a:t>
            </a:r>
            <a:r>
              <a:rPr lang="fr-FR" sz="2400" dirty="0"/>
              <a:t> </a:t>
            </a:r>
            <a:r>
              <a:rPr lang="fr-FR" sz="2400" dirty="0" err="1"/>
              <a:t>graft</a:t>
            </a:r>
            <a:r>
              <a:rPr lang="fr-FR" sz="2400" dirty="0"/>
              <a:t> </a:t>
            </a:r>
            <a:r>
              <a:rPr lang="fr-FR" sz="2400" dirty="0" err="1"/>
              <a:t>diameter</a:t>
            </a:r>
            <a:r>
              <a:rPr lang="fr-FR" sz="2400" dirty="0"/>
              <a:t> </a:t>
            </a:r>
            <a:r>
              <a:rPr lang="fr-FR" sz="2400" dirty="0" err="1"/>
              <a:t>grows</a:t>
            </a:r>
            <a:r>
              <a:rPr lang="fr-FR" sz="2400" dirty="0"/>
              <a:t>, </a:t>
            </a:r>
            <a:r>
              <a:rPr lang="fr-FR" sz="2400" dirty="0" err="1"/>
              <a:t>becoming</a:t>
            </a:r>
            <a:r>
              <a:rPr lang="fr-FR" sz="2400" dirty="0"/>
              <a:t> </a:t>
            </a:r>
            <a:r>
              <a:rPr lang="fr-FR" sz="2400" dirty="0" err="1"/>
              <a:t>brittle</a:t>
            </a:r>
            <a:r>
              <a:rPr lang="fr-FR" sz="2400" dirty="0"/>
              <a:t>, and </a:t>
            </a:r>
            <a:r>
              <a:rPr lang="fr-FR" sz="2400" dirty="0" err="1"/>
              <a:t>then</a:t>
            </a:r>
            <a:r>
              <a:rPr lang="fr-FR" sz="2400" dirty="0"/>
              <a:t> </a:t>
            </a:r>
            <a:r>
              <a:rPr lang="fr-FR" sz="2400" dirty="0" err="1"/>
              <a:t>breaking</a:t>
            </a:r>
            <a:r>
              <a:rPr lang="fr-FR" sz="2400" dirty="0"/>
              <a:t> </a:t>
            </a:r>
            <a:r>
              <a:rPr lang="fr-FR" sz="2400" dirty="0" err="1"/>
              <a:t>under</a:t>
            </a:r>
            <a:r>
              <a:rPr lang="fr-FR" sz="2400" dirty="0"/>
              <a:t> the </a:t>
            </a:r>
            <a:r>
              <a:rPr lang="fr-FR" sz="2400" dirty="0" err="1"/>
              <a:t>combined</a:t>
            </a:r>
            <a:r>
              <a:rPr lang="fr-FR" sz="2400" dirty="0"/>
              <a:t> action of </a:t>
            </a:r>
            <a:r>
              <a:rPr lang="fr-FR" sz="2400" dirty="0" err="1"/>
              <a:t>sun</a:t>
            </a:r>
            <a:r>
              <a:rPr lang="fr-FR" sz="2400" dirty="0"/>
              <a:t> and </a:t>
            </a:r>
            <a:r>
              <a:rPr lang="fr-FR" sz="2400" dirty="0" err="1"/>
              <a:t>wind</a:t>
            </a:r>
            <a:r>
              <a:rPr lang="fr-FR" sz="2400" dirty="0"/>
              <a:t>. Glues: or </a:t>
            </a:r>
            <a:r>
              <a:rPr lang="fr-FR" sz="2400" dirty="0" err="1"/>
              <a:t>putties</a:t>
            </a:r>
            <a:r>
              <a:rPr lang="fr-FR" sz="2400" dirty="0"/>
              <a:t> are </a:t>
            </a:r>
            <a:r>
              <a:rPr lang="fr-FR" sz="2400" dirty="0" err="1"/>
              <a:t>used</a:t>
            </a:r>
            <a:r>
              <a:rPr lang="fr-FR" sz="2400" dirty="0"/>
              <a:t> to cover </a:t>
            </a:r>
            <a:r>
              <a:rPr lang="fr-FR" sz="2400" dirty="0" err="1"/>
              <a:t>wounds</a:t>
            </a:r>
            <a:r>
              <a:rPr lang="fr-FR" sz="2400" dirty="0"/>
              <a:t> and </a:t>
            </a:r>
            <a:r>
              <a:rPr lang="fr-FR" sz="2400" dirty="0" err="1"/>
              <a:t>protect</a:t>
            </a:r>
            <a:r>
              <a:rPr lang="fr-FR" sz="2400" dirty="0"/>
              <a:t> </a:t>
            </a:r>
            <a:r>
              <a:rPr lang="fr-FR" sz="2400" dirty="0" err="1"/>
              <a:t>them</a:t>
            </a:r>
            <a:endParaRPr lang="fr-FR" sz="2400" dirty="0"/>
          </a:p>
        </p:txBody>
      </p:sp>
    </p:spTree>
    <p:extLst>
      <p:ext uri="{BB962C8B-B14F-4D97-AF65-F5344CB8AC3E}">
        <p14:creationId xmlns:p14="http://schemas.microsoft.com/office/powerpoint/2010/main" val="1661829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D5F457-03C8-C932-2205-779D70BEE6D5}"/>
              </a:ext>
            </a:extLst>
          </p:cNvPr>
          <p:cNvSpPr txBox="1"/>
          <p:nvPr/>
        </p:nvSpPr>
        <p:spPr>
          <a:xfrm>
            <a:off x="-1" y="134482"/>
            <a:ext cx="8128523" cy="2677656"/>
          </a:xfrm>
          <a:prstGeom prst="rect">
            <a:avLst/>
          </a:prstGeom>
          <a:noFill/>
        </p:spPr>
        <p:txBody>
          <a:bodyPr wrap="square">
            <a:spAutoFit/>
          </a:bodyPr>
          <a:lstStyle/>
          <a:p>
            <a:pPr algn="just"/>
            <a:r>
              <a:rPr lang="en-US" sz="2400" b="1" i="0" dirty="0">
                <a:solidFill>
                  <a:srgbClr val="202122"/>
                </a:solidFill>
                <a:effectLst/>
                <a:latin typeface="Arial" panose="020B0604020202020204" pitchFamily="34" charset="0"/>
              </a:rPr>
              <a:t>Tying and support materials</a:t>
            </a:r>
            <a:r>
              <a:rPr lang="en-US" sz="2400" b="0" i="0" dirty="0">
                <a:solidFill>
                  <a:srgbClr val="202122"/>
                </a:solidFill>
                <a:effectLst/>
                <a:latin typeface="Arial" panose="020B0604020202020204" pitchFamily="34" charset="0"/>
              </a:rPr>
              <a:t>: Adds support and pressure to the grafting site to hold the stock and scion together before the tissues join, which is especially important in herbaceous grafting. The employed material is often dampened before use to help protect the site from desiccation. Support equipment includes strips made from various substances, twine, nails, and splints.</a:t>
            </a:r>
          </a:p>
        </p:txBody>
      </p:sp>
      <p:sp>
        <p:nvSpPr>
          <p:cNvPr id="5" name="ZoneTexte 4">
            <a:extLst>
              <a:ext uri="{FF2B5EF4-FFF2-40B4-BE49-F238E27FC236}">
                <a16:creationId xmlns:a16="http://schemas.microsoft.com/office/drawing/2014/main" id="{F65B43DF-5C62-703B-19FA-6C5F5036CF80}"/>
              </a:ext>
            </a:extLst>
          </p:cNvPr>
          <p:cNvSpPr txBox="1"/>
          <p:nvPr/>
        </p:nvSpPr>
        <p:spPr>
          <a:xfrm>
            <a:off x="4089115" y="4169792"/>
            <a:ext cx="8182043" cy="2308324"/>
          </a:xfrm>
          <a:prstGeom prst="rect">
            <a:avLst/>
          </a:prstGeom>
          <a:noFill/>
        </p:spPr>
        <p:txBody>
          <a:bodyPr wrap="square">
            <a:spAutoFit/>
          </a:bodyPr>
          <a:lstStyle/>
          <a:p>
            <a:pPr algn="just"/>
            <a:r>
              <a:rPr lang="en-US" sz="2400" b="1" i="0" dirty="0">
                <a:solidFill>
                  <a:srgbClr val="202122"/>
                </a:solidFill>
                <a:effectLst/>
                <a:latin typeface="Arial" panose="020B0604020202020204" pitchFamily="34" charset="0"/>
              </a:rPr>
              <a:t>Grafting machines</a:t>
            </a:r>
            <a:r>
              <a:rPr lang="en-US" sz="2400" b="0" i="0" dirty="0">
                <a:solidFill>
                  <a:srgbClr val="202122"/>
                </a:solidFill>
                <a:effectLst/>
                <a:latin typeface="Arial" panose="020B0604020202020204" pitchFamily="34" charset="0"/>
              </a:rPr>
              <a:t>: Because grafting can take a lot of time and skill, grafting machines have been created. Automation is particularly popular for </a:t>
            </a:r>
            <a:r>
              <a:rPr lang="en-US" sz="2400" b="0" i="0" u="none" strike="noStrike" dirty="0">
                <a:solidFill>
                  <a:srgbClr val="3366CC"/>
                </a:solidFill>
                <a:effectLst/>
                <a:latin typeface="Arial" panose="020B0604020202020204" pitchFamily="34" charset="0"/>
                <a:hlinkClick r:id="rId2" tooltip="Seedling"/>
              </a:rPr>
              <a:t>seedling</a:t>
            </a:r>
            <a:r>
              <a:rPr lang="en-US" sz="2400" b="0" i="0" dirty="0">
                <a:solidFill>
                  <a:srgbClr val="202122"/>
                </a:solidFill>
                <a:effectLst/>
                <a:latin typeface="Arial" panose="020B0604020202020204" pitchFamily="34" charset="0"/>
              </a:rPr>
              <a:t> grafting in countries such as Japan and Korea where farming land is both limited and used intensively. Certain machines can graft 800 seedlings /hr.</a:t>
            </a:r>
            <a:r>
              <a:rPr lang="en-US" sz="2400" b="0" i="0" u="none" strike="noStrike" baseline="30000" dirty="0">
                <a:solidFill>
                  <a:srgbClr val="3366CC"/>
                </a:solidFill>
                <a:effectLst/>
                <a:latin typeface="Arial" panose="020B0604020202020204" pitchFamily="34" charset="0"/>
                <a:hlinkClick r:id="rId3"/>
              </a:rPr>
              <a:t>[6]</a:t>
            </a:r>
            <a:r>
              <a:rPr lang="en-US" sz="2400" b="0" i="0" baseline="30000" dirty="0">
                <a:solidFill>
                  <a:srgbClr val="202122"/>
                </a:solidFill>
                <a:effectLst/>
                <a:latin typeface="Arial" panose="020B0604020202020204" pitchFamily="34" charset="0"/>
              </a:rPr>
              <a:t>: 496 </a:t>
            </a:r>
            <a:endParaRPr lang="en-US" sz="2400" b="0" i="0" dirty="0">
              <a:solidFill>
                <a:srgbClr val="202122"/>
              </a:solidFill>
              <a:effectLst/>
              <a:latin typeface="Arial" panose="020B0604020202020204" pitchFamily="34" charset="0"/>
            </a:endParaRPr>
          </a:p>
        </p:txBody>
      </p:sp>
      <p:pic>
        <p:nvPicPr>
          <p:cNvPr id="4098" name="Picture 2" descr="Plant Tape Garden Tape, Plant Ties Tape Garden Ties for Climbing Plants  Adjustable Garden Tape for Plants Outside Plant Supports for Growing  Reusable Green Garden Plant Tomato Tape (33ft X 1/2inch) :">
            <a:extLst>
              <a:ext uri="{FF2B5EF4-FFF2-40B4-BE49-F238E27FC236}">
                <a16:creationId xmlns:a16="http://schemas.microsoft.com/office/drawing/2014/main" id="{85258CD6-CDC0-DB82-C834-CB6CE3CA3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523" y="406293"/>
            <a:ext cx="21907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mart Grafting Machine SGM">
            <a:extLst>
              <a:ext uri="{FF2B5EF4-FFF2-40B4-BE49-F238E27FC236}">
                <a16:creationId xmlns:a16="http://schemas.microsoft.com/office/drawing/2014/main" id="{DA10DEE6-4EB5-17AF-3667-B5DAD1475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93" y="3109792"/>
            <a:ext cx="3720713" cy="17744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rafting in vegetables-TIDAPARS Grafting Robot-grafting seedlings">
            <a:extLst>
              <a:ext uri="{FF2B5EF4-FFF2-40B4-BE49-F238E27FC236}">
                <a16:creationId xmlns:a16="http://schemas.microsoft.com/office/drawing/2014/main" id="{855E5B81-8625-C835-7FAF-0A62BED8D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22" y="498797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85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fting 101.2 Tools | Grouse Mt. Farm's Blog">
            <a:extLst>
              <a:ext uri="{FF2B5EF4-FFF2-40B4-BE49-F238E27FC236}">
                <a16:creationId xmlns:a16="http://schemas.microsoft.com/office/drawing/2014/main" id="{458800C9-494B-2707-9314-E594803CDB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576" y="2774688"/>
            <a:ext cx="6684885" cy="375068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3BBF6C5-CCDF-66EC-5DAC-021B3F2D6C7A}"/>
              </a:ext>
            </a:extLst>
          </p:cNvPr>
          <p:cNvSpPr txBox="1"/>
          <p:nvPr/>
        </p:nvSpPr>
        <p:spPr>
          <a:xfrm>
            <a:off x="215283" y="94682"/>
            <a:ext cx="6094520" cy="2585323"/>
          </a:xfrm>
          <a:prstGeom prst="rect">
            <a:avLst/>
          </a:prstGeom>
          <a:noFill/>
        </p:spPr>
        <p:txBody>
          <a:bodyPr wrap="square">
            <a:spAutoFit/>
          </a:bodyPr>
          <a:lstStyle/>
          <a:p>
            <a:pPr algn="just"/>
            <a:r>
              <a:rPr lang="en-US" b="1" i="0" dirty="0">
                <a:solidFill>
                  <a:srgbClr val="202122"/>
                </a:solidFill>
                <a:effectLst/>
                <a:latin typeface="Arial" panose="020B0604020202020204" pitchFamily="34" charset="0"/>
              </a:rPr>
              <a:t>Cutting tools</a:t>
            </a:r>
            <a:r>
              <a:rPr lang="en-US" b="0" i="0" dirty="0">
                <a:solidFill>
                  <a:srgbClr val="202122"/>
                </a:solidFill>
                <a:effectLst/>
                <a:latin typeface="Arial" panose="020B0604020202020204" pitchFamily="34" charset="0"/>
              </a:rPr>
              <a:t>: It is a good procedure to keep the cutting tool sharp to minimize tissue damage and clean from dirt and other substances to avoid the spread of disease. A good knife for general grafting should have a blade and handle length of about 3 inches and 4 inches respectively. Specialized knives for grafting include bud-grafting knives, surgical knives, and pruning knives. Cleavers, chisels, and saws are utilized when the stock is too large to be cut otherwise.</a:t>
            </a:r>
          </a:p>
        </p:txBody>
      </p:sp>
      <p:pic>
        <p:nvPicPr>
          <p:cNvPr id="3076" name="Picture 4" descr="How to Sterilize and Disinfect Pruning Tools – Deep Green Permaculture">
            <a:extLst>
              <a:ext uri="{FF2B5EF4-FFF2-40B4-BE49-F238E27FC236}">
                <a16:creationId xmlns:a16="http://schemas.microsoft.com/office/drawing/2014/main" id="{EEE523CB-27C5-19EF-C1DE-2169BFCEF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573" y="39516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Légende : flèche vers la gauche 5">
            <a:extLst>
              <a:ext uri="{FF2B5EF4-FFF2-40B4-BE49-F238E27FC236}">
                <a16:creationId xmlns:a16="http://schemas.microsoft.com/office/drawing/2014/main" id="{E66BAA54-A76B-16AA-2C85-B5BD84A8430D}"/>
              </a:ext>
            </a:extLst>
          </p:cNvPr>
          <p:cNvSpPr/>
          <p:nvPr/>
        </p:nvSpPr>
        <p:spPr>
          <a:xfrm>
            <a:off x="8525522" y="0"/>
            <a:ext cx="3666478" cy="2774688"/>
          </a:xfrm>
          <a:custGeom>
            <a:avLst/>
            <a:gdLst>
              <a:gd name="connsiteX0" fmla="*/ 0 w 3666478"/>
              <a:gd name="connsiteY0" fmla="*/ 1387344 h 2774688"/>
              <a:gd name="connsiteX1" fmla="*/ 326026 w 3666478"/>
              <a:gd name="connsiteY1" fmla="*/ 1061318 h 2774688"/>
              <a:gd name="connsiteX2" fmla="*/ 693672 w 3666478"/>
              <a:gd name="connsiteY2" fmla="*/ 693672 h 2774688"/>
              <a:gd name="connsiteX3" fmla="*/ 693672 w 3666478"/>
              <a:gd name="connsiteY3" fmla="*/ 1040508 h 2774688"/>
              <a:gd name="connsiteX4" fmla="*/ 1284111 w 3666478"/>
              <a:gd name="connsiteY4" fmla="*/ 1040508 h 2774688"/>
              <a:gd name="connsiteX5" fmla="*/ 1284111 w 3666478"/>
              <a:gd name="connsiteY5" fmla="*/ 551469 h 2774688"/>
              <a:gd name="connsiteX6" fmla="*/ 1284111 w 3666478"/>
              <a:gd name="connsiteY6" fmla="*/ 0 h 2774688"/>
              <a:gd name="connsiteX7" fmla="*/ 1832055 w 3666478"/>
              <a:gd name="connsiteY7" fmla="*/ 0 h 2774688"/>
              <a:gd name="connsiteX8" fmla="*/ 2380000 w 3666478"/>
              <a:gd name="connsiteY8" fmla="*/ 0 h 2774688"/>
              <a:gd name="connsiteX9" fmla="*/ 2927944 w 3666478"/>
              <a:gd name="connsiteY9" fmla="*/ 0 h 2774688"/>
              <a:gd name="connsiteX10" fmla="*/ 3666478 w 3666478"/>
              <a:gd name="connsiteY10" fmla="*/ 0 h 2774688"/>
              <a:gd name="connsiteX11" fmla="*/ 3666478 w 3666478"/>
              <a:gd name="connsiteY11" fmla="*/ 527191 h 2774688"/>
              <a:gd name="connsiteX12" fmla="*/ 3666478 w 3666478"/>
              <a:gd name="connsiteY12" fmla="*/ 1082128 h 2774688"/>
              <a:gd name="connsiteX13" fmla="*/ 3666478 w 3666478"/>
              <a:gd name="connsiteY13" fmla="*/ 1637066 h 2774688"/>
              <a:gd name="connsiteX14" fmla="*/ 3666478 w 3666478"/>
              <a:gd name="connsiteY14" fmla="*/ 2108763 h 2774688"/>
              <a:gd name="connsiteX15" fmla="*/ 3666478 w 3666478"/>
              <a:gd name="connsiteY15" fmla="*/ 2774688 h 2774688"/>
              <a:gd name="connsiteX16" fmla="*/ 3023239 w 3666478"/>
              <a:gd name="connsiteY16" fmla="*/ 2774688 h 2774688"/>
              <a:gd name="connsiteX17" fmla="*/ 2380000 w 3666478"/>
              <a:gd name="connsiteY17" fmla="*/ 2774688 h 2774688"/>
              <a:gd name="connsiteX18" fmla="*/ 1832055 w 3666478"/>
              <a:gd name="connsiteY18" fmla="*/ 2774688 h 2774688"/>
              <a:gd name="connsiteX19" fmla="*/ 1284111 w 3666478"/>
              <a:gd name="connsiteY19" fmla="*/ 2774688 h 2774688"/>
              <a:gd name="connsiteX20" fmla="*/ 1284111 w 3666478"/>
              <a:gd name="connsiteY20" fmla="*/ 2254434 h 2774688"/>
              <a:gd name="connsiteX21" fmla="*/ 1284111 w 3666478"/>
              <a:gd name="connsiteY21" fmla="*/ 1734180 h 2774688"/>
              <a:gd name="connsiteX22" fmla="*/ 693672 w 3666478"/>
              <a:gd name="connsiteY22" fmla="*/ 1734180 h 2774688"/>
              <a:gd name="connsiteX23" fmla="*/ 693672 w 3666478"/>
              <a:gd name="connsiteY23" fmla="*/ 2081016 h 2774688"/>
              <a:gd name="connsiteX24" fmla="*/ 360709 w 3666478"/>
              <a:gd name="connsiteY24" fmla="*/ 1748053 h 2774688"/>
              <a:gd name="connsiteX25" fmla="*/ 0 w 3666478"/>
              <a:gd name="connsiteY25" fmla="*/ 1387344 h 27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66478" h="2774688" fill="none" extrusionOk="0">
                <a:moveTo>
                  <a:pt x="0" y="1387344"/>
                </a:moveTo>
                <a:cubicBezTo>
                  <a:pt x="42897" y="1281792"/>
                  <a:pt x="232894" y="1175134"/>
                  <a:pt x="326026" y="1061318"/>
                </a:cubicBezTo>
                <a:cubicBezTo>
                  <a:pt x="419158" y="947502"/>
                  <a:pt x="600609" y="819795"/>
                  <a:pt x="693672" y="693672"/>
                </a:cubicBezTo>
                <a:cubicBezTo>
                  <a:pt x="731050" y="816788"/>
                  <a:pt x="675420" y="964234"/>
                  <a:pt x="693672" y="1040508"/>
                </a:cubicBezTo>
                <a:cubicBezTo>
                  <a:pt x="945534" y="977538"/>
                  <a:pt x="994683" y="1055292"/>
                  <a:pt x="1284111" y="1040508"/>
                </a:cubicBezTo>
                <a:cubicBezTo>
                  <a:pt x="1246785" y="827995"/>
                  <a:pt x="1314834" y="733963"/>
                  <a:pt x="1284111" y="551469"/>
                </a:cubicBezTo>
                <a:cubicBezTo>
                  <a:pt x="1253388" y="368975"/>
                  <a:pt x="1294688" y="181949"/>
                  <a:pt x="1284111" y="0"/>
                </a:cubicBezTo>
                <a:cubicBezTo>
                  <a:pt x="1504428" y="-7050"/>
                  <a:pt x="1645227" y="24137"/>
                  <a:pt x="1832055" y="0"/>
                </a:cubicBezTo>
                <a:cubicBezTo>
                  <a:pt x="2018883" y="-24137"/>
                  <a:pt x="2174547" y="63732"/>
                  <a:pt x="2380000" y="0"/>
                </a:cubicBezTo>
                <a:cubicBezTo>
                  <a:pt x="2585453" y="-63732"/>
                  <a:pt x="2682284" y="25073"/>
                  <a:pt x="2927944" y="0"/>
                </a:cubicBezTo>
                <a:cubicBezTo>
                  <a:pt x="3173604" y="-25073"/>
                  <a:pt x="3486169" y="44046"/>
                  <a:pt x="3666478" y="0"/>
                </a:cubicBezTo>
                <a:cubicBezTo>
                  <a:pt x="3697495" y="259400"/>
                  <a:pt x="3652315" y="417466"/>
                  <a:pt x="3666478" y="527191"/>
                </a:cubicBezTo>
                <a:cubicBezTo>
                  <a:pt x="3680641" y="636916"/>
                  <a:pt x="3637991" y="836470"/>
                  <a:pt x="3666478" y="1082128"/>
                </a:cubicBezTo>
                <a:cubicBezTo>
                  <a:pt x="3694965" y="1327786"/>
                  <a:pt x="3644552" y="1506219"/>
                  <a:pt x="3666478" y="1637066"/>
                </a:cubicBezTo>
                <a:cubicBezTo>
                  <a:pt x="3688404" y="1767913"/>
                  <a:pt x="3664847" y="1970560"/>
                  <a:pt x="3666478" y="2108763"/>
                </a:cubicBezTo>
                <a:cubicBezTo>
                  <a:pt x="3668109" y="2246966"/>
                  <a:pt x="3586593" y="2617570"/>
                  <a:pt x="3666478" y="2774688"/>
                </a:cubicBezTo>
                <a:cubicBezTo>
                  <a:pt x="3415341" y="2824877"/>
                  <a:pt x="3317492" y="2752488"/>
                  <a:pt x="3023239" y="2774688"/>
                </a:cubicBezTo>
                <a:cubicBezTo>
                  <a:pt x="2728986" y="2796888"/>
                  <a:pt x="2564700" y="2725348"/>
                  <a:pt x="2380000" y="2774688"/>
                </a:cubicBezTo>
                <a:cubicBezTo>
                  <a:pt x="2195300" y="2824028"/>
                  <a:pt x="1981905" y="2726165"/>
                  <a:pt x="1832055" y="2774688"/>
                </a:cubicBezTo>
                <a:cubicBezTo>
                  <a:pt x="1682205" y="2823211"/>
                  <a:pt x="1556769" y="2735482"/>
                  <a:pt x="1284111" y="2774688"/>
                </a:cubicBezTo>
                <a:cubicBezTo>
                  <a:pt x="1276156" y="2643161"/>
                  <a:pt x="1338144" y="2505884"/>
                  <a:pt x="1284111" y="2254434"/>
                </a:cubicBezTo>
                <a:cubicBezTo>
                  <a:pt x="1230078" y="2002984"/>
                  <a:pt x="1341461" y="1963123"/>
                  <a:pt x="1284111" y="1734180"/>
                </a:cubicBezTo>
                <a:cubicBezTo>
                  <a:pt x="1072598" y="1736099"/>
                  <a:pt x="927341" y="1663352"/>
                  <a:pt x="693672" y="1734180"/>
                </a:cubicBezTo>
                <a:cubicBezTo>
                  <a:pt x="717947" y="1807370"/>
                  <a:pt x="693139" y="1959785"/>
                  <a:pt x="693672" y="2081016"/>
                </a:cubicBezTo>
                <a:cubicBezTo>
                  <a:pt x="596118" y="1998683"/>
                  <a:pt x="501415" y="1881315"/>
                  <a:pt x="360709" y="1748053"/>
                </a:cubicBezTo>
                <a:cubicBezTo>
                  <a:pt x="220003" y="1614791"/>
                  <a:pt x="118044" y="1500761"/>
                  <a:pt x="0" y="1387344"/>
                </a:cubicBezTo>
                <a:close/>
              </a:path>
              <a:path w="3666478" h="2774688" stroke="0" extrusionOk="0">
                <a:moveTo>
                  <a:pt x="0" y="1387344"/>
                </a:moveTo>
                <a:cubicBezTo>
                  <a:pt x="111091" y="1242166"/>
                  <a:pt x="241365" y="1215812"/>
                  <a:pt x="346836" y="1040508"/>
                </a:cubicBezTo>
                <a:cubicBezTo>
                  <a:pt x="452307" y="865204"/>
                  <a:pt x="587699" y="875420"/>
                  <a:pt x="693672" y="693672"/>
                </a:cubicBezTo>
                <a:cubicBezTo>
                  <a:pt x="696642" y="784392"/>
                  <a:pt x="691360" y="904932"/>
                  <a:pt x="693672" y="1040508"/>
                </a:cubicBezTo>
                <a:cubicBezTo>
                  <a:pt x="815045" y="1014343"/>
                  <a:pt x="1049217" y="1076141"/>
                  <a:pt x="1284111" y="1040508"/>
                </a:cubicBezTo>
                <a:cubicBezTo>
                  <a:pt x="1261817" y="905679"/>
                  <a:pt x="1319026" y="706159"/>
                  <a:pt x="1284111" y="509849"/>
                </a:cubicBezTo>
                <a:cubicBezTo>
                  <a:pt x="1249196" y="313539"/>
                  <a:pt x="1303409" y="153530"/>
                  <a:pt x="1284111" y="0"/>
                </a:cubicBezTo>
                <a:cubicBezTo>
                  <a:pt x="1397288" y="-27058"/>
                  <a:pt x="1617571" y="56181"/>
                  <a:pt x="1808232" y="0"/>
                </a:cubicBezTo>
                <a:cubicBezTo>
                  <a:pt x="1998893" y="-56181"/>
                  <a:pt x="2128193" y="62253"/>
                  <a:pt x="2332352" y="0"/>
                </a:cubicBezTo>
                <a:cubicBezTo>
                  <a:pt x="2536511" y="-62253"/>
                  <a:pt x="2676229" y="43547"/>
                  <a:pt x="2880297" y="0"/>
                </a:cubicBezTo>
                <a:cubicBezTo>
                  <a:pt x="3084365" y="-43547"/>
                  <a:pt x="3413394" y="24094"/>
                  <a:pt x="3666478" y="0"/>
                </a:cubicBezTo>
                <a:cubicBezTo>
                  <a:pt x="3678760" y="202543"/>
                  <a:pt x="3615063" y="405164"/>
                  <a:pt x="3666478" y="582684"/>
                </a:cubicBezTo>
                <a:cubicBezTo>
                  <a:pt x="3717893" y="760204"/>
                  <a:pt x="3635959" y="996727"/>
                  <a:pt x="3666478" y="1109875"/>
                </a:cubicBezTo>
                <a:cubicBezTo>
                  <a:pt x="3696997" y="1223023"/>
                  <a:pt x="3642237" y="1451619"/>
                  <a:pt x="3666478" y="1637066"/>
                </a:cubicBezTo>
                <a:cubicBezTo>
                  <a:pt x="3690719" y="1822513"/>
                  <a:pt x="3622363" y="1999658"/>
                  <a:pt x="3666478" y="2247497"/>
                </a:cubicBezTo>
                <a:cubicBezTo>
                  <a:pt x="3710593" y="2495336"/>
                  <a:pt x="3623223" y="2645788"/>
                  <a:pt x="3666478" y="2774688"/>
                </a:cubicBezTo>
                <a:cubicBezTo>
                  <a:pt x="3489711" y="2827157"/>
                  <a:pt x="3384210" y="2716429"/>
                  <a:pt x="3142357" y="2774688"/>
                </a:cubicBezTo>
                <a:cubicBezTo>
                  <a:pt x="2900504" y="2832947"/>
                  <a:pt x="2695410" y="2740781"/>
                  <a:pt x="2546766" y="2774688"/>
                </a:cubicBezTo>
                <a:cubicBezTo>
                  <a:pt x="2398122" y="2808595"/>
                  <a:pt x="2192632" y="2743308"/>
                  <a:pt x="1951174" y="2774688"/>
                </a:cubicBezTo>
                <a:cubicBezTo>
                  <a:pt x="1709716" y="2806068"/>
                  <a:pt x="1595423" y="2754021"/>
                  <a:pt x="1284111" y="2774688"/>
                </a:cubicBezTo>
                <a:cubicBezTo>
                  <a:pt x="1257796" y="2616869"/>
                  <a:pt x="1340051" y="2421221"/>
                  <a:pt x="1284111" y="2275244"/>
                </a:cubicBezTo>
                <a:cubicBezTo>
                  <a:pt x="1228171" y="2129267"/>
                  <a:pt x="1302734" y="2003401"/>
                  <a:pt x="1284111" y="1734180"/>
                </a:cubicBezTo>
                <a:cubicBezTo>
                  <a:pt x="1085852" y="1745446"/>
                  <a:pt x="866034" y="1723103"/>
                  <a:pt x="693672" y="1734180"/>
                </a:cubicBezTo>
                <a:cubicBezTo>
                  <a:pt x="718700" y="1893837"/>
                  <a:pt x="685548" y="2011359"/>
                  <a:pt x="693672" y="2081016"/>
                </a:cubicBezTo>
                <a:cubicBezTo>
                  <a:pt x="566359" y="2007650"/>
                  <a:pt x="522222" y="1879855"/>
                  <a:pt x="360709" y="1748053"/>
                </a:cubicBezTo>
                <a:cubicBezTo>
                  <a:pt x="199196" y="1616251"/>
                  <a:pt x="141682" y="1504461"/>
                  <a:pt x="0" y="1387344"/>
                </a:cubicBezTo>
                <a:close/>
              </a:path>
            </a:pathLst>
          </a:custGeom>
          <a:solidFill>
            <a:schemeClr val="accent3">
              <a:lumMod val="40000"/>
              <a:lumOff val="60000"/>
            </a:schemeClr>
          </a:solidFill>
          <a:ln>
            <a:extLst>
              <a:ext uri="{C807C97D-BFC1-408E-A445-0C87EB9F89A2}">
                <ask:lineSketchStyleProps xmlns:ask="http://schemas.microsoft.com/office/drawing/2018/sketchyshapes" sd="2125195014">
                  <a:prstGeom prst="leftArrowCallou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l"/>
            <a:r>
              <a:rPr lang="en-US" b="1" i="0" dirty="0">
                <a:solidFill>
                  <a:srgbClr val="202122"/>
                </a:solidFill>
                <a:effectLst/>
                <a:latin typeface="Arial" panose="020B0604020202020204" pitchFamily="34" charset="0"/>
              </a:rPr>
              <a:t>Disinfecting tools</a:t>
            </a:r>
            <a:r>
              <a:rPr lang="en-US" b="0" i="0" dirty="0">
                <a:solidFill>
                  <a:srgbClr val="202122"/>
                </a:solidFill>
                <a:effectLst/>
                <a:latin typeface="Arial" panose="020B0604020202020204" pitchFamily="34" charset="0"/>
              </a:rPr>
              <a:t>: Treating the cutting tools with disinfectants ensures the grafting site is clear of </a:t>
            </a:r>
            <a:r>
              <a:rPr lang="en-US" b="0" i="0" u="none" strike="noStrike" dirty="0">
                <a:solidFill>
                  <a:srgbClr val="3366CC"/>
                </a:solidFill>
                <a:effectLst/>
                <a:latin typeface="Arial" panose="020B0604020202020204" pitchFamily="34" charset="0"/>
                <a:hlinkClick r:id="rId4" tooltip="Pathogen"/>
              </a:rPr>
              <a:t>pathogens</a:t>
            </a:r>
            <a:r>
              <a:rPr lang="en-US" b="0" i="0" dirty="0">
                <a:solidFill>
                  <a:srgbClr val="202122"/>
                </a:solidFill>
                <a:effectLst/>
                <a:latin typeface="Arial" panose="020B0604020202020204" pitchFamily="34" charset="0"/>
              </a:rPr>
              <a:t>. The most commonly used sterilizing agent is </a:t>
            </a:r>
            <a:r>
              <a:rPr lang="en-US" b="0" i="0" u="none" strike="noStrike" dirty="0">
                <a:solidFill>
                  <a:srgbClr val="3366CC"/>
                </a:solidFill>
                <a:effectLst/>
                <a:latin typeface="Arial" panose="020B0604020202020204" pitchFamily="34" charset="0"/>
                <a:hlinkClick r:id="rId5" tooltip="Ethanol"/>
              </a:rPr>
              <a:t>alcohol</a:t>
            </a:r>
            <a:r>
              <a:rPr lang="en-US" b="0" i="0" dirty="0">
                <a:solidFill>
                  <a:srgbClr val="202122"/>
                </a:solidFill>
                <a:effectLst/>
                <a:latin typeface="Arial" panose="020B0604020202020204" pitchFamily="34" charset="0"/>
              </a:rPr>
              <a:t>.</a:t>
            </a:r>
          </a:p>
        </p:txBody>
      </p:sp>
      <p:sp>
        <p:nvSpPr>
          <p:cNvPr id="8" name="ZoneTexte 7">
            <a:extLst>
              <a:ext uri="{FF2B5EF4-FFF2-40B4-BE49-F238E27FC236}">
                <a16:creationId xmlns:a16="http://schemas.microsoft.com/office/drawing/2014/main" id="{59681CC7-3A69-E023-409C-FE5414BD2F12}"/>
              </a:ext>
            </a:extLst>
          </p:cNvPr>
          <p:cNvSpPr txBox="1"/>
          <p:nvPr/>
        </p:nvSpPr>
        <p:spPr>
          <a:xfrm>
            <a:off x="6684885" y="3053636"/>
            <a:ext cx="3098307" cy="2862322"/>
          </a:xfrm>
          <a:prstGeom prst="rect">
            <a:avLst/>
          </a:prstGeom>
          <a:ln cmpd="thickThin"/>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US" b="1" i="0" dirty="0">
                <a:solidFill>
                  <a:srgbClr val="202122"/>
                </a:solidFill>
                <a:effectLst/>
                <a:latin typeface="Arial" panose="020B0604020202020204" pitchFamily="34" charset="0"/>
              </a:rPr>
              <a:t>Graft seals</a:t>
            </a:r>
            <a:r>
              <a:rPr lang="en-US" b="0" i="0" dirty="0">
                <a:solidFill>
                  <a:srgbClr val="202122"/>
                </a:solidFill>
                <a:effectLst/>
                <a:latin typeface="Arial" panose="020B0604020202020204" pitchFamily="34" charset="0"/>
              </a:rPr>
              <a:t>: Keeps the grafting site hydrated. Good seals should be tight enough to retain moisture while, at the same time, loose enough to accommodate plant growth. Includes specialized types of clay, wax, petroleum jelly, and adhesive tape.</a:t>
            </a:r>
          </a:p>
        </p:txBody>
      </p:sp>
      <p:pic>
        <p:nvPicPr>
          <p:cNvPr id="3078" name="Picture 6" descr="Amazon.com: MQSHUHENMY Tree Wound Sealer, Tree Wound Pruning Sealer, Tree  Grafting Paste, Bonsai Cut Paste, Pruning Sealer, Plant Grafting Paste  Smear Tree Repair Ointment Agent Repair Tools (2Pcs) : Patio, Lawn &amp;">
            <a:extLst>
              <a:ext uri="{FF2B5EF4-FFF2-40B4-BE49-F238E27FC236}">
                <a16:creationId xmlns:a16="http://schemas.microsoft.com/office/drawing/2014/main" id="{932128F0-B8F2-E650-431A-B6E9870512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0724" y="3619362"/>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2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43CC49-260D-3A45-83CB-8A403CE7964E}"/>
              </a:ext>
            </a:extLst>
          </p:cNvPr>
          <p:cNvSpPr txBox="1"/>
          <p:nvPr/>
        </p:nvSpPr>
        <p:spPr>
          <a:xfrm>
            <a:off x="2370189" y="273301"/>
            <a:ext cx="6097712"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b="1" i="0" dirty="0">
                <a:solidFill>
                  <a:srgbClr val="101418"/>
                </a:solidFill>
                <a:effectLst/>
                <a:latin typeface="Linux Libertine"/>
              </a:rPr>
              <a:t>Cultivated plants propagated by grafting</a:t>
            </a:r>
            <a:endParaRPr lang="fr-FR" b="1" dirty="0"/>
          </a:p>
        </p:txBody>
      </p:sp>
      <p:sp>
        <p:nvSpPr>
          <p:cNvPr id="6" name="Rectangle 4">
            <a:extLst>
              <a:ext uri="{FF2B5EF4-FFF2-40B4-BE49-F238E27FC236}">
                <a16:creationId xmlns:a16="http://schemas.microsoft.com/office/drawing/2014/main" id="{28ADB2EF-05D8-DD70-E091-B7C60B48E529}"/>
              </a:ext>
            </a:extLst>
          </p:cNvPr>
          <p:cNvSpPr>
            <a:spLocks noChangeArrowheads="1"/>
          </p:cNvSpPr>
          <p:nvPr/>
        </p:nvSpPr>
        <p:spPr bwMode="auto">
          <a:xfrm>
            <a:off x="0" y="-301036"/>
            <a:ext cx="256464" cy="6020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E6A08AD2-5AA5-6D8B-69FE-15F25F33D777}"/>
              </a:ext>
            </a:extLst>
          </p:cNvPr>
          <p:cNvSpPr txBox="1"/>
          <p:nvPr/>
        </p:nvSpPr>
        <p:spPr>
          <a:xfrm>
            <a:off x="1294544" y="955496"/>
            <a:ext cx="8198777" cy="5442516"/>
          </a:xfrm>
          <a:prstGeom prst="rect">
            <a:avLst/>
          </a:prstGeom>
          <a:noFill/>
        </p:spPr>
        <p:txBody>
          <a:bodyPr wrap="square">
            <a:spAutoFit/>
          </a:bodyPr>
          <a:lstStyle/>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Apple"/>
              </a:rPr>
              <a:t>Apple</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3" tooltip="Avocado"/>
              </a:rPr>
              <a:t>Avocado</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4" tooltip="Conifer"/>
              </a:rPr>
              <a:t>Conifer</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stem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cuttings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Citrus"/>
              </a:rPr>
              <a:t>Citrus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6" tooltip="Lemon"/>
              </a:rPr>
              <a:t>lemon</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7" tooltip="Orange (fruit)"/>
              </a:rPr>
              <a:t>orange</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8" tooltip="Grapefruit"/>
              </a:rPr>
              <a:t>grapefruit</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9" tooltip="Tangerine"/>
              </a:rPr>
              <a:t>Tangerine</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0" tooltip="Dayap"/>
              </a:rPr>
              <a:t>dayap</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1" tooltip="Grapes"/>
              </a:rPr>
              <a:t>Grapes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stem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cuttings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aerial</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layering</a:t>
            </a: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Kumquat"/>
              </a:rPr>
              <a:t>Kumquat</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stem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cutting</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3" tooltip="Mango"/>
              </a:rPr>
              <a:t>Mango</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budding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4" tooltip="Maple"/>
              </a:rPr>
              <a:t>Maple</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stem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cuttings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5" tooltip="Nut (fruit)"/>
              </a:rPr>
              <a:t>Nut</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5" tooltip="Nut (fruit)"/>
              </a:rPr>
              <a:t> </a:t>
            </a: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5" tooltip="Nut (fruit)"/>
              </a:rPr>
              <a:t>crops</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6" tooltip="Walnut"/>
              </a:rPr>
              <a:t>walnut</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7" tooltip="Pecan"/>
              </a:rPr>
              <a:t>pecan</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8" tooltip="Peach"/>
              </a:rPr>
              <a:t>Peach</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9" tooltip="Pear"/>
              </a:rPr>
              <a:t>Pear</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20" tooltip="Rubber Plant"/>
              </a:rPr>
              <a:t>Rubber</a:t>
            </a: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0" tooltip="Rubber Plant"/>
              </a:rPr>
              <a:t> Plant</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bud</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1" tooltip="Rose"/>
              </a:rPr>
              <a:t>Rose</a:t>
            </a:r>
            <a:r>
              <a:rPr kumimoji="0" lang="fr-FR" altLang="fr-FR"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grafting</a:t>
            </a:r>
            <a:endParaRPr kumimoji="0" lang="fr-FR" altLang="fr-FR" sz="1800"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456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EEE41-10B0-357D-5284-322AB1935405}"/>
              </a:ext>
            </a:extLst>
          </p:cNvPr>
          <p:cNvSpPr>
            <a:spLocks noGrp="1"/>
          </p:cNvSpPr>
          <p:nvPr>
            <p:ph type="title"/>
          </p:nvPr>
        </p:nvSpPr>
        <p:spPr/>
        <p:txBody>
          <a:bodyPr/>
          <a:lstStyle/>
          <a:p>
            <a:r>
              <a:rPr lang="en-US" b="1" u="sng" dirty="0"/>
              <a:t>4.</a:t>
            </a:r>
            <a:r>
              <a:rPr lang="en-US" dirty="0"/>
              <a:t>  </a:t>
            </a:r>
            <a:r>
              <a:rPr lang="en-US" b="1" dirty="0">
                <a:solidFill>
                  <a:schemeClr val="accent2">
                    <a:lumMod val="75000"/>
                  </a:schemeClr>
                </a:solidFill>
              </a:rPr>
              <a:t>Production in open-field nurseries</a:t>
            </a:r>
            <a:br>
              <a:rPr lang="en-US" dirty="0">
                <a:solidFill>
                  <a:schemeClr val="accent2">
                    <a:lumMod val="75000"/>
                  </a:schemeClr>
                </a:solidFill>
              </a:rPr>
            </a:br>
            <a:endParaRPr lang="fr-FR" dirty="0"/>
          </a:p>
        </p:txBody>
      </p:sp>
      <p:sp>
        <p:nvSpPr>
          <p:cNvPr id="3" name="Espace réservé du contenu 2">
            <a:extLst>
              <a:ext uri="{FF2B5EF4-FFF2-40B4-BE49-F238E27FC236}">
                <a16:creationId xmlns:a16="http://schemas.microsoft.com/office/drawing/2014/main" id="{8EF1BF8E-0B64-2063-15E8-E99D3A2B6218}"/>
              </a:ext>
            </a:extLst>
          </p:cNvPr>
          <p:cNvSpPr>
            <a:spLocks noGrp="1"/>
          </p:cNvSpPr>
          <p:nvPr>
            <p:ph idx="1"/>
          </p:nvPr>
        </p:nvSpPr>
        <p:spPr/>
        <p:txBody>
          <a:bodyPr/>
          <a:lstStyle/>
          <a:p>
            <a:pPr marL="0" indent="0">
              <a:buNone/>
            </a:pPr>
            <a:r>
              <a:rPr lang="en-US" sz="2800" dirty="0"/>
              <a:t>4.1. Setting up an open-field nursery</a:t>
            </a:r>
          </a:p>
          <a:p>
            <a:pPr marL="0" indent="0">
              <a:buNone/>
            </a:pPr>
            <a:r>
              <a:rPr lang="en-US" sz="2800" dirty="0"/>
              <a:t>4.2. Seed selection</a:t>
            </a:r>
          </a:p>
          <a:p>
            <a:pPr marL="0" indent="0">
              <a:buNone/>
            </a:pPr>
            <a:r>
              <a:rPr lang="en-US" sz="2800" dirty="0"/>
              <a:t>4.3. Sowing</a:t>
            </a:r>
          </a:p>
          <a:p>
            <a:pPr marL="0" indent="0">
              <a:buNone/>
            </a:pPr>
            <a:r>
              <a:rPr lang="en-US" sz="2800" dirty="0"/>
              <a:t>4.4. Grafting fruit trees and vines</a:t>
            </a:r>
          </a:p>
          <a:p>
            <a:pPr marL="0" indent="0">
              <a:buNone/>
            </a:pPr>
            <a:endParaRPr lang="fr-FR" dirty="0"/>
          </a:p>
        </p:txBody>
      </p:sp>
    </p:spTree>
    <p:extLst>
      <p:ext uri="{BB962C8B-B14F-4D97-AF65-F5344CB8AC3E}">
        <p14:creationId xmlns:p14="http://schemas.microsoft.com/office/powerpoint/2010/main" val="23423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EB3BD7-0273-C7F9-3A06-D441632E5FD5}"/>
              </a:ext>
            </a:extLst>
          </p:cNvPr>
          <p:cNvSpPr>
            <a:spLocks noGrp="1"/>
          </p:cNvSpPr>
          <p:nvPr>
            <p:ph idx="1"/>
          </p:nvPr>
        </p:nvSpPr>
        <p:spPr>
          <a:xfrm>
            <a:off x="339475" y="331227"/>
            <a:ext cx="11702693" cy="1262994"/>
          </a:xfrm>
        </p:spPr>
        <p:style>
          <a:lnRef idx="2">
            <a:schemeClr val="accent2"/>
          </a:lnRef>
          <a:fillRef idx="1">
            <a:schemeClr val="lt1"/>
          </a:fillRef>
          <a:effectRef idx="0">
            <a:schemeClr val="accent2"/>
          </a:effectRef>
          <a:fontRef idx="minor">
            <a:schemeClr val="dk1"/>
          </a:fontRef>
        </p:style>
        <p:txBody>
          <a:bodyPr/>
          <a:lstStyle/>
          <a:p>
            <a:pPr algn="just"/>
            <a:r>
              <a:rPr lang="en-US" dirty="0"/>
              <a:t>A nursery is an area where seedlings are produced or seeds are sown and seedlings are raised for the purpose of planting out for afforestation and reforestation purposes.</a:t>
            </a:r>
          </a:p>
          <a:p>
            <a:pPr algn="just"/>
            <a:endParaRPr lang="fr-FR" dirty="0"/>
          </a:p>
        </p:txBody>
      </p:sp>
      <p:sp>
        <p:nvSpPr>
          <p:cNvPr id="5" name="ZoneTexte 4">
            <a:extLst>
              <a:ext uri="{FF2B5EF4-FFF2-40B4-BE49-F238E27FC236}">
                <a16:creationId xmlns:a16="http://schemas.microsoft.com/office/drawing/2014/main" id="{444DC51E-AE13-3117-3CDA-BCDA2230D0A0}"/>
              </a:ext>
            </a:extLst>
          </p:cNvPr>
          <p:cNvSpPr txBox="1"/>
          <p:nvPr/>
        </p:nvSpPr>
        <p:spPr>
          <a:xfrm>
            <a:off x="952539" y="1779280"/>
            <a:ext cx="325715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t>Types of Nursery</a:t>
            </a:r>
          </a:p>
        </p:txBody>
      </p:sp>
      <p:sp>
        <p:nvSpPr>
          <p:cNvPr id="7" name="ZoneTexte 6">
            <a:extLst>
              <a:ext uri="{FF2B5EF4-FFF2-40B4-BE49-F238E27FC236}">
                <a16:creationId xmlns:a16="http://schemas.microsoft.com/office/drawing/2014/main" id="{E8A7805B-EC37-4C8B-177A-176985F24FF9}"/>
              </a:ext>
            </a:extLst>
          </p:cNvPr>
          <p:cNvSpPr txBox="1"/>
          <p:nvPr/>
        </p:nvSpPr>
        <p:spPr>
          <a:xfrm>
            <a:off x="267555" y="2270688"/>
            <a:ext cx="6097712" cy="707886"/>
          </a:xfrm>
          <a:prstGeom prst="rect">
            <a:avLst/>
          </a:prstGeom>
          <a:noFill/>
        </p:spPr>
        <p:txBody>
          <a:bodyPr wrap="square">
            <a:spAutoFit/>
          </a:bodyPr>
          <a:lstStyle/>
          <a:p>
            <a:pPr algn="just"/>
            <a:r>
              <a:rPr lang="en-US" sz="2000" dirty="0"/>
              <a:t>Based on the need and the management requirement, nurseries are classified into the following types</a:t>
            </a:r>
            <a:endParaRPr lang="fr-FR" sz="2000" dirty="0"/>
          </a:p>
        </p:txBody>
      </p:sp>
      <p:sp>
        <p:nvSpPr>
          <p:cNvPr id="9" name="ZoneTexte 8">
            <a:extLst>
              <a:ext uri="{FF2B5EF4-FFF2-40B4-BE49-F238E27FC236}">
                <a16:creationId xmlns:a16="http://schemas.microsoft.com/office/drawing/2014/main" id="{624E5D5C-1627-CFD8-9651-D304EF08D029}"/>
              </a:ext>
            </a:extLst>
          </p:cNvPr>
          <p:cNvSpPr txBox="1"/>
          <p:nvPr/>
        </p:nvSpPr>
        <p:spPr>
          <a:xfrm>
            <a:off x="267555" y="3112263"/>
            <a:ext cx="6097712" cy="3170099"/>
          </a:xfrm>
          <a:prstGeom prst="rect">
            <a:avLst/>
          </a:prstGeom>
          <a:noFill/>
        </p:spPr>
        <p:txBody>
          <a:bodyPr wrap="square">
            <a:spAutoFit/>
          </a:bodyPr>
          <a:lstStyle/>
          <a:p>
            <a:pPr algn="just"/>
            <a:r>
              <a:rPr lang="en-US" sz="2000" dirty="0"/>
              <a:t>1. </a:t>
            </a:r>
            <a:r>
              <a:rPr lang="en-US" sz="2000" dirty="0">
                <a:solidFill>
                  <a:srgbClr val="FF0000"/>
                </a:solidFill>
              </a:rPr>
              <a:t>Based on longevity/duration of operation </a:t>
            </a:r>
          </a:p>
          <a:p>
            <a:pPr marL="342900" indent="-342900" algn="just">
              <a:buAutoNum type="alphaLcParenR"/>
            </a:pPr>
            <a:r>
              <a:rPr lang="en-US" sz="2000" b="1" dirty="0">
                <a:solidFill>
                  <a:schemeClr val="accent6"/>
                </a:solidFill>
              </a:rPr>
              <a:t>Temporary nurseries</a:t>
            </a:r>
            <a:r>
              <a:rPr lang="en-US" sz="2000" b="1" dirty="0"/>
              <a:t>: </a:t>
            </a:r>
          </a:p>
          <a:p>
            <a:pPr algn="just"/>
            <a:r>
              <a:rPr lang="en-US" sz="2000" dirty="0"/>
              <a:t>• A nursery is said to be a temporary nursery when it is set up for a specific period and to fulfill the seedling requirements of a smaller area.</a:t>
            </a:r>
          </a:p>
          <a:p>
            <a:pPr algn="just"/>
            <a:r>
              <a:rPr lang="en-US" sz="2000" dirty="0"/>
              <a:t> • The seedlings produced are used for gap-filling or causality replacement and supplementing planting stock.</a:t>
            </a:r>
          </a:p>
          <a:p>
            <a:pPr algn="just"/>
            <a:r>
              <a:rPr lang="en-US" sz="2000" b="1" dirty="0">
                <a:solidFill>
                  <a:schemeClr val="accent6"/>
                </a:solidFill>
              </a:rPr>
              <a:t> b) Permanent nurseries</a:t>
            </a:r>
            <a:r>
              <a:rPr lang="en-US" sz="2000" dirty="0"/>
              <a:t>: It is a nursery that is maintained for supplying nursery stock for a long time permanently.</a:t>
            </a:r>
            <a:endParaRPr lang="fr-FR" sz="2000" dirty="0"/>
          </a:p>
        </p:txBody>
      </p:sp>
      <p:sp>
        <p:nvSpPr>
          <p:cNvPr id="11" name="ZoneTexte 10">
            <a:extLst>
              <a:ext uri="{FF2B5EF4-FFF2-40B4-BE49-F238E27FC236}">
                <a16:creationId xmlns:a16="http://schemas.microsoft.com/office/drawing/2014/main" id="{20259E85-F688-0F9F-5C31-8A623E9A60EC}"/>
              </a:ext>
            </a:extLst>
          </p:cNvPr>
          <p:cNvSpPr txBox="1"/>
          <p:nvPr/>
        </p:nvSpPr>
        <p:spPr>
          <a:xfrm>
            <a:off x="6554910" y="1402879"/>
            <a:ext cx="5487258" cy="4524315"/>
          </a:xfrm>
          <a:prstGeom prst="rect">
            <a:avLst/>
          </a:prstGeom>
          <a:noFill/>
        </p:spPr>
        <p:txBody>
          <a:bodyPr wrap="square">
            <a:spAutoFit/>
          </a:bodyPr>
          <a:lstStyle/>
          <a:p>
            <a:pPr algn="just"/>
            <a:r>
              <a:rPr lang="en-US" sz="2400" dirty="0"/>
              <a:t>2. </a:t>
            </a:r>
            <a:r>
              <a:rPr lang="en-US" sz="2400" dirty="0">
                <a:solidFill>
                  <a:srgbClr val="FF0000"/>
                </a:solidFill>
              </a:rPr>
              <a:t>Based on water availability </a:t>
            </a:r>
          </a:p>
          <a:p>
            <a:pPr marL="457200" indent="-457200" algn="just">
              <a:buAutoNum type="alphaLcParenR"/>
            </a:pPr>
            <a:r>
              <a:rPr lang="en-US" sz="2400" dirty="0">
                <a:solidFill>
                  <a:schemeClr val="accent6"/>
                </a:solidFill>
              </a:rPr>
              <a:t>Dry nursery</a:t>
            </a:r>
            <a:r>
              <a:rPr lang="en-US" sz="2400" dirty="0"/>
              <a:t>: It is a type of nursery in which a permanent facility for irrigation or artificial watering does not exist. </a:t>
            </a:r>
          </a:p>
          <a:p>
            <a:pPr algn="just"/>
            <a:r>
              <a:rPr lang="en-US" sz="2400" dirty="0"/>
              <a:t>b) </a:t>
            </a:r>
            <a:r>
              <a:rPr lang="en-US" sz="2400" dirty="0">
                <a:solidFill>
                  <a:schemeClr val="accent6"/>
                </a:solidFill>
              </a:rPr>
              <a:t>Wet nursery</a:t>
            </a:r>
            <a:r>
              <a:rPr lang="en-US" sz="2400" dirty="0"/>
              <a:t>: It is an irrigated nursery with a permanent source of water during the drier periods. Once the nursery area is identified and selected, proper planning is essential to establish the nursery. A nursery should have all infrastructures to support quality seedling production.</a:t>
            </a:r>
            <a:endParaRPr lang="fr-FR" sz="2400" dirty="0"/>
          </a:p>
        </p:txBody>
      </p:sp>
    </p:spTree>
    <p:extLst>
      <p:ext uri="{BB962C8B-B14F-4D97-AF65-F5344CB8AC3E}">
        <p14:creationId xmlns:p14="http://schemas.microsoft.com/office/powerpoint/2010/main" val="24577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0E4B3-DDEF-9230-B4E4-5C8A524222EA}"/>
              </a:ext>
            </a:extLst>
          </p:cNvPr>
          <p:cNvSpPr>
            <a:spLocks noGrp="1"/>
          </p:cNvSpPr>
          <p:nvPr>
            <p:ph type="title"/>
          </p:nvPr>
        </p:nvSpPr>
        <p:spPr>
          <a:xfrm>
            <a:off x="838200" y="0"/>
            <a:ext cx="10515600" cy="1325563"/>
          </a:xfrm>
        </p:spPr>
        <p:txBody>
          <a:bodyPr>
            <a:normAutofit/>
          </a:bodyPr>
          <a:lstStyle/>
          <a:p>
            <a:r>
              <a:rPr lang="en-US" sz="3600" b="1" i="0" u="none" strike="noStrike" baseline="0" dirty="0">
                <a:latin typeface="TimesNewRomanPS-BoldMT"/>
              </a:rPr>
              <a:t>Essential Requirements of a Nursery</a:t>
            </a:r>
            <a:endParaRPr lang="fr-FR" sz="7200" dirty="0"/>
          </a:p>
        </p:txBody>
      </p:sp>
      <p:pic>
        <p:nvPicPr>
          <p:cNvPr id="5" name="Espace réservé du contenu 4">
            <a:extLst>
              <a:ext uri="{FF2B5EF4-FFF2-40B4-BE49-F238E27FC236}">
                <a16:creationId xmlns:a16="http://schemas.microsoft.com/office/drawing/2014/main" id="{9372BA4E-3833-4671-C2C2-2CAE2E811E5B}"/>
              </a:ext>
            </a:extLst>
          </p:cNvPr>
          <p:cNvPicPr>
            <a:picLocks noGrp="1" noChangeAspect="1"/>
          </p:cNvPicPr>
          <p:nvPr>
            <p:ph idx="1"/>
          </p:nvPr>
        </p:nvPicPr>
        <p:blipFill>
          <a:blip r:embed="rId2"/>
          <a:stretch>
            <a:fillRect/>
          </a:stretch>
        </p:blipFill>
        <p:spPr>
          <a:xfrm>
            <a:off x="1037691" y="1170510"/>
            <a:ext cx="9288694" cy="5244714"/>
          </a:xfrm>
        </p:spPr>
      </p:pic>
      <p:sp>
        <p:nvSpPr>
          <p:cNvPr id="7" name="ZoneTexte 6">
            <a:extLst>
              <a:ext uri="{FF2B5EF4-FFF2-40B4-BE49-F238E27FC236}">
                <a16:creationId xmlns:a16="http://schemas.microsoft.com/office/drawing/2014/main" id="{CC35E467-FBF9-5341-085E-52FC570ECA9E}"/>
              </a:ext>
            </a:extLst>
          </p:cNvPr>
          <p:cNvSpPr txBox="1"/>
          <p:nvPr/>
        </p:nvSpPr>
        <p:spPr>
          <a:xfrm>
            <a:off x="4857108" y="6308209"/>
            <a:ext cx="6097712" cy="369332"/>
          </a:xfrm>
          <a:prstGeom prst="rect">
            <a:avLst/>
          </a:prstGeom>
          <a:noFill/>
        </p:spPr>
        <p:txBody>
          <a:bodyPr wrap="square">
            <a:spAutoFit/>
          </a:bodyPr>
          <a:lstStyle/>
          <a:p>
            <a:r>
              <a:rPr lang="fr-FR" sz="1800" b="1" i="0" u="none" strike="noStrike" baseline="0" dirty="0" err="1">
                <a:solidFill>
                  <a:srgbClr val="006888"/>
                </a:solidFill>
                <a:latin typeface="TimesNewRomanPS-BoldMT"/>
              </a:rPr>
              <a:t>Fig</a:t>
            </a:r>
            <a:r>
              <a:rPr lang="fr-FR" sz="1800" b="1" i="0" u="none" strike="noStrike" baseline="0" dirty="0">
                <a:solidFill>
                  <a:srgbClr val="006888"/>
                </a:solidFill>
                <a:latin typeface="TimesNewRomanPS-BoldMT"/>
              </a:rPr>
              <a:t> : </a:t>
            </a:r>
            <a:r>
              <a:rPr lang="fr-FR" sz="1800" b="1" i="0" u="none" strike="noStrike" baseline="0" dirty="0" err="1">
                <a:solidFill>
                  <a:srgbClr val="006888"/>
                </a:solidFill>
                <a:latin typeface="TimesNewRomanPS-BoldMT"/>
              </a:rPr>
              <a:t>Layout</a:t>
            </a:r>
            <a:r>
              <a:rPr lang="fr-FR" sz="1800" b="1" i="0" u="none" strike="noStrike" baseline="0" dirty="0">
                <a:solidFill>
                  <a:srgbClr val="006888"/>
                </a:solidFill>
                <a:latin typeface="TimesNewRomanPS-BoldMT"/>
              </a:rPr>
              <a:t> of a Nursery</a:t>
            </a:r>
            <a:endParaRPr lang="fr-FR" dirty="0"/>
          </a:p>
        </p:txBody>
      </p:sp>
    </p:spTree>
    <p:extLst>
      <p:ext uri="{BB962C8B-B14F-4D97-AF65-F5344CB8AC3E}">
        <p14:creationId xmlns:p14="http://schemas.microsoft.com/office/powerpoint/2010/main" val="423965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AE40C4-96D0-6C39-996B-7076E99BCEC4}"/>
              </a:ext>
            </a:extLst>
          </p:cNvPr>
          <p:cNvSpPr>
            <a:spLocks noGrp="1"/>
          </p:cNvSpPr>
          <p:nvPr>
            <p:ph idx="1"/>
          </p:nvPr>
        </p:nvSpPr>
        <p:spPr>
          <a:xfrm>
            <a:off x="838200" y="567268"/>
            <a:ext cx="10515600" cy="5635096"/>
          </a:xfrm>
        </p:spPr>
        <p:txBody>
          <a:bodyPr>
            <a:normAutofit lnSpcReduction="10000"/>
          </a:bodyPr>
          <a:lstStyle/>
          <a:p>
            <a:pPr algn="just">
              <a:lnSpc>
                <a:spcPct val="150000"/>
              </a:lnSpc>
            </a:pPr>
            <a:r>
              <a:rPr lang="en-US" dirty="0"/>
              <a:t>Asexual propagation, or rooting cuttings, is the one the easiest and most effective ways to maintain an individual trait that best represents a variety. In fact, asexual propagation, or cloning, is how all cultivars are produced, because you cannot guarantee that plants grown from seed will have identical traits</a:t>
            </a:r>
            <a:r>
              <a:rPr lang="en-US" dirty="0">
                <a:solidFill>
                  <a:srgbClr val="000000"/>
                </a:solidFill>
                <a:latin typeface="Source Sans Pro" panose="020B0503030403020204" pitchFamily="34" charset="0"/>
              </a:rPr>
              <a:t>.</a:t>
            </a:r>
          </a:p>
          <a:p>
            <a:pPr algn="just">
              <a:lnSpc>
                <a:spcPct val="150000"/>
              </a:lnSpc>
            </a:pPr>
            <a:r>
              <a:rPr lang="en-US" b="0" i="0" dirty="0">
                <a:solidFill>
                  <a:srgbClr val="2A2B2B"/>
                </a:solidFill>
                <a:effectLst/>
                <a:latin typeface="Outfit"/>
              </a:rPr>
              <a:t>vegetative propagation, involves creating new plants from the vegetative parts of the parent plant, such as stems, leaves, or roots. This method produces offspring that are genetically identical to the parent plant, ensuring consistent traits and characteristics.</a:t>
            </a:r>
            <a:endParaRPr lang="en-US" dirty="0">
              <a:solidFill>
                <a:srgbClr val="000000"/>
              </a:solidFill>
              <a:latin typeface="Source Sans Pro" panose="020B0503030403020204" pitchFamily="34" charset="0"/>
            </a:endParaRPr>
          </a:p>
          <a:p>
            <a:endParaRPr lang="fr-FR" dirty="0"/>
          </a:p>
        </p:txBody>
      </p:sp>
    </p:spTree>
    <p:extLst>
      <p:ext uri="{BB962C8B-B14F-4D97-AF65-F5344CB8AC3E}">
        <p14:creationId xmlns:p14="http://schemas.microsoft.com/office/powerpoint/2010/main" val="28281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1" end="1"/>
                                            </p:txEl>
                                          </p:spTgt>
                                        </p:tgtEl>
                                      </p:cBhvr>
                                    </p:animEffect>
                                    <p:anim calcmode="lin" valueType="num">
                                      <p:cBhvr>
                                        <p:cTn id="2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1" end="1"/>
                                            </p:txEl>
                                          </p:spTgt>
                                        </p:tgtEl>
                                      </p:cBhvr>
                                      <p:to x="100000" y="60000"/>
                                    </p:animScale>
                                    <p:animScale>
                                      <p:cBhvr>
                                        <p:cTn id="35" dur="166" decel="50000">
                                          <p:stCondLst>
                                            <p:cond delay="64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set>
                                      <p:cBhvr>
                                        <p:cTn id="4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95D29-C413-7EF5-A711-4164D690B053}"/>
              </a:ext>
            </a:extLst>
          </p:cNvPr>
          <p:cNvSpPr>
            <a:spLocks noGrp="1"/>
          </p:cNvSpPr>
          <p:nvPr>
            <p:ph type="title"/>
          </p:nvPr>
        </p:nvSpPr>
        <p:spPr/>
        <p:txBody>
          <a:bodyPr>
            <a:normAutofit/>
          </a:bodyPr>
          <a:lstStyle/>
          <a:p>
            <a:r>
              <a:rPr lang="en-US" sz="3600" b="1" i="0" u="none" strike="noStrike" baseline="0" dirty="0">
                <a:latin typeface="TimesNewRomanPS-BoldMT"/>
              </a:rPr>
              <a:t>Essential Requirements of a Nursery</a:t>
            </a:r>
            <a:endParaRPr lang="fr-FR" sz="3600" dirty="0"/>
          </a:p>
        </p:txBody>
      </p:sp>
      <p:sp>
        <p:nvSpPr>
          <p:cNvPr id="3" name="Espace réservé du contenu 2">
            <a:extLst>
              <a:ext uri="{FF2B5EF4-FFF2-40B4-BE49-F238E27FC236}">
                <a16:creationId xmlns:a16="http://schemas.microsoft.com/office/drawing/2014/main" id="{A544CCAB-4F8E-1F20-1A26-761B65567064}"/>
              </a:ext>
            </a:extLst>
          </p:cNvPr>
          <p:cNvSpPr>
            <a:spLocks noGrp="1"/>
          </p:cNvSpPr>
          <p:nvPr>
            <p:ph idx="1"/>
          </p:nvPr>
        </p:nvSpPr>
        <p:spPr>
          <a:xfrm>
            <a:off x="205483" y="1496852"/>
            <a:ext cx="11986517" cy="5284092"/>
          </a:xfrm>
        </p:spPr>
        <p:txBody>
          <a:bodyPr>
            <a:normAutofit/>
          </a:bodyPr>
          <a:lstStyle/>
          <a:p>
            <a:pPr algn="l"/>
            <a:r>
              <a:rPr lang="en-US" sz="2400" b="1" i="0" u="none" strike="noStrike" baseline="0" dirty="0">
                <a:latin typeface="BookAntiqua-Bold"/>
              </a:rPr>
              <a:t>1. Protection fence</a:t>
            </a:r>
            <a:r>
              <a:rPr lang="en-US" sz="2400" b="0" i="0" u="none" strike="noStrike" baseline="0" dirty="0">
                <a:latin typeface="BookAntiqua"/>
              </a:rPr>
              <a:t>: The nursery area should be protected from the entry of cattle and intruders and also from heavy wind. For this, a chain link fence and a row of trees all around the nursery should be established.</a:t>
            </a:r>
          </a:p>
          <a:p>
            <a:pPr algn="l"/>
            <a:r>
              <a:rPr lang="en-US" sz="2400" b="1" i="0" u="none" strike="noStrike" baseline="0" dirty="0">
                <a:latin typeface="BookAntiqua-Bold"/>
              </a:rPr>
              <a:t>2. Office</a:t>
            </a:r>
            <a:r>
              <a:rPr lang="en-US" sz="2400" b="0" i="0" u="none" strike="noStrike" baseline="0" dirty="0">
                <a:latin typeface="BookAntiqua"/>
              </a:rPr>
              <a:t>: An office should be established for administrative purposes besides maintaining the records and stock registers.</a:t>
            </a:r>
          </a:p>
          <a:p>
            <a:pPr algn="l"/>
            <a:r>
              <a:rPr lang="en-US" sz="2400" b="1" i="0" u="none" strike="noStrike" baseline="0" dirty="0">
                <a:latin typeface="BookAntiqua-Bold"/>
              </a:rPr>
              <a:t>3. Store</a:t>
            </a:r>
            <a:r>
              <a:rPr lang="en-US" sz="2400" b="0" i="0" u="none" strike="noStrike" baseline="0" dirty="0">
                <a:latin typeface="BookAntiqua"/>
              </a:rPr>
              <a:t>: A store room for storing nursery tools, chemicals, fertilizers, polythene bags, </a:t>
            </a:r>
            <a:r>
              <a:rPr lang="fr-FR" sz="2400" b="0" i="0" u="none" strike="noStrike" baseline="0" dirty="0">
                <a:latin typeface="BookAntiqua"/>
              </a:rPr>
              <a:t>etc. </a:t>
            </a:r>
            <a:r>
              <a:rPr lang="fr-FR" sz="2400" b="0" i="0" u="none" strike="noStrike" baseline="0" dirty="0" err="1">
                <a:latin typeface="BookAntiqua"/>
              </a:rPr>
              <a:t>is</a:t>
            </a:r>
            <a:r>
              <a:rPr lang="fr-FR" sz="2400" b="0" i="0" u="none" strike="noStrike" baseline="0" dirty="0">
                <a:latin typeface="BookAntiqua"/>
              </a:rPr>
              <a:t> </a:t>
            </a:r>
            <a:r>
              <a:rPr lang="fr-FR" sz="2400" b="0" i="0" u="none" strike="noStrike" baseline="0" dirty="0" err="1">
                <a:latin typeface="BookAntiqua"/>
              </a:rPr>
              <a:t>very</a:t>
            </a:r>
            <a:r>
              <a:rPr lang="fr-FR" sz="2400" b="0" i="0" u="none" strike="noStrike" baseline="0" dirty="0">
                <a:latin typeface="BookAntiqua"/>
              </a:rPr>
              <a:t> essential.</a:t>
            </a:r>
          </a:p>
          <a:p>
            <a:pPr algn="l"/>
            <a:r>
              <a:rPr lang="en-US" sz="2400" b="1" i="0" u="none" strike="noStrike" baseline="0" dirty="0">
                <a:latin typeface="BookAntiqua-Bold"/>
              </a:rPr>
              <a:t>4. Storage Yard</a:t>
            </a:r>
            <a:r>
              <a:rPr lang="en-US" sz="2400" b="0" i="0" u="none" strike="noStrike" baseline="0" dirty="0">
                <a:latin typeface="BookAntiqua"/>
              </a:rPr>
              <a:t>: Nursery potting mixtures like compost, topsoil, sand, etc. need a storage facility and hence a nursery storage yard is very essential.</a:t>
            </a:r>
          </a:p>
          <a:p>
            <a:pPr algn="l"/>
            <a:r>
              <a:rPr lang="en-US" sz="2400" b="1" i="0" u="none" strike="noStrike" baseline="0" dirty="0">
                <a:latin typeface="BookAntiqua-Bold"/>
              </a:rPr>
              <a:t>5. Water source</a:t>
            </a:r>
            <a:r>
              <a:rPr lang="en-US" sz="2400" b="0" i="0" u="none" strike="noStrike" baseline="0" dirty="0">
                <a:latin typeface="BookAntiqua"/>
              </a:rPr>
              <a:t>: To cater the water requirement of the nursery, sufficient bore wells and water tanks (both underground and overhead) are required.</a:t>
            </a:r>
          </a:p>
          <a:p>
            <a:pPr algn="l"/>
            <a:r>
              <a:rPr lang="en-US" sz="2400" b="1" i="0" u="none" strike="noStrike" baseline="0" dirty="0">
                <a:latin typeface="BookAntiqua-Bold"/>
              </a:rPr>
              <a:t>6. Mist chamber: </a:t>
            </a:r>
            <a:r>
              <a:rPr lang="en-US" sz="2400" b="0" i="0" u="none" strike="noStrike" baseline="0" dirty="0">
                <a:latin typeface="BookAntiqua"/>
              </a:rPr>
              <a:t>For mass multiplication and efficient rooting of clones, an organized  </a:t>
            </a:r>
            <a:r>
              <a:rPr lang="fr-FR" sz="2400" b="0" i="0" u="none" strike="noStrike" baseline="0" dirty="0" err="1">
                <a:latin typeface="BookAntiqua"/>
              </a:rPr>
              <a:t>mist</a:t>
            </a:r>
            <a:r>
              <a:rPr lang="fr-FR" sz="2400" b="0" i="0" u="none" strike="noStrike" baseline="0" dirty="0">
                <a:latin typeface="BookAntiqua"/>
              </a:rPr>
              <a:t> </a:t>
            </a:r>
            <a:r>
              <a:rPr lang="fr-FR" sz="2400" b="0" i="0" u="none" strike="noStrike" baseline="0" dirty="0" err="1">
                <a:latin typeface="BookAntiqua"/>
              </a:rPr>
              <a:t>chamber</a:t>
            </a:r>
            <a:r>
              <a:rPr lang="fr-FR" sz="2400" b="0" i="0" u="none" strike="noStrike" baseline="0" dirty="0">
                <a:latin typeface="BookAntiqua"/>
              </a:rPr>
              <a:t> </a:t>
            </a:r>
            <a:r>
              <a:rPr lang="fr-FR" sz="2400" b="0" i="0" u="none" strike="noStrike" baseline="0" dirty="0" err="1">
                <a:latin typeface="BookAntiqua"/>
              </a:rPr>
              <a:t>is</a:t>
            </a:r>
            <a:r>
              <a:rPr lang="fr-FR" sz="2400" b="0" i="0" u="none" strike="noStrike" baseline="0" dirty="0">
                <a:latin typeface="BookAntiqua"/>
              </a:rPr>
              <a:t> essential</a:t>
            </a:r>
            <a:endParaRPr lang="fr-FR" sz="3600" dirty="0"/>
          </a:p>
        </p:txBody>
      </p:sp>
    </p:spTree>
    <p:extLst>
      <p:ext uri="{BB962C8B-B14F-4D97-AF65-F5344CB8AC3E}">
        <p14:creationId xmlns:p14="http://schemas.microsoft.com/office/powerpoint/2010/main" val="149748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4F6E5-7E94-343A-621F-C2FEE3187DEF}"/>
              </a:ext>
            </a:extLst>
          </p:cNvPr>
          <p:cNvSpPr>
            <a:spLocks noGrp="1"/>
          </p:cNvSpPr>
          <p:nvPr>
            <p:ph idx="1"/>
          </p:nvPr>
        </p:nvSpPr>
        <p:spPr>
          <a:xfrm>
            <a:off x="202060" y="267128"/>
            <a:ext cx="6134946" cy="5909835"/>
          </a:xfrm>
        </p:spPr>
        <p:style>
          <a:lnRef idx="2">
            <a:schemeClr val="accent5"/>
          </a:lnRef>
          <a:fillRef idx="1">
            <a:schemeClr val="lt1"/>
          </a:fillRef>
          <a:effectRef idx="0">
            <a:schemeClr val="accent5"/>
          </a:effectRef>
          <a:fontRef idx="minor">
            <a:schemeClr val="dk1"/>
          </a:fontRef>
        </p:style>
        <p:txBody>
          <a:bodyPr>
            <a:normAutofit/>
          </a:bodyPr>
          <a:lstStyle/>
          <a:p>
            <a:pPr algn="just"/>
            <a:r>
              <a:rPr lang="en-US" sz="2400" b="1" i="0" u="none" strike="noStrike" baseline="0" dirty="0">
                <a:latin typeface="BookAntiqua-Bold"/>
              </a:rPr>
              <a:t>7. Hardening chamber: </a:t>
            </a:r>
            <a:r>
              <a:rPr lang="en-US" sz="2400" b="0" i="0" u="none" strike="noStrike" baseline="0" dirty="0">
                <a:latin typeface="BookAntiqua"/>
              </a:rPr>
              <a:t>The propagated plants from the mist chamber need proper hardening and hence a hardening chamber of required size and capacity needs to be </a:t>
            </a:r>
            <a:r>
              <a:rPr lang="fr-FR" sz="2400" b="0" i="0" u="none" strike="noStrike" baseline="0" dirty="0" err="1">
                <a:latin typeface="BookAntiqua"/>
              </a:rPr>
              <a:t>established</a:t>
            </a:r>
            <a:r>
              <a:rPr lang="fr-FR" sz="2400" b="0" i="0" u="none" strike="noStrike" baseline="0" dirty="0">
                <a:latin typeface="BookAntiqua"/>
              </a:rPr>
              <a:t>.</a:t>
            </a:r>
          </a:p>
          <a:p>
            <a:pPr algn="just"/>
            <a:r>
              <a:rPr lang="en-US" sz="2400" b="1" i="0" u="none" strike="noStrike" baseline="0" dirty="0">
                <a:latin typeface="BookAntiqua-Bold"/>
              </a:rPr>
              <a:t>8. Working space</a:t>
            </a:r>
            <a:r>
              <a:rPr lang="en-US" sz="2400" b="0" i="0" u="none" strike="noStrike" baseline="0" dirty="0">
                <a:latin typeface="BookAntiqua"/>
              </a:rPr>
              <a:t>: Sufficient working space is required for preparing cuttings and grafting before they are placed inside the mist chamber.</a:t>
            </a:r>
          </a:p>
          <a:p>
            <a:pPr algn="just"/>
            <a:r>
              <a:rPr lang="en-US" sz="2400" b="1" i="0" u="none" strike="noStrike" baseline="0" dirty="0">
                <a:latin typeface="BookAntiqua-Bold"/>
              </a:rPr>
              <a:t>9. Waste pit and compost yard: </a:t>
            </a:r>
            <a:r>
              <a:rPr lang="en-US" sz="2400" b="0" i="0" u="none" strike="noStrike" baseline="0" dirty="0">
                <a:latin typeface="BookAntiqua"/>
              </a:rPr>
              <a:t>To dump unwanted materials and prepare compost for </a:t>
            </a:r>
            <a:r>
              <a:rPr lang="fr-FR" sz="2400" b="0" i="0" u="none" strike="noStrike" baseline="0" dirty="0">
                <a:latin typeface="BookAntiqua"/>
              </a:rPr>
              <a:t>use in the nursery.</a:t>
            </a:r>
          </a:p>
          <a:p>
            <a:pPr algn="just"/>
            <a:r>
              <a:rPr lang="en-US" sz="2400" b="1" i="0" u="none" strike="noStrike" baseline="0" dirty="0">
                <a:latin typeface="BookAntiqua-Bold"/>
              </a:rPr>
              <a:t>10. Green house: </a:t>
            </a:r>
            <a:r>
              <a:rPr lang="en-US" sz="2400" b="0" i="0" u="none" strike="noStrike" baseline="0" dirty="0">
                <a:latin typeface="BookAntiqua"/>
              </a:rPr>
              <a:t>Provides controlled temperature, irrigation, humidity and light conditions for better plant growth. It protects seedlings from an adverse environment.</a:t>
            </a:r>
          </a:p>
          <a:p>
            <a:pPr algn="just"/>
            <a:endParaRPr lang="en-US" sz="2400" b="1" i="0" u="none" strike="noStrike" baseline="0" dirty="0">
              <a:latin typeface="BookAntiqua-Bold"/>
            </a:endParaRPr>
          </a:p>
        </p:txBody>
      </p:sp>
      <p:sp>
        <p:nvSpPr>
          <p:cNvPr id="5" name="ZoneTexte 4">
            <a:extLst>
              <a:ext uri="{FF2B5EF4-FFF2-40B4-BE49-F238E27FC236}">
                <a16:creationId xmlns:a16="http://schemas.microsoft.com/office/drawing/2014/main" id="{491EAE72-076A-7C43-114A-FB12644C360E}"/>
              </a:ext>
            </a:extLst>
          </p:cNvPr>
          <p:cNvSpPr txBox="1"/>
          <p:nvPr/>
        </p:nvSpPr>
        <p:spPr>
          <a:xfrm>
            <a:off x="6537789" y="826182"/>
            <a:ext cx="5349411"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b="1" dirty="0">
                <a:latin typeface="BookAntiqua-Bold"/>
              </a:rPr>
              <a:t>11. Shade/Net house: </a:t>
            </a:r>
            <a:r>
              <a:rPr lang="en-US" sz="2400" dirty="0">
                <a:latin typeface="BookAntiqua"/>
              </a:rPr>
              <a:t>The main purpose is to grow plants under protection from birds, insects, animals and human beings.</a:t>
            </a:r>
          </a:p>
          <a:p>
            <a:pPr algn="just"/>
            <a:r>
              <a:rPr lang="en-US" sz="2400" b="1" dirty="0">
                <a:latin typeface="BookAntiqua-Bold"/>
              </a:rPr>
              <a:t>12. </a:t>
            </a:r>
            <a:r>
              <a:rPr lang="en-US" sz="2400" b="1" dirty="0" err="1">
                <a:latin typeface="BookAntiqua-Bold"/>
              </a:rPr>
              <a:t>Labour</a:t>
            </a:r>
            <a:r>
              <a:rPr lang="en-US" sz="2400" b="1" dirty="0">
                <a:latin typeface="BookAntiqua-Bold"/>
              </a:rPr>
              <a:t> Shed/</a:t>
            </a:r>
            <a:r>
              <a:rPr lang="en-US" sz="2400" b="1" dirty="0" err="1">
                <a:latin typeface="BookAntiqua-Bold"/>
              </a:rPr>
              <a:t>Maali</a:t>
            </a:r>
            <a:r>
              <a:rPr lang="en-US" sz="2400" b="1" dirty="0">
                <a:latin typeface="BookAntiqua-Bold"/>
              </a:rPr>
              <a:t> Hut</a:t>
            </a:r>
            <a:endParaRPr lang="fr-FR" sz="2400" b="1" i="0" u="none" strike="noStrike" baseline="0" dirty="0">
              <a:latin typeface="BookAntiqua-Bold"/>
            </a:endParaRPr>
          </a:p>
          <a:p>
            <a:pPr algn="just"/>
            <a:r>
              <a:rPr lang="fr-FR" sz="2400" b="1" i="0" u="none" strike="noStrike" baseline="0" dirty="0">
                <a:latin typeface="BookAntiqua-Bold"/>
              </a:rPr>
              <a:t>13. Inspection </a:t>
            </a:r>
            <a:r>
              <a:rPr lang="fr-FR" sz="2400" b="1" i="0" u="none" strike="noStrike" baseline="0" dirty="0" err="1">
                <a:latin typeface="BookAntiqua-Bold"/>
              </a:rPr>
              <a:t>path</a:t>
            </a:r>
            <a:r>
              <a:rPr lang="fr-FR" sz="2400" b="1" i="0" u="none" strike="noStrike" baseline="0" dirty="0">
                <a:latin typeface="BookAntiqua-Bold"/>
              </a:rPr>
              <a:t>.</a:t>
            </a:r>
          </a:p>
          <a:p>
            <a:pPr algn="just"/>
            <a:r>
              <a:rPr lang="fr-FR" sz="2400" b="1" i="0" u="none" strike="noStrike" baseline="0" dirty="0">
                <a:latin typeface="BookAntiqua-Bold"/>
              </a:rPr>
              <a:t>14. </a:t>
            </a:r>
            <a:r>
              <a:rPr lang="fr-FR" sz="2400" b="1" i="0" u="none" strike="noStrike" baseline="0" dirty="0" err="1">
                <a:latin typeface="BookAntiqua-Bold"/>
              </a:rPr>
              <a:t>Motorable</a:t>
            </a:r>
            <a:r>
              <a:rPr lang="fr-FR" sz="2400" b="1" i="0" u="none" strike="noStrike" baseline="0" dirty="0">
                <a:latin typeface="BookAntiqua-Bold"/>
              </a:rPr>
              <a:t> road</a:t>
            </a:r>
            <a:r>
              <a:rPr lang="fr-FR" sz="2400" b="0" i="0" u="none" strike="noStrike" baseline="0" dirty="0">
                <a:latin typeface="BookAntiqua"/>
              </a:rPr>
              <a:t>: For </a:t>
            </a:r>
            <a:r>
              <a:rPr lang="fr-FR" sz="2400" b="0" i="0" u="none" strike="noStrike" baseline="0" dirty="0" err="1">
                <a:latin typeface="BookAntiqua"/>
              </a:rPr>
              <a:t>transporting</a:t>
            </a:r>
            <a:r>
              <a:rPr lang="fr-FR" sz="2400" b="0" i="0" u="none" strike="noStrike" baseline="0" dirty="0">
                <a:latin typeface="BookAntiqua"/>
              </a:rPr>
              <a:t> nursery </a:t>
            </a:r>
            <a:r>
              <a:rPr lang="fr-FR" sz="2400" b="0" i="0" u="none" strike="noStrike" baseline="0" dirty="0" err="1">
                <a:latin typeface="BookAntiqua"/>
              </a:rPr>
              <a:t>materials</a:t>
            </a:r>
            <a:r>
              <a:rPr lang="fr-FR" sz="2400" b="0" i="0" u="none" strike="noStrike" baseline="0" dirty="0">
                <a:latin typeface="BookAntiqua"/>
              </a:rPr>
              <a:t> like </a:t>
            </a:r>
            <a:r>
              <a:rPr lang="fr-FR" sz="2400" b="0" i="0" u="none" strike="noStrike" baseline="0" dirty="0" err="1">
                <a:latin typeface="BookAntiqua"/>
              </a:rPr>
              <a:t>soil</a:t>
            </a:r>
            <a:r>
              <a:rPr lang="fr-FR" sz="2400" b="0" i="0" u="none" strike="noStrike" baseline="0" dirty="0">
                <a:latin typeface="BookAntiqua"/>
              </a:rPr>
              <a:t>, </a:t>
            </a:r>
            <a:r>
              <a:rPr lang="fr-FR" sz="2400" b="0" i="0" u="none" strike="noStrike" baseline="0" dirty="0" err="1">
                <a:latin typeface="BookAntiqua"/>
              </a:rPr>
              <a:t>sand</a:t>
            </a:r>
            <a:r>
              <a:rPr lang="fr-FR" sz="2400" b="0" i="0" u="none" strike="noStrike" baseline="0" dirty="0">
                <a:latin typeface="BookAntiqua"/>
              </a:rPr>
              <a:t>, FYM, etc. for</a:t>
            </a:r>
            <a:r>
              <a:rPr lang="fr-FR" sz="2400" b="0" i="0" u="none" strike="noStrike" dirty="0">
                <a:latin typeface="BookAntiqua"/>
              </a:rPr>
              <a:t> </a:t>
            </a:r>
            <a:r>
              <a:rPr lang="en-US" sz="2400" b="0" i="0" u="none" strike="noStrike" baseline="0" dirty="0">
                <a:latin typeface="BookAntiqua"/>
              </a:rPr>
              <a:t>raising the nursery and for easy lifting of seedlings from the nursery to the planting</a:t>
            </a:r>
            <a:r>
              <a:rPr lang="en-US" sz="2400" b="0" i="0" u="none" strike="noStrike" dirty="0">
                <a:latin typeface="BookAntiqua"/>
              </a:rPr>
              <a:t> </a:t>
            </a:r>
            <a:r>
              <a:rPr lang="fr-FR" sz="2400" b="0" i="0" u="none" strike="noStrike" baseline="0" dirty="0">
                <a:latin typeface="BookAntiqua"/>
              </a:rPr>
              <a:t>site.</a:t>
            </a:r>
          </a:p>
          <a:p>
            <a:pPr algn="just"/>
            <a:r>
              <a:rPr lang="en-US" sz="2400" b="1" i="0" u="none" strike="noStrike" baseline="0" dirty="0">
                <a:latin typeface="BookAntiqua-Bold"/>
              </a:rPr>
              <a:t>15. Entry gate</a:t>
            </a:r>
            <a:r>
              <a:rPr lang="en-US" sz="2400" b="0" i="0" u="none" strike="noStrike" baseline="0" dirty="0">
                <a:latin typeface="BookAntiqua"/>
              </a:rPr>
              <a:t>: The entrance should be provided with a strong lockable iron gate.</a:t>
            </a:r>
            <a:endParaRPr lang="fr-FR" sz="2400" dirty="0"/>
          </a:p>
        </p:txBody>
      </p:sp>
    </p:spTree>
    <p:extLst>
      <p:ext uri="{BB962C8B-B14F-4D97-AF65-F5344CB8AC3E}">
        <p14:creationId xmlns:p14="http://schemas.microsoft.com/office/powerpoint/2010/main" val="21324467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07FB34-6580-5E92-C62B-B78345B1E823}"/>
              </a:ext>
            </a:extLst>
          </p:cNvPr>
          <p:cNvSpPr txBox="1"/>
          <p:nvPr/>
        </p:nvSpPr>
        <p:spPr>
          <a:xfrm>
            <a:off x="97654" y="312516"/>
            <a:ext cx="372862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400" b="1" i="0" u="none" strike="noStrike" baseline="0" dirty="0" err="1">
                <a:latin typeface="TimesNewRomanPS-BoldMT"/>
              </a:rPr>
              <a:t>Criteria</a:t>
            </a:r>
            <a:r>
              <a:rPr lang="fr-FR" sz="2400" b="1" i="0" u="none" strike="noStrike" baseline="0" dirty="0">
                <a:latin typeface="TimesNewRomanPS-BoldMT"/>
              </a:rPr>
              <a:t> for Site </a:t>
            </a:r>
            <a:r>
              <a:rPr lang="fr-FR" sz="2400" b="1" i="0" u="none" strike="noStrike" baseline="0" dirty="0" err="1">
                <a:latin typeface="TimesNewRomanPS-BoldMT"/>
              </a:rPr>
              <a:t>Selection</a:t>
            </a:r>
            <a:endParaRPr lang="fr-FR" sz="2400" b="1" i="0" u="none" strike="noStrike" baseline="0" dirty="0">
              <a:latin typeface="TimesNewRomanPS-BoldMT"/>
            </a:endParaRPr>
          </a:p>
          <a:p>
            <a:endParaRPr lang="fr-FR" sz="2400" dirty="0"/>
          </a:p>
        </p:txBody>
      </p:sp>
      <p:pic>
        <p:nvPicPr>
          <p:cNvPr id="5" name="Image 4">
            <a:extLst>
              <a:ext uri="{FF2B5EF4-FFF2-40B4-BE49-F238E27FC236}">
                <a16:creationId xmlns:a16="http://schemas.microsoft.com/office/drawing/2014/main" id="{4FEFB559-EF10-E171-FD75-272928E62437}"/>
              </a:ext>
            </a:extLst>
          </p:cNvPr>
          <p:cNvPicPr>
            <a:picLocks noChangeAspect="1"/>
          </p:cNvPicPr>
          <p:nvPr/>
        </p:nvPicPr>
        <p:blipFill>
          <a:blip r:embed="rId2"/>
          <a:stretch>
            <a:fillRect/>
          </a:stretch>
        </p:blipFill>
        <p:spPr>
          <a:xfrm>
            <a:off x="3935002" y="261145"/>
            <a:ext cx="7642066" cy="6232967"/>
          </a:xfrm>
          <a:prstGeom prst="rect">
            <a:avLst/>
          </a:prstGeom>
        </p:spPr>
      </p:pic>
    </p:spTree>
    <p:extLst>
      <p:ext uri="{BB962C8B-B14F-4D97-AF65-F5344CB8AC3E}">
        <p14:creationId xmlns:p14="http://schemas.microsoft.com/office/powerpoint/2010/main" val="158012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5BB96-5380-876B-50A7-64DEA2D1FB15}"/>
              </a:ext>
            </a:extLst>
          </p:cNvPr>
          <p:cNvSpPr>
            <a:spLocks noGrp="1"/>
          </p:cNvSpPr>
          <p:nvPr>
            <p:ph type="title"/>
          </p:nvPr>
        </p:nvSpPr>
        <p:spPr>
          <a:xfrm>
            <a:off x="3315586" y="184738"/>
            <a:ext cx="4956544" cy="974212"/>
          </a:xfrm>
          <a:solidFill>
            <a:srgbClr val="CC99FF"/>
          </a:solidFill>
        </p:spPr>
        <p:style>
          <a:lnRef idx="1">
            <a:schemeClr val="accent5"/>
          </a:lnRef>
          <a:fillRef idx="2">
            <a:schemeClr val="accent5"/>
          </a:fillRef>
          <a:effectRef idx="1">
            <a:schemeClr val="accent5"/>
          </a:effectRef>
          <a:fontRef idx="minor">
            <a:schemeClr val="dk1"/>
          </a:fontRef>
        </p:style>
        <p:txBody>
          <a:bodyPr>
            <a:normAutofit/>
          </a:bodyPr>
          <a:lstStyle/>
          <a:p>
            <a:r>
              <a:rPr lang="fr-FR" sz="2800" b="1" i="0" u="none" strike="noStrike" baseline="0" dirty="0">
                <a:latin typeface="TimesNewRomanPS-BoldMT"/>
              </a:rPr>
              <a:t>2.2 Site </a:t>
            </a:r>
            <a:r>
              <a:rPr lang="fr-FR" sz="2800" b="1" i="0" u="none" strike="noStrike" baseline="0" dirty="0" err="1">
                <a:latin typeface="TimesNewRomanPS-BoldMT"/>
              </a:rPr>
              <a:t>Preparation</a:t>
            </a:r>
            <a:endParaRPr lang="fr-FR" sz="6000" dirty="0"/>
          </a:p>
        </p:txBody>
      </p:sp>
      <p:sp>
        <p:nvSpPr>
          <p:cNvPr id="3" name="Espace réservé du contenu 2">
            <a:extLst>
              <a:ext uri="{FF2B5EF4-FFF2-40B4-BE49-F238E27FC236}">
                <a16:creationId xmlns:a16="http://schemas.microsoft.com/office/drawing/2014/main" id="{7CB95D20-B98D-3970-1551-2E957FAAD139}"/>
              </a:ext>
            </a:extLst>
          </p:cNvPr>
          <p:cNvSpPr>
            <a:spLocks noGrp="1"/>
          </p:cNvSpPr>
          <p:nvPr>
            <p:ph idx="1"/>
          </p:nvPr>
        </p:nvSpPr>
        <p:spPr>
          <a:xfrm>
            <a:off x="95693" y="1158950"/>
            <a:ext cx="11760685" cy="5498703"/>
          </a:xfrm>
        </p:spPr>
        <p:txBody>
          <a:bodyPr>
            <a:normAutofit/>
          </a:bodyPr>
          <a:lstStyle/>
          <a:p>
            <a:pPr algn="just"/>
            <a:r>
              <a:rPr lang="en-US" b="0" i="0" u="none" strike="noStrike" baseline="0" dirty="0">
                <a:latin typeface="SymbolMT"/>
              </a:rPr>
              <a:t>• </a:t>
            </a:r>
            <a:r>
              <a:rPr lang="en-US" b="0" i="0" u="none" strike="noStrike" baseline="0" dirty="0">
                <a:solidFill>
                  <a:schemeClr val="accent2"/>
                </a:solidFill>
                <a:latin typeface="BookAntiqua"/>
              </a:rPr>
              <a:t>The site should be cleared properly </a:t>
            </a:r>
            <a:r>
              <a:rPr lang="en-US" b="0" i="0" u="none" strike="noStrike" baseline="0" dirty="0">
                <a:latin typeface="BookAntiqua"/>
              </a:rPr>
              <a:t>by removing all the stumps, boulders, roots, </a:t>
            </a:r>
            <a:r>
              <a:rPr lang="fr-FR" b="0" i="0" u="none" strike="noStrike" baseline="0" dirty="0">
                <a:latin typeface="BookAntiqua"/>
              </a:rPr>
              <a:t>grasses and large </a:t>
            </a:r>
            <a:r>
              <a:rPr lang="fr-FR" b="0" i="0" u="none" strike="noStrike" baseline="0" dirty="0" err="1">
                <a:latin typeface="BookAntiqua"/>
              </a:rPr>
              <a:t>pebbles</a:t>
            </a:r>
            <a:r>
              <a:rPr lang="fr-FR" b="0" i="0" u="none" strike="noStrike" baseline="0" dirty="0">
                <a:latin typeface="BookAntiqua"/>
              </a:rPr>
              <a:t>.</a:t>
            </a:r>
          </a:p>
          <a:p>
            <a:pPr algn="just"/>
            <a:r>
              <a:rPr lang="en-US" b="0" i="0" u="none" strike="noStrike" baseline="0" dirty="0">
                <a:latin typeface="SymbolMT"/>
              </a:rPr>
              <a:t>• </a:t>
            </a:r>
            <a:r>
              <a:rPr lang="en-US" b="0" i="0" u="none" strike="noStrike" baseline="0" dirty="0">
                <a:solidFill>
                  <a:schemeClr val="accent2"/>
                </a:solidFill>
                <a:latin typeface="BookAntiqua"/>
              </a:rPr>
              <a:t>The soil should be ploughed to a depth of about 30cm</a:t>
            </a:r>
            <a:r>
              <a:rPr lang="en-US" b="0" i="0" u="none" strike="noStrike" baseline="0" dirty="0">
                <a:latin typeface="BookAntiqua"/>
              </a:rPr>
              <a:t>.</a:t>
            </a:r>
          </a:p>
          <a:p>
            <a:pPr algn="just"/>
            <a:r>
              <a:rPr lang="en-US" b="0" i="0" u="none" strike="noStrike" baseline="0" dirty="0">
                <a:latin typeface="SymbolMT"/>
              </a:rPr>
              <a:t>• </a:t>
            </a:r>
            <a:r>
              <a:rPr lang="en-US" b="0" i="0" u="none" strike="noStrike" baseline="0" dirty="0">
                <a:solidFill>
                  <a:schemeClr val="accent2"/>
                </a:solidFill>
                <a:latin typeface="BookAntiqua"/>
              </a:rPr>
              <a:t>Removal of topsoil should be avoided</a:t>
            </a:r>
            <a:r>
              <a:rPr lang="en-US" b="0" i="0" u="none" strike="noStrike" baseline="0" dirty="0">
                <a:latin typeface="BookAntiqua"/>
              </a:rPr>
              <a:t>.</a:t>
            </a:r>
          </a:p>
          <a:p>
            <a:pPr algn="just"/>
            <a:r>
              <a:rPr lang="en-US" b="0" i="0" u="none" strike="noStrike" baseline="0" dirty="0">
                <a:latin typeface="SymbolMT"/>
              </a:rPr>
              <a:t>• </a:t>
            </a:r>
            <a:r>
              <a:rPr lang="en-US" b="0" i="0" u="none" strike="noStrike" baseline="0" dirty="0">
                <a:solidFill>
                  <a:schemeClr val="accent2"/>
                </a:solidFill>
                <a:latin typeface="BookAntiqua"/>
              </a:rPr>
              <a:t>The drainage channel should be dug as early as possible to avoid erosion</a:t>
            </a:r>
            <a:r>
              <a:rPr lang="en-US" b="0" i="0" u="none" strike="noStrike" baseline="0" dirty="0">
                <a:latin typeface="BookAntiqua"/>
              </a:rPr>
              <a:t>.</a:t>
            </a:r>
          </a:p>
          <a:p>
            <a:pPr algn="just"/>
            <a:r>
              <a:rPr lang="en-US" b="0" i="0" u="none" strike="noStrike" baseline="0" dirty="0">
                <a:latin typeface="SymbolMT"/>
              </a:rPr>
              <a:t>• </a:t>
            </a:r>
            <a:r>
              <a:rPr lang="en-US" b="0" i="0" u="none" strike="noStrike" baseline="0" dirty="0">
                <a:solidFill>
                  <a:schemeClr val="accent2"/>
                </a:solidFill>
                <a:latin typeface="BookAntiqua"/>
              </a:rPr>
              <a:t>In plains, drainage should be adequately sloped </a:t>
            </a:r>
            <a:r>
              <a:rPr lang="en-US" b="0" i="0" u="none" strike="noStrike" baseline="0" dirty="0">
                <a:latin typeface="BookAntiqua"/>
              </a:rPr>
              <a:t>to check the water flow.</a:t>
            </a:r>
          </a:p>
          <a:p>
            <a:pPr algn="just"/>
            <a:r>
              <a:rPr lang="en-US" b="0" i="0" u="none" strike="noStrike" baseline="0" dirty="0">
                <a:latin typeface="SymbolMT"/>
              </a:rPr>
              <a:t>• </a:t>
            </a:r>
            <a:r>
              <a:rPr lang="en-US" b="0" i="0" u="none" strike="noStrike" baseline="0" dirty="0">
                <a:solidFill>
                  <a:schemeClr val="accent2"/>
                </a:solidFill>
                <a:latin typeface="BookAntiqua"/>
              </a:rPr>
              <a:t>Mixing of soil with well-decomposed farmyard manure is necessary for getting the correct </a:t>
            </a:r>
            <a:r>
              <a:rPr lang="fr-FR" b="0" i="0" u="none" strike="noStrike" baseline="0" dirty="0">
                <a:solidFill>
                  <a:schemeClr val="accent2"/>
                </a:solidFill>
                <a:latin typeface="BookAntiqua"/>
              </a:rPr>
              <a:t>texture.</a:t>
            </a:r>
          </a:p>
          <a:p>
            <a:pPr algn="just"/>
            <a:r>
              <a:rPr lang="en-US" b="0" i="0" u="none" strike="noStrike" baseline="0" dirty="0">
                <a:latin typeface="SymbolMT"/>
              </a:rPr>
              <a:t>• </a:t>
            </a:r>
            <a:r>
              <a:rPr lang="en-US" b="0" i="0" u="none" strike="noStrike" baseline="0" dirty="0">
                <a:solidFill>
                  <a:schemeClr val="accent2"/>
                </a:solidFill>
                <a:latin typeface="BookAntiqua"/>
              </a:rPr>
              <a:t>Paths between the nursery beds can be 0.5m wide for human movement</a:t>
            </a:r>
            <a:r>
              <a:rPr lang="en-US" b="0" i="0" u="none" strike="noStrike" baseline="0" dirty="0">
                <a:latin typeface="BookAntiqua"/>
              </a:rPr>
              <a:t>.</a:t>
            </a:r>
          </a:p>
          <a:p>
            <a:pPr algn="just"/>
            <a:r>
              <a:rPr lang="en-US" b="0" i="0" u="none" strike="noStrike" baseline="0" dirty="0">
                <a:latin typeface="SymbolMT"/>
              </a:rPr>
              <a:t>• </a:t>
            </a:r>
            <a:r>
              <a:rPr lang="en-US" b="0" i="0" u="none" strike="noStrike" baseline="0" dirty="0">
                <a:solidFill>
                  <a:schemeClr val="accent2"/>
                </a:solidFill>
                <a:latin typeface="BookAntiqua"/>
              </a:rPr>
              <a:t>Beds should be separated from the main path for vehicles.</a:t>
            </a:r>
          </a:p>
        </p:txBody>
      </p:sp>
    </p:spTree>
    <p:extLst>
      <p:ext uri="{BB962C8B-B14F-4D97-AF65-F5344CB8AC3E}">
        <p14:creationId xmlns:p14="http://schemas.microsoft.com/office/powerpoint/2010/main" val="1998503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C7CE9-7295-C37D-085B-E19B821F9EBA}"/>
              </a:ext>
            </a:extLst>
          </p:cNvPr>
          <p:cNvSpPr>
            <a:spLocks noGrp="1"/>
          </p:cNvSpPr>
          <p:nvPr>
            <p:ph type="title"/>
          </p:nvPr>
        </p:nvSpPr>
        <p:spPr>
          <a:xfrm>
            <a:off x="838200" y="122338"/>
            <a:ext cx="10515600" cy="438777"/>
          </a:xfrm>
        </p:spPr>
        <p:txBody>
          <a:bodyPr>
            <a:normAutofit fontScale="90000"/>
          </a:bodyPr>
          <a:lstStyle/>
          <a:p>
            <a:r>
              <a:rPr lang="fr-FR" sz="3200" b="1" i="0" u="none" strike="noStrike" baseline="0" dirty="0">
                <a:latin typeface="TimesNewRomanPS-BoldMT"/>
              </a:rPr>
              <a:t>Size of Nursery </a:t>
            </a:r>
            <a:r>
              <a:rPr lang="fr-FR" sz="3200" b="1" i="0" u="none" strike="noStrike" baseline="0" dirty="0" err="1">
                <a:latin typeface="TimesNewRomanPS-BoldMT"/>
              </a:rPr>
              <a:t>Beds</a:t>
            </a:r>
            <a:endParaRPr lang="fr-FR" sz="6600" dirty="0"/>
          </a:p>
        </p:txBody>
      </p:sp>
      <p:sp>
        <p:nvSpPr>
          <p:cNvPr id="3" name="Espace réservé du contenu 2">
            <a:extLst>
              <a:ext uri="{FF2B5EF4-FFF2-40B4-BE49-F238E27FC236}">
                <a16:creationId xmlns:a16="http://schemas.microsoft.com/office/drawing/2014/main" id="{1B5B2529-EA05-FB38-67BB-153C4363FE66}"/>
              </a:ext>
            </a:extLst>
          </p:cNvPr>
          <p:cNvSpPr>
            <a:spLocks noGrp="1"/>
          </p:cNvSpPr>
          <p:nvPr>
            <p:ph idx="1"/>
          </p:nvPr>
        </p:nvSpPr>
        <p:spPr>
          <a:xfrm>
            <a:off x="322288" y="587008"/>
            <a:ext cx="6843010" cy="6148654"/>
          </a:xfrm>
          <a:ln w="38100"/>
        </p:spPr>
        <p:style>
          <a:lnRef idx="2">
            <a:schemeClr val="accent4"/>
          </a:lnRef>
          <a:fillRef idx="1">
            <a:schemeClr val="lt1"/>
          </a:fillRef>
          <a:effectRef idx="0">
            <a:schemeClr val="accent4"/>
          </a:effectRef>
          <a:fontRef idx="minor">
            <a:schemeClr val="dk1"/>
          </a:fontRef>
        </p:style>
        <p:txBody>
          <a:bodyPr>
            <a:noAutofit/>
          </a:bodyPr>
          <a:lstStyle/>
          <a:p>
            <a:pPr algn="just">
              <a:lnSpc>
                <a:spcPct val="100000"/>
              </a:lnSpc>
            </a:pPr>
            <a:r>
              <a:rPr lang="en-US" sz="2000" b="0" i="0" u="none" strike="noStrike" baseline="0" dirty="0">
                <a:latin typeface="BookAntiqua"/>
              </a:rPr>
              <a:t>The size of the nursery bed varies from species to species and locality to locality. After the soil preparation, the seed beds are prepared for the sowing of the seed.</a:t>
            </a:r>
          </a:p>
          <a:p>
            <a:pPr marL="0" indent="0" algn="just">
              <a:lnSpc>
                <a:spcPct val="100000"/>
              </a:lnSpc>
              <a:buNone/>
            </a:pPr>
            <a:endParaRPr lang="en-US" sz="2000" b="0" i="0" u="none" strike="noStrike" baseline="0" dirty="0">
              <a:latin typeface="BookAntiqua"/>
            </a:endParaRPr>
          </a:p>
          <a:p>
            <a:pPr algn="just">
              <a:lnSpc>
                <a:spcPct val="100000"/>
              </a:lnSpc>
            </a:pPr>
            <a:r>
              <a:rPr lang="en-US" sz="2000" b="0" i="0" u="none" strike="noStrike" baseline="0" dirty="0">
                <a:latin typeface="SymbolMT"/>
              </a:rPr>
              <a:t>• </a:t>
            </a:r>
            <a:r>
              <a:rPr lang="en-US" sz="2000" b="0" i="0" u="none" strike="noStrike" baseline="0" dirty="0">
                <a:latin typeface="BookAntiqua"/>
              </a:rPr>
              <a:t>The seed bed should be rectangular.</a:t>
            </a:r>
          </a:p>
          <a:p>
            <a:pPr algn="just">
              <a:lnSpc>
                <a:spcPct val="100000"/>
              </a:lnSpc>
            </a:pPr>
            <a:r>
              <a:rPr lang="en-US" sz="2000" b="0" i="0" u="none" strike="noStrike" baseline="0" dirty="0">
                <a:latin typeface="SymbolMT"/>
              </a:rPr>
              <a:t>• </a:t>
            </a:r>
            <a:r>
              <a:rPr lang="en-US" sz="2000" b="0" i="0" u="none" strike="noStrike" baseline="0" dirty="0">
                <a:latin typeface="BookAntiqua"/>
              </a:rPr>
              <a:t>The standard size of the bed is 12m × 1.2m (in plains)</a:t>
            </a:r>
          </a:p>
          <a:p>
            <a:pPr algn="just">
              <a:lnSpc>
                <a:spcPct val="100000"/>
              </a:lnSpc>
            </a:pPr>
            <a:r>
              <a:rPr lang="en-US" sz="2000" b="0" i="0" u="none" strike="noStrike" baseline="0" dirty="0">
                <a:latin typeface="SymbolMT"/>
              </a:rPr>
              <a:t>• </a:t>
            </a:r>
            <a:r>
              <a:rPr lang="en-US" sz="2000" b="0" i="0" u="none" strike="noStrike" baseline="0" dirty="0">
                <a:latin typeface="BookAntiqua"/>
              </a:rPr>
              <a:t>The width of the bed should not be more than 1.2m</a:t>
            </a:r>
          </a:p>
          <a:p>
            <a:pPr algn="just">
              <a:lnSpc>
                <a:spcPct val="100000"/>
              </a:lnSpc>
            </a:pPr>
            <a:r>
              <a:rPr lang="en-US" sz="2000" b="0" i="0" u="none" strike="noStrike" baseline="0" dirty="0">
                <a:latin typeface="SymbolMT"/>
              </a:rPr>
              <a:t>• </a:t>
            </a:r>
            <a:r>
              <a:rPr lang="en-US" sz="2000" b="0" i="0" u="none" strike="noStrike" baseline="0" dirty="0">
                <a:latin typeface="BookAntiqua"/>
              </a:rPr>
              <a:t>The bed should be in an east-west direction in the plains.</a:t>
            </a:r>
          </a:p>
          <a:p>
            <a:pPr algn="just">
              <a:lnSpc>
                <a:spcPct val="100000"/>
              </a:lnSpc>
            </a:pPr>
            <a:r>
              <a:rPr lang="en-US" sz="2000" b="0" i="0" u="none" strike="noStrike" baseline="0" dirty="0">
                <a:latin typeface="SymbolMT"/>
              </a:rPr>
              <a:t>• </a:t>
            </a:r>
            <a:r>
              <a:rPr lang="en-US" sz="2000" b="0" i="0" u="none" strike="noStrike" baseline="0" dirty="0">
                <a:latin typeface="BookAntiqua"/>
              </a:rPr>
              <a:t>The beds should be filled with soil: sand: FYM in the ratio of 1:1:1.</a:t>
            </a:r>
          </a:p>
          <a:p>
            <a:pPr algn="just">
              <a:lnSpc>
                <a:spcPct val="100000"/>
              </a:lnSpc>
            </a:pPr>
            <a:r>
              <a:rPr lang="en-US" sz="2000" b="0" i="0" u="none" strike="noStrike" baseline="0" dirty="0">
                <a:latin typeface="SymbolMT"/>
              </a:rPr>
              <a:t>• </a:t>
            </a:r>
            <a:r>
              <a:rPr lang="en-US" sz="2000" b="0" i="0" u="none" strike="noStrike" baseline="0" dirty="0">
                <a:latin typeface="BookAntiqua"/>
              </a:rPr>
              <a:t>The medium composed of soil: sand: compost in equal proportions produced the </a:t>
            </a:r>
            <a:r>
              <a:rPr lang="fr-FR" sz="2000" b="0" i="0" u="none" strike="noStrike" baseline="0" dirty="0" err="1">
                <a:latin typeface="BookAntiqua"/>
              </a:rPr>
              <a:t>tallest</a:t>
            </a:r>
            <a:r>
              <a:rPr lang="fr-FR" sz="2000" b="0" i="0" u="none" strike="noStrike" baseline="0" dirty="0">
                <a:latin typeface="BookAntiqua"/>
              </a:rPr>
              <a:t> and </a:t>
            </a:r>
            <a:r>
              <a:rPr lang="fr-FR" sz="2000" b="0" i="0" u="none" strike="noStrike" baseline="0" dirty="0" err="1">
                <a:latin typeface="BookAntiqua"/>
              </a:rPr>
              <a:t>thickest</a:t>
            </a:r>
            <a:r>
              <a:rPr lang="fr-FR" sz="2000" b="0" i="0" u="none" strike="noStrike" baseline="0" dirty="0">
                <a:latin typeface="BookAntiqua"/>
              </a:rPr>
              <a:t> </a:t>
            </a:r>
            <a:r>
              <a:rPr lang="fr-FR" sz="2000" b="0" i="0" u="none" strike="noStrike" baseline="0" dirty="0" err="1">
                <a:latin typeface="BookAntiqua"/>
              </a:rPr>
              <a:t>seedlings</a:t>
            </a:r>
            <a:r>
              <a:rPr lang="fr-FR" sz="2000" b="0" i="0" u="none" strike="noStrike" baseline="0" dirty="0">
                <a:latin typeface="BookAntiqua"/>
              </a:rPr>
              <a:t> (</a:t>
            </a:r>
            <a:r>
              <a:rPr lang="fr-FR" sz="2000" b="0" i="0" u="none" strike="noStrike" baseline="0" dirty="0" err="1">
                <a:latin typeface="BookAntiqua"/>
              </a:rPr>
              <a:t>Bana</a:t>
            </a:r>
            <a:r>
              <a:rPr lang="fr-FR" sz="2000" b="0" i="0" u="none" strike="noStrike" baseline="0" dirty="0">
                <a:latin typeface="BookAntiqua"/>
              </a:rPr>
              <a:t> </a:t>
            </a:r>
            <a:r>
              <a:rPr lang="fr-FR" sz="2000" b="0" i="1" u="none" strike="noStrike" baseline="0" dirty="0">
                <a:latin typeface="BookAntiqua-Italic"/>
              </a:rPr>
              <a:t>et al.</a:t>
            </a:r>
            <a:r>
              <a:rPr lang="fr-FR" sz="2000" b="0" i="0" u="none" strike="noStrike" baseline="0" dirty="0">
                <a:latin typeface="BookAntiqua"/>
              </a:rPr>
              <a:t>,1996)</a:t>
            </a:r>
          </a:p>
          <a:p>
            <a:pPr algn="just">
              <a:lnSpc>
                <a:spcPct val="100000"/>
              </a:lnSpc>
            </a:pPr>
            <a:r>
              <a:rPr lang="en-US" sz="2000" b="0" i="0" u="none" strike="noStrike" baseline="0" dirty="0">
                <a:latin typeface="SymbolMT"/>
              </a:rPr>
              <a:t>• </a:t>
            </a:r>
            <a:r>
              <a:rPr lang="en-US" sz="2000" b="0" i="0" u="none" strike="noStrike" baseline="0" dirty="0">
                <a:latin typeface="BookAntiqua"/>
              </a:rPr>
              <a:t>The various methods that can increase the physical, chemical and biological</a:t>
            </a:r>
          </a:p>
        </p:txBody>
      </p:sp>
      <p:sp>
        <p:nvSpPr>
          <p:cNvPr id="4" name="Rectangle : carré corné 3">
            <a:extLst>
              <a:ext uri="{FF2B5EF4-FFF2-40B4-BE49-F238E27FC236}">
                <a16:creationId xmlns:a16="http://schemas.microsoft.com/office/drawing/2014/main" id="{E5703EB4-F20C-6E2F-E96E-E07257509E7C}"/>
              </a:ext>
            </a:extLst>
          </p:cNvPr>
          <p:cNvSpPr/>
          <p:nvPr/>
        </p:nvSpPr>
        <p:spPr>
          <a:xfrm>
            <a:off x="7555950" y="3223902"/>
            <a:ext cx="4636049" cy="351176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i="0" u="none" strike="noStrike" baseline="0" dirty="0">
                <a:latin typeface="BookAntiqua"/>
              </a:rPr>
              <a:t>properties of the soil are</a:t>
            </a:r>
            <a:r>
              <a:rPr lang="en-US" sz="2400" b="0" i="0" u="none" strike="noStrike" baseline="0" dirty="0">
                <a:latin typeface="BookAntiqua"/>
              </a:rPr>
              <a:t>:</a:t>
            </a:r>
          </a:p>
          <a:p>
            <a:pPr algn="l"/>
            <a:r>
              <a:rPr lang="en-US" sz="2400" b="0" i="0" u="none" strike="noStrike" baseline="0" dirty="0">
                <a:latin typeface="Wingdings-Regular"/>
              </a:rPr>
              <a:t> </a:t>
            </a:r>
            <a:r>
              <a:rPr lang="en-US" sz="2400" b="0" i="0" u="none" strike="noStrike" baseline="0" dirty="0">
                <a:latin typeface="BookAntiqua"/>
              </a:rPr>
              <a:t>Mixing well with decomposed FYM</a:t>
            </a:r>
          </a:p>
          <a:p>
            <a:pPr algn="l"/>
            <a:r>
              <a:rPr lang="en-US" sz="2400" b="0" i="0" u="none" strike="noStrike" baseline="0" dirty="0">
                <a:latin typeface="Wingdings-Regular"/>
              </a:rPr>
              <a:t> </a:t>
            </a:r>
            <a:r>
              <a:rPr lang="en-US" sz="2400" b="0" i="0" u="none" strike="noStrike" baseline="0" dirty="0">
                <a:latin typeface="BookAntiqua"/>
              </a:rPr>
              <a:t>Addition of humus/surface soil of the forest</a:t>
            </a:r>
          </a:p>
          <a:p>
            <a:pPr algn="l"/>
            <a:r>
              <a:rPr lang="fr-FR" sz="2400" b="0" i="0" u="none" strike="noStrike" baseline="0" dirty="0">
                <a:latin typeface="Wingdings-Regular"/>
              </a:rPr>
              <a:t> </a:t>
            </a:r>
            <a:r>
              <a:rPr lang="fr-FR" sz="2400" b="0" i="0" u="none" strike="noStrike" baseline="0" dirty="0">
                <a:latin typeface="BookAntiqua"/>
              </a:rPr>
              <a:t>Addition of compost</a:t>
            </a:r>
          </a:p>
          <a:p>
            <a:pPr algn="l"/>
            <a:r>
              <a:rPr lang="fr-FR" sz="2400" b="0" i="0" u="none" strike="noStrike" baseline="0" dirty="0">
                <a:latin typeface="Wingdings-Regular"/>
              </a:rPr>
              <a:t> </a:t>
            </a:r>
            <a:r>
              <a:rPr lang="fr-FR" sz="2400" b="0" i="0" u="none" strike="noStrike" baseline="0" dirty="0">
                <a:latin typeface="BookAntiqua"/>
              </a:rPr>
              <a:t>Use of </a:t>
            </a:r>
            <a:r>
              <a:rPr lang="fr-FR" sz="2400" b="0" i="0" u="none" strike="noStrike" baseline="0" dirty="0" err="1">
                <a:latin typeface="BookAntiqua"/>
              </a:rPr>
              <a:t>fertilizers</a:t>
            </a:r>
            <a:endParaRPr lang="fr-FR" sz="2400" b="0" i="0" u="none" strike="noStrike" baseline="0" dirty="0">
              <a:latin typeface="BookAntiqua"/>
            </a:endParaRPr>
          </a:p>
          <a:p>
            <a:pPr algn="l"/>
            <a:r>
              <a:rPr lang="fr-FR" sz="2400" b="0" i="0" u="none" strike="noStrike" baseline="0" dirty="0">
                <a:latin typeface="Wingdings-Regular"/>
              </a:rPr>
              <a:t> </a:t>
            </a:r>
            <a:r>
              <a:rPr lang="fr-FR" sz="2400" b="0" i="0" u="none" strike="noStrike" baseline="0" dirty="0">
                <a:latin typeface="BookAntiqua"/>
              </a:rPr>
              <a:t>Green </a:t>
            </a:r>
            <a:r>
              <a:rPr lang="fr-FR" sz="2400" b="0" i="0" u="none" strike="noStrike" baseline="0" dirty="0" err="1">
                <a:latin typeface="BookAntiqua"/>
              </a:rPr>
              <a:t>manuring</a:t>
            </a:r>
            <a:r>
              <a:rPr lang="fr-FR" sz="2400" b="0" i="0" u="none" strike="noStrike" baseline="0" dirty="0">
                <a:latin typeface="BookAntiqua"/>
              </a:rPr>
              <a:t>.</a:t>
            </a:r>
            <a:endParaRPr lang="fr-FR" sz="2400" dirty="0"/>
          </a:p>
        </p:txBody>
      </p:sp>
      <p:pic>
        <p:nvPicPr>
          <p:cNvPr id="8" name="Image 7">
            <a:extLst>
              <a:ext uri="{FF2B5EF4-FFF2-40B4-BE49-F238E27FC236}">
                <a16:creationId xmlns:a16="http://schemas.microsoft.com/office/drawing/2014/main" id="{5E12079D-2EAF-C3B2-7248-B13F6FE8A742}"/>
              </a:ext>
            </a:extLst>
          </p:cNvPr>
          <p:cNvPicPr>
            <a:picLocks noChangeAspect="1"/>
          </p:cNvPicPr>
          <p:nvPr/>
        </p:nvPicPr>
        <p:blipFill>
          <a:blip r:embed="rId2"/>
          <a:stretch>
            <a:fillRect/>
          </a:stretch>
        </p:blipFill>
        <p:spPr>
          <a:xfrm>
            <a:off x="7928630" y="587007"/>
            <a:ext cx="3742121" cy="2242046"/>
          </a:xfrm>
          <a:prstGeom prst="rect">
            <a:avLst/>
          </a:prstGeom>
        </p:spPr>
      </p:pic>
    </p:spTree>
    <p:extLst>
      <p:ext uri="{BB962C8B-B14F-4D97-AF65-F5344CB8AC3E}">
        <p14:creationId xmlns:p14="http://schemas.microsoft.com/office/powerpoint/2010/main" val="218850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9F9B5-EE21-DA26-010E-3FFA2B34D03A}"/>
              </a:ext>
            </a:extLst>
          </p:cNvPr>
          <p:cNvSpPr>
            <a:spLocks noGrp="1"/>
          </p:cNvSpPr>
          <p:nvPr>
            <p:ph type="title"/>
          </p:nvPr>
        </p:nvSpPr>
        <p:spPr>
          <a:xfrm>
            <a:off x="838200" y="365125"/>
            <a:ext cx="10515600" cy="663073"/>
          </a:xfrm>
        </p:spPr>
        <p:txBody>
          <a:bodyPr>
            <a:normAutofit fontScale="90000"/>
          </a:bodyPr>
          <a:lstStyle/>
          <a:p>
            <a:r>
              <a:rPr lang="en-US" b="1" dirty="0">
                <a:latin typeface="TimesNewRomanPS-BoldMT"/>
              </a:rPr>
              <a:t>2.4 Types of Nursery Beds</a:t>
            </a:r>
            <a:br>
              <a:rPr lang="fr-FR" dirty="0"/>
            </a:br>
            <a:endParaRPr lang="fr-FR" dirty="0"/>
          </a:p>
        </p:txBody>
      </p:sp>
      <p:sp>
        <p:nvSpPr>
          <p:cNvPr id="3" name="Espace réservé du contenu 2">
            <a:extLst>
              <a:ext uri="{FF2B5EF4-FFF2-40B4-BE49-F238E27FC236}">
                <a16:creationId xmlns:a16="http://schemas.microsoft.com/office/drawing/2014/main" id="{EFD09350-9B22-047D-6A07-4777939D6BE3}"/>
              </a:ext>
            </a:extLst>
          </p:cNvPr>
          <p:cNvSpPr>
            <a:spLocks noGrp="1"/>
          </p:cNvSpPr>
          <p:nvPr>
            <p:ph idx="1"/>
          </p:nvPr>
        </p:nvSpPr>
        <p:spPr>
          <a:xfrm>
            <a:off x="164388" y="729465"/>
            <a:ext cx="7289358" cy="3150246"/>
          </a:xfrm>
        </p:spPr>
        <p:txBody>
          <a:bodyPr>
            <a:normAutofit fontScale="70000" lnSpcReduction="20000"/>
          </a:bodyPr>
          <a:lstStyle/>
          <a:p>
            <a:pPr algn="l"/>
            <a:r>
              <a:rPr lang="fr-FR" sz="2400" b="1" i="0" u="none" strike="noStrike" baseline="0" dirty="0" err="1">
                <a:solidFill>
                  <a:srgbClr val="F8977A"/>
                </a:solidFill>
                <a:latin typeface="TimesNewRomanPS-BoldMT"/>
              </a:rPr>
              <a:t>Raised</a:t>
            </a:r>
            <a:r>
              <a:rPr lang="fr-FR" sz="2400" b="1" i="0" u="none" strike="noStrike" baseline="0" dirty="0">
                <a:solidFill>
                  <a:srgbClr val="F8977A"/>
                </a:solidFill>
                <a:latin typeface="TimesNewRomanPS-BoldMT"/>
              </a:rPr>
              <a:t> </a:t>
            </a:r>
            <a:r>
              <a:rPr lang="fr-FR" sz="2400" b="1" i="0" u="none" strike="noStrike" baseline="0" dirty="0" err="1">
                <a:solidFill>
                  <a:srgbClr val="F8977A"/>
                </a:solidFill>
                <a:latin typeface="TimesNewRomanPS-BoldMT"/>
              </a:rPr>
              <a:t>bed</a:t>
            </a:r>
            <a:r>
              <a:rPr lang="fr-FR" sz="2400" b="1" i="0" u="none" strike="noStrike" baseline="0" dirty="0">
                <a:solidFill>
                  <a:srgbClr val="F8977A"/>
                </a:solidFill>
                <a:latin typeface="TimesNewRomanPS-BoldMT"/>
              </a:rPr>
              <a:t>:</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Prepared in high rainfall areas.</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Beds are raised 15cm above the ground to increase drainage.</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Beds are given side support using bamboo, twigs, bricks, etc.</a:t>
            </a:r>
          </a:p>
          <a:p>
            <a:pPr algn="l"/>
            <a:r>
              <a:rPr lang="en-US" sz="2400" b="0" i="0" u="none" strike="noStrike" baseline="0" dirty="0">
                <a:latin typeface="SymbolMT"/>
              </a:rPr>
              <a:t>• </a:t>
            </a:r>
            <a:r>
              <a:rPr lang="en-US" sz="2400" b="0" i="0" u="none" strike="noStrike" baseline="0" dirty="0">
                <a:latin typeface="BookAntiqua"/>
              </a:rPr>
              <a:t>Good for the seeds which do not require much moisture.</a:t>
            </a:r>
          </a:p>
          <a:p>
            <a:pPr algn="l"/>
            <a:r>
              <a:rPr lang="fr-FR" sz="2400" b="1" i="0" u="none" strike="noStrike" baseline="0" dirty="0" err="1">
                <a:solidFill>
                  <a:srgbClr val="F8977A"/>
                </a:solidFill>
                <a:latin typeface="TimesNewRomanPS-BoldMT"/>
              </a:rPr>
              <a:t>Sunken</a:t>
            </a:r>
            <a:r>
              <a:rPr lang="fr-FR" sz="2400" b="1" i="0" u="none" strike="noStrike" baseline="0" dirty="0">
                <a:solidFill>
                  <a:srgbClr val="F8977A"/>
                </a:solidFill>
                <a:latin typeface="TimesNewRomanPS-BoldMT"/>
              </a:rPr>
              <a:t> </a:t>
            </a:r>
            <a:r>
              <a:rPr lang="fr-FR" sz="2400" b="1" i="0" u="none" strike="noStrike" baseline="0" dirty="0" err="1">
                <a:solidFill>
                  <a:srgbClr val="F8977A"/>
                </a:solidFill>
                <a:latin typeface="TimesNewRomanPS-BoldMT"/>
              </a:rPr>
              <a:t>bed</a:t>
            </a:r>
            <a:r>
              <a:rPr lang="fr-FR" sz="2400" b="1" i="0" u="none" strike="noStrike" baseline="0" dirty="0">
                <a:solidFill>
                  <a:srgbClr val="F8977A"/>
                </a:solidFill>
                <a:latin typeface="TimesNewRomanPS-BoldMT"/>
              </a:rPr>
              <a:t>:</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Prepared in drier/arid areas to conserve moisture.</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Nursery beds are 10-15cm deeper than the normal ground level.</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Prevents outflow of rain water and reduces the rate of evaporation.</a:t>
            </a:r>
          </a:p>
          <a:p>
            <a:pPr algn="l"/>
            <a:r>
              <a:rPr lang="en-US" sz="2400" b="0" i="0" u="none" strike="noStrike" baseline="0" dirty="0">
                <a:solidFill>
                  <a:srgbClr val="000000"/>
                </a:solidFill>
                <a:latin typeface="SymbolMT"/>
              </a:rPr>
              <a:t>• </a:t>
            </a:r>
            <a:r>
              <a:rPr lang="en-US" sz="2400" b="0" i="0" u="none" strike="noStrike" baseline="0" dirty="0">
                <a:solidFill>
                  <a:srgbClr val="000000"/>
                </a:solidFill>
                <a:latin typeface="BookAntiqua"/>
              </a:rPr>
              <a:t>Seeds with hard seed coat are sown in such beds.</a:t>
            </a:r>
            <a:endParaRPr lang="en-US" sz="2400" dirty="0">
              <a:solidFill>
                <a:srgbClr val="000000"/>
              </a:solidFill>
              <a:latin typeface="BookAntiqua"/>
            </a:endParaRPr>
          </a:p>
          <a:p>
            <a:pPr algn="l"/>
            <a:endParaRPr lang="fr-FR" sz="3600" dirty="0"/>
          </a:p>
        </p:txBody>
      </p:sp>
      <p:pic>
        <p:nvPicPr>
          <p:cNvPr id="5" name="Image 4">
            <a:extLst>
              <a:ext uri="{FF2B5EF4-FFF2-40B4-BE49-F238E27FC236}">
                <a16:creationId xmlns:a16="http://schemas.microsoft.com/office/drawing/2014/main" id="{F81DCC79-89DA-2AB6-68EA-A131E0690B31}"/>
              </a:ext>
            </a:extLst>
          </p:cNvPr>
          <p:cNvPicPr>
            <a:picLocks noChangeAspect="1"/>
          </p:cNvPicPr>
          <p:nvPr/>
        </p:nvPicPr>
        <p:blipFill>
          <a:blip r:embed="rId2"/>
          <a:stretch>
            <a:fillRect/>
          </a:stretch>
        </p:blipFill>
        <p:spPr>
          <a:xfrm>
            <a:off x="7695343" y="1028198"/>
            <a:ext cx="4007095" cy="2400802"/>
          </a:xfrm>
          <a:prstGeom prst="rect">
            <a:avLst/>
          </a:prstGeom>
        </p:spPr>
      </p:pic>
      <p:pic>
        <p:nvPicPr>
          <p:cNvPr id="6" name="Image 5">
            <a:extLst>
              <a:ext uri="{FF2B5EF4-FFF2-40B4-BE49-F238E27FC236}">
                <a16:creationId xmlns:a16="http://schemas.microsoft.com/office/drawing/2014/main" id="{1923BF6B-5837-239E-C4F0-051A57DAEF9C}"/>
              </a:ext>
            </a:extLst>
          </p:cNvPr>
          <p:cNvPicPr>
            <a:picLocks noChangeAspect="1"/>
          </p:cNvPicPr>
          <p:nvPr/>
        </p:nvPicPr>
        <p:blipFill>
          <a:blip r:embed="rId3"/>
          <a:stretch>
            <a:fillRect/>
          </a:stretch>
        </p:blipFill>
        <p:spPr>
          <a:xfrm>
            <a:off x="7695343" y="3879711"/>
            <a:ext cx="3796496" cy="2395959"/>
          </a:xfrm>
          <a:prstGeom prst="rect">
            <a:avLst/>
          </a:prstGeom>
        </p:spPr>
      </p:pic>
      <p:sp>
        <p:nvSpPr>
          <p:cNvPr id="4" name="Espace réservé du contenu 2">
            <a:extLst>
              <a:ext uri="{FF2B5EF4-FFF2-40B4-BE49-F238E27FC236}">
                <a16:creationId xmlns:a16="http://schemas.microsoft.com/office/drawing/2014/main" id="{3FCE40E2-6BDA-FE88-6EAD-1530BF795B34}"/>
              </a:ext>
            </a:extLst>
          </p:cNvPr>
          <p:cNvSpPr txBox="1">
            <a:spLocks/>
          </p:cNvSpPr>
          <p:nvPr/>
        </p:nvSpPr>
        <p:spPr>
          <a:xfrm>
            <a:off x="256854" y="4228640"/>
            <a:ext cx="7289357" cy="23959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b="1" dirty="0">
                <a:solidFill>
                  <a:srgbClr val="0091BF"/>
                </a:solidFill>
                <a:latin typeface="TimesNewRomanPS-BoldMT"/>
              </a:rPr>
              <a:t>Based on the plants growing on the beds, nursery beds are classified into:</a:t>
            </a:r>
          </a:p>
          <a:p>
            <a:pPr algn="just"/>
            <a:r>
              <a:rPr lang="en-US" sz="2400" b="1" dirty="0">
                <a:solidFill>
                  <a:srgbClr val="000000"/>
                </a:solidFill>
                <a:latin typeface="BookAntiqua-Bold"/>
              </a:rPr>
              <a:t>a) Germination bed: </a:t>
            </a:r>
            <a:r>
              <a:rPr lang="en-US" sz="2400" dirty="0">
                <a:solidFill>
                  <a:srgbClr val="000000"/>
                </a:solidFill>
                <a:latin typeface="BookAntiqua"/>
              </a:rPr>
              <a:t>Beds in which seeds are sown to raise seedlings.</a:t>
            </a:r>
          </a:p>
          <a:p>
            <a:pPr algn="just"/>
            <a:r>
              <a:rPr lang="en-US" sz="2400" b="1" dirty="0">
                <a:solidFill>
                  <a:srgbClr val="000000"/>
                </a:solidFill>
                <a:latin typeface="BookAntiqua-Bold"/>
              </a:rPr>
              <a:t>b) Transplant bed: </a:t>
            </a:r>
            <a:r>
              <a:rPr lang="en-US" sz="2400" dirty="0">
                <a:solidFill>
                  <a:srgbClr val="000000"/>
                </a:solidFill>
                <a:latin typeface="BookAntiqua"/>
              </a:rPr>
              <a:t>Seedlings from the germination beds are transplanted after germination takes place for further growth and development.</a:t>
            </a:r>
          </a:p>
          <a:p>
            <a:pPr algn="just"/>
            <a:r>
              <a:rPr lang="en-US" sz="2400" b="1" dirty="0">
                <a:solidFill>
                  <a:srgbClr val="000000"/>
                </a:solidFill>
                <a:latin typeface="BookAntiqua-Bold"/>
              </a:rPr>
              <a:t>c) Storage beds: </a:t>
            </a:r>
            <a:r>
              <a:rPr lang="en-US" sz="2400" dirty="0">
                <a:solidFill>
                  <a:srgbClr val="000000"/>
                </a:solidFill>
                <a:latin typeface="BookAntiqua"/>
              </a:rPr>
              <a:t>These beds are used for storing poly pots after seedlings have been pricked out into them from germination beds or trays.</a:t>
            </a:r>
          </a:p>
        </p:txBody>
      </p:sp>
    </p:spTree>
    <p:extLst>
      <p:ext uri="{BB962C8B-B14F-4D97-AF65-F5344CB8AC3E}">
        <p14:creationId xmlns:p14="http://schemas.microsoft.com/office/powerpoint/2010/main" val="3477493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0E8D4-2774-1234-4D1F-CE64E75C3682}"/>
              </a:ext>
            </a:extLst>
          </p:cNvPr>
          <p:cNvSpPr>
            <a:spLocks noGrp="1"/>
          </p:cNvSpPr>
          <p:nvPr>
            <p:ph type="title"/>
          </p:nvPr>
        </p:nvSpPr>
        <p:spPr>
          <a:xfrm>
            <a:off x="581346" y="0"/>
            <a:ext cx="10515600" cy="1325563"/>
          </a:xfrm>
        </p:spPr>
        <p:txBody>
          <a:bodyPr/>
          <a:lstStyle/>
          <a:p>
            <a:r>
              <a:rPr lang="en-US" dirty="0">
                <a:latin typeface="BookAntiqua"/>
              </a:rPr>
              <a:t>G</a:t>
            </a:r>
            <a:r>
              <a:rPr lang="en-US" sz="4400" b="0" i="0" u="none" strike="noStrike" baseline="0" dirty="0">
                <a:latin typeface="BookAntiqua"/>
              </a:rPr>
              <a:t>rowing media</a:t>
            </a:r>
            <a:endParaRPr lang="fr-FR" dirty="0"/>
          </a:p>
        </p:txBody>
      </p:sp>
      <p:sp>
        <p:nvSpPr>
          <p:cNvPr id="3" name="Espace réservé du contenu 2">
            <a:extLst>
              <a:ext uri="{FF2B5EF4-FFF2-40B4-BE49-F238E27FC236}">
                <a16:creationId xmlns:a16="http://schemas.microsoft.com/office/drawing/2014/main" id="{9D6061EC-3C66-889F-B971-813908A2A57B}"/>
              </a:ext>
            </a:extLst>
          </p:cNvPr>
          <p:cNvSpPr>
            <a:spLocks noGrp="1"/>
          </p:cNvSpPr>
          <p:nvPr>
            <p:ph idx="1"/>
          </p:nvPr>
        </p:nvSpPr>
        <p:spPr>
          <a:xfrm>
            <a:off x="349321" y="976045"/>
            <a:ext cx="7469313" cy="5640512"/>
          </a:xfrm>
        </p:spPr>
        <p:txBody>
          <a:bodyPr>
            <a:normAutofit/>
          </a:bodyPr>
          <a:lstStyle/>
          <a:p>
            <a:pPr algn="l"/>
            <a:r>
              <a:rPr lang="en-US" sz="2000" b="0" i="0" u="none" strike="noStrike" baseline="0" dirty="0">
                <a:latin typeface="BookAntiqua"/>
              </a:rPr>
              <a:t>There are different growing media that are being used for plant/ seedling propagation.</a:t>
            </a:r>
          </a:p>
          <a:p>
            <a:pPr algn="l"/>
            <a:r>
              <a:rPr lang="en-US" sz="2000" b="0" i="0" u="none" strike="noStrike" baseline="0" dirty="0">
                <a:latin typeface="BookAntiqua"/>
              </a:rPr>
              <a:t>Growing media is a combination of different materials. Better growing media produces</a:t>
            </a:r>
          </a:p>
          <a:p>
            <a:pPr algn="l"/>
            <a:r>
              <a:rPr lang="en-US" sz="2000" b="0" i="0" u="none" strike="noStrike" baseline="0" dirty="0">
                <a:latin typeface="BookAntiqua"/>
              </a:rPr>
              <a:t>good-quality seedlings that have a good survival rate. </a:t>
            </a:r>
          </a:p>
          <a:p>
            <a:pPr marL="0" indent="0" algn="l">
              <a:buNone/>
            </a:pPr>
            <a:endParaRPr lang="en-US" sz="2000" b="0" i="0" u="none" strike="noStrike" baseline="0" dirty="0">
              <a:latin typeface="BookAntiqua"/>
            </a:endParaRPr>
          </a:p>
          <a:p>
            <a:pPr algn="l"/>
            <a:r>
              <a:rPr lang="fr-FR" sz="3200" b="1" i="0" u="none" strike="noStrike" baseline="0" dirty="0" err="1">
                <a:latin typeface="TimesNewRomanPS-BoldMT"/>
              </a:rPr>
              <a:t>Quantity</a:t>
            </a:r>
            <a:r>
              <a:rPr lang="fr-FR" sz="3200" b="1" i="0" u="none" strike="noStrike" baseline="0" dirty="0">
                <a:latin typeface="TimesNewRomanPS-BoldMT"/>
              </a:rPr>
              <a:t> of </a:t>
            </a:r>
            <a:r>
              <a:rPr lang="fr-FR" sz="3200" b="1" i="0" u="none" strike="noStrike" baseline="0" dirty="0" err="1">
                <a:latin typeface="TimesNewRomanPS-BoldMT"/>
              </a:rPr>
              <a:t>Seeds</a:t>
            </a:r>
            <a:r>
              <a:rPr lang="fr-FR" sz="3200" b="1" i="0" u="none" strike="noStrike" baseline="0" dirty="0">
                <a:latin typeface="TimesNewRomanPS-BoldMT"/>
              </a:rPr>
              <a:t> </a:t>
            </a:r>
            <a:r>
              <a:rPr lang="fr-FR" sz="3200" b="1" i="0" u="none" strike="noStrike" baseline="0" dirty="0" err="1">
                <a:latin typeface="TimesNewRomanPS-BoldMT"/>
              </a:rPr>
              <a:t>Required</a:t>
            </a:r>
            <a:endParaRPr lang="fr-FR" sz="3200" b="1" i="0" u="none" strike="noStrike" baseline="0" dirty="0">
              <a:latin typeface="TimesNewRomanPS-BoldMT"/>
            </a:endParaRPr>
          </a:p>
          <a:p>
            <a:pPr algn="l"/>
            <a:r>
              <a:rPr lang="en-US" sz="2000" b="0" i="0" u="none" strike="noStrike" baseline="0" dirty="0">
                <a:latin typeface="BookAntiqua"/>
              </a:rPr>
              <a:t>The requirement of seeds of a particular species should be worked well in advance and</a:t>
            </a:r>
          </a:p>
          <a:p>
            <a:pPr algn="l"/>
            <a:r>
              <a:rPr lang="en-US" sz="2000" b="0" i="0" u="none" strike="noStrike" baseline="0" dirty="0">
                <a:latin typeface="BookAntiqua"/>
              </a:rPr>
              <a:t>procured or collected at the time of fruiting and kept ready for sowing.</a:t>
            </a:r>
          </a:p>
          <a:p>
            <a:pPr algn="l"/>
            <a:r>
              <a:rPr lang="en-US" sz="2000" b="0" i="0" u="none" strike="noStrike" baseline="0" dirty="0">
                <a:latin typeface="BookAntiqua"/>
              </a:rPr>
              <a:t>The seed weight, size of beds, spacing and plant percent are the factors for calculating</a:t>
            </a:r>
          </a:p>
          <a:p>
            <a:pPr algn="l"/>
            <a:r>
              <a:rPr lang="en-US" sz="2000" b="0" i="0" u="none" strike="noStrike" baseline="0" dirty="0">
                <a:latin typeface="BookAntiqua"/>
              </a:rPr>
              <a:t>the number of seeds to be sown in nursery beds.</a:t>
            </a:r>
          </a:p>
        </p:txBody>
      </p:sp>
      <p:sp>
        <p:nvSpPr>
          <p:cNvPr id="5" name="ZoneTexte 4">
            <a:extLst>
              <a:ext uri="{FF2B5EF4-FFF2-40B4-BE49-F238E27FC236}">
                <a16:creationId xmlns:a16="http://schemas.microsoft.com/office/drawing/2014/main" id="{5BF1F890-5BB3-29E1-07C0-3383F4902569}"/>
              </a:ext>
            </a:extLst>
          </p:cNvPr>
          <p:cNvSpPr txBox="1"/>
          <p:nvPr/>
        </p:nvSpPr>
        <p:spPr>
          <a:xfrm>
            <a:off x="7293796" y="1397675"/>
            <a:ext cx="4471827" cy="2031325"/>
          </a:xfrm>
          <a:custGeom>
            <a:avLst/>
            <a:gdLst>
              <a:gd name="connsiteX0" fmla="*/ 0 w 4471827"/>
              <a:gd name="connsiteY0" fmla="*/ 0 h 2031325"/>
              <a:gd name="connsiteX1" fmla="*/ 648415 w 4471827"/>
              <a:gd name="connsiteY1" fmla="*/ 0 h 2031325"/>
              <a:gd name="connsiteX2" fmla="*/ 1117957 w 4471827"/>
              <a:gd name="connsiteY2" fmla="*/ 0 h 2031325"/>
              <a:gd name="connsiteX3" fmla="*/ 1721653 w 4471827"/>
              <a:gd name="connsiteY3" fmla="*/ 0 h 2031325"/>
              <a:gd name="connsiteX4" fmla="*/ 2146477 w 4471827"/>
              <a:gd name="connsiteY4" fmla="*/ 0 h 2031325"/>
              <a:gd name="connsiteX5" fmla="*/ 2705455 w 4471827"/>
              <a:gd name="connsiteY5" fmla="*/ 0 h 2031325"/>
              <a:gd name="connsiteX6" fmla="*/ 3219715 w 4471827"/>
              <a:gd name="connsiteY6" fmla="*/ 0 h 2031325"/>
              <a:gd name="connsiteX7" fmla="*/ 3778694 w 4471827"/>
              <a:gd name="connsiteY7" fmla="*/ 0 h 2031325"/>
              <a:gd name="connsiteX8" fmla="*/ 4471827 w 4471827"/>
              <a:gd name="connsiteY8" fmla="*/ 0 h 2031325"/>
              <a:gd name="connsiteX9" fmla="*/ 4471827 w 4471827"/>
              <a:gd name="connsiteY9" fmla="*/ 487518 h 2031325"/>
              <a:gd name="connsiteX10" fmla="*/ 4471827 w 4471827"/>
              <a:gd name="connsiteY10" fmla="*/ 1035976 h 2031325"/>
              <a:gd name="connsiteX11" fmla="*/ 4471827 w 4471827"/>
              <a:gd name="connsiteY11" fmla="*/ 1482867 h 2031325"/>
              <a:gd name="connsiteX12" fmla="*/ 4471827 w 4471827"/>
              <a:gd name="connsiteY12" fmla="*/ 2031325 h 2031325"/>
              <a:gd name="connsiteX13" fmla="*/ 4047003 w 4471827"/>
              <a:gd name="connsiteY13" fmla="*/ 2031325 h 2031325"/>
              <a:gd name="connsiteX14" fmla="*/ 3532743 w 4471827"/>
              <a:gd name="connsiteY14" fmla="*/ 2031325 h 2031325"/>
              <a:gd name="connsiteX15" fmla="*/ 2973765 w 4471827"/>
              <a:gd name="connsiteY15" fmla="*/ 2031325 h 2031325"/>
              <a:gd name="connsiteX16" fmla="*/ 2325350 w 4471827"/>
              <a:gd name="connsiteY16" fmla="*/ 2031325 h 2031325"/>
              <a:gd name="connsiteX17" fmla="*/ 1676935 w 4471827"/>
              <a:gd name="connsiteY17" fmla="*/ 2031325 h 2031325"/>
              <a:gd name="connsiteX18" fmla="*/ 1207393 w 4471827"/>
              <a:gd name="connsiteY18" fmla="*/ 2031325 h 2031325"/>
              <a:gd name="connsiteX19" fmla="*/ 648415 w 4471827"/>
              <a:gd name="connsiteY19" fmla="*/ 2031325 h 2031325"/>
              <a:gd name="connsiteX20" fmla="*/ 0 w 4471827"/>
              <a:gd name="connsiteY20" fmla="*/ 2031325 h 2031325"/>
              <a:gd name="connsiteX21" fmla="*/ 0 w 4471827"/>
              <a:gd name="connsiteY21" fmla="*/ 1503181 h 2031325"/>
              <a:gd name="connsiteX22" fmla="*/ 0 w 4471827"/>
              <a:gd name="connsiteY22" fmla="*/ 1056289 h 2031325"/>
              <a:gd name="connsiteX23" fmla="*/ 0 w 4471827"/>
              <a:gd name="connsiteY23" fmla="*/ 609398 h 2031325"/>
              <a:gd name="connsiteX24" fmla="*/ 0 w 4471827"/>
              <a:gd name="connsiteY24"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1827" h="2031325" fill="none" extrusionOk="0">
                <a:moveTo>
                  <a:pt x="0" y="0"/>
                </a:moveTo>
                <a:cubicBezTo>
                  <a:pt x="258364" y="-27973"/>
                  <a:pt x="328948" y="26333"/>
                  <a:pt x="648415" y="0"/>
                </a:cubicBezTo>
                <a:cubicBezTo>
                  <a:pt x="967882" y="-26333"/>
                  <a:pt x="977248" y="44423"/>
                  <a:pt x="1117957" y="0"/>
                </a:cubicBezTo>
                <a:cubicBezTo>
                  <a:pt x="1258666" y="-44423"/>
                  <a:pt x="1537690" y="20093"/>
                  <a:pt x="1721653" y="0"/>
                </a:cubicBezTo>
                <a:cubicBezTo>
                  <a:pt x="1905616" y="-20093"/>
                  <a:pt x="2057871" y="23039"/>
                  <a:pt x="2146477" y="0"/>
                </a:cubicBezTo>
                <a:cubicBezTo>
                  <a:pt x="2235083" y="-23039"/>
                  <a:pt x="2458972" y="63983"/>
                  <a:pt x="2705455" y="0"/>
                </a:cubicBezTo>
                <a:cubicBezTo>
                  <a:pt x="2951938" y="-63983"/>
                  <a:pt x="3008333" y="10431"/>
                  <a:pt x="3219715" y="0"/>
                </a:cubicBezTo>
                <a:cubicBezTo>
                  <a:pt x="3431097" y="-10431"/>
                  <a:pt x="3576880" y="52574"/>
                  <a:pt x="3778694" y="0"/>
                </a:cubicBezTo>
                <a:cubicBezTo>
                  <a:pt x="3980508" y="-52574"/>
                  <a:pt x="4277364" y="64779"/>
                  <a:pt x="4471827" y="0"/>
                </a:cubicBezTo>
                <a:cubicBezTo>
                  <a:pt x="4475172" y="140677"/>
                  <a:pt x="4464690" y="328480"/>
                  <a:pt x="4471827" y="487518"/>
                </a:cubicBezTo>
                <a:cubicBezTo>
                  <a:pt x="4478964" y="646556"/>
                  <a:pt x="4438382" y="920009"/>
                  <a:pt x="4471827" y="1035976"/>
                </a:cubicBezTo>
                <a:cubicBezTo>
                  <a:pt x="4505272" y="1151943"/>
                  <a:pt x="4466046" y="1371918"/>
                  <a:pt x="4471827" y="1482867"/>
                </a:cubicBezTo>
                <a:cubicBezTo>
                  <a:pt x="4477608" y="1593816"/>
                  <a:pt x="4434678" y="1850783"/>
                  <a:pt x="4471827" y="2031325"/>
                </a:cubicBezTo>
                <a:cubicBezTo>
                  <a:pt x="4278667" y="2080317"/>
                  <a:pt x="4199935" y="1988050"/>
                  <a:pt x="4047003" y="2031325"/>
                </a:cubicBezTo>
                <a:cubicBezTo>
                  <a:pt x="3894071" y="2074600"/>
                  <a:pt x="3764576" y="2025111"/>
                  <a:pt x="3532743" y="2031325"/>
                </a:cubicBezTo>
                <a:cubicBezTo>
                  <a:pt x="3300910" y="2037539"/>
                  <a:pt x="3177518" y="1994016"/>
                  <a:pt x="2973765" y="2031325"/>
                </a:cubicBezTo>
                <a:cubicBezTo>
                  <a:pt x="2770012" y="2068634"/>
                  <a:pt x="2546284" y="2018640"/>
                  <a:pt x="2325350" y="2031325"/>
                </a:cubicBezTo>
                <a:cubicBezTo>
                  <a:pt x="2104416" y="2044010"/>
                  <a:pt x="1885589" y="1956268"/>
                  <a:pt x="1676935" y="2031325"/>
                </a:cubicBezTo>
                <a:cubicBezTo>
                  <a:pt x="1468282" y="2106382"/>
                  <a:pt x="1303197" y="2017207"/>
                  <a:pt x="1207393" y="2031325"/>
                </a:cubicBezTo>
                <a:cubicBezTo>
                  <a:pt x="1111589" y="2045443"/>
                  <a:pt x="869724" y="1976194"/>
                  <a:pt x="648415" y="2031325"/>
                </a:cubicBezTo>
                <a:cubicBezTo>
                  <a:pt x="427106" y="2086456"/>
                  <a:pt x="155659" y="1977344"/>
                  <a:pt x="0" y="2031325"/>
                </a:cubicBezTo>
                <a:cubicBezTo>
                  <a:pt x="-13989" y="1812801"/>
                  <a:pt x="48607" y="1655424"/>
                  <a:pt x="0" y="1503181"/>
                </a:cubicBezTo>
                <a:cubicBezTo>
                  <a:pt x="-48607" y="1350938"/>
                  <a:pt x="48967" y="1196227"/>
                  <a:pt x="0" y="1056289"/>
                </a:cubicBezTo>
                <a:cubicBezTo>
                  <a:pt x="-48967" y="916351"/>
                  <a:pt x="21442" y="706352"/>
                  <a:pt x="0" y="609398"/>
                </a:cubicBezTo>
                <a:cubicBezTo>
                  <a:pt x="-21442" y="512444"/>
                  <a:pt x="6367" y="296298"/>
                  <a:pt x="0" y="0"/>
                </a:cubicBezTo>
                <a:close/>
              </a:path>
              <a:path w="4471827" h="2031325" stroke="0" extrusionOk="0">
                <a:moveTo>
                  <a:pt x="0" y="0"/>
                </a:moveTo>
                <a:cubicBezTo>
                  <a:pt x="164197" y="-45307"/>
                  <a:pt x="342228" y="63187"/>
                  <a:pt x="603697" y="0"/>
                </a:cubicBezTo>
                <a:cubicBezTo>
                  <a:pt x="865166" y="-63187"/>
                  <a:pt x="980030" y="61579"/>
                  <a:pt x="1207393" y="0"/>
                </a:cubicBezTo>
                <a:cubicBezTo>
                  <a:pt x="1434756" y="-61579"/>
                  <a:pt x="1529181" y="38635"/>
                  <a:pt x="1766372" y="0"/>
                </a:cubicBezTo>
                <a:cubicBezTo>
                  <a:pt x="2003563" y="-38635"/>
                  <a:pt x="2069326" y="65677"/>
                  <a:pt x="2370068" y="0"/>
                </a:cubicBezTo>
                <a:cubicBezTo>
                  <a:pt x="2670810" y="-65677"/>
                  <a:pt x="2753245" y="57648"/>
                  <a:pt x="2973765" y="0"/>
                </a:cubicBezTo>
                <a:cubicBezTo>
                  <a:pt x="3194285" y="-57648"/>
                  <a:pt x="3326624" y="16786"/>
                  <a:pt x="3532743" y="0"/>
                </a:cubicBezTo>
                <a:cubicBezTo>
                  <a:pt x="3738862" y="-16786"/>
                  <a:pt x="4110407" y="106886"/>
                  <a:pt x="4471827" y="0"/>
                </a:cubicBezTo>
                <a:cubicBezTo>
                  <a:pt x="4499092" y="129841"/>
                  <a:pt x="4427397" y="256637"/>
                  <a:pt x="4471827" y="487518"/>
                </a:cubicBezTo>
                <a:cubicBezTo>
                  <a:pt x="4516257" y="718399"/>
                  <a:pt x="4461750" y="757930"/>
                  <a:pt x="4471827" y="975036"/>
                </a:cubicBezTo>
                <a:cubicBezTo>
                  <a:pt x="4481904" y="1192142"/>
                  <a:pt x="4465970" y="1230447"/>
                  <a:pt x="4471827" y="1482867"/>
                </a:cubicBezTo>
                <a:cubicBezTo>
                  <a:pt x="4477684" y="1735287"/>
                  <a:pt x="4423503" y="1835856"/>
                  <a:pt x="4471827" y="2031325"/>
                </a:cubicBezTo>
                <a:cubicBezTo>
                  <a:pt x="4333562" y="2078906"/>
                  <a:pt x="4208400" y="2024645"/>
                  <a:pt x="4047003" y="2031325"/>
                </a:cubicBezTo>
                <a:cubicBezTo>
                  <a:pt x="3885606" y="2038005"/>
                  <a:pt x="3728174" y="2003272"/>
                  <a:pt x="3532743" y="2031325"/>
                </a:cubicBezTo>
                <a:cubicBezTo>
                  <a:pt x="3337312" y="2059378"/>
                  <a:pt x="3259898" y="1995986"/>
                  <a:pt x="3018483" y="2031325"/>
                </a:cubicBezTo>
                <a:cubicBezTo>
                  <a:pt x="2777068" y="2066664"/>
                  <a:pt x="2631657" y="1972521"/>
                  <a:pt x="2370068" y="2031325"/>
                </a:cubicBezTo>
                <a:cubicBezTo>
                  <a:pt x="2108480" y="2090129"/>
                  <a:pt x="2066836" y="2005689"/>
                  <a:pt x="1900526" y="2031325"/>
                </a:cubicBezTo>
                <a:cubicBezTo>
                  <a:pt x="1734216" y="2056961"/>
                  <a:pt x="1444848" y="2006985"/>
                  <a:pt x="1252112" y="2031325"/>
                </a:cubicBezTo>
                <a:cubicBezTo>
                  <a:pt x="1059376" y="2055665"/>
                  <a:pt x="970979" y="2024336"/>
                  <a:pt x="827288" y="2031325"/>
                </a:cubicBezTo>
                <a:cubicBezTo>
                  <a:pt x="683597" y="2038314"/>
                  <a:pt x="239340" y="1956953"/>
                  <a:pt x="0" y="2031325"/>
                </a:cubicBezTo>
                <a:cubicBezTo>
                  <a:pt x="-16251" y="1922717"/>
                  <a:pt x="11412" y="1790529"/>
                  <a:pt x="0" y="1564120"/>
                </a:cubicBezTo>
                <a:cubicBezTo>
                  <a:pt x="-11412" y="1337711"/>
                  <a:pt x="497" y="1258934"/>
                  <a:pt x="0" y="1096916"/>
                </a:cubicBezTo>
                <a:cubicBezTo>
                  <a:pt x="-497" y="934898"/>
                  <a:pt x="42442" y="776970"/>
                  <a:pt x="0" y="568771"/>
                </a:cubicBezTo>
                <a:cubicBezTo>
                  <a:pt x="-42442" y="360572"/>
                  <a:pt x="62781" y="194585"/>
                  <a:pt x="0" y="0"/>
                </a:cubicBezTo>
                <a:close/>
              </a:path>
            </a:pathLst>
          </a:custGeom>
          <a:ln w="28575">
            <a:extLst>
              <a:ext uri="{C807C97D-BFC1-408E-A445-0C87EB9F89A2}">
                <ask:lineSketchStyleProps xmlns:ask="http://schemas.microsoft.com/office/drawing/2018/sketchyshapes" sd="1535603035">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1800" b="0" i="0" u="none" strike="noStrike" baseline="0" dirty="0">
                <a:latin typeface="BookAntiqua"/>
              </a:rPr>
              <a:t>Where, The formula is: W= A×D×100</a:t>
            </a:r>
          </a:p>
          <a:p>
            <a:pPr algn="l"/>
            <a:r>
              <a:rPr lang="fr-FR" sz="1800" b="0" i="0" u="none" strike="noStrike" baseline="0" dirty="0">
                <a:latin typeface="BookAntiqua"/>
              </a:rPr>
              <a:t>P×N</a:t>
            </a:r>
          </a:p>
          <a:p>
            <a:pPr algn="l"/>
            <a:r>
              <a:rPr lang="en-US" sz="1800" b="0" i="0" u="none" strike="noStrike" baseline="0" dirty="0">
                <a:latin typeface="BookAntiqua"/>
              </a:rPr>
              <a:t>W= Weight of seeds required in grams</a:t>
            </a:r>
          </a:p>
          <a:p>
            <a:pPr algn="l"/>
            <a:r>
              <a:rPr lang="en-US" sz="1800" b="0" i="0" u="none" strike="noStrike" baseline="0" dirty="0">
                <a:latin typeface="BookAntiqua"/>
              </a:rPr>
              <a:t>A = Area of nursery bed in square meters</a:t>
            </a:r>
          </a:p>
          <a:p>
            <a:pPr algn="l"/>
            <a:r>
              <a:rPr lang="en-US" sz="1800" b="0" i="0" u="none" strike="noStrike" baseline="0" dirty="0">
                <a:latin typeface="BookAntiqua"/>
              </a:rPr>
              <a:t>D = Number of plants needed per m2</a:t>
            </a:r>
          </a:p>
          <a:p>
            <a:pPr algn="l"/>
            <a:r>
              <a:rPr lang="en-US" sz="1800" b="0" i="0" u="none" strike="noStrike" baseline="0" dirty="0">
                <a:latin typeface="BookAntiqua"/>
              </a:rPr>
              <a:t>P = Plant percent of the species</a:t>
            </a:r>
          </a:p>
          <a:p>
            <a:pPr algn="l"/>
            <a:r>
              <a:rPr lang="en-US" sz="1800" b="0" i="0" u="none" strike="noStrike" baseline="0" dirty="0">
                <a:latin typeface="BookAntiqua"/>
              </a:rPr>
              <a:t>N = Number of seeds per gram.</a:t>
            </a:r>
            <a:endParaRPr lang="fr-FR" dirty="0"/>
          </a:p>
        </p:txBody>
      </p:sp>
    </p:spTree>
    <p:extLst>
      <p:ext uri="{BB962C8B-B14F-4D97-AF65-F5344CB8AC3E}">
        <p14:creationId xmlns:p14="http://schemas.microsoft.com/office/powerpoint/2010/main" val="3032948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3BEAD-BDC1-9B27-FEFD-8172D584645D}"/>
              </a:ext>
            </a:extLst>
          </p:cNvPr>
          <p:cNvSpPr>
            <a:spLocks noGrp="1"/>
          </p:cNvSpPr>
          <p:nvPr>
            <p:ph type="title"/>
          </p:nvPr>
        </p:nvSpPr>
        <p:spPr>
          <a:xfrm>
            <a:off x="838200" y="365125"/>
            <a:ext cx="10515600" cy="631469"/>
          </a:xfrm>
        </p:spPr>
        <p:txBody>
          <a:bodyPr>
            <a:normAutofit/>
          </a:bodyPr>
          <a:lstStyle/>
          <a:p>
            <a:r>
              <a:rPr lang="fr-FR" sz="2800" b="1" i="0" u="none" strike="noStrike" baseline="0" dirty="0">
                <a:latin typeface="TimesNewRomanPS-BoldMT"/>
              </a:rPr>
              <a:t>Time of </a:t>
            </a:r>
            <a:r>
              <a:rPr lang="fr-FR" sz="2800" b="1" i="0" u="none" strike="noStrike" baseline="0" dirty="0" err="1">
                <a:latin typeface="TimesNewRomanPS-BoldMT"/>
              </a:rPr>
              <a:t>Sowing</a:t>
            </a:r>
            <a:endParaRPr lang="fr-FR" sz="6000" b="1" dirty="0"/>
          </a:p>
        </p:txBody>
      </p:sp>
      <p:sp>
        <p:nvSpPr>
          <p:cNvPr id="3" name="Espace réservé du contenu 2">
            <a:extLst>
              <a:ext uri="{FF2B5EF4-FFF2-40B4-BE49-F238E27FC236}">
                <a16:creationId xmlns:a16="http://schemas.microsoft.com/office/drawing/2014/main" id="{C544535B-7FDA-18B0-E8C1-82E9177BEFEA}"/>
              </a:ext>
            </a:extLst>
          </p:cNvPr>
          <p:cNvSpPr>
            <a:spLocks noGrp="1"/>
          </p:cNvSpPr>
          <p:nvPr>
            <p:ph idx="1"/>
          </p:nvPr>
        </p:nvSpPr>
        <p:spPr>
          <a:xfrm>
            <a:off x="324492" y="893852"/>
            <a:ext cx="10515600" cy="5148174"/>
          </a:xfrm>
        </p:spPr>
        <p:txBody>
          <a:bodyPr/>
          <a:lstStyle/>
          <a:p>
            <a:pPr algn="l"/>
            <a:r>
              <a:rPr lang="en-US" sz="2000" i="0" u="none" strike="noStrike" baseline="0" dirty="0">
                <a:latin typeface="Arial" panose="020B0604020202020204" pitchFamily="34" charset="0"/>
                <a:cs typeface="Arial" panose="020B0604020202020204" pitchFamily="34" charset="0"/>
              </a:rPr>
              <a:t>The time of Sowing depends on:</a:t>
            </a:r>
          </a:p>
          <a:p>
            <a:pPr algn="l"/>
            <a:r>
              <a:rPr lang="fr-FR" sz="2000" i="0" u="none" strike="noStrike" baseline="0" dirty="0">
                <a:latin typeface="Arial" panose="020B0604020202020204" pitchFamily="34" charset="0"/>
                <a:cs typeface="Arial" panose="020B0604020202020204" pitchFamily="34" charset="0"/>
              </a:rPr>
              <a:t>• Time of </a:t>
            </a:r>
            <a:r>
              <a:rPr lang="fr-FR" sz="2000" i="0" u="none" strike="noStrike" baseline="0" dirty="0" err="1">
                <a:latin typeface="Arial" panose="020B0604020202020204" pitchFamily="34" charset="0"/>
                <a:cs typeface="Arial" panose="020B0604020202020204" pitchFamily="34" charset="0"/>
              </a:rPr>
              <a:t>seed</a:t>
            </a:r>
            <a:r>
              <a:rPr lang="fr-FR" sz="2000" i="0" u="none" strike="noStrike" baseline="0" dirty="0">
                <a:latin typeface="Arial" panose="020B0604020202020204" pitchFamily="34" charset="0"/>
                <a:cs typeface="Arial" panose="020B0604020202020204" pitchFamily="34" charset="0"/>
              </a:rPr>
              <a:t> </a:t>
            </a:r>
            <a:r>
              <a:rPr lang="fr-FR" sz="2000" i="0" u="none" strike="noStrike" baseline="0" dirty="0" err="1">
                <a:latin typeface="Arial" panose="020B0604020202020204" pitchFamily="34" charset="0"/>
                <a:cs typeface="Arial" panose="020B0604020202020204" pitchFamily="34" charset="0"/>
              </a:rPr>
              <a:t>ripening</a:t>
            </a:r>
            <a:endParaRPr lang="fr-FR" sz="2000" i="0" u="none" strike="noStrike" baseline="0" dirty="0">
              <a:latin typeface="Arial" panose="020B0604020202020204" pitchFamily="34" charset="0"/>
              <a:cs typeface="Arial" panose="020B0604020202020204" pitchFamily="34" charset="0"/>
            </a:endParaRPr>
          </a:p>
          <a:p>
            <a:pPr algn="l"/>
            <a:r>
              <a:rPr lang="en-US" sz="2000" i="0" u="none" strike="noStrike" baseline="0" dirty="0">
                <a:latin typeface="Arial" panose="020B0604020202020204" pitchFamily="34" charset="0"/>
                <a:cs typeface="Arial" panose="020B0604020202020204" pitchFamily="34" charset="0"/>
              </a:rPr>
              <a:t>• The growth rate of species</a:t>
            </a:r>
          </a:p>
          <a:p>
            <a:pPr algn="l"/>
            <a:r>
              <a:rPr lang="en-US" sz="2000" i="0" u="none" strike="noStrike" baseline="0" dirty="0">
                <a:latin typeface="Arial" panose="020B0604020202020204" pitchFamily="34" charset="0"/>
                <a:cs typeface="Arial" panose="020B0604020202020204" pitchFamily="34" charset="0"/>
              </a:rPr>
              <a:t>• Size of plants for transplanting</a:t>
            </a:r>
          </a:p>
          <a:p>
            <a:pPr algn="l"/>
            <a:r>
              <a:rPr lang="en-US" sz="2000" i="0" u="none" strike="noStrike" baseline="0" dirty="0">
                <a:latin typeface="Arial" panose="020B0604020202020204" pitchFamily="34" charset="0"/>
                <a:cs typeface="Arial" panose="020B0604020202020204" pitchFamily="34" charset="0"/>
              </a:rPr>
              <a:t>• The climatic condition of the locality</a:t>
            </a:r>
          </a:p>
          <a:p>
            <a:pPr marL="0" indent="0" algn="l">
              <a:buNone/>
            </a:pPr>
            <a:endParaRPr lang="fr-FR" b="1" dirty="0">
              <a:latin typeface="TimesNewRomanPS-BoldMT"/>
            </a:endParaRPr>
          </a:p>
          <a:p>
            <a:pPr algn="l"/>
            <a:r>
              <a:rPr lang="fr-FR" sz="2400" b="1" i="0" u="none" strike="noStrike" baseline="0" dirty="0">
                <a:latin typeface="TimesNewRomanPS-BoldMT"/>
              </a:rPr>
              <a:t>Methods of </a:t>
            </a:r>
            <a:r>
              <a:rPr lang="fr-FR" sz="2400" b="1" i="0" u="none" strike="noStrike" baseline="0" dirty="0" err="1">
                <a:latin typeface="TimesNewRomanPS-BoldMT"/>
              </a:rPr>
              <a:t>Sowing</a:t>
            </a:r>
            <a:endParaRPr lang="fr-FR" sz="2400" b="1" i="0" u="none" strike="noStrike" baseline="0" dirty="0">
              <a:latin typeface="TimesNewRomanPS-BoldMT"/>
            </a:endParaRPr>
          </a:p>
          <a:p>
            <a:pPr algn="l"/>
            <a:r>
              <a:rPr lang="fr-FR" sz="2000" b="1" i="0" u="none" strike="noStrike" baseline="0" dirty="0">
                <a:solidFill>
                  <a:srgbClr val="468AB4"/>
                </a:solidFill>
                <a:latin typeface="BookAntiqua-Bold"/>
              </a:rPr>
              <a:t>Broadcasting:</a:t>
            </a:r>
          </a:p>
          <a:p>
            <a:pPr algn="l"/>
            <a:r>
              <a:rPr lang="en-US" sz="2000" b="0" i="0" u="none" strike="noStrike" baseline="0" dirty="0">
                <a:solidFill>
                  <a:srgbClr val="000000"/>
                </a:solidFill>
                <a:latin typeface="SymbolMT"/>
              </a:rPr>
              <a:t>• </a:t>
            </a:r>
            <a:r>
              <a:rPr lang="en-US" sz="2000" b="0" i="0" u="none" strike="noStrike" baseline="0" dirty="0">
                <a:solidFill>
                  <a:srgbClr val="000000"/>
                </a:solidFill>
                <a:latin typeface="BookAntiqua"/>
              </a:rPr>
              <a:t>Seeds are spread uniformly over the mother bed and covered to the thickness of the smallest diameter of the seed.</a:t>
            </a:r>
          </a:p>
          <a:p>
            <a:pPr algn="l"/>
            <a:r>
              <a:rPr lang="en-US" sz="2000" b="0" i="0" u="none" strike="noStrike" baseline="0" dirty="0">
                <a:solidFill>
                  <a:srgbClr val="000000"/>
                </a:solidFill>
                <a:latin typeface="SymbolMT"/>
              </a:rPr>
              <a:t>• </a:t>
            </a:r>
            <a:r>
              <a:rPr lang="en-US" sz="2000" b="0" i="0" u="none" strike="noStrike" baseline="0" dirty="0">
                <a:solidFill>
                  <a:srgbClr val="000000"/>
                </a:solidFill>
                <a:latin typeface="BookAntiqua"/>
              </a:rPr>
              <a:t>Usually used for small seeds (</a:t>
            </a:r>
            <a:r>
              <a:rPr lang="en-US" sz="2000" b="0" i="1" u="none" strike="noStrike" baseline="0" dirty="0">
                <a:solidFill>
                  <a:srgbClr val="000000"/>
                </a:solidFill>
                <a:latin typeface="BookAntiqua-Italic"/>
              </a:rPr>
              <a:t>Eucalyptus</a:t>
            </a:r>
            <a:r>
              <a:rPr lang="en-US" sz="2000" b="0" i="0" u="none" strike="noStrike" baseline="0" dirty="0">
                <a:solidFill>
                  <a:srgbClr val="000000"/>
                </a:solidFill>
                <a:latin typeface="BookAntiqua"/>
              </a:rPr>
              <a:t>), light seeds and seeds with </a:t>
            </a:r>
            <a:r>
              <a:rPr lang="fr-FR" sz="2000" b="0" i="0" u="none" strike="noStrike" baseline="0" dirty="0" err="1">
                <a:solidFill>
                  <a:schemeClr val="accent2"/>
                </a:solidFill>
                <a:latin typeface="BookAntiqua"/>
              </a:rPr>
              <a:t>poor</a:t>
            </a:r>
            <a:r>
              <a:rPr lang="fr-FR" sz="2000" b="0" i="0" u="none" strike="noStrike" baseline="0" dirty="0">
                <a:solidFill>
                  <a:schemeClr val="accent2"/>
                </a:solidFill>
                <a:latin typeface="BookAntiqua"/>
              </a:rPr>
              <a:t> germination percentage.</a:t>
            </a:r>
            <a:endParaRPr lang="fr-FR" sz="4000" dirty="0">
              <a:solidFill>
                <a:schemeClr val="accent2"/>
              </a:solidFill>
            </a:endParaRPr>
          </a:p>
        </p:txBody>
      </p:sp>
      <p:pic>
        <p:nvPicPr>
          <p:cNvPr id="5" name="Image 4">
            <a:extLst>
              <a:ext uri="{FF2B5EF4-FFF2-40B4-BE49-F238E27FC236}">
                <a16:creationId xmlns:a16="http://schemas.microsoft.com/office/drawing/2014/main" id="{472B6BF5-0D17-C109-7846-1F37E1050B46}"/>
              </a:ext>
            </a:extLst>
          </p:cNvPr>
          <p:cNvPicPr>
            <a:picLocks noChangeAspect="1"/>
          </p:cNvPicPr>
          <p:nvPr/>
        </p:nvPicPr>
        <p:blipFill>
          <a:blip r:embed="rId2"/>
          <a:stretch>
            <a:fillRect/>
          </a:stretch>
        </p:blipFill>
        <p:spPr>
          <a:xfrm>
            <a:off x="7726802" y="996594"/>
            <a:ext cx="2907904" cy="2146718"/>
          </a:xfrm>
          <a:prstGeom prst="rect">
            <a:avLst/>
          </a:prstGeom>
        </p:spPr>
      </p:pic>
    </p:spTree>
    <p:extLst>
      <p:ext uri="{BB962C8B-B14F-4D97-AF65-F5344CB8AC3E}">
        <p14:creationId xmlns:p14="http://schemas.microsoft.com/office/powerpoint/2010/main" val="1998503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AE297BA-9E1B-38AC-D78E-2B931F7F5B3D}"/>
              </a:ext>
            </a:extLst>
          </p:cNvPr>
          <p:cNvSpPr txBox="1"/>
          <p:nvPr/>
        </p:nvSpPr>
        <p:spPr>
          <a:xfrm>
            <a:off x="431516" y="273946"/>
            <a:ext cx="7233006" cy="1754326"/>
          </a:xfrm>
          <a:prstGeom prst="rect">
            <a:avLst/>
          </a:prstGeom>
          <a:ln w="38100">
            <a:solidFill>
              <a:srgbClr val="9966FF"/>
            </a:solidFill>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1800" b="1" i="0" u="none" strike="noStrike" baseline="0" dirty="0">
                <a:solidFill>
                  <a:srgbClr val="000000"/>
                </a:solidFill>
                <a:latin typeface="BookAntiqua"/>
              </a:rPr>
              <a:t>Short viable seeds </a:t>
            </a:r>
            <a:r>
              <a:rPr lang="en-US" dirty="0">
                <a:solidFill>
                  <a:srgbClr val="000000"/>
                </a:solidFill>
                <a:latin typeface="BookAntiqua"/>
              </a:rPr>
              <a:t>: </a:t>
            </a:r>
            <a:r>
              <a:rPr lang="en-US" sz="1800" b="0" i="0" u="none" strike="noStrike" baseline="0" dirty="0">
                <a:solidFill>
                  <a:srgbClr val="000000"/>
                </a:solidFill>
                <a:latin typeface="BookAntiqua"/>
              </a:rPr>
              <a:t>Should be sown immediately</a:t>
            </a:r>
          </a:p>
          <a:p>
            <a:pPr algn="l"/>
            <a:r>
              <a:rPr lang="en-US" sz="1800" b="1" i="0" u="none" strike="noStrike" baseline="0" dirty="0">
                <a:solidFill>
                  <a:srgbClr val="000000"/>
                </a:solidFill>
                <a:latin typeface="BookAntiqua"/>
              </a:rPr>
              <a:t>Long viable seeds </a:t>
            </a:r>
            <a:r>
              <a:rPr lang="en-US" sz="1800" b="0" i="0" u="none" strike="noStrike" baseline="0" dirty="0">
                <a:solidFill>
                  <a:srgbClr val="000000"/>
                </a:solidFill>
                <a:latin typeface="BookAntiqua"/>
              </a:rPr>
              <a:t>: When the temperature is moderate i.e. between      September to October or between February to March</a:t>
            </a:r>
          </a:p>
          <a:p>
            <a:pPr algn="l"/>
            <a:r>
              <a:rPr lang="en-US" sz="1800" b="1" i="0" u="none" strike="noStrike" baseline="0" dirty="0">
                <a:solidFill>
                  <a:srgbClr val="000000"/>
                </a:solidFill>
                <a:latin typeface="BookAntiqua"/>
              </a:rPr>
              <a:t>For small seedlings</a:t>
            </a:r>
            <a:r>
              <a:rPr lang="en-US" sz="1800" b="0" i="0" u="none" strike="noStrike" baseline="0" dirty="0">
                <a:solidFill>
                  <a:srgbClr val="000000"/>
                </a:solidFill>
                <a:latin typeface="BookAntiqua"/>
              </a:rPr>
              <a:t>:  Sowing time: Spring</a:t>
            </a:r>
          </a:p>
          <a:p>
            <a:pPr algn="l"/>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Transplanting</a:t>
            </a:r>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Rainy</a:t>
            </a:r>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Season</a:t>
            </a:r>
            <a:endParaRPr lang="fr-FR" sz="1800" b="0" i="0" u="none" strike="noStrike" baseline="0" dirty="0">
              <a:solidFill>
                <a:srgbClr val="000000"/>
              </a:solidFill>
              <a:latin typeface="BookAntiqua"/>
            </a:endParaRPr>
          </a:p>
          <a:p>
            <a:pPr algn="l"/>
            <a:r>
              <a:rPr lang="en-US" sz="1800" b="1" i="0" u="none" strike="noStrike" baseline="0" dirty="0">
                <a:solidFill>
                  <a:srgbClr val="000000"/>
                </a:solidFill>
                <a:latin typeface="BookAntiqua"/>
              </a:rPr>
              <a:t>For tall seedlings</a:t>
            </a:r>
            <a:r>
              <a:rPr lang="en-US" b="1" dirty="0">
                <a:solidFill>
                  <a:srgbClr val="000000"/>
                </a:solidFill>
                <a:latin typeface="BookAntiqua"/>
              </a:rPr>
              <a:t> /</a:t>
            </a:r>
            <a:r>
              <a:rPr lang="en-US" sz="1800" b="1" i="0" u="none" strike="noStrike" baseline="0" dirty="0">
                <a:solidFill>
                  <a:srgbClr val="000000"/>
                </a:solidFill>
                <a:latin typeface="BookAntiqua"/>
              </a:rPr>
              <a:t>stumps</a:t>
            </a:r>
            <a:r>
              <a:rPr lang="en-US" sz="1800" b="0" i="0" u="none" strike="noStrike" baseline="0" dirty="0">
                <a:solidFill>
                  <a:srgbClr val="000000"/>
                </a:solidFill>
                <a:latin typeface="BookAntiqua"/>
              </a:rPr>
              <a:t>: Sowing time: Rainy Season</a:t>
            </a:r>
            <a:endParaRPr lang="fr-FR" dirty="0"/>
          </a:p>
        </p:txBody>
      </p:sp>
      <p:sp>
        <p:nvSpPr>
          <p:cNvPr id="10" name="ZoneTexte 9">
            <a:extLst>
              <a:ext uri="{FF2B5EF4-FFF2-40B4-BE49-F238E27FC236}">
                <a16:creationId xmlns:a16="http://schemas.microsoft.com/office/drawing/2014/main" id="{EB929BED-4850-BF3A-3EF8-5042396B7469}"/>
              </a:ext>
            </a:extLst>
          </p:cNvPr>
          <p:cNvSpPr txBox="1"/>
          <p:nvPr/>
        </p:nvSpPr>
        <p:spPr>
          <a:xfrm>
            <a:off x="274320" y="2305960"/>
            <a:ext cx="6096000" cy="4278094"/>
          </a:xfrm>
          <a:prstGeom prst="rect">
            <a:avLst/>
          </a:prstGeom>
          <a:noFill/>
        </p:spPr>
        <p:txBody>
          <a:bodyPr wrap="square">
            <a:spAutoFit/>
          </a:bodyPr>
          <a:lstStyle/>
          <a:p>
            <a:pPr algn="l"/>
            <a:r>
              <a:rPr lang="fr-FR" sz="2000" b="1" i="0" u="none" strike="noStrike" baseline="0" dirty="0">
                <a:solidFill>
                  <a:srgbClr val="468AB4"/>
                </a:solidFill>
                <a:latin typeface="BookAntiqua-Bold"/>
              </a:rPr>
              <a:t>B. Line </a:t>
            </a:r>
            <a:r>
              <a:rPr lang="fr-FR" sz="2000" b="1" i="0" u="none" strike="noStrike" baseline="0" dirty="0" err="1">
                <a:solidFill>
                  <a:srgbClr val="468AB4"/>
                </a:solidFill>
                <a:latin typeface="BookAntiqua-Bold"/>
              </a:rPr>
              <a:t>Sowing</a:t>
            </a:r>
            <a:r>
              <a:rPr lang="fr-FR" sz="2000" b="1" i="0" u="none" strike="noStrike" baseline="0" dirty="0">
                <a:solidFill>
                  <a:srgbClr val="468AB4"/>
                </a:solidFill>
                <a:latin typeface="BookAntiqua-Bold"/>
              </a:rPr>
              <a:t>:</a:t>
            </a:r>
          </a:p>
          <a:p>
            <a:pPr algn="l"/>
            <a:r>
              <a:rPr lang="en-US" sz="1800" b="0" i="0" u="none" strike="noStrike" baseline="0" dirty="0">
                <a:solidFill>
                  <a:srgbClr val="000000"/>
                </a:solidFill>
                <a:latin typeface="SymbolMT"/>
              </a:rPr>
              <a:t>• </a:t>
            </a:r>
            <a:r>
              <a:rPr lang="en-US" sz="1800" b="0" i="0" u="none" strike="noStrike" baseline="0" dirty="0">
                <a:solidFill>
                  <a:srgbClr val="000000"/>
                </a:solidFill>
                <a:latin typeface="BookAntiqua"/>
              </a:rPr>
              <a:t>To prevent overcrowding of seedlings.</a:t>
            </a:r>
          </a:p>
          <a:p>
            <a:pPr algn="l"/>
            <a:r>
              <a:rPr lang="fr-FR" sz="1800" b="0" i="0" u="none" strike="noStrike" baseline="0" dirty="0">
                <a:solidFill>
                  <a:srgbClr val="000000"/>
                </a:solidFill>
                <a:latin typeface="SymbolMT"/>
              </a:rPr>
              <a:t>• </a:t>
            </a:r>
            <a:r>
              <a:rPr lang="fr-FR" sz="1800" b="0" i="0" u="none" strike="noStrike" baseline="0" dirty="0">
                <a:solidFill>
                  <a:srgbClr val="000000"/>
                </a:solidFill>
                <a:latin typeface="BookAntiqua"/>
              </a:rPr>
              <a:t>To </a:t>
            </a:r>
            <a:r>
              <a:rPr lang="fr-FR" sz="1800" b="0" i="0" u="none" strike="noStrike" baseline="0" dirty="0" err="1">
                <a:solidFill>
                  <a:srgbClr val="000000"/>
                </a:solidFill>
                <a:latin typeface="BookAntiqua"/>
              </a:rPr>
              <a:t>produce</a:t>
            </a:r>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healthy</a:t>
            </a:r>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seedlings</a:t>
            </a:r>
            <a:r>
              <a:rPr lang="fr-FR" sz="1800" b="0" i="0" u="none" strike="noStrike" baseline="0" dirty="0">
                <a:solidFill>
                  <a:srgbClr val="000000"/>
                </a:solidFill>
                <a:latin typeface="BookAntiqua"/>
              </a:rPr>
              <a:t>.</a:t>
            </a:r>
          </a:p>
          <a:p>
            <a:pPr algn="l"/>
            <a:r>
              <a:rPr lang="en-US" sz="1800" b="0" i="0" u="none" strike="noStrike" baseline="0" dirty="0">
                <a:solidFill>
                  <a:srgbClr val="000000"/>
                </a:solidFill>
                <a:latin typeface="SymbolMT"/>
              </a:rPr>
              <a:t>• </a:t>
            </a:r>
            <a:r>
              <a:rPr lang="en-US" sz="1800" b="0" i="0" u="none" strike="noStrike" baseline="0" dirty="0">
                <a:solidFill>
                  <a:srgbClr val="000000"/>
                </a:solidFill>
                <a:latin typeface="BookAntiqua"/>
              </a:rPr>
              <a:t>Mainly used in case of those seedlings which are directly taken out from the</a:t>
            </a:r>
          </a:p>
          <a:p>
            <a:pPr algn="l"/>
            <a:r>
              <a:rPr lang="en-US" sz="1800" b="0" i="0" u="none" strike="noStrike" baseline="0" dirty="0">
                <a:solidFill>
                  <a:srgbClr val="000000"/>
                </a:solidFill>
                <a:latin typeface="BookAntiqua"/>
              </a:rPr>
              <a:t>mother bed to the main field.</a:t>
            </a:r>
          </a:p>
          <a:p>
            <a:pPr algn="l"/>
            <a:r>
              <a:rPr lang="en-US" sz="1800" b="0" i="0" u="none" strike="noStrike" baseline="0" dirty="0">
                <a:solidFill>
                  <a:srgbClr val="000000"/>
                </a:solidFill>
                <a:latin typeface="SymbolMT"/>
              </a:rPr>
              <a:t>• </a:t>
            </a:r>
            <a:r>
              <a:rPr lang="en-US" sz="1800" b="0" i="0" u="none" strike="noStrike" baseline="0" dirty="0">
                <a:solidFill>
                  <a:srgbClr val="000000"/>
                </a:solidFill>
                <a:latin typeface="BookAntiqua"/>
              </a:rPr>
              <a:t>Lines are drawn on the mother bed and seeds are sown in these lines and covered</a:t>
            </a:r>
          </a:p>
          <a:p>
            <a:pPr algn="l"/>
            <a:r>
              <a:rPr lang="fr-FR" sz="1800" b="0" i="0" u="none" strike="noStrike" baseline="0" dirty="0" err="1">
                <a:solidFill>
                  <a:srgbClr val="000000"/>
                </a:solidFill>
                <a:latin typeface="BookAntiqua"/>
              </a:rPr>
              <a:t>with</a:t>
            </a:r>
            <a:r>
              <a:rPr lang="fr-FR" sz="1800" b="0" i="0" u="none" strike="noStrike" baseline="0" dirty="0">
                <a:solidFill>
                  <a:srgbClr val="000000"/>
                </a:solidFill>
                <a:latin typeface="BookAntiqua"/>
              </a:rPr>
              <a:t> </a:t>
            </a:r>
            <a:r>
              <a:rPr lang="fr-FR" sz="1800" b="0" i="0" u="none" strike="noStrike" baseline="0" dirty="0" err="1">
                <a:solidFill>
                  <a:srgbClr val="000000"/>
                </a:solidFill>
                <a:latin typeface="BookAntiqua"/>
              </a:rPr>
              <a:t>soil</a:t>
            </a:r>
            <a:r>
              <a:rPr lang="fr-FR" sz="1800" b="0" i="0" u="none" strike="noStrike" baseline="0" dirty="0">
                <a:solidFill>
                  <a:srgbClr val="000000"/>
                </a:solidFill>
                <a:latin typeface="BookAntiqua"/>
              </a:rPr>
              <a:t>.</a:t>
            </a:r>
          </a:p>
          <a:p>
            <a:pPr algn="l"/>
            <a:r>
              <a:rPr lang="en-US" sz="1800" b="0" i="0" u="none" strike="noStrike" baseline="0" dirty="0">
                <a:solidFill>
                  <a:srgbClr val="000000"/>
                </a:solidFill>
                <a:latin typeface="SymbolMT"/>
              </a:rPr>
              <a:t>• </a:t>
            </a:r>
            <a:r>
              <a:rPr lang="en-US" sz="1800" b="0" i="0" u="none" strike="noStrike" baseline="0" dirty="0">
                <a:solidFill>
                  <a:srgbClr val="000000"/>
                </a:solidFill>
                <a:latin typeface="BookAntiqua"/>
              </a:rPr>
              <a:t>For seedlings that are to be transplanted, the line distance is close when compared to</a:t>
            </a:r>
          </a:p>
          <a:p>
            <a:pPr algn="l"/>
            <a:r>
              <a:rPr lang="en-US" sz="1800" b="0" i="0" u="none" strike="noStrike" baseline="0" dirty="0">
                <a:solidFill>
                  <a:srgbClr val="000000"/>
                </a:solidFill>
                <a:latin typeface="BookAntiqua"/>
              </a:rPr>
              <a:t>those which is taken directly for out planting from the mother bed.</a:t>
            </a:r>
          </a:p>
          <a:p>
            <a:pPr algn="l"/>
            <a:r>
              <a:rPr lang="en-US" sz="1800" b="0" i="0" u="none" strike="noStrike" baseline="0" dirty="0">
                <a:solidFill>
                  <a:srgbClr val="000000"/>
                </a:solidFill>
                <a:latin typeface="SymbolMT"/>
              </a:rPr>
              <a:t>• </a:t>
            </a:r>
            <a:r>
              <a:rPr lang="en-US" sz="1800" b="0" i="0" u="none" strike="noStrike" baseline="0" dirty="0">
                <a:solidFill>
                  <a:srgbClr val="000000"/>
                </a:solidFill>
                <a:latin typeface="BookAntiqua"/>
              </a:rPr>
              <a:t>Recommended for the species having high germination percentage.</a:t>
            </a:r>
            <a:endParaRPr lang="fr-FR" dirty="0"/>
          </a:p>
        </p:txBody>
      </p:sp>
      <p:pic>
        <p:nvPicPr>
          <p:cNvPr id="12" name="Image 11">
            <a:extLst>
              <a:ext uri="{FF2B5EF4-FFF2-40B4-BE49-F238E27FC236}">
                <a16:creationId xmlns:a16="http://schemas.microsoft.com/office/drawing/2014/main" id="{63C7A353-ECC3-825C-32F3-6541C58FEBF7}"/>
              </a:ext>
            </a:extLst>
          </p:cNvPr>
          <p:cNvPicPr>
            <a:picLocks noChangeAspect="1"/>
          </p:cNvPicPr>
          <p:nvPr/>
        </p:nvPicPr>
        <p:blipFill>
          <a:blip r:embed="rId2"/>
          <a:stretch>
            <a:fillRect/>
          </a:stretch>
        </p:blipFill>
        <p:spPr>
          <a:xfrm>
            <a:off x="6507316" y="2534934"/>
            <a:ext cx="4877489" cy="2982320"/>
          </a:xfrm>
          <a:prstGeom prst="rect">
            <a:avLst/>
          </a:prstGeom>
        </p:spPr>
      </p:pic>
      <p:sp>
        <p:nvSpPr>
          <p:cNvPr id="14" name="ZoneTexte 13">
            <a:extLst>
              <a:ext uri="{FF2B5EF4-FFF2-40B4-BE49-F238E27FC236}">
                <a16:creationId xmlns:a16="http://schemas.microsoft.com/office/drawing/2014/main" id="{5A516F65-3390-E025-CFA7-E0774BE164ED}"/>
              </a:ext>
            </a:extLst>
          </p:cNvPr>
          <p:cNvSpPr txBox="1"/>
          <p:nvPr/>
        </p:nvSpPr>
        <p:spPr>
          <a:xfrm>
            <a:off x="6873240" y="5654584"/>
            <a:ext cx="6096000" cy="369332"/>
          </a:xfrm>
          <a:prstGeom prst="rect">
            <a:avLst/>
          </a:prstGeom>
          <a:noFill/>
        </p:spPr>
        <p:txBody>
          <a:bodyPr wrap="square">
            <a:spAutoFit/>
          </a:bodyPr>
          <a:lstStyle/>
          <a:p>
            <a:r>
              <a:rPr lang="fr-FR" sz="1800" b="1" i="0" u="none" strike="noStrike" baseline="0" dirty="0">
                <a:solidFill>
                  <a:srgbClr val="006888"/>
                </a:solidFill>
                <a:latin typeface="TimesNewRomanPS-BoldMT"/>
              </a:rPr>
              <a:t>Fig.: Line </a:t>
            </a:r>
            <a:r>
              <a:rPr lang="fr-FR" sz="1800" b="1" i="0" u="none" strike="noStrike" baseline="0" dirty="0" err="1">
                <a:solidFill>
                  <a:srgbClr val="006888"/>
                </a:solidFill>
                <a:latin typeface="TimesNewRomanPS-BoldMT"/>
              </a:rPr>
              <a:t>Sowing</a:t>
            </a:r>
            <a:endParaRPr lang="fr-FR" dirty="0"/>
          </a:p>
        </p:txBody>
      </p:sp>
    </p:spTree>
    <p:extLst>
      <p:ext uri="{BB962C8B-B14F-4D97-AF65-F5344CB8AC3E}">
        <p14:creationId xmlns:p14="http://schemas.microsoft.com/office/powerpoint/2010/main" val="233238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6D5483-FB42-1537-20D8-18A409FD5A22}"/>
              </a:ext>
            </a:extLst>
          </p:cNvPr>
          <p:cNvSpPr>
            <a:spLocks noGrp="1"/>
          </p:cNvSpPr>
          <p:nvPr>
            <p:ph idx="1"/>
          </p:nvPr>
        </p:nvSpPr>
        <p:spPr>
          <a:xfrm>
            <a:off x="838200" y="380144"/>
            <a:ext cx="10515600" cy="5796819"/>
          </a:xfrm>
        </p:spPr>
        <p:txBody>
          <a:bodyPr>
            <a:normAutofit/>
          </a:bodyPr>
          <a:lstStyle/>
          <a:p>
            <a:pPr algn="l"/>
            <a:r>
              <a:rPr lang="fr-FR" b="1" i="0" u="none" strike="noStrike" baseline="0" dirty="0">
                <a:solidFill>
                  <a:srgbClr val="468AB4"/>
                </a:solidFill>
                <a:latin typeface="BookAntiqua-Bold"/>
              </a:rPr>
              <a:t>C. </a:t>
            </a:r>
            <a:r>
              <a:rPr lang="fr-FR" b="1" i="0" u="none" strike="noStrike" baseline="0" dirty="0" err="1">
                <a:solidFill>
                  <a:srgbClr val="468AB4"/>
                </a:solidFill>
                <a:latin typeface="BookAntiqua-Bold"/>
              </a:rPr>
              <a:t>Dibbling</a:t>
            </a:r>
            <a:endParaRPr lang="fr-FR" b="1" i="0" u="none" strike="noStrike" baseline="0" dirty="0">
              <a:solidFill>
                <a:srgbClr val="468AB4"/>
              </a:solidFill>
              <a:latin typeface="BookAntiqua-Bold"/>
            </a:endParaRPr>
          </a:p>
          <a:p>
            <a:pPr algn="l"/>
            <a:r>
              <a:rPr lang="en-US" b="0" i="0" u="none" strike="noStrike" baseline="0" dirty="0">
                <a:solidFill>
                  <a:srgbClr val="000000"/>
                </a:solidFill>
                <a:latin typeface="SymbolMT"/>
              </a:rPr>
              <a:t>• </a:t>
            </a:r>
            <a:r>
              <a:rPr lang="en-US" b="0" i="0" u="none" strike="noStrike" baseline="0" dirty="0">
                <a:solidFill>
                  <a:srgbClr val="000000"/>
                </a:solidFill>
                <a:latin typeface="BookAntiqua"/>
              </a:rPr>
              <a:t>Adopted for bigger-sized seeds with high germination percentage.</a:t>
            </a:r>
          </a:p>
          <a:p>
            <a:pPr algn="l"/>
            <a:r>
              <a:rPr lang="en-US" b="0" i="0" u="none" strike="noStrike" baseline="0" dirty="0">
                <a:solidFill>
                  <a:srgbClr val="000000"/>
                </a:solidFill>
                <a:latin typeface="SymbolMT"/>
              </a:rPr>
              <a:t>• </a:t>
            </a:r>
            <a:r>
              <a:rPr lang="en-US" b="0" i="0" u="none" strike="noStrike" baseline="0" dirty="0">
                <a:solidFill>
                  <a:srgbClr val="000000"/>
                </a:solidFill>
                <a:latin typeface="BookAntiqua"/>
              </a:rPr>
              <a:t>In the case of seeds with low germination, seeds are dibbled with an increased </a:t>
            </a:r>
            <a:r>
              <a:rPr lang="fr-FR" b="0" i="0" u="none" strike="noStrike" baseline="0" dirty="0" err="1">
                <a:solidFill>
                  <a:srgbClr val="000000"/>
                </a:solidFill>
                <a:latin typeface="BookAntiqua"/>
              </a:rPr>
              <a:t>number</a:t>
            </a:r>
            <a:r>
              <a:rPr lang="fr-FR" b="0" i="0" u="none" strike="noStrike" baseline="0" dirty="0">
                <a:solidFill>
                  <a:srgbClr val="000000"/>
                </a:solidFill>
                <a:latin typeface="BookAntiqua"/>
              </a:rPr>
              <a:t> per drill.</a:t>
            </a:r>
          </a:p>
          <a:p>
            <a:pPr algn="l"/>
            <a:r>
              <a:rPr lang="en-US" b="0" i="0" u="none" strike="noStrike" baseline="0" dirty="0">
                <a:solidFill>
                  <a:srgbClr val="000000"/>
                </a:solidFill>
                <a:latin typeface="SymbolMT"/>
              </a:rPr>
              <a:t>• </a:t>
            </a:r>
            <a:r>
              <a:rPr lang="en-US" b="0" i="0" u="none" strike="noStrike" baseline="0" dirty="0">
                <a:solidFill>
                  <a:srgbClr val="000000"/>
                </a:solidFill>
                <a:latin typeface="BookAntiqua"/>
              </a:rPr>
              <a:t>Seeds are sown into the containers by making a hole to a depth of one centimeter.</a:t>
            </a:r>
          </a:p>
          <a:p>
            <a:pPr algn="l"/>
            <a:r>
              <a:rPr lang="en-US" b="0" i="0" u="none" strike="noStrike" baseline="0" dirty="0">
                <a:solidFill>
                  <a:srgbClr val="000000"/>
                </a:solidFill>
                <a:latin typeface="SymbolMT"/>
              </a:rPr>
              <a:t>• </a:t>
            </a:r>
            <a:r>
              <a:rPr lang="en-US" b="0" i="0" u="none" strike="noStrike" baseline="0" dirty="0">
                <a:solidFill>
                  <a:srgbClr val="000000"/>
                </a:solidFill>
                <a:latin typeface="BookAntiqua"/>
              </a:rPr>
              <a:t>Seeds dibbled at greater depth will have delayed germination / be killed due to lack of water or air.</a:t>
            </a:r>
            <a:endParaRPr lang="fr-FR" sz="4000" dirty="0"/>
          </a:p>
        </p:txBody>
      </p:sp>
      <p:pic>
        <p:nvPicPr>
          <p:cNvPr id="5" name="Image 4">
            <a:extLst>
              <a:ext uri="{FF2B5EF4-FFF2-40B4-BE49-F238E27FC236}">
                <a16:creationId xmlns:a16="http://schemas.microsoft.com/office/drawing/2014/main" id="{F7894DF3-85ED-F12C-A021-563350661EC3}"/>
              </a:ext>
            </a:extLst>
          </p:cNvPr>
          <p:cNvPicPr>
            <a:picLocks noChangeAspect="1"/>
          </p:cNvPicPr>
          <p:nvPr/>
        </p:nvPicPr>
        <p:blipFill>
          <a:blip r:embed="rId2"/>
          <a:stretch>
            <a:fillRect/>
          </a:stretch>
        </p:blipFill>
        <p:spPr>
          <a:xfrm>
            <a:off x="7913032" y="4254082"/>
            <a:ext cx="3102015" cy="1794076"/>
          </a:xfrm>
          <a:prstGeom prst="rect">
            <a:avLst/>
          </a:prstGeom>
        </p:spPr>
      </p:pic>
    </p:spTree>
    <p:extLst>
      <p:ext uri="{BB962C8B-B14F-4D97-AF65-F5344CB8AC3E}">
        <p14:creationId xmlns:p14="http://schemas.microsoft.com/office/powerpoint/2010/main" val="6547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677A2-453E-0E9D-B92F-4590B994F359}"/>
              </a:ext>
            </a:extLst>
          </p:cNvPr>
          <p:cNvSpPr>
            <a:spLocks noGrp="1"/>
          </p:cNvSpPr>
          <p:nvPr>
            <p:ph type="title"/>
          </p:nvPr>
        </p:nvSpPr>
        <p:spPr>
          <a:xfrm>
            <a:off x="1363133" y="1032391"/>
            <a:ext cx="8788400" cy="713471"/>
          </a:xfrm>
        </p:spPr>
        <p:txBody>
          <a:bodyPr>
            <a:normAutofit fontScale="90000"/>
          </a:bodyPr>
          <a:lstStyle/>
          <a:p>
            <a:r>
              <a:rPr lang="en-US" b="1" dirty="0">
                <a:solidFill>
                  <a:srgbClr val="101814"/>
                </a:solidFill>
                <a:latin typeface="Outfit"/>
              </a:rPr>
              <a:t>Common asexual propagation methods</a:t>
            </a:r>
            <a:br>
              <a:rPr lang="en-US" b="1" dirty="0">
                <a:solidFill>
                  <a:srgbClr val="101814"/>
                </a:solidFill>
                <a:latin typeface="Outfit"/>
              </a:rPr>
            </a:br>
            <a:endParaRPr lang="fr-FR" dirty="0"/>
          </a:p>
        </p:txBody>
      </p:sp>
      <p:sp>
        <p:nvSpPr>
          <p:cNvPr id="3" name="Espace réservé du contenu 2">
            <a:extLst>
              <a:ext uri="{FF2B5EF4-FFF2-40B4-BE49-F238E27FC236}">
                <a16:creationId xmlns:a16="http://schemas.microsoft.com/office/drawing/2014/main" id="{E6152CE1-DB46-0A6F-B1F6-15EC15BDF63B}"/>
              </a:ext>
            </a:extLst>
          </p:cNvPr>
          <p:cNvSpPr>
            <a:spLocks noGrp="1"/>
          </p:cNvSpPr>
          <p:nvPr>
            <p:ph idx="1"/>
          </p:nvPr>
        </p:nvSpPr>
        <p:spPr>
          <a:xfrm>
            <a:off x="440266" y="1389125"/>
            <a:ext cx="6124921" cy="5372409"/>
          </a:xfrm>
        </p:spPr>
        <p:txBody>
          <a:bodyPr>
            <a:normAutofit/>
          </a:bodyPr>
          <a:lstStyle/>
          <a:p>
            <a:pPr algn="just" fontAlgn="base"/>
            <a:r>
              <a:rPr lang="en-US" b="0" i="0" dirty="0">
                <a:solidFill>
                  <a:srgbClr val="2A2B2B"/>
                </a:solidFill>
                <a:effectLst/>
                <a:latin typeface="Outfit"/>
              </a:rPr>
              <a:t>There are several techniques used for asexual propagation of woody shrubs, including:</a:t>
            </a:r>
          </a:p>
          <a:p>
            <a:pPr algn="just" fontAlgn="base">
              <a:buFontTx/>
              <a:buChar char="-"/>
            </a:pPr>
            <a:r>
              <a:rPr lang="en-US" b="1" i="0" dirty="0">
                <a:solidFill>
                  <a:schemeClr val="accent2"/>
                </a:solidFill>
                <a:effectLst/>
                <a:latin typeface="Outfit"/>
              </a:rPr>
              <a:t>Cuttings</a:t>
            </a:r>
            <a:r>
              <a:rPr lang="en-US" b="0" i="0" dirty="0">
                <a:solidFill>
                  <a:srgbClr val="2A2B2B"/>
                </a:solidFill>
                <a:effectLst/>
                <a:latin typeface="Outfit"/>
              </a:rPr>
              <a:t> are one of the most popular methods for propagating woody shrubs. </a:t>
            </a:r>
          </a:p>
          <a:p>
            <a:pPr algn="just" fontAlgn="base">
              <a:buFontTx/>
              <a:buChar char="-"/>
            </a:pPr>
            <a:r>
              <a:rPr lang="en-US" b="0" i="0" dirty="0">
                <a:solidFill>
                  <a:srgbClr val="2A2B2B"/>
                </a:solidFill>
                <a:effectLst/>
                <a:latin typeface="Outfit"/>
              </a:rPr>
              <a:t>This technique involves taking a portion of the plant, usually a stem or leaf, and encouraging it to develop roots. </a:t>
            </a:r>
          </a:p>
          <a:p>
            <a:pPr algn="just" fontAlgn="base">
              <a:buFontTx/>
              <a:buChar char="-"/>
            </a:pPr>
            <a:r>
              <a:rPr lang="en-US" b="0" i="0" dirty="0">
                <a:solidFill>
                  <a:srgbClr val="2A2B2B"/>
                </a:solidFill>
                <a:effectLst/>
                <a:latin typeface="Outfit"/>
              </a:rPr>
              <a:t>There are three main types of cuttings:</a:t>
            </a:r>
          </a:p>
          <a:p>
            <a:endParaRPr lang="fr-FR" sz="2000" dirty="0"/>
          </a:p>
        </p:txBody>
      </p:sp>
      <p:sp>
        <p:nvSpPr>
          <p:cNvPr id="7" name="ZoneTexte 6">
            <a:extLst>
              <a:ext uri="{FF2B5EF4-FFF2-40B4-BE49-F238E27FC236}">
                <a16:creationId xmlns:a16="http://schemas.microsoft.com/office/drawing/2014/main" id="{A37DC6D4-BAE7-B526-5228-4F2982F83FEC}"/>
              </a:ext>
            </a:extLst>
          </p:cNvPr>
          <p:cNvSpPr txBox="1"/>
          <p:nvPr/>
        </p:nvSpPr>
        <p:spPr>
          <a:xfrm>
            <a:off x="267128" y="96465"/>
            <a:ext cx="11924872" cy="830997"/>
          </a:xfrm>
          <a:prstGeom prst="rect">
            <a:avLst/>
          </a:prstGeom>
          <a:noFill/>
        </p:spPr>
        <p:txBody>
          <a:bodyPr wrap="square">
            <a:spAutoFit/>
          </a:bodyPr>
          <a:lstStyle/>
          <a:p>
            <a:r>
              <a:rPr lang="en-US" sz="2400" dirty="0"/>
              <a:t>There are several methods of producing plants asexually: cuttings, layering, division, tissue culture and grafting</a:t>
            </a:r>
            <a:endParaRPr lang="en-US" sz="2400" b="0" i="0" dirty="0">
              <a:solidFill>
                <a:srgbClr val="000000"/>
              </a:solidFill>
              <a:effectLst/>
              <a:latin typeface="Source Sans Pro" panose="020B0503030403020204" pitchFamily="34" charset="0"/>
            </a:endParaRPr>
          </a:p>
        </p:txBody>
      </p:sp>
      <p:pic>
        <p:nvPicPr>
          <p:cNvPr id="2052" name="Picture 4" descr="PPT - Plant Propagation ASEXUAL PROPAGATION PowerPoint Presentation, free  download - ID:519763">
            <a:extLst>
              <a:ext uri="{FF2B5EF4-FFF2-40B4-BE49-F238E27FC236}">
                <a16:creationId xmlns:a16="http://schemas.microsoft.com/office/drawing/2014/main" id="{51D45258-C852-4169-8364-72C5EADE2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782" y="2370668"/>
            <a:ext cx="5047086" cy="439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3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7FF6B-FE62-822F-D6CB-C057A559DA13}"/>
              </a:ext>
            </a:extLst>
          </p:cNvPr>
          <p:cNvSpPr>
            <a:spLocks noGrp="1"/>
          </p:cNvSpPr>
          <p:nvPr>
            <p:ph type="title"/>
          </p:nvPr>
        </p:nvSpPr>
        <p:spPr>
          <a:xfrm>
            <a:off x="374073" y="365125"/>
            <a:ext cx="11817927" cy="1325563"/>
          </a:xfrm>
        </p:spPr>
        <p:txBody>
          <a:bodyPr>
            <a:normAutofit/>
          </a:bodyPr>
          <a:lstStyle/>
          <a:p>
            <a:r>
              <a:rPr lang="en-US" sz="4400" b="1" u="sng" dirty="0"/>
              <a:t>Chapter 5:</a:t>
            </a:r>
            <a:r>
              <a:rPr lang="en-US" sz="4400" dirty="0"/>
              <a:t>   </a:t>
            </a:r>
            <a:r>
              <a:rPr lang="en-US" sz="4400" dirty="0">
                <a:solidFill>
                  <a:schemeClr val="accent2">
                    <a:lumMod val="75000"/>
                  </a:schemeClr>
                </a:solidFill>
              </a:rPr>
              <a:t>Production in above-ground nurseries</a:t>
            </a:r>
            <a:endParaRPr lang="fr-FR" dirty="0"/>
          </a:p>
        </p:txBody>
      </p:sp>
      <p:sp>
        <p:nvSpPr>
          <p:cNvPr id="3" name="Espace réservé du contenu 2">
            <a:extLst>
              <a:ext uri="{FF2B5EF4-FFF2-40B4-BE49-F238E27FC236}">
                <a16:creationId xmlns:a16="http://schemas.microsoft.com/office/drawing/2014/main" id="{FA1CD130-A1B2-02A3-1ADB-E2876570A051}"/>
              </a:ext>
            </a:extLst>
          </p:cNvPr>
          <p:cNvSpPr>
            <a:spLocks noGrp="1"/>
          </p:cNvSpPr>
          <p:nvPr>
            <p:ph idx="1"/>
          </p:nvPr>
        </p:nvSpPr>
        <p:spPr>
          <a:xfrm>
            <a:off x="374073" y="1294545"/>
            <a:ext cx="11817927" cy="5465852"/>
          </a:xfrm>
        </p:spPr>
        <p:txBody>
          <a:bodyPr>
            <a:normAutofit/>
          </a:bodyPr>
          <a:lstStyle/>
          <a:p>
            <a:pPr algn="just"/>
            <a:r>
              <a:rPr lang="en-US" sz="2400" b="1" i="0" dirty="0">
                <a:solidFill>
                  <a:srgbClr val="202122"/>
                </a:solidFill>
                <a:effectLst/>
                <a:latin typeface="Arial" panose="020B0604020202020204" pitchFamily="34" charset="0"/>
              </a:rPr>
              <a:t>Hydroponics</a:t>
            </a:r>
            <a:r>
              <a:rPr lang="en-US" sz="2400" b="0" i="0" dirty="0">
                <a:solidFill>
                  <a:srgbClr val="202122"/>
                </a:solidFill>
                <a:effectLst/>
                <a:latin typeface="Arial" panose="020B0604020202020204" pitchFamily="34" charset="0"/>
              </a:rPr>
              <a:t> is a type of </a:t>
            </a:r>
            <a:r>
              <a:rPr lang="en-US" sz="2400" b="0" i="0" u="none" strike="noStrike" dirty="0">
                <a:solidFill>
                  <a:srgbClr val="3366CC"/>
                </a:solidFill>
                <a:effectLst/>
                <a:latin typeface="Arial" panose="020B0604020202020204" pitchFamily="34" charset="0"/>
                <a:hlinkClick r:id="rId2" tooltip="Horticulture"/>
              </a:rPr>
              <a:t>horticulture</a:t>
            </a:r>
            <a:r>
              <a:rPr lang="en-US" sz="2400" b="0" i="0" dirty="0">
                <a:solidFill>
                  <a:srgbClr val="202122"/>
                </a:solidFill>
                <a:effectLst/>
                <a:latin typeface="Arial" panose="020B0604020202020204" pitchFamily="34" charset="0"/>
              </a:rPr>
              <a:t> and a subset of </a:t>
            </a:r>
            <a:r>
              <a:rPr lang="en-US" sz="2400" b="0" i="0" u="none" strike="noStrike" dirty="0">
                <a:solidFill>
                  <a:srgbClr val="3366CC"/>
                </a:solidFill>
                <a:effectLst/>
                <a:latin typeface="Arial" panose="020B0604020202020204" pitchFamily="34" charset="0"/>
                <a:hlinkClick r:id="rId3"/>
              </a:rPr>
              <a:t>hydroculture</a:t>
            </a:r>
            <a:r>
              <a:rPr lang="en-US" sz="2400" b="0" i="0" dirty="0">
                <a:solidFill>
                  <a:srgbClr val="202122"/>
                </a:solidFill>
                <a:effectLst/>
                <a:latin typeface="Arial" panose="020B0604020202020204" pitchFamily="34" charset="0"/>
              </a:rPr>
              <a:t> which involves growing </a:t>
            </a:r>
            <a:r>
              <a:rPr lang="en-US" sz="2400" b="0" i="0" strike="noStrike" dirty="0">
                <a:effectLst/>
                <a:latin typeface="Arial" panose="020B0604020202020204" pitchFamily="34" charset="0"/>
                <a:hlinkClick r:id="rId4" tooltip="Plant">
                  <a:extLst>
                    <a:ext uri="{A12FA001-AC4F-418D-AE19-62706E023703}">
                      <ahyp:hlinkClr xmlns:ahyp="http://schemas.microsoft.com/office/drawing/2018/hyperlinkcolor" val="tx"/>
                    </a:ext>
                  </a:extLst>
                </a:hlinkClick>
              </a:rPr>
              <a:t>plants</a:t>
            </a:r>
            <a:r>
              <a:rPr lang="en-US" sz="2400" b="0" i="0" dirty="0">
                <a:effectLst/>
                <a:latin typeface="Arial" panose="020B0604020202020204" pitchFamily="34" charset="0"/>
              </a:rPr>
              <a:t>, usually </a:t>
            </a:r>
            <a:r>
              <a:rPr lang="en-US" sz="2400" b="0" i="0" strike="noStrike" dirty="0">
                <a:effectLst/>
                <a:latin typeface="Arial" panose="020B0604020202020204" pitchFamily="34" charset="0"/>
                <a:hlinkClick r:id="rId5" tooltip="Crops">
                  <a:extLst>
                    <a:ext uri="{A12FA001-AC4F-418D-AE19-62706E023703}">
                      <ahyp:hlinkClr xmlns:ahyp="http://schemas.microsoft.com/office/drawing/2018/hyperlinkcolor" val="tx"/>
                    </a:ext>
                  </a:extLst>
                </a:hlinkClick>
              </a:rPr>
              <a:t>crops</a:t>
            </a:r>
            <a:r>
              <a:rPr lang="en-US" sz="2400" b="0" i="0" dirty="0">
                <a:effectLst/>
                <a:latin typeface="Arial" panose="020B0604020202020204" pitchFamily="34" charset="0"/>
              </a:rPr>
              <a:t> or </a:t>
            </a:r>
            <a:r>
              <a:rPr lang="en-US" sz="2400" b="0" i="0" strike="noStrike" dirty="0">
                <a:effectLst/>
                <a:latin typeface="Arial" panose="020B0604020202020204" pitchFamily="34" charset="0"/>
                <a:hlinkClick r:id="rId6" tooltip="Medicinal plants">
                  <a:extLst>
                    <a:ext uri="{A12FA001-AC4F-418D-AE19-62706E023703}">
                      <ahyp:hlinkClr xmlns:ahyp="http://schemas.microsoft.com/office/drawing/2018/hyperlinkcolor" val="tx"/>
                    </a:ext>
                  </a:extLst>
                </a:hlinkClick>
              </a:rPr>
              <a:t>medicinal plants</a:t>
            </a:r>
            <a:r>
              <a:rPr lang="en-US" sz="2400" b="0" i="0" dirty="0">
                <a:effectLst/>
                <a:latin typeface="Arial" panose="020B0604020202020204" pitchFamily="34" charset="0"/>
              </a:rPr>
              <a:t>, without </a:t>
            </a:r>
            <a:r>
              <a:rPr lang="en-US" sz="2400" b="0" i="0" strike="noStrike" dirty="0">
                <a:effectLst/>
                <a:latin typeface="Arial" panose="020B0604020202020204" pitchFamily="34" charset="0"/>
                <a:hlinkClick r:id="rId7" tooltip="Soil">
                  <a:extLst>
                    <a:ext uri="{A12FA001-AC4F-418D-AE19-62706E023703}">
                      <ahyp:hlinkClr xmlns:ahyp="http://schemas.microsoft.com/office/drawing/2018/hyperlinkcolor" val="tx"/>
                    </a:ext>
                  </a:extLst>
                </a:hlinkClick>
              </a:rPr>
              <a:t>soil</a:t>
            </a:r>
            <a:r>
              <a:rPr lang="en-US" sz="2400" b="0" i="0" dirty="0">
                <a:effectLst/>
                <a:latin typeface="Arial" panose="020B0604020202020204" pitchFamily="34" charset="0"/>
              </a:rPr>
              <a:t>, by using water-based </a:t>
            </a:r>
            <a:r>
              <a:rPr lang="en-US" sz="2400" b="0" i="0" strike="noStrike" dirty="0">
                <a:effectLst/>
                <a:latin typeface="Arial" panose="020B0604020202020204" pitchFamily="34" charset="0"/>
                <a:hlinkClick r:id="rId8" tooltip="Mineral">
                  <a:extLst>
                    <a:ext uri="{A12FA001-AC4F-418D-AE19-62706E023703}">
                      <ahyp:hlinkClr xmlns:ahyp="http://schemas.microsoft.com/office/drawing/2018/hyperlinkcolor" val="tx"/>
                    </a:ext>
                  </a:extLst>
                </a:hlinkClick>
              </a:rPr>
              <a:t>mineral</a:t>
            </a:r>
            <a:r>
              <a:rPr lang="en-US" sz="2400" b="0" i="0" dirty="0">
                <a:effectLst/>
                <a:latin typeface="Arial" panose="020B0604020202020204" pitchFamily="34" charset="0"/>
              </a:rPr>
              <a:t> </a:t>
            </a:r>
            <a:r>
              <a:rPr lang="en-US" sz="2400" b="0" i="0" strike="noStrike" dirty="0">
                <a:effectLst/>
                <a:latin typeface="Arial" panose="020B0604020202020204" pitchFamily="34" charset="0"/>
                <a:hlinkClick r:id="rId9" tooltip="Plant nutrition">
                  <a:extLst>
                    <a:ext uri="{A12FA001-AC4F-418D-AE19-62706E023703}">
                      <ahyp:hlinkClr xmlns:ahyp="http://schemas.microsoft.com/office/drawing/2018/hyperlinkcolor" val="tx"/>
                    </a:ext>
                  </a:extLst>
                </a:hlinkClick>
              </a:rPr>
              <a:t>nutrient</a:t>
            </a:r>
            <a:r>
              <a:rPr lang="en-US" sz="2400" b="0" i="0" dirty="0">
                <a:effectLst/>
                <a:latin typeface="Arial" panose="020B0604020202020204" pitchFamily="34" charset="0"/>
              </a:rPr>
              <a:t> </a:t>
            </a:r>
            <a:r>
              <a:rPr lang="en-US" sz="2400" b="0" i="0" strike="noStrike" dirty="0">
                <a:effectLst/>
                <a:latin typeface="Arial" panose="020B0604020202020204" pitchFamily="34" charset="0"/>
                <a:hlinkClick r:id="rId10" tooltip="Solution (chemistry)">
                  <a:extLst>
                    <a:ext uri="{A12FA001-AC4F-418D-AE19-62706E023703}">
                      <ahyp:hlinkClr xmlns:ahyp="http://schemas.microsoft.com/office/drawing/2018/hyperlinkcolor" val="tx"/>
                    </a:ext>
                  </a:extLst>
                </a:hlinkClick>
              </a:rPr>
              <a:t>solutions</a:t>
            </a:r>
            <a:r>
              <a:rPr lang="en-US" sz="2400" b="0" i="0" dirty="0">
                <a:effectLst/>
                <a:latin typeface="Arial" panose="020B0604020202020204" pitchFamily="34" charset="0"/>
              </a:rPr>
              <a:t> in an artificial environment. </a:t>
            </a:r>
            <a:r>
              <a:rPr lang="en-US" sz="2400" b="0" i="0" strike="noStrike" dirty="0">
                <a:effectLst/>
                <a:latin typeface="Arial" panose="020B0604020202020204" pitchFamily="34" charset="0"/>
                <a:hlinkClick r:id="rId11" tooltip="Terrestrial plant">
                  <a:extLst>
                    <a:ext uri="{A12FA001-AC4F-418D-AE19-62706E023703}">
                      <ahyp:hlinkClr xmlns:ahyp="http://schemas.microsoft.com/office/drawing/2018/hyperlinkcolor" val="tx"/>
                    </a:ext>
                  </a:extLst>
                </a:hlinkClick>
              </a:rPr>
              <a:t>Terrestrial</a:t>
            </a:r>
            <a:r>
              <a:rPr lang="en-US" sz="2400" b="0" i="0" dirty="0">
                <a:effectLst/>
                <a:latin typeface="Arial" panose="020B0604020202020204" pitchFamily="34" charset="0"/>
              </a:rPr>
              <a:t> or </a:t>
            </a:r>
            <a:r>
              <a:rPr lang="en-US" sz="2400" b="0" i="0" strike="noStrike" dirty="0">
                <a:effectLst/>
                <a:latin typeface="Arial" panose="020B0604020202020204" pitchFamily="34" charset="0"/>
                <a:hlinkClick r:id="rId12" tooltip="Aquatic plant">
                  <a:extLst>
                    <a:ext uri="{A12FA001-AC4F-418D-AE19-62706E023703}">
                      <ahyp:hlinkClr xmlns:ahyp="http://schemas.microsoft.com/office/drawing/2018/hyperlinkcolor" val="tx"/>
                    </a:ext>
                  </a:extLst>
                </a:hlinkClick>
              </a:rPr>
              <a:t>aquatic plants</a:t>
            </a:r>
            <a:r>
              <a:rPr lang="en-US" sz="2400" b="0" i="0" dirty="0">
                <a:effectLst/>
                <a:latin typeface="Arial" panose="020B0604020202020204" pitchFamily="34" charset="0"/>
              </a:rPr>
              <a:t> may grow freely with their </a:t>
            </a:r>
            <a:r>
              <a:rPr lang="en-US" sz="2400" b="0" i="0" strike="noStrike" dirty="0">
                <a:effectLst/>
                <a:latin typeface="Arial" panose="020B0604020202020204" pitchFamily="34" charset="0"/>
                <a:hlinkClick r:id="rId13" tooltip="Root">
                  <a:extLst>
                    <a:ext uri="{A12FA001-AC4F-418D-AE19-62706E023703}">
                      <ahyp:hlinkClr xmlns:ahyp="http://schemas.microsoft.com/office/drawing/2018/hyperlinkcolor" val="tx"/>
                    </a:ext>
                  </a:extLst>
                </a:hlinkClick>
              </a:rPr>
              <a:t>roots</a:t>
            </a:r>
            <a:r>
              <a:rPr lang="en-US" sz="2400" b="0" i="0" dirty="0">
                <a:effectLst/>
                <a:latin typeface="Arial" panose="020B0604020202020204" pitchFamily="34" charset="0"/>
              </a:rPr>
              <a:t> exposed to the nutritious liquid or the roots may be mechanically supported by an inert medium such as </a:t>
            </a:r>
            <a:r>
              <a:rPr lang="en-US" sz="2400" b="0" i="0" strike="noStrike" dirty="0">
                <a:effectLst/>
                <a:latin typeface="Arial" panose="020B0604020202020204" pitchFamily="34" charset="0"/>
                <a:hlinkClick r:id="rId14" tooltip="Perlite">
                  <a:extLst>
                    <a:ext uri="{A12FA001-AC4F-418D-AE19-62706E023703}">
                      <ahyp:hlinkClr xmlns:ahyp="http://schemas.microsoft.com/office/drawing/2018/hyperlinkcolor" val="tx"/>
                    </a:ext>
                  </a:extLst>
                </a:hlinkClick>
              </a:rPr>
              <a:t>perlite</a:t>
            </a:r>
            <a:r>
              <a:rPr lang="en-US" sz="2400" b="0" i="0" dirty="0">
                <a:effectLst/>
                <a:latin typeface="Arial" panose="020B0604020202020204" pitchFamily="34" charset="0"/>
              </a:rPr>
              <a:t>, </a:t>
            </a:r>
            <a:r>
              <a:rPr lang="en-US" sz="2400" b="0" i="0" strike="noStrike" dirty="0">
                <a:effectLst/>
                <a:latin typeface="Arial" panose="020B0604020202020204" pitchFamily="34" charset="0"/>
                <a:hlinkClick r:id="rId15" tooltip="Gravel">
                  <a:extLst>
                    <a:ext uri="{A12FA001-AC4F-418D-AE19-62706E023703}">
                      <ahyp:hlinkClr xmlns:ahyp="http://schemas.microsoft.com/office/drawing/2018/hyperlinkcolor" val="tx"/>
                    </a:ext>
                  </a:extLst>
                </a:hlinkClick>
              </a:rPr>
              <a:t>gravel</a:t>
            </a:r>
            <a:r>
              <a:rPr lang="en-US" sz="2400" b="0" i="0" dirty="0">
                <a:effectLst/>
                <a:latin typeface="Arial" panose="020B0604020202020204" pitchFamily="34" charset="0"/>
              </a:rPr>
              <a:t>, or </a:t>
            </a:r>
            <a:r>
              <a:rPr lang="en-US" sz="2400" b="0" i="0" strike="noStrike" dirty="0">
                <a:effectLst/>
                <a:latin typeface="Arial" panose="020B0604020202020204" pitchFamily="34" charset="0"/>
                <a:hlinkClick r:id="rId16">
                  <a:extLst>
                    <a:ext uri="{A12FA001-AC4F-418D-AE19-62706E023703}">
                      <ahyp:hlinkClr xmlns:ahyp="http://schemas.microsoft.com/office/drawing/2018/hyperlinkcolor" val="tx"/>
                    </a:ext>
                  </a:extLst>
                </a:hlinkClick>
              </a:rPr>
              <a:t>other substrates</a:t>
            </a:r>
            <a:r>
              <a:rPr lang="en-US" sz="2400" b="0" i="0" dirty="0">
                <a:effectLst/>
                <a:latin typeface="Arial" panose="020B0604020202020204" pitchFamily="34" charset="0"/>
              </a:rPr>
              <a:t>.</a:t>
            </a:r>
          </a:p>
          <a:p>
            <a:pPr algn="just"/>
            <a:endParaRPr lang="en-US" b="0" i="0" dirty="0">
              <a:effectLst/>
              <a:latin typeface="Arial" panose="020B0604020202020204" pitchFamily="34" charset="0"/>
            </a:endParaRPr>
          </a:p>
          <a:p>
            <a:pPr algn="just"/>
            <a:endParaRPr lang="fr-FR" dirty="0"/>
          </a:p>
        </p:txBody>
      </p:sp>
      <p:pic>
        <p:nvPicPr>
          <p:cNvPr id="4" name="Picture 6" descr="Hydroponics vs. Traditional Farming: 10 Major Differences | Eden Green">
            <a:extLst>
              <a:ext uri="{FF2B5EF4-FFF2-40B4-BE49-F238E27FC236}">
                <a16:creationId xmlns:a16="http://schemas.microsoft.com/office/drawing/2014/main" id="{88BFF046-559B-37DA-6D27-14FAF4C66F9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32261" y="3429000"/>
            <a:ext cx="5476126" cy="308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17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ow Hydroponics Works and What to Know About Using It – One Green Planet">
            <a:extLst>
              <a:ext uri="{FF2B5EF4-FFF2-40B4-BE49-F238E27FC236}">
                <a16:creationId xmlns:a16="http://schemas.microsoft.com/office/drawing/2014/main" id="{603819B1-D4D3-B124-FFFD-9656230337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1231" y="429075"/>
            <a:ext cx="4395359" cy="2924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ponics vs. Traditional Farming: 10 Major Differences | Eden Green">
            <a:extLst>
              <a:ext uri="{FF2B5EF4-FFF2-40B4-BE49-F238E27FC236}">
                <a16:creationId xmlns:a16="http://schemas.microsoft.com/office/drawing/2014/main" id="{831619E6-3C54-F1AF-FA3F-33921BC28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042" y="3603265"/>
            <a:ext cx="5184303" cy="291802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411FBDF-0474-FF80-6997-681CDE75BC30}"/>
              </a:ext>
            </a:extLst>
          </p:cNvPr>
          <p:cNvSpPr txBox="1"/>
          <p:nvPr/>
        </p:nvSpPr>
        <p:spPr>
          <a:xfrm>
            <a:off x="305655" y="3860644"/>
            <a:ext cx="6097712" cy="1806905"/>
          </a:xfrm>
          <a:prstGeom prst="rect">
            <a:avLst/>
          </a:prstGeom>
          <a:noFill/>
        </p:spPr>
        <p:txBody>
          <a:bodyPr wrap="square">
            <a:spAutoFit/>
          </a:bodyPr>
          <a:lstStyle/>
          <a:p>
            <a:pPr algn="just">
              <a:lnSpc>
                <a:spcPct val="160000"/>
              </a:lnSpc>
            </a:pPr>
            <a:r>
              <a:rPr lang="en-US" b="0" i="0" dirty="0">
                <a:effectLst/>
                <a:latin typeface="Arial" panose="020B0604020202020204" pitchFamily="34" charset="0"/>
                <a:cs typeface="Arial" panose="020B0604020202020204" pitchFamily="34" charset="0"/>
              </a:rPr>
              <a:t>The nutrients used in </a:t>
            </a:r>
            <a:r>
              <a:rPr lang="en-US"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hydroponic systems</a:t>
            </a:r>
            <a:r>
              <a:rPr lang="en-US" b="0" i="0" dirty="0">
                <a:effectLst/>
                <a:latin typeface="Arial" panose="020B0604020202020204" pitchFamily="34" charset="0"/>
                <a:cs typeface="Arial" panose="020B0604020202020204" pitchFamily="34" charset="0"/>
              </a:rPr>
              <a:t> can come from many different </a:t>
            </a:r>
            <a:r>
              <a:rPr lang="en-US" b="0" i="0" u="none" strike="noStrike" dirty="0">
                <a:effectLst/>
                <a:latin typeface="Arial" panose="020B0604020202020204" pitchFamily="34" charset="0"/>
                <a:cs typeface="Arial" panose="020B0604020202020204" pitchFamily="34" charset="0"/>
                <a:hlinkClick r:id="rId5" tooltip="Organic matter">
                  <a:extLst>
                    <a:ext uri="{A12FA001-AC4F-418D-AE19-62706E023703}">
                      <ahyp:hlinkClr xmlns:ahyp="http://schemas.microsoft.com/office/drawing/2018/hyperlinkcolor" val="tx"/>
                    </a:ext>
                  </a:extLst>
                </a:hlinkClick>
              </a:rPr>
              <a:t>organic</a:t>
            </a:r>
            <a:r>
              <a:rPr lang="en-US" b="0" i="0" dirty="0">
                <a:effectLst/>
                <a:latin typeface="Arial" panose="020B0604020202020204" pitchFamily="34" charset="0"/>
                <a:cs typeface="Arial" panose="020B0604020202020204" pitchFamily="34" charset="0"/>
              </a:rPr>
              <a:t> or </a:t>
            </a:r>
            <a:r>
              <a:rPr lang="en-US" b="0" i="0" u="none" strike="noStrike" dirty="0">
                <a:effectLst/>
                <a:latin typeface="Arial" panose="020B0604020202020204" pitchFamily="34" charset="0"/>
                <a:cs typeface="Arial" panose="020B0604020202020204" pitchFamily="34" charset="0"/>
                <a:hlinkClick r:id="rId6" tooltip="Inorganic compound">
                  <a:extLst>
                    <a:ext uri="{A12FA001-AC4F-418D-AE19-62706E023703}">
                      <ahyp:hlinkClr xmlns:ahyp="http://schemas.microsoft.com/office/drawing/2018/hyperlinkcolor" val="tx"/>
                    </a:ext>
                  </a:extLst>
                </a:hlinkClick>
              </a:rPr>
              <a:t>inorganic</a:t>
            </a:r>
            <a:r>
              <a:rPr lang="en-US" b="0" i="0" dirty="0">
                <a:effectLst/>
                <a:latin typeface="Arial" panose="020B0604020202020204" pitchFamily="34" charset="0"/>
                <a:cs typeface="Arial" panose="020B0604020202020204" pitchFamily="34" charset="0"/>
              </a:rPr>
              <a:t> sources, including </a:t>
            </a:r>
            <a:r>
              <a:rPr lang="en-US" b="0" i="0" u="none" strike="noStrike" dirty="0">
                <a:effectLst/>
                <a:latin typeface="Arial" panose="020B0604020202020204" pitchFamily="34" charset="0"/>
                <a:cs typeface="Arial" panose="020B0604020202020204" pitchFamily="34" charset="0"/>
                <a:hlinkClick r:id="rId7" tooltip="Fish excrement">
                  <a:extLst>
                    <a:ext uri="{A12FA001-AC4F-418D-AE19-62706E023703}">
                      <ahyp:hlinkClr xmlns:ahyp="http://schemas.microsoft.com/office/drawing/2018/hyperlinkcolor" val="tx"/>
                    </a:ext>
                  </a:extLst>
                </a:hlinkClick>
              </a:rPr>
              <a:t>fish excrement</a:t>
            </a:r>
            <a:r>
              <a:rPr lang="en-US" b="0" i="0" dirty="0">
                <a:effectLst/>
                <a:latin typeface="Arial" panose="020B0604020202020204" pitchFamily="34" charset="0"/>
                <a:cs typeface="Arial" panose="020B0604020202020204" pitchFamily="34" charset="0"/>
              </a:rPr>
              <a:t>, </a:t>
            </a:r>
            <a:r>
              <a:rPr lang="en-US" b="0" i="0" u="none" strike="noStrike" dirty="0">
                <a:effectLst/>
                <a:latin typeface="Arial" panose="020B0604020202020204" pitchFamily="34" charset="0"/>
                <a:cs typeface="Arial" panose="020B0604020202020204" pitchFamily="34" charset="0"/>
                <a:hlinkClick r:id="rId8" tooltip="Duck">
                  <a:extLst>
                    <a:ext uri="{A12FA001-AC4F-418D-AE19-62706E023703}">
                      <ahyp:hlinkClr xmlns:ahyp="http://schemas.microsoft.com/office/drawing/2018/hyperlinkcolor" val="tx"/>
                    </a:ext>
                  </a:extLst>
                </a:hlinkClick>
              </a:rPr>
              <a:t>duck</a:t>
            </a:r>
            <a:r>
              <a:rPr lang="en-US" b="0" i="0" dirty="0">
                <a:effectLst/>
                <a:latin typeface="Arial" panose="020B0604020202020204" pitchFamily="34" charset="0"/>
                <a:cs typeface="Arial" panose="020B0604020202020204" pitchFamily="34" charset="0"/>
              </a:rPr>
              <a:t> </a:t>
            </a:r>
            <a:r>
              <a:rPr lang="en-US" b="0" i="0" u="none" strike="noStrike" dirty="0">
                <a:effectLst/>
                <a:latin typeface="Arial" panose="020B0604020202020204" pitchFamily="34" charset="0"/>
                <a:cs typeface="Arial" panose="020B0604020202020204" pitchFamily="34" charset="0"/>
                <a:hlinkClick r:id="rId9" tooltip="Manure">
                  <a:extLst>
                    <a:ext uri="{A12FA001-AC4F-418D-AE19-62706E023703}">
                      <ahyp:hlinkClr xmlns:ahyp="http://schemas.microsoft.com/office/drawing/2018/hyperlinkcolor" val="tx"/>
                    </a:ext>
                  </a:extLst>
                </a:hlinkClick>
              </a:rPr>
              <a:t>manure</a:t>
            </a:r>
            <a:r>
              <a:rPr lang="en-US" b="0" i="0" dirty="0">
                <a:effectLst/>
                <a:latin typeface="Arial" panose="020B0604020202020204" pitchFamily="34" charset="0"/>
                <a:cs typeface="Arial" panose="020B0604020202020204" pitchFamily="34" charset="0"/>
              </a:rPr>
              <a:t>, purchased </a:t>
            </a:r>
            <a:r>
              <a:rPr lang="en-US" b="0" i="0" u="none" strike="noStrike" dirty="0">
                <a:effectLst/>
                <a:latin typeface="Arial" panose="020B0604020202020204" pitchFamily="34" charset="0"/>
                <a:cs typeface="Arial" panose="020B0604020202020204" pitchFamily="34" charset="0"/>
                <a:hlinkClick r:id="rId10" tooltip="Chemical fertilizer">
                  <a:extLst>
                    <a:ext uri="{A12FA001-AC4F-418D-AE19-62706E023703}">
                      <ahyp:hlinkClr xmlns:ahyp="http://schemas.microsoft.com/office/drawing/2018/hyperlinkcolor" val="tx"/>
                    </a:ext>
                  </a:extLst>
                </a:hlinkClick>
              </a:rPr>
              <a:t>chemical fertilizers</a:t>
            </a:r>
            <a:r>
              <a:rPr lang="en-US" b="0" i="0" dirty="0">
                <a:effectLst/>
                <a:latin typeface="Arial" panose="020B0604020202020204" pitchFamily="34" charset="0"/>
                <a:cs typeface="Arial" panose="020B0604020202020204" pitchFamily="34" charset="0"/>
              </a:rPr>
              <a:t>, or artificial </a:t>
            </a:r>
            <a:r>
              <a:rPr lang="en-US" b="0" i="0" u="none" strike="noStrike" dirty="0">
                <a:effectLst/>
                <a:latin typeface="Arial" panose="020B0604020202020204" pitchFamily="34" charset="0"/>
                <a:cs typeface="Arial" panose="020B0604020202020204" pitchFamily="34" charset="0"/>
                <a:hlinkClick r:id="rId11" tooltip="Dennis Robert Hoagland">
                  <a:extLst>
                    <a:ext uri="{A12FA001-AC4F-418D-AE19-62706E023703}">
                      <ahyp:hlinkClr xmlns:ahyp="http://schemas.microsoft.com/office/drawing/2018/hyperlinkcolor" val="tx"/>
                    </a:ext>
                  </a:extLst>
                </a:hlinkClick>
              </a:rPr>
              <a:t>standard</a:t>
            </a:r>
            <a:r>
              <a:rPr lang="en-US" b="0" i="0" dirty="0">
                <a:effectLst/>
                <a:latin typeface="Arial" panose="020B0604020202020204" pitchFamily="34" charset="0"/>
                <a:cs typeface="Arial" panose="020B0604020202020204" pitchFamily="34" charset="0"/>
              </a:rPr>
              <a:t> or </a:t>
            </a:r>
            <a:r>
              <a:rPr lang="en-US" b="0" i="0" u="none" strike="noStrike" dirty="0">
                <a:effectLst/>
                <a:latin typeface="Arial" panose="020B0604020202020204" pitchFamily="34" charset="0"/>
                <a:cs typeface="Arial" panose="020B0604020202020204" pitchFamily="34" charset="0"/>
                <a:hlinkClick r:id="rId12" tooltip="Dennis Robert Hoagland">
                  <a:extLst>
                    <a:ext uri="{A12FA001-AC4F-418D-AE19-62706E023703}">
                      <ahyp:hlinkClr xmlns:ahyp="http://schemas.microsoft.com/office/drawing/2018/hyperlinkcolor" val="tx"/>
                    </a:ext>
                  </a:extLst>
                </a:hlinkClick>
              </a:rPr>
              <a:t>hybrid</a:t>
            </a:r>
            <a:r>
              <a:rPr lang="en-US" b="0" i="0" dirty="0">
                <a:effectLst/>
                <a:latin typeface="Arial" panose="020B0604020202020204" pitchFamily="34" charset="0"/>
                <a:cs typeface="Arial" panose="020B0604020202020204" pitchFamily="34" charset="0"/>
              </a:rPr>
              <a:t> nutrient solutions.</a:t>
            </a:r>
            <a:endParaRPr lang="en-US" b="0" i="0" baseline="30000" dirty="0">
              <a:effectLst/>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D076D4C2-1686-F311-EE47-698FB86FCE30}"/>
              </a:ext>
            </a:extLst>
          </p:cNvPr>
          <p:cNvSpPr txBox="1"/>
          <p:nvPr/>
        </p:nvSpPr>
        <p:spPr>
          <a:xfrm>
            <a:off x="400692" y="626662"/>
            <a:ext cx="6510752" cy="2554545"/>
          </a:xfrm>
          <a:prstGeom prst="rect">
            <a:avLst/>
          </a:prstGeom>
          <a:noFill/>
        </p:spPr>
        <p:txBody>
          <a:bodyPr wrap="square">
            <a:spAutoFit/>
          </a:bodyPr>
          <a:lstStyle/>
          <a:p>
            <a:pPr algn="just"/>
            <a:r>
              <a:rPr lang="en-US" sz="2000" b="0" i="0" dirty="0">
                <a:effectLst/>
                <a:latin typeface="Arial" panose="020B0604020202020204" pitchFamily="34" charset="0"/>
              </a:rPr>
              <a:t>Despite inert media, roots can cause changes of the </a:t>
            </a:r>
            <a:r>
              <a:rPr lang="en-US" sz="2000" b="0" i="0" u="none" strike="noStrike" dirty="0">
                <a:effectLst/>
                <a:latin typeface="Arial" panose="020B0604020202020204" pitchFamily="34" charset="0"/>
                <a:hlinkClick r:id="rId13" tooltip="Rhizosphere">
                  <a:extLst>
                    <a:ext uri="{A12FA001-AC4F-418D-AE19-62706E023703}">
                      <ahyp:hlinkClr xmlns:ahyp="http://schemas.microsoft.com/office/drawing/2018/hyperlinkcolor" val="tx"/>
                    </a:ext>
                  </a:extLst>
                </a:hlinkClick>
              </a:rPr>
              <a:t>rhizosphere</a:t>
            </a:r>
            <a:r>
              <a:rPr lang="en-US" sz="2000" b="0" i="0" dirty="0">
                <a:effectLst/>
                <a:latin typeface="Arial" panose="020B0604020202020204" pitchFamily="34" charset="0"/>
              </a:rPr>
              <a:t> </a:t>
            </a:r>
            <a:r>
              <a:rPr lang="en-US" sz="2000" b="0" i="0" u="none" strike="noStrike" dirty="0">
                <a:effectLst/>
                <a:latin typeface="Arial" panose="020B0604020202020204" pitchFamily="34" charset="0"/>
                <a:hlinkClick r:id="rId14" tooltip="PH">
                  <a:extLst>
                    <a:ext uri="{A12FA001-AC4F-418D-AE19-62706E023703}">
                      <ahyp:hlinkClr xmlns:ahyp="http://schemas.microsoft.com/office/drawing/2018/hyperlinkcolor" val="tx"/>
                    </a:ext>
                  </a:extLst>
                </a:hlinkClick>
              </a:rPr>
              <a:t>pH</a:t>
            </a:r>
            <a:r>
              <a:rPr lang="en-US" sz="2000" b="0" i="0" dirty="0">
                <a:effectLst/>
                <a:latin typeface="Arial" panose="020B0604020202020204" pitchFamily="34" charset="0"/>
              </a:rPr>
              <a:t> and </a:t>
            </a:r>
            <a:r>
              <a:rPr lang="en-US" sz="2000" b="0" i="0" u="none" strike="noStrike" dirty="0">
                <a:effectLst/>
                <a:latin typeface="Arial" panose="020B0604020202020204" pitchFamily="34" charset="0"/>
                <a:hlinkClick r:id="rId15" tooltip="Root exudate">
                  <a:extLst>
                    <a:ext uri="{A12FA001-AC4F-418D-AE19-62706E023703}">
                      <ahyp:hlinkClr xmlns:ahyp="http://schemas.microsoft.com/office/drawing/2018/hyperlinkcolor" val="tx"/>
                    </a:ext>
                  </a:extLst>
                </a:hlinkClick>
              </a:rPr>
              <a:t>root exudates</a:t>
            </a:r>
            <a:r>
              <a:rPr lang="en-US" sz="2000" b="0" i="0" dirty="0">
                <a:effectLst/>
                <a:latin typeface="Arial" panose="020B0604020202020204" pitchFamily="34" charset="0"/>
              </a:rPr>
              <a:t> can affect rhizosphere biology and physiological balance of the nutrient solution when </a:t>
            </a:r>
            <a:r>
              <a:rPr lang="en-US" sz="2000" b="0" i="0" u="none" strike="noStrike" dirty="0">
                <a:effectLst/>
                <a:latin typeface="Arial" panose="020B0604020202020204" pitchFamily="34" charset="0"/>
                <a:hlinkClick r:id="rId16" tooltip="Secondary metabolite">
                  <a:extLst>
                    <a:ext uri="{A12FA001-AC4F-418D-AE19-62706E023703}">
                      <ahyp:hlinkClr xmlns:ahyp="http://schemas.microsoft.com/office/drawing/2018/hyperlinkcolor" val="tx"/>
                    </a:ext>
                  </a:extLst>
                </a:hlinkClick>
              </a:rPr>
              <a:t>secondary metabolites</a:t>
            </a:r>
            <a:r>
              <a:rPr lang="en-US" sz="2000" b="0" i="0" dirty="0">
                <a:effectLst/>
                <a:latin typeface="Arial" panose="020B0604020202020204" pitchFamily="34" charset="0"/>
              </a:rPr>
              <a:t> are produced in plants.</a:t>
            </a:r>
            <a:r>
              <a:rPr lang="en-US" sz="2000" b="0" i="0" baseline="30000" dirty="0">
                <a:effectLst/>
                <a:latin typeface="Arial" panose="020B0604020202020204" pitchFamily="34" charset="0"/>
              </a:rPr>
              <a:t>  </a:t>
            </a:r>
            <a:r>
              <a:rPr lang="en-US" sz="2000" b="0" i="0" u="none" strike="noStrike" dirty="0">
                <a:effectLst/>
                <a:latin typeface="Arial" panose="020B0604020202020204" pitchFamily="34" charset="0"/>
                <a:hlinkClick r:id="rId17" tooltip="Genetically modified plant">
                  <a:extLst>
                    <a:ext uri="{A12FA001-AC4F-418D-AE19-62706E023703}">
                      <ahyp:hlinkClr xmlns:ahyp="http://schemas.microsoft.com/office/drawing/2018/hyperlinkcolor" val="tx"/>
                    </a:ext>
                  </a:extLst>
                </a:hlinkClick>
              </a:rPr>
              <a:t>Transgenic plants</a:t>
            </a:r>
            <a:r>
              <a:rPr lang="en-US" sz="2000" b="0" i="0" dirty="0">
                <a:effectLst/>
                <a:latin typeface="Arial" panose="020B0604020202020204" pitchFamily="34" charset="0"/>
              </a:rPr>
              <a:t> grown hydroponically allow the release of </a:t>
            </a:r>
            <a:r>
              <a:rPr lang="en-US" sz="2000" b="0" i="0" u="none" strike="noStrike" dirty="0">
                <a:effectLst/>
                <a:latin typeface="Arial" panose="020B0604020202020204" pitchFamily="34" charset="0"/>
                <a:hlinkClick r:id="rId18" tooltip="Pharming (genetics)">
                  <a:extLst>
                    <a:ext uri="{A12FA001-AC4F-418D-AE19-62706E023703}">
                      <ahyp:hlinkClr xmlns:ahyp="http://schemas.microsoft.com/office/drawing/2018/hyperlinkcolor" val="tx"/>
                    </a:ext>
                  </a:extLst>
                </a:hlinkClick>
              </a:rPr>
              <a:t>pharmaceutical proteins</a:t>
            </a:r>
            <a:r>
              <a:rPr lang="en-US" sz="2000" b="0" i="0" dirty="0">
                <a:effectLst/>
                <a:latin typeface="Arial" panose="020B0604020202020204" pitchFamily="34" charset="0"/>
              </a:rPr>
              <a:t> as part of the root exudate into the hydroponic medium.</a:t>
            </a:r>
          </a:p>
        </p:txBody>
      </p:sp>
    </p:spTree>
    <p:extLst>
      <p:ext uri="{BB962C8B-B14F-4D97-AF65-F5344CB8AC3E}">
        <p14:creationId xmlns:p14="http://schemas.microsoft.com/office/powerpoint/2010/main" val="2948820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0464F8-C8D3-6685-AB37-505F3DA902C2}"/>
              </a:ext>
            </a:extLst>
          </p:cNvPr>
          <p:cNvSpPr>
            <a:spLocks noGrp="1"/>
          </p:cNvSpPr>
          <p:nvPr>
            <p:ph idx="1"/>
          </p:nvPr>
        </p:nvSpPr>
        <p:spPr>
          <a:xfrm>
            <a:off x="554803" y="380143"/>
            <a:ext cx="7511265" cy="5827642"/>
          </a:xfrm>
        </p:spPr>
        <p:txBody>
          <a:bodyPr>
            <a:normAutofit fontScale="85000" lnSpcReduction="10000"/>
          </a:bodyPr>
          <a:lstStyle/>
          <a:p>
            <a:pPr marL="0" indent="0" algn="just">
              <a:lnSpc>
                <a:spcPct val="160000"/>
              </a:lnSpc>
              <a:buNone/>
            </a:pPr>
            <a:r>
              <a:rPr lang="en-US" b="0" i="0" dirty="0">
                <a:effectLst/>
                <a:latin typeface="Arial" panose="020B0604020202020204" pitchFamily="34" charset="0"/>
                <a:cs typeface="Arial" panose="020B0604020202020204" pitchFamily="34" charset="0"/>
              </a:rPr>
              <a:t>In contrast to field cultivation, plants are commonly grown hydroponically in a </a:t>
            </a:r>
            <a:r>
              <a:rPr lang="en-US" b="0" i="0" strike="noStrike" dirty="0">
                <a:effectLst/>
                <a:latin typeface="Arial" panose="020B0604020202020204" pitchFamily="34" charset="0"/>
                <a:cs typeface="Arial" panose="020B0604020202020204" pitchFamily="34" charset="0"/>
                <a:hlinkClick r:id="rId2" tooltip="Greenhouse">
                  <a:extLst>
                    <a:ext uri="{A12FA001-AC4F-418D-AE19-62706E023703}">
                      <ahyp:hlinkClr xmlns:ahyp="http://schemas.microsoft.com/office/drawing/2018/hyperlinkcolor" val="tx"/>
                    </a:ext>
                  </a:extLst>
                </a:hlinkClick>
              </a:rPr>
              <a:t>greenhouse</a:t>
            </a:r>
            <a:r>
              <a:rPr lang="en-US" b="0" i="0" dirty="0">
                <a:effectLst/>
                <a:latin typeface="Arial" panose="020B0604020202020204" pitchFamily="34" charset="0"/>
                <a:cs typeface="Arial" panose="020B0604020202020204" pitchFamily="34" charset="0"/>
              </a:rPr>
              <a:t> or </a:t>
            </a:r>
            <a:r>
              <a:rPr lang="en-US" b="0" i="0" strike="noStrike" dirty="0">
                <a:effectLst/>
                <a:latin typeface="Arial" panose="020B0604020202020204" pitchFamily="34" charset="0"/>
                <a:cs typeface="Arial" panose="020B0604020202020204" pitchFamily="34" charset="0"/>
                <a:hlinkClick r:id="rId3" tooltip="Growroom">
                  <a:extLst>
                    <a:ext uri="{A12FA001-AC4F-418D-AE19-62706E023703}">
                      <ahyp:hlinkClr xmlns:ahyp="http://schemas.microsoft.com/office/drawing/2018/hyperlinkcolor" val="tx"/>
                    </a:ext>
                  </a:extLst>
                </a:hlinkClick>
              </a:rPr>
              <a:t>contained environment</a:t>
            </a:r>
            <a:r>
              <a:rPr lang="en-US" b="0" i="0" dirty="0">
                <a:effectLst/>
                <a:latin typeface="Arial" panose="020B0604020202020204" pitchFamily="34" charset="0"/>
                <a:cs typeface="Arial" panose="020B0604020202020204" pitchFamily="34" charset="0"/>
              </a:rPr>
              <a:t> on inert media, adapted to the </a:t>
            </a:r>
            <a:r>
              <a:rPr lang="en-US" b="0" i="0" strike="noStrike" dirty="0">
                <a:effectLst/>
                <a:latin typeface="Arial" panose="020B0604020202020204" pitchFamily="34" charset="0"/>
                <a:cs typeface="Arial" panose="020B0604020202020204" pitchFamily="34" charset="0"/>
                <a:hlinkClick r:id="rId4" tooltip="Controlled-environment agriculture">
                  <a:extLst>
                    <a:ext uri="{A12FA001-AC4F-418D-AE19-62706E023703}">
                      <ahyp:hlinkClr xmlns:ahyp="http://schemas.microsoft.com/office/drawing/2018/hyperlinkcolor" val="tx"/>
                    </a:ext>
                  </a:extLst>
                </a:hlinkClick>
              </a:rPr>
              <a:t>controlled-environment agriculture</a:t>
            </a:r>
            <a:r>
              <a:rPr lang="en-US" b="0" i="0" dirty="0">
                <a:effectLst/>
                <a:latin typeface="Arial" panose="020B0604020202020204" pitchFamily="34" charset="0"/>
                <a:cs typeface="Arial" panose="020B0604020202020204" pitchFamily="34" charset="0"/>
              </a:rPr>
              <a:t> (CEA) process. Plants commonly grown hydroponically include </a:t>
            </a:r>
            <a:r>
              <a:rPr lang="en-US" b="0" i="0" strike="noStrike" dirty="0">
                <a:effectLst/>
                <a:latin typeface="Arial" panose="020B0604020202020204" pitchFamily="34" charset="0"/>
                <a:cs typeface="Arial" panose="020B0604020202020204" pitchFamily="34" charset="0"/>
                <a:hlinkClick r:id="rId5" tooltip="Tomatoes">
                  <a:extLst>
                    <a:ext uri="{A12FA001-AC4F-418D-AE19-62706E023703}">
                      <ahyp:hlinkClr xmlns:ahyp="http://schemas.microsoft.com/office/drawing/2018/hyperlinkcolor" val="tx"/>
                    </a:ext>
                  </a:extLst>
                </a:hlinkClick>
              </a:rPr>
              <a:t>tomatoes</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hlinkClick r:id="rId6" tooltip="Capsicum">
                  <a:extLst>
                    <a:ext uri="{A12FA001-AC4F-418D-AE19-62706E023703}">
                      <ahyp:hlinkClr xmlns:ahyp="http://schemas.microsoft.com/office/drawing/2018/hyperlinkcolor" val="tx"/>
                    </a:ext>
                  </a:extLst>
                </a:hlinkClick>
              </a:rPr>
              <a:t>peppers</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hlinkClick r:id="rId7" tooltip="Cucumbers">
                  <a:extLst>
                    <a:ext uri="{A12FA001-AC4F-418D-AE19-62706E023703}">
                      <ahyp:hlinkClr xmlns:ahyp="http://schemas.microsoft.com/office/drawing/2018/hyperlinkcolor" val="tx"/>
                    </a:ext>
                  </a:extLst>
                </a:hlinkClick>
              </a:rPr>
              <a:t>cucumbers</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hlinkClick r:id="rId8" tooltip="Strawberry">
                  <a:extLst>
                    <a:ext uri="{A12FA001-AC4F-418D-AE19-62706E023703}">
                      <ahyp:hlinkClr xmlns:ahyp="http://schemas.microsoft.com/office/drawing/2018/hyperlinkcolor" val="tx"/>
                    </a:ext>
                  </a:extLst>
                </a:hlinkClick>
              </a:rPr>
              <a:t>strawberries</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hlinkClick r:id="rId9" tooltip="Lettuces">
                  <a:extLst>
                    <a:ext uri="{A12FA001-AC4F-418D-AE19-62706E023703}">
                      <ahyp:hlinkClr xmlns:ahyp="http://schemas.microsoft.com/office/drawing/2018/hyperlinkcolor" val="tx"/>
                    </a:ext>
                  </a:extLst>
                </a:hlinkClick>
              </a:rPr>
              <a:t>lettuces</a:t>
            </a:r>
            <a:r>
              <a:rPr lang="en-US" b="0" i="0" dirty="0">
                <a:effectLst/>
                <a:latin typeface="Arial" panose="020B0604020202020204" pitchFamily="34" charset="0"/>
                <a:cs typeface="Arial" panose="020B0604020202020204" pitchFamily="34" charset="0"/>
              </a:rPr>
              <a:t>, and </a:t>
            </a:r>
            <a:r>
              <a:rPr lang="en-US" b="0" i="0" strike="noStrike" dirty="0">
                <a:effectLst/>
                <a:latin typeface="Arial" panose="020B0604020202020204" pitchFamily="34" charset="0"/>
                <a:cs typeface="Arial" panose="020B0604020202020204" pitchFamily="34" charset="0"/>
                <a:hlinkClick r:id="rId10" tooltip="Cannabis">
                  <a:extLst>
                    <a:ext uri="{A12FA001-AC4F-418D-AE19-62706E023703}">
                      <ahyp:hlinkClr xmlns:ahyp="http://schemas.microsoft.com/office/drawing/2018/hyperlinkcolor" val="tx"/>
                    </a:ext>
                  </a:extLst>
                </a:hlinkClick>
              </a:rPr>
              <a:t>cannabis</a:t>
            </a:r>
            <a:r>
              <a:rPr lang="en-US" b="0" i="0" dirty="0">
                <a:effectLst/>
                <a:latin typeface="Arial" panose="020B0604020202020204" pitchFamily="34" charset="0"/>
                <a:cs typeface="Arial" panose="020B0604020202020204" pitchFamily="34" charset="0"/>
              </a:rPr>
              <a:t>, usually for commercial use, as well as </a:t>
            </a:r>
            <a:r>
              <a:rPr lang="en-US" b="0" i="1" strike="noStrike" dirty="0">
                <a:effectLst/>
                <a:latin typeface="Arial" panose="020B0604020202020204" pitchFamily="34" charset="0"/>
                <a:cs typeface="Arial" panose="020B0604020202020204" pitchFamily="34" charset="0"/>
                <a:hlinkClick r:id="rId11" tooltip="Arabidopsis thaliana">
                  <a:extLst>
                    <a:ext uri="{A12FA001-AC4F-418D-AE19-62706E023703}">
                      <ahyp:hlinkClr xmlns:ahyp="http://schemas.microsoft.com/office/drawing/2018/hyperlinkcolor" val="tx"/>
                    </a:ext>
                  </a:extLst>
                </a:hlinkClick>
              </a:rPr>
              <a:t>Arabidopsis thaliana</a:t>
            </a:r>
            <a:r>
              <a:rPr lang="en-US" b="0" i="0" dirty="0">
                <a:effectLst/>
                <a:latin typeface="Arial" panose="020B0604020202020204" pitchFamily="34" charset="0"/>
                <a:cs typeface="Arial" panose="020B0604020202020204" pitchFamily="34" charset="0"/>
              </a:rPr>
              <a:t>, which serves as a </a:t>
            </a:r>
            <a:r>
              <a:rPr lang="en-US" b="0" i="0" strike="noStrike" dirty="0">
                <a:effectLst/>
                <a:latin typeface="Arial" panose="020B0604020202020204" pitchFamily="34" charset="0"/>
                <a:cs typeface="Arial" panose="020B0604020202020204" pitchFamily="34" charset="0"/>
                <a:hlinkClick r:id="rId12" tooltip="Model organism">
                  <a:extLst>
                    <a:ext uri="{A12FA001-AC4F-418D-AE19-62706E023703}">
                      <ahyp:hlinkClr xmlns:ahyp="http://schemas.microsoft.com/office/drawing/2018/hyperlinkcolor" val="tx"/>
                    </a:ext>
                  </a:extLst>
                </a:hlinkClick>
              </a:rPr>
              <a:t>model organism</a:t>
            </a:r>
            <a:r>
              <a:rPr lang="en-US" b="0" i="0" dirty="0">
                <a:effectLst/>
                <a:latin typeface="Arial" panose="020B0604020202020204" pitchFamily="34" charset="0"/>
                <a:cs typeface="Arial" panose="020B0604020202020204" pitchFamily="34" charset="0"/>
              </a:rPr>
              <a:t> in </a:t>
            </a:r>
            <a:r>
              <a:rPr lang="en-US" b="0" i="0" strike="noStrike" dirty="0">
                <a:effectLst/>
                <a:latin typeface="Arial" panose="020B0604020202020204" pitchFamily="34" charset="0"/>
                <a:cs typeface="Arial" panose="020B0604020202020204" pitchFamily="34" charset="0"/>
                <a:hlinkClick r:id="rId13" tooltip="Botany">
                  <a:extLst>
                    <a:ext uri="{A12FA001-AC4F-418D-AE19-62706E023703}">
                      <ahyp:hlinkClr xmlns:ahyp="http://schemas.microsoft.com/office/drawing/2018/hyperlinkcolor" val="tx"/>
                    </a:ext>
                  </a:extLst>
                </a:hlinkClick>
              </a:rPr>
              <a:t>plant science</a:t>
            </a:r>
            <a:r>
              <a:rPr lang="en-US" b="0" i="0" dirty="0">
                <a:effectLst/>
                <a:latin typeface="Arial" panose="020B0604020202020204" pitchFamily="34" charset="0"/>
                <a:cs typeface="Arial" panose="020B0604020202020204" pitchFamily="34" charset="0"/>
              </a:rPr>
              <a:t> and </a:t>
            </a:r>
            <a:r>
              <a:rPr lang="en-US" b="0" i="0" strike="noStrike" dirty="0">
                <a:effectLst/>
                <a:latin typeface="Arial" panose="020B0604020202020204" pitchFamily="34" charset="0"/>
                <a:cs typeface="Arial" panose="020B0604020202020204" pitchFamily="34" charset="0"/>
                <a:hlinkClick r:id="rId14" tooltip="Genetics">
                  <a:extLst>
                    <a:ext uri="{A12FA001-AC4F-418D-AE19-62706E023703}">
                      <ahyp:hlinkClr xmlns:ahyp="http://schemas.microsoft.com/office/drawing/2018/hyperlinkcolor" val="tx"/>
                    </a:ext>
                  </a:extLst>
                </a:hlinkClick>
              </a:rPr>
              <a:t>genetics</a:t>
            </a:r>
            <a:r>
              <a:rPr lang="en-US" b="0" i="0" dirty="0">
                <a:effectLst/>
                <a:latin typeface="Arial" panose="020B0604020202020204" pitchFamily="34" charset="0"/>
                <a:cs typeface="Arial" panose="020B0604020202020204" pitchFamily="34" charset="0"/>
              </a:rPr>
              <a:t>.</a:t>
            </a:r>
          </a:p>
          <a:p>
            <a:endParaRPr lang="fr-FR" dirty="0"/>
          </a:p>
        </p:txBody>
      </p:sp>
      <p:pic>
        <p:nvPicPr>
          <p:cNvPr id="2" name="Picture 10" descr="Introduction To Hydroponics: How Soil-Free Gardening Works - EFI">
            <a:extLst>
              <a:ext uri="{FF2B5EF4-FFF2-40B4-BE49-F238E27FC236}">
                <a16:creationId xmlns:a16="http://schemas.microsoft.com/office/drawing/2014/main" id="{922BD25F-438E-B385-7CBF-75BBF42E30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6068" y="2165513"/>
            <a:ext cx="4125932" cy="316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20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C1C88-A12E-B051-FCF2-60CFDF3AFF35}"/>
              </a:ext>
            </a:extLst>
          </p:cNvPr>
          <p:cNvSpPr>
            <a:spLocks noGrp="1"/>
          </p:cNvSpPr>
          <p:nvPr>
            <p:ph type="title"/>
          </p:nvPr>
        </p:nvSpPr>
        <p:spPr/>
        <p:txBody>
          <a:bodyPr/>
          <a:lstStyle/>
          <a:p>
            <a:r>
              <a:rPr lang="en-US" b="1" i="0" dirty="0">
                <a:solidFill>
                  <a:srgbClr val="101418"/>
                </a:solidFill>
                <a:effectLst/>
                <a:latin typeface="Linux Libertine"/>
              </a:rPr>
              <a:t>Techniques</a:t>
            </a:r>
            <a:br>
              <a:rPr lang="en-US" b="1" i="0" dirty="0">
                <a:solidFill>
                  <a:srgbClr val="101418"/>
                </a:solidFill>
                <a:effectLst/>
                <a:latin typeface="Linux Libertine"/>
              </a:rPr>
            </a:br>
            <a:endParaRPr lang="fr-FR" dirty="0"/>
          </a:p>
        </p:txBody>
      </p:sp>
      <p:sp>
        <p:nvSpPr>
          <p:cNvPr id="6" name="ZoneTexte 5">
            <a:extLst>
              <a:ext uri="{FF2B5EF4-FFF2-40B4-BE49-F238E27FC236}">
                <a16:creationId xmlns:a16="http://schemas.microsoft.com/office/drawing/2014/main" id="{BDCDFFDD-C3CD-F15F-8E2D-22537DAA744C}"/>
              </a:ext>
            </a:extLst>
          </p:cNvPr>
          <p:cNvSpPr txBox="1"/>
          <p:nvPr/>
        </p:nvSpPr>
        <p:spPr>
          <a:xfrm>
            <a:off x="244011" y="1162459"/>
            <a:ext cx="6097712" cy="2554545"/>
          </a:xfrm>
          <a:prstGeom prst="rect">
            <a:avLst/>
          </a:prstGeom>
          <a:noFill/>
        </p:spPr>
        <p:txBody>
          <a:bodyPr wrap="square">
            <a:spAutoFit/>
          </a:bodyPr>
          <a:lstStyle/>
          <a:p>
            <a:pPr algn="just"/>
            <a:r>
              <a:rPr lang="en-US" sz="2000" b="0" i="0" dirty="0">
                <a:solidFill>
                  <a:srgbClr val="202122"/>
                </a:solidFill>
                <a:effectLst/>
                <a:latin typeface="Arial" panose="020B0604020202020204" pitchFamily="34" charset="0"/>
              </a:rPr>
              <a:t>Hydroponic systems typically fall into two </a:t>
            </a:r>
            <a:r>
              <a:rPr lang="en-US" sz="2000" b="0" i="0" u="none" strike="noStrike" dirty="0">
                <a:solidFill>
                  <a:srgbClr val="3366CC"/>
                </a:solidFill>
                <a:effectLst/>
                <a:latin typeface="Arial" panose="020B0604020202020204" pitchFamily="34" charset="0"/>
                <a:hlinkClick r:id="rId2" tooltip="Irrigation"/>
              </a:rPr>
              <a:t>irrigation</a:t>
            </a:r>
            <a:r>
              <a:rPr lang="en-US" sz="2000" b="0" i="0" dirty="0">
                <a:solidFill>
                  <a:srgbClr val="202122"/>
                </a:solidFill>
                <a:effectLst/>
                <a:latin typeface="Arial" panose="020B0604020202020204" pitchFamily="34" charset="0"/>
              </a:rPr>
              <a:t> categories: </a:t>
            </a:r>
            <a:r>
              <a:rPr lang="en-US" sz="2000" b="0" i="0" u="none" strike="noStrike" dirty="0">
                <a:solidFill>
                  <a:srgbClr val="3366CC"/>
                </a:solidFill>
                <a:effectLst/>
                <a:latin typeface="Arial" panose="020B0604020202020204" pitchFamily="34" charset="0"/>
                <a:hlinkClick r:id="rId3" tooltip="Subirrigation"/>
              </a:rPr>
              <a:t>sub-irrigation</a:t>
            </a:r>
            <a:r>
              <a:rPr lang="en-US" sz="2000" b="0" i="0" dirty="0">
                <a:solidFill>
                  <a:srgbClr val="202122"/>
                </a:solidFill>
                <a:effectLst/>
                <a:latin typeface="Arial" panose="020B0604020202020204" pitchFamily="34" charset="0"/>
              </a:rPr>
              <a:t> systems, where nutrient solution is supplied from below and roots absorb moisture upward (e.g., deep water culture, ebb-and-flow), and top-irrigation systems, where nutrient solution is applied from above through drip emitters or sprayers (e.g., nutrient film technique, </a:t>
            </a:r>
            <a:r>
              <a:rPr lang="en-US" sz="2000" b="0" i="0" u="none" strike="noStrike" dirty="0">
                <a:solidFill>
                  <a:srgbClr val="3366CC"/>
                </a:solidFill>
                <a:effectLst/>
                <a:latin typeface="Arial" panose="020B0604020202020204" pitchFamily="34" charset="0"/>
                <a:hlinkClick r:id="rId4" tooltip="Aeroponics"/>
              </a:rPr>
              <a:t>aeroponics</a:t>
            </a:r>
            <a:r>
              <a:rPr lang="en-US" sz="2000" b="0" i="0" dirty="0">
                <a:solidFill>
                  <a:srgbClr val="202122"/>
                </a:solidFill>
                <a:effectLst/>
                <a:latin typeface="Arial" panose="020B0604020202020204" pitchFamily="34" charset="0"/>
              </a:rPr>
              <a:t>).</a:t>
            </a:r>
            <a:r>
              <a:rPr lang="en-US" sz="2000" b="0" i="0" u="none" strike="noStrike" baseline="30000" dirty="0">
                <a:solidFill>
                  <a:srgbClr val="3366CC"/>
                </a:solidFill>
                <a:effectLst/>
                <a:latin typeface="Arial" panose="020B0604020202020204" pitchFamily="34" charset="0"/>
                <a:hlinkClick r:id="rId5"/>
              </a:rPr>
              <a:t>[</a:t>
            </a:r>
            <a:endParaRPr lang="fr-FR" sz="2000" dirty="0"/>
          </a:p>
        </p:txBody>
      </p:sp>
      <p:sp>
        <p:nvSpPr>
          <p:cNvPr id="8" name="ZoneTexte 7">
            <a:extLst>
              <a:ext uri="{FF2B5EF4-FFF2-40B4-BE49-F238E27FC236}">
                <a16:creationId xmlns:a16="http://schemas.microsoft.com/office/drawing/2014/main" id="{5A9E7B75-FAA1-6BA3-7952-0BAAD73A66B9}"/>
              </a:ext>
            </a:extLst>
          </p:cNvPr>
          <p:cNvSpPr txBox="1"/>
          <p:nvPr/>
        </p:nvSpPr>
        <p:spPr>
          <a:xfrm>
            <a:off x="531688" y="4315144"/>
            <a:ext cx="6097712" cy="2554545"/>
          </a:xfrm>
          <a:prstGeom prst="rect">
            <a:avLst/>
          </a:prstGeom>
          <a:noFill/>
        </p:spPr>
        <p:txBody>
          <a:bodyPr wrap="square">
            <a:spAutoFit/>
          </a:bodyPr>
          <a:lstStyle/>
          <a:p>
            <a:pPr algn="just"/>
            <a:r>
              <a:rPr lang="en-US" sz="2000" b="0" i="0" dirty="0">
                <a:solidFill>
                  <a:srgbClr val="202122"/>
                </a:solidFill>
                <a:effectLst/>
                <a:latin typeface="Arial" panose="020B0604020202020204" pitchFamily="34" charset="0"/>
              </a:rPr>
              <a:t>Hydroponic systems typically fall into two </a:t>
            </a:r>
            <a:r>
              <a:rPr lang="en-US" sz="2000" b="0" i="0" u="none" strike="noStrike" dirty="0">
                <a:solidFill>
                  <a:srgbClr val="3366CC"/>
                </a:solidFill>
                <a:effectLst/>
                <a:latin typeface="Arial" panose="020B0604020202020204" pitchFamily="34" charset="0"/>
                <a:hlinkClick r:id="rId2" tooltip="Irrigation"/>
              </a:rPr>
              <a:t>irrigation</a:t>
            </a:r>
            <a:r>
              <a:rPr lang="en-US" sz="2000" b="0" i="0" dirty="0">
                <a:solidFill>
                  <a:srgbClr val="202122"/>
                </a:solidFill>
                <a:effectLst/>
                <a:latin typeface="Arial" panose="020B0604020202020204" pitchFamily="34" charset="0"/>
              </a:rPr>
              <a:t> categories: </a:t>
            </a:r>
            <a:r>
              <a:rPr lang="en-US" sz="2000" b="0" i="0" u="none" strike="noStrike" dirty="0">
                <a:solidFill>
                  <a:srgbClr val="3366CC"/>
                </a:solidFill>
                <a:effectLst/>
                <a:latin typeface="Arial" panose="020B0604020202020204" pitchFamily="34" charset="0"/>
                <a:hlinkClick r:id="rId3" tooltip="Subirrigation"/>
              </a:rPr>
              <a:t>sub-irrigation</a:t>
            </a:r>
            <a:r>
              <a:rPr lang="en-US" sz="2000" b="0" i="0" dirty="0">
                <a:solidFill>
                  <a:srgbClr val="202122"/>
                </a:solidFill>
                <a:effectLst/>
                <a:latin typeface="Arial" panose="020B0604020202020204" pitchFamily="34" charset="0"/>
              </a:rPr>
              <a:t> systems, where nutrient solution is supplied from below and roots absorb moisture upward (e.g., deep water culture, ebb-and-flow), and top-irrigation systems, where nutrient solution is applied from above through drip emitters or sprayers (e.g., nutrient film technique, </a:t>
            </a:r>
            <a:r>
              <a:rPr lang="en-US" sz="2000" b="0" i="0" u="none" strike="noStrike" dirty="0">
                <a:solidFill>
                  <a:srgbClr val="3366CC"/>
                </a:solidFill>
                <a:effectLst/>
                <a:latin typeface="Arial" panose="020B0604020202020204" pitchFamily="34" charset="0"/>
                <a:hlinkClick r:id="rId4" tooltip="Aeroponics"/>
              </a:rPr>
              <a:t>aeroponics</a:t>
            </a:r>
            <a:r>
              <a:rPr lang="en-US" sz="2000" b="0" i="0" dirty="0">
                <a:solidFill>
                  <a:srgbClr val="202122"/>
                </a:solidFill>
                <a:effectLst/>
                <a:latin typeface="Arial" panose="020B0604020202020204" pitchFamily="34" charset="0"/>
              </a:rPr>
              <a:t>).</a:t>
            </a:r>
            <a:r>
              <a:rPr lang="en-US" sz="2000" b="0" i="0" u="none" strike="noStrike" baseline="30000" dirty="0">
                <a:solidFill>
                  <a:srgbClr val="3366CC"/>
                </a:solidFill>
                <a:effectLst/>
                <a:latin typeface="Arial" panose="020B0604020202020204" pitchFamily="34" charset="0"/>
                <a:hlinkClick r:id="rId5"/>
              </a:rPr>
              <a:t>[</a:t>
            </a:r>
            <a:endParaRPr lang="fr-FR" sz="2000" dirty="0"/>
          </a:p>
        </p:txBody>
      </p:sp>
      <p:pic>
        <p:nvPicPr>
          <p:cNvPr id="9" name="Picture 2">
            <a:extLst>
              <a:ext uri="{FF2B5EF4-FFF2-40B4-BE49-F238E27FC236}">
                <a16:creationId xmlns:a16="http://schemas.microsoft.com/office/drawing/2014/main" id="{58C80DCC-C42D-7313-6034-D5CB1E004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824" y="557213"/>
            <a:ext cx="3869505" cy="24235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IY Hydroponics Growing System: Crafting Your Own System at Home">
            <a:extLst>
              <a:ext uri="{FF2B5EF4-FFF2-40B4-BE49-F238E27FC236}">
                <a16:creationId xmlns:a16="http://schemas.microsoft.com/office/drawing/2014/main" id="{116F5560-8432-8C8B-4930-5F6B18A265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76" y="4001294"/>
            <a:ext cx="3619500" cy="193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1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3A1C-9883-C7F1-0421-BECE0AB71DBA}"/>
              </a:ext>
            </a:extLst>
          </p:cNvPr>
          <p:cNvSpPr>
            <a:spLocks noGrp="1"/>
          </p:cNvSpPr>
          <p:nvPr>
            <p:ph type="title"/>
          </p:nvPr>
        </p:nvSpPr>
        <p:spPr/>
        <p:txBody>
          <a:bodyPr/>
          <a:lstStyle/>
          <a:p>
            <a:r>
              <a:rPr lang="en-US" b="1" i="0" dirty="0">
                <a:solidFill>
                  <a:srgbClr val="101418"/>
                </a:solidFill>
                <a:effectLst/>
                <a:latin typeface="Linux Libertine"/>
              </a:rPr>
              <a:t>Advantages</a:t>
            </a:r>
            <a:br>
              <a:rPr lang="en-US" b="1" i="0" dirty="0">
                <a:solidFill>
                  <a:srgbClr val="101418"/>
                </a:solidFill>
                <a:effectLst/>
                <a:latin typeface="Linux Libertine"/>
              </a:rPr>
            </a:br>
            <a:endParaRPr lang="fr-FR" dirty="0"/>
          </a:p>
        </p:txBody>
      </p:sp>
      <p:sp>
        <p:nvSpPr>
          <p:cNvPr id="5" name="ZoneTexte 4">
            <a:extLst>
              <a:ext uri="{FF2B5EF4-FFF2-40B4-BE49-F238E27FC236}">
                <a16:creationId xmlns:a16="http://schemas.microsoft.com/office/drawing/2014/main" id="{4A0FB5A9-C833-1BC7-2BF4-2A6ACCB1DCB6}"/>
              </a:ext>
            </a:extLst>
          </p:cNvPr>
          <p:cNvSpPr txBox="1"/>
          <p:nvPr/>
        </p:nvSpPr>
        <p:spPr>
          <a:xfrm>
            <a:off x="583058" y="1582340"/>
            <a:ext cx="7810929" cy="4893647"/>
          </a:xfrm>
          <a:prstGeom prst="rect">
            <a:avLst/>
          </a:prstGeom>
          <a:noFill/>
        </p:spPr>
        <p:txBody>
          <a:bodyPr wrap="square">
            <a:spAutoFit/>
          </a:bodyPr>
          <a:lstStyle/>
          <a:p>
            <a:pPr algn="l">
              <a:buFont typeface="Arial" panose="020B0604020202020204" pitchFamily="34" charset="0"/>
              <a:buChar char="•"/>
            </a:pPr>
            <a:r>
              <a:rPr lang="en-US" sz="2400" b="1" i="0" dirty="0">
                <a:solidFill>
                  <a:srgbClr val="202122"/>
                </a:solidFill>
                <a:effectLst/>
                <a:latin typeface="Arial" panose="020B0604020202020204" pitchFamily="34" charset="0"/>
              </a:rPr>
              <a:t>Space optimization</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2" tooltip="Vertical farming"/>
              </a:rPr>
              <a:t>Vertical farming</a:t>
            </a:r>
            <a:r>
              <a:rPr lang="en-US" sz="2400" b="0" i="0" dirty="0">
                <a:solidFill>
                  <a:srgbClr val="202122"/>
                </a:solidFill>
                <a:effectLst/>
                <a:latin typeface="Arial" panose="020B0604020202020204" pitchFamily="34" charset="0"/>
              </a:rPr>
              <a:t> and advanced control technologies maximize the use of limited spaces.</a:t>
            </a:r>
          </a:p>
          <a:p>
            <a:pPr algn="l">
              <a:buFont typeface="Arial" panose="020B0604020202020204" pitchFamily="34" charset="0"/>
              <a:buChar char="•"/>
            </a:pPr>
            <a:r>
              <a:rPr lang="en-US" sz="2400" b="1" i="0" dirty="0">
                <a:solidFill>
                  <a:srgbClr val="202122"/>
                </a:solidFill>
                <a:effectLst/>
                <a:latin typeface="Arial" panose="020B0604020202020204" pitchFamily="34" charset="0"/>
              </a:rPr>
              <a:t>Resource management</a:t>
            </a:r>
            <a:r>
              <a:rPr lang="en-US" sz="2400" b="0" i="0" dirty="0">
                <a:solidFill>
                  <a:srgbClr val="202122"/>
                </a:solidFill>
                <a:effectLst/>
                <a:latin typeface="Arial" panose="020B0604020202020204" pitchFamily="34" charset="0"/>
              </a:rPr>
              <a:t>: Reduced water and fertilizer consumption through the recycling of nutrient solutions.</a:t>
            </a:r>
          </a:p>
          <a:p>
            <a:pPr algn="l">
              <a:buFont typeface="Arial" panose="020B0604020202020204" pitchFamily="34" charset="0"/>
              <a:buChar char="•"/>
            </a:pPr>
            <a:r>
              <a:rPr lang="en-US" sz="2400" b="1" i="0" dirty="0">
                <a:solidFill>
                  <a:srgbClr val="202122"/>
                </a:solidFill>
                <a:effectLst/>
                <a:latin typeface="Arial" panose="020B0604020202020204" pitchFamily="34" charset="0"/>
              </a:rPr>
              <a:t>Protection for sensitive species</a:t>
            </a:r>
            <a:r>
              <a:rPr lang="en-US" sz="2400" b="0" i="0" dirty="0">
                <a:solidFill>
                  <a:srgbClr val="202122"/>
                </a:solidFill>
                <a:effectLst/>
                <a:latin typeface="Arial" panose="020B0604020202020204" pitchFamily="34" charset="0"/>
              </a:rPr>
              <a:t>: Controlled conditions shield plants from climatic extremes, pests, and diseases.</a:t>
            </a:r>
          </a:p>
          <a:p>
            <a:pPr algn="l"/>
            <a:r>
              <a:rPr lang="en-US" sz="2400" b="0" i="0" dirty="0" err="1">
                <a:solidFill>
                  <a:srgbClr val="202122"/>
                </a:solidFill>
                <a:effectLst/>
                <a:latin typeface="Arial" panose="020B0604020202020204" pitchFamily="34" charset="0"/>
              </a:rPr>
              <a:t>Hydrozones</a:t>
            </a:r>
            <a:r>
              <a:rPr lang="en-US" sz="2400" b="0" i="0" dirty="0">
                <a:solidFill>
                  <a:srgbClr val="202122"/>
                </a:solidFill>
                <a:effectLst/>
                <a:latin typeface="Arial" panose="020B0604020202020204" pitchFamily="34" charset="0"/>
              </a:rPr>
              <a:t> lie at the intersection of urban agriculture innovations, environmental concerns, and biodiversity conservation efforts. Notable examples include specialized botanical gardens, cultivation facilities for threatened endemic species, and domestic spaces for advanced horticulture enthusiasts.</a:t>
            </a:r>
          </a:p>
        </p:txBody>
      </p:sp>
      <p:pic>
        <p:nvPicPr>
          <p:cNvPr id="4" name="Picture 4" descr="what is hydroponics and why is it a good idea? - marlo hydroponic skincare">
            <a:extLst>
              <a:ext uri="{FF2B5EF4-FFF2-40B4-BE49-F238E27FC236}">
                <a16:creationId xmlns:a16="http://schemas.microsoft.com/office/drawing/2014/main" id="{9F25E608-A29E-291A-18FF-364B052815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99517" y="1958486"/>
            <a:ext cx="3892483" cy="238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50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F3852-9745-6175-F0BE-BEC1ECA6D85D}"/>
              </a:ext>
            </a:extLst>
          </p:cNvPr>
          <p:cNvSpPr>
            <a:spLocks noGrp="1"/>
          </p:cNvSpPr>
          <p:nvPr>
            <p:ph type="title"/>
          </p:nvPr>
        </p:nvSpPr>
        <p:spPr/>
        <p:txBody>
          <a:bodyPr>
            <a:normAutofit fontScale="90000"/>
          </a:bodyPr>
          <a:lstStyle/>
          <a:p>
            <a:r>
              <a:rPr lang="en-US" b="1" u="sng" dirty="0"/>
              <a:t>Chapter 6:</a:t>
            </a:r>
            <a:r>
              <a:rPr lang="en-US" dirty="0">
                <a:solidFill>
                  <a:schemeClr val="accent2"/>
                </a:solidFill>
              </a:rPr>
              <a:t> </a:t>
            </a:r>
            <a:r>
              <a:rPr lang="en-US" dirty="0">
                <a:solidFill>
                  <a:schemeClr val="accent2">
                    <a:lumMod val="75000"/>
                  </a:schemeClr>
                </a:solidFill>
              </a:rPr>
              <a:t>Inspection and certification of plants and seeds</a:t>
            </a:r>
            <a:br>
              <a:rPr lang="en-US" dirty="0">
                <a:solidFill>
                  <a:schemeClr val="accent2">
                    <a:lumMod val="75000"/>
                  </a:schemeClr>
                </a:solidFill>
              </a:rPr>
            </a:br>
            <a:endParaRPr lang="fr-FR" dirty="0"/>
          </a:p>
        </p:txBody>
      </p:sp>
      <p:sp>
        <p:nvSpPr>
          <p:cNvPr id="3" name="Espace réservé du contenu 2">
            <a:extLst>
              <a:ext uri="{FF2B5EF4-FFF2-40B4-BE49-F238E27FC236}">
                <a16:creationId xmlns:a16="http://schemas.microsoft.com/office/drawing/2014/main" id="{E383E13F-4BD5-57A9-639D-7259E28556F0}"/>
              </a:ext>
            </a:extLst>
          </p:cNvPr>
          <p:cNvSpPr>
            <a:spLocks noGrp="1"/>
          </p:cNvSpPr>
          <p:nvPr>
            <p:ph idx="1"/>
          </p:nvPr>
        </p:nvSpPr>
        <p:spPr/>
        <p:txBody>
          <a:bodyPr/>
          <a:lstStyle/>
          <a:p>
            <a:pPr marL="0" indent="0">
              <a:buNone/>
            </a:pPr>
            <a:r>
              <a:rPr lang="en-US" dirty="0"/>
              <a:t>6.1. Purpose of inspection and certification</a:t>
            </a:r>
          </a:p>
          <a:p>
            <a:pPr marL="0" indent="0">
              <a:buNone/>
            </a:pPr>
            <a:r>
              <a:rPr lang="en-US" dirty="0"/>
              <a:t>6.2. Definition </a:t>
            </a:r>
          </a:p>
          <a:p>
            <a:pPr marL="0" indent="0">
              <a:buNone/>
            </a:pPr>
            <a:r>
              <a:rPr lang="en-US" dirty="0"/>
              <a:t>6.3. Status of plant material</a:t>
            </a:r>
          </a:p>
          <a:p>
            <a:pPr marL="0" indent="0">
              <a:buNone/>
            </a:pPr>
            <a:r>
              <a:rPr lang="en-US" dirty="0"/>
              <a:t>6.4. Approvals</a:t>
            </a:r>
          </a:p>
          <a:p>
            <a:pPr marL="0" indent="0">
              <a:buNone/>
            </a:pPr>
            <a:r>
              <a:rPr lang="en-US" dirty="0"/>
              <a:t>6.5. Inspection</a:t>
            </a:r>
            <a:endParaRPr lang="fr-FR" dirty="0"/>
          </a:p>
        </p:txBody>
      </p:sp>
    </p:spTree>
    <p:extLst>
      <p:ext uri="{BB962C8B-B14F-4D97-AF65-F5344CB8AC3E}">
        <p14:creationId xmlns:p14="http://schemas.microsoft.com/office/powerpoint/2010/main" val="340830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A75C8C9-29FA-EB4D-CB5E-9C956715ADE6}"/>
              </a:ext>
            </a:extLst>
          </p:cNvPr>
          <p:cNvSpPr txBox="1"/>
          <p:nvPr/>
        </p:nvSpPr>
        <p:spPr>
          <a:xfrm>
            <a:off x="328774" y="1284270"/>
            <a:ext cx="11863226" cy="4832092"/>
          </a:xfrm>
          <a:prstGeom prst="rect">
            <a:avLst/>
          </a:prstGeom>
          <a:noFill/>
        </p:spPr>
        <p:txBody>
          <a:bodyPr wrap="square">
            <a:spAutoFit/>
          </a:bodyPr>
          <a:lstStyle/>
          <a:p>
            <a:r>
              <a:rPr lang="fr-FR" sz="2800" dirty="0"/>
              <a:t>To </a:t>
            </a:r>
            <a:r>
              <a:rPr lang="fr-FR" sz="2800" dirty="0" err="1"/>
              <a:t>be</a:t>
            </a:r>
            <a:r>
              <a:rPr lang="fr-FR" sz="2800" dirty="0"/>
              <a:t> </a:t>
            </a:r>
            <a:r>
              <a:rPr lang="fr-FR" sz="2800" dirty="0" err="1"/>
              <a:t>marketed</a:t>
            </a:r>
            <a:r>
              <a:rPr lang="fr-FR" sz="2800" dirty="0"/>
              <a:t>, </a:t>
            </a:r>
            <a:r>
              <a:rPr lang="fr-FR" sz="2800" dirty="0" err="1"/>
              <a:t>seeds</a:t>
            </a:r>
            <a:r>
              <a:rPr lang="fr-FR" sz="2800" dirty="0"/>
              <a:t> and plants of the main </a:t>
            </a:r>
            <a:r>
              <a:rPr lang="fr-FR" sz="2800" dirty="0" err="1"/>
              <a:t>varieties</a:t>
            </a:r>
            <a:r>
              <a:rPr lang="fr-FR" sz="2800" dirty="0"/>
              <a:t> of </a:t>
            </a:r>
            <a:r>
              <a:rPr lang="fr-FR" sz="2800" dirty="0" err="1"/>
              <a:t>field</a:t>
            </a:r>
            <a:r>
              <a:rPr lang="fr-FR" sz="2800" dirty="0"/>
              <a:t> </a:t>
            </a:r>
            <a:r>
              <a:rPr lang="fr-FR" sz="2800" dirty="0" err="1"/>
              <a:t>crops</a:t>
            </a:r>
            <a:r>
              <a:rPr lang="fr-FR" sz="2800" dirty="0"/>
              <a:t> are </a:t>
            </a:r>
            <a:r>
              <a:rPr lang="fr-FR" sz="2800" dirty="0" err="1"/>
              <a:t>subject</a:t>
            </a:r>
            <a:r>
              <a:rPr lang="fr-FR" sz="2800" dirty="0"/>
              <a:t> to </a:t>
            </a:r>
            <a:r>
              <a:rPr lang="fr-FR" sz="2800" dirty="0" err="1"/>
              <a:t>product</a:t>
            </a:r>
            <a:r>
              <a:rPr lang="fr-FR" sz="2800" dirty="0"/>
              <a:t> certification. </a:t>
            </a:r>
          </a:p>
          <a:p>
            <a:r>
              <a:rPr lang="fr-FR" sz="2800" dirty="0"/>
              <a:t>This certification </a:t>
            </a:r>
            <a:r>
              <a:rPr lang="fr-FR" sz="2800" dirty="0" err="1"/>
              <a:t>is</a:t>
            </a:r>
            <a:r>
              <a:rPr lang="fr-FR" sz="2800" dirty="0"/>
              <a:t> </a:t>
            </a:r>
            <a:r>
              <a:rPr lang="fr-FR" sz="2800" dirty="0" err="1"/>
              <a:t>mandatory</a:t>
            </a:r>
            <a:r>
              <a:rPr lang="fr-FR" sz="2800" dirty="0"/>
              <a:t> and official. It </a:t>
            </a:r>
            <a:r>
              <a:rPr lang="fr-FR" sz="2800" dirty="0" err="1"/>
              <a:t>is</a:t>
            </a:r>
            <a:r>
              <a:rPr lang="fr-FR" sz="2800" dirty="0"/>
              <a:t> </a:t>
            </a:r>
            <a:r>
              <a:rPr lang="fr-FR" sz="2800" dirty="0" err="1"/>
              <a:t>implemented</a:t>
            </a:r>
            <a:r>
              <a:rPr lang="fr-FR" sz="2800" dirty="0"/>
              <a:t> by the public </a:t>
            </a:r>
            <a:r>
              <a:rPr lang="fr-FR" sz="2800" dirty="0" err="1"/>
              <a:t>authorities</a:t>
            </a:r>
            <a:r>
              <a:rPr lang="fr-FR" sz="2800" dirty="0"/>
              <a:t> of </a:t>
            </a:r>
            <a:r>
              <a:rPr lang="fr-FR" sz="2800" dirty="0" err="1"/>
              <a:t>each</a:t>
            </a:r>
            <a:r>
              <a:rPr lang="fr-FR" sz="2800" dirty="0"/>
              <a:t> </a:t>
            </a:r>
            <a:r>
              <a:rPr lang="fr-FR" sz="2800" dirty="0" err="1"/>
              <a:t>Member</a:t>
            </a:r>
            <a:r>
              <a:rPr lang="fr-FR" sz="2800" dirty="0"/>
              <a:t> State.</a:t>
            </a:r>
          </a:p>
          <a:p>
            <a:r>
              <a:rPr lang="fr-FR" sz="2800" dirty="0"/>
              <a:t> the Ministry of Agriculture has </a:t>
            </a:r>
            <a:r>
              <a:rPr lang="fr-FR" sz="2800" dirty="0" err="1"/>
              <a:t>delegated</a:t>
            </a:r>
            <a:r>
              <a:rPr lang="fr-FR" sz="2800" dirty="0"/>
              <a:t> to the </a:t>
            </a:r>
            <a:r>
              <a:rPr lang="fr-FR" sz="2800" dirty="0" err="1"/>
              <a:t>Directorate</a:t>
            </a:r>
            <a:r>
              <a:rPr lang="fr-FR" sz="2800" dirty="0"/>
              <a:t> of </a:t>
            </a:r>
            <a:r>
              <a:rPr lang="fr-FR" sz="2800" dirty="0" err="1"/>
              <a:t>Quality</a:t>
            </a:r>
            <a:r>
              <a:rPr lang="fr-FR" sz="2800" dirty="0"/>
              <a:t> and Official Control the public service mission </a:t>
            </a:r>
            <a:r>
              <a:rPr lang="fr-FR" sz="2800" dirty="0" err="1"/>
              <a:t>relating</a:t>
            </a:r>
            <a:r>
              <a:rPr lang="fr-FR" sz="2800" dirty="0"/>
              <a:t> to </a:t>
            </a:r>
            <a:r>
              <a:rPr lang="fr-FR" sz="2800" dirty="0" err="1"/>
              <a:t>seed</a:t>
            </a:r>
            <a:r>
              <a:rPr lang="fr-FR" sz="2800" dirty="0"/>
              <a:t> </a:t>
            </a:r>
            <a:r>
              <a:rPr lang="fr-FR" sz="2800" dirty="0" err="1"/>
              <a:t>quality</a:t>
            </a:r>
            <a:r>
              <a:rPr lang="fr-FR" sz="2800" dirty="0"/>
              <a:t> control and certification, as </a:t>
            </a:r>
            <a:r>
              <a:rPr lang="fr-FR" sz="2800" dirty="0" err="1"/>
              <a:t>well</a:t>
            </a:r>
            <a:r>
              <a:rPr lang="fr-FR" sz="2800" dirty="0"/>
              <a:t> as the </a:t>
            </a:r>
            <a:r>
              <a:rPr lang="fr-FR" sz="2800" dirty="0" err="1"/>
              <a:t>delegation</a:t>
            </a:r>
            <a:r>
              <a:rPr lang="fr-FR" sz="2800" dirty="0"/>
              <a:t> for the </a:t>
            </a:r>
            <a:r>
              <a:rPr lang="fr-FR" sz="2800" dirty="0" err="1"/>
              <a:t>implementation</a:t>
            </a:r>
            <a:r>
              <a:rPr lang="fr-FR" sz="2800" dirty="0"/>
              <a:t> of </a:t>
            </a:r>
            <a:r>
              <a:rPr lang="fr-FR" sz="2800" dirty="0" err="1"/>
              <a:t>phytosanitary</a:t>
            </a:r>
            <a:r>
              <a:rPr lang="fr-FR" sz="2800" dirty="0"/>
              <a:t> </a:t>
            </a:r>
            <a:r>
              <a:rPr lang="fr-FR" sz="2800" dirty="0" err="1"/>
              <a:t>legislation</a:t>
            </a:r>
            <a:r>
              <a:rPr lang="fr-FR" sz="2800" dirty="0"/>
              <a:t> for </a:t>
            </a:r>
            <a:r>
              <a:rPr lang="fr-FR" sz="2800" dirty="0" err="1"/>
              <a:t>seeds</a:t>
            </a:r>
            <a:r>
              <a:rPr lang="fr-FR" sz="2800" dirty="0"/>
              <a:t> and plants.</a:t>
            </a:r>
          </a:p>
          <a:p>
            <a:r>
              <a:rPr lang="fr-FR" sz="2800" dirty="0"/>
              <a:t>For </a:t>
            </a:r>
            <a:r>
              <a:rPr lang="fr-FR" sz="2800" dirty="0" err="1"/>
              <a:t>most</a:t>
            </a:r>
            <a:r>
              <a:rPr lang="fr-FR" sz="2800" dirty="0"/>
              <a:t> agricultural </a:t>
            </a:r>
            <a:r>
              <a:rPr lang="fr-FR" sz="2800" dirty="0" err="1"/>
              <a:t>species</a:t>
            </a:r>
            <a:r>
              <a:rPr lang="fr-FR" sz="2800" dirty="0"/>
              <a:t> (</a:t>
            </a:r>
            <a:r>
              <a:rPr lang="fr-FR" sz="2800" dirty="0" err="1"/>
              <a:t>cereals</a:t>
            </a:r>
            <a:r>
              <a:rPr lang="fr-FR" sz="2800" dirty="0"/>
              <a:t>, </a:t>
            </a:r>
            <a:r>
              <a:rPr lang="fr-FR" sz="2800" dirty="0" err="1"/>
              <a:t>maize</a:t>
            </a:r>
            <a:r>
              <a:rPr lang="fr-FR" sz="2800" dirty="0"/>
              <a:t>, </a:t>
            </a:r>
            <a:r>
              <a:rPr lang="fr-FR" sz="2800" dirty="0" err="1"/>
              <a:t>sugar</a:t>
            </a:r>
            <a:r>
              <a:rPr lang="fr-FR" sz="2800" dirty="0"/>
              <a:t> </a:t>
            </a:r>
            <a:r>
              <a:rPr lang="fr-FR" sz="2800" dirty="0" err="1"/>
              <a:t>beets</a:t>
            </a:r>
            <a:r>
              <a:rPr lang="fr-FR" sz="2800" dirty="0"/>
              <a:t>, </a:t>
            </a:r>
            <a:r>
              <a:rPr lang="fr-FR" sz="2800" dirty="0" err="1"/>
              <a:t>oilseeds</a:t>
            </a:r>
            <a:r>
              <a:rPr lang="fr-FR" sz="2800" dirty="0"/>
              <a:t>, </a:t>
            </a:r>
            <a:r>
              <a:rPr lang="fr-FR" sz="2800" dirty="0" err="1"/>
              <a:t>potatoes</a:t>
            </a:r>
            <a:r>
              <a:rPr lang="fr-FR" sz="2800" dirty="0"/>
              <a:t>, forage </a:t>
            </a:r>
            <a:r>
              <a:rPr lang="fr-FR" sz="2800" dirty="0" err="1"/>
              <a:t>crops</a:t>
            </a:r>
            <a:r>
              <a:rPr lang="fr-FR" sz="2800" dirty="0"/>
              <a:t>, etc.), the certification of </a:t>
            </a:r>
            <a:r>
              <a:rPr lang="fr-FR" sz="2800" dirty="0" err="1"/>
              <a:t>seeds</a:t>
            </a:r>
            <a:r>
              <a:rPr lang="fr-FR" sz="2800" dirty="0"/>
              <a:t> or plants </a:t>
            </a:r>
            <a:r>
              <a:rPr lang="fr-FR" sz="2800" dirty="0" err="1"/>
              <a:t>intended</a:t>
            </a:r>
            <a:r>
              <a:rPr lang="fr-FR" sz="2800" dirty="0"/>
              <a:t> for marketing. It comprises </a:t>
            </a:r>
            <a:r>
              <a:rPr lang="fr-FR" sz="2800" dirty="0" err="1"/>
              <a:t>three</a:t>
            </a:r>
            <a:r>
              <a:rPr lang="fr-FR" sz="2800" dirty="0"/>
              <a:t> aspects:</a:t>
            </a:r>
          </a:p>
        </p:txBody>
      </p:sp>
      <p:sp>
        <p:nvSpPr>
          <p:cNvPr id="5" name="ZoneTexte 4">
            <a:extLst>
              <a:ext uri="{FF2B5EF4-FFF2-40B4-BE49-F238E27FC236}">
                <a16:creationId xmlns:a16="http://schemas.microsoft.com/office/drawing/2014/main" id="{36889E09-F29C-C8D4-6B8C-7978E1F5CD29}"/>
              </a:ext>
            </a:extLst>
          </p:cNvPr>
          <p:cNvSpPr txBox="1"/>
          <p:nvPr/>
        </p:nvSpPr>
        <p:spPr>
          <a:xfrm>
            <a:off x="254284" y="534524"/>
            <a:ext cx="1137606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en-US" sz="2800" b="1" dirty="0"/>
              <a:t>6.1</a:t>
            </a:r>
            <a:r>
              <a:rPr lang="en-US" sz="2400" dirty="0"/>
              <a:t>. </a:t>
            </a:r>
            <a:r>
              <a:rPr lang="en-US" sz="3200" b="1" dirty="0"/>
              <a:t>Purpose of inspection and certification</a:t>
            </a:r>
            <a:endParaRPr lang="en-US" sz="2400" b="1" dirty="0"/>
          </a:p>
        </p:txBody>
      </p:sp>
    </p:spTree>
    <p:extLst>
      <p:ext uri="{BB962C8B-B14F-4D97-AF65-F5344CB8AC3E}">
        <p14:creationId xmlns:p14="http://schemas.microsoft.com/office/powerpoint/2010/main" val="155898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9A7630-4DBF-F862-78DA-6A3338698D33}"/>
              </a:ext>
            </a:extLst>
          </p:cNvPr>
          <p:cNvSpPr>
            <a:spLocks noGrp="1"/>
          </p:cNvSpPr>
          <p:nvPr>
            <p:ph idx="1"/>
          </p:nvPr>
        </p:nvSpPr>
        <p:spPr>
          <a:xfrm>
            <a:off x="328773" y="606175"/>
            <a:ext cx="11025027" cy="5959012"/>
          </a:xfrm>
        </p:spPr>
        <p:txBody>
          <a:bodyPr>
            <a:normAutofit/>
          </a:bodyPr>
          <a:lstStyle/>
          <a:p>
            <a:pPr algn="l">
              <a:lnSpc>
                <a:spcPct val="150000"/>
              </a:lnSpc>
            </a:pPr>
            <a:r>
              <a:rPr lang="en-US" sz="2000" b="1" i="0" dirty="0">
                <a:solidFill>
                  <a:schemeClr val="accent2"/>
                </a:solidFill>
                <a:effectLst/>
                <a:latin typeface="Times New Roman" panose="02020603050405020304" pitchFamily="18" charset="0"/>
                <a:cs typeface="Times New Roman" panose="02020603050405020304" pitchFamily="18" charset="0"/>
              </a:rPr>
              <a:t>Varietal certification</a:t>
            </a:r>
            <a:r>
              <a:rPr lang="en-US" sz="2000" i="0" dirty="0">
                <a:solidFill>
                  <a:srgbClr val="4C4C4C"/>
                </a:solidFill>
                <a:effectLst/>
                <a:latin typeface="Times New Roman" panose="02020603050405020304" pitchFamily="18" charset="0"/>
                <a:cs typeface="Times New Roman" panose="02020603050405020304" pitchFamily="18" charset="0"/>
              </a:rPr>
              <a:t>, which covers varietal identity and purity, is based on verifying seed lineage, rules concerning propagation plots, and crop inspections. </a:t>
            </a:r>
          </a:p>
          <a:p>
            <a:pPr algn="l">
              <a:lnSpc>
                <a:spcPct val="150000"/>
              </a:lnSpc>
            </a:pPr>
            <a:r>
              <a:rPr lang="en-US" sz="2000" b="1" i="0" dirty="0">
                <a:solidFill>
                  <a:schemeClr val="accent2"/>
                </a:solidFill>
                <a:effectLst/>
                <a:latin typeface="Times New Roman" panose="02020603050405020304" pitchFamily="18" charset="0"/>
                <a:cs typeface="Times New Roman" panose="02020603050405020304" pitchFamily="18" charset="0"/>
              </a:rPr>
              <a:t>Technological certification </a:t>
            </a:r>
            <a:r>
              <a:rPr lang="en-US" sz="2000" i="0" dirty="0">
                <a:solidFill>
                  <a:srgbClr val="4C4C4C"/>
                </a:solidFill>
                <a:effectLst/>
                <a:latin typeface="Times New Roman" panose="02020603050405020304" pitchFamily="18" charset="0"/>
                <a:cs typeface="Times New Roman" panose="02020603050405020304" pitchFamily="18" charset="0"/>
              </a:rPr>
              <a:t>guarantees the specific purity and germination capacity of seeds. These quality criteria are verified by analyses carried out according to international standards (see ISTA's international rules for seed testing).</a:t>
            </a:r>
          </a:p>
          <a:p>
            <a:pPr algn="l">
              <a:lnSpc>
                <a:spcPct val="150000"/>
              </a:lnSpc>
            </a:pPr>
            <a:r>
              <a:rPr lang="en-US" sz="2000" b="1" i="0" dirty="0">
                <a:solidFill>
                  <a:schemeClr val="accent2"/>
                </a:solidFill>
                <a:effectLst/>
                <a:latin typeface="Times New Roman" panose="02020603050405020304" pitchFamily="18" charset="0"/>
                <a:cs typeface="Times New Roman" panose="02020603050405020304" pitchFamily="18" charset="0"/>
              </a:rPr>
              <a:t>Sanitary certification </a:t>
            </a:r>
            <a:r>
              <a:rPr lang="en-US" sz="2000" i="0" dirty="0">
                <a:solidFill>
                  <a:srgbClr val="4C4C4C"/>
                </a:solidFill>
                <a:effectLst/>
                <a:latin typeface="Times New Roman" panose="02020603050405020304" pitchFamily="18" charset="0"/>
                <a:cs typeface="Times New Roman" panose="02020603050405020304" pitchFamily="18" charset="0"/>
              </a:rPr>
              <a:t>guarantees the absence or minimal presence of harmful organisms. It is ensured through crop inspections and laboratory testing. Certification is formalized by affixing an official SOC-France label to each package of seeds or plants that meet the quality standards specific to the species. For vegetable species, certification is not mandatory. However, seeds and plants must comply with rules and standards and are subject to inspections before being placed on the market. We then speak of "standard" seeds and "CAC" (Community Agricultural Conformity) plants.</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237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F7280-2E74-ABE8-3FF1-CB6C2520CD3F}"/>
              </a:ext>
            </a:extLst>
          </p:cNvPr>
          <p:cNvSpPr>
            <a:spLocks noGrp="1"/>
          </p:cNvSpPr>
          <p:nvPr>
            <p:ph type="title"/>
          </p:nvPr>
        </p:nvSpPr>
        <p:spPr>
          <a:xfrm>
            <a:off x="838200" y="365126"/>
            <a:ext cx="10515600" cy="315912"/>
          </a:xfrm>
        </p:spPr>
        <p:txBody>
          <a:bodyPr>
            <a:normAutofit fontScale="90000"/>
          </a:bodyPr>
          <a:lstStyle/>
          <a:p>
            <a:r>
              <a:rPr lang="en-US" dirty="0"/>
              <a:t>6.2. Definition </a:t>
            </a:r>
            <a:endParaRPr lang="fr-FR" dirty="0"/>
          </a:p>
        </p:txBody>
      </p:sp>
      <p:sp>
        <p:nvSpPr>
          <p:cNvPr id="3" name="Espace réservé du contenu 2">
            <a:extLst>
              <a:ext uri="{FF2B5EF4-FFF2-40B4-BE49-F238E27FC236}">
                <a16:creationId xmlns:a16="http://schemas.microsoft.com/office/drawing/2014/main" id="{D01C82BE-4468-0CFA-780B-D5F451265D13}"/>
              </a:ext>
            </a:extLst>
          </p:cNvPr>
          <p:cNvSpPr>
            <a:spLocks noGrp="1"/>
          </p:cNvSpPr>
          <p:nvPr>
            <p:ph idx="1"/>
          </p:nvPr>
        </p:nvSpPr>
        <p:spPr>
          <a:xfrm>
            <a:off x="838200" y="945222"/>
            <a:ext cx="10515600" cy="5231741"/>
          </a:xfrm>
        </p:spPr>
        <p:txBody>
          <a:bodyPr>
            <a:normAutofit/>
          </a:bodyPr>
          <a:lstStyle/>
          <a:p>
            <a:pPr marL="0" indent="0" algn="just">
              <a:buNone/>
            </a:pPr>
            <a:r>
              <a:rPr lang="en-US" dirty="0"/>
              <a:t> </a:t>
            </a:r>
            <a:r>
              <a:rPr lang="en-US" b="1" i="0" u="sng" dirty="0">
                <a:solidFill>
                  <a:srgbClr val="0A0A0A"/>
                </a:solidFill>
                <a:effectLst/>
                <a:latin typeface="Google Sans"/>
              </a:rPr>
              <a:t>CCLS:</a:t>
            </a:r>
            <a:r>
              <a:rPr lang="en-US" b="0" i="0" u="sng" dirty="0">
                <a:solidFill>
                  <a:srgbClr val="0A0A0A"/>
                </a:solidFill>
                <a:effectLst/>
                <a:latin typeface="Google Sans"/>
              </a:rPr>
              <a:t> </a:t>
            </a:r>
            <a:r>
              <a:rPr lang="en-US" sz="2400" b="0" i="0" dirty="0">
                <a:solidFill>
                  <a:srgbClr val="0A0A0A"/>
                </a:solidFill>
                <a:effectLst/>
                <a:latin typeface="Google Sans"/>
              </a:rPr>
              <a:t>stands for </a:t>
            </a:r>
            <a:r>
              <a:rPr lang="en-US" sz="2400" b="1" i="0" dirty="0" err="1">
                <a:solidFill>
                  <a:srgbClr val="0A0A0A"/>
                </a:solidFill>
                <a:effectLst/>
                <a:latin typeface="Google Sans"/>
              </a:rPr>
              <a:t>Coopérative</a:t>
            </a:r>
            <a:r>
              <a:rPr lang="en-US" sz="2400" b="1" i="0" dirty="0">
                <a:solidFill>
                  <a:srgbClr val="0A0A0A"/>
                </a:solidFill>
                <a:effectLst/>
                <a:latin typeface="Google Sans"/>
              </a:rPr>
              <a:t> des </a:t>
            </a:r>
            <a:r>
              <a:rPr lang="en-US" sz="2400" b="1" i="0" dirty="0" err="1">
                <a:solidFill>
                  <a:srgbClr val="0A0A0A"/>
                </a:solidFill>
                <a:effectLst/>
                <a:latin typeface="Google Sans"/>
              </a:rPr>
              <a:t>Céréales</a:t>
            </a:r>
            <a:r>
              <a:rPr lang="en-US" sz="2400" b="1" i="0" dirty="0">
                <a:solidFill>
                  <a:srgbClr val="0A0A0A"/>
                </a:solidFill>
                <a:effectLst/>
                <a:latin typeface="Google Sans"/>
              </a:rPr>
              <a:t> et des </a:t>
            </a:r>
            <a:r>
              <a:rPr lang="en-US" sz="2400" b="1" i="0" dirty="0" err="1">
                <a:solidFill>
                  <a:srgbClr val="0A0A0A"/>
                </a:solidFill>
                <a:effectLst/>
                <a:latin typeface="Google Sans"/>
              </a:rPr>
              <a:t>Légumes</a:t>
            </a:r>
            <a:r>
              <a:rPr lang="en-US" sz="2400" b="1" i="0" dirty="0">
                <a:solidFill>
                  <a:srgbClr val="0A0A0A"/>
                </a:solidFill>
                <a:effectLst/>
                <a:latin typeface="Google Sans"/>
              </a:rPr>
              <a:t> Secs</a:t>
            </a:r>
            <a:r>
              <a:rPr lang="en-US" sz="2400" b="0" i="0" dirty="0">
                <a:solidFill>
                  <a:srgbClr val="0A0A0A"/>
                </a:solidFill>
                <a:effectLst/>
                <a:latin typeface="Google Sans"/>
              </a:rPr>
              <a:t>, which translates to "Cooperative of Cereals and Dried Legumes". These are agricultural cooperatives that work with the </a:t>
            </a:r>
            <a:r>
              <a:rPr lang="en-US" sz="2400" b="0" i="0" dirty="0">
                <a:solidFill>
                  <a:srgbClr val="1A0DAB"/>
                </a:solidFill>
                <a:effectLst/>
                <a:latin typeface="Google Sans"/>
                <a:hlinkClick r:id="rId2"/>
              </a:rPr>
              <a:t>Office </a:t>
            </a:r>
            <a:r>
              <a:rPr lang="en-US" sz="2400" b="0" i="0" dirty="0" err="1">
                <a:solidFill>
                  <a:srgbClr val="1A0DAB"/>
                </a:solidFill>
                <a:effectLst/>
                <a:latin typeface="Google Sans"/>
                <a:hlinkClick r:id="rId2"/>
              </a:rPr>
              <a:t>Algérien</a:t>
            </a:r>
            <a:r>
              <a:rPr lang="en-US" sz="2400" b="0" i="0" dirty="0">
                <a:solidFill>
                  <a:srgbClr val="1A0DAB"/>
                </a:solidFill>
                <a:effectLst/>
                <a:latin typeface="Google Sans"/>
                <a:hlinkClick r:id="rId2"/>
              </a:rPr>
              <a:t> </a:t>
            </a:r>
            <a:r>
              <a:rPr lang="en-US" sz="2400" b="0" i="0" dirty="0" err="1">
                <a:solidFill>
                  <a:srgbClr val="1A0DAB"/>
                </a:solidFill>
                <a:effectLst/>
                <a:latin typeface="Google Sans"/>
                <a:hlinkClick r:id="rId2"/>
              </a:rPr>
              <a:t>Interprofessionnel</a:t>
            </a:r>
            <a:r>
              <a:rPr lang="en-US" sz="2400" b="0" i="0" dirty="0">
                <a:solidFill>
                  <a:srgbClr val="1A0DAB"/>
                </a:solidFill>
                <a:effectLst/>
                <a:latin typeface="Google Sans"/>
                <a:hlinkClick r:id="rId2"/>
              </a:rPr>
              <a:t> des </a:t>
            </a:r>
            <a:r>
              <a:rPr lang="en-US" sz="2400" b="0" i="0" dirty="0" err="1">
                <a:solidFill>
                  <a:srgbClr val="1A0DAB"/>
                </a:solidFill>
                <a:effectLst/>
                <a:latin typeface="Google Sans"/>
                <a:hlinkClick r:id="rId2"/>
              </a:rPr>
              <a:t>Céréales</a:t>
            </a:r>
            <a:r>
              <a:rPr lang="en-US" sz="2400" b="0" i="0" dirty="0">
                <a:solidFill>
                  <a:srgbClr val="1A0DAB"/>
                </a:solidFill>
                <a:effectLst/>
                <a:latin typeface="Google Sans"/>
                <a:hlinkClick r:id="rId2"/>
              </a:rPr>
              <a:t> (OAIC)</a:t>
            </a:r>
            <a:r>
              <a:rPr lang="en-US" sz="2400" b="0" i="0" dirty="0">
                <a:solidFill>
                  <a:srgbClr val="0A0A0A"/>
                </a:solidFill>
                <a:effectLst/>
                <a:latin typeface="Google Sans"/>
              </a:rPr>
              <a:t> to support cereal and dried legume farmers by collecting national production, and processing, storing, distributing, and selling both domestically produced and imported grains and legumes. They are also involved in activities like seed treatment and providing agricultural inputs and services. </a:t>
            </a:r>
          </a:p>
          <a:p>
            <a:pPr marL="0" indent="0" algn="just">
              <a:buNone/>
            </a:pPr>
            <a:endParaRPr lang="fr-FR" sz="2400" dirty="0"/>
          </a:p>
        </p:txBody>
      </p:sp>
      <p:pic>
        <p:nvPicPr>
          <p:cNvPr id="4" name="Picture 2" descr="Untitled">
            <a:extLst>
              <a:ext uri="{FF2B5EF4-FFF2-40B4-BE49-F238E27FC236}">
                <a16:creationId xmlns:a16="http://schemas.microsoft.com/office/drawing/2014/main" id="{22DD1D74-EB38-25D7-D3FD-94E1619B0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35" y="3429000"/>
            <a:ext cx="2283699" cy="3226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ncc.dz – Centre National de Contrôle et de Certification des semences et  plants">
            <a:extLst>
              <a:ext uri="{FF2B5EF4-FFF2-40B4-BE49-F238E27FC236}">
                <a16:creationId xmlns:a16="http://schemas.microsoft.com/office/drawing/2014/main" id="{01C74BBA-E10F-8F49-7F36-84DD126E2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391" y="3429000"/>
            <a:ext cx="3575302" cy="318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32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E198E33-DB2C-E179-4D22-0C6AEA6486F5}"/>
              </a:ext>
            </a:extLst>
          </p:cNvPr>
          <p:cNvSpPr>
            <a:spLocks noGrp="1"/>
          </p:cNvSpPr>
          <p:nvPr>
            <p:ph sz="half" idx="2"/>
          </p:nvPr>
        </p:nvSpPr>
        <p:spPr>
          <a:xfrm>
            <a:off x="297951" y="277402"/>
            <a:ext cx="5703013" cy="5327267"/>
          </a:xfrm>
        </p:spPr>
        <p:txBody>
          <a:bodyPr>
            <a:normAutofit fontScale="70000" lnSpcReduction="20000"/>
          </a:bodyPr>
          <a:lstStyle/>
          <a:p>
            <a:pPr marL="0" indent="0" algn="just">
              <a:lnSpc>
                <a:spcPct val="170000"/>
              </a:lnSpc>
              <a:buNone/>
            </a:pPr>
            <a:r>
              <a:rPr lang="fr-FR" sz="3400" b="1" i="0" dirty="0">
                <a:solidFill>
                  <a:schemeClr val="accent4">
                    <a:lumMod val="75000"/>
                  </a:schemeClr>
                </a:solidFill>
                <a:effectLst/>
                <a:latin typeface="Google Sans"/>
              </a:rPr>
              <a:t>Inspection</a:t>
            </a:r>
            <a:r>
              <a:rPr lang="fr-FR" sz="3400" b="1" i="0" dirty="0">
                <a:solidFill>
                  <a:srgbClr val="0A0A0A"/>
                </a:solidFill>
                <a:effectLst/>
                <a:latin typeface="Google Sans"/>
              </a:rPr>
              <a:t> </a:t>
            </a:r>
            <a:r>
              <a:rPr lang="fr-FR" b="1" i="0" dirty="0">
                <a:solidFill>
                  <a:srgbClr val="0A0A0A"/>
                </a:solidFill>
                <a:effectLst/>
                <a:latin typeface="Google Sans"/>
              </a:rPr>
              <a:t>: </a:t>
            </a:r>
            <a:r>
              <a:rPr lang="en-US" b="0" i="0" dirty="0">
                <a:solidFill>
                  <a:srgbClr val="0A0A0A"/>
                </a:solidFill>
                <a:effectLst/>
                <a:latin typeface="Google Sans"/>
              </a:rPr>
              <a:t>A process of examining plants in their growing fields and harvested seeds to ensure they meet specific quality and health standards.</a:t>
            </a:r>
          </a:p>
          <a:p>
            <a:pPr algn="l">
              <a:lnSpc>
                <a:spcPct val="170000"/>
              </a:lnSpc>
              <a:buFont typeface="Arial" panose="020B0604020202020204" pitchFamily="34" charset="0"/>
              <a:buChar char="•"/>
            </a:pPr>
            <a:r>
              <a:rPr lang="en-US" b="1" i="0" dirty="0">
                <a:solidFill>
                  <a:srgbClr val="0A0A0A"/>
                </a:solidFill>
                <a:effectLst/>
                <a:latin typeface="Google Sans"/>
              </a:rPr>
              <a:t>Key Activities</a:t>
            </a:r>
            <a:r>
              <a:rPr lang="en-US" b="0" i="0" dirty="0">
                <a:solidFill>
                  <a:srgbClr val="0A0A0A"/>
                </a:solidFill>
                <a:effectLst/>
                <a:latin typeface="Google Sans"/>
              </a:rPr>
              <a:t>:</a:t>
            </a:r>
          </a:p>
          <a:p>
            <a:pPr marL="742950" lvl="1" indent="-285750" algn="l">
              <a:lnSpc>
                <a:spcPct val="170000"/>
              </a:lnSpc>
              <a:buFont typeface="Arial" panose="020B0604020202020204" pitchFamily="34" charset="0"/>
              <a:buChar char="•"/>
            </a:pPr>
            <a:r>
              <a:rPr lang="en-US" b="0" i="0" dirty="0">
                <a:solidFill>
                  <a:srgbClr val="0A0A0A"/>
                </a:solidFill>
                <a:effectLst/>
                <a:latin typeface="Google Sans"/>
              </a:rPr>
              <a:t>Conducting field checks at different stages of crop growth, such as pre-flowering and post-flowering.</a:t>
            </a:r>
          </a:p>
          <a:p>
            <a:pPr marL="742950" lvl="1" indent="-285750" algn="l">
              <a:lnSpc>
                <a:spcPct val="170000"/>
              </a:lnSpc>
              <a:buFont typeface="Arial" panose="020B0604020202020204" pitchFamily="34" charset="0"/>
              <a:buChar char="•"/>
            </a:pPr>
            <a:r>
              <a:rPr lang="en-US" b="0" i="0" dirty="0">
                <a:solidFill>
                  <a:srgbClr val="0A0A0A"/>
                </a:solidFill>
                <a:effectLst/>
                <a:latin typeface="Google Sans"/>
              </a:rPr>
              <a:t>Supervising post-harvest stages, including cleaning and packaging.</a:t>
            </a:r>
          </a:p>
          <a:p>
            <a:pPr marL="742950" lvl="1" indent="-285750" algn="l">
              <a:lnSpc>
                <a:spcPct val="170000"/>
              </a:lnSpc>
              <a:buFont typeface="Arial" panose="020B0604020202020204" pitchFamily="34" charset="0"/>
              <a:buChar char="•"/>
            </a:pPr>
            <a:r>
              <a:rPr lang="en-US" b="0" i="0" dirty="0">
                <a:solidFill>
                  <a:srgbClr val="0A0A0A"/>
                </a:solidFill>
                <a:effectLst/>
                <a:latin typeface="Google Sans"/>
              </a:rPr>
              <a:t>Sampling seeds for laboratory analysis.</a:t>
            </a:r>
          </a:p>
          <a:p>
            <a:pPr marL="742950" lvl="1" indent="-285750" algn="l">
              <a:lnSpc>
                <a:spcPct val="170000"/>
              </a:lnSpc>
              <a:buFont typeface="Arial" panose="020B0604020202020204" pitchFamily="34" charset="0"/>
              <a:buChar char="•"/>
            </a:pPr>
            <a:r>
              <a:rPr lang="en-US" b="0" i="0" dirty="0">
                <a:solidFill>
                  <a:srgbClr val="0A0A0A"/>
                </a:solidFill>
                <a:effectLst/>
                <a:latin typeface="Google Sans"/>
              </a:rPr>
              <a:t>Verifying that the seed crop is grown from eligible source seed. </a:t>
            </a:r>
          </a:p>
          <a:p>
            <a:pPr>
              <a:lnSpc>
                <a:spcPct val="170000"/>
              </a:lnSpc>
            </a:pPr>
            <a:endParaRPr lang="fr-FR" dirty="0"/>
          </a:p>
        </p:txBody>
      </p:sp>
      <p:sp>
        <p:nvSpPr>
          <p:cNvPr id="5" name="Rectangle 1">
            <a:extLst>
              <a:ext uri="{FF2B5EF4-FFF2-40B4-BE49-F238E27FC236}">
                <a16:creationId xmlns:a16="http://schemas.microsoft.com/office/drawing/2014/main" id="{10C5997B-379E-91F3-6A31-0B0B2F866E4E}"/>
              </a:ext>
            </a:extLst>
          </p:cNvPr>
          <p:cNvSpPr>
            <a:spLocks noGrp="1" noChangeArrowheads="1"/>
          </p:cNvSpPr>
          <p:nvPr>
            <p:ph sz="half" idx="1"/>
          </p:nvPr>
        </p:nvSpPr>
        <p:spPr bwMode="auto">
          <a:xfrm>
            <a:off x="6673922" y="541060"/>
            <a:ext cx="5089989" cy="57758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accent2">
                    <a:lumMod val="75000"/>
                  </a:schemeClr>
                </a:solidFill>
                <a:effectLst/>
                <a:latin typeface="Google Sans"/>
              </a:rPr>
              <a:t>Certification</a:t>
            </a:r>
            <a:r>
              <a:rPr kumimoji="0" lang="fr-FR" altLang="fr-FR" sz="2000" b="1" i="0" u="none" strike="noStrike" cap="none" normalizeH="0" baseline="0" dirty="0">
                <a:ln>
                  <a:noFill/>
                </a:ln>
                <a:solidFill>
                  <a:srgbClr val="0A0A0A"/>
                </a:solidFill>
                <a:effectLst/>
                <a:latin typeface="Google Sans"/>
              </a:rPr>
              <a:t> :</a:t>
            </a:r>
            <a:r>
              <a:rPr lang="en-US" sz="2000" b="0" i="0" dirty="0">
                <a:solidFill>
                  <a:srgbClr val="0A0A0A"/>
                </a:solidFill>
                <a:effectLst/>
                <a:latin typeface="Google Sans"/>
              </a:rPr>
              <a:t>The formal process of officially verifying that a lot of seed or a plant meets the defined standards of the certification scheme.</a:t>
            </a:r>
            <a:r>
              <a:rPr kumimoji="0" lang="fr-FR" altLang="fr-FR" sz="2000" b="1" i="0" u="none" strike="noStrike" cap="none" normalizeH="0" baseline="0" dirty="0">
                <a:ln>
                  <a:noFill/>
                </a:ln>
                <a:solidFill>
                  <a:srgbClr val="0A0A0A"/>
                </a:solidFill>
                <a:effectLst/>
                <a:latin typeface="Google Sans"/>
              </a:rPr>
              <a:t> </a:t>
            </a:r>
          </a:p>
          <a:p>
            <a:pPr algn="l">
              <a:buFont typeface="Arial" panose="020B0604020202020204" pitchFamily="34" charset="0"/>
              <a:buChar char="•"/>
            </a:pPr>
            <a:r>
              <a:rPr lang="en-US" sz="2000" b="1" i="0" dirty="0">
                <a:solidFill>
                  <a:srgbClr val="0A0A0A"/>
                </a:solidFill>
                <a:effectLst/>
                <a:latin typeface="Google Sans"/>
              </a:rPr>
              <a:t>Key Activities</a:t>
            </a:r>
            <a:r>
              <a:rPr lang="en-US" sz="2000" b="0" i="0" dirty="0">
                <a:solidFill>
                  <a:srgbClr val="0A0A0A"/>
                </a:solidFill>
                <a:effectLst/>
                <a:latin typeface="Google Sans"/>
              </a:rPr>
              <a:t>:</a:t>
            </a:r>
          </a:p>
          <a:p>
            <a:pPr marL="742950" lvl="1" indent="-285750" algn="l">
              <a:buFont typeface="Arial" panose="020B0604020202020204" pitchFamily="34" charset="0"/>
              <a:buChar char="•"/>
            </a:pPr>
            <a:r>
              <a:rPr lang="en-US" sz="2000" b="0" i="0" dirty="0">
                <a:solidFill>
                  <a:srgbClr val="0A0A0A"/>
                </a:solidFill>
                <a:effectLst/>
                <a:latin typeface="Google Sans"/>
              </a:rPr>
              <a:t>Issuing a certificate after the inspection and testing phases are successfully completed.</a:t>
            </a:r>
          </a:p>
          <a:p>
            <a:pPr marL="742950" lvl="1" indent="-285750" algn="l">
              <a:buFont typeface="Arial" panose="020B0604020202020204" pitchFamily="34" charset="0"/>
              <a:buChar char="•"/>
            </a:pPr>
            <a:r>
              <a:rPr lang="en-US" sz="2000" b="0" i="0" dirty="0">
                <a:solidFill>
                  <a:srgbClr val="0A0A0A"/>
                </a:solidFill>
                <a:effectLst/>
                <a:latin typeface="Google Sans"/>
              </a:rPr>
              <a:t>Ensuring that certified seeds are labeled with accurate information about the variety, purity, and germination rate.</a:t>
            </a:r>
          </a:p>
          <a:p>
            <a:pPr marL="742950" lvl="1" indent="-285750" algn="l">
              <a:buFont typeface="Arial" panose="020B0604020202020204" pitchFamily="34" charset="0"/>
              <a:buChar char="•"/>
            </a:pPr>
            <a:r>
              <a:rPr lang="en-US" sz="2000" b="0" i="0" dirty="0">
                <a:solidFill>
                  <a:srgbClr val="0A0A0A"/>
                </a:solidFill>
                <a:effectLst/>
                <a:latin typeface="Google Sans"/>
              </a:rPr>
              <a:t>Maintaining the genetic integrity of a product through a standardized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0A0A0A"/>
              </a:solidFill>
              <a:effectLst/>
              <a:latin typeface="Google Sans"/>
            </a:endParaRPr>
          </a:p>
          <a:p>
            <a:pPr marL="0" indent="0" eaLnBrk="0" fontAlgn="base" hangingPunct="0">
              <a:lnSpc>
                <a:spcPct val="100000"/>
              </a:lnSpc>
              <a:spcBef>
                <a:spcPct val="0"/>
              </a:spcBef>
              <a:spcAft>
                <a:spcPct val="0"/>
              </a:spcAft>
              <a:buNone/>
            </a:pPr>
            <a:r>
              <a:rPr lang="en-US" sz="2000" b="0" i="0" dirty="0">
                <a:solidFill>
                  <a:srgbClr val="0A0A0A"/>
                </a:solidFill>
                <a:effectLst/>
                <a:latin typeface="Google Sans"/>
              </a:rPr>
              <a:t>A </a:t>
            </a:r>
            <a:r>
              <a:rPr lang="en-US" sz="2000" b="1" i="0" dirty="0">
                <a:solidFill>
                  <a:srgbClr val="0A0A0A"/>
                </a:solidFill>
                <a:effectLst/>
                <a:latin typeface="Google Sans"/>
              </a:rPr>
              <a:t>phytosanitary certificate</a:t>
            </a:r>
            <a:r>
              <a:rPr lang="en-US" sz="2000" b="0" i="0" dirty="0">
                <a:solidFill>
                  <a:srgbClr val="0A0A0A"/>
                </a:solidFill>
                <a:effectLst/>
                <a:latin typeface="Google Sans"/>
              </a:rPr>
              <a:t> is required for exporting plants and plant products, certifying they have been inspected and are considered free from pests according to the importing country's regulations. </a:t>
            </a:r>
            <a:endParaRPr kumimoji="0" lang="fr-FR" altLang="fr-FR" sz="2000" b="0" i="0" u="none" strike="noStrike" cap="none" normalizeH="0" baseline="0" dirty="0">
              <a:ln>
                <a:noFill/>
              </a:ln>
              <a:solidFill>
                <a:srgbClr val="0A0A0A"/>
              </a:solidFill>
              <a:effectLst/>
              <a:latin typeface="Google Sans"/>
            </a:endParaRPr>
          </a:p>
        </p:txBody>
      </p:sp>
    </p:spTree>
    <p:extLst>
      <p:ext uri="{BB962C8B-B14F-4D97-AF65-F5344CB8AC3E}">
        <p14:creationId xmlns:p14="http://schemas.microsoft.com/office/powerpoint/2010/main" val="8633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AAA4D1-9DF5-AD47-7ACB-E16719DC44BA}"/>
              </a:ext>
            </a:extLst>
          </p:cNvPr>
          <p:cNvSpPr>
            <a:spLocks noGrp="1"/>
          </p:cNvSpPr>
          <p:nvPr>
            <p:ph idx="1"/>
          </p:nvPr>
        </p:nvSpPr>
        <p:spPr>
          <a:xfrm>
            <a:off x="6273800" y="3321826"/>
            <a:ext cx="5715000" cy="3436162"/>
          </a:xfrm>
        </p:spPr>
        <p:txBody>
          <a:bodyPr>
            <a:normAutofit fontScale="85000" lnSpcReduction="20000"/>
          </a:bodyPr>
          <a:lstStyle/>
          <a:p>
            <a:pPr algn="just" fontAlgn="base">
              <a:buFont typeface="Wingdings" panose="05000000000000000000" pitchFamily="2" charset="2"/>
              <a:buChar char="Ø"/>
            </a:pPr>
            <a:r>
              <a:rPr lang="en-US" b="1" i="0" dirty="0">
                <a:solidFill>
                  <a:srgbClr val="2A2B2B"/>
                </a:solidFill>
                <a:effectLst/>
                <a:highlight>
                  <a:srgbClr val="FFFF00"/>
                </a:highlight>
                <a:latin typeface="Outfit"/>
              </a:rPr>
              <a:t>Softwood cuttings</a:t>
            </a:r>
            <a:r>
              <a:rPr lang="en-US" b="1" i="0" dirty="0">
                <a:solidFill>
                  <a:srgbClr val="2A2B2B"/>
                </a:solidFill>
                <a:effectLst/>
                <a:latin typeface="Outfit"/>
              </a:rPr>
              <a:t>:</a:t>
            </a:r>
            <a:r>
              <a:rPr lang="en-US" b="0" i="0" dirty="0">
                <a:solidFill>
                  <a:srgbClr val="2A2B2B"/>
                </a:solidFill>
                <a:effectLst/>
                <a:latin typeface="Outfit"/>
              </a:rPr>
              <a:t> Taken from new, soft growth in the spring or early summer. These cuttings root quickly and are ideal for many ornamental shrubs.</a:t>
            </a:r>
          </a:p>
          <a:p>
            <a:pPr algn="just" fontAlgn="base">
              <a:buFont typeface="Wingdings" panose="05000000000000000000" pitchFamily="2" charset="2"/>
              <a:buChar char="Ø"/>
            </a:pPr>
            <a:r>
              <a:rPr lang="en-US" b="1" i="0" dirty="0">
                <a:solidFill>
                  <a:srgbClr val="2A2B2B"/>
                </a:solidFill>
                <a:effectLst/>
                <a:highlight>
                  <a:srgbClr val="FFFF00"/>
                </a:highlight>
                <a:latin typeface="Outfit"/>
              </a:rPr>
              <a:t>Semi-hardwood cuttings</a:t>
            </a:r>
            <a:r>
              <a:rPr lang="en-US" b="1" i="0" dirty="0">
                <a:solidFill>
                  <a:srgbClr val="2A2B2B"/>
                </a:solidFill>
                <a:effectLst/>
                <a:latin typeface="Outfit"/>
              </a:rPr>
              <a:t>:</a:t>
            </a:r>
            <a:r>
              <a:rPr lang="en-US" b="0" i="0" dirty="0">
                <a:solidFill>
                  <a:srgbClr val="2A2B2B"/>
                </a:solidFill>
                <a:effectLst/>
                <a:latin typeface="Outfit"/>
              </a:rPr>
              <a:t> Taken from partially matured stems in late summer or early autumn. These cuttings are more resilient and less prone to wilting.</a:t>
            </a:r>
          </a:p>
          <a:p>
            <a:pPr algn="just" fontAlgn="base">
              <a:buFont typeface="Wingdings" panose="05000000000000000000" pitchFamily="2" charset="2"/>
              <a:buChar char="Ø"/>
            </a:pPr>
            <a:r>
              <a:rPr lang="en-US" b="1" i="0" dirty="0">
                <a:solidFill>
                  <a:srgbClr val="2A2B2B"/>
                </a:solidFill>
                <a:effectLst/>
                <a:highlight>
                  <a:srgbClr val="FFFF00"/>
                </a:highlight>
                <a:latin typeface="Outfit"/>
              </a:rPr>
              <a:t>Hardwood cuttings</a:t>
            </a:r>
            <a:r>
              <a:rPr lang="en-US" b="1" i="0" dirty="0">
                <a:solidFill>
                  <a:srgbClr val="2A2B2B"/>
                </a:solidFill>
                <a:effectLst/>
                <a:latin typeface="Outfit"/>
              </a:rPr>
              <a:t>:</a:t>
            </a:r>
            <a:r>
              <a:rPr lang="en-US" b="0" i="0" dirty="0">
                <a:solidFill>
                  <a:srgbClr val="2A2B2B"/>
                </a:solidFill>
                <a:effectLst/>
                <a:latin typeface="Outfit"/>
              </a:rPr>
              <a:t> Taken from mature, woody stems in late autumn or winter. These cuttings take longer to root but are suitable for many deciduous shrubs.</a:t>
            </a:r>
          </a:p>
          <a:p>
            <a:endParaRPr lang="fr-FR" dirty="0"/>
          </a:p>
        </p:txBody>
      </p:sp>
      <p:pic>
        <p:nvPicPr>
          <p:cNvPr id="1026" name="Picture 2" descr="5 Artificial Vegetative Propagation Methods Unraveled - Knowledge Base">
            <a:extLst>
              <a:ext uri="{FF2B5EF4-FFF2-40B4-BE49-F238E27FC236}">
                <a16:creationId xmlns:a16="http://schemas.microsoft.com/office/drawing/2014/main" id="{20453BC7-338F-5396-F78F-C715416F6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57" y="-46865"/>
            <a:ext cx="6096000" cy="31813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8515D8E-A454-FCFB-360D-A222F07030DC}"/>
              </a:ext>
            </a:extLst>
          </p:cNvPr>
          <p:cNvSpPr txBox="1"/>
          <p:nvPr/>
        </p:nvSpPr>
        <p:spPr>
          <a:xfrm>
            <a:off x="1363649" y="3555395"/>
            <a:ext cx="2071314" cy="369332"/>
          </a:xfrm>
          <a:prstGeom prst="rect">
            <a:avLst/>
          </a:prstGeom>
          <a:noFill/>
        </p:spPr>
        <p:txBody>
          <a:bodyPr wrap="square">
            <a:spAutoFit/>
          </a:bodyPr>
          <a:lstStyle/>
          <a:p>
            <a:r>
              <a:rPr lang="en-US" b="1" i="0" dirty="0">
                <a:solidFill>
                  <a:srgbClr val="2A2B2B"/>
                </a:solidFill>
                <a:effectLst/>
                <a:highlight>
                  <a:srgbClr val="FFFF00"/>
                </a:highlight>
                <a:latin typeface="Outfit"/>
              </a:rPr>
              <a:t>Hardwood cuttings</a:t>
            </a:r>
            <a:endParaRPr lang="fr-FR" dirty="0"/>
          </a:p>
        </p:txBody>
      </p:sp>
      <p:pic>
        <p:nvPicPr>
          <p:cNvPr id="9" name="Image 8">
            <a:extLst>
              <a:ext uri="{FF2B5EF4-FFF2-40B4-BE49-F238E27FC236}">
                <a16:creationId xmlns:a16="http://schemas.microsoft.com/office/drawing/2014/main" id="{B8A3A9DE-3701-F195-BAE3-BC7A63D64855}"/>
              </a:ext>
            </a:extLst>
          </p:cNvPr>
          <p:cNvPicPr>
            <a:picLocks noChangeAspect="1"/>
          </p:cNvPicPr>
          <p:nvPr/>
        </p:nvPicPr>
        <p:blipFill>
          <a:blip r:embed="rId3"/>
          <a:stretch>
            <a:fillRect/>
          </a:stretch>
        </p:blipFill>
        <p:spPr>
          <a:xfrm>
            <a:off x="7870004" y="-34721"/>
            <a:ext cx="3756917" cy="3173947"/>
          </a:xfrm>
          <a:prstGeom prst="rect">
            <a:avLst/>
          </a:prstGeom>
        </p:spPr>
      </p:pic>
      <p:pic>
        <p:nvPicPr>
          <p:cNvPr id="1032" name="Picture 8" descr="Growing Softwood Cuttings: A Simple Step-by-Step Guide">
            <a:extLst>
              <a:ext uri="{FF2B5EF4-FFF2-40B4-BE49-F238E27FC236}">
                <a16:creationId xmlns:a16="http://schemas.microsoft.com/office/drawing/2014/main" id="{029E1923-D120-96A3-0D6E-845F86DAF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5394"/>
            <a:ext cx="5473481" cy="28644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em cuttings used for propagation: A = leafless semi-hardwood... |  Download Scientific Diagram">
            <a:extLst>
              <a:ext uri="{FF2B5EF4-FFF2-40B4-BE49-F238E27FC236}">
                <a16:creationId xmlns:a16="http://schemas.microsoft.com/office/drawing/2014/main" id="{A387A4EA-8110-F850-5C39-980EE846E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925" y="164120"/>
            <a:ext cx="2645750" cy="209481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C17B8FE-696A-B93E-B848-2A9B821FCF0D}"/>
              </a:ext>
            </a:extLst>
          </p:cNvPr>
          <p:cNvSpPr txBox="1"/>
          <p:nvPr/>
        </p:nvSpPr>
        <p:spPr>
          <a:xfrm>
            <a:off x="4779671" y="2478478"/>
            <a:ext cx="6180666" cy="369332"/>
          </a:xfrm>
          <a:prstGeom prst="rect">
            <a:avLst/>
          </a:prstGeom>
          <a:noFill/>
        </p:spPr>
        <p:txBody>
          <a:bodyPr wrap="square">
            <a:spAutoFit/>
          </a:bodyPr>
          <a:lstStyle/>
          <a:p>
            <a:r>
              <a:rPr lang="en-US" b="1" i="0" dirty="0">
                <a:solidFill>
                  <a:srgbClr val="2A2B2B"/>
                </a:solidFill>
                <a:effectLst/>
                <a:highlight>
                  <a:srgbClr val="FFFF00"/>
                </a:highlight>
                <a:latin typeface="Outfit"/>
              </a:rPr>
              <a:t>Semi-hardwood cuttings</a:t>
            </a:r>
            <a:endParaRPr lang="fr-FR" dirty="0"/>
          </a:p>
        </p:txBody>
      </p:sp>
      <p:sp>
        <p:nvSpPr>
          <p:cNvPr id="13" name="ZoneTexte 12">
            <a:extLst>
              <a:ext uri="{FF2B5EF4-FFF2-40B4-BE49-F238E27FC236}">
                <a16:creationId xmlns:a16="http://schemas.microsoft.com/office/drawing/2014/main" id="{B5C34A21-B325-1ADE-5C27-DD9B320E9AB9}"/>
              </a:ext>
            </a:extLst>
          </p:cNvPr>
          <p:cNvSpPr txBox="1"/>
          <p:nvPr/>
        </p:nvSpPr>
        <p:spPr>
          <a:xfrm>
            <a:off x="1974811" y="6324548"/>
            <a:ext cx="6180666" cy="369332"/>
          </a:xfrm>
          <a:prstGeom prst="rect">
            <a:avLst/>
          </a:prstGeom>
          <a:noFill/>
        </p:spPr>
        <p:txBody>
          <a:bodyPr wrap="square">
            <a:spAutoFit/>
          </a:bodyPr>
          <a:lstStyle/>
          <a:p>
            <a:r>
              <a:rPr lang="en-US" b="1" i="0" dirty="0">
                <a:solidFill>
                  <a:srgbClr val="2A2B2B"/>
                </a:solidFill>
                <a:effectLst/>
                <a:highlight>
                  <a:srgbClr val="FFFF00"/>
                </a:highlight>
                <a:latin typeface="Outfit"/>
              </a:rPr>
              <a:t>Softwood cuttings</a:t>
            </a:r>
            <a:endParaRPr lang="fr-FR" dirty="0"/>
          </a:p>
        </p:txBody>
      </p:sp>
      <p:sp>
        <p:nvSpPr>
          <p:cNvPr id="15" name="ZoneTexte 14">
            <a:extLst>
              <a:ext uri="{FF2B5EF4-FFF2-40B4-BE49-F238E27FC236}">
                <a16:creationId xmlns:a16="http://schemas.microsoft.com/office/drawing/2014/main" id="{2C554CDF-F0D4-0D86-6530-DC1A06C3D73F}"/>
              </a:ext>
            </a:extLst>
          </p:cNvPr>
          <p:cNvSpPr txBox="1"/>
          <p:nvPr/>
        </p:nvSpPr>
        <p:spPr>
          <a:xfrm>
            <a:off x="1363649" y="2952494"/>
            <a:ext cx="6180666" cy="369332"/>
          </a:xfrm>
          <a:prstGeom prst="rect">
            <a:avLst/>
          </a:prstGeom>
          <a:noFill/>
        </p:spPr>
        <p:txBody>
          <a:bodyPr wrap="square">
            <a:spAutoFit/>
          </a:bodyPr>
          <a:lstStyle/>
          <a:p>
            <a:r>
              <a:rPr lang="en-US" b="1" i="0" dirty="0">
                <a:solidFill>
                  <a:srgbClr val="2A2B2B"/>
                </a:solidFill>
                <a:effectLst/>
                <a:highlight>
                  <a:srgbClr val="FFFF00"/>
                </a:highlight>
                <a:latin typeface="Outfit"/>
              </a:rPr>
              <a:t>Hardwood cuttings</a:t>
            </a:r>
            <a:endParaRPr lang="fr-FR" dirty="0"/>
          </a:p>
        </p:txBody>
      </p:sp>
    </p:spTree>
    <p:extLst>
      <p:ext uri="{BB962C8B-B14F-4D97-AF65-F5344CB8AC3E}">
        <p14:creationId xmlns:p14="http://schemas.microsoft.com/office/powerpoint/2010/main" val="3292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1000"/>
                                        <p:tgtEl>
                                          <p:spTgt spid="1034"/>
                                        </p:tgtEl>
                                      </p:cBhvr>
                                    </p:animEffect>
                                    <p:anim calcmode="lin" valueType="num">
                                      <p:cBhvr>
                                        <p:cTn id="16" dur="1000" fill="hold"/>
                                        <p:tgtEl>
                                          <p:spTgt spid="1034"/>
                                        </p:tgtEl>
                                        <p:attrNameLst>
                                          <p:attrName>ppt_x</p:attrName>
                                        </p:attrNameLst>
                                      </p:cBhvr>
                                      <p:tavLst>
                                        <p:tav tm="0">
                                          <p:val>
                                            <p:strVal val="#ppt_x"/>
                                          </p:val>
                                        </p:tav>
                                        <p:tav tm="100000">
                                          <p:val>
                                            <p:strVal val="#ppt_x"/>
                                          </p:val>
                                        </p:tav>
                                      </p:tavLst>
                                    </p:anim>
                                    <p:anim calcmode="lin" valueType="num">
                                      <p:cBhvr>
                                        <p:cTn id="1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1000"/>
                                        <p:tgtEl>
                                          <p:spTgt spid="1032"/>
                                        </p:tgtEl>
                                      </p:cBhvr>
                                    </p:animEffect>
                                    <p:anim calcmode="lin" valueType="num">
                                      <p:cBhvr>
                                        <p:cTn id="29" dur="1000" fill="hold"/>
                                        <p:tgtEl>
                                          <p:spTgt spid="1032"/>
                                        </p:tgtEl>
                                        <p:attrNameLst>
                                          <p:attrName>ppt_x</p:attrName>
                                        </p:attrNameLst>
                                      </p:cBhvr>
                                      <p:tavLst>
                                        <p:tav tm="0">
                                          <p:val>
                                            <p:strVal val="#ppt_x"/>
                                          </p:val>
                                        </p:tav>
                                        <p:tav tm="100000">
                                          <p:val>
                                            <p:strVal val="#ppt_x"/>
                                          </p:val>
                                        </p:tav>
                                      </p:tavLst>
                                    </p:anim>
                                    <p:anim calcmode="lin" valueType="num">
                                      <p:cBhvr>
                                        <p:cTn id="3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80">
                                          <p:stCondLst>
                                            <p:cond delay="0"/>
                                          </p:stCondLst>
                                        </p:cTn>
                                        <p:tgtEl>
                                          <p:spTgt spid="3">
                                            <p:txEl>
                                              <p:pRg st="0" end="0"/>
                                            </p:txEl>
                                          </p:spTgt>
                                        </p:tgtEl>
                                      </p:cBhvr>
                                    </p:animEffect>
                                    <p:anim calcmode="lin" valueType="num">
                                      <p:cBhvr>
                                        <p:cTn id="3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0" end="0"/>
                                            </p:txEl>
                                          </p:spTgt>
                                        </p:tgtEl>
                                      </p:cBhvr>
                                      <p:to x="100000" y="60000"/>
                                    </p:animScale>
                                    <p:animScale>
                                      <p:cBhvr>
                                        <p:cTn id="42" dur="166" decel="50000">
                                          <p:stCondLst>
                                            <p:cond delay="676"/>
                                          </p:stCondLst>
                                        </p:cTn>
                                        <p:tgtEl>
                                          <p:spTgt spid="3">
                                            <p:txEl>
                                              <p:pRg st="0" end="0"/>
                                            </p:txEl>
                                          </p:spTgt>
                                        </p:tgtEl>
                                      </p:cBhvr>
                                      <p:to x="100000" y="100000"/>
                                    </p:animScale>
                                    <p:animScale>
                                      <p:cBhvr>
                                        <p:cTn id="43" dur="26">
                                          <p:stCondLst>
                                            <p:cond delay="1312"/>
                                          </p:stCondLst>
                                        </p:cTn>
                                        <p:tgtEl>
                                          <p:spTgt spid="3">
                                            <p:txEl>
                                              <p:pRg st="0" end="0"/>
                                            </p:txEl>
                                          </p:spTgt>
                                        </p:tgtEl>
                                      </p:cBhvr>
                                      <p:to x="100000" y="80000"/>
                                    </p:animScale>
                                    <p:animScale>
                                      <p:cBhvr>
                                        <p:cTn id="44" dur="166" decel="50000">
                                          <p:stCondLst>
                                            <p:cond delay="1338"/>
                                          </p:stCondLst>
                                        </p:cTn>
                                        <p:tgtEl>
                                          <p:spTgt spid="3">
                                            <p:txEl>
                                              <p:pRg st="0" end="0"/>
                                            </p:txEl>
                                          </p:spTgt>
                                        </p:tgtEl>
                                      </p:cBhvr>
                                      <p:to x="100000" y="100000"/>
                                    </p:animScale>
                                    <p:animScale>
                                      <p:cBhvr>
                                        <p:cTn id="45" dur="26">
                                          <p:stCondLst>
                                            <p:cond delay="1642"/>
                                          </p:stCondLst>
                                        </p:cTn>
                                        <p:tgtEl>
                                          <p:spTgt spid="3">
                                            <p:txEl>
                                              <p:pRg st="0" end="0"/>
                                            </p:txEl>
                                          </p:spTgt>
                                        </p:tgtEl>
                                      </p:cBhvr>
                                      <p:to x="100000" y="90000"/>
                                    </p:animScale>
                                    <p:animScale>
                                      <p:cBhvr>
                                        <p:cTn id="46" dur="166" decel="50000">
                                          <p:stCondLst>
                                            <p:cond delay="1668"/>
                                          </p:stCondLst>
                                        </p:cTn>
                                        <p:tgtEl>
                                          <p:spTgt spid="3">
                                            <p:txEl>
                                              <p:pRg st="0" end="0"/>
                                            </p:txEl>
                                          </p:spTgt>
                                        </p:tgtEl>
                                      </p:cBhvr>
                                      <p:to x="100000" y="100000"/>
                                    </p:animScale>
                                    <p:animScale>
                                      <p:cBhvr>
                                        <p:cTn id="47" dur="26">
                                          <p:stCondLst>
                                            <p:cond delay="1808"/>
                                          </p:stCondLst>
                                        </p:cTn>
                                        <p:tgtEl>
                                          <p:spTgt spid="3">
                                            <p:txEl>
                                              <p:pRg st="0" end="0"/>
                                            </p:txEl>
                                          </p:spTgt>
                                        </p:tgtEl>
                                      </p:cBhvr>
                                      <p:to x="100000" y="95000"/>
                                    </p:animScale>
                                    <p:animScale>
                                      <p:cBhvr>
                                        <p:cTn id="48" dur="166" decel="50000">
                                          <p:stCondLst>
                                            <p:cond delay="1834"/>
                                          </p:stCondLst>
                                        </p:cTn>
                                        <p:tgtEl>
                                          <p:spTgt spid="3">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wipe(down)">
                                      <p:cBhvr>
                                        <p:cTn id="53" dur="580">
                                          <p:stCondLst>
                                            <p:cond delay="0"/>
                                          </p:stCondLst>
                                        </p:cTn>
                                        <p:tgtEl>
                                          <p:spTgt spid="3">
                                            <p:txEl>
                                              <p:pRg st="1" end="1"/>
                                            </p:txEl>
                                          </p:spTgt>
                                        </p:tgtEl>
                                      </p:cBhvr>
                                    </p:animEffect>
                                    <p:anim calcmode="lin" valueType="num">
                                      <p:cBhvr>
                                        <p:cTn id="5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1" end="1"/>
                                            </p:txEl>
                                          </p:spTgt>
                                        </p:tgtEl>
                                      </p:cBhvr>
                                      <p:to x="100000" y="60000"/>
                                    </p:animScale>
                                    <p:animScale>
                                      <p:cBhvr>
                                        <p:cTn id="60" dur="166" decel="50000">
                                          <p:stCondLst>
                                            <p:cond delay="676"/>
                                          </p:stCondLst>
                                        </p:cTn>
                                        <p:tgtEl>
                                          <p:spTgt spid="3">
                                            <p:txEl>
                                              <p:pRg st="1" end="1"/>
                                            </p:txEl>
                                          </p:spTgt>
                                        </p:tgtEl>
                                      </p:cBhvr>
                                      <p:to x="100000" y="100000"/>
                                    </p:animScale>
                                    <p:animScale>
                                      <p:cBhvr>
                                        <p:cTn id="61" dur="26">
                                          <p:stCondLst>
                                            <p:cond delay="1312"/>
                                          </p:stCondLst>
                                        </p:cTn>
                                        <p:tgtEl>
                                          <p:spTgt spid="3">
                                            <p:txEl>
                                              <p:pRg st="1" end="1"/>
                                            </p:txEl>
                                          </p:spTgt>
                                        </p:tgtEl>
                                      </p:cBhvr>
                                      <p:to x="100000" y="80000"/>
                                    </p:animScale>
                                    <p:animScale>
                                      <p:cBhvr>
                                        <p:cTn id="62" dur="166" decel="50000">
                                          <p:stCondLst>
                                            <p:cond delay="1338"/>
                                          </p:stCondLst>
                                        </p:cTn>
                                        <p:tgtEl>
                                          <p:spTgt spid="3">
                                            <p:txEl>
                                              <p:pRg st="1" end="1"/>
                                            </p:txEl>
                                          </p:spTgt>
                                        </p:tgtEl>
                                      </p:cBhvr>
                                      <p:to x="100000" y="100000"/>
                                    </p:animScale>
                                    <p:animScale>
                                      <p:cBhvr>
                                        <p:cTn id="63" dur="26">
                                          <p:stCondLst>
                                            <p:cond delay="1642"/>
                                          </p:stCondLst>
                                        </p:cTn>
                                        <p:tgtEl>
                                          <p:spTgt spid="3">
                                            <p:txEl>
                                              <p:pRg st="1" end="1"/>
                                            </p:txEl>
                                          </p:spTgt>
                                        </p:tgtEl>
                                      </p:cBhvr>
                                      <p:to x="100000" y="90000"/>
                                    </p:animScale>
                                    <p:animScale>
                                      <p:cBhvr>
                                        <p:cTn id="64" dur="166" decel="50000">
                                          <p:stCondLst>
                                            <p:cond delay="1668"/>
                                          </p:stCondLst>
                                        </p:cTn>
                                        <p:tgtEl>
                                          <p:spTgt spid="3">
                                            <p:txEl>
                                              <p:pRg st="1" end="1"/>
                                            </p:txEl>
                                          </p:spTgt>
                                        </p:tgtEl>
                                      </p:cBhvr>
                                      <p:to x="100000" y="100000"/>
                                    </p:animScale>
                                    <p:animScale>
                                      <p:cBhvr>
                                        <p:cTn id="65" dur="26">
                                          <p:stCondLst>
                                            <p:cond delay="1808"/>
                                          </p:stCondLst>
                                        </p:cTn>
                                        <p:tgtEl>
                                          <p:spTgt spid="3">
                                            <p:txEl>
                                              <p:pRg st="1" end="1"/>
                                            </p:txEl>
                                          </p:spTgt>
                                        </p:tgtEl>
                                      </p:cBhvr>
                                      <p:to x="100000" y="95000"/>
                                    </p:animScale>
                                    <p:animScale>
                                      <p:cBhvr>
                                        <p:cTn id="66" dur="166" decel="50000">
                                          <p:stCondLst>
                                            <p:cond delay="1834"/>
                                          </p:stCondLst>
                                        </p:cTn>
                                        <p:tgtEl>
                                          <p:spTgt spid="3">
                                            <p:txEl>
                                              <p:pRg st="1" end="1"/>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wipe(down)">
                                      <p:cBhvr>
                                        <p:cTn id="71" dur="580">
                                          <p:stCondLst>
                                            <p:cond delay="0"/>
                                          </p:stCondLst>
                                        </p:cTn>
                                        <p:tgtEl>
                                          <p:spTgt spid="3">
                                            <p:txEl>
                                              <p:pRg st="2" end="2"/>
                                            </p:txEl>
                                          </p:spTgt>
                                        </p:tgtEl>
                                      </p:cBhvr>
                                    </p:animEffect>
                                    <p:anim calcmode="lin" valueType="num">
                                      <p:cBhvr>
                                        <p:cTn id="7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2" end="2"/>
                                            </p:txEl>
                                          </p:spTgt>
                                        </p:tgtEl>
                                      </p:cBhvr>
                                      <p:to x="100000" y="60000"/>
                                    </p:animScale>
                                    <p:animScale>
                                      <p:cBhvr>
                                        <p:cTn id="78" dur="166" decel="50000">
                                          <p:stCondLst>
                                            <p:cond delay="676"/>
                                          </p:stCondLst>
                                        </p:cTn>
                                        <p:tgtEl>
                                          <p:spTgt spid="3">
                                            <p:txEl>
                                              <p:pRg st="2" end="2"/>
                                            </p:txEl>
                                          </p:spTgt>
                                        </p:tgtEl>
                                      </p:cBhvr>
                                      <p:to x="100000" y="100000"/>
                                    </p:animScale>
                                    <p:animScale>
                                      <p:cBhvr>
                                        <p:cTn id="79" dur="26">
                                          <p:stCondLst>
                                            <p:cond delay="1312"/>
                                          </p:stCondLst>
                                        </p:cTn>
                                        <p:tgtEl>
                                          <p:spTgt spid="3">
                                            <p:txEl>
                                              <p:pRg st="2" end="2"/>
                                            </p:txEl>
                                          </p:spTgt>
                                        </p:tgtEl>
                                      </p:cBhvr>
                                      <p:to x="100000" y="80000"/>
                                    </p:animScale>
                                    <p:animScale>
                                      <p:cBhvr>
                                        <p:cTn id="80" dur="166" decel="50000">
                                          <p:stCondLst>
                                            <p:cond delay="1338"/>
                                          </p:stCondLst>
                                        </p:cTn>
                                        <p:tgtEl>
                                          <p:spTgt spid="3">
                                            <p:txEl>
                                              <p:pRg st="2" end="2"/>
                                            </p:txEl>
                                          </p:spTgt>
                                        </p:tgtEl>
                                      </p:cBhvr>
                                      <p:to x="100000" y="100000"/>
                                    </p:animScale>
                                    <p:animScale>
                                      <p:cBhvr>
                                        <p:cTn id="81" dur="26">
                                          <p:stCondLst>
                                            <p:cond delay="1642"/>
                                          </p:stCondLst>
                                        </p:cTn>
                                        <p:tgtEl>
                                          <p:spTgt spid="3">
                                            <p:txEl>
                                              <p:pRg st="2" end="2"/>
                                            </p:txEl>
                                          </p:spTgt>
                                        </p:tgtEl>
                                      </p:cBhvr>
                                      <p:to x="100000" y="90000"/>
                                    </p:animScale>
                                    <p:animScale>
                                      <p:cBhvr>
                                        <p:cTn id="82" dur="166" decel="50000">
                                          <p:stCondLst>
                                            <p:cond delay="1668"/>
                                          </p:stCondLst>
                                        </p:cTn>
                                        <p:tgtEl>
                                          <p:spTgt spid="3">
                                            <p:txEl>
                                              <p:pRg st="2" end="2"/>
                                            </p:txEl>
                                          </p:spTgt>
                                        </p:tgtEl>
                                      </p:cBhvr>
                                      <p:to x="100000" y="100000"/>
                                    </p:animScale>
                                    <p:animScale>
                                      <p:cBhvr>
                                        <p:cTn id="83" dur="26">
                                          <p:stCondLst>
                                            <p:cond delay="1808"/>
                                          </p:stCondLst>
                                        </p:cTn>
                                        <p:tgtEl>
                                          <p:spTgt spid="3">
                                            <p:txEl>
                                              <p:pRg st="2" end="2"/>
                                            </p:txEl>
                                          </p:spTgt>
                                        </p:tgtEl>
                                      </p:cBhvr>
                                      <p:to x="100000" y="95000"/>
                                    </p:animScale>
                                    <p:animScale>
                                      <p:cBhvr>
                                        <p:cTn id="8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8A3155-7855-643E-706F-3EEB64C4A97A}"/>
              </a:ext>
            </a:extLst>
          </p:cNvPr>
          <p:cNvSpPr txBox="1"/>
          <p:nvPr/>
        </p:nvSpPr>
        <p:spPr>
          <a:xfrm>
            <a:off x="318497" y="151179"/>
            <a:ext cx="11774185" cy="6617196"/>
          </a:xfrm>
          <a:prstGeom prst="rect">
            <a:avLst/>
          </a:prstGeom>
          <a:noFill/>
        </p:spPr>
        <p:txBody>
          <a:bodyPr wrap="square">
            <a:spAutoFit/>
          </a:bodyPr>
          <a:lstStyle/>
          <a:p>
            <a:pPr algn="just"/>
            <a:r>
              <a:rPr lang="fr-FR" sz="3200" b="1" dirty="0">
                <a:solidFill>
                  <a:schemeClr val="accent6"/>
                </a:solidFill>
              </a:rPr>
              <a:t>How are </a:t>
            </a:r>
            <a:r>
              <a:rPr lang="fr-FR" sz="3200" b="1" dirty="0" err="1">
                <a:solidFill>
                  <a:schemeClr val="accent6"/>
                </a:solidFill>
              </a:rPr>
              <a:t>controls</a:t>
            </a:r>
            <a:r>
              <a:rPr lang="fr-FR" sz="3200" b="1" dirty="0">
                <a:solidFill>
                  <a:schemeClr val="accent6"/>
                </a:solidFill>
              </a:rPr>
              <a:t> </a:t>
            </a:r>
            <a:r>
              <a:rPr lang="fr-FR" sz="3200" b="1" dirty="0" err="1">
                <a:solidFill>
                  <a:schemeClr val="accent6"/>
                </a:solidFill>
              </a:rPr>
              <a:t>carried</a:t>
            </a:r>
            <a:r>
              <a:rPr lang="fr-FR" sz="3200" b="1" dirty="0">
                <a:solidFill>
                  <a:schemeClr val="accent6"/>
                </a:solidFill>
              </a:rPr>
              <a:t> out for the marketing of </a:t>
            </a:r>
            <a:r>
              <a:rPr lang="fr-FR" sz="3200" b="1" dirty="0" err="1">
                <a:solidFill>
                  <a:schemeClr val="accent6"/>
                </a:solidFill>
              </a:rPr>
              <a:t>seeds</a:t>
            </a:r>
            <a:r>
              <a:rPr lang="fr-FR" sz="3200" b="1" dirty="0">
                <a:solidFill>
                  <a:schemeClr val="accent6"/>
                </a:solidFill>
              </a:rPr>
              <a:t> and plants?</a:t>
            </a:r>
          </a:p>
          <a:p>
            <a:pPr algn="just"/>
            <a:r>
              <a:rPr lang="fr-FR" sz="2800" dirty="0"/>
              <a:t>There are four types of </a:t>
            </a:r>
            <a:r>
              <a:rPr lang="fr-FR" sz="2800" dirty="0" err="1"/>
              <a:t>controls</a:t>
            </a:r>
            <a:r>
              <a:rPr lang="fr-FR" sz="2800" dirty="0"/>
              <a:t>:</a:t>
            </a:r>
          </a:p>
          <a:p>
            <a:pPr algn="just"/>
            <a:endParaRPr lang="fr-FR" sz="2800" dirty="0">
              <a:solidFill>
                <a:srgbClr val="9966FF"/>
              </a:solidFill>
            </a:endParaRPr>
          </a:p>
          <a:p>
            <a:pPr algn="just"/>
            <a:r>
              <a:rPr lang="fr-FR" sz="2800" dirty="0">
                <a:solidFill>
                  <a:srgbClr val="9966FF"/>
                </a:solidFill>
              </a:rPr>
              <a:t>In-</a:t>
            </a:r>
            <a:r>
              <a:rPr lang="fr-FR" sz="2800" dirty="0" err="1">
                <a:solidFill>
                  <a:srgbClr val="9966FF"/>
                </a:solidFill>
              </a:rPr>
              <a:t>company</a:t>
            </a:r>
            <a:r>
              <a:rPr lang="fr-FR" sz="2800" dirty="0">
                <a:solidFill>
                  <a:srgbClr val="9966FF"/>
                </a:solidFill>
              </a:rPr>
              <a:t> </a:t>
            </a:r>
            <a:r>
              <a:rPr lang="fr-FR" sz="2800" dirty="0" err="1">
                <a:solidFill>
                  <a:srgbClr val="9966FF"/>
                </a:solidFill>
              </a:rPr>
              <a:t>controls</a:t>
            </a:r>
            <a:r>
              <a:rPr lang="fr-FR" sz="2800" dirty="0"/>
              <a:t>: Controls are </a:t>
            </a:r>
            <a:r>
              <a:rPr lang="fr-FR" sz="2800" dirty="0" err="1"/>
              <a:t>carried</a:t>
            </a:r>
            <a:r>
              <a:rPr lang="fr-FR" sz="2800" dirty="0"/>
              <a:t> out to </a:t>
            </a:r>
            <a:r>
              <a:rPr lang="fr-FR" sz="2800" dirty="0" err="1"/>
              <a:t>establish</a:t>
            </a:r>
            <a:r>
              <a:rPr lang="fr-FR" sz="2800" dirty="0"/>
              <a:t> a </a:t>
            </a:r>
            <a:r>
              <a:rPr lang="fr-FR" sz="2800" dirty="0" err="1"/>
              <a:t>company's</a:t>
            </a:r>
            <a:r>
              <a:rPr lang="fr-FR" sz="2800" dirty="0"/>
              <a:t> </a:t>
            </a:r>
            <a:r>
              <a:rPr lang="fr-FR" sz="2800" dirty="0" err="1"/>
              <a:t>capacity</a:t>
            </a:r>
            <a:r>
              <a:rPr lang="fr-FR" sz="2800" dirty="0"/>
              <a:t> to </a:t>
            </a:r>
            <a:r>
              <a:rPr lang="fr-FR" sz="2800" dirty="0" err="1"/>
              <a:t>implement</a:t>
            </a:r>
            <a:r>
              <a:rPr lang="fr-FR" sz="2800" dirty="0"/>
              <a:t> the marketing system(s) </a:t>
            </a:r>
            <a:r>
              <a:rPr lang="fr-FR" sz="2800" dirty="0" err="1"/>
              <a:t>corresponding</a:t>
            </a:r>
            <a:r>
              <a:rPr lang="fr-FR" sz="2800" dirty="0"/>
              <a:t> to the </a:t>
            </a:r>
            <a:r>
              <a:rPr lang="fr-FR" sz="2800" dirty="0" err="1"/>
              <a:t>species</a:t>
            </a:r>
            <a:r>
              <a:rPr lang="fr-FR" sz="2800" dirty="0"/>
              <a:t> or groups of </a:t>
            </a:r>
            <a:r>
              <a:rPr lang="fr-FR" sz="2800" dirty="0" err="1"/>
              <a:t>species</a:t>
            </a:r>
            <a:r>
              <a:rPr lang="fr-FR" sz="2800" dirty="0"/>
              <a:t> </a:t>
            </a:r>
            <a:r>
              <a:rPr lang="fr-FR" sz="2800" dirty="0" err="1"/>
              <a:t>it</a:t>
            </a:r>
            <a:r>
              <a:rPr lang="fr-FR" sz="2800" dirty="0"/>
              <a:t> </a:t>
            </a:r>
            <a:r>
              <a:rPr lang="fr-FR" sz="2800" dirty="0" err="1"/>
              <a:t>intends</a:t>
            </a:r>
            <a:r>
              <a:rPr lang="fr-FR" sz="2800" dirty="0"/>
              <a:t> to </a:t>
            </a:r>
            <a:r>
              <a:rPr lang="fr-FR" sz="2800" dirty="0" err="1"/>
              <a:t>produce.In-field</a:t>
            </a:r>
            <a:r>
              <a:rPr lang="fr-FR" sz="2800" dirty="0"/>
              <a:t> </a:t>
            </a:r>
            <a:r>
              <a:rPr lang="fr-FR" sz="2800" dirty="0" err="1"/>
              <a:t>controlsControls</a:t>
            </a:r>
            <a:r>
              <a:rPr lang="fr-FR" sz="2800" dirty="0"/>
              <a:t> are </a:t>
            </a:r>
            <a:r>
              <a:rPr lang="fr-FR" sz="2800" dirty="0" err="1"/>
              <a:t>carried</a:t>
            </a:r>
            <a:r>
              <a:rPr lang="fr-FR" sz="2800" dirty="0"/>
              <a:t> out in </a:t>
            </a:r>
            <a:r>
              <a:rPr lang="fr-FR" sz="2800" dirty="0" err="1"/>
              <a:t>seed</a:t>
            </a:r>
            <a:r>
              <a:rPr lang="fr-FR" sz="2800" dirty="0"/>
              <a:t> and plant propagation plots to </a:t>
            </a:r>
            <a:r>
              <a:rPr lang="fr-FR" sz="2800" dirty="0" err="1"/>
              <a:t>verify</a:t>
            </a:r>
            <a:r>
              <a:rPr lang="fr-FR" sz="2800" dirty="0"/>
              <a:t> </a:t>
            </a:r>
            <a:r>
              <a:rPr lang="fr-FR" sz="2800" dirty="0" err="1"/>
              <a:t>species</a:t>
            </a:r>
            <a:r>
              <a:rPr lang="fr-FR" sz="2800" dirty="0"/>
              <a:t> </a:t>
            </a:r>
            <a:r>
              <a:rPr lang="fr-FR" sz="2800" dirty="0" err="1"/>
              <a:t>purity</a:t>
            </a:r>
            <a:r>
              <a:rPr lang="fr-FR" sz="2800" dirty="0"/>
              <a:t>, </a:t>
            </a:r>
            <a:r>
              <a:rPr lang="fr-FR" sz="2800" dirty="0" err="1"/>
              <a:t>identity</a:t>
            </a:r>
            <a:r>
              <a:rPr lang="fr-FR" sz="2800" dirty="0"/>
              <a:t>, and </a:t>
            </a:r>
            <a:r>
              <a:rPr lang="fr-FR" sz="2800" dirty="0" err="1"/>
              <a:t>varietal</a:t>
            </a:r>
            <a:r>
              <a:rPr lang="fr-FR" sz="2800" dirty="0"/>
              <a:t> </a:t>
            </a:r>
            <a:r>
              <a:rPr lang="fr-FR" sz="2800" dirty="0" err="1"/>
              <a:t>purity</a:t>
            </a:r>
            <a:r>
              <a:rPr lang="fr-FR" sz="2800" dirty="0"/>
              <a:t> (99.97% for </a:t>
            </a:r>
            <a:r>
              <a:rPr lang="fr-FR" sz="2800" dirty="0" err="1"/>
              <a:t>most</a:t>
            </a:r>
            <a:r>
              <a:rPr lang="fr-FR" sz="2800" dirty="0"/>
              <a:t> agricultural </a:t>
            </a:r>
            <a:r>
              <a:rPr lang="fr-FR" sz="2800" dirty="0" err="1"/>
              <a:t>species</a:t>
            </a:r>
            <a:r>
              <a:rPr lang="fr-FR" sz="2800" dirty="0"/>
              <a:t>), the </a:t>
            </a:r>
            <a:r>
              <a:rPr lang="fr-FR" sz="2800" dirty="0" err="1"/>
              <a:t>health</a:t>
            </a:r>
            <a:r>
              <a:rPr lang="fr-FR" sz="2800" dirty="0"/>
              <a:t> of the plot, and compliance </a:t>
            </a:r>
            <a:r>
              <a:rPr lang="fr-FR" sz="2800" dirty="0" err="1"/>
              <a:t>with</a:t>
            </a:r>
            <a:r>
              <a:rPr lang="fr-FR" sz="2800" dirty="0"/>
              <a:t> production </a:t>
            </a:r>
            <a:r>
              <a:rPr lang="fr-FR" sz="2800" dirty="0" err="1"/>
              <a:t>rules</a:t>
            </a:r>
            <a:r>
              <a:rPr lang="fr-FR" sz="2800" dirty="0"/>
              <a:t>.</a:t>
            </a:r>
          </a:p>
          <a:p>
            <a:pPr algn="just"/>
            <a:endParaRPr lang="fr-FR" sz="2800" b="1" dirty="0">
              <a:solidFill>
                <a:srgbClr val="9966FF"/>
              </a:solidFill>
            </a:endParaRPr>
          </a:p>
          <a:p>
            <a:pPr algn="just"/>
            <a:r>
              <a:rPr lang="fr-FR" sz="2800" b="1" dirty="0">
                <a:solidFill>
                  <a:srgbClr val="9966FF"/>
                </a:solidFill>
              </a:rPr>
              <a:t>Batch </a:t>
            </a:r>
            <a:r>
              <a:rPr lang="fr-FR" sz="2800" b="1" dirty="0" err="1">
                <a:solidFill>
                  <a:srgbClr val="9966FF"/>
                </a:solidFill>
              </a:rPr>
              <a:t>controls</a:t>
            </a:r>
            <a:r>
              <a:rPr lang="fr-FR" sz="2800" dirty="0"/>
              <a:t>: </a:t>
            </a:r>
            <a:r>
              <a:rPr lang="fr-FR" sz="2800" dirty="0" err="1"/>
              <a:t>Harvested</a:t>
            </a:r>
            <a:r>
              <a:rPr lang="fr-FR" sz="2800" dirty="0"/>
              <a:t> </a:t>
            </a:r>
            <a:r>
              <a:rPr lang="fr-FR" sz="2800" dirty="0" err="1"/>
              <a:t>seeds</a:t>
            </a:r>
            <a:r>
              <a:rPr lang="fr-FR" sz="2800" dirty="0"/>
              <a:t> are </a:t>
            </a:r>
            <a:r>
              <a:rPr lang="fr-FR" sz="2800" dirty="0" err="1"/>
              <a:t>sorted</a:t>
            </a:r>
            <a:r>
              <a:rPr lang="fr-FR" sz="2800" dirty="0"/>
              <a:t> at the </a:t>
            </a:r>
            <a:r>
              <a:rPr lang="fr-FR" sz="2800" dirty="0" err="1"/>
              <a:t>factory</a:t>
            </a:r>
            <a:r>
              <a:rPr lang="fr-FR" sz="2800" dirty="0"/>
              <a:t> and </a:t>
            </a:r>
            <a:r>
              <a:rPr lang="fr-FR" sz="2800" dirty="0" err="1"/>
              <a:t>packaged</a:t>
            </a:r>
            <a:r>
              <a:rPr lang="fr-FR" sz="2800" dirty="0"/>
              <a:t>. </a:t>
            </a:r>
            <a:r>
              <a:rPr lang="fr-FR" sz="2800" dirty="0" err="1"/>
              <a:t>Samples</a:t>
            </a:r>
            <a:r>
              <a:rPr lang="fr-FR" sz="2800" dirty="0"/>
              <a:t> </a:t>
            </a:r>
            <a:r>
              <a:rPr lang="fr-FR" sz="2800" dirty="0" err="1"/>
              <a:t>from</a:t>
            </a:r>
            <a:r>
              <a:rPr lang="fr-FR" sz="2800" dirty="0"/>
              <a:t> </a:t>
            </a:r>
            <a:r>
              <a:rPr lang="fr-FR" sz="2800" dirty="0" err="1"/>
              <a:t>each</a:t>
            </a:r>
            <a:r>
              <a:rPr lang="fr-FR" sz="2800" dirty="0"/>
              <a:t> batch of </a:t>
            </a:r>
            <a:r>
              <a:rPr lang="fr-FR" sz="2800" dirty="0" err="1"/>
              <a:t>seeds</a:t>
            </a:r>
            <a:r>
              <a:rPr lang="fr-FR" sz="2800" dirty="0"/>
              <a:t> are </a:t>
            </a:r>
            <a:r>
              <a:rPr lang="fr-FR" sz="2800" dirty="0" err="1"/>
              <a:t>taken</a:t>
            </a:r>
            <a:r>
              <a:rPr lang="fr-FR" sz="2800" dirty="0"/>
              <a:t> by </a:t>
            </a:r>
            <a:r>
              <a:rPr lang="fr-FR" sz="2800" dirty="0" err="1"/>
              <a:t>inspectors</a:t>
            </a:r>
            <a:r>
              <a:rPr lang="fr-FR" sz="2800" dirty="0"/>
              <a:t> </a:t>
            </a:r>
            <a:r>
              <a:rPr lang="fr-FR" sz="2800" dirty="0" err="1"/>
              <a:t>from</a:t>
            </a:r>
            <a:r>
              <a:rPr lang="fr-FR" sz="2800" dirty="0"/>
              <a:t> the </a:t>
            </a:r>
            <a:r>
              <a:rPr lang="fr-FR" sz="2800" dirty="0" err="1"/>
              <a:t>Quality</a:t>
            </a:r>
            <a:r>
              <a:rPr lang="fr-FR" sz="2800" dirty="0"/>
              <a:t> and </a:t>
            </a:r>
            <a:r>
              <a:rPr lang="fr-FR" sz="2800" dirty="0" err="1"/>
              <a:t>authorized</a:t>
            </a:r>
            <a:r>
              <a:rPr lang="fr-FR" sz="2800" dirty="0"/>
              <a:t> personnel, </a:t>
            </a:r>
            <a:r>
              <a:rPr lang="fr-FR" sz="2800" dirty="0" err="1"/>
              <a:t>following</a:t>
            </a:r>
            <a:r>
              <a:rPr lang="fr-FR" sz="2800" dirty="0"/>
              <a:t> a strict </a:t>
            </a:r>
            <a:r>
              <a:rPr lang="fr-FR" sz="2800" dirty="0" err="1"/>
              <a:t>procedure</a:t>
            </a:r>
            <a:r>
              <a:rPr lang="fr-FR" sz="2800" dirty="0"/>
              <a:t> </a:t>
            </a:r>
            <a:r>
              <a:rPr lang="fr-FR" sz="2800" dirty="0" err="1"/>
              <a:t>using</a:t>
            </a:r>
            <a:r>
              <a:rPr lang="fr-FR" sz="2800" dirty="0"/>
              <a:t> </a:t>
            </a:r>
            <a:r>
              <a:rPr lang="fr-FR" sz="2800" dirty="0" err="1"/>
              <a:t>specific</a:t>
            </a:r>
            <a:r>
              <a:rPr lang="fr-FR" sz="2800" dirty="0"/>
              <a:t> </a:t>
            </a:r>
            <a:r>
              <a:rPr lang="fr-FR" sz="2800" dirty="0" err="1"/>
              <a:t>equipment</a:t>
            </a:r>
            <a:r>
              <a:rPr lang="fr-FR" sz="2800" dirty="0"/>
              <a:t>. </a:t>
            </a:r>
            <a:r>
              <a:rPr lang="fr-FR" sz="2800" dirty="0" err="1"/>
              <a:t>These</a:t>
            </a:r>
            <a:r>
              <a:rPr lang="fr-FR" sz="2800" dirty="0"/>
              <a:t> </a:t>
            </a:r>
            <a:r>
              <a:rPr lang="fr-FR" sz="2800" dirty="0" err="1"/>
              <a:t>samples</a:t>
            </a:r>
            <a:r>
              <a:rPr lang="fr-FR" sz="2800" dirty="0"/>
              <a:t> are </a:t>
            </a:r>
            <a:r>
              <a:rPr lang="fr-FR" sz="2800" dirty="0" err="1"/>
              <a:t>then</a:t>
            </a:r>
            <a:r>
              <a:rPr lang="fr-FR" sz="2800" dirty="0"/>
              <a:t> </a:t>
            </a:r>
            <a:r>
              <a:rPr lang="fr-FR" sz="2800" dirty="0" err="1"/>
              <a:t>analyzed</a:t>
            </a:r>
            <a:r>
              <a:rPr lang="fr-FR" sz="2800" dirty="0"/>
              <a:t> to </a:t>
            </a:r>
            <a:r>
              <a:rPr lang="fr-FR" sz="2800" dirty="0" err="1"/>
              <a:t>determine</a:t>
            </a:r>
            <a:r>
              <a:rPr lang="fr-FR" sz="2800" dirty="0"/>
              <a:t> the </a:t>
            </a:r>
            <a:r>
              <a:rPr lang="fr-FR" sz="2800" dirty="0" err="1"/>
              <a:t>technological</a:t>
            </a:r>
            <a:r>
              <a:rPr lang="fr-FR" sz="2800" dirty="0"/>
              <a:t> value of the </a:t>
            </a:r>
            <a:r>
              <a:rPr lang="fr-FR" sz="2800" dirty="0" err="1"/>
              <a:t>seeds</a:t>
            </a:r>
            <a:r>
              <a:rPr lang="fr-FR" sz="2800" dirty="0"/>
              <a:t>.</a:t>
            </a:r>
          </a:p>
        </p:txBody>
      </p:sp>
    </p:spTree>
    <p:extLst>
      <p:ext uri="{BB962C8B-B14F-4D97-AF65-F5344CB8AC3E}">
        <p14:creationId xmlns:p14="http://schemas.microsoft.com/office/powerpoint/2010/main" val="620464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8C69CC-D76E-55B5-F209-178D15832130}"/>
              </a:ext>
            </a:extLst>
          </p:cNvPr>
          <p:cNvSpPr>
            <a:spLocks noGrp="1"/>
          </p:cNvSpPr>
          <p:nvPr>
            <p:ph idx="1"/>
          </p:nvPr>
        </p:nvSpPr>
        <p:spPr>
          <a:xfrm>
            <a:off x="838200" y="462337"/>
            <a:ext cx="5593422" cy="5714626"/>
          </a:xfrm>
        </p:spPr>
        <p:txBody>
          <a:bodyPr>
            <a:normAutofit/>
          </a:bodyPr>
          <a:lstStyle/>
          <a:p>
            <a:r>
              <a:rPr lang="fr-FR" dirty="0"/>
              <a:t>Certification analyses are </a:t>
            </a:r>
            <a:r>
              <a:rPr lang="fr-FR" dirty="0" err="1"/>
              <a:t>carried</a:t>
            </a:r>
            <a:r>
              <a:rPr lang="fr-FR" dirty="0"/>
              <a:t> out in a </a:t>
            </a:r>
            <a:r>
              <a:rPr lang="fr-FR" dirty="0" err="1"/>
              <a:t>laboratory</a:t>
            </a:r>
            <a:r>
              <a:rPr lang="fr-FR" dirty="0"/>
              <a:t>.</a:t>
            </a:r>
          </a:p>
          <a:p>
            <a:r>
              <a:rPr lang="fr-FR" dirty="0"/>
              <a:t> The </a:t>
            </a:r>
            <a:r>
              <a:rPr lang="fr-FR" dirty="0" err="1"/>
              <a:t>laboratory</a:t>
            </a:r>
            <a:r>
              <a:rPr lang="fr-FR" dirty="0"/>
              <a:t> </a:t>
            </a:r>
            <a:r>
              <a:rPr lang="fr-FR" dirty="0" err="1"/>
              <a:t>determines</a:t>
            </a:r>
            <a:r>
              <a:rPr lang="fr-FR" dirty="0"/>
              <a:t> germination rate, </a:t>
            </a:r>
            <a:r>
              <a:rPr lang="fr-FR" dirty="0" err="1"/>
              <a:t>specific</a:t>
            </a:r>
            <a:r>
              <a:rPr lang="fr-FR" dirty="0"/>
              <a:t> </a:t>
            </a:r>
            <a:r>
              <a:rPr lang="fr-FR" dirty="0" err="1"/>
              <a:t>purity</a:t>
            </a:r>
            <a:r>
              <a:rPr lang="fr-FR" dirty="0"/>
              <a:t>, the </a:t>
            </a:r>
            <a:r>
              <a:rPr lang="fr-FR" dirty="0" err="1"/>
              <a:t>number</a:t>
            </a:r>
            <a:r>
              <a:rPr lang="fr-FR" dirty="0"/>
              <a:t> of </a:t>
            </a:r>
            <a:r>
              <a:rPr lang="fr-FR" dirty="0" err="1"/>
              <a:t>seeds</a:t>
            </a:r>
            <a:r>
              <a:rPr lang="fr-FR" dirty="0"/>
              <a:t> of </a:t>
            </a:r>
            <a:r>
              <a:rPr lang="fr-FR" dirty="0" err="1"/>
              <a:t>other</a:t>
            </a:r>
            <a:r>
              <a:rPr lang="fr-FR" dirty="0"/>
              <a:t> </a:t>
            </a:r>
            <a:r>
              <a:rPr lang="fr-FR" dirty="0" err="1"/>
              <a:t>species</a:t>
            </a:r>
            <a:r>
              <a:rPr lang="fr-FR" dirty="0"/>
              <a:t>, and </a:t>
            </a:r>
            <a:r>
              <a:rPr lang="fr-FR" dirty="0" err="1"/>
              <a:t>verifies</a:t>
            </a:r>
            <a:r>
              <a:rPr lang="fr-FR" dirty="0"/>
              <a:t> the </a:t>
            </a:r>
            <a:r>
              <a:rPr lang="fr-FR" dirty="0" err="1"/>
              <a:t>sanitary</a:t>
            </a:r>
            <a:r>
              <a:rPr lang="fr-FR" dirty="0"/>
              <a:t> </a:t>
            </a:r>
            <a:r>
              <a:rPr lang="fr-FR" dirty="0" err="1"/>
              <a:t>quality</a:t>
            </a:r>
            <a:r>
              <a:rPr lang="fr-FR" dirty="0"/>
              <a:t> </a:t>
            </a:r>
            <a:r>
              <a:rPr lang="fr-FR" dirty="0" err="1"/>
              <a:t>according</a:t>
            </a:r>
            <a:r>
              <a:rPr lang="fr-FR" dirty="0"/>
              <a:t> to the </a:t>
            </a:r>
            <a:r>
              <a:rPr lang="fr-FR" dirty="0" err="1"/>
              <a:t>species</a:t>
            </a:r>
            <a:r>
              <a:rPr lang="fr-FR" dirty="0"/>
              <a:t> </a:t>
            </a:r>
            <a:r>
              <a:rPr lang="fr-FR" dirty="0" err="1"/>
              <a:t>analyzed</a:t>
            </a:r>
            <a:r>
              <a:rPr lang="fr-FR" dirty="0"/>
              <a:t>.</a:t>
            </a:r>
          </a:p>
          <a:p>
            <a:r>
              <a:rPr lang="fr-FR" dirty="0" err="1"/>
              <a:t>Each</a:t>
            </a:r>
            <a:r>
              <a:rPr lang="fr-FR" dirty="0"/>
              <a:t> batch </a:t>
            </a:r>
            <a:r>
              <a:rPr lang="fr-FR" dirty="0" err="1"/>
              <a:t>intended</a:t>
            </a:r>
            <a:r>
              <a:rPr lang="fr-FR" dirty="0"/>
              <a:t> for sale </a:t>
            </a:r>
            <a:r>
              <a:rPr lang="fr-FR" dirty="0" err="1"/>
              <a:t>is</a:t>
            </a:r>
            <a:r>
              <a:rPr lang="fr-FR" dirty="0"/>
              <a:t> </a:t>
            </a:r>
            <a:r>
              <a:rPr lang="fr-FR" dirty="0" err="1"/>
              <a:t>analyzed</a:t>
            </a:r>
            <a:r>
              <a:rPr lang="fr-FR" dirty="0"/>
              <a:t> and must </a:t>
            </a:r>
            <a:r>
              <a:rPr lang="fr-FR" dirty="0" err="1"/>
              <a:t>meet</a:t>
            </a:r>
            <a:r>
              <a:rPr lang="fr-FR" dirty="0"/>
              <a:t> strict standards.</a:t>
            </a:r>
          </a:p>
          <a:p>
            <a:pPr marL="0" indent="0">
              <a:buNone/>
            </a:pPr>
            <a:endParaRPr lang="fr-FR" dirty="0"/>
          </a:p>
        </p:txBody>
      </p:sp>
      <p:pic>
        <p:nvPicPr>
          <p:cNvPr id="2" name="Espace réservé du contenu 7">
            <a:extLst>
              <a:ext uri="{FF2B5EF4-FFF2-40B4-BE49-F238E27FC236}">
                <a16:creationId xmlns:a16="http://schemas.microsoft.com/office/drawing/2014/main" id="{238BBD7B-FF9A-07AB-F9D5-C492196EE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633" y="319685"/>
            <a:ext cx="5181600" cy="2698750"/>
          </a:xfrm>
          <a:prstGeom prst="rect">
            <a:avLst/>
          </a:prstGeom>
        </p:spPr>
      </p:pic>
      <p:sp>
        <p:nvSpPr>
          <p:cNvPr id="5" name="ZoneTexte 4">
            <a:extLst>
              <a:ext uri="{FF2B5EF4-FFF2-40B4-BE49-F238E27FC236}">
                <a16:creationId xmlns:a16="http://schemas.microsoft.com/office/drawing/2014/main" id="{FAA762B9-2135-FE10-B472-1DCB0E0464D0}"/>
              </a:ext>
            </a:extLst>
          </p:cNvPr>
          <p:cNvSpPr txBox="1"/>
          <p:nvPr/>
        </p:nvSpPr>
        <p:spPr>
          <a:xfrm>
            <a:off x="6791218" y="3319650"/>
            <a:ext cx="4256070" cy="3046988"/>
          </a:xfrm>
          <a:prstGeom prst="rect">
            <a:avLst/>
          </a:prstGeom>
          <a:noFill/>
        </p:spPr>
        <p:txBody>
          <a:bodyPr wrap="square">
            <a:spAutoFit/>
          </a:bodyPr>
          <a:lstStyle/>
          <a:p>
            <a:r>
              <a:rPr lang="fr-FR" sz="2400" dirty="0"/>
              <a:t>Marketing </a:t>
            </a:r>
            <a:r>
              <a:rPr lang="fr-FR" sz="2400" dirty="0" err="1"/>
              <a:t>ControlsFraud</a:t>
            </a:r>
            <a:r>
              <a:rPr lang="fr-FR" sz="2400" dirty="0"/>
              <a:t> </a:t>
            </a:r>
            <a:r>
              <a:rPr lang="fr-FR" sz="2400" dirty="0" err="1"/>
              <a:t>prevention</a:t>
            </a:r>
            <a:r>
              <a:rPr lang="fr-FR" sz="2400" dirty="0"/>
              <a:t> </a:t>
            </a:r>
            <a:r>
              <a:rPr lang="fr-FR" sz="2400" dirty="0" err="1"/>
              <a:t>officers</a:t>
            </a:r>
            <a:r>
              <a:rPr lang="fr-FR" sz="2400" dirty="0"/>
              <a:t> </a:t>
            </a:r>
            <a:r>
              <a:rPr lang="fr-FR" sz="2400" dirty="0" err="1"/>
              <a:t>visit</a:t>
            </a:r>
            <a:r>
              <a:rPr lang="fr-FR" sz="2400" dirty="0"/>
              <a:t> </a:t>
            </a:r>
            <a:r>
              <a:rPr lang="fr-FR" sz="2400" dirty="0" err="1"/>
              <a:t>distributors</a:t>
            </a:r>
            <a:r>
              <a:rPr lang="fr-FR" sz="2400" dirty="0"/>
              <a:t> to check compliance </a:t>
            </a:r>
            <a:r>
              <a:rPr lang="fr-FR" sz="2400" dirty="0" err="1"/>
              <a:t>with</a:t>
            </a:r>
            <a:r>
              <a:rPr lang="fr-FR" sz="2400" dirty="0"/>
              <a:t> marketing </a:t>
            </a:r>
            <a:r>
              <a:rPr lang="fr-FR" sz="2400" dirty="0" err="1"/>
              <a:t>regulations</a:t>
            </a:r>
            <a:r>
              <a:rPr lang="fr-FR" sz="2400" dirty="0"/>
              <a:t>, </a:t>
            </a:r>
            <a:r>
              <a:rPr lang="fr-FR" sz="2400" dirty="0" err="1"/>
              <a:t>particularly</a:t>
            </a:r>
            <a:r>
              <a:rPr lang="fr-FR" sz="2400" dirty="0"/>
              <a:t> </a:t>
            </a:r>
            <a:r>
              <a:rPr lang="fr-FR" sz="2400" dirty="0" err="1"/>
              <a:t>regarding</a:t>
            </a:r>
            <a:r>
              <a:rPr lang="fr-FR" sz="2400" dirty="0"/>
              <a:t> </a:t>
            </a:r>
            <a:r>
              <a:rPr lang="fr-FR" sz="2400" dirty="0" err="1"/>
              <a:t>labeling</a:t>
            </a:r>
            <a:r>
              <a:rPr lang="fr-FR" sz="2400" dirty="0"/>
              <a:t>.</a:t>
            </a:r>
          </a:p>
          <a:p>
            <a:r>
              <a:rPr lang="fr-FR" sz="2400" dirty="0"/>
              <a:t> </a:t>
            </a:r>
            <a:r>
              <a:rPr lang="fr-FR" sz="2400" dirty="0" err="1"/>
              <a:t>They</a:t>
            </a:r>
            <a:r>
              <a:rPr lang="fr-FR" sz="2400" dirty="0"/>
              <a:t> </a:t>
            </a:r>
            <a:r>
              <a:rPr lang="fr-FR" sz="2400" dirty="0" err="1"/>
              <a:t>also</a:t>
            </a:r>
            <a:r>
              <a:rPr lang="fr-FR" sz="2400" dirty="0"/>
              <a:t> </a:t>
            </a:r>
            <a:r>
              <a:rPr lang="fr-FR" sz="2400" dirty="0" err="1"/>
              <a:t>conduct</a:t>
            </a:r>
            <a:r>
              <a:rPr lang="fr-FR" sz="2400" dirty="0"/>
              <a:t> </a:t>
            </a:r>
            <a:r>
              <a:rPr lang="fr-FR" sz="2400" dirty="0" err="1"/>
              <a:t>random</a:t>
            </a:r>
            <a:r>
              <a:rPr lang="fr-FR" sz="2400" dirty="0"/>
              <a:t> sampling of </a:t>
            </a:r>
            <a:r>
              <a:rPr lang="fr-FR" sz="2400" dirty="0" err="1"/>
              <a:t>seeds</a:t>
            </a:r>
            <a:r>
              <a:rPr lang="fr-FR" sz="2400" dirty="0"/>
              <a:t> to </a:t>
            </a:r>
            <a:r>
              <a:rPr lang="fr-FR" sz="2400" dirty="0" err="1"/>
              <a:t>verify</a:t>
            </a:r>
            <a:r>
              <a:rPr lang="fr-FR" sz="2400" dirty="0"/>
              <a:t> </a:t>
            </a:r>
            <a:r>
              <a:rPr lang="fr-FR" sz="2400" dirty="0" err="1"/>
              <a:t>that</a:t>
            </a:r>
            <a:r>
              <a:rPr lang="fr-FR" sz="2400" dirty="0"/>
              <a:t> </a:t>
            </a:r>
            <a:r>
              <a:rPr lang="fr-FR" sz="2400" dirty="0" err="1"/>
              <a:t>they</a:t>
            </a:r>
            <a:r>
              <a:rPr lang="fr-FR" sz="2400" dirty="0"/>
              <a:t> </a:t>
            </a:r>
            <a:r>
              <a:rPr lang="fr-FR" sz="2400" dirty="0" err="1"/>
              <a:t>meet</a:t>
            </a:r>
            <a:r>
              <a:rPr lang="fr-FR" sz="2400" dirty="0"/>
              <a:t> the standards.</a:t>
            </a:r>
          </a:p>
        </p:txBody>
      </p:sp>
    </p:spTree>
    <p:extLst>
      <p:ext uri="{BB962C8B-B14F-4D97-AF65-F5344CB8AC3E}">
        <p14:creationId xmlns:p14="http://schemas.microsoft.com/office/powerpoint/2010/main" val="1985801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F253DA-13C0-6EF0-0D9E-014449A94642}"/>
              </a:ext>
            </a:extLst>
          </p:cNvPr>
          <p:cNvSpPr>
            <a:spLocks noGrp="1"/>
          </p:cNvSpPr>
          <p:nvPr>
            <p:ph sz="half" idx="1"/>
          </p:nvPr>
        </p:nvSpPr>
        <p:spPr>
          <a:xfrm>
            <a:off x="226031" y="544530"/>
            <a:ext cx="10274158" cy="6215866"/>
          </a:xfrm>
        </p:spPr>
        <p:txBody>
          <a:bodyPr>
            <a:normAutofit/>
          </a:bodyPr>
          <a:lstStyle/>
          <a:p>
            <a:r>
              <a:rPr lang="en-US" dirty="0"/>
              <a:t>In Algeria, seed certification licenses are issued by the National Center for Seed and Plant Control and Certification (CNCC). To obtain a production license, a file must be submitted, including various documents, and proof of technical and land resources. The certification itself is carried out through physical and physiological quality control of the seeds by CNCC laboratories, which then affix an official label to the packaging before it is marketed.</a:t>
            </a:r>
            <a:endParaRPr lang="fr-FR" dirty="0"/>
          </a:p>
        </p:txBody>
      </p:sp>
    </p:spTree>
    <p:extLst>
      <p:ext uri="{BB962C8B-B14F-4D97-AF65-F5344CB8AC3E}">
        <p14:creationId xmlns:p14="http://schemas.microsoft.com/office/powerpoint/2010/main" val="2106152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26AC4-BFE0-4881-098F-3764A9088487}"/>
              </a:ext>
            </a:extLst>
          </p:cNvPr>
          <p:cNvSpPr>
            <a:spLocks noGrp="1"/>
          </p:cNvSpPr>
          <p:nvPr>
            <p:ph type="title"/>
          </p:nvPr>
        </p:nvSpPr>
        <p:spPr>
          <a:xfrm>
            <a:off x="838200" y="365125"/>
            <a:ext cx="10515600" cy="662291"/>
          </a:xfrm>
        </p:spPr>
        <p:txBody>
          <a:bodyPr>
            <a:normAutofit fontScale="90000"/>
          </a:bodyPr>
          <a:lstStyle/>
          <a:p>
            <a:endParaRPr lang="fr-FR" dirty="0"/>
          </a:p>
        </p:txBody>
      </p:sp>
      <p:pic>
        <p:nvPicPr>
          <p:cNvPr id="1026" name="Picture 2">
            <a:extLst>
              <a:ext uri="{FF2B5EF4-FFF2-40B4-BE49-F238E27FC236}">
                <a16:creationId xmlns:a16="http://schemas.microsoft.com/office/drawing/2014/main" id="{9B15CB70-9CE4-5791-95DF-AEB065E3FB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932" y="1276350"/>
            <a:ext cx="571500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295F13A-9C1B-3804-B4F2-4A77532471DE}"/>
              </a:ext>
            </a:extLst>
          </p:cNvPr>
          <p:cNvSpPr txBox="1"/>
          <p:nvPr/>
        </p:nvSpPr>
        <p:spPr>
          <a:xfrm>
            <a:off x="187932" y="5581650"/>
            <a:ext cx="6097712" cy="1200329"/>
          </a:xfrm>
          <a:prstGeom prst="rect">
            <a:avLst/>
          </a:prstGeom>
          <a:noFill/>
        </p:spPr>
        <p:txBody>
          <a:bodyPr wrap="square">
            <a:spAutoFit/>
          </a:bodyPr>
          <a:lstStyle/>
          <a:p>
            <a:pPr algn="just"/>
            <a:r>
              <a:rPr lang="en-US" b="0" i="0" dirty="0">
                <a:solidFill>
                  <a:srgbClr val="777777"/>
                </a:solidFill>
                <a:effectLst/>
                <a:latin typeface="Lato" panose="020F0502020204030204" pitchFamily="34" charset="0"/>
              </a:rPr>
              <a:t>Figure 1: Linkages between formal and informal seed systems. The blue circle frames the informal system and the arrows indicates seed and gene flow between the systems. Source: After </a:t>
            </a:r>
            <a:r>
              <a:rPr lang="en-US" b="0" i="0" dirty="0" err="1">
                <a:solidFill>
                  <a:srgbClr val="777777"/>
                </a:solidFill>
                <a:effectLst/>
                <a:latin typeface="Lato" panose="020F0502020204030204" pitchFamily="34" charset="0"/>
              </a:rPr>
              <a:t>Louwaars</a:t>
            </a:r>
            <a:r>
              <a:rPr lang="en-US" b="0" i="0" dirty="0">
                <a:solidFill>
                  <a:srgbClr val="777777"/>
                </a:solidFill>
                <a:effectLst/>
                <a:latin typeface="Lato" panose="020F0502020204030204" pitchFamily="34" charset="0"/>
              </a:rPr>
              <a:t> and de </a:t>
            </a:r>
            <a:r>
              <a:rPr lang="en-US" b="0" i="0" dirty="0" err="1">
                <a:solidFill>
                  <a:srgbClr val="777777"/>
                </a:solidFill>
                <a:effectLst/>
                <a:latin typeface="Lato" panose="020F0502020204030204" pitchFamily="34" charset="0"/>
              </a:rPr>
              <a:t>Boef</a:t>
            </a:r>
            <a:r>
              <a:rPr lang="en-US" b="0" i="0" dirty="0">
                <a:solidFill>
                  <a:srgbClr val="777777"/>
                </a:solidFill>
                <a:effectLst/>
                <a:latin typeface="Lato" panose="020F0502020204030204" pitchFamily="34" charset="0"/>
              </a:rPr>
              <a:t> (2012)</a:t>
            </a:r>
            <a:endParaRPr lang="fr-FR" dirty="0"/>
          </a:p>
        </p:txBody>
      </p:sp>
      <p:sp>
        <p:nvSpPr>
          <p:cNvPr id="7" name="ZoneTexte 6">
            <a:extLst>
              <a:ext uri="{FF2B5EF4-FFF2-40B4-BE49-F238E27FC236}">
                <a16:creationId xmlns:a16="http://schemas.microsoft.com/office/drawing/2014/main" id="{BD2227FC-47A9-A42A-E067-D773BB2CE7F7}"/>
              </a:ext>
            </a:extLst>
          </p:cNvPr>
          <p:cNvSpPr txBox="1"/>
          <p:nvPr/>
        </p:nvSpPr>
        <p:spPr>
          <a:xfrm>
            <a:off x="6096000" y="1194087"/>
            <a:ext cx="6097712" cy="2862322"/>
          </a:xfrm>
          <a:prstGeom prst="rect">
            <a:avLst/>
          </a:prstGeom>
          <a:noFill/>
        </p:spPr>
        <p:txBody>
          <a:bodyPr wrap="square">
            <a:spAutoFit/>
          </a:bodyPr>
          <a:lstStyle/>
          <a:p>
            <a:r>
              <a:rPr lang="en-US" b="0" i="0" dirty="0">
                <a:solidFill>
                  <a:srgbClr val="1F1F1F"/>
                </a:solidFill>
                <a:effectLst/>
                <a:latin typeface="ElsevierGulliver"/>
              </a:rPr>
              <a:t>Seed systems are essential elements of broader food systems and are often criticized for performing poorly in Africa, particularly regarding securing affordable access for smallholder farmers to </a:t>
            </a:r>
            <a:r>
              <a:rPr lang="en-US" b="0" i="0" dirty="0">
                <a:solidFill>
                  <a:srgbClr val="1F1F1F"/>
                </a:solidFill>
                <a:effectLst/>
                <a:latin typeface="ElsevierGulliver"/>
                <a:hlinkClick r:id="rId3" tooltip="Learn more about quality seeds from ScienceDirect's AI-generated Topic Pages"/>
              </a:rPr>
              <a:t>quality seeds</a:t>
            </a:r>
            <a:r>
              <a:rPr lang="en-US" b="0" i="0" dirty="0">
                <a:solidFill>
                  <a:srgbClr val="1F1F1F"/>
                </a:solidFill>
                <a:effectLst/>
                <a:latin typeface="ElsevierGulliver"/>
              </a:rPr>
              <a:t> in accordance with diverse demands and preferences [</a:t>
            </a:r>
            <a:r>
              <a:rPr lang="en-US" b="0" i="0" u="none" strike="noStrike" dirty="0">
                <a:solidFill>
                  <a:srgbClr val="0272B1"/>
                </a:solidFill>
                <a:effectLst/>
                <a:latin typeface="ElsevierGulliver"/>
                <a:hlinkClick r:id="rId4"/>
              </a:rPr>
              <a:t>1</a:t>
            </a:r>
            <a:r>
              <a:rPr lang="en-US" b="0" i="0" dirty="0">
                <a:solidFill>
                  <a:srgbClr val="1F1F1F"/>
                </a:solidFill>
                <a:effectLst/>
                <a:latin typeface="ElsevierGulliver"/>
              </a:rPr>
              <a:t>,</a:t>
            </a:r>
            <a:r>
              <a:rPr lang="en-US" b="0" i="0" u="none" strike="noStrike" dirty="0">
                <a:solidFill>
                  <a:srgbClr val="0272B1"/>
                </a:solidFill>
                <a:effectLst/>
                <a:latin typeface="ElsevierGulliver"/>
                <a:hlinkClick r:id="rId5"/>
              </a:rPr>
              <a:t>2</a:t>
            </a:r>
            <a:r>
              <a:rPr lang="en-US" b="0" i="0" dirty="0">
                <a:solidFill>
                  <a:srgbClr val="1F1F1F"/>
                </a:solidFill>
                <a:effectLst/>
                <a:latin typeface="ElsevierGulliver"/>
              </a:rPr>
              <a:t>]. Seed systems have developed in different directions across various African countries, with specific variations in terms of time and types of crops. As new food systems challenges emerge – related to issues such as </a:t>
            </a:r>
            <a:r>
              <a:rPr lang="en-US" b="0" i="0" dirty="0">
                <a:solidFill>
                  <a:srgbClr val="1F1F1F"/>
                </a:solidFill>
                <a:effectLst/>
                <a:latin typeface="ElsevierGulliver"/>
                <a:hlinkClick r:id="rId6" tooltip="Learn more about climate change from ScienceDirect's AI-generated Topic Pages"/>
              </a:rPr>
              <a:t>climate change</a:t>
            </a:r>
            <a:r>
              <a:rPr lang="en-US" b="0" i="0" dirty="0">
                <a:solidFill>
                  <a:srgbClr val="1F1F1F"/>
                </a:solidFill>
                <a:effectLst/>
                <a:latin typeface="ElsevierGulliver"/>
              </a:rPr>
              <a:t>, healthy diets, and social inequalities – seed systems need to adapt to varying demands and expectations </a:t>
            </a:r>
            <a:endParaRPr lang="fr-FR" dirty="0"/>
          </a:p>
        </p:txBody>
      </p:sp>
    </p:spTree>
    <p:extLst>
      <p:ext uri="{BB962C8B-B14F-4D97-AF65-F5344CB8AC3E}">
        <p14:creationId xmlns:p14="http://schemas.microsoft.com/office/powerpoint/2010/main" val="526790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a:extLst>
              <a:ext uri="{FF2B5EF4-FFF2-40B4-BE49-F238E27FC236}">
                <a16:creationId xmlns:a16="http://schemas.microsoft.com/office/drawing/2014/main" id="{A2871B1B-84F8-D65D-9B27-40147141A2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969" y="165736"/>
            <a:ext cx="10100042" cy="568245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1258CD6-2759-B59E-42BF-A4196EEEBD0D}"/>
              </a:ext>
            </a:extLst>
          </p:cNvPr>
          <p:cNvSpPr txBox="1"/>
          <p:nvPr/>
        </p:nvSpPr>
        <p:spPr>
          <a:xfrm>
            <a:off x="-1714" y="5975297"/>
            <a:ext cx="11355513" cy="923330"/>
          </a:xfrm>
          <a:prstGeom prst="rect">
            <a:avLst/>
          </a:prstGeom>
          <a:noFill/>
        </p:spPr>
        <p:txBody>
          <a:bodyPr wrap="square">
            <a:spAutoFit/>
          </a:bodyPr>
          <a:lstStyle/>
          <a:p>
            <a:r>
              <a:rPr lang="en-US" b="0" i="1" dirty="0">
                <a:solidFill>
                  <a:srgbClr val="777777"/>
                </a:solidFill>
                <a:effectLst/>
                <a:latin typeface="Lato" panose="020F0502020204030203" pitchFamily="34" charset="0"/>
              </a:rPr>
              <a:t>Figure 1 Seed System illustration. The formal system is depicted in orange and farmers’ seed systems in blue. Integrated seed delivery systems aim at harnessing the strengths of both formal and informal systems. Credit: </a:t>
            </a:r>
            <a:r>
              <a:rPr lang="en-US" b="0" i="1" dirty="0" err="1">
                <a:solidFill>
                  <a:srgbClr val="777777"/>
                </a:solidFill>
                <a:effectLst/>
                <a:latin typeface="Lato" panose="020F0502020204030203" pitchFamily="34" charset="0"/>
              </a:rPr>
              <a:t>Westengen</a:t>
            </a:r>
            <a:r>
              <a:rPr lang="en-US" b="0" i="1" dirty="0">
                <a:solidFill>
                  <a:srgbClr val="777777"/>
                </a:solidFill>
                <a:effectLst/>
                <a:latin typeface="Lato" panose="020F0502020204030203" pitchFamily="34" charset="0"/>
              </a:rPr>
              <a:t>, NMBU 2021.</a:t>
            </a:r>
            <a:endParaRPr lang="fr-FR" dirty="0"/>
          </a:p>
        </p:txBody>
      </p:sp>
    </p:spTree>
    <p:extLst>
      <p:ext uri="{BB962C8B-B14F-4D97-AF65-F5344CB8AC3E}">
        <p14:creationId xmlns:p14="http://schemas.microsoft.com/office/powerpoint/2010/main" val="2343159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89E333-7E6D-B03C-2A47-41BAC6B72420}"/>
              </a:ext>
            </a:extLst>
          </p:cNvPr>
          <p:cNvSpPr>
            <a:spLocks noGrp="1"/>
          </p:cNvSpPr>
          <p:nvPr>
            <p:ph idx="1"/>
          </p:nvPr>
        </p:nvSpPr>
        <p:spPr>
          <a:xfrm>
            <a:off x="838200" y="512064"/>
            <a:ext cx="10515600" cy="5664899"/>
          </a:xfrm>
        </p:spPr>
        <p:txBody>
          <a:bodyPr/>
          <a:lstStyle/>
          <a:p>
            <a:pPr algn="just"/>
            <a:r>
              <a:rPr lang="fr-FR" dirty="0"/>
              <a:t>Ce</a:t>
            </a:r>
            <a:r>
              <a:rPr lang="fr-FR" sz="3200" dirty="0"/>
              <a:t>ntre national de contrôle et </a:t>
            </a:r>
            <a:r>
              <a:rPr lang="fr-FR" sz="3200" dirty="0" err="1"/>
              <a:t>certifTcation</a:t>
            </a:r>
            <a:r>
              <a:rPr lang="fr-FR" sz="3200" dirty="0"/>
              <a:t> « CNCC )), son </a:t>
            </a:r>
            <a:r>
              <a:rPr lang="fr-FR" sz="3200" dirty="0" err="1"/>
              <a:t>rôIe</a:t>
            </a:r>
            <a:r>
              <a:rPr lang="fr-FR" sz="3200" dirty="0"/>
              <a:t> est de réaliser le contrôle relatif à la conformité de la variété multipliée, pureté </a:t>
            </a:r>
            <a:r>
              <a:rPr lang="fr-FR" sz="3200" dirty="0" err="1"/>
              <a:t>vaùétale</a:t>
            </a:r>
            <a:r>
              <a:rPr lang="fr-FR" sz="3200" dirty="0"/>
              <a:t>, existence de maladies au niveau des champs de multiplication (stades végétatif, maturité ou après épiaison, et au laboratoire). Après chaque contrôle, le CNCC délivre un certificat au producteur. Institut technique des grandes cultures « ITGC », son rôle est la production de semences de prébase et base. Multiplicateurs ou producteurs des semences certifiées (R1, R2 et R3). Ce sont des exploitations qui sont agrées par le CNCC, suite à une demande rédigée par l'exploitant. </a:t>
            </a:r>
          </a:p>
        </p:txBody>
      </p:sp>
    </p:spTree>
    <p:extLst>
      <p:ext uri="{BB962C8B-B14F-4D97-AF65-F5344CB8AC3E}">
        <p14:creationId xmlns:p14="http://schemas.microsoft.com/office/powerpoint/2010/main" val="597337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EB9116B-EB76-92A0-8BC2-D219EC7A15BB}"/>
              </a:ext>
            </a:extLst>
          </p:cNvPr>
          <p:cNvSpPr txBox="1"/>
          <p:nvPr/>
        </p:nvSpPr>
        <p:spPr>
          <a:xfrm>
            <a:off x="402336" y="105834"/>
            <a:ext cx="11220304" cy="5262979"/>
          </a:xfrm>
          <a:prstGeom prst="rect">
            <a:avLst/>
          </a:prstGeom>
          <a:noFill/>
        </p:spPr>
        <p:txBody>
          <a:bodyPr wrap="square">
            <a:spAutoFit/>
          </a:bodyPr>
          <a:lstStyle/>
          <a:p>
            <a:pPr algn="just"/>
            <a:r>
              <a:rPr lang="fr-FR" sz="2400" dirty="0" err="1"/>
              <a:t>Different</a:t>
            </a:r>
            <a:r>
              <a:rPr lang="fr-FR" sz="2400" dirty="0"/>
              <a:t> </a:t>
            </a:r>
            <a:r>
              <a:rPr lang="fr-FR" sz="2400" dirty="0" err="1"/>
              <a:t>categories</a:t>
            </a:r>
            <a:r>
              <a:rPr lang="fr-FR" sz="2400" dirty="0"/>
              <a:t> of </a:t>
            </a:r>
            <a:r>
              <a:rPr lang="fr-FR" sz="2400" dirty="0" err="1"/>
              <a:t>certified</a:t>
            </a:r>
            <a:r>
              <a:rPr lang="fr-FR" sz="2400" dirty="0"/>
              <a:t> plant </a:t>
            </a:r>
            <a:r>
              <a:rPr lang="fr-FR" sz="2400" dirty="0" err="1"/>
              <a:t>material</a:t>
            </a:r>
            <a:endParaRPr lang="fr-FR" sz="2400" dirty="0"/>
          </a:p>
          <a:p>
            <a:pPr marL="342900" indent="-342900" algn="just">
              <a:buAutoNum type="alphaLcParenR"/>
            </a:pPr>
            <a:r>
              <a:rPr lang="fr-FR" sz="2400" dirty="0" err="1"/>
              <a:t>Starting</a:t>
            </a:r>
            <a:r>
              <a:rPr lang="fr-FR" sz="2400" dirty="0"/>
              <a:t> </a:t>
            </a:r>
            <a:r>
              <a:rPr lang="fr-FR" sz="2400" dirty="0" err="1"/>
              <a:t>material:This</a:t>
            </a:r>
            <a:r>
              <a:rPr lang="fr-FR" sz="2400" dirty="0"/>
              <a:t> </a:t>
            </a:r>
            <a:r>
              <a:rPr lang="fr-FR" sz="2400" dirty="0" err="1"/>
              <a:t>consists</a:t>
            </a:r>
            <a:r>
              <a:rPr lang="fr-FR" sz="2400" dirty="0"/>
              <a:t> of plant </a:t>
            </a:r>
            <a:r>
              <a:rPr lang="fr-FR" sz="2400" dirty="0" err="1"/>
              <a:t>material</a:t>
            </a:r>
            <a:r>
              <a:rPr lang="fr-FR" sz="2400" dirty="0"/>
              <a:t>, </a:t>
            </a:r>
            <a:r>
              <a:rPr lang="fr-FR" sz="2400" dirty="0" err="1"/>
              <a:t>originating</a:t>
            </a:r>
            <a:r>
              <a:rPr lang="fr-FR" sz="2400" dirty="0"/>
              <a:t> </a:t>
            </a:r>
            <a:r>
              <a:rPr lang="fr-FR" sz="2400" dirty="0" err="1"/>
              <a:t>directly</a:t>
            </a:r>
            <a:r>
              <a:rPr lang="fr-FR" sz="2400" dirty="0"/>
              <a:t> </a:t>
            </a:r>
            <a:r>
              <a:rPr lang="fr-FR" sz="2400" dirty="0" err="1"/>
              <a:t>from</a:t>
            </a:r>
            <a:r>
              <a:rPr lang="fr-FR" sz="2400" dirty="0"/>
              <a:t> the breeder or </a:t>
            </a:r>
            <a:r>
              <a:rPr lang="fr-FR" sz="2400" dirty="0" err="1"/>
              <a:t>maintainerafter</a:t>
            </a:r>
            <a:r>
              <a:rPr lang="fr-FR" sz="2400" dirty="0"/>
              <a:t> registration in the Official Catalogue or on the </a:t>
            </a:r>
            <a:r>
              <a:rPr lang="fr-FR" sz="2400" dirty="0" err="1"/>
              <a:t>provisional</a:t>
            </a:r>
            <a:r>
              <a:rPr lang="fr-FR" sz="2400" dirty="0"/>
              <a:t> </a:t>
            </a:r>
            <a:r>
              <a:rPr lang="fr-FR" sz="2400" dirty="0" err="1"/>
              <a:t>list</a:t>
            </a:r>
            <a:r>
              <a:rPr lang="fr-FR" sz="2400" dirty="0"/>
              <a:t>, and </a:t>
            </a:r>
            <a:r>
              <a:rPr lang="fr-FR" sz="2400" dirty="0" err="1"/>
              <a:t>recognized</a:t>
            </a:r>
            <a:r>
              <a:rPr lang="fr-FR" sz="2400" dirty="0"/>
              <a:t> as </a:t>
            </a:r>
            <a:r>
              <a:rPr lang="fr-FR" sz="2400" dirty="0" err="1"/>
              <a:t>authentic</a:t>
            </a:r>
            <a:r>
              <a:rPr lang="fr-FR" sz="2400" dirty="0"/>
              <a:t> </a:t>
            </a:r>
            <a:r>
              <a:rPr lang="fr-FR" sz="2400" dirty="0" err="1"/>
              <a:t>andhealthy</a:t>
            </a:r>
            <a:r>
              <a:rPr lang="fr-FR" sz="2400" dirty="0"/>
              <a:t>.</a:t>
            </a:r>
          </a:p>
          <a:p>
            <a:pPr marL="342900" indent="-342900" algn="just">
              <a:buAutoNum type="alphaLcParenR"/>
            </a:pPr>
            <a:r>
              <a:rPr lang="fr-FR" sz="2400" dirty="0"/>
              <a:t>b) Pre-basic </a:t>
            </a:r>
            <a:r>
              <a:rPr lang="fr-FR" sz="2400" dirty="0" err="1"/>
              <a:t>material:This</a:t>
            </a:r>
            <a:r>
              <a:rPr lang="fr-FR" sz="2400" dirty="0"/>
              <a:t> </a:t>
            </a:r>
            <a:r>
              <a:rPr lang="fr-FR" sz="2400" dirty="0" err="1"/>
              <a:t>comes</a:t>
            </a:r>
            <a:r>
              <a:rPr lang="fr-FR" sz="2400" dirty="0"/>
              <a:t> </a:t>
            </a:r>
            <a:r>
              <a:rPr lang="fr-FR" sz="2400" dirty="0" err="1"/>
              <a:t>from</a:t>
            </a:r>
            <a:r>
              <a:rPr lang="fr-FR" sz="2400" dirty="0"/>
              <a:t> the single-</a:t>
            </a:r>
            <a:r>
              <a:rPr lang="fr-FR" sz="2400" dirty="0" err="1"/>
              <a:t>generation</a:t>
            </a:r>
            <a:r>
              <a:rPr lang="fr-FR" sz="2400" dirty="0"/>
              <a:t> </a:t>
            </a:r>
            <a:r>
              <a:rPr lang="fr-FR" sz="2400" dirty="0" err="1"/>
              <a:t>vegetative</a:t>
            </a:r>
            <a:r>
              <a:rPr lang="fr-FR" sz="2400" dirty="0"/>
              <a:t> propagation of </a:t>
            </a:r>
            <a:r>
              <a:rPr lang="fr-FR" sz="2400" dirty="0" err="1"/>
              <a:t>starting</a:t>
            </a:r>
            <a:r>
              <a:rPr lang="fr-FR" sz="2400" dirty="0"/>
              <a:t> </a:t>
            </a:r>
            <a:r>
              <a:rPr lang="fr-FR" sz="2400" dirty="0" err="1"/>
              <a:t>material</a:t>
            </a:r>
            <a:r>
              <a:rPr lang="fr-FR" sz="2400" dirty="0"/>
              <a:t>.</a:t>
            </a:r>
          </a:p>
          <a:p>
            <a:pPr marL="342900" indent="-342900" algn="just">
              <a:buAutoNum type="alphaLcParenR"/>
            </a:pPr>
            <a:r>
              <a:rPr lang="fr-FR" sz="2400" dirty="0"/>
              <a:t>c) Basic </a:t>
            </a:r>
            <a:r>
              <a:rPr lang="fr-FR" sz="2400" dirty="0" err="1"/>
              <a:t>material:This</a:t>
            </a:r>
            <a:r>
              <a:rPr lang="fr-FR" sz="2400" dirty="0"/>
              <a:t> </a:t>
            </a:r>
            <a:r>
              <a:rPr lang="fr-FR" sz="2400" dirty="0" err="1"/>
              <a:t>comes</a:t>
            </a:r>
            <a:r>
              <a:rPr lang="fr-FR" sz="2400" dirty="0"/>
              <a:t> </a:t>
            </a:r>
            <a:r>
              <a:rPr lang="fr-FR" sz="2400" dirty="0" err="1"/>
              <a:t>from</a:t>
            </a:r>
            <a:r>
              <a:rPr lang="fr-FR" sz="2400" dirty="0"/>
              <a:t> the single-</a:t>
            </a:r>
            <a:r>
              <a:rPr lang="fr-FR" sz="2400" dirty="0" err="1"/>
              <a:t>generation</a:t>
            </a:r>
            <a:r>
              <a:rPr lang="fr-FR" sz="2400" dirty="0"/>
              <a:t> </a:t>
            </a:r>
            <a:r>
              <a:rPr lang="fr-FR" sz="2400" dirty="0" err="1"/>
              <a:t>vegetative</a:t>
            </a:r>
            <a:r>
              <a:rPr lang="fr-FR" sz="2400" dirty="0"/>
              <a:t> propagation of </a:t>
            </a:r>
            <a:r>
              <a:rPr lang="fr-FR" sz="2400" dirty="0" err="1"/>
              <a:t>pre</a:t>
            </a:r>
            <a:r>
              <a:rPr lang="fr-FR" sz="2400" dirty="0"/>
              <a:t>-basic </a:t>
            </a:r>
            <a:r>
              <a:rPr lang="fr-FR" sz="2400" dirty="0" err="1"/>
              <a:t>materialor</a:t>
            </a:r>
            <a:r>
              <a:rPr lang="fr-FR" sz="2400" dirty="0"/>
              <a:t> </a:t>
            </a:r>
            <a:r>
              <a:rPr lang="fr-FR" sz="2400" dirty="0" err="1"/>
              <a:t>starting</a:t>
            </a:r>
            <a:r>
              <a:rPr lang="fr-FR" sz="2400" dirty="0"/>
              <a:t> </a:t>
            </a:r>
            <a:r>
              <a:rPr lang="fr-FR" sz="2400" dirty="0" err="1"/>
              <a:t>material</a:t>
            </a:r>
            <a:r>
              <a:rPr lang="fr-FR" sz="2400" dirty="0"/>
              <a:t>. It </a:t>
            </a:r>
            <a:r>
              <a:rPr lang="fr-FR" sz="2400" dirty="0" err="1"/>
              <a:t>consists</a:t>
            </a:r>
            <a:r>
              <a:rPr lang="fr-FR" sz="2400" dirty="0"/>
              <a:t> of plants </a:t>
            </a:r>
            <a:r>
              <a:rPr lang="fr-FR" sz="2400" dirty="0" err="1"/>
              <a:t>from</a:t>
            </a:r>
            <a:r>
              <a:rPr lang="fr-FR" sz="2400" dirty="0"/>
              <a:t> the </a:t>
            </a:r>
            <a:r>
              <a:rPr lang="fr-FR" sz="2400" dirty="0" err="1"/>
              <a:t>timber</a:t>
            </a:r>
            <a:r>
              <a:rPr lang="fr-FR" sz="2400" dirty="0"/>
              <a:t> yard and the </a:t>
            </a:r>
            <a:r>
              <a:rPr lang="fr-FR" sz="2400" dirty="0" err="1"/>
              <a:t>seed</a:t>
            </a:r>
            <a:r>
              <a:rPr lang="fr-FR" sz="2400" dirty="0"/>
              <a:t> </a:t>
            </a:r>
            <a:r>
              <a:rPr lang="fr-FR" sz="2400" dirty="0" err="1"/>
              <a:t>bank</a:t>
            </a:r>
            <a:r>
              <a:rPr lang="fr-FR" sz="2400" dirty="0"/>
              <a:t>.</a:t>
            </a:r>
          </a:p>
          <a:p>
            <a:pPr marL="342900" indent="-342900" algn="just">
              <a:buAutoNum type="alphaLcParenR"/>
            </a:pPr>
            <a:r>
              <a:rPr lang="fr-FR" sz="2400" dirty="0"/>
              <a:t>d) </a:t>
            </a:r>
            <a:r>
              <a:rPr lang="fr-FR" sz="2400" dirty="0" err="1"/>
              <a:t>Certified</a:t>
            </a:r>
            <a:r>
              <a:rPr lang="fr-FR" sz="2400" dirty="0"/>
              <a:t> </a:t>
            </a:r>
            <a:r>
              <a:rPr lang="fr-FR" sz="2400" dirty="0" err="1"/>
              <a:t>material:This</a:t>
            </a:r>
            <a:r>
              <a:rPr lang="fr-FR" sz="2400" dirty="0"/>
              <a:t> </a:t>
            </a:r>
            <a:r>
              <a:rPr lang="fr-FR" sz="2400" dirty="0" err="1"/>
              <a:t>consists</a:t>
            </a:r>
            <a:r>
              <a:rPr lang="fr-FR" sz="2400" dirty="0"/>
              <a:t> of:</a:t>
            </a:r>
          </a:p>
          <a:p>
            <a:pPr marL="342900" indent="-342900" algn="just">
              <a:buAutoNum type="alphaLcParenR"/>
            </a:pPr>
            <a:r>
              <a:rPr lang="fr-FR" sz="2400" dirty="0"/>
              <a:t>- </a:t>
            </a:r>
            <a:r>
              <a:rPr lang="fr-FR" sz="2400" dirty="0" err="1"/>
              <a:t>Rootstock</a:t>
            </a:r>
            <a:r>
              <a:rPr lang="fr-FR" sz="2400" dirty="0"/>
              <a:t> </a:t>
            </a:r>
            <a:r>
              <a:rPr lang="fr-FR" sz="2400" dirty="0" err="1"/>
              <a:t>seeds</a:t>
            </a:r>
            <a:r>
              <a:rPr lang="fr-FR" sz="2400" dirty="0"/>
              <a:t> </a:t>
            </a:r>
            <a:r>
              <a:rPr lang="fr-FR" sz="2400" dirty="0" err="1"/>
              <a:t>harvested</a:t>
            </a:r>
            <a:r>
              <a:rPr lang="fr-FR" sz="2400" dirty="0"/>
              <a:t> </a:t>
            </a:r>
            <a:r>
              <a:rPr lang="fr-FR" sz="2400" dirty="0" err="1"/>
              <a:t>from</a:t>
            </a:r>
            <a:r>
              <a:rPr lang="fr-FR" sz="2400" dirty="0"/>
              <a:t> </a:t>
            </a:r>
            <a:r>
              <a:rPr lang="fr-FR" sz="2400" dirty="0" err="1"/>
              <a:t>seed</a:t>
            </a:r>
            <a:r>
              <a:rPr lang="fr-FR" sz="2400" dirty="0"/>
              <a:t> </a:t>
            </a:r>
            <a:r>
              <a:rPr lang="fr-FR" sz="2400" dirty="0" err="1"/>
              <a:t>trees</a:t>
            </a:r>
            <a:r>
              <a:rPr lang="fr-FR" sz="2400" dirty="0"/>
              <a:t>;</a:t>
            </a:r>
          </a:p>
          <a:p>
            <a:pPr marL="342900" indent="-342900" algn="just">
              <a:buAutoNum type="alphaLcParenR"/>
            </a:pPr>
            <a:r>
              <a:rPr lang="fr-FR" sz="2400" dirty="0"/>
              <a:t>- </a:t>
            </a:r>
            <a:r>
              <a:rPr lang="fr-FR" sz="2400" dirty="0" err="1"/>
              <a:t>Rootstocks</a:t>
            </a:r>
            <a:r>
              <a:rPr lang="fr-FR" sz="2400" dirty="0"/>
              <a:t> </a:t>
            </a:r>
            <a:r>
              <a:rPr lang="fr-FR" sz="2400" dirty="0" err="1"/>
              <a:t>grown</a:t>
            </a:r>
            <a:r>
              <a:rPr lang="fr-FR" sz="2400" dirty="0"/>
              <a:t> </a:t>
            </a:r>
            <a:r>
              <a:rPr lang="fr-FR" sz="2400" dirty="0" err="1"/>
              <a:t>from</a:t>
            </a:r>
            <a:r>
              <a:rPr lang="fr-FR" sz="2400" dirty="0"/>
              <a:t> </a:t>
            </a:r>
            <a:r>
              <a:rPr lang="fr-FR" sz="2400" dirty="0" err="1"/>
              <a:t>certified</a:t>
            </a:r>
            <a:r>
              <a:rPr lang="fr-FR" sz="2400" dirty="0"/>
              <a:t> </a:t>
            </a:r>
            <a:r>
              <a:rPr lang="fr-FR" sz="2400" dirty="0" err="1"/>
              <a:t>seeds</a:t>
            </a:r>
            <a:r>
              <a:rPr lang="fr-FR" sz="2400" dirty="0"/>
              <a:t> </a:t>
            </a:r>
            <a:r>
              <a:rPr lang="fr-FR" sz="2400" dirty="0" err="1"/>
              <a:t>produced</a:t>
            </a:r>
            <a:r>
              <a:rPr lang="fr-FR" sz="2400" dirty="0"/>
              <a:t> on </a:t>
            </a:r>
            <a:r>
              <a:rPr lang="fr-FR" sz="2400" dirty="0" err="1"/>
              <a:t>seed</a:t>
            </a:r>
            <a:r>
              <a:rPr lang="fr-FR" sz="2400" dirty="0"/>
              <a:t> </a:t>
            </a:r>
            <a:r>
              <a:rPr lang="fr-FR" sz="2400" dirty="0" err="1"/>
              <a:t>trees</a:t>
            </a:r>
            <a:r>
              <a:rPr lang="fr-FR" sz="2400" dirty="0"/>
              <a:t>;</a:t>
            </a:r>
          </a:p>
          <a:p>
            <a:pPr marL="342900" indent="-342900" algn="just">
              <a:buAutoNum type="alphaLcParenR"/>
            </a:pPr>
            <a:r>
              <a:rPr lang="fr-FR" sz="2400" dirty="0"/>
              <a:t>- </a:t>
            </a:r>
            <a:r>
              <a:rPr lang="fr-FR" sz="2400" dirty="0" err="1"/>
              <a:t>Cuttings</a:t>
            </a:r>
            <a:r>
              <a:rPr lang="fr-FR" sz="2400" dirty="0"/>
              <a:t> </a:t>
            </a:r>
            <a:r>
              <a:rPr lang="fr-FR" sz="2400" dirty="0" err="1"/>
              <a:t>taken</a:t>
            </a:r>
            <a:r>
              <a:rPr lang="fr-FR" sz="2400" dirty="0"/>
              <a:t> </a:t>
            </a:r>
            <a:r>
              <a:rPr lang="fr-FR" sz="2400" dirty="0" err="1"/>
              <a:t>from</a:t>
            </a:r>
            <a:r>
              <a:rPr lang="fr-FR" sz="2400" dirty="0"/>
              <a:t> basic, </a:t>
            </a:r>
            <a:r>
              <a:rPr lang="fr-FR" sz="2400" dirty="0" err="1"/>
              <a:t>pre</a:t>
            </a:r>
            <a:r>
              <a:rPr lang="fr-FR" sz="2400" dirty="0"/>
              <a:t>-basic, or </a:t>
            </a:r>
            <a:r>
              <a:rPr lang="fr-FR" sz="2400" dirty="0" err="1"/>
              <a:t>starting</a:t>
            </a:r>
            <a:r>
              <a:rPr lang="fr-FR" sz="2400" dirty="0"/>
              <a:t> plants or </a:t>
            </a:r>
            <a:r>
              <a:rPr lang="fr-FR" sz="2400" dirty="0" err="1"/>
              <a:t>trees</a:t>
            </a:r>
            <a:r>
              <a:rPr lang="fr-FR" sz="2400" dirty="0"/>
              <a:t>;</a:t>
            </a:r>
          </a:p>
          <a:p>
            <a:pPr marL="342900" indent="-342900" algn="just">
              <a:buAutoNum type="alphaLcParenR"/>
            </a:pPr>
            <a:r>
              <a:rPr lang="fr-FR" sz="2400" dirty="0"/>
              <a:t>- </a:t>
            </a:r>
            <a:r>
              <a:rPr lang="fr-FR" sz="2400" dirty="0" err="1"/>
              <a:t>Grafted</a:t>
            </a:r>
            <a:r>
              <a:rPr lang="fr-FR" sz="2400" dirty="0"/>
              <a:t> plants </a:t>
            </a:r>
            <a:r>
              <a:rPr lang="fr-FR" sz="2400" dirty="0" err="1"/>
              <a:t>originating</a:t>
            </a:r>
            <a:r>
              <a:rPr lang="fr-FR" sz="2400" dirty="0"/>
              <a:t> </a:t>
            </a:r>
            <a:r>
              <a:rPr lang="fr-FR" sz="2400" dirty="0" err="1"/>
              <a:t>from</a:t>
            </a:r>
            <a:r>
              <a:rPr lang="fr-FR" sz="2400" dirty="0"/>
              <a:t> basic or </a:t>
            </a:r>
            <a:r>
              <a:rPr lang="fr-FR" sz="2400" dirty="0" err="1"/>
              <a:t>pre</a:t>
            </a:r>
            <a:r>
              <a:rPr lang="fr-FR" sz="2400" dirty="0"/>
              <a:t>-basic or </a:t>
            </a:r>
            <a:r>
              <a:rPr lang="fr-FR" sz="2400" dirty="0" err="1"/>
              <a:t>starting</a:t>
            </a:r>
            <a:r>
              <a:rPr lang="fr-FR" sz="2400" dirty="0"/>
              <a:t> </a:t>
            </a:r>
            <a:r>
              <a:rPr lang="fr-FR" sz="2400" dirty="0" err="1"/>
              <a:t>material</a:t>
            </a:r>
            <a:r>
              <a:rPr lang="fr-FR" sz="2400" dirty="0"/>
              <a:t>.</a:t>
            </a:r>
          </a:p>
        </p:txBody>
      </p:sp>
    </p:spTree>
    <p:extLst>
      <p:ext uri="{BB962C8B-B14F-4D97-AF65-F5344CB8AC3E}">
        <p14:creationId xmlns:p14="http://schemas.microsoft.com/office/powerpoint/2010/main" val="963176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099A9-F5A2-D2E9-1A1E-826217CF3E2D}"/>
              </a:ext>
            </a:extLst>
          </p:cNvPr>
          <p:cNvSpPr>
            <a:spLocks noGrp="1"/>
          </p:cNvSpPr>
          <p:nvPr>
            <p:ph type="title"/>
          </p:nvPr>
        </p:nvSpPr>
        <p:spPr/>
        <p:txBody>
          <a:bodyPr/>
          <a:lstStyle/>
          <a:p>
            <a:r>
              <a:rPr lang="en-US" dirty="0">
                <a:solidFill>
                  <a:schemeClr val="accent2">
                    <a:lumMod val="75000"/>
                  </a:schemeClr>
                </a:solidFill>
              </a:rPr>
              <a:t>7. Production scheme for certified plants</a:t>
            </a:r>
            <a:endParaRPr lang="fr-FR" dirty="0"/>
          </a:p>
        </p:txBody>
      </p:sp>
      <p:sp>
        <p:nvSpPr>
          <p:cNvPr id="3" name="Espace réservé du contenu 2">
            <a:extLst>
              <a:ext uri="{FF2B5EF4-FFF2-40B4-BE49-F238E27FC236}">
                <a16:creationId xmlns:a16="http://schemas.microsoft.com/office/drawing/2014/main" id="{333DCFCC-59CF-60A2-65BD-BC30FC07FAD3}"/>
              </a:ext>
            </a:extLst>
          </p:cNvPr>
          <p:cNvSpPr>
            <a:spLocks noGrp="1"/>
          </p:cNvSpPr>
          <p:nvPr>
            <p:ph idx="1"/>
          </p:nvPr>
        </p:nvSpPr>
        <p:spPr/>
        <p:txBody>
          <a:bodyPr/>
          <a:lstStyle/>
          <a:p>
            <a:r>
              <a:rPr lang="en-US" dirty="0"/>
              <a:t> production scheme for certified plants involves a structured process of growing and maintaining plants under specific, monitored conditions to ensure their health and varietal purity, which is verified by an official certificate</a:t>
            </a:r>
            <a:r>
              <a:rPr lang="en-US" b="0" i="0" dirty="0">
                <a:solidFill>
                  <a:srgbClr val="0A0A0A"/>
                </a:solidFill>
                <a:effectLst/>
                <a:latin typeface="Google Sans"/>
              </a:rPr>
              <a:t>. The process typically requires plants to be of known lineage, grown in isolation to prevent contamination, and subject to rigorous pest and disease management and testing. Certification schemes can be broadly categorized as either </a:t>
            </a:r>
            <a:r>
              <a:rPr lang="en-US" b="1" i="0" dirty="0">
                <a:solidFill>
                  <a:srgbClr val="0A0A0A"/>
                </a:solidFill>
                <a:effectLst/>
                <a:latin typeface="Google Sans"/>
              </a:rPr>
              <a:t>certification</a:t>
            </a:r>
            <a:r>
              <a:rPr lang="en-US" b="0" i="0" dirty="0">
                <a:solidFill>
                  <a:srgbClr val="0A0A0A"/>
                </a:solidFill>
                <a:effectLst/>
                <a:latin typeface="Google Sans"/>
              </a:rPr>
              <a:t> (which traces back to individual, tested plants) or </a:t>
            </a:r>
            <a:r>
              <a:rPr lang="en-US" b="1" i="0" dirty="0">
                <a:solidFill>
                  <a:srgbClr val="0A0A0A"/>
                </a:solidFill>
                <a:effectLst/>
                <a:latin typeface="Google Sans"/>
              </a:rPr>
              <a:t>classification</a:t>
            </a:r>
            <a:r>
              <a:rPr lang="en-US" b="0" i="0" dirty="0">
                <a:solidFill>
                  <a:srgbClr val="0A0A0A"/>
                </a:solidFill>
                <a:effectLst/>
                <a:latin typeface="Google Sans"/>
              </a:rPr>
              <a:t> (which traces back to a population meeting certain standards). </a:t>
            </a:r>
            <a:endParaRPr lang="fr-FR" dirty="0"/>
          </a:p>
        </p:txBody>
      </p:sp>
    </p:spTree>
    <p:extLst>
      <p:ext uri="{BB962C8B-B14F-4D97-AF65-F5344CB8AC3E}">
        <p14:creationId xmlns:p14="http://schemas.microsoft.com/office/powerpoint/2010/main" val="1852797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E52CD1C-8FB2-5BDA-0EAC-EA657C93A814}"/>
              </a:ext>
            </a:extLst>
          </p:cNvPr>
          <p:cNvSpPr>
            <a:spLocks noGrp="1" noChangeArrowheads="1"/>
          </p:cNvSpPr>
          <p:nvPr>
            <p:ph idx="1"/>
          </p:nvPr>
        </p:nvSpPr>
        <p:spPr bwMode="auto">
          <a:xfrm>
            <a:off x="518673" y="825529"/>
            <a:ext cx="10822969" cy="49320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A0A0A"/>
                </a:solidFill>
                <a:effectLst/>
                <a:latin typeface="Google Sans"/>
              </a:rPr>
              <a:t>The production </a:t>
            </a:r>
            <a:r>
              <a:rPr kumimoji="0" lang="fr-FR" altLang="fr-FR" sz="2000" b="0" i="0" u="none" strike="noStrike" cap="none" normalizeH="0" baseline="0" dirty="0" err="1">
                <a:ln>
                  <a:noFill/>
                </a:ln>
                <a:solidFill>
                  <a:srgbClr val="0A0A0A"/>
                </a:solidFill>
                <a:effectLst/>
                <a:latin typeface="Google Sans"/>
              </a:rPr>
              <a:t>scheme</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certified</a:t>
            </a:r>
            <a:r>
              <a:rPr kumimoji="0" lang="fr-FR" altLang="fr-FR" sz="2000" b="0" i="0" u="none" strike="noStrike" cap="none" normalizeH="0" baseline="0" dirty="0">
                <a:ln>
                  <a:noFill/>
                </a:ln>
                <a:solidFill>
                  <a:srgbClr val="0A0A0A"/>
                </a:solidFill>
                <a:effectLst/>
                <a:latin typeface="Google Sans"/>
              </a:rPr>
              <a:t> plants in Algeria </a:t>
            </a:r>
            <a:r>
              <a:rPr kumimoji="0" lang="fr-FR" altLang="fr-FR" sz="2000" b="0" i="0" u="none" strike="noStrike" cap="none" normalizeH="0" baseline="0" dirty="0" err="1">
                <a:ln>
                  <a:noFill/>
                </a:ln>
                <a:solidFill>
                  <a:srgbClr val="0A0A0A"/>
                </a:solidFill>
                <a:effectLst/>
                <a:latin typeface="Google Sans"/>
              </a:rPr>
              <a:t>involves</a:t>
            </a:r>
            <a:r>
              <a:rPr kumimoji="0" lang="fr-FR" altLang="fr-FR" sz="2000" b="0" i="0" u="none" strike="noStrike" cap="none" normalizeH="0" baseline="0" dirty="0">
                <a:ln>
                  <a:noFill/>
                </a:ln>
                <a:solidFill>
                  <a:srgbClr val="0A0A0A"/>
                </a:solidFill>
                <a:effectLst/>
                <a:latin typeface="Google Sans"/>
              </a:rPr>
              <a:t> registration </a:t>
            </a:r>
            <a:r>
              <a:rPr kumimoji="0" lang="fr-FR" altLang="fr-FR" sz="2000" b="0" i="0" u="none" strike="noStrike" cap="none" normalizeH="0" baseline="0" dirty="0" err="1">
                <a:ln>
                  <a:noFill/>
                </a:ln>
                <a:solidFill>
                  <a:srgbClr val="0A0A0A"/>
                </a:solidFill>
                <a:effectLst/>
                <a:latin typeface="Google Sans"/>
              </a:rPr>
              <a:t>with</a:t>
            </a:r>
            <a:r>
              <a:rPr kumimoji="0" lang="fr-FR" altLang="fr-FR" sz="2000" b="0" i="0" u="none" strike="noStrike" cap="none" normalizeH="0" baseline="0" dirty="0">
                <a:ln>
                  <a:noFill/>
                </a:ln>
                <a:solidFill>
                  <a:srgbClr val="0A0A0A"/>
                </a:solidFill>
                <a:effectLst/>
                <a:latin typeface="Google Sans"/>
              </a:rPr>
              <a:t> the </a:t>
            </a:r>
            <a:r>
              <a:rPr kumimoji="0" lang="fr-FR" altLang="fr-FR" sz="2000" b="1" i="0" u="none" strike="noStrike" cap="none" normalizeH="0" baseline="0" dirty="0">
                <a:ln>
                  <a:noFill/>
                </a:ln>
                <a:solidFill>
                  <a:srgbClr val="0A0A0A"/>
                </a:solidFill>
                <a:effectLst/>
                <a:latin typeface="Google Sans"/>
              </a:rPr>
              <a:t>Ministry of Agriculture and Rural </a:t>
            </a:r>
            <a:r>
              <a:rPr kumimoji="0" lang="fr-FR" altLang="fr-FR" sz="2000" b="1" i="0" u="none" strike="noStrike" cap="none" normalizeH="0" baseline="0" dirty="0" err="1">
                <a:ln>
                  <a:noFill/>
                </a:ln>
                <a:solidFill>
                  <a:srgbClr val="0A0A0A"/>
                </a:solidFill>
                <a:effectLst/>
                <a:latin typeface="Google Sans"/>
              </a:rPr>
              <a:t>Development</a:t>
            </a:r>
            <a:r>
              <a:rPr kumimoji="0" lang="fr-FR" altLang="fr-FR" sz="2000" b="0" i="0" u="none" strike="noStrike" cap="none" normalizeH="0" baseline="0" dirty="0">
                <a:ln>
                  <a:noFill/>
                </a:ln>
                <a:solidFill>
                  <a:srgbClr val="0A0A0A"/>
                </a:solidFill>
                <a:effectLst/>
                <a:latin typeface="Google Sans"/>
              </a:rPr>
              <a:t> and the </a:t>
            </a:r>
            <a:r>
              <a:rPr kumimoji="0" lang="fr-FR" altLang="fr-FR" sz="2000" b="1" i="0" u="none" strike="noStrike" cap="none" normalizeH="0" baseline="0" dirty="0">
                <a:ln>
                  <a:noFill/>
                </a:ln>
                <a:solidFill>
                  <a:srgbClr val="0A0A0A"/>
                </a:solidFill>
                <a:effectLst/>
                <a:latin typeface="Google Sans"/>
              </a:rPr>
              <a:t>National Center for Control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A0A0A"/>
                </a:solidFill>
                <a:effectLst/>
                <a:latin typeface="Google Sans"/>
              </a:rPr>
              <a:t>and Certification of </a:t>
            </a:r>
            <a:r>
              <a:rPr kumimoji="0" lang="fr-FR" altLang="fr-FR" sz="2000" b="1" i="0" u="none" strike="noStrike" cap="none" normalizeH="0" baseline="0" dirty="0" err="1">
                <a:ln>
                  <a:noFill/>
                </a:ln>
                <a:solidFill>
                  <a:srgbClr val="0A0A0A"/>
                </a:solidFill>
                <a:effectLst/>
                <a:latin typeface="Google Sans"/>
              </a:rPr>
              <a:t>Seeds</a:t>
            </a:r>
            <a:r>
              <a:rPr kumimoji="0" lang="fr-FR" altLang="fr-FR" sz="2000" b="1" i="0" u="none" strike="noStrike" cap="none" normalizeH="0" baseline="0" dirty="0">
                <a:ln>
                  <a:noFill/>
                </a:ln>
                <a:solidFill>
                  <a:srgbClr val="0A0A0A"/>
                </a:solidFill>
                <a:effectLst/>
                <a:latin typeface="Google Sans"/>
              </a:rPr>
              <a:t> and </a:t>
            </a:r>
            <a:r>
              <a:rPr kumimoji="0" lang="fr-FR" altLang="fr-FR" sz="2000" b="1" i="0" u="none" strike="noStrike" cap="none" normalizeH="0" baseline="0" dirty="0" err="1">
                <a:ln>
                  <a:noFill/>
                </a:ln>
                <a:solidFill>
                  <a:srgbClr val="0A0A0A"/>
                </a:solidFill>
                <a:effectLst/>
                <a:latin typeface="Google Sans"/>
              </a:rPr>
              <a:t>Seedlings</a:t>
            </a:r>
            <a:r>
              <a:rPr kumimoji="0" lang="fr-FR" altLang="fr-FR" sz="2000" b="1" i="0" u="none" strike="noStrike" cap="none" normalizeH="0" baseline="0" dirty="0">
                <a:ln>
                  <a:noFill/>
                </a:ln>
                <a:solidFill>
                  <a:srgbClr val="0A0A0A"/>
                </a:solidFill>
                <a:effectLst/>
                <a:latin typeface="Google Sans"/>
              </a:rPr>
              <a:t> (CNCC)</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which</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oversees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technical</a:t>
            </a:r>
            <a:r>
              <a:rPr kumimoji="0" lang="fr-FR" altLang="fr-FR" sz="2000" b="0" i="0" u="none" strike="noStrike" cap="none" normalizeH="0" baseline="0" dirty="0">
                <a:ln>
                  <a:noFill/>
                </a:ln>
                <a:solidFill>
                  <a:srgbClr val="0A0A0A"/>
                </a:solidFill>
                <a:effectLst/>
                <a:latin typeface="Google Sans"/>
              </a:rPr>
              <a:t> certification and </a:t>
            </a:r>
            <a:r>
              <a:rPr kumimoji="0" lang="fr-FR" altLang="fr-FR" sz="2000" b="0" i="0" u="none" strike="noStrike" cap="none" normalizeH="0" baseline="0" dirty="0" err="1">
                <a:ln>
                  <a:noFill/>
                </a:ln>
                <a:solidFill>
                  <a:srgbClr val="0A0A0A"/>
                </a:solidFill>
                <a:effectLst/>
                <a:latin typeface="Google Sans"/>
              </a:rPr>
              <a:t>controls</a:t>
            </a:r>
            <a:r>
              <a:rPr kumimoji="0" lang="fr-FR" altLang="fr-FR" sz="2000" b="0" i="0" u="none" strike="noStrike" cap="none" normalizeH="0" baseline="0" dirty="0">
                <a:ln>
                  <a:noFill/>
                </a:ln>
                <a:solidFill>
                  <a:srgbClr val="0A0A0A"/>
                </a:solidFill>
                <a:effectLst/>
                <a:latin typeface="Google Sans"/>
              </a:rPr>
              <a:t>. The process </a:t>
            </a:r>
            <a:r>
              <a:rPr kumimoji="0" lang="fr-FR" altLang="fr-FR" sz="2000" b="0" i="0" u="none" strike="noStrike" cap="none" normalizeH="0" baseline="0" dirty="0" err="1">
                <a:ln>
                  <a:noFill/>
                </a:ln>
                <a:solidFill>
                  <a:srgbClr val="0A0A0A"/>
                </a:solidFill>
                <a:effectLst/>
                <a:latin typeface="Google Sans"/>
              </a:rPr>
              <a:t>includes</a:t>
            </a:r>
            <a:r>
              <a:rPr kumimoji="0" lang="fr-FR" altLang="fr-FR" sz="2000" b="0"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err="1">
                <a:ln>
                  <a:noFill/>
                </a:ln>
                <a:solidFill>
                  <a:srgbClr val="0A0A0A"/>
                </a:solidFill>
                <a:effectLst/>
                <a:latin typeface="Google Sans"/>
              </a:rPr>
              <a:t>prior</a:t>
            </a:r>
            <a:r>
              <a:rPr kumimoji="0" lang="fr-FR" altLang="fr-FR" sz="2000" b="1" i="0" u="none" strike="noStrike" cap="none" normalizeH="0" baseline="0" dirty="0">
                <a:ln>
                  <a:noFill/>
                </a:ln>
                <a:solidFill>
                  <a:srgbClr val="0A0A0A"/>
                </a:solidFill>
                <a:effectLst/>
                <a:latin typeface="Google Sans"/>
              </a:rPr>
              <a:t> import </a:t>
            </a:r>
            <a:r>
              <a:rPr kumimoji="0" lang="fr-FR" altLang="fr-FR" sz="2000" b="1" i="0" u="none" strike="noStrike" cap="none" normalizeH="0" baseline="0" dirty="0" err="1">
                <a:ln>
                  <a:noFill/>
                </a:ln>
                <a:solidFill>
                  <a:srgbClr val="0A0A0A"/>
                </a:solidFill>
                <a:effectLst/>
                <a:latin typeface="Google Sans"/>
              </a:rPr>
              <a:t>authorization</a:t>
            </a:r>
            <a:r>
              <a:rPr kumimoji="0" lang="fr-FR" altLang="fr-FR" sz="2000" b="0"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a:ln>
                  <a:noFill/>
                </a:ln>
                <a:solidFill>
                  <a:srgbClr val="0A0A0A"/>
                </a:solidFill>
                <a:effectLst/>
                <a:latin typeface="Google Sans"/>
              </a:rPr>
              <a:t>on-site inspections</a:t>
            </a:r>
            <a:r>
              <a:rPr kumimoji="0" lang="fr-FR" altLang="fr-FR" sz="20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A0A0A"/>
                </a:solidFill>
                <a:effectLst/>
                <a:latin typeface="Google Sans"/>
              </a:rPr>
              <a:t>and </a:t>
            </a:r>
            <a:r>
              <a:rPr kumimoji="0" lang="fr-FR" altLang="fr-FR" sz="2000" b="0" i="0" u="none" strike="noStrike" cap="none" normalizeH="0" baseline="0" dirty="0" err="1">
                <a:ln>
                  <a:noFill/>
                </a:ln>
                <a:solidFill>
                  <a:srgbClr val="0A0A0A"/>
                </a:solidFill>
                <a:effectLst/>
                <a:latin typeface="Google Sans"/>
              </a:rPr>
              <a:t>adherence</a:t>
            </a:r>
            <a:r>
              <a:rPr kumimoji="0" lang="fr-FR" altLang="fr-FR" sz="2000" b="0" i="0" u="none" strike="noStrike" cap="none" normalizeH="0" baseline="0" dirty="0">
                <a:ln>
                  <a:noFill/>
                </a:ln>
                <a:solidFill>
                  <a:srgbClr val="0A0A0A"/>
                </a:solidFill>
                <a:effectLst/>
                <a:latin typeface="Google Sans"/>
              </a:rPr>
              <a:t> to </a:t>
            </a:r>
            <a:r>
              <a:rPr kumimoji="0" lang="fr-FR" altLang="fr-FR" sz="2000" b="1" i="0" u="none" strike="noStrike" cap="none" normalizeH="0" baseline="0" dirty="0" err="1">
                <a:ln>
                  <a:noFill/>
                </a:ln>
                <a:solidFill>
                  <a:srgbClr val="0A0A0A"/>
                </a:solidFill>
                <a:effectLst/>
                <a:latin typeface="Google Sans"/>
              </a:rPr>
              <a:t>phytosanitary</a:t>
            </a:r>
            <a:r>
              <a:rPr kumimoji="0" lang="fr-FR" altLang="fr-FR" sz="2000" b="1" i="0" u="none" strike="noStrike" cap="none" normalizeH="0" baseline="0" dirty="0">
                <a:ln>
                  <a:noFill/>
                </a:ln>
                <a:solidFill>
                  <a:srgbClr val="0A0A0A"/>
                </a:solidFill>
                <a:effectLst/>
                <a:latin typeface="Google Sans"/>
              </a:rPr>
              <a:t> and </a:t>
            </a:r>
            <a:r>
              <a:rPr kumimoji="0" lang="fr-FR" altLang="fr-FR" sz="2000" b="1" i="0" u="none" strike="noStrike" cap="none" normalizeH="0" baseline="0" dirty="0" err="1">
                <a:ln>
                  <a:noFill/>
                </a:ln>
                <a:solidFill>
                  <a:srgbClr val="0A0A0A"/>
                </a:solidFill>
                <a:effectLst/>
                <a:latin typeface="Google Sans"/>
              </a:rPr>
              <a:t>phytotechnical</a:t>
            </a:r>
            <a:r>
              <a:rPr kumimoji="0" lang="fr-FR" altLang="fr-FR" sz="2000" b="1"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err="1">
                <a:ln>
                  <a:noFill/>
                </a:ln>
                <a:solidFill>
                  <a:srgbClr val="0A0A0A"/>
                </a:solidFill>
                <a:effectLst/>
                <a:latin typeface="Google Sans"/>
              </a:rPr>
              <a:t>rules</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each</a:t>
            </a:r>
            <a:r>
              <a:rPr kumimoji="0" lang="fr-FR" altLang="fr-FR" sz="2000" b="0" i="0" u="none" strike="noStrike" cap="none" normalizeH="0" baseline="0" dirty="0">
                <a:ln>
                  <a:noFill/>
                </a:ln>
                <a:solidFill>
                  <a:srgbClr val="0A0A0A"/>
                </a:solidFill>
                <a:effectLst/>
                <a:latin typeface="Google Sans"/>
              </a:rPr>
              <a:t> certification stage. For </a:t>
            </a:r>
            <a:r>
              <a:rPr kumimoji="0" lang="fr-FR" altLang="fr-FR" sz="2000" b="0" i="0" u="none" strike="noStrike" cap="none" normalizeH="0" baseline="0" dirty="0" err="1">
                <a:ln>
                  <a:noFill/>
                </a:ln>
                <a:solidFill>
                  <a:srgbClr val="0A0A0A"/>
                </a:solidFill>
                <a:effectLst/>
                <a:latin typeface="Google Sans"/>
              </a:rPr>
              <a:t>imported</a:t>
            </a:r>
            <a:r>
              <a:rPr kumimoji="0" lang="fr-FR" altLang="fr-FR" sz="2000" b="0" i="0" u="none" strike="noStrike" cap="none" normalizeH="0" baseline="0" dirty="0">
                <a:ln>
                  <a:noFill/>
                </a:ln>
                <a:solidFill>
                  <a:srgbClr val="0A0A0A"/>
                </a:solidFill>
                <a:effectLst/>
                <a:latin typeface="Google Sans"/>
              </a:rPr>
              <a:t> plants, a </a:t>
            </a:r>
            <a:r>
              <a:rPr kumimoji="0" lang="fr-FR" altLang="fr-FR" sz="2000" b="0" i="0" u="none" strike="noStrike" cap="none" normalizeH="0" baseline="0" dirty="0" err="1">
                <a:ln>
                  <a:noFill/>
                </a:ln>
                <a:solidFill>
                  <a:srgbClr val="0A0A0A"/>
                </a:solidFill>
                <a:effectLst/>
                <a:latin typeface="Google Sans"/>
              </a:rPr>
              <a:t>specific</a:t>
            </a:r>
            <a:r>
              <a:rPr kumimoji="0" lang="fr-FR" altLang="fr-FR" sz="2000" b="0" i="0" u="none" strike="noStrike" cap="none" normalizeH="0" baseline="0" dirty="0">
                <a:ln>
                  <a:noFill/>
                </a:ln>
                <a:solidFill>
                  <a:srgbClr val="0A0A0A"/>
                </a:solidFill>
                <a:effectLst/>
                <a:latin typeface="Google Sans"/>
              </a:rPr>
              <a:t> import </a:t>
            </a:r>
            <a:r>
              <a:rPr kumimoji="0" lang="fr-FR" altLang="fr-FR" sz="2000" b="0" i="0" u="none" strike="noStrike" cap="none" normalizeH="0" baseline="0" dirty="0" err="1">
                <a:ln>
                  <a:noFill/>
                </a:ln>
                <a:solidFill>
                  <a:srgbClr val="0A0A0A"/>
                </a:solidFill>
                <a:effectLst/>
                <a:latin typeface="Google Sans"/>
              </a:rPr>
              <a:t>authorization</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obtained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before</a:t>
            </a:r>
            <a:r>
              <a:rPr kumimoji="0" lang="fr-FR" altLang="fr-FR" sz="2000" b="0" i="0" u="none" strike="noStrike" cap="none" normalizeH="0" baseline="0" dirty="0">
                <a:ln>
                  <a:noFill/>
                </a:ln>
                <a:solidFill>
                  <a:srgbClr val="0A0A0A"/>
                </a:solidFill>
                <a:effectLst/>
                <a:latin typeface="Google Sans"/>
              </a:rPr>
              <a:t> shipping,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err="1">
                <a:ln>
                  <a:noFill/>
                </a:ln>
                <a:solidFill>
                  <a:srgbClr val="0A0A0A"/>
                </a:solidFill>
                <a:effectLst/>
                <a:latin typeface="Google Sans"/>
              </a:rPr>
              <a:t>along</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with</a:t>
            </a:r>
            <a:r>
              <a:rPr kumimoji="0" lang="fr-FR" altLang="fr-FR" sz="2000" b="0" i="0" u="none" strike="noStrike" cap="none" normalizeH="0" baseline="0" dirty="0">
                <a:ln>
                  <a:noFill/>
                </a:ln>
                <a:solidFill>
                  <a:srgbClr val="0A0A0A"/>
                </a:solidFill>
                <a:effectLst/>
                <a:latin typeface="Google Sans"/>
              </a:rPr>
              <a:t> the correct documentation.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A0A0A"/>
                </a:solidFill>
                <a:effectLst/>
                <a:latin typeface="Google Sans"/>
              </a:rPr>
              <a:t>For </a:t>
            </a:r>
            <a:r>
              <a:rPr kumimoji="0" lang="fr-FR" altLang="fr-FR" sz="2400" b="1" i="0" u="none" strike="noStrike" cap="none" normalizeH="0" baseline="0" dirty="0" err="1">
                <a:ln>
                  <a:noFill/>
                </a:ln>
                <a:solidFill>
                  <a:srgbClr val="0A0A0A"/>
                </a:solidFill>
                <a:effectLst/>
                <a:latin typeface="Google Sans"/>
              </a:rPr>
              <a:t>domestic</a:t>
            </a:r>
            <a:r>
              <a:rPr kumimoji="0" lang="fr-FR" altLang="fr-FR" sz="2400" b="1" i="0" u="none" strike="noStrike" cap="none" normalizeH="0" baseline="0" dirty="0">
                <a:ln>
                  <a:noFill/>
                </a:ln>
                <a:solidFill>
                  <a:srgbClr val="0A0A0A"/>
                </a:solidFill>
                <a:effectLst/>
                <a:latin typeface="Google Sans"/>
              </a:rPr>
              <a:t> production</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Registration: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Seed</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seedling</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producers</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comply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with</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regulations</a:t>
            </a:r>
            <a:r>
              <a:rPr kumimoji="0" lang="fr-FR" altLang="fr-FR" sz="2000" b="0" i="0" u="none" strike="noStrike" cap="none" normalizeH="0" baseline="0" dirty="0">
                <a:ln>
                  <a:noFill/>
                </a:ln>
                <a:solidFill>
                  <a:srgbClr val="0A0A0A"/>
                </a:solidFill>
                <a:effectLst/>
                <a:latin typeface="Google Sans"/>
              </a:rPr>
              <a:t> set by the Ministry and the CNCC.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Planting</a:t>
            </a:r>
            <a:r>
              <a:rPr kumimoji="0" lang="fr-FR" altLang="fr-FR" sz="2000" b="1" i="0" u="none" strike="noStrike" cap="none" normalizeH="0" baseline="0" dirty="0">
                <a:ln>
                  <a:noFill/>
                </a:ln>
                <a:solidFill>
                  <a:srgbClr val="0A0A0A"/>
                </a:solidFill>
                <a:effectLst/>
                <a:latin typeface="Google Sans"/>
              </a:rPr>
              <a:t> and Isolation: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Producers</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adhere</a:t>
            </a:r>
            <a:r>
              <a:rPr kumimoji="0" lang="fr-FR" altLang="fr-FR" sz="2000" b="0" i="0" u="none" strike="noStrike" cap="none" normalizeH="0" baseline="0" dirty="0">
                <a:ln>
                  <a:noFill/>
                </a:ln>
                <a:solidFill>
                  <a:srgbClr val="0A0A0A"/>
                </a:solidFill>
                <a:effectLst/>
                <a:latin typeface="Google Sans"/>
              </a:rPr>
              <a:t> to </a:t>
            </a:r>
            <a:r>
              <a:rPr kumimoji="0" lang="fr-FR" altLang="fr-FR" sz="2000" b="0" i="0" u="none" strike="noStrike" cap="none" normalizeH="0" baseline="0" dirty="0" err="1">
                <a:ln>
                  <a:noFill/>
                </a:ln>
                <a:solidFill>
                  <a:srgbClr val="0A0A0A"/>
                </a:solidFill>
                <a:effectLst/>
                <a:latin typeface="Google Sans"/>
              </a:rPr>
              <a:t>rules</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planting</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varietal</a:t>
            </a:r>
            <a:r>
              <a:rPr kumimoji="0" lang="fr-FR" altLang="fr-FR" sz="2000" b="0" i="0" u="none" strike="noStrike" cap="none" normalizeH="0" baseline="0" dirty="0">
                <a:ln>
                  <a:noFill/>
                </a:ln>
                <a:solidFill>
                  <a:srgbClr val="0A0A0A"/>
                </a:solidFill>
                <a:effectLst/>
                <a:latin typeface="Google Sans"/>
              </a:rPr>
              <a:t> isolation, and </a:t>
            </a:r>
            <a:r>
              <a:rPr kumimoji="0" lang="fr-FR" altLang="fr-FR" sz="2000" b="0" i="0" u="none" strike="noStrike" cap="none" normalizeH="0" baseline="0" dirty="0" err="1">
                <a:ln>
                  <a:noFill/>
                </a:ln>
                <a:solidFill>
                  <a:srgbClr val="0A0A0A"/>
                </a:solidFill>
                <a:effectLst/>
                <a:latin typeface="Google Sans"/>
              </a:rPr>
              <a:t>purity</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Field Inspections:</a:t>
            </a:r>
            <a:r>
              <a:rPr kumimoji="0" lang="fr-FR" altLang="fr-FR" sz="2000" b="0" i="0" u="none" strike="noStrike" cap="none" normalizeH="0" baseline="0" dirty="0">
                <a:ln>
                  <a:noFill/>
                </a:ln>
                <a:solidFill>
                  <a:srgbClr val="0A0A0A"/>
                </a:solidFill>
                <a:effectLst/>
                <a:latin typeface="Google Sans"/>
              </a:rPr>
              <a:t> The CNCC </a:t>
            </a:r>
            <a:r>
              <a:rPr kumimoji="0" lang="fr-FR" altLang="fr-FR" sz="2000" b="0" i="0" u="none" strike="noStrike" cap="none" normalizeH="0" baseline="0" dirty="0" err="1">
                <a:ln>
                  <a:noFill/>
                </a:ln>
                <a:solidFill>
                  <a:srgbClr val="0A0A0A"/>
                </a:solidFill>
                <a:effectLst/>
                <a:latin typeface="Google Sans"/>
              </a:rPr>
              <a:t>conducts</a:t>
            </a:r>
            <a:r>
              <a:rPr kumimoji="0" lang="fr-FR" altLang="fr-FR" sz="2000" b="0" i="0" u="none" strike="noStrike" cap="none" normalizeH="0" baseline="0" dirty="0">
                <a:ln>
                  <a:noFill/>
                </a:ln>
                <a:solidFill>
                  <a:srgbClr val="0A0A0A"/>
                </a:solidFill>
                <a:effectLst/>
                <a:latin typeface="Google Sans"/>
              </a:rPr>
              <a:t> multiple inspections </a:t>
            </a:r>
            <a:r>
              <a:rPr kumimoji="0" lang="fr-FR" altLang="fr-FR" sz="2000" b="0" i="0" u="none" strike="noStrike" cap="none" normalizeH="0" baseline="0" dirty="0" err="1">
                <a:ln>
                  <a:noFill/>
                </a:ln>
                <a:solidFill>
                  <a:srgbClr val="0A0A0A"/>
                </a:solidFill>
                <a:effectLst/>
                <a:latin typeface="Google Sans"/>
              </a:rPr>
              <a:t>during</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growth</a:t>
            </a:r>
            <a:r>
              <a:rPr kumimoji="0" lang="fr-FR" altLang="fr-FR" sz="2000" b="0" i="0" u="none" strike="noStrike" cap="none" normalizeH="0" baseline="0" dirty="0">
                <a:ln>
                  <a:noFill/>
                </a:ln>
                <a:solidFill>
                  <a:srgbClr val="0A0A0A"/>
                </a:solidFill>
                <a:effectLst/>
                <a:latin typeface="Google Sans"/>
              </a:rPr>
              <a:t> cycle to </a:t>
            </a:r>
            <a:r>
              <a:rPr kumimoji="0" lang="fr-FR" altLang="fr-FR" sz="2000" b="0" i="0" u="none" strike="noStrike" cap="none" normalizeH="0" baseline="0" dirty="0" err="1">
                <a:ln>
                  <a:noFill/>
                </a:ln>
                <a:solidFill>
                  <a:srgbClr val="0A0A0A"/>
                </a:solidFill>
                <a:effectLst/>
                <a:latin typeface="Google Sans"/>
              </a:rPr>
              <a:t>verify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varietal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authenticity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purity</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overall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health</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Certification: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After</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successful</a:t>
            </a:r>
            <a:r>
              <a:rPr kumimoji="0" lang="fr-FR" altLang="fr-FR" sz="2000" b="0" i="0" u="none" strike="noStrike" cap="none" normalizeH="0" baseline="0" dirty="0">
                <a:ln>
                  <a:noFill/>
                </a:ln>
                <a:solidFill>
                  <a:srgbClr val="0A0A0A"/>
                </a:solidFill>
                <a:effectLst/>
                <a:latin typeface="Google Sans"/>
              </a:rPr>
              <a:t> inspections, the CNCC issues a </a:t>
            </a:r>
            <a:r>
              <a:rPr kumimoji="0" lang="fr-FR" altLang="fr-FR" sz="2000" b="0" i="0" u="none" strike="noStrike" cap="none" normalizeH="0" baseline="0" dirty="0" err="1">
                <a:ln>
                  <a:noFill/>
                </a:ln>
                <a:solidFill>
                  <a:srgbClr val="0A0A0A"/>
                </a:solidFill>
                <a:effectLst/>
                <a:latin typeface="Google Sans"/>
              </a:rPr>
              <a:t>certificate</a:t>
            </a:r>
            <a:r>
              <a:rPr kumimoji="0" lang="fr-FR" altLang="fr-FR" sz="2000" b="0" i="0" u="none" strike="noStrike" cap="none" normalizeH="0" baseline="0" dirty="0">
                <a:ln>
                  <a:noFill/>
                </a:ln>
                <a:solidFill>
                  <a:srgbClr val="0A0A0A"/>
                </a:solidFill>
                <a:effectLst/>
                <a:latin typeface="Google Sans"/>
              </a:rPr>
              <a:t> for the </a:t>
            </a:r>
            <a:r>
              <a:rPr kumimoji="0" lang="fr-FR" altLang="fr-FR" sz="2000" b="0" i="0" u="none" strike="noStrike" cap="none" normalizeH="0" baseline="0" dirty="0" err="1">
                <a:ln>
                  <a:noFill/>
                </a:ln>
                <a:solidFill>
                  <a:srgbClr val="0A0A0A"/>
                </a:solidFill>
                <a:effectLst/>
                <a:latin typeface="Google Sans"/>
              </a:rPr>
              <a:t>certified</a:t>
            </a:r>
            <a:r>
              <a:rPr kumimoji="0" lang="fr-FR" altLang="fr-FR" sz="2000" b="0" i="0" u="none" strike="noStrike" cap="none" normalizeH="0" baseline="0" dirty="0">
                <a:ln>
                  <a:noFill/>
                </a:ln>
                <a:solidFill>
                  <a:srgbClr val="0A0A0A"/>
                </a:solidFill>
                <a:effectLst/>
                <a:latin typeface="Google Sans"/>
              </a:rPr>
              <a:t> plants.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9855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F88C97A-BBF5-5972-B41C-739C427222C7}"/>
              </a:ext>
            </a:extLst>
          </p:cNvPr>
          <p:cNvSpPr>
            <a:spLocks noGrp="1" noChangeArrowheads="1"/>
          </p:cNvSpPr>
          <p:nvPr>
            <p:ph idx="1"/>
          </p:nvPr>
        </p:nvSpPr>
        <p:spPr bwMode="auto">
          <a:xfrm>
            <a:off x="146304" y="562862"/>
            <a:ext cx="9863970" cy="57322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A0A0A"/>
                </a:solidFill>
                <a:effectLst/>
                <a:latin typeface="Google Sans"/>
              </a:rPr>
              <a:t>For </a:t>
            </a:r>
            <a:r>
              <a:rPr kumimoji="0" lang="fr-FR" altLang="fr-FR" sz="2400" b="1" i="0" u="none" strike="noStrike" cap="none" normalizeH="0" baseline="0" dirty="0" err="1">
                <a:ln>
                  <a:noFill/>
                </a:ln>
                <a:solidFill>
                  <a:srgbClr val="0A0A0A"/>
                </a:solidFill>
                <a:effectLst/>
                <a:latin typeface="Google Sans"/>
              </a:rPr>
              <a:t>imported</a:t>
            </a:r>
            <a:r>
              <a:rPr kumimoji="0" lang="fr-FR" altLang="fr-FR" sz="2400" b="1" i="0" u="none" strike="noStrike" cap="none" normalizeH="0" baseline="0" dirty="0">
                <a:ln>
                  <a:noFill/>
                </a:ln>
                <a:solidFill>
                  <a:srgbClr val="0A0A0A"/>
                </a:solidFill>
                <a:effectLst/>
                <a:latin typeface="Google Sans"/>
              </a:rPr>
              <a:t> plants</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Prior Import </a:t>
            </a:r>
            <a:r>
              <a:rPr kumimoji="0" lang="fr-FR" altLang="fr-FR" sz="2000" b="1" i="0" u="none" strike="noStrike" cap="none" normalizeH="0" baseline="0" dirty="0" err="1">
                <a:ln>
                  <a:noFill/>
                </a:ln>
                <a:solidFill>
                  <a:srgbClr val="0A0A0A"/>
                </a:solidFill>
                <a:effectLst/>
                <a:latin typeface="Google Sans"/>
              </a:rPr>
              <a:t>Authorization</a:t>
            </a:r>
            <a:r>
              <a:rPr kumimoji="0" lang="fr-FR" altLang="fr-FR" sz="2000" b="1" i="0" u="none" strike="noStrike" cap="none" normalizeH="0" baseline="0" dirty="0">
                <a:ln>
                  <a:noFill/>
                </a:ln>
                <a:solidFill>
                  <a:srgbClr val="0A0A0A"/>
                </a:solidFill>
                <a:effectLst/>
                <a:latin typeface="Google Sans"/>
              </a:rPr>
              <a:t>:</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Importers</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obtain</a:t>
            </a:r>
            <a:r>
              <a:rPr kumimoji="0" lang="fr-FR" altLang="fr-FR" sz="2000" b="0" i="0" u="none" strike="noStrike" cap="none" normalizeH="0" baseline="0" dirty="0">
                <a:ln>
                  <a:noFill/>
                </a:ln>
                <a:solidFill>
                  <a:srgbClr val="0A0A0A"/>
                </a:solidFill>
                <a:effectLst/>
                <a:latin typeface="Google Sans"/>
              </a:rPr>
              <a:t> an import </a:t>
            </a:r>
            <a:r>
              <a:rPr kumimoji="0" lang="fr-FR" altLang="fr-FR" sz="2000" b="0" i="0" u="none" strike="noStrike" cap="none" normalizeH="0" baseline="0" dirty="0" err="1">
                <a:ln>
                  <a:noFill/>
                </a:ln>
                <a:solidFill>
                  <a:srgbClr val="0A0A0A"/>
                </a:solidFill>
                <a:effectLst/>
                <a:latin typeface="Google Sans"/>
              </a:rPr>
              <a:t>authorization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Ministry's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phytosanitary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department</a:t>
            </a:r>
            <a:r>
              <a:rPr kumimoji="0" lang="fr-FR" altLang="fr-FR" sz="2000" b="0" i="0" u="none" strike="noStrike" cap="none" normalizeH="0" baseline="0" dirty="0">
                <a:ln>
                  <a:noFill/>
                </a:ln>
                <a:solidFill>
                  <a:srgbClr val="0A0A0A"/>
                </a:solidFill>
                <a:effectLst/>
                <a:latin typeface="Google Sans"/>
              </a:rPr>
              <a:t> at least 30 </a:t>
            </a:r>
            <a:r>
              <a:rPr kumimoji="0" lang="fr-FR" altLang="fr-FR" sz="2000" b="0" i="0" u="none" strike="noStrike" cap="none" normalizeH="0" baseline="0" dirty="0" err="1">
                <a:ln>
                  <a:noFill/>
                </a:ln>
                <a:solidFill>
                  <a:srgbClr val="0A0A0A"/>
                </a:solidFill>
                <a:effectLst/>
                <a:latin typeface="Google Sans"/>
              </a:rPr>
              <a:t>days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before</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planned</a:t>
            </a:r>
            <a:r>
              <a:rPr kumimoji="0" lang="fr-FR" altLang="fr-FR" sz="2000" b="0" i="0" u="none" strike="noStrike" cap="none" normalizeH="0" baseline="0" dirty="0">
                <a:ln>
                  <a:noFill/>
                </a:ln>
                <a:solidFill>
                  <a:srgbClr val="0A0A0A"/>
                </a:solidFill>
                <a:effectLst/>
                <a:latin typeface="Google Sans"/>
              </a:rPr>
              <a:t> import date.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Required</a:t>
            </a:r>
            <a:r>
              <a:rPr kumimoji="0" lang="fr-FR" altLang="fr-FR" sz="2000" b="1" i="0" u="none" strike="noStrike" cap="none" normalizeH="0" baseline="0" dirty="0">
                <a:ln>
                  <a:noFill/>
                </a:ln>
                <a:solidFill>
                  <a:srgbClr val="0A0A0A"/>
                </a:solidFill>
                <a:effectLst/>
                <a:latin typeface="Google Sans"/>
              </a:rPr>
              <a:t> Documentation:</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following</a:t>
            </a:r>
            <a:r>
              <a:rPr kumimoji="0" lang="fr-FR" altLang="fr-FR" sz="2000" b="0" i="0" u="none" strike="noStrike" cap="none" normalizeH="0" baseline="0" dirty="0">
                <a:ln>
                  <a:noFill/>
                </a:ln>
                <a:solidFill>
                  <a:srgbClr val="0A0A0A"/>
                </a:solidFill>
                <a:effectLst/>
                <a:latin typeface="Google Sans"/>
              </a:rPr>
              <a:t> documents are </a:t>
            </a:r>
            <a:r>
              <a:rPr kumimoji="0" lang="fr-FR" altLang="fr-FR" sz="2000" b="0" i="0" u="none" strike="noStrike" cap="none" normalizeH="0" baseline="0" dirty="0" err="1">
                <a:ln>
                  <a:noFill/>
                </a:ln>
                <a:solidFill>
                  <a:srgbClr val="0A0A0A"/>
                </a:solidFill>
                <a:effectLst/>
                <a:latin typeface="Google Sans"/>
              </a:rPr>
              <a:t>necessary</a:t>
            </a:r>
            <a:r>
              <a:rPr kumimoji="0" lang="fr-FR" altLang="fr-FR" sz="2000" b="0" i="0" u="none" strike="noStrike" cap="none" normalizeH="0" baseline="0" dirty="0">
                <a:ln>
                  <a:noFill/>
                </a:ln>
                <a:solidFill>
                  <a:srgbClr val="0A0A0A"/>
                </a:solidFill>
                <a:effectLst/>
                <a:latin typeface="Google Sans"/>
              </a:rPr>
              <a:t> for import: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0A0A0A"/>
                </a:solidFill>
                <a:effectLst/>
                <a:latin typeface="Google Sans"/>
              </a:rPr>
              <a:t>Application for </a:t>
            </a:r>
            <a:r>
              <a:rPr kumimoji="0" lang="fr-FR" altLang="fr-FR" sz="2000" b="0" i="0" u="none" strike="noStrike" cap="none" normalizeH="0" baseline="0" dirty="0" err="1">
                <a:ln>
                  <a:noFill/>
                </a:ln>
                <a:solidFill>
                  <a:srgbClr val="0A0A0A"/>
                </a:solidFill>
                <a:effectLst/>
                <a:latin typeface="Google Sans"/>
              </a:rPr>
              <a:t>prior</a:t>
            </a:r>
            <a:r>
              <a:rPr kumimoji="0" lang="fr-FR" altLang="fr-FR" sz="2000" b="0" i="0" u="none" strike="noStrike" cap="none" normalizeH="0" baseline="0" dirty="0">
                <a:ln>
                  <a:noFill/>
                </a:ln>
                <a:solidFill>
                  <a:srgbClr val="0A0A0A"/>
                </a:solidFill>
                <a:effectLst/>
                <a:latin typeface="Google Sans"/>
              </a:rPr>
              <a:t> import </a:t>
            </a:r>
            <a:r>
              <a:rPr kumimoji="0" lang="fr-FR" altLang="fr-FR" sz="2000" b="0" i="0" u="none" strike="noStrike" cap="none" normalizeH="0" baseline="0" dirty="0" err="1">
                <a:ln>
                  <a:noFill/>
                </a:ln>
                <a:solidFill>
                  <a:srgbClr val="0A0A0A"/>
                </a:solidFill>
                <a:effectLst/>
                <a:latin typeface="Google Sans"/>
              </a:rPr>
              <a:t>authorization</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0A0A0A"/>
                </a:solidFill>
                <a:effectLst/>
                <a:latin typeface="Google Sans"/>
              </a:rPr>
              <a:t>Pro-forma </a:t>
            </a:r>
            <a:r>
              <a:rPr kumimoji="0" lang="fr-FR" altLang="fr-FR" sz="2000" b="0" i="0" u="none" strike="noStrike" cap="none" normalizeH="0" baseline="0" dirty="0" err="1">
                <a:ln>
                  <a:noFill/>
                </a:ln>
                <a:solidFill>
                  <a:srgbClr val="0A0A0A"/>
                </a:solidFill>
                <a:effectLst/>
                <a:latin typeface="Google Sans"/>
              </a:rPr>
              <a:t>invoice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detailing</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product</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variety</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origin</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err="1">
                <a:ln>
                  <a:noFill/>
                </a:ln>
                <a:solidFill>
                  <a:srgbClr val="0A0A0A"/>
                </a:solidFill>
                <a:effectLst/>
                <a:latin typeface="Google Sans"/>
              </a:rPr>
              <a:t>Certificate</a:t>
            </a:r>
            <a:r>
              <a:rPr kumimoji="0" lang="fr-FR" altLang="fr-FR" sz="2000" b="0" i="0" u="none" strike="noStrike" cap="none" normalizeH="0" baseline="0" dirty="0">
                <a:ln>
                  <a:noFill/>
                </a:ln>
                <a:solidFill>
                  <a:srgbClr val="0A0A0A"/>
                </a:solidFill>
                <a:effectLst/>
                <a:latin typeface="Google Sans"/>
              </a:rPr>
              <a:t> of </a:t>
            </a:r>
            <a:r>
              <a:rPr kumimoji="0" lang="fr-FR" altLang="fr-FR" sz="2000" b="0" i="0" u="none" strike="noStrike" cap="none" normalizeH="0" baseline="0" dirty="0" err="1">
                <a:ln>
                  <a:noFill/>
                </a:ln>
                <a:solidFill>
                  <a:srgbClr val="0A0A0A"/>
                </a:solidFill>
                <a:effectLst/>
                <a:latin typeface="Google Sans"/>
              </a:rPr>
              <a:t>conformity</a:t>
            </a:r>
            <a:r>
              <a:rPr kumimoji="0" lang="fr-FR" altLang="fr-FR" sz="2000" b="0" i="0" u="none" strike="noStrike" cap="none" normalizeH="0" baseline="0" dirty="0">
                <a:ln>
                  <a:noFill/>
                </a:ln>
                <a:solidFill>
                  <a:srgbClr val="0A0A0A"/>
                </a:solidFill>
                <a:effectLst/>
                <a:latin typeface="Google Sans"/>
              </a:rPr>
              <a:t> for non-GMO </a:t>
            </a:r>
            <a:r>
              <a:rPr kumimoji="0" lang="fr-FR" altLang="fr-FR" sz="2000" b="0" i="0" u="none" strike="noStrike" cap="none" normalizeH="0" baseline="0" dirty="0" err="1">
                <a:ln>
                  <a:noFill/>
                </a:ln>
                <a:solidFill>
                  <a:srgbClr val="0A0A0A"/>
                </a:solidFill>
                <a:effectLst/>
                <a:latin typeface="Google Sans"/>
              </a:rPr>
              <a:t>materials</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0A0A0A"/>
                </a:solidFill>
                <a:effectLst/>
                <a:latin typeface="Google Sans"/>
              </a:rPr>
              <a:t>Certification </a:t>
            </a:r>
            <a:r>
              <a:rPr kumimoji="0" lang="fr-FR" altLang="fr-FR" sz="2000" b="0" i="0" u="none" strike="noStrike" cap="none" normalizeH="0" baseline="0" dirty="0" err="1">
                <a:ln>
                  <a:noFill/>
                </a:ln>
                <a:solidFill>
                  <a:srgbClr val="0A0A0A"/>
                </a:solidFill>
                <a:effectLst/>
                <a:latin typeface="Google Sans"/>
              </a:rPr>
              <a:t>scheme</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certificate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the official service in the country of </a:t>
            </a:r>
            <a:r>
              <a:rPr kumimoji="0" lang="fr-FR" altLang="fr-FR" sz="2000" b="0" i="0" u="none" strike="noStrike" cap="none" normalizeH="0" baseline="0" dirty="0" err="1">
                <a:ln>
                  <a:noFill/>
                </a:ln>
                <a:solidFill>
                  <a:srgbClr val="0A0A0A"/>
                </a:solidFill>
                <a:effectLst/>
                <a:latin typeface="Google Sans"/>
              </a:rPr>
              <a:t>origin</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err="1">
                <a:ln>
                  <a:noFill/>
                </a:ln>
                <a:solidFill>
                  <a:srgbClr val="0A0A0A"/>
                </a:solidFill>
                <a:effectLst/>
                <a:latin typeface="Google Sans"/>
              </a:rPr>
              <a:t>Certificate</a:t>
            </a:r>
            <a:r>
              <a:rPr kumimoji="0" lang="fr-FR" altLang="fr-FR" sz="2000" b="0" i="0" u="none" strike="noStrike" cap="none" normalizeH="0" baseline="0" dirty="0">
                <a:ln>
                  <a:noFill/>
                </a:ln>
                <a:solidFill>
                  <a:srgbClr val="0A0A0A"/>
                </a:solidFill>
                <a:effectLst/>
                <a:latin typeface="Google Sans"/>
              </a:rPr>
              <a:t> of </a:t>
            </a:r>
            <a:r>
              <a:rPr kumimoji="0" lang="fr-FR" altLang="fr-FR" sz="2000" b="0" i="0" u="none" strike="noStrike" cap="none" normalizeH="0" baseline="0" dirty="0" err="1">
                <a:ln>
                  <a:noFill/>
                </a:ln>
                <a:solidFill>
                  <a:srgbClr val="0A0A0A"/>
                </a:solidFill>
                <a:effectLst/>
                <a:latin typeface="Google Sans"/>
              </a:rPr>
              <a:t>origin</a:t>
            </a:r>
            <a:endParaRPr kumimoji="0" lang="fr-FR" altLang="fr-FR" sz="20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Phytosanitary</a:t>
            </a:r>
            <a:r>
              <a:rPr kumimoji="0" lang="fr-FR" altLang="fr-FR" sz="2000" b="1" i="0" u="none" strike="noStrike" cap="none" normalizeH="0" baseline="0" dirty="0">
                <a:ln>
                  <a:noFill/>
                </a:ln>
                <a:solidFill>
                  <a:srgbClr val="0A0A0A"/>
                </a:solidFill>
                <a:effectLst/>
                <a:latin typeface="Google Sans"/>
              </a:rPr>
              <a:t> Controls: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Imported</a:t>
            </a:r>
            <a:r>
              <a:rPr kumimoji="0" lang="fr-FR" altLang="fr-FR" sz="2000" b="0" i="0" u="none" strike="noStrike" cap="none" normalizeH="0" baseline="0" dirty="0">
                <a:ln>
                  <a:noFill/>
                </a:ln>
                <a:solidFill>
                  <a:srgbClr val="0A0A0A"/>
                </a:solidFill>
                <a:effectLst/>
                <a:latin typeface="Google Sans"/>
              </a:rPr>
              <a:t> plants are </a:t>
            </a:r>
            <a:r>
              <a:rPr kumimoji="0" lang="fr-FR" altLang="fr-FR" sz="2000" b="0" i="0" u="none" strike="noStrike" cap="none" normalizeH="0" baseline="0" dirty="0" err="1">
                <a:ln>
                  <a:noFill/>
                </a:ln>
                <a:solidFill>
                  <a:srgbClr val="0A0A0A"/>
                </a:solidFill>
                <a:effectLst/>
                <a:latin typeface="Google Sans"/>
              </a:rPr>
              <a:t>subject</a:t>
            </a:r>
            <a:r>
              <a:rPr kumimoji="0" lang="fr-FR" altLang="fr-FR" sz="2000" b="0" i="0" u="none" strike="noStrike" cap="none" normalizeH="0" baseline="0" dirty="0">
                <a:ln>
                  <a:noFill/>
                </a:ln>
                <a:solidFill>
                  <a:srgbClr val="0A0A0A"/>
                </a:solidFill>
                <a:effectLst/>
                <a:latin typeface="Google Sans"/>
              </a:rPr>
              <a:t> to </a:t>
            </a:r>
            <a:r>
              <a:rPr kumimoji="0" lang="fr-FR" altLang="fr-FR" sz="2000" b="0" i="0" u="none" strike="noStrike" cap="none" normalizeH="0" baseline="0" dirty="0" err="1">
                <a:ln>
                  <a:noFill/>
                </a:ln>
                <a:solidFill>
                  <a:srgbClr val="0A0A0A"/>
                </a:solidFill>
                <a:effectLst/>
                <a:latin typeface="Google Sans"/>
              </a:rPr>
              <a:t>phytosanitary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controls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upon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arrival</a:t>
            </a:r>
            <a:r>
              <a:rPr kumimoji="0" lang="fr-FR" altLang="fr-FR" sz="2000" b="0" i="0" u="none" strike="noStrike" cap="none" normalizeH="0" baseline="0" dirty="0">
                <a:ln>
                  <a:noFill/>
                </a:ln>
                <a:solidFill>
                  <a:srgbClr val="0A0A0A"/>
                </a:solidFill>
                <a:effectLst/>
                <a:latin typeface="Google Sans"/>
              </a:rPr>
              <a:t> to </a:t>
            </a:r>
            <a:r>
              <a:rPr kumimoji="0" lang="fr-FR" altLang="fr-FR" sz="2000" b="0" i="0" u="none" strike="noStrike" cap="none" normalizeH="0" baseline="0" dirty="0" err="1">
                <a:ln>
                  <a:noFill/>
                </a:ln>
                <a:solidFill>
                  <a:srgbClr val="0A0A0A"/>
                </a:solidFill>
                <a:effectLst/>
                <a:latin typeface="Google Sans"/>
              </a:rPr>
              <a:t>ensure</a:t>
            </a:r>
            <a:r>
              <a:rPr kumimoji="0" lang="fr-FR" altLang="fr-FR" sz="2000" b="0" i="0" u="none" strike="noStrike" cap="none" normalizeH="0" baseline="0" dirty="0">
                <a:ln>
                  <a:noFill/>
                </a:ln>
                <a:solidFill>
                  <a:srgbClr val="0A0A0A"/>
                </a:solidFill>
                <a:effectLst/>
                <a:latin typeface="Google Sans"/>
              </a:rPr>
              <a:t> compliance </a:t>
            </a:r>
            <a:r>
              <a:rPr kumimoji="0" lang="fr-FR" altLang="fr-FR" sz="2000" b="0" i="0" u="none" strike="noStrike" cap="none" normalizeH="0" baseline="0" dirty="0" err="1">
                <a:ln>
                  <a:noFill/>
                </a:ln>
                <a:solidFill>
                  <a:srgbClr val="0A0A0A"/>
                </a:solidFill>
                <a:effectLst/>
                <a:latin typeface="Google Sans"/>
              </a:rPr>
              <a:t>with</a:t>
            </a:r>
            <a:r>
              <a:rPr kumimoji="0" lang="fr-FR" altLang="fr-FR" sz="2000" b="0" i="0" u="none" strike="noStrike" cap="none" normalizeH="0" baseline="0" dirty="0">
                <a:ln>
                  <a:noFill/>
                </a:ln>
                <a:solidFill>
                  <a:srgbClr val="0A0A0A"/>
                </a:solidFill>
                <a:effectLst/>
                <a:latin typeface="Google Sans"/>
              </a:rPr>
              <a:t> Algerian </a:t>
            </a:r>
            <a:r>
              <a:rPr kumimoji="0" lang="fr-FR" altLang="fr-FR" sz="2000" b="0" i="0" u="none" strike="noStrike" cap="none" normalizeH="0" baseline="0" dirty="0" err="1">
                <a:ln>
                  <a:noFill/>
                </a:ln>
                <a:solidFill>
                  <a:srgbClr val="0A0A0A"/>
                </a:solidFill>
                <a:effectLst/>
                <a:latin typeface="Google Sans"/>
              </a:rPr>
              <a:t>regulations</a:t>
            </a:r>
            <a:r>
              <a:rPr kumimoji="0" lang="fr-FR" altLang="fr-FR" sz="20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A0A0A"/>
                </a:solidFill>
                <a:effectLst/>
                <a:latin typeface="Google Sans"/>
              </a:rPr>
              <a:t>Key </a:t>
            </a:r>
            <a:r>
              <a:rPr kumimoji="0" lang="fr-FR" altLang="fr-FR" sz="2400" b="1" i="0" u="none" strike="noStrike" cap="none" normalizeH="0" baseline="0" dirty="0" err="1">
                <a:ln>
                  <a:noFill/>
                </a:ln>
                <a:solidFill>
                  <a:srgbClr val="0A0A0A"/>
                </a:solidFill>
                <a:effectLst/>
                <a:latin typeface="Google Sans"/>
              </a:rPr>
              <a:t>authorities</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Ministry of Agriculture and Rural </a:t>
            </a:r>
            <a:r>
              <a:rPr kumimoji="0" lang="fr-FR" altLang="fr-FR" sz="2000" b="1" i="0" u="none" strike="noStrike" cap="none" normalizeH="0" baseline="0" dirty="0" err="1">
                <a:ln>
                  <a:noFill/>
                </a:ln>
                <a:solidFill>
                  <a:srgbClr val="0A0A0A"/>
                </a:solidFill>
                <a:effectLst/>
                <a:latin typeface="Google Sans"/>
              </a:rPr>
              <a:t>Development</a:t>
            </a:r>
            <a:r>
              <a:rPr kumimoji="0" lang="fr-FR" altLang="fr-FR" sz="2000" b="1" i="0" u="none" strike="noStrike" cap="none" normalizeH="0" baseline="0" dirty="0">
                <a:ln>
                  <a:noFill/>
                </a:ln>
                <a:solidFill>
                  <a:srgbClr val="0A0A0A"/>
                </a:solidFill>
                <a:effectLst/>
                <a:latin typeface="Google Sans"/>
              </a:rPr>
              <a:t> (MADR):</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overarching</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authority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responsible</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regulations</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technical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authorizations</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hlinkClick r:id="rId2"/>
              </a:rPr>
              <a:t>National Center for Control and Certification of </a:t>
            </a:r>
            <a:r>
              <a:rPr kumimoji="0" lang="fr-FR" altLang="fr-FR" sz="2000" b="1" i="0" u="none" strike="noStrike" cap="none" normalizeH="0" baseline="0" dirty="0" err="1">
                <a:ln>
                  <a:noFill/>
                </a:ln>
                <a:solidFill>
                  <a:srgbClr val="0A0A0A"/>
                </a:solidFill>
                <a:effectLst/>
                <a:latin typeface="Google Sans"/>
                <a:hlinkClick r:id="rId2"/>
              </a:rPr>
              <a:t>Seeds</a:t>
            </a:r>
            <a:r>
              <a:rPr kumimoji="0" lang="fr-FR" altLang="fr-FR" sz="2000" b="1" i="0" u="none" strike="noStrike" cap="none" normalizeH="0" baseline="0" dirty="0">
                <a:ln>
                  <a:noFill/>
                </a:ln>
                <a:solidFill>
                  <a:srgbClr val="0A0A0A"/>
                </a:solidFill>
                <a:effectLst/>
                <a:latin typeface="Google Sans"/>
                <a:hlinkClick r:id="rId2"/>
              </a:rPr>
              <a:t> and </a:t>
            </a:r>
            <a:r>
              <a:rPr kumimoji="0" lang="fr-FR" altLang="fr-FR" sz="2000" b="1" i="0" u="none" strike="noStrike" cap="none" normalizeH="0" baseline="0" dirty="0" err="1">
                <a:ln>
                  <a:noFill/>
                </a:ln>
                <a:solidFill>
                  <a:srgbClr val="0A0A0A"/>
                </a:solidFill>
                <a:effectLst/>
                <a:latin typeface="Google Sans"/>
                <a:hlinkClick r:id="rId2"/>
              </a:rPr>
              <a:t>Seedlings</a:t>
            </a:r>
            <a:r>
              <a:rPr kumimoji="0" lang="fr-FR" altLang="fr-FR" sz="2000" b="1" i="0" u="none" strike="noStrike" cap="none" normalizeH="0" baseline="0" dirty="0">
                <a:ln>
                  <a:noFill/>
                </a:ln>
                <a:solidFill>
                  <a:srgbClr val="0A0A0A"/>
                </a:solidFill>
                <a:effectLst/>
                <a:latin typeface="Google Sans"/>
                <a:hlinkClick r:id="rId2"/>
              </a:rPr>
              <a:t> (CNCC)</a:t>
            </a:r>
            <a:r>
              <a:rPr kumimoji="0" lang="fr-FR" altLang="fr-FR" sz="2000" b="1" i="0" u="none" strike="noStrike" cap="none" normalizeH="0" baseline="0" dirty="0">
                <a:ln>
                  <a:noFill/>
                </a:ln>
                <a:solidFill>
                  <a:srgbClr val="0A0A0A"/>
                </a:solidFill>
                <a:effectLst/>
                <a:latin typeface="Google Sans"/>
              </a:rPr>
              <a:t>:</a:t>
            </a:r>
            <a:r>
              <a:rPr kumimoji="0" lang="fr-FR" altLang="fr-FR" sz="2000" b="0" i="0" u="none" strike="noStrike" cap="none" normalizeH="0" baseline="0" dirty="0">
                <a:ln>
                  <a:noFill/>
                </a:ln>
                <a:solidFill>
                  <a:srgbClr val="0A0A0A"/>
                </a:solidFill>
                <a:effectLst/>
                <a:latin typeface="Google Sans"/>
              </a:rPr>
              <a:t> The main body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carries out </a:t>
            </a:r>
            <a:r>
              <a:rPr kumimoji="0" lang="fr-FR" altLang="fr-FR" sz="2000" b="0" i="0" u="none" strike="noStrike" cap="none" normalizeH="0" baseline="0" dirty="0" err="1">
                <a:ln>
                  <a:noFill/>
                </a:ln>
                <a:solidFill>
                  <a:srgbClr val="0A0A0A"/>
                </a:solidFill>
                <a:effectLst/>
                <a:latin typeface="Google Sans"/>
              </a:rPr>
              <a:t>technical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controls</a:t>
            </a:r>
            <a:r>
              <a:rPr kumimoji="0" lang="fr-FR" altLang="fr-FR" sz="2000" b="0" i="0" u="none" strike="noStrike" cap="none" normalizeH="0" baseline="0" dirty="0">
                <a:ln>
                  <a:noFill/>
                </a:ln>
                <a:solidFill>
                  <a:srgbClr val="0A0A0A"/>
                </a:solidFill>
                <a:effectLst/>
                <a:latin typeface="Google Sans"/>
              </a:rPr>
              <a:t> and certification for </a:t>
            </a:r>
            <a:r>
              <a:rPr kumimoji="0" lang="fr-FR" altLang="fr-FR" sz="2000" b="0" i="0" u="none" strike="noStrike" cap="none" normalizeH="0" baseline="0" dirty="0" err="1">
                <a:ln>
                  <a:noFill/>
                </a:ln>
                <a:solidFill>
                  <a:srgbClr val="0A0A0A"/>
                </a:solidFill>
                <a:effectLst/>
                <a:latin typeface="Google Sans"/>
              </a:rPr>
              <a:t>domestic</a:t>
            </a:r>
            <a:r>
              <a:rPr kumimoji="0" lang="fr-FR" altLang="fr-FR" sz="2000" b="0" i="0" u="none" strike="noStrike" cap="none" normalizeH="0" baseline="0" dirty="0">
                <a:ln>
                  <a:noFill/>
                </a:ln>
                <a:solidFill>
                  <a:srgbClr val="0A0A0A"/>
                </a:solidFill>
                <a:effectLst/>
                <a:latin typeface="Google Sans"/>
              </a:rPr>
              <a:t> production.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676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1E43CA-A278-713B-BE93-D077C6CAB509}"/>
              </a:ext>
            </a:extLst>
          </p:cNvPr>
          <p:cNvSpPr>
            <a:spLocks noGrp="1"/>
          </p:cNvSpPr>
          <p:nvPr>
            <p:ph idx="1"/>
          </p:nvPr>
        </p:nvSpPr>
        <p:spPr>
          <a:xfrm>
            <a:off x="540689" y="572494"/>
            <a:ext cx="10813111" cy="5604469"/>
          </a:xfrm>
        </p:spPr>
        <p:txBody>
          <a:bodyPr>
            <a:normAutofit fontScale="92500" lnSpcReduction="10000"/>
          </a:bodyPr>
          <a:lstStyle/>
          <a:p>
            <a:pPr algn="l" fontAlgn="base"/>
            <a:r>
              <a:rPr lang="en-US" b="1" i="0" dirty="0">
                <a:solidFill>
                  <a:srgbClr val="101814"/>
                </a:solidFill>
                <a:effectLst/>
                <a:latin typeface="Outfit"/>
              </a:rPr>
              <a:t>Steps for propagating with cuttings</a:t>
            </a:r>
          </a:p>
          <a:p>
            <a:pPr algn="l" fontAlgn="base">
              <a:buFont typeface="+mj-lt"/>
              <a:buAutoNum type="arabicPeriod"/>
            </a:pPr>
            <a:r>
              <a:rPr lang="en-US" b="1" i="0" dirty="0">
                <a:solidFill>
                  <a:srgbClr val="2A2B2B"/>
                </a:solidFill>
                <a:effectLst/>
                <a:latin typeface="Outfit"/>
              </a:rPr>
              <a:t>Selecting the cutting:</a:t>
            </a:r>
            <a:r>
              <a:rPr lang="en-US" b="0" i="0" dirty="0">
                <a:solidFill>
                  <a:srgbClr val="2A2B2B"/>
                </a:solidFill>
                <a:effectLst/>
                <a:latin typeface="Outfit"/>
              </a:rPr>
              <a:t> Choose a healthy, disease-free stem from the parent plant. Make a clean cut just below a node (the point where a leaf attaches to the stem).</a:t>
            </a:r>
          </a:p>
          <a:p>
            <a:pPr algn="l" fontAlgn="base">
              <a:buFont typeface="+mj-lt"/>
              <a:buAutoNum type="arabicPeriod"/>
            </a:pPr>
            <a:r>
              <a:rPr lang="en-US" b="1" i="0" dirty="0">
                <a:solidFill>
                  <a:srgbClr val="2A2B2B"/>
                </a:solidFill>
                <a:effectLst/>
                <a:latin typeface="Outfit"/>
              </a:rPr>
              <a:t>Preparing the cutting:</a:t>
            </a:r>
            <a:r>
              <a:rPr lang="en-US" b="0" i="0" dirty="0">
                <a:solidFill>
                  <a:srgbClr val="2A2B2B"/>
                </a:solidFill>
                <a:effectLst/>
                <a:latin typeface="Outfit"/>
              </a:rPr>
              <a:t> Remove the lower leaves and any flowers or buds from the cutting. Dip the cut end in rooting hormone to encourage root development.</a:t>
            </a:r>
          </a:p>
          <a:p>
            <a:pPr algn="l" fontAlgn="base">
              <a:buFont typeface="+mj-lt"/>
              <a:buAutoNum type="arabicPeriod"/>
            </a:pPr>
            <a:r>
              <a:rPr lang="en-US" b="1" i="0" dirty="0">
                <a:solidFill>
                  <a:srgbClr val="2A2B2B"/>
                </a:solidFill>
                <a:effectLst/>
                <a:latin typeface="Outfit"/>
              </a:rPr>
              <a:t>Planting the cutting:</a:t>
            </a:r>
            <a:r>
              <a:rPr lang="en-US" b="0" i="0" dirty="0">
                <a:solidFill>
                  <a:srgbClr val="2A2B2B"/>
                </a:solidFill>
                <a:effectLst/>
                <a:latin typeface="Outfit"/>
              </a:rPr>
              <a:t> Insert the cutting into a well-draining rooting medium, such as a mix of perlite and peat moss. Ensure that at least one node is buried in the medium.</a:t>
            </a:r>
          </a:p>
          <a:p>
            <a:pPr algn="l" fontAlgn="base">
              <a:buFont typeface="+mj-lt"/>
              <a:buAutoNum type="arabicPeriod"/>
            </a:pPr>
            <a:r>
              <a:rPr lang="en-US" b="1" i="0" dirty="0">
                <a:solidFill>
                  <a:srgbClr val="2A2B2B"/>
                </a:solidFill>
                <a:effectLst/>
                <a:latin typeface="Outfit"/>
              </a:rPr>
              <a:t>Providing the right conditions:</a:t>
            </a:r>
            <a:r>
              <a:rPr lang="en-US" b="0" i="0" dirty="0">
                <a:solidFill>
                  <a:srgbClr val="2A2B2B"/>
                </a:solidFill>
                <a:effectLst/>
                <a:latin typeface="Outfit"/>
              </a:rPr>
              <a:t> Keep the cuttings in a warm, humid environment with indirect light. Mist them regularly to maintain moisture levels.</a:t>
            </a:r>
          </a:p>
          <a:p>
            <a:pPr algn="l" fontAlgn="base">
              <a:buFont typeface="+mj-lt"/>
              <a:buAutoNum type="arabicPeriod"/>
            </a:pPr>
            <a:r>
              <a:rPr lang="en-US" b="1" i="0" dirty="0">
                <a:solidFill>
                  <a:srgbClr val="2A2B2B"/>
                </a:solidFill>
                <a:effectLst/>
                <a:latin typeface="Outfit"/>
              </a:rPr>
              <a:t>Transplanting:</a:t>
            </a:r>
            <a:r>
              <a:rPr lang="en-US" b="0" i="0" dirty="0">
                <a:solidFill>
                  <a:srgbClr val="2A2B2B"/>
                </a:solidFill>
                <a:effectLst/>
                <a:latin typeface="Outfit"/>
              </a:rPr>
              <a:t> Once the cuttings have developed a healthy root system, transplant them into individual pots or directly into the garden.</a:t>
            </a:r>
          </a:p>
          <a:p>
            <a:endParaRPr lang="fr-FR" dirty="0"/>
          </a:p>
        </p:txBody>
      </p:sp>
    </p:spTree>
    <p:extLst>
      <p:ext uri="{BB962C8B-B14F-4D97-AF65-F5344CB8AC3E}">
        <p14:creationId xmlns:p14="http://schemas.microsoft.com/office/powerpoint/2010/main" val="10183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3D40F1F-7257-C8DF-16CD-A185735A4B7D}"/>
              </a:ext>
            </a:extLst>
          </p:cNvPr>
          <p:cNvSpPr txBox="1"/>
          <p:nvPr/>
        </p:nvSpPr>
        <p:spPr>
          <a:xfrm>
            <a:off x="274832" y="15248"/>
            <a:ext cx="9948159"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dirty="0">
                <a:highlight>
                  <a:srgbClr val="00FF00"/>
                </a:highlight>
              </a:rPr>
              <a:t>Registration</a:t>
            </a:r>
            <a:r>
              <a:rPr lang="fr-FR" dirty="0"/>
              <a:t> </a:t>
            </a:r>
            <a:r>
              <a:rPr lang="fr-FR" dirty="0" err="1"/>
              <a:t>Procedures</a:t>
            </a:r>
            <a:r>
              <a:rPr lang="fr-FR" dirty="0"/>
              <a:t> and </a:t>
            </a:r>
            <a:r>
              <a:rPr lang="fr-FR" dirty="0" err="1"/>
              <a:t>Responsible</a:t>
            </a:r>
            <a:r>
              <a:rPr lang="fr-FR" dirty="0"/>
              <a:t> Bodies for </a:t>
            </a:r>
            <a:r>
              <a:rPr lang="fr-FR" dirty="0" err="1"/>
              <a:t>Cereals</a:t>
            </a:r>
            <a:r>
              <a:rPr lang="fr-FR" dirty="0"/>
              <a:t>(3 points)</a:t>
            </a:r>
          </a:p>
          <a:p>
            <a:r>
              <a:rPr lang="fr-FR" dirty="0"/>
              <a:t>a. </a:t>
            </a:r>
            <a:r>
              <a:rPr lang="fr-FR" dirty="0">
                <a:highlight>
                  <a:srgbClr val="00FF00"/>
                </a:highlight>
              </a:rPr>
              <a:t>Stage </a:t>
            </a:r>
            <a:r>
              <a:rPr lang="fr-FR" dirty="0" err="1">
                <a:highlight>
                  <a:srgbClr val="00FF00"/>
                </a:highlight>
              </a:rPr>
              <a:t>before</a:t>
            </a:r>
            <a:r>
              <a:rPr lang="fr-FR" dirty="0">
                <a:highlight>
                  <a:srgbClr val="00FF00"/>
                </a:highlight>
              </a:rPr>
              <a:t> </a:t>
            </a:r>
            <a:r>
              <a:rPr lang="fr-FR" dirty="0" err="1">
                <a:highlight>
                  <a:srgbClr val="00FF00"/>
                </a:highlight>
              </a:rPr>
              <a:t>registration</a:t>
            </a:r>
            <a:r>
              <a:rPr lang="fr-FR" dirty="0" err="1"/>
              <a:t>Before</a:t>
            </a:r>
            <a:r>
              <a:rPr lang="fr-FR" dirty="0"/>
              <a:t> </a:t>
            </a:r>
            <a:r>
              <a:rPr lang="fr-FR" dirty="0" err="1"/>
              <a:t>being</a:t>
            </a:r>
            <a:r>
              <a:rPr lang="fr-FR" dirty="0"/>
              <a:t> </a:t>
            </a:r>
            <a:r>
              <a:rPr lang="fr-FR" dirty="0" err="1"/>
              <a:t>registered</a:t>
            </a:r>
            <a:r>
              <a:rPr lang="fr-FR" dirty="0"/>
              <a:t>, the ITGC </a:t>
            </a:r>
            <a:r>
              <a:rPr lang="fr-FR" dirty="0" err="1"/>
              <a:t>submits</a:t>
            </a:r>
            <a:r>
              <a:rPr lang="fr-FR" dirty="0"/>
              <a:t> 20 kg of </a:t>
            </a:r>
            <a:r>
              <a:rPr lang="fr-FR" dirty="0" err="1"/>
              <a:t>seeds</a:t>
            </a:r>
            <a:r>
              <a:rPr lang="fr-FR" dirty="0"/>
              <a:t> and 200 </a:t>
            </a:r>
            <a:r>
              <a:rPr lang="fr-FR" dirty="0" err="1"/>
              <a:t>ears</a:t>
            </a:r>
            <a:r>
              <a:rPr lang="fr-FR" dirty="0"/>
              <a:t> of the candidate </a:t>
            </a:r>
            <a:r>
              <a:rPr lang="fr-FR" dirty="0" err="1"/>
              <a:t>variety</a:t>
            </a:r>
            <a:r>
              <a:rPr lang="fr-FR" dirty="0"/>
              <a:t> to the National Control and Certification Center (CNCC), </a:t>
            </a:r>
            <a:r>
              <a:rPr lang="fr-FR" dirty="0" err="1"/>
              <a:t>along</a:t>
            </a:r>
            <a:r>
              <a:rPr lang="fr-FR" dirty="0"/>
              <a:t> </a:t>
            </a:r>
            <a:r>
              <a:rPr lang="fr-FR" dirty="0" err="1"/>
              <a:t>with</a:t>
            </a:r>
            <a:r>
              <a:rPr lang="fr-FR" dirty="0"/>
              <a:t> </a:t>
            </a:r>
            <a:r>
              <a:rPr lang="fr-FR" dirty="0" err="1"/>
              <a:t>its</a:t>
            </a:r>
            <a:r>
              <a:rPr lang="fr-FR" dirty="0"/>
              <a:t> </a:t>
            </a:r>
            <a:r>
              <a:rPr lang="fr-FR" dirty="0" err="1"/>
              <a:t>duly</a:t>
            </a:r>
            <a:r>
              <a:rPr lang="fr-FR" dirty="0"/>
              <a:t> </a:t>
            </a:r>
            <a:r>
              <a:rPr lang="fr-FR" dirty="0" err="1"/>
              <a:t>completed</a:t>
            </a:r>
            <a:r>
              <a:rPr lang="fr-FR" dirty="0"/>
              <a:t> dossier (</a:t>
            </a:r>
            <a:r>
              <a:rPr lang="fr-FR" dirty="0" err="1"/>
              <a:t>origin</a:t>
            </a:r>
            <a:r>
              <a:rPr lang="fr-FR" dirty="0"/>
              <a:t>, pedigree, adaptation zone, etc.) in </a:t>
            </a:r>
            <a:r>
              <a:rPr lang="fr-FR" dirty="0" err="1"/>
              <a:t>duplicate.The</a:t>
            </a:r>
            <a:r>
              <a:rPr lang="fr-FR" dirty="0"/>
              <a:t> candidate </a:t>
            </a:r>
            <a:r>
              <a:rPr lang="fr-FR" dirty="0" err="1"/>
              <a:t>variety</a:t>
            </a:r>
            <a:r>
              <a:rPr lang="fr-FR" dirty="0"/>
              <a:t> must have a </a:t>
            </a:r>
            <a:r>
              <a:rPr lang="fr-FR" dirty="0" err="1"/>
              <a:t>specific</a:t>
            </a:r>
            <a:r>
              <a:rPr lang="fr-FR" dirty="0"/>
              <a:t> </a:t>
            </a:r>
            <a:r>
              <a:rPr lang="fr-FR" dirty="0" err="1"/>
              <a:t>name</a:t>
            </a:r>
            <a:r>
              <a:rPr lang="fr-FR" dirty="0"/>
              <a:t> and must </a:t>
            </a:r>
            <a:r>
              <a:rPr lang="fr-FR" dirty="0" err="1"/>
              <a:t>be:Distinct</a:t>
            </a:r>
            <a:r>
              <a:rPr lang="fr-FR" dirty="0"/>
              <a:t>, </a:t>
            </a:r>
            <a:r>
              <a:rPr lang="fr-FR" dirty="0" err="1"/>
              <a:t>homogeneous</a:t>
            </a:r>
            <a:r>
              <a:rPr lang="fr-FR" dirty="0"/>
              <a:t>, and </a:t>
            </a:r>
            <a:r>
              <a:rPr lang="fr-FR" dirty="0" err="1"/>
              <a:t>stable.Demonstrate</a:t>
            </a:r>
            <a:r>
              <a:rPr lang="fr-FR" dirty="0"/>
              <a:t> </a:t>
            </a:r>
            <a:r>
              <a:rPr lang="fr-FR" dirty="0" err="1"/>
              <a:t>agronomic</a:t>
            </a:r>
            <a:r>
              <a:rPr lang="fr-FR" dirty="0"/>
              <a:t> and </a:t>
            </a:r>
            <a:r>
              <a:rPr lang="fr-FR" dirty="0" err="1"/>
              <a:t>technological</a:t>
            </a:r>
            <a:r>
              <a:rPr lang="fr-FR" dirty="0"/>
              <a:t> </a:t>
            </a:r>
            <a:r>
              <a:rPr lang="fr-FR" dirty="0" err="1"/>
              <a:t>value.Undergo</a:t>
            </a:r>
            <a:r>
              <a:rPr lang="fr-FR" dirty="0"/>
              <a:t> DUS and VAT tests by the CNCC in five </a:t>
            </a:r>
            <a:r>
              <a:rPr lang="fr-FR" dirty="0" err="1"/>
              <a:t>different</a:t>
            </a:r>
            <a:r>
              <a:rPr lang="fr-FR" dirty="0"/>
              <a:t> </a:t>
            </a:r>
            <a:r>
              <a:rPr lang="fr-FR" dirty="0" err="1"/>
              <a:t>agroecological</a:t>
            </a:r>
            <a:r>
              <a:rPr lang="fr-FR" dirty="0"/>
              <a:t> zones </a:t>
            </a:r>
            <a:r>
              <a:rPr lang="fr-FR" dirty="0" err="1"/>
              <a:t>during</a:t>
            </a:r>
            <a:r>
              <a:rPr lang="fr-FR" dirty="0"/>
              <a:t> </a:t>
            </a:r>
            <a:r>
              <a:rPr lang="fr-FR" dirty="0" err="1"/>
              <a:t>two</a:t>
            </a:r>
            <a:r>
              <a:rPr lang="fr-FR" dirty="0"/>
              <a:t> successive </a:t>
            </a:r>
            <a:r>
              <a:rPr lang="fr-FR" dirty="0" err="1"/>
              <a:t>growing</a:t>
            </a:r>
            <a:r>
              <a:rPr lang="fr-FR" dirty="0"/>
              <a:t> </a:t>
            </a:r>
            <a:r>
              <a:rPr lang="fr-FR" dirty="0" err="1"/>
              <a:t>cycles.Submit</a:t>
            </a:r>
            <a:r>
              <a:rPr lang="fr-FR" dirty="0"/>
              <a:t> to the </a:t>
            </a:r>
            <a:r>
              <a:rPr lang="fr-FR" dirty="0" err="1"/>
              <a:t>Technical</a:t>
            </a:r>
            <a:r>
              <a:rPr lang="fr-FR" dirty="0"/>
              <a:t> Registration Council (CTH), </a:t>
            </a:r>
            <a:r>
              <a:rPr lang="fr-FR" dirty="0" err="1"/>
              <a:t>which</a:t>
            </a:r>
            <a:r>
              <a:rPr lang="fr-FR" dirty="0"/>
              <a:t> </a:t>
            </a:r>
            <a:r>
              <a:rPr lang="fr-FR" dirty="0" err="1"/>
              <a:t>will</a:t>
            </a:r>
            <a:r>
              <a:rPr lang="fr-FR" dirty="0"/>
              <a:t> </a:t>
            </a:r>
            <a:r>
              <a:rPr lang="fr-FR" dirty="0" err="1"/>
              <a:t>then</a:t>
            </a:r>
            <a:r>
              <a:rPr lang="fr-FR" dirty="0"/>
              <a:t> propose </a:t>
            </a:r>
            <a:r>
              <a:rPr lang="fr-FR" dirty="0" err="1"/>
              <a:t>it</a:t>
            </a:r>
            <a:r>
              <a:rPr lang="fr-FR" dirty="0"/>
              <a:t> for registration in the official </a:t>
            </a:r>
            <a:r>
              <a:rPr lang="fr-FR" dirty="0" err="1"/>
              <a:t>catalog.b</a:t>
            </a:r>
            <a:r>
              <a:rPr lang="fr-FR" dirty="0"/>
              <a:t>. Stage </a:t>
            </a:r>
            <a:r>
              <a:rPr lang="fr-FR" dirty="0" err="1"/>
              <a:t>after</a:t>
            </a:r>
            <a:r>
              <a:rPr lang="fr-FR" dirty="0"/>
              <a:t> </a:t>
            </a:r>
            <a:r>
              <a:rPr lang="fr-FR" dirty="0" err="1"/>
              <a:t>registrationAfter</a:t>
            </a:r>
            <a:r>
              <a:rPr lang="fr-FR" dirty="0"/>
              <a:t> registration, the </a:t>
            </a:r>
            <a:r>
              <a:rPr lang="fr-FR" dirty="0" err="1"/>
              <a:t>seeds</a:t>
            </a:r>
            <a:r>
              <a:rPr lang="fr-FR" dirty="0"/>
              <a:t> of the new</a:t>
            </a:r>
          </a:p>
        </p:txBody>
      </p:sp>
      <p:sp>
        <p:nvSpPr>
          <p:cNvPr id="7" name="ZoneTexte 6">
            <a:extLst>
              <a:ext uri="{FF2B5EF4-FFF2-40B4-BE49-F238E27FC236}">
                <a16:creationId xmlns:a16="http://schemas.microsoft.com/office/drawing/2014/main" id="{15FDDC06-42C6-0D2A-A11C-14356A5C2E65}"/>
              </a:ext>
            </a:extLst>
          </p:cNvPr>
          <p:cNvSpPr txBox="1"/>
          <p:nvPr/>
        </p:nvSpPr>
        <p:spPr>
          <a:xfrm>
            <a:off x="4078224" y="3703431"/>
            <a:ext cx="7246465"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b. </a:t>
            </a:r>
            <a:r>
              <a:rPr lang="fr-FR" dirty="0">
                <a:highlight>
                  <a:srgbClr val="00FF00"/>
                </a:highlight>
              </a:rPr>
              <a:t>Post-Registration </a:t>
            </a:r>
            <a:r>
              <a:rPr lang="fr-FR" dirty="0" err="1"/>
              <a:t>StageAfter</a:t>
            </a:r>
            <a:r>
              <a:rPr lang="fr-FR" dirty="0"/>
              <a:t> registration, the </a:t>
            </a:r>
            <a:r>
              <a:rPr lang="fr-FR" dirty="0" err="1"/>
              <a:t>seeds</a:t>
            </a:r>
            <a:r>
              <a:rPr lang="fr-FR" dirty="0"/>
              <a:t> of the new </a:t>
            </a:r>
            <a:r>
              <a:rPr lang="fr-FR" dirty="0" err="1"/>
              <a:t>varieties</a:t>
            </a:r>
            <a:r>
              <a:rPr lang="fr-FR" dirty="0"/>
              <a:t> are </a:t>
            </a:r>
            <a:r>
              <a:rPr lang="fr-FR" dirty="0" err="1"/>
              <a:t>maintained</a:t>
            </a:r>
            <a:r>
              <a:rPr lang="fr-FR" dirty="0"/>
              <a:t> and </a:t>
            </a:r>
            <a:r>
              <a:rPr lang="fr-FR" dirty="0" err="1"/>
              <a:t>multipliedthrough</a:t>
            </a:r>
            <a:r>
              <a:rPr lang="fr-FR" dirty="0"/>
              <a:t> </a:t>
            </a:r>
            <a:r>
              <a:rPr lang="fr-FR" dirty="0" err="1"/>
              <a:t>several</a:t>
            </a:r>
            <a:r>
              <a:rPr lang="fr-FR" dirty="0"/>
              <a:t> </a:t>
            </a:r>
            <a:r>
              <a:rPr lang="fr-FR" dirty="0" err="1"/>
              <a:t>generations</a:t>
            </a:r>
            <a:r>
              <a:rPr lang="fr-FR" dirty="0"/>
              <a:t> </a:t>
            </a:r>
            <a:r>
              <a:rPr lang="fr-FR" dirty="0" err="1"/>
              <a:t>from</a:t>
            </a:r>
            <a:r>
              <a:rPr lang="fr-FR" dirty="0"/>
              <a:t> the original </a:t>
            </a:r>
            <a:r>
              <a:rPr lang="fr-FR" dirty="0" err="1"/>
              <a:t>ears</a:t>
            </a:r>
            <a:r>
              <a:rPr lang="fr-FR" dirty="0"/>
              <a:t> </a:t>
            </a:r>
            <a:r>
              <a:rPr lang="fr-FR" dirty="0" err="1"/>
              <a:t>obtained</a:t>
            </a:r>
            <a:r>
              <a:rPr lang="fr-FR" dirty="0"/>
              <a:t> by the breeders, </a:t>
            </a:r>
            <a:r>
              <a:rPr lang="fr-FR" dirty="0" err="1"/>
              <a:t>toprepare</a:t>
            </a:r>
            <a:r>
              <a:rPr lang="fr-FR" dirty="0"/>
              <a:t> the introduction of the new </a:t>
            </a:r>
            <a:r>
              <a:rPr lang="fr-FR" dirty="0" err="1"/>
              <a:t>variety</a:t>
            </a:r>
            <a:r>
              <a:rPr lang="fr-FR" dirty="0"/>
              <a:t> </a:t>
            </a:r>
            <a:r>
              <a:rPr lang="fr-FR" dirty="0" err="1"/>
              <a:t>into</a:t>
            </a:r>
            <a:r>
              <a:rPr lang="fr-FR" dirty="0"/>
              <a:t> the </a:t>
            </a:r>
            <a:r>
              <a:rPr lang="fr-FR" dirty="0" err="1"/>
              <a:t>seed</a:t>
            </a:r>
            <a:r>
              <a:rPr lang="fr-FR" dirty="0"/>
              <a:t> production process.6. Admission </a:t>
            </a:r>
            <a:r>
              <a:rPr lang="fr-FR" dirty="0" err="1"/>
              <a:t>Criteria</a:t>
            </a:r>
            <a:r>
              <a:rPr lang="fr-FR" dirty="0"/>
              <a:t> for </a:t>
            </a:r>
            <a:r>
              <a:rPr lang="fr-FR" dirty="0" err="1"/>
              <a:t>Producing</a:t>
            </a:r>
            <a:r>
              <a:rPr lang="fr-FR" dirty="0"/>
              <a:t> </a:t>
            </a:r>
            <a:r>
              <a:rPr lang="fr-FR" dirty="0" err="1"/>
              <a:t>Seeds</a:t>
            </a:r>
            <a:r>
              <a:rPr lang="fr-FR" dirty="0"/>
              <a:t> of </a:t>
            </a:r>
            <a:r>
              <a:rPr lang="fr-FR" dirty="0" err="1"/>
              <a:t>theapple</a:t>
            </a:r>
            <a:r>
              <a:rPr lang="fr-FR" dirty="0"/>
              <a:t> (tdgS2 </a:t>
            </a:r>
            <a:r>
              <a:rPr lang="fr-FR" dirty="0" err="1"/>
              <a:t>Vts</a:t>
            </a:r>
            <a:r>
              <a:rPr lang="fr-FR" dirty="0"/>
              <a:t>)-</a:t>
            </a:r>
            <a:r>
              <a:rPr lang="fr-FR" dirty="0" err="1"/>
              <a:t>Produce</a:t>
            </a:r>
            <a:r>
              <a:rPr lang="fr-FR" dirty="0"/>
              <a:t> in a favorable </a:t>
            </a:r>
            <a:r>
              <a:rPr lang="fr-FR" dirty="0" err="1"/>
              <a:t>geographical</a:t>
            </a:r>
            <a:r>
              <a:rPr lang="fr-FR" dirty="0"/>
              <a:t> area </a:t>
            </a:r>
            <a:r>
              <a:rPr lang="fr-FR" dirty="0" err="1"/>
              <a:t>approved</a:t>
            </a:r>
            <a:r>
              <a:rPr lang="fr-FR" dirty="0"/>
              <a:t> by the CNCC.-</a:t>
            </a:r>
            <a:r>
              <a:rPr lang="fr-FR" dirty="0" err="1"/>
              <a:t>Conduct</a:t>
            </a:r>
            <a:r>
              <a:rPr lang="fr-FR" dirty="0"/>
              <a:t> a </a:t>
            </a:r>
            <a:r>
              <a:rPr lang="fr-FR" dirty="0" err="1"/>
              <a:t>pre</a:t>
            </a:r>
            <a:r>
              <a:rPr lang="fr-FR" dirty="0"/>
              <a:t>-cultivation </a:t>
            </a:r>
            <a:r>
              <a:rPr lang="fr-FR" dirty="0" err="1"/>
              <a:t>field</a:t>
            </a:r>
            <a:r>
              <a:rPr lang="fr-FR" dirty="0"/>
              <a:t> </a:t>
            </a:r>
            <a:r>
              <a:rPr lang="fr-FR" dirty="0" err="1"/>
              <a:t>each</a:t>
            </a:r>
            <a:r>
              <a:rPr lang="fr-FR" dirty="0"/>
              <a:t> </a:t>
            </a:r>
            <a:r>
              <a:rPr lang="fr-FR" dirty="0" err="1"/>
              <a:t>year</a:t>
            </a:r>
            <a:r>
              <a:rPr lang="fr-FR" dirty="0"/>
              <a:t> </a:t>
            </a:r>
            <a:r>
              <a:rPr lang="fr-FR" dirty="0" err="1"/>
              <a:t>following</a:t>
            </a:r>
            <a:r>
              <a:rPr lang="fr-FR" dirty="0"/>
              <a:t> a </a:t>
            </a:r>
            <a:r>
              <a:rPr lang="fr-FR" dirty="0" err="1"/>
              <a:t>protocol</a:t>
            </a:r>
            <a:r>
              <a:rPr lang="fr-FR" dirty="0"/>
              <a:t> </a:t>
            </a:r>
            <a:r>
              <a:rPr lang="fr-FR" dirty="0" err="1"/>
              <a:t>established</a:t>
            </a:r>
            <a:r>
              <a:rPr lang="fr-FR" dirty="0"/>
              <a:t> by the ENCC;-Have </a:t>
            </a:r>
            <a:r>
              <a:rPr lang="fr-FR" dirty="0" err="1"/>
              <a:t>storage</a:t>
            </a:r>
            <a:r>
              <a:rPr lang="fr-FR" dirty="0"/>
              <a:t> </a:t>
            </a:r>
            <a:r>
              <a:rPr lang="fr-FR" dirty="0" err="1"/>
              <a:t>capacity</a:t>
            </a:r>
            <a:r>
              <a:rPr lang="fr-FR" dirty="0"/>
              <a:t> in </a:t>
            </a:r>
            <a:r>
              <a:rPr lang="fr-FR" dirty="0" err="1"/>
              <a:t>appropriate</a:t>
            </a:r>
            <a:r>
              <a:rPr lang="fr-FR" dirty="0"/>
              <a:t> </a:t>
            </a:r>
            <a:r>
              <a:rPr lang="fr-FR" dirty="0" err="1"/>
              <a:t>warehouses</a:t>
            </a:r>
            <a:r>
              <a:rPr lang="fr-FR" dirty="0"/>
              <a:t>, </a:t>
            </a:r>
            <a:r>
              <a:rPr lang="fr-FR" dirty="0" err="1"/>
              <a:t>sorting</a:t>
            </a:r>
            <a:r>
              <a:rPr lang="fr-FR" dirty="0"/>
              <a:t> </a:t>
            </a:r>
            <a:r>
              <a:rPr lang="fr-FR" dirty="0" err="1"/>
              <a:t>equipment</a:t>
            </a:r>
            <a:r>
              <a:rPr lang="fr-FR" dirty="0"/>
              <a:t>, and the </a:t>
            </a:r>
            <a:r>
              <a:rPr lang="fr-FR" dirty="0" err="1"/>
              <a:t>necessary</a:t>
            </a:r>
            <a:r>
              <a:rPr lang="fr-FR" dirty="0"/>
              <a:t> packaging for the </a:t>
            </a:r>
            <a:r>
              <a:rPr lang="fr-FR" dirty="0" err="1"/>
              <a:t>activity</a:t>
            </a:r>
            <a:r>
              <a:rPr lang="fr-FR" dirty="0"/>
              <a:t>;-Have </a:t>
            </a:r>
            <a:r>
              <a:rPr lang="fr-FR" dirty="0" err="1"/>
              <a:t>qualified</a:t>
            </a:r>
            <a:r>
              <a:rPr lang="fr-FR" dirty="0"/>
              <a:t> </a:t>
            </a:r>
            <a:r>
              <a:rPr lang="fr-FR" dirty="0" err="1"/>
              <a:t>technical</a:t>
            </a:r>
            <a:r>
              <a:rPr lang="fr-FR" dirty="0"/>
              <a:t> supervision </a:t>
            </a:r>
            <a:r>
              <a:rPr lang="fr-FR" dirty="0" err="1"/>
              <a:t>with</a:t>
            </a:r>
            <a:r>
              <a:rPr lang="fr-FR" dirty="0"/>
              <a:t> at least one agent per unit</a:t>
            </a:r>
          </a:p>
        </p:txBody>
      </p:sp>
    </p:spTree>
    <p:extLst>
      <p:ext uri="{BB962C8B-B14F-4D97-AF65-F5344CB8AC3E}">
        <p14:creationId xmlns:p14="http://schemas.microsoft.com/office/powerpoint/2010/main" val="3670093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8876F-F3D6-7175-F6C1-2A9E9968BDD3}"/>
              </a:ext>
            </a:extLst>
          </p:cNvPr>
          <p:cNvSpPr>
            <a:spLocks noGrp="1"/>
          </p:cNvSpPr>
          <p:nvPr>
            <p:ph type="title"/>
          </p:nvPr>
        </p:nvSpPr>
        <p:spPr>
          <a:xfrm>
            <a:off x="0" y="109093"/>
            <a:ext cx="11426952" cy="1325563"/>
          </a:xfrm>
        </p:spPr>
        <p:txBody>
          <a:bodyPr>
            <a:normAutofit/>
          </a:bodyPr>
          <a:lstStyle/>
          <a:p>
            <a:r>
              <a:rPr lang="en-US" dirty="0"/>
              <a:t>7.4. Inspection of </a:t>
            </a:r>
            <a:r>
              <a:rPr lang="en-US" dirty="0" err="1"/>
              <a:t>vinewood</a:t>
            </a:r>
            <a:r>
              <a:rPr lang="en-US" dirty="0"/>
              <a:t> and vine plant production</a:t>
            </a:r>
            <a:endParaRPr lang="fr-FR" dirty="0"/>
          </a:p>
        </p:txBody>
      </p:sp>
      <p:sp>
        <p:nvSpPr>
          <p:cNvPr id="4" name="Rectangle 1">
            <a:extLst>
              <a:ext uri="{FF2B5EF4-FFF2-40B4-BE49-F238E27FC236}">
                <a16:creationId xmlns:a16="http://schemas.microsoft.com/office/drawing/2014/main" id="{2B9C188C-20C5-03F5-2A3A-7B06F5DE3F96}"/>
              </a:ext>
            </a:extLst>
          </p:cNvPr>
          <p:cNvSpPr>
            <a:spLocks noGrp="1" noChangeArrowheads="1"/>
          </p:cNvSpPr>
          <p:nvPr>
            <p:ph idx="1"/>
          </p:nvPr>
        </p:nvSpPr>
        <p:spPr bwMode="auto">
          <a:xfrm>
            <a:off x="113016" y="1350600"/>
            <a:ext cx="11240784" cy="53013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A0A0A"/>
                </a:solidFill>
                <a:effectLst/>
                <a:latin typeface="Google Sans"/>
              </a:rPr>
              <a:t>Physical and </a:t>
            </a:r>
            <a:r>
              <a:rPr kumimoji="0" lang="fr-FR" altLang="fr-FR" sz="1600" b="1" i="0" u="none" strike="noStrike" cap="none" normalizeH="0" baseline="0" dirty="0" err="1">
                <a:ln>
                  <a:noFill/>
                </a:ln>
                <a:solidFill>
                  <a:srgbClr val="0A0A0A"/>
                </a:solidFill>
                <a:effectLst/>
                <a:latin typeface="Google Sans"/>
              </a:rPr>
              <a:t>visual</a:t>
            </a:r>
            <a:r>
              <a:rPr kumimoji="0" lang="fr-FR" altLang="fr-FR" sz="1600" b="1" i="0" u="none" strike="noStrike" cap="none" normalizeH="0" baseline="0" dirty="0">
                <a:ln>
                  <a:noFill/>
                </a:ln>
                <a:solidFill>
                  <a:srgbClr val="0A0A0A"/>
                </a:solidFill>
                <a:effectLst/>
                <a:latin typeface="Google Sans"/>
              </a:rPr>
              <a:t> inspection</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Plant </a:t>
            </a:r>
            <a:r>
              <a:rPr kumimoji="0" lang="fr-FR" altLang="fr-FR" sz="1400" b="1" i="0" u="none" strike="noStrike" cap="none" normalizeH="0" baseline="0" dirty="0" err="1">
                <a:ln>
                  <a:noFill/>
                </a:ln>
                <a:solidFill>
                  <a:srgbClr val="0A0A0A"/>
                </a:solidFill>
                <a:effectLst/>
                <a:latin typeface="Google Sans"/>
              </a:rPr>
              <a:t>quality</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Vines </a:t>
            </a:r>
            <a:r>
              <a:rPr kumimoji="0" lang="fr-FR" altLang="fr-FR" sz="1400" b="0" i="0" u="none" strike="noStrike" cap="none" normalizeH="0" baseline="0" dirty="0" err="1">
                <a:ln>
                  <a:noFill/>
                </a:ln>
                <a:solidFill>
                  <a:srgbClr val="0A0A0A"/>
                </a:solidFill>
                <a:effectLst/>
                <a:latin typeface="Google Sans"/>
              </a:rPr>
              <a:t>should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uniform</a:t>
            </a:r>
            <a:r>
              <a:rPr kumimoji="0" lang="fr-FR" altLang="fr-FR" sz="1400" b="0" i="0" u="none" strike="noStrike" cap="none" normalizeH="0" baseline="0" dirty="0">
                <a:ln>
                  <a:noFill/>
                </a:ln>
                <a:solidFill>
                  <a:srgbClr val="0A0A0A"/>
                </a:solidFill>
                <a:effectLst/>
                <a:latin typeface="Google Sans"/>
              </a:rPr>
              <a:t> in size, </a:t>
            </a:r>
            <a:r>
              <a:rPr kumimoji="0" lang="fr-FR" altLang="fr-FR" sz="1400" b="0" i="0" u="none" strike="noStrike" cap="none" normalizeH="0" baseline="0" dirty="0" err="1">
                <a:ln>
                  <a:noFill/>
                </a:ln>
                <a:solidFill>
                  <a:srgbClr val="0A0A0A"/>
                </a:solidFill>
                <a:effectLst/>
                <a:latin typeface="Google Sans"/>
              </a:rPr>
              <a:t>with</a:t>
            </a:r>
            <a:r>
              <a:rPr kumimoji="0" lang="fr-FR" altLang="fr-FR" sz="1400" b="0" i="0" u="none" strike="noStrike" cap="none" normalizeH="0" baseline="0" dirty="0">
                <a:ln>
                  <a:noFill/>
                </a:ln>
                <a:solidFill>
                  <a:srgbClr val="0A0A0A"/>
                </a:solidFill>
                <a:effectLst/>
                <a:latin typeface="Google Sans"/>
              </a:rPr>
              <a:t> a good </a:t>
            </a:r>
            <a:r>
              <a:rPr kumimoji="0" lang="fr-FR" altLang="fr-FR" sz="1400" b="0" i="0" u="none" strike="noStrike" cap="none" normalizeH="0" baseline="0" dirty="0" err="1">
                <a:ln>
                  <a:noFill/>
                </a:ln>
                <a:solidFill>
                  <a:srgbClr val="0A0A0A"/>
                </a:solidFill>
                <a:effectLst/>
                <a:latin typeface="Google Sans"/>
              </a:rPr>
              <a:t>graft</a:t>
            </a:r>
            <a:r>
              <a:rPr kumimoji="0" lang="fr-FR" altLang="fr-FR" sz="1400" b="0" i="0" u="none" strike="noStrike" cap="none" normalizeH="0" baseline="0" dirty="0">
                <a:ln>
                  <a:noFill/>
                </a:ln>
                <a:solidFill>
                  <a:srgbClr val="0A0A0A"/>
                </a:solidFill>
                <a:effectLst/>
                <a:latin typeface="Google Sans"/>
              </a:rPr>
              <a:t> union, no </a:t>
            </a:r>
            <a:r>
              <a:rPr kumimoji="0" lang="fr-FR" altLang="fr-FR" sz="1400" b="0" i="0" u="none" strike="noStrike" cap="none" normalizeH="0" baseline="0" dirty="0" err="1">
                <a:ln>
                  <a:noFill/>
                </a:ln>
                <a:solidFill>
                  <a:srgbClr val="0A0A0A"/>
                </a:solidFill>
                <a:effectLst/>
                <a:latin typeface="Google Sans"/>
              </a:rPr>
              <a:t>scars</a:t>
            </a:r>
            <a:r>
              <a:rPr kumimoji="0" lang="fr-FR" altLang="fr-FR" sz="1400" b="0" i="0" u="none" strike="noStrike" cap="none" normalizeH="0" baseline="0" dirty="0">
                <a:ln>
                  <a:noFill/>
                </a:ln>
                <a:solidFill>
                  <a:srgbClr val="0A0A0A"/>
                </a:solidFill>
                <a:effectLst/>
                <a:latin typeface="Google Sans"/>
              </a:rPr>
              <a:t> or </a:t>
            </a:r>
            <a:r>
              <a:rPr kumimoji="0" lang="fr-FR" altLang="fr-FR" sz="1400" b="0" i="0" u="none" strike="noStrike" cap="none" normalizeH="0" baseline="0" dirty="0" err="1">
                <a:ln>
                  <a:noFill/>
                </a:ln>
                <a:solidFill>
                  <a:srgbClr val="0A0A0A"/>
                </a:solidFill>
                <a:effectLst/>
                <a:latin typeface="Google Sans"/>
              </a:rPr>
              <a:t>damaged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buds</a:t>
            </a:r>
            <a:r>
              <a:rPr kumimoji="0" lang="fr-FR" altLang="fr-FR" sz="1400" b="0" i="0" u="none" strike="noStrike" cap="none" normalizeH="0" baseline="0" dirty="0">
                <a:ln>
                  <a:noFill/>
                </a:ln>
                <a:solidFill>
                  <a:srgbClr val="0A0A0A"/>
                </a:solidFill>
                <a:effectLst/>
                <a:latin typeface="Google Sans"/>
              </a:rPr>
              <a:t>, and a </a:t>
            </a:r>
            <a:r>
              <a:rPr kumimoji="0" lang="fr-FR" altLang="fr-FR" sz="1400" b="0" i="0" u="none" strike="noStrike" cap="none" normalizeH="0" baseline="0" dirty="0" err="1">
                <a:ln>
                  <a:noFill/>
                </a:ln>
                <a:solidFill>
                  <a:srgbClr val="0A0A0A"/>
                </a:solidFill>
                <a:effectLst/>
                <a:latin typeface="Google Sans"/>
              </a:rPr>
              <a:t>healthy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appearance</a:t>
            </a:r>
            <a:r>
              <a:rPr kumimoji="0" lang="fr-FR" altLang="fr-FR" sz="1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Vigor:</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Avoid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shriveled</a:t>
            </a:r>
            <a:r>
              <a:rPr kumimoji="0" lang="fr-FR" altLang="fr-FR" sz="1400" b="0" i="0" u="none" strike="noStrike" cap="none" normalizeH="0" baseline="0" dirty="0">
                <a:ln>
                  <a:noFill/>
                </a:ln>
                <a:solidFill>
                  <a:srgbClr val="0A0A0A"/>
                </a:solidFill>
                <a:effectLst/>
                <a:latin typeface="Google Sans"/>
              </a:rPr>
              <a:t> branches or vines </a:t>
            </a:r>
            <a:r>
              <a:rPr kumimoji="0" lang="fr-FR" altLang="fr-FR" sz="1400" b="0" i="0" u="none" strike="noStrike" cap="none" normalizeH="0" baseline="0" dirty="0" err="1">
                <a:ln>
                  <a:noFill/>
                </a:ln>
                <a:solidFill>
                  <a:srgbClr val="0A0A0A"/>
                </a:solidFill>
                <a:effectLst/>
                <a:latin typeface="Google Sans"/>
              </a:rPr>
              <a:t>with</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poor</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growth</a:t>
            </a:r>
            <a:r>
              <a:rPr kumimoji="0" lang="fr-FR" altLang="fr-FR" sz="1400" b="0" i="0" u="none" strike="noStrike" cap="none" normalizeH="0" baseline="0" dirty="0">
                <a:ln>
                  <a:noFill/>
                </a:ln>
                <a:solidFill>
                  <a:srgbClr val="0A0A0A"/>
                </a:solidFill>
                <a:effectLst/>
                <a:latin typeface="Google Sans"/>
              </a:rPr>
              <a:t>, as </a:t>
            </a:r>
            <a:r>
              <a:rPr kumimoji="0" lang="fr-FR" altLang="fr-FR" sz="1400" b="0" i="0" u="none" strike="noStrike" cap="none" normalizeH="0" baseline="0" dirty="0" err="1">
                <a:ln>
                  <a:noFill/>
                </a:ln>
                <a:solidFill>
                  <a:srgbClr val="0A0A0A"/>
                </a:solidFill>
                <a:effectLst/>
                <a:latin typeface="Google Sans"/>
              </a:rPr>
              <a:t>this</a:t>
            </a:r>
            <a:r>
              <a:rPr kumimoji="0" lang="fr-FR" altLang="fr-FR" sz="1400" b="0" i="0" u="none" strike="noStrike" cap="none" normalizeH="0" baseline="0" dirty="0">
                <a:ln>
                  <a:noFill/>
                </a:ln>
                <a:solidFill>
                  <a:srgbClr val="0A0A0A"/>
                </a:solidFill>
                <a:effectLst/>
                <a:latin typeface="Google Sans"/>
              </a:rPr>
              <a:t> can </a:t>
            </a:r>
            <a:r>
              <a:rPr kumimoji="0" lang="fr-FR" altLang="fr-FR" sz="1400" b="0" i="0" u="none" strike="noStrike" cap="none" normalizeH="0" baseline="0" dirty="0" err="1">
                <a:ln>
                  <a:noFill/>
                </a:ln>
                <a:solidFill>
                  <a:srgbClr val="0A0A0A"/>
                </a:solidFill>
                <a:effectLst/>
                <a:latin typeface="Google Sans"/>
              </a:rPr>
              <a:t>indicate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low</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vigor</a:t>
            </a:r>
            <a:r>
              <a:rPr kumimoji="0" lang="fr-FR" altLang="fr-FR" sz="1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Roots:</a:t>
            </a:r>
            <a:r>
              <a:rPr kumimoji="0" lang="fr-FR" altLang="fr-FR" sz="1400" b="0" i="0" u="none" strike="noStrike" cap="none" normalizeH="0" baseline="0" dirty="0">
                <a:ln>
                  <a:noFill/>
                </a:ln>
                <a:solidFill>
                  <a:srgbClr val="0A0A0A"/>
                </a:solidFill>
                <a:effectLst/>
                <a:latin typeface="Google Sans"/>
              </a:rPr>
              <a:t> Roots </a:t>
            </a:r>
            <a:r>
              <a:rPr kumimoji="0" lang="fr-FR" altLang="fr-FR" sz="1400" b="0" i="0" u="none" strike="noStrike" cap="none" normalizeH="0" baseline="0" dirty="0" err="1">
                <a:ln>
                  <a:noFill/>
                </a:ln>
                <a:solidFill>
                  <a:srgbClr val="0A0A0A"/>
                </a:solidFill>
                <a:effectLst/>
                <a:latin typeface="Google Sans"/>
              </a:rPr>
              <a:t>should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healthy</a:t>
            </a:r>
            <a:r>
              <a:rPr kumimoji="0" lang="fr-FR" altLang="fr-FR" sz="1400" b="0" i="0" u="none" strike="noStrike" cap="none" normalizeH="0" baseline="0" dirty="0">
                <a:ln>
                  <a:noFill/>
                </a:ln>
                <a:solidFill>
                  <a:srgbClr val="0A0A0A"/>
                </a:solidFill>
                <a:effectLst/>
                <a:latin typeface="Google Sans"/>
              </a:rPr>
              <a:t>, not </a:t>
            </a:r>
            <a:r>
              <a:rPr kumimoji="0" lang="fr-FR" altLang="fr-FR" sz="1400" b="0" i="0" u="none" strike="noStrike" cap="none" normalizeH="0" baseline="0" dirty="0" err="1">
                <a:ln>
                  <a:noFill/>
                </a:ln>
                <a:solidFill>
                  <a:srgbClr val="0A0A0A"/>
                </a:solidFill>
                <a:effectLst/>
                <a:latin typeface="Google Sans"/>
              </a:rPr>
              <a:t>excessively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twisted</a:t>
            </a:r>
            <a:r>
              <a:rPr kumimoji="0" lang="fr-FR" altLang="fr-FR" sz="1400" b="0" i="0" u="none" strike="noStrike" cap="none" normalizeH="0" baseline="0" dirty="0">
                <a:ln>
                  <a:noFill/>
                </a:ln>
                <a:solidFill>
                  <a:srgbClr val="0A0A0A"/>
                </a:solidFill>
                <a:effectLst/>
                <a:latin typeface="Google Sans"/>
              </a:rPr>
              <a:t>, and show </a:t>
            </a:r>
            <a:r>
              <a:rPr kumimoji="0" lang="fr-FR" altLang="fr-FR" sz="1400" b="0" i="0" u="none" strike="noStrike" cap="none" normalizeH="0" baseline="0" dirty="0" err="1">
                <a:ln>
                  <a:noFill/>
                </a:ln>
                <a:solidFill>
                  <a:srgbClr val="0A0A0A"/>
                </a:solidFill>
                <a:effectLst/>
                <a:latin typeface="Google Sans"/>
              </a:rPr>
              <a:t>fibrous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cream-colored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branch</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roots</a:t>
            </a:r>
            <a:r>
              <a:rPr kumimoji="0" lang="fr-FR" altLang="fr-FR" sz="1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Shoots:</a:t>
            </a:r>
            <a:r>
              <a:rPr kumimoji="0" lang="fr-FR" altLang="fr-FR" sz="1400" b="0" i="0" u="none" strike="noStrike" cap="none" normalizeH="0" baseline="0" dirty="0">
                <a:ln>
                  <a:noFill/>
                </a:ln>
                <a:solidFill>
                  <a:srgbClr val="0A0A0A"/>
                </a:solidFill>
                <a:effectLst/>
                <a:latin typeface="Google Sans"/>
              </a:rPr>
              <a:t> Vines </a:t>
            </a:r>
            <a:r>
              <a:rPr kumimoji="0" lang="fr-FR" altLang="fr-FR" sz="1400" b="0" i="0" u="none" strike="noStrike" cap="none" normalizeH="0" baseline="0" dirty="0" err="1">
                <a:ln>
                  <a:noFill/>
                </a:ln>
                <a:solidFill>
                  <a:srgbClr val="0A0A0A"/>
                </a:solidFill>
                <a:effectLst/>
                <a:latin typeface="Google Sans"/>
              </a:rPr>
              <a:t>with</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excessively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curvy</a:t>
            </a:r>
            <a:r>
              <a:rPr kumimoji="0" lang="fr-FR" altLang="fr-FR" sz="1400" b="0" i="0" u="none" strike="noStrike" cap="none" normalizeH="0" baseline="0" dirty="0">
                <a:ln>
                  <a:noFill/>
                </a:ln>
                <a:solidFill>
                  <a:srgbClr val="0A0A0A"/>
                </a:solidFill>
                <a:effectLst/>
                <a:latin typeface="Google Sans"/>
              </a:rPr>
              <a:t> shoots </a:t>
            </a:r>
            <a:r>
              <a:rPr kumimoji="0" lang="fr-FR" altLang="fr-FR" sz="1400" b="0" i="0" u="none" strike="noStrike" cap="none" normalizeH="0" baseline="0" dirty="0" err="1">
                <a:ln>
                  <a:noFill/>
                </a:ln>
                <a:solidFill>
                  <a:srgbClr val="0A0A0A"/>
                </a:solidFill>
                <a:effectLst/>
                <a:latin typeface="Google Sans"/>
              </a:rPr>
              <a:t>should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avoided</a:t>
            </a:r>
            <a:r>
              <a:rPr kumimoji="0" lang="fr-FR" altLang="fr-FR" sz="1400" b="0" i="0" u="none" strike="noStrike" cap="none" normalizeH="0" baseline="0" dirty="0">
                <a:ln>
                  <a:noFill/>
                </a:ln>
                <a:solidFill>
                  <a:srgbClr val="0A0A0A"/>
                </a:solidFill>
                <a:effectLst/>
                <a:latin typeface="Google Sans"/>
              </a:rPr>
              <a:t> as </a:t>
            </a:r>
            <a:r>
              <a:rPr kumimoji="0" lang="fr-FR" altLang="fr-FR" sz="1400" b="0" i="0" u="none" strike="noStrike" cap="none" normalizeH="0" baseline="0" dirty="0" err="1">
                <a:ln>
                  <a:noFill/>
                </a:ln>
                <a:solidFill>
                  <a:srgbClr val="0A0A0A"/>
                </a:solidFill>
                <a:effectLst/>
                <a:latin typeface="Google Sans"/>
              </a:rPr>
              <a:t>they</a:t>
            </a:r>
            <a:r>
              <a:rPr kumimoji="0" lang="fr-FR" altLang="fr-FR" sz="1400" b="0" i="0" u="none" strike="noStrike" cap="none" normalizeH="0" baseline="0" dirty="0">
                <a:ln>
                  <a:noFill/>
                </a:ln>
                <a:solidFill>
                  <a:srgbClr val="0A0A0A"/>
                </a:solidFill>
                <a:effectLst/>
                <a:latin typeface="Google Sans"/>
              </a:rPr>
              <a:t> can </a:t>
            </a:r>
            <a:r>
              <a:rPr kumimoji="0" lang="fr-FR" altLang="fr-FR" sz="1400" b="0" i="0" u="none" strike="noStrike" cap="none" normalizeH="0" baseline="0" dirty="0" err="1">
                <a:ln>
                  <a:noFill/>
                </a:ln>
                <a:solidFill>
                  <a:srgbClr val="0A0A0A"/>
                </a:solidFill>
                <a:effectLst/>
                <a:latin typeface="Google Sans"/>
              </a:rPr>
              <a:t>be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difficult</a:t>
            </a:r>
            <a:r>
              <a:rPr kumimoji="0" lang="fr-FR" altLang="fr-FR" sz="1400" b="0" i="0" u="none" strike="noStrike" cap="none" normalizeH="0" baseline="0" dirty="0">
                <a:ln>
                  <a:noFill/>
                </a:ln>
                <a:solidFill>
                  <a:srgbClr val="0A0A0A"/>
                </a:solidFill>
                <a:effectLst/>
                <a:latin typeface="Google Sans"/>
              </a:rPr>
              <a:t> to train.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Diseases</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Check for </a:t>
            </a:r>
            <a:r>
              <a:rPr kumimoji="0" lang="fr-FR" altLang="fr-FR" sz="1400" b="0" i="0" u="none" strike="noStrike" cap="none" normalizeH="0" baseline="0" dirty="0" err="1">
                <a:ln>
                  <a:noFill/>
                </a:ln>
                <a:solidFill>
                  <a:srgbClr val="0A0A0A"/>
                </a:solidFill>
                <a:effectLst/>
                <a:latin typeface="Google Sans"/>
              </a:rPr>
              <a:t>symptoms</a:t>
            </a:r>
            <a:r>
              <a:rPr kumimoji="0" lang="fr-FR" altLang="fr-FR" sz="1400" b="0" i="0" u="none" strike="noStrike" cap="none" normalizeH="0" baseline="0" dirty="0">
                <a:ln>
                  <a:noFill/>
                </a:ln>
                <a:solidFill>
                  <a:srgbClr val="0A0A0A"/>
                </a:solidFill>
                <a:effectLst/>
                <a:latin typeface="Google Sans"/>
              </a:rPr>
              <a:t> of </a:t>
            </a:r>
            <a:r>
              <a:rPr kumimoji="0" lang="fr-FR" altLang="fr-FR" sz="1400" b="0" i="0" u="none" strike="noStrike" cap="none" normalizeH="0" baseline="0" dirty="0" err="1">
                <a:ln>
                  <a:noFill/>
                </a:ln>
                <a:solidFill>
                  <a:srgbClr val="0A0A0A"/>
                </a:solidFill>
                <a:effectLst/>
                <a:latin typeface="Google Sans"/>
              </a:rPr>
              <a:t>specific</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diseases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especially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trunk</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diseases</a:t>
            </a:r>
            <a:r>
              <a:rPr kumimoji="0" lang="fr-FR" altLang="fr-FR" sz="1400" b="0" i="0" u="none" strike="noStrike" cap="none" normalizeH="0" baseline="0" dirty="0">
                <a:ln>
                  <a:noFill/>
                </a:ln>
                <a:solidFill>
                  <a:srgbClr val="0A0A0A"/>
                </a:solidFill>
                <a:effectLst/>
                <a:latin typeface="Google Sans"/>
              </a:rPr>
              <a:t> like </a:t>
            </a:r>
            <a:r>
              <a:rPr kumimoji="0" lang="fr-FR" altLang="fr-FR" sz="1400" b="0" i="0" u="none" strike="noStrike" cap="none" normalizeH="0" baseline="0" dirty="0" err="1">
                <a:ln>
                  <a:noFill/>
                </a:ln>
                <a:solidFill>
                  <a:srgbClr val="0A0A0A"/>
                </a:solidFill>
                <a:effectLst/>
                <a:latin typeface="Google Sans"/>
              </a:rPr>
              <a:t>Phomopsis</a:t>
            </a:r>
            <a:r>
              <a:rPr kumimoji="0" lang="fr-FR" altLang="fr-FR" sz="1400" b="0" i="0" u="none" strike="noStrike" cap="none" normalizeH="0" baseline="0" dirty="0">
                <a:ln>
                  <a:noFill/>
                </a:ln>
                <a:solidFill>
                  <a:srgbClr val="0A0A0A"/>
                </a:solidFill>
                <a:effectLst/>
                <a:latin typeface="Google Sans"/>
              </a:rPr>
              <a:t>, and </a:t>
            </a:r>
            <a:r>
              <a:rPr kumimoji="0" lang="fr-FR" altLang="fr-FR" sz="1400" b="0" i="0" u="none" strike="noStrike" cap="none" normalizeH="0" baseline="0" dirty="0" err="1">
                <a:ln>
                  <a:noFill/>
                </a:ln>
                <a:solidFill>
                  <a:srgbClr val="0A0A0A"/>
                </a:solidFill>
                <a:effectLst/>
                <a:latin typeface="Google Sans"/>
              </a:rPr>
              <a:t>ensure</a:t>
            </a:r>
            <a:r>
              <a:rPr kumimoji="0" lang="fr-FR" altLang="fr-FR" sz="1400" b="0" i="0" u="none" strike="noStrike" cap="none" normalizeH="0" baseline="0" dirty="0">
                <a:ln>
                  <a:noFill/>
                </a:ln>
                <a:solidFill>
                  <a:srgbClr val="0A0A0A"/>
                </a:solidFill>
                <a:effectLst/>
                <a:latin typeface="Google Sans"/>
              </a:rPr>
              <a:t> the </a:t>
            </a:r>
            <a:r>
              <a:rPr kumimoji="0" lang="fr-FR" altLang="fr-FR" sz="1400" b="0" i="0" u="none" strike="noStrike" cap="none" normalizeH="0" baseline="0" dirty="0" err="1">
                <a:ln>
                  <a:noFill/>
                </a:ln>
                <a:solidFill>
                  <a:srgbClr val="0A0A0A"/>
                </a:solidFill>
                <a:effectLst/>
                <a:latin typeface="Google Sans"/>
              </a:rPr>
              <a:t>planting</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material</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isn't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from</a:t>
            </a:r>
            <a:r>
              <a:rPr kumimoji="0" lang="fr-FR" altLang="fr-FR" sz="1400" b="0" i="0" u="none" strike="noStrike" cap="none" normalizeH="0" baseline="0" dirty="0">
                <a:ln>
                  <a:noFill/>
                </a:ln>
                <a:solidFill>
                  <a:srgbClr val="0A0A0A"/>
                </a:solidFill>
                <a:effectLst/>
                <a:latin typeface="Google Sans"/>
              </a:rPr>
              <a:t> a source </a:t>
            </a:r>
            <a:r>
              <a:rPr kumimoji="0" lang="fr-FR" altLang="fr-FR" sz="1400" b="0" i="0" u="none" strike="noStrike" cap="none" normalizeH="0" baseline="0" dirty="0" err="1">
                <a:ln>
                  <a:noFill/>
                </a:ln>
                <a:solidFill>
                  <a:srgbClr val="0A0A0A"/>
                </a:solidFill>
                <a:effectLst/>
                <a:latin typeface="Google Sans"/>
              </a:rPr>
              <a:t>with</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unknown</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disease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history</a:t>
            </a:r>
            <a:r>
              <a:rPr kumimoji="0" lang="fr-FR" altLang="fr-FR" sz="14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rgbClr val="0A0A0A"/>
                </a:solidFill>
                <a:effectLst/>
                <a:latin typeface="Google Sans"/>
              </a:rPr>
              <a:t>Laboratory</a:t>
            </a:r>
            <a:r>
              <a:rPr kumimoji="0" lang="fr-FR" altLang="fr-FR" sz="1600" b="1" i="0" u="none" strike="noStrike" cap="none" normalizeH="0" baseline="0" dirty="0">
                <a:ln>
                  <a:noFill/>
                </a:ln>
                <a:solidFill>
                  <a:srgbClr val="0A0A0A"/>
                </a:solidFill>
                <a:effectLst/>
                <a:latin typeface="Google Sans"/>
              </a:rPr>
              <a:t> </a:t>
            </a:r>
            <a:r>
              <a:rPr kumimoji="0" lang="fr-FR" altLang="fr-FR" sz="1600" b="1" i="0" u="none" strike="noStrike" cap="none" normalizeH="0" baseline="0" dirty="0" err="1">
                <a:ln>
                  <a:noFill/>
                </a:ln>
                <a:solidFill>
                  <a:srgbClr val="0A0A0A"/>
                </a:solidFill>
                <a:effectLst/>
                <a:latin typeface="Google Sans"/>
              </a:rPr>
              <a:t>testing</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Tissue </a:t>
            </a:r>
            <a:r>
              <a:rPr kumimoji="0" lang="fr-FR" altLang="fr-FR" sz="1400" b="1" i="0" u="none" strike="noStrike" cap="none" normalizeH="0" baseline="0" dirty="0" err="1">
                <a:ln>
                  <a:noFill/>
                </a:ln>
                <a:solidFill>
                  <a:srgbClr val="0A0A0A"/>
                </a:solidFill>
                <a:effectLst/>
                <a:latin typeface="Google Sans"/>
              </a:rPr>
              <a:t>analysis</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petiole</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testing</a:t>
            </a:r>
            <a:r>
              <a:rPr kumimoji="0" lang="fr-FR" altLang="fr-FR" sz="1400" b="1" i="0" u="none" strike="noStrike" cap="none" normalizeH="0" baseline="0" dirty="0">
                <a:ln>
                  <a:noFill/>
                </a:ln>
                <a:solidFill>
                  <a:srgbClr val="0A0A0A"/>
                </a:solidFill>
                <a:effectLst/>
                <a:latin typeface="Google Sans"/>
              </a:rPr>
              <a:t>):</a:t>
            </a:r>
            <a:endParaRPr kumimoji="0" lang="fr-FR" altLang="fr-FR" sz="14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Purpose</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To check the </a:t>
            </a:r>
            <a:r>
              <a:rPr kumimoji="0" lang="fr-FR" altLang="fr-FR" sz="1400" b="0" i="0" u="none" strike="noStrike" cap="none" normalizeH="0" baseline="0" dirty="0" err="1">
                <a:ln>
                  <a:noFill/>
                </a:ln>
                <a:solidFill>
                  <a:srgbClr val="0A0A0A"/>
                </a:solidFill>
                <a:effectLst/>
                <a:latin typeface="Google Sans"/>
              </a:rPr>
              <a:t>nutrient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levels</a:t>
            </a:r>
            <a:r>
              <a:rPr kumimoji="0" lang="fr-FR" altLang="fr-FR" sz="1400" b="0" i="0" u="none" strike="noStrike" cap="none" normalizeH="0" baseline="0" dirty="0">
                <a:ln>
                  <a:noFill/>
                </a:ln>
                <a:solidFill>
                  <a:srgbClr val="0A0A0A"/>
                </a:solidFill>
                <a:effectLst/>
                <a:latin typeface="Google Sans"/>
              </a:rPr>
              <a:t> (like </a:t>
            </a:r>
            <a:r>
              <a:rPr kumimoji="0" lang="fr-FR" altLang="fr-FR" sz="1400" b="0" i="0" u="none" strike="noStrike" cap="none" normalizeH="0" baseline="0" dirty="0" err="1">
                <a:ln>
                  <a:noFill/>
                </a:ln>
                <a:solidFill>
                  <a:srgbClr val="0A0A0A"/>
                </a:solidFill>
                <a:effectLst/>
                <a:latin typeface="Google Sans"/>
              </a:rPr>
              <a:t>nitrogen</a:t>
            </a:r>
            <a:r>
              <a:rPr kumimoji="0" lang="fr-FR" altLang="fr-FR" sz="1400" b="0" i="0" u="none" strike="noStrike" cap="none" normalizeH="0" baseline="0" dirty="0">
                <a:ln>
                  <a:noFill/>
                </a:ln>
                <a:solidFill>
                  <a:srgbClr val="0A0A0A"/>
                </a:solidFill>
                <a:effectLst/>
                <a:latin typeface="Google Sans"/>
              </a:rPr>
              <a:t>, potassium, and </a:t>
            </a:r>
            <a:r>
              <a:rPr kumimoji="0" lang="fr-FR" altLang="fr-FR" sz="1400" b="0" i="0" u="none" strike="noStrike" cap="none" normalizeH="0" baseline="0" dirty="0" err="1">
                <a:ln>
                  <a:noFill/>
                </a:ln>
                <a:solidFill>
                  <a:srgbClr val="0A0A0A"/>
                </a:solidFill>
                <a:effectLst/>
                <a:latin typeface="Google Sans"/>
              </a:rPr>
              <a:t>magnesium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actually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being</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absorbed</a:t>
            </a:r>
            <a:r>
              <a:rPr kumimoji="0" lang="fr-FR" altLang="fr-FR" sz="1400" b="0" i="0" u="none" strike="noStrike" cap="none" normalizeH="0" baseline="0" dirty="0">
                <a:ln>
                  <a:noFill/>
                </a:ln>
                <a:solidFill>
                  <a:srgbClr val="0A0A0A"/>
                </a:solidFill>
                <a:effectLst/>
                <a:latin typeface="Google Sans"/>
              </a:rPr>
              <a:t> by the plant.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When</a:t>
            </a:r>
            <a:r>
              <a:rPr kumimoji="0" lang="fr-FR" altLang="fr-FR" sz="1400" b="1" i="0" u="none" strike="noStrike" cap="none" normalizeH="0" baseline="0" dirty="0">
                <a:ln>
                  <a:noFill/>
                </a:ln>
                <a:solidFill>
                  <a:srgbClr val="0A0A0A"/>
                </a:solidFill>
                <a:effectLst/>
                <a:latin typeface="Google Sans"/>
              </a:rPr>
              <a:t> to </a:t>
            </a:r>
            <a:r>
              <a:rPr kumimoji="0" lang="fr-FR" altLang="fr-FR" sz="1400" b="1" i="0" u="none" strike="noStrike" cap="none" normalizeH="0" baseline="0" dirty="0" err="1">
                <a:ln>
                  <a:noFill/>
                </a:ln>
                <a:solidFill>
                  <a:srgbClr val="0A0A0A"/>
                </a:solidFill>
                <a:effectLst/>
                <a:latin typeface="Google Sans"/>
              </a:rPr>
              <a:t>sample</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Typically</a:t>
            </a:r>
            <a:r>
              <a:rPr kumimoji="0" lang="fr-FR" altLang="fr-FR" sz="1400" b="0" i="0" u="none" strike="noStrike" cap="none" normalizeH="0" baseline="0" dirty="0">
                <a:ln>
                  <a:noFill/>
                </a:ln>
                <a:solidFill>
                  <a:srgbClr val="0A0A0A"/>
                </a:solidFill>
                <a:effectLst/>
                <a:latin typeface="Google Sans"/>
              </a:rPr>
              <a:t> at bloom time or </a:t>
            </a:r>
            <a:r>
              <a:rPr kumimoji="0" lang="fr-FR" altLang="fr-FR" sz="1400" b="0" i="0" u="none" strike="noStrike" cap="none" normalizeH="0" baseline="0" dirty="0" err="1">
                <a:ln>
                  <a:noFill/>
                </a:ln>
                <a:solidFill>
                  <a:srgbClr val="0A0A0A"/>
                </a:solidFill>
                <a:effectLst/>
                <a:latin typeface="Google Sans"/>
              </a:rPr>
              <a:t>near</a:t>
            </a:r>
            <a:r>
              <a:rPr kumimoji="0" lang="fr-FR" altLang="fr-FR" sz="1400" b="0" i="0" u="none" strike="noStrike" cap="none" normalizeH="0" baseline="0" dirty="0">
                <a:ln>
                  <a:noFill/>
                </a:ln>
                <a:solidFill>
                  <a:srgbClr val="0A0A0A"/>
                </a:solidFill>
                <a:effectLst/>
                <a:latin typeface="Google Sans"/>
              </a:rPr>
              <a:t> the end of </a:t>
            </a:r>
            <a:r>
              <a:rPr kumimoji="0" lang="fr-FR" altLang="fr-FR" sz="1400" b="0" i="0" u="none" strike="noStrike" cap="none" normalizeH="0" baseline="0" dirty="0" err="1">
                <a:ln>
                  <a:noFill/>
                </a:ln>
                <a:solidFill>
                  <a:srgbClr val="0A0A0A"/>
                </a:solidFill>
                <a:effectLst/>
                <a:latin typeface="Google Sans"/>
              </a:rPr>
              <a:t>veraison</a:t>
            </a:r>
            <a:r>
              <a:rPr kumimoji="0" lang="fr-FR" altLang="fr-FR" sz="14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How to </a:t>
            </a:r>
            <a:r>
              <a:rPr kumimoji="0" lang="fr-FR" altLang="fr-FR" sz="1400" b="1" i="0" u="none" strike="noStrike" cap="none" normalizeH="0" baseline="0" dirty="0" err="1">
                <a:ln>
                  <a:noFill/>
                </a:ln>
                <a:solidFill>
                  <a:srgbClr val="0A0A0A"/>
                </a:solidFill>
                <a:effectLst/>
                <a:latin typeface="Google Sans"/>
              </a:rPr>
              <a:t>sample</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Collect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petioles</a:t>
            </a:r>
            <a:r>
              <a:rPr kumimoji="0" lang="fr-FR" altLang="fr-FR" sz="1400" b="0" i="0" u="none" strike="noStrike" cap="none" normalizeH="0" baseline="0" dirty="0">
                <a:ln>
                  <a:noFill/>
                </a:ln>
                <a:solidFill>
                  <a:srgbClr val="0A0A0A"/>
                </a:solidFill>
                <a:effectLst/>
                <a:latin typeface="Google Sans"/>
              </a:rPr>
              <a:t> (the </a:t>
            </a:r>
            <a:r>
              <a:rPr kumimoji="0" lang="fr-FR" altLang="fr-FR" sz="1400" b="0" i="0" u="none" strike="noStrike" cap="none" normalizeH="0" baseline="0" dirty="0" err="1">
                <a:ln>
                  <a:noFill/>
                </a:ln>
                <a:solidFill>
                  <a:srgbClr val="0A0A0A"/>
                </a:solidFill>
                <a:effectLst/>
                <a:latin typeface="Google Sans"/>
              </a:rPr>
              <a:t>leaf</a:t>
            </a:r>
            <a:r>
              <a:rPr kumimoji="0" lang="fr-FR" altLang="fr-FR" sz="1400" b="0" i="0" u="none" strike="noStrike" cap="none" normalizeH="0" baseline="0" dirty="0">
                <a:ln>
                  <a:noFill/>
                </a:ln>
                <a:solidFill>
                  <a:srgbClr val="0A0A0A"/>
                </a:solidFill>
                <a:effectLst/>
                <a:latin typeface="Google Sans"/>
              </a:rPr>
              <a:t> stem) </a:t>
            </a:r>
            <a:r>
              <a:rPr kumimoji="0" lang="fr-FR" altLang="fr-FR" sz="1400" b="0" i="0" u="none" strike="noStrike" cap="none" normalizeH="0" baseline="0" dirty="0" err="1">
                <a:ln>
                  <a:noFill/>
                </a:ln>
                <a:solidFill>
                  <a:srgbClr val="0A0A0A"/>
                </a:solidFill>
                <a:effectLst/>
                <a:latin typeface="Google Sans"/>
              </a:rPr>
              <a:t>from</a:t>
            </a:r>
            <a:r>
              <a:rPr kumimoji="0" lang="fr-FR" altLang="fr-FR" sz="1400" b="0" i="0" u="none" strike="noStrike" cap="none" normalizeH="0" baseline="0" dirty="0">
                <a:ln>
                  <a:noFill/>
                </a:ln>
                <a:solidFill>
                  <a:srgbClr val="0A0A0A"/>
                </a:solidFill>
                <a:effectLst/>
                <a:latin typeface="Google Sans"/>
              </a:rPr>
              <a:t> a </a:t>
            </a:r>
            <a:r>
              <a:rPr kumimoji="0" lang="fr-FR" altLang="fr-FR" sz="1400" b="0" i="0" u="none" strike="noStrike" cap="none" normalizeH="0" baseline="0" dirty="0" err="1">
                <a:ln>
                  <a:noFill/>
                </a:ln>
                <a:solidFill>
                  <a:srgbClr val="0A0A0A"/>
                </a:solidFill>
                <a:effectLst/>
                <a:latin typeface="Google Sans"/>
              </a:rPr>
              <a:t>specific</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number</a:t>
            </a:r>
            <a:r>
              <a:rPr kumimoji="0" lang="fr-FR" altLang="fr-FR" sz="1400" b="0" i="0" u="none" strike="noStrike" cap="none" normalizeH="0" baseline="0" dirty="0">
                <a:ln>
                  <a:noFill/>
                </a:ln>
                <a:solidFill>
                  <a:srgbClr val="0A0A0A"/>
                </a:solidFill>
                <a:effectLst/>
                <a:latin typeface="Google Sans"/>
              </a:rPr>
              <a:t> of </a:t>
            </a:r>
            <a:r>
              <a:rPr kumimoji="0" lang="fr-FR" altLang="fr-FR" sz="1400" b="0" i="0" u="none" strike="noStrike" cap="none" normalizeH="0" baseline="0" dirty="0" err="1">
                <a:ln>
                  <a:noFill/>
                </a:ln>
                <a:solidFill>
                  <a:srgbClr val="0A0A0A"/>
                </a:solidFill>
                <a:effectLst/>
                <a:latin typeface="Google Sans"/>
              </a:rPr>
              <a:t>healthy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leaves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from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representative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uniform</a:t>
            </a:r>
            <a:r>
              <a:rPr kumimoji="0" lang="fr-FR" altLang="fr-FR" sz="1400" b="0" i="0" u="none" strike="noStrike" cap="none" normalizeH="0" baseline="0" dirty="0">
                <a:ln>
                  <a:noFill/>
                </a:ln>
                <a:solidFill>
                  <a:srgbClr val="0A0A0A"/>
                </a:solidFill>
                <a:effectLst/>
                <a:latin typeface="Google Sans"/>
              </a:rPr>
              <a:t> vines </a:t>
            </a:r>
            <a:r>
              <a:rPr kumimoji="0" lang="fr-FR" altLang="fr-FR" sz="1400" b="0" i="0" u="none" strike="noStrike" cap="none" normalizeH="0" baseline="0" dirty="0" err="1">
                <a:ln>
                  <a:noFill/>
                </a:ln>
                <a:solidFill>
                  <a:srgbClr val="0A0A0A"/>
                </a:solidFill>
                <a:effectLst/>
                <a:latin typeface="Google Sans"/>
              </a:rPr>
              <a:t>within</a:t>
            </a:r>
            <a:r>
              <a:rPr kumimoji="0" lang="fr-FR" altLang="fr-FR" sz="1400" b="0" i="0" u="none" strike="noStrike" cap="none" normalizeH="0" baseline="0" dirty="0">
                <a:ln>
                  <a:noFill/>
                </a:ln>
                <a:solidFill>
                  <a:srgbClr val="0A0A0A"/>
                </a:solidFill>
                <a:effectLst/>
                <a:latin typeface="Google Sans"/>
              </a:rPr>
              <a:t> a block. </a:t>
            </a:r>
            <a:r>
              <a:rPr kumimoji="0" lang="fr-FR" altLang="fr-FR" sz="1400" b="0" i="0" u="none" strike="noStrike" cap="none" normalizeH="0" baseline="0" dirty="0" err="1">
                <a:ln>
                  <a:noFill/>
                </a:ln>
                <a:solidFill>
                  <a:srgbClr val="0A0A0A"/>
                </a:solidFill>
                <a:effectLst/>
                <a:latin typeface="Google Sans"/>
              </a:rPr>
              <a:t>Discard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any</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leaves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with</a:t>
            </a:r>
            <a:r>
              <a:rPr kumimoji="0" lang="fr-FR" altLang="fr-FR" sz="1400" b="0" i="0" u="none" strike="noStrike" cap="none" normalizeH="0" baseline="0" dirty="0">
                <a:ln>
                  <a:noFill/>
                </a:ln>
                <a:solidFill>
                  <a:srgbClr val="0A0A0A"/>
                </a:solidFill>
                <a:effectLst/>
                <a:latin typeface="Google Sans"/>
              </a:rPr>
              <a:t> visible damage.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Virus </a:t>
            </a:r>
            <a:r>
              <a:rPr kumimoji="0" lang="fr-FR" altLang="fr-FR" sz="1400" b="1" i="0" u="none" strike="noStrike" cap="none" normalizeH="0" baseline="0" dirty="0" err="1">
                <a:ln>
                  <a:noFill/>
                </a:ln>
                <a:solidFill>
                  <a:srgbClr val="0A0A0A"/>
                </a:solidFill>
                <a:effectLst/>
                <a:latin typeface="Google Sans"/>
              </a:rPr>
              <a:t>testing</a:t>
            </a:r>
            <a:r>
              <a:rPr kumimoji="0" lang="fr-FR" altLang="fr-FR" sz="1400" b="1" i="0" u="none" strike="noStrike" cap="none" normalizeH="0" baseline="0" dirty="0">
                <a:ln>
                  <a:noFill/>
                </a:ln>
                <a:solidFill>
                  <a:srgbClr val="0A0A0A"/>
                </a:solidFill>
                <a:effectLst/>
                <a:latin typeface="Google Sans"/>
              </a:rPr>
              <a:t>:</a:t>
            </a:r>
            <a:endParaRPr kumimoji="0" lang="fr-FR" altLang="fr-FR" sz="14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Purpose</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To </a:t>
            </a:r>
            <a:r>
              <a:rPr kumimoji="0" lang="fr-FR" altLang="fr-FR" sz="1400" b="0" i="0" u="none" strike="noStrike" cap="none" normalizeH="0" baseline="0" dirty="0" err="1">
                <a:ln>
                  <a:noFill/>
                </a:ln>
                <a:solidFill>
                  <a:srgbClr val="0A0A0A"/>
                </a:solidFill>
                <a:effectLst/>
                <a:latin typeface="Google Sans"/>
              </a:rPr>
              <a:t>identify</a:t>
            </a:r>
            <a:r>
              <a:rPr kumimoji="0" lang="fr-FR" altLang="fr-FR" sz="1400" b="0" i="0" u="none" strike="noStrike" cap="none" normalizeH="0" baseline="0" dirty="0">
                <a:ln>
                  <a:noFill/>
                </a:ln>
                <a:solidFill>
                  <a:srgbClr val="0A0A0A"/>
                </a:solidFill>
                <a:effectLst/>
                <a:latin typeface="Google Sans"/>
              </a:rPr>
              <a:t> viral infections </a:t>
            </a:r>
            <a:r>
              <a:rPr kumimoji="0" lang="fr-FR" altLang="fr-FR" sz="1400" b="0" i="0" u="none" strike="noStrike" cap="none" normalizeH="0" baseline="0" dirty="0" err="1">
                <a:ln>
                  <a:noFill/>
                </a:ln>
                <a:solidFill>
                  <a:srgbClr val="0A0A0A"/>
                </a:solidFill>
                <a:effectLst/>
                <a:latin typeface="Google Sans"/>
              </a:rPr>
              <a:t>that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may</a:t>
            </a:r>
            <a:r>
              <a:rPr kumimoji="0" lang="fr-FR" altLang="fr-FR" sz="1400" b="0" i="0" u="none" strike="noStrike" cap="none" normalizeH="0" baseline="0" dirty="0">
                <a:ln>
                  <a:noFill/>
                </a:ln>
                <a:solidFill>
                  <a:srgbClr val="0A0A0A"/>
                </a:solidFill>
                <a:effectLst/>
                <a:latin typeface="Google Sans"/>
              </a:rPr>
              <a:t> not </a:t>
            </a:r>
            <a:r>
              <a:rPr kumimoji="0" lang="fr-FR" altLang="fr-FR" sz="1400" b="0" i="0" u="none" strike="noStrike" cap="none" normalizeH="0" baseline="0" dirty="0" err="1">
                <a:ln>
                  <a:noFill/>
                </a:ln>
                <a:solidFill>
                  <a:srgbClr val="0A0A0A"/>
                </a:solidFill>
                <a:effectLst/>
                <a:latin typeface="Google Sans"/>
              </a:rPr>
              <a:t>be</a:t>
            </a:r>
            <a:r>
              <a:rPr kumimoji="0" lang="fr-FR" altLang="fr-FR" sz="1400" b="0" i="0" u="none" strike="noStrike" cap="none" normalizeH="0" baseline="0" dirty="0">
                <a:ln>
                  <a:noFill/>
                </a:ln>
                <a:solidFill>
                  <a:srgbClr val="0A0A0A"/>
                </a:solidFill>
                <a:effectLst/>
                <a:latin typeface="Google Sans"/>
              </a:rPr>
              <a:t> visible.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Method:</a:t>
            </a:r>
            <a:r>
              <a:rPr kumimoji="0" lang="fr-FR" altLang="fr-FR" sz="1400" b="0" i="0" u="none" strike="noStrike" cap="none" normalizeH="0" baseline="0" dirty="0">
                <a:ln>
                  <a:noFill/>
                </a:ln>
                <a:solidFill>
                  <a:srgbClr val="0A0A0A"/>
                </a:solidFill>
                <a:effectLst/>
                <a:latin typeface="Google Sans"/>
              </a:rPr>
              <a:t> Use techniques like </a:t>
            </a:r>
            <a:r>
              <a:rPr kumimoji="0" lang="fr-FR" altLang="fr-FR" sz="1400" b="0" i="0" u="none" strike="noStrike" cap="none" normalizeH="0" baseline="0" dirty="0" err="1">
                <a:ln>
                  <a:noFill/>
                </a:ln>
                <a:solidFill>
                  <a:srgbClr val="0A0A0A"/>
                </a:solidFill>
                <a:effectLst/>
                <a:latin typeface="Google Sans"/>
              </a:rPr>
              <a:t>serological</a:t>
            </a:r>
            <a:r>
              <a:rPr kumimoji="0" lang="fr-FR" altLang="fr-FR" sz="1400" b="0" i="0" u="none" strike="noStrike" cap="none" normalizeH="0" baseline="0" dirty="0">
                <a:ln>
                  <a:noFill/>
                </a:ln>
                <a:solidFill>
                  <a:srgbClr val="0A0A0A"/>
                </a:solidFill>
                <a:effectLst/>
                <a:latin typeface="Google Sans"/>
              </a:rPr>
              <a:t> or </a:t>
            </a:r>
            <a:r>
              <a:rPr kumimoji="0" lang="fr-FR" altLang="fr-FR" sz="1400" b="0" i="0" u="none" strike="noStrike" cap="none" normalizeH="0" baseline="0" dirty="0" err="1">
                <a:ln>
                  <a:noFill/>
                </a:ln>
                <a:solidFill>
                  <a:srgbClr val="0A0A0A"/>
                </a:solidFill>
                <a:effectLst/>
                <a:latin typeface="Google Sans"/>
              </a:rPr>
              <a:t>molecular</a:t>
            </a:r>
            <a:r>
              <a:rPr kumimoji="0" lang="fr-FR" altLang="fr-FR" sz="1400" b="0" i="0" u="none" strike="noStrike" cap="none" normalizeH="0" baseline="0" dirty="0">
                <a:ln>
                  <a:noFill/>
                </a:ln>
                <a:solidFill>
                  <a:srgbClr val="0A0A0A"/>
                </a:solidFill>
                <a:effectLst/>
                <a:latin typeface="Google Sans"/>
              </a:rPr>
              <a:t> (e.g., </a:t>
            </a:r>
            <a:r>
              <a:rPr kumimoji="0" lang="fr-FR" altLang="fr-FR" sz="1400" b="0" i="0" u="none" strike="noStrike" cap="none" normalizeH="0" baseline="0" dirty="0">
                <a:ln>
                  <a:noFill/>
                </a:ln>
                <a:solidFill>
                  <a:srgbClr val="0A0A0A"/>
                </a:solidFill>
                <a:effectLst/>
                <a:latin typeface="Google Sans"/>
                <a:hlinkClick r:id="rId2"/>
              </a:rPr>
              <a:t>PCR</a:t>
            </a:r>
            <a:r>
              <a:rPr kumimoji="0" lang="fr-FR" altLang="fr-FR" sz="1400" b="0" i="0" u="none" strike="noStrike" cap="none" normalizeH="0" baseline="0" dirty="0">
                <a:ln>
                  <a:noFill/>
                </a:ln>
                <a:solidFill>
                  <a:srgbClr val="0A0A0A"/>
                </a:solidFill>
                <a:effectLst/>
                <a:latin typeface="Google Sans"/>
              </a:rPr>
              <a:t>) tests to </a:t>
            </a:r>
            <a:r>
              <a:rPr kumimoji="0" lang="fr-FR" altLang="fr-FR" sz="1400" b="0" i="0" u="none" strike="noStrike" cap="none" normalizeH="0" baseline="0" dirty="0" err="1">
                <a:ln>
                  <a:noFill/>
                </a:ln>
                <a:solidFill>
                  <a:srgbClr val="0A0A0A"/>
                </a:solidFill>
                <a:effectLst/>
                <a:latin typeface="Google Sans"/>
              </a:rPr>
              <a:t>detect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viruses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such</a:t>
            </a:r>
            <a:r>
              <a:rPr kumimoji="0" lang="fr-FR" altLang="fr-FR" sz="1400" b="0" i="0" u="none" strike="noStrike" cap="none" normalizeH="0" baseline="0" dirty="0">
                <a:ln>
                  <a:noFill/>
                </a:ln>
                <a:solidFill>
                  <a:srgbClr val="0A0A0A"/>
                </a:solidFill>
                <a:effectLst/>
                <a:latin typeface="Google Sans"/>
              </a:rPr>
              <a:t> as </a:t>
            </a:r>
            <a:r>
              <a:rPr kumimoji="0" lang="fr-FR" altLang="fr-FR" sz="1400" b="0" i="0" u="none" strike="noStrike" cap="none" normalizeH="0" baseline="0" dirty="0" err="1">
                <a:ln>
                  <a:noFill/>
                </a:ln>
                <a:solidFill>
                  <a:srgbClr val="0A0A0A"/>
                </a:solidFill>
                <a:effectLst/>
                <a:latin typeface="Google Sans"/>
              </a:rPr>
              <a:t>leaf</a:t>
            </a:r>
            <a:r>
              <a:rPr kumimoji="0" lang="fr-FR" altLang="fr-FR" sz="1400" b="0" i="0" u="none" strike="noStrike" cap="none" normalizeH="0" baseline="0" dirty="0">
                <a:ln>
                  <a:noFill/>
                </a:ln>
                <a:solidFill>
                  <a:srgbClr val="0A0A0A"/>
                </a:solidFill>
                <a:effectLst/>
                <a:latin typeface="Google Sans"/>
              </a:rPr>
              <a:t> roll and GVA.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Frequency:</a:t>
            </a:r>
            <a:r>
              <a:rPr kumimoji="0" lang="fr-FR" altLang="fr-FR" sz="1400" b="0" i="0" u="none" strike="noStrike" cap="none" normalizeH="0" baseline="0" dirty="0">
                <a:ln>
                  <a:noFill/>
                </a:ln>
                <a:solidFill>
                  <a:srgbClr val="0A0A0A"/>
                </a:solidFill>
                <a:effectLst/>
                <a:latin typeface="Google Sans"/>
              </a:rPr>
              <a:t> Source block inspections </a:t>
            </a:r>
            <a:r>
              <a:rPr kumimoji="0" lang="fr-FR" altLang="fr-FR" sz="1400" b="0" i="0" u="none" strike="noStrike" cap="none" normalizeH="0" baseline="0" dirty="0" err="1">
                <a:ln>
                  <a:noFill/>
                </a:ln>
                <a:solidFill>
                  <a:srgbClr val="0A0A0A"/>
                </a:solidFill>
                <a:effectLst/>
                <a:latin typeface="Google Sans"/>
              </a:rPr>
              <a:t>should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occur</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after</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harvest</a:t>
            </a:r>
            <a:r>
              <a:rPr kumimoji="0" lang="fr-FR" altLang="fr-FR" sz="1400" b="0" i="0" u="none" strike="noStrike" cap="none" normalizeH="0" baseline="0" dirty="0">
                <a:ln>
                  <a:noFill/>
                </a:ln>
                <a:solidFill>
                  <a:srgbClr val="0A0A0A"/>
                </a:solidFill>
                <a:effectLst/>
                <a:latin typeface="Google Sans"/>
              </a:rPr>
              <a:t>, and </a:t>
            </a:r>
            <a:r>
              <a:rPr kumimoji="0" lang="fr-FR" altLang="fr-FR" sz="1400" b="0" i="0" u="none" strike="noStrike" cap="none" normalizeH="0" baseline="0" dirty="0" err="1">
                <a:ln>
                  <a:noFill/>
                </a:ln>
                <a:solidFill>
                  <a:srgbClr val="0A0A0A"/>
                </a:solidFill>
                <a:effectLst/>
                <a:latin typeface="Google Sans"/>
              </a:rPr>
              <a:t>regular</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testing</a:t>
            </a:r>
            <a:r>
              <a:rPr kumimoji="0" lang="fr-FR" altLang="fr-FR" sz="1400" b="0" i="0" u="none" strike="noStrike" cap="none" normalizeH="0" baseline="0" dirty="0">
                <a:ln>
                  <a:noFill/>
                </a:ln>
                <a:solidFill>
                  <a:srgbClr val="0A0A0A"/>
                </a:solidFill>
                <a:effectLst/>
                <a:latin typeface="Google Sans"/>
              </a:rPr>
              <a:t> (e.g., </a:t>
            </a:r>
            <a:r>
              <a:rPr kumimoji="0" lang="fr-FR" altLang="fr-FR" sz="1400" b="0" i="0" u="none" strike="noStrike" cap="none" normalizeH="0" baseline="0" dirty="0" err="1">
                <a:ln>
                  <a:noFill/>
                </a:ln>
                <a:solidFill>
                  <a:srgbClr val="0A0A0A"/>
                </a:solidFill>
                <a:effectLst/>
                <a:latin typeface="Google Sans"/>
              </a:rPr>
              <a:t>annually</a:t>
            </a:r>
            <a:r>
              <a:rPr kumimoji="0" lang="fr-FR" altLang="fr-FR" sz="1400" b="0" i="0" u="none" strike="noStrike" cap="none" normalizeH="0" baseline="0" dirty="0">
                <a:ln>
                  <a:noFill/>
                </a:ln>
                <a:solidFill>
                  <a:srgbClr val="0A0A0A"/>
                </a:solidFill>
                <a:effectLst/>
                <a:latin typeface="Google Sans"/>
              </a:rPr>
              <a:t> or </a:t>
            </a:r>
            <a:r>
              <a:rPr kumimoji="0" lang="fr-FR" altLang="fr-FR" sz="1400" b="0" i="0" u="none" strike="noStrike" cap="none" normalizeH="0" baseline="0" dirty="0" err="1">
                <a:ln>
                  <a:noFill/>
                </a:ln>
                <a:solidFill>
                  <a:srgbClr val="0A0A0A"/>
                </a:solidFill>
                <a:effectLst/>
                <a:latin typeface="Google Sans"/>
              </a:rPr>
              <a:t>every</a:t>
            </a:r>
            <a:r>
              <a:rPr kumimoji="0" lang="fr-FR" altLang="fr-FR" sz="1400" b="0" i="0" u="none" strike="noStrike" cap="none" normalizeH="0" baseline="0" dirty="0">
                <a:ln>
                  <a:noFill/>
                </a:ln>
                <a:solidFill>
                  <a:srgbClr val="0A0A0A"/>
                </a:solidFill>
                <a:effectLst/>
                <a:latin typeface="Google Sans"/>
              </a:rPr>
              <a:t> few </a:t>
            </a:r>
            <a:r>
              <a:rPr kumimoji="0" lang="fr-FR" altLang="fr-FR" sz="1400" b="0" i="0" u="none" strike="noStrike" cap="none" normalizeH="0" baseline="0" dirty="0" err="1">
                <a:ln>
                  <a:noFill/>
                </a:ln>
                <a:solidFill>
                  <a:srgbClr val="0A0A0A"/>
                </a:solidFill>
                <a:effectLst/>
                <a:latin typeface="Google Sans"/>
              </a:rPr>
              <a:t>years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is</a:t>
            </a:r>
            <a:r>
              <a:rPr kumimoji="0" lang="fr-FR" altLang="fr-FR" sz="1400" b="0" i="0" u="none" strike="noStrike" cap="none" normalizeH="0" baseline="0" dirty="0">
                <a:ln>
                  <a:noFill/>
                </a:ln>
                <a:solidFill>
                  <a:srgbClr val="0A0A0A"/>
                </a:solidFill>
                <a:effectLst/>
                <a:latin typeface="Google Sans"/>
              </a:rPr>
              <a:t> crucial.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A0A0A"/>
                </a:solidFill>
                <a:effectLst/>
                <a:latin typeface="Google Sans"/>
              </a:rPr>
              <a:t>Best practices</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rgbClr val="0A0A0A"/>
                </a:solidFill>
                <a:effectLst/>
                <a:latin typeface="Google Sans"/>
              </a:rPr>
              <a:t>Source </a:t>
            </a:r>
            <a:r>
              <a:rPr kumimoji="0" lang="fr-FR" altLang="fr-FR" sz="1400" b="1" i="0" u="none" strike="noStrike" cap="none" normalizeH="0" baseline="0" dirty="0" err="1">
                <a:ln>
                  <a:noFill/>
                </a:ln>
                <a:solidFill>
                  <a:srgbClr val="0A0A0A"/>
                </a:solidFill>
                <a:effectLst/>
                <a:latin typeface="Google Sans"/>
              </a:rPr>
              <a:t>materials</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carefully</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Only</a:t>
            </a:r>
            <a:r>
              <a:rPr kumimoji="0" lang="fr-FR" altLang="fr-FR" sz="1400" b="0" i="0" u="none" strike="noStrike" cap="none" normalizeH="0" baseline="0" dirty="0">
                <a:ln>
                  <a:noFill/>
                </a:ln>
                <a:solidFill>
                  <a:srgbClr val="0A0A0A"/>
                </a:solidFill>
                <a:effectLst/>
                <a:latin typeface="Google Sans"/>
              </a:rPr>
              <a:t> source </a:t>
            </a:r>
            <a:r>
              <a:rPr kumimoji="0" lang="fr-FR" altLang="fr-FR" sz="1400" b="0" i="0" u="none" strike="noStrike" cap="none" normalizeH="0" baseline="0" dirty="0" err="1">
                <a:ln>
                  <a:noFill/>
                </a:ln>
                <a:solidFill>
                  <a:srgbClr val="0A0A0A"/>
                </a:solidFill>
                <a:effectLst/>
                <a:latin typeface="Google Sans"/>
              </a:rPr>
              <a:t>planting</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materials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from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reputable</a:t>
            </a:r>
            <a:r>
              <a:rPr kumimoji="0" lang="fr-FR" altLang="fr-FR" sz="1400" b="0" i="0" u="none" strike="noStrike" cap="none" normalizeH="0" baseline="0" dirty="0">
                <a:ln>
                  <a:noFill/>
                </a:ln>
                <a:solidFill>
                  <a:srgbClr val="0A0A0A"/>
                </a:solidFill>
                <a:effectLst/>
                <a:latin typeface="Google Sans"/>
              </a:rPr>
              <a:t> nurseries and </a:t>
            </a:r>
            <a:r>
              <a:rPr kumimoji="0" lang="fr-FR" altLang="fr-FR" sz="1400" b="0" i="0" u="none" strike="noStrike" cap="none" normalizeH="0" baseline="0" dirty="0" err="1">
                <a:ln>
                  <a:noFill/>
                </a:ln>
                <a:solidFill>
                  <a:srgbClr val="0A0A0A"/>
                </a:solidFill>
                <a:effectLst/>
                <a:latin typeface="Google Sans"/>
              </a:rPr>
              <a:t>avoid</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using</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untested</a:t>
            </a:r>
            <a:r>
              <a:rPr kumimoji="0" lang="fr-FR" altLang="fr-FR" sz="1400" b="0" i="0" u="none" strike="noStrike" cap="none" normalizeH="0" baseline="0" dirty="0">
                <a:ln>
                  <a:noFill/>
                </a:ln>
                <a:solidFill>
                  <a:srgbClr val="0A0A0A"/>
                </a:solidFill>
                <a:effectLst/>
                <a:latin typeface="Google Sans"/>
              </a:rPr>
              <a:t> sources.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Ensure</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disease</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freedom</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Prioritize</a:t>
            </a:r>
            <a:r>
              <a:rPr kumimoji="0" lang="fr-FR" altLang="fr-FR" sz="1400" b="0" i="0" u="none" strike="noStrike" cap="none" normalizeH="0" baseline="0" dirty="0">
                <a:ln>
                  <a:noFill/>
                </a:ln>
                <a:solidFill>
                  <a:srgbClr val="0A0A0A"/>
                </a:solidFill>
                <a:effectLst/>
                <a:latin typeface="Google Sans"/>
              </a:rPr>
              <a:t> plants </a:t>
            </a:r>
            <a:r>
              <a:rPr kumimoji="0" lang="fr-FR" altLang="fr-FR" sz="1400" b="0" i="0" u="none" strike="noStrike" cap="none" normalizeH="0" baseline="0" dirty="0" err="1">
                <a:ln>
                  <a:noFill/>
                </a:ln>
                <a:solidFill>
                  <a:srgbClr val="0A0A0A"/>
                </a:solidFill>
                <a:effectLst/>
                <a:latin typeface="Google Sans"/>
              </a:rPr>
              <a:t>that</a:t>
            </a:r>
            <a:r>
              <a:rPr kumimoji="0" lang="fr-FR" altLang="fr-FR" sz="1400" b="0" i="0" u="none" strike="noStrike" cap="none" normalizeH="0" baseline="0" dirty="0">
                <a:ln>
                  <a:noFill/>
                </a:ln>
                <a:solidFill>
                  <a:srgbClr val="0A0A0A"/>
                </a:solidFill>
                <a:effectLst/>
                <a:latin typeface="Google Sans"/>
              </a:rPr>
              <a:t> have been </a:t>
            </a:r>
            <a:r>
              <a:rPr kumimoji="0" lang="fr-FR" altLang="fr-FR" sz="1400" b="0" i="0" u="none" strike="noStrike" cap="none" normalizeH="0" baseline="0" dirty="0" err="1">
                <a:ln>
                  <a:noFill/>
                </a:ln>
                <a:solidFill>
                  <a:srgbClr val="0A0A0A"/>
                </a:solidFill>
                <a:effectLst/>
                <a:latin typeface="Google Sans"/>
              </a:rPr>
              <a:t>tested</a:t>
            </a:r>
            <a:r>
              <a:rPr kumimoji="0" lang="fr-FR" altLang="fr-FR" sz="1400" b="0" i="0" u="none" strike="noStrike" cap="none" normalizeH="0" baseline="0" dirty="0">
                <a:ln>
                  <a:noFill/>
                </a:ln>
                <a:solidFill>
                  <a:srgbClr val="0A0A0A"/>
                </a:solidFill>
                <a:effectLst/>
                <a:latin typeface="Google Sans"/>
              </a:rPr>
              <a:t> for </a:t>
            </a:r>
            <a:r>
              <a:rPr kumimoji="0" lang="fr-FR" altLang="fr-FR" sz="1400" b="0" i="0" u="none" strike="noStrike" cap="none" normalizeH="0" baseline="0" dirty="0" err="1">
                <a:ln>
                  <a:noFill/>
                </a:ln>
                <a:solidFill>
                  <a:srgbClr val="0A0A0A"/>
                </a:solidFill>
                <a:effectLst/>
                <a:latin typeface="Google Sans"/>
              </a:rPr>
              <a:t>freedom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from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harmful</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diseases</a:t>
            </a:r>
            <a:r>
              <a:rPr kumimoji="0" lang="fr-FR" altLang="fr-FR" sz="1400" b="0" i="0" u="none" strike="noStrike" cap="none" normalizeH="0" baseline="0" dirty="0">
                <a:ln>
                  <a:noFill/>
                </a:ln>
                <a:solidFill>
                  <a:srgbClr val="0A0A0A"/>
                </a:solidFill>
                <a:effectLst/>
                <a:latin typeface="Google Sans"/>
              </a:rPr>
              <a:t> and </a:t>
            </a:r>
            <a:r>
              <a:rPr kumimoji="0" lang="fr-FR" altLang="fr-FR" sz="1400" b="0" i="0" u="none" strike="noStrike" cap="none" normalizeH="0" baseline="0" dirty="0" err="1">
                <a:ln>
                  <a:noFill/>
                </a:ln>
                <a:solidFill>
                  <a:srgbClr val="0A0A0A"/>
                </a:solidFill>
                <a:effectLst/>
                <a:latin typeface="Google Sans"/>
              </a:rPr>
              <a:t>pathogens</a:t>
            </a:r>
            <a:r>
              <a:rPr kumimoji="0" lang="fr-FR" altLang="fr-FR" sz="1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err="1">
                <a:ln>
                  <a:noFill/>
                </a:ln>
                <a:solidFill>
                  <a:srgbClr val="0A0A0A"/>
                </a:solidFill>
                <a:effectLst/>
                <a:latin typeface="Google Sans"/>
              </a:rPr>
              <a:t>Inspect</a:t>
            </a:r>
            <a:r>
              <a:rPr kumimoji="0" lang="fr-FR" altLang="fr-FR" sz="1400" b="1" i="0" u="none" strike="noStrike" cap="none" normalizeH="0" baseline="0" dirty="0">
                <a:ln>
                  <a:noFill/>
                </a:ln>
                <a:solidFill>
                  <a:srgbClr val="0A0A0A"/>
                </a:solidFill>
                <a:effectLst/>
                <a:latin typeface="Google Sans"/>
              </a:rPr>
              <a:t> </a:t>
            </a:r>
            <a:r>
              <a:rPr kumimoji="0" lang="fr-FR" altLang="fr-FR" sz="1400" b="1" i="0" u="none" strike="noStrike" cap="none" normalizeH="0" baseline="0" dirty="0" err="1">
                <a:ln>
                  <a:noFill/>
                </a:ln>
                <a:solidFill>
                  <a:srgbClr val="0A0A0A"/>
                </a:solidFill>
                <a:effectLst/>
                <a:latin typeface="Google Sans"/>
              </a:rPr>
              <a:t>regularly</a:t>
            </a:r>
            <a:r>
              <a:rPr kumimoji="0" lang="fr-FR" altLang="fr-FR" sz="1400" b="1" i="0" u="none" strike="noStrike" cap="none" normalizeH="0" baseline="0" dirty="0">
                <a:ln>
                  <a:noFill/>
                </a:ln>
                <a:solidFill>
                  <a:srgbClr val="0A0A0A"/>
                </a:solidFill>
                <a:effectLst/>
                <a:latin typeface="Google Sans"/>
              </a:rPr>
              <a: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Perform</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visual</a:t>
            </a:r>
            <a:r>
              <a:rPr kumimoji="0" lang="fr-FR" altLang="fr-FR" sz="1400" b="0" i="0" u="none" strike="noStrike" cap="none" normalizeH="0" baseline="0" dirty="0">
                <a:ln>
                  <a:noFill/>
                </a:ln>
                <a:solidFill>
                  <a:srgbClr val="0A0A0A"/>
                </a:solidFill>
                <a:effectLst/>
                <a:latin typeface="Google Sans"/>
              </a:rPr>
              <a:t> inspections at </a:t>
            </a:r>
            <a:r>
              <a:rPr kumimoji="0" lang="fr-FR" altLang="fr-FR" sz="1400" b="0" i="0" u="none" strike="noStrike" cap="none" normalizeH="0" baseline="0" dirty="0" err="1">
                <a:ln>
                  <a:noFill/>
                </a:ln>
                <a:solidFill>
                  <a:srgbClr val="0A0A0A"/>
                </a:solidFill>
                <a:effectLst/>
                <a:latin typeface="Google Sans"/>
              </a:rPr>
              <a:t>appropriate</a:t>
            </a:r>
            <a:r>
              <a:rPr kumimoji="0" lang="fr-FR" altLang="fr-FR" sz="1400" b="0" i="0" u="none" strike="noStrike" cap="none" normalizeH="0" baseline="0" dirty="0">
                <a:ln>
                  <a:noFill/>
                </a:ln>
                <a:solidFill>
                  <a:srgbClr val="0A0A0A"/>
                </a:solidFill>
                <a:effectLst/>
                <a:latin typeface="Google Sans"/>
              </a:rPr>
              <a:t> times </a:t>
            </a:r>
            <a:r>
              <a:rPr kumimoji="0" lang="fr-FR" altLang="fr-FR" sz="1400" b="0" i="0" u="none" strike="noStrike" cap="none" normalizeH="0" baseline="0" dirty="0" err="1">
                <a:ln>
                  <a:noFill/>
                </a:ln>
                <a:solidFill>
                  <a:srgbClr val="0A0A0A"/>
                </a:solidFill>
                <a:effectLst/>
                <a:latin typeface="Google Sans"/>
              </a:rPr>
              <a:t>throughout</a:t>
            </a:r>
            <a:r>
              <a:rPr kumimoji="0" lang="fr-FR" altLang="fr-FR" sz="1400" b="0" i="0" u="none" strike="noStrike" cap="none" normalizeH="0" baseline="0" dirty="0">
                <a:ln>
                  <a:noFill/>
                </a:ln>
                <a:solidFill>
                  <a:srgbClr val="0A0A0A"/>
                </a:solidFill>
                <a:effectLst/>
                <a:latin typeface="Google Sans"/>
              </a:rPr>
              <a:t> the </a:t>
            </a:r>
            <a:r>
              <a:rPr kumimoji="0" lang="fr-FR" altLang="fr-FR" sz="1400" b="0" i="0" u="none" strike="noStrike" cap="none" normalizeH="0" baseline="0" dirty="0" err="1">
                <a:ln>
                  <a:noFill/>
                </a:ln>
                <a:solidFill>
                  <a:srgbClr val="0A0A0A"/>
                </a:solidFill>
                <a:effectLst/>
                <a:latin typeface="Google Sans"/>
              </a:rPr>
              <a:t>year</a:t>
            </a:r>
            <a:r>
              <a:rPr kumimoji="0" lang="fr-FR" altLang="fr-FR" sz="1400" b="0" i="0" u="none" strike="noStrike" cap="none" normalizeH="0" baseline="0" dirty="0">
                <a:ln>
                  <a:noFill/>
                </a:ln>
                <a:solidFill>
                  <a:srgbClr val="0A0A0A"/>
                </a:solidFill>
                <a:effectLst/>
                <a:latin typeface="Google Sans"/>
              </a:rPr>
              <a:t>, and </a:t>
            </a:r>
            <a:r>
              <a:rPr kumimoji="0" lang="fr-FR" altLang="fr-FR" sz="1400" b="0" i="0" u="none" strike="noStrike" cap="none" normalizeH="0" baseline="0" dirty="0" err="1">
                <a:ln>
                  <a:noFill/>
                </a:ln>
                <a:solidFill>
                  <a:srgbClr val="0A0A0A"/>
                </a:solidFill>
                <a:effectLst/>
                <a:latin typeface="Google Sans"/>
              </a:rPr>
              <a:t>conduct</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laboratory</a:t>
            </a:r>
            <a:r>
              <a:rPr kumimoji="0" lang="fr-FR" altLang="fr-FR" sz="1400" b="0" i="0" u="none" strike="noStrike" cap="none" normalizeH="0" baseline="0" dirty="0">
                <a:ln>
                  <a:noFill/>
                </a:ln>
                <a:solidFill>
                  <a:srgbClr val="0A0A0A"/>
                </a:solidFill>
                <a:effectLst/>
                <a:latin typeface="Google Sans"/>
              </a:rPr>
              <a:t> tests to </a:t>
            </a:r>
            <a:r>
              <a:rPr kumimoji="0" lang="fr-FR" altLang="fr-FR" sz="1400" b="0" i="0" u="none" strike="noStrike" cap="none" normalizeH="0" baseline="0" dirty="0" err="1">
                <a:ln>
                  <a:noFill/>
                </a:ln>
                <a:solidFill>
                  <a:srgbClr val="0A0A0A"/>
                </a:solidFill>
                <a:effectLst/>
                <a:latin typeface="Google Sans"/>
              </a:rPr>
              <a:t>get</a:t>
            </a:r>
            <a:r>
              <a:rPr kumimoji="0" lang="fr-FR" altLang="fr-FR" sz="1400" b="0" i="0" u="none" strike="noStrike" cap="none" normalizeH="0" baseline="0" dirty="0">
                <a:ln>
                  <a:noFill/>
                </a:ln>
                <a:solidFill>
                  <a:srgbClr val="0A0A0A"/>
                </a:solidFill>
                <a:effectLst/>
                <a:latin typeface="Google Sans"/>
              </a:rPr>
              <a:t> a </a:t>
            </a:r>
            <a:r>
              <a:rPr kumimoji="0" lang="fr-FR" altLang="fr-FR" sz="1400" b="0" i="0" u="none" strike="noStrike" cap="none" normalizeH="0" baseline="0" dirty="0" err="1">
                <a:ln>
                  <a:noFill/>
                </a:ln>
                <a:solidFill>
                  <a:srgbClr val="0A0A0A"/>
                </a:solidFill>
                <a:effectLst/>
                <a:latin typeface="Google Sans"/>
              </a:rPr>
              <a:t>comprehensive</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understanding</a:t>
            </a:r>
            <a:r>
              <a:rPr kumimoji="0" lang="fr-FR" altLang="fr-FR" sz="1400" b="0" i="0" u="none" strike="noStrike" cap="none" normalizeH="0" baseline="0" dirty="0">
                <a:ln>
                  <a:noFill/>
                </a:ln>
                <a:solidFill>
                  <a:srgbClr val="0A0A0A"/>
                </a:solidFill>
                <a:effectLst/>
                <a:latin typeface="Google Sans"/>
              </a:rPr>
              <a:t> of the </a:t>
            </a:r>
            <a:r>
              <a:rPr kumimoji="0" lang="fr-FR" altLang="fr-FR" sz="1400" b="0" i="0" u="none" strike="noStrike" cap="none" normalizeH="0" baseline="0" dirty="0" err="1">
                <a:ln>
                  <a:noFill/>
                </a:ln>
                <a:solidFill>
                  <a:srgbClr val="0A0A0A"/>
                </a:solidFill>
                <a:effectLst/>
                <a:latin typeface="Google Sans"/>
              </a:rPr>
              <a:t>plant's</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health</a:t>
            </a:r>
            <a:r>
              <a:rPr kumimoji="0" lang="fr-FR" altLang="fr-FR" sz="1400" b="0" i="0" u="none" strike="noStrike" cap="none" normalizeH="0" baseline="0" dirty="0">
                <a:ln>
                  <a:noFill/>
                </a:ln>
                <a:solidFill>
                  <a:srgbClr val="0A0A0A"/>
                </a:solidFill>
                <a:effectLst/>
                <a:latin typeface="Google Sans"/>
              </a:rPr>
              <a:t> and </a:t>
            </a:r>
            <a:r>
              <a:rPr kumimoji="0" lang="fr-FR" altLang="fr-FR" sz="1400" b="0" i="0" u="none" strike="noStrike" cap="none" normalizeH="0" baseline="0" dirty="0" err="1">
                <a:ln>
                  <a:noFill/>
                </a:ln>
                <a:solidFill>
                  <a:srgbClr val="0A0A0A"/>
                </a:solidFill>
                <a:effectLst/>
                <a:latin typeface="Google Sans"/>
              </a:rPr>
              <a:t>nutritional</a:t>
            </a:r>
            <a:r>
              <a:rPr kumimoji="0" lang="fr-FR" altLang="fr-FR" sz="1400" b="0" i="0" u="none" strike="noStrike" cap="none" normalizeH="0" baseline="0" dirty="0">
                <a:ln>
                  <a:noFill/>
                </a:ln>
                <a:solidFill>
                  <a:srgbClr val="0A0A0A"/>
                </a:solidFill>
                <a:effectLst/>
                <a:latin typeface="Google Sans"/>
              </a:rPr>
              <a:t> </a:t>
            </a:r>
            <a:r>
              <a:rPr kumimoji="0" lang="fr-FR" altLang="fr-FR" sz="1400" b="0" i="0" u="none" strike="noStrike" cap="none" normalizeH="0" baseline="0" dirty="0" err="1">
                <a:ln>
                  <a:noFill/>
                </a:ln>
                <a:solidFill>
                  <a:srgbClr val="0A0A0A"/>
                </a:solidFill>
                <a:effectLst/>
                <a:latin typeface="Google Sans"/>
              </a:rPr>
              <a:t>status</a:t>
            </a:r>
            <a:r>
              <a:rPr kumimoji="0" lang="fr-FR" altLang="fr-FR" sz="14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278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36C19-CB36-6406-F36C-A743A0459837}"/>
              </a:ext>
            </a:extLst>
          </p:cNvPr>
          <p:cNvSpPr>
            <a:spLocks noGrp="1"/>
          </p:cNvSpPr>
          <p:nvPr>
            <p:ph type="title"/>
          </p:nvPr>
        </p:nvSpPr>
        <p:spPr/>
        <p:txBody>
          <a:bodyPr/>
          <a:lstStyle/>
          <a:p>
            <a:r>
              <a:rPr kumimoji="0" lang="fr-FR" altLang="fr-FR" sz="4400" b="0" i="0" u="none" strike="noStrike" cap="none" normalizeH="0" baseline="0" dirty="0">
                <a:ln>
                  <a:noFill/>
                </a:ln>
                <a:solidFill>
                  <a:srgbClr val="0A0A0A"/>
                </a:solidFill>
                <a:effectLst/>
                <a:latin typeface="Google Sans"/>
              </a:rPr>
              <a:t>7.5. </a:t>
            </a:r>
            <a:r>
              <a:rPr kumimoji="0" lang="fr-FR" altLang="fr-FR" sz="4400" b="0" i="0" u="none" strike="noStrike" cap="none" normalizeH="0" baseline="0" dirty="0" err="1">
                <a:ln>
                  <a:noFill/>
                </a:ln>
                <a:solidFill>
                  <a:srgbClr val="0A0A0A"/>
                </a:solidFill>
                <a:effectLst/>
                <a:latin typeface="Google Sans"/>
              </a:rPr>
              <a:t>Certified</a:t>
            </a:r>
            <a:r>
              <a:rPr kumimoji="0" lang="fr-FR" altLang="fr-FR" sz="4400" b="0" i="0" u="none" strike="noStrike" cap="none" normalizeH="0" baseline="0" dirty="0">
                <a:ln>
                  <a:noFill/>
                </a:ln>
                <a:solidFill>
                  <a:srgbClr val="0A0A0A"/>
                </a:solidFill>
                <a:effectLst/>
                <a:latin typeface="Google Sans"/>
              </a:rPr>
              <a:t> propagation </a:t>
            </a:r>
            <a:r>
              <a:rPr kumimoji="0" lang="fr-FR" altLang="fr-FR" sz="4400" b="0" i="0" u="none" strike="noStrike" cap="none" normalizeH="0" baseline="0" dirty="0" err="1">
                <a:ln>
                  <a:noFill/>
                </a:ln>
                <a:solidFill>
                  <a:srgbClr val="0A0A0A"/>
                </a:solidFill>
                <a:effectLst/>
                <a:latin typeface="Google Sans"/>
              </a:rPr>
              <a:t>material</a:t>
            </a:r>
            <a:endParaRPr lang="fr-FR" dirty="0"/>
          </a:p>
        </p:txBody>
      </p:sp>
      <p:sp>
        <p:nvSpPr>
          <p:cNvPr id="4" name="Rectangle 1">
            <a:extLst>
              <a:ext uri="{FF2B5EF4-FFF2-40B4-BE49-F238E27FC236}">
                <a16:creationId xmlns:a16="http://schemas.microsoft.com/office/drawing/2014/main" id="{9F309815-953A-08A8-D72E-403C41074138}"/>
              </a:ext>
            </a:extLst>
          </p:cNvPr>
          <p:cNvSpPr>
            <a:spLocks noGrp="1" noChangeArrowheads="1"/>
          </p:cNvSpPr>
          <p:nvPr>
            <p:ph idx="1"/>
          </p:nvPr>
        </p:nvSpPr>
        <p:spPr bwMode="auto">
          <a:xfrm>
            <a:off x="616174" y="1406928"/>
            <a:ext cx="10360633" cy="50859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refers</a:t>
            </a:r>
            <a:r>
              <a:rPr kumimoji="0" lang="fr-FR" altLang="fr-FR" sz="1800" b="0" i="0" u="none" strike="noStrike" cap="none" normalizeH="0" baseline="0" dirty="0">
                <a:ln>
                  <a:noFill/>
                </a:ln>
                <a:solidFill>
                  <a:srgbClr val="0A0A0A"/>
                </a:solidFill>
                <a:effectLst/>
                <a:latin typeface="Google Sans"/>
              </a:rPr>
              <a:t> to plant </a:t>
            </a:r>
            <a:r>
              <a:rPr kumimoji="0" lang="fr-FR" altLang="fr-FR" sz="1800" b="0" i="0" u="none" strike="noStrike" cap="none" normalizeH="0" baseline="0" dirty="0" err="1">
                <a:ln>
                  <a:noFill/>
                </a:ln>
                <a:solidFill>
                  <a:srgbClr val="0A0A0A"/>
                </a:solidFill>
                <a:effectLst/>
                <a:latin typeface="Google Sans"/>
              </a:rPr>
              <a:t>material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such</a:t>
            </a:r>
            <a:r>
              <a:rPr kumimoji="0" lang="fr-FR" altLang="fr-FR" sz="1800" b="0" i="0" u="none" strike="noStrike" cap="none" normalizeH="0" baseline="0" dirty="0">
                <a:ln>
                  <a:noFill/>
                </a:ln>
                <a:solidFill>
                  <a:srgbClr val="0A0A0A"/>
                </a:solidFill>
                <a:effectLst/>
                <a:latin typeface="Google Sans"/>
              </a:rPr>
              <a:t> as </a:t>
            </a:r>
            <a:r>
              <a:rPr kumimoji="0" lang="fr-FR" altLang="fr-FR" sz="1800" b="0" i="0" u="none" strike="noStrike" cap="none" normalizeH="0" baseline="0" dirty="0" err="1">
                <a:ln>
                  <a:noFill/>
                </a:ln>
                <a:solidFill>
                  <a:srgbClr val="0A0A0A"/>
                </a:solidFill>
                <a:effectLst/>
                <a:latin typeface="Google Sans"/>
              </a:rPr>
              <a:t>seeds</a:t>
            </a:r>
            <a:r>
              <a:rPr kumimoji="0" lang="fr-FR" altLang="fr-FR" sz="1800" b="0" i="0" u="none" strike="noStrike" cap="none" normalizeH="0" baseline="0" dirty="0">
                <a:ln>
                  <a:noFill/>
                </a:ln>
                <a:solidFill>
                  <a:srgbClr val="0A0A0A"/>
                </a:solidFill>
                <a:effectLst/>
                <a:latin typeface="Google Sans"/>
              </a:rPr>
              <a:t> or </a:t>
            </a:r>
            <a:r>
              <a:rPr kumimoji="0" lang="fr-FR" altLang="fr-FR" sz="1800" b="0" i="0" u="none" strike="noStrike" cap="none" normalizeH="0" baseline="0" dirty="0" err="1">
                <a:ln>
                  <a:noFill/>
                </a:ln>
                <a:solidFill>
                  <a:srgbClr val="0A0A0A"/>
                </a:solidFill>
                <a:effectLst/>
                <a:latin typeface="Google Sans"/>
              </a:rPr>
              <a:t>cuttings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that</a:t>
            </a:r>
            <a:r>
              <a:rPr kumimoji="0" lang="fr-FR" altLang="fr-FR" sz="1800" b="0" i="0" u="none" strike="noStrike" cap="none" normalizeH="0" baseline="0" dirty="0">
                <a:ln>
                  <a:noFill/>
                </a:ln>
                <a:solidFill>
                  <a:srgbClr val="0A0A0A"/>
                </a:solidFill>
                <a:effectLst/>
                <a:latin typeface="Google Sans"/>
              </a:rPr>
              <a:t> has been </a:t>
            </a:r>
            <a:r>
              <a:rPr kumimoji="0" lang="fr-FR" altLang="fr-FR" sz="1800" b="0" i="0" u="none" strike="noStrike" cap="none" normalizeH="0" baseline="0" dirty="0" err="1">
                <a:ln>
                  <a:noFill/>
                </a:ln>
                <a:solidFill>
                  <a:srgbClr val="0A0A0A"/>
                </a:solidFill>
                <a:effectLst/>
                <a:latin typeface="Google Sans"/>
              </a:rPr>
              <a:t>officially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verified</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meet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specific</a:t>
            </a:r>
            <a:r>
              <a:rPr kumimoji="0" lang="fr-FR" altLang="fr-FR" sz="1800" b="0" i="0" u="none" strike="noStrike" cap="none" normalizeH="0" baseline="0" dirty="0">
                <a:ln>
                  <a:noFill/>
                </a:ln>
                <a:solidFill>
                  <a:srgbClr val="0A0A0A"/>
                </a:solidFill>
                <a:effectLst/>
                <a:latin typeface="Google Sans"/>
              </a:rPr>
              <a:t> standards for </a:t>
            </a:r>
            <a:r>
              <a:rPr kumimoji="0" lang="fr-FR" altLang="fr-FR" sz="1800" b="0" i="0" u="none" strike="noStrike" cap="none" normalizeH="0" baseline="0" dirty="0" err="1">
                <a:ln>
                  <a:noFill/>
                </a:ln>
                <a:solidFill>
                  <a:srgbClr val="0A0A0A"/>
                </a:solidFill>
                <a:effectLst/>
                <a:latin typeface="Google Sans"/>
              </a:rPr>
              <a:t>quality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health</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identity</a:t>
            </a:r>
            <a:r>
              <a:rPr kumimoji="0" lang="fr-FR" altLang="fr-FR" sz="1800" b="0" i="0" u="none" strike="noStrike" cap="none" normalizeH="0" baseline="0" dirty="0">
                <a:ln>
                  <a:noFill/>
                </a:ln>
                <a:solidFill>
                  <a:srgbClr val="0A0A0A"/>
                </a:solidFill>
                <a:effectLst/>
                <a:latin typeface="Google Sans"/>
              </a:rPr>
              <a:t>. This certification </a:t>
            </a:r>
            <a:r>
              <a:rPr kumimoji="0" lang="fr-FR" altLang="fr-FR" sz="1800" b="0" i="0" u="none" strike="noStrike" cap="none" normalizeH="0" baseline="0" dirty="0" err="1">
                <a:ln>
                  <a:noFill/>
                </a:ln>
                <a:solidFill>
                  <a:srgbClr val="0A0A0A"/>
                </a:solidFill>
                <a:effectLst/>
                <a:latin typeface="Google Sans"/>
              </a:rPr>
              <a:t>ensures</a:t>
            </a:r>
            <a:r>
              <a:rPr kumimoji="0" lang="fr-FR" altLang="fr-FR" sz="1800" b="0" i="0" u="none" strike="noStrike" cap="none" normalizeH="0" baseline="0" dirty="0">
                <a:ln>
                  <a:noFill/>
                </a:ln>
                <a:solidFill>
                  <a:srgbClr val="0A0A0A"/>
                </a:solidFill>
                <a:effectLst/>
                <a:latin typeface="Google Sans"/>
              </a:rPr>
              <a:t> the </a:t>
            </a:r>
            <a:r>
              <a:rPr kumimoji="0" lang="fr-FR" altLang="fr-FR" sz="1800" b="0" i="0" u="none" strike="noStrike" cap="none" normalizeH="0" baseline="0" dirty="0" err="1">
                <a:ln>
                  <a:noFill/>
                </a:ln>
                <a:solidFill>
                  <a:srgbClr val="0A0A0A"/>
                </a:solidFill>
                <a:effectLst/>
                <a:latin typeface="Google Sans"/>
              </a:rPr>
              <a:t>material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free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pests</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diseases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genetically</a:t>
            </a:r>
            <a:r>
              <a:rPr kumimoji="0" lang="fr-FR" altLang="fr-FR" sz="1800" b="0" i="0" u="none" strike="noStrike" cap="none" normalizeH="0" baseline="0" dirty="0">
                <a:ln>
                  <a:noFill/>
                </a:ln>
                <a:solidFill>
                  <a:srgbClr val="0A0A0A"/>
                </a:solidFill>
                <a:effectLst/>
                <a:latin typeface="Google Sans"/>
              </a:rPr>
              <a:t> pure, and can </a:t>
            </a:r>
            <a:r>
              <a:rPr kumimoji="0" lang="fr-FR" altLang="fr-FR" sz="1800" b="0" i="0" u="none" strike="noStrike" cap="none" normalizeH="0" baseline="0" dirty="0" err="1">
                <a:ln>
                  <a:noFill/>
                </a:ln>
                <a:solidFill>
                  <a:srgbClr val="0A0A0A"/>
                </a:solidFill>
                <a:effectLst/>
                <a:latin typeface="Google Sans"/>
              </a:rPr>
              <a:t>be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traced</a:t>
            </a:r>
            <a:r>
              <a:rPr kumimoji="0" lang="fr-FR" altLang="fr-FR" sz="1800" b="0" i="0" u="none" strike="noStrike" cap="none" normalizeH="0" baseline="0" dirty="0">
                <a:ln>
                  <a:noFill/>
                </a:ln>
                <a:solidFill>
                  <a:srgbClr val="0A0A0A"/>
                </a:solidFill>
                <a:effectLst/>
                <a:latin typeface="Google Sans"/>
              </a:rPr>
              <a:t> back to </a:t>
            </a:r>
            <a:r>
              <a:rPr kumimoji="0" lang="fr-FR" altLang="fr-FR" sz="1800" b="0" i="0" u="none" strike="noStrike" cap="none" normalizeH="0" baseline="0" dirty="0" err="1">
                <a:ln>
                  <a:noFill/>
                </a:ln>
                <a:solidFill>
                  <a:srgbClr val="0A0A0A"/>
                </a:solidFill>
                <a:effectLst/>
                <a:latin typeface="Google Sans"/>
              </a:rPr>
              <a:t>its</a:t>
            </a:r>
            <a:r>
              <a:rPr kumimoji="0" lang="fr-FR" altLang="fr-FR" sz="1800" b="0" i="0" u="none" strike="noStrike" cap="none" normalizeH="0" baseline="0" dirty="0">
                <a:ln>
                  <a:noFill/>
                </a:ln>
                <a:solidFill>
                  <a:srgbClr val="0A0A0A"/>
                </a:solidFill>
                <a:effectLst/>
                <a:latin typeface="Google Sans"/>
              </a:rPr>
              <a:t> source. Certification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 key component of best practices for nurseries and agricultural production, as </a:t>
            </a:r>
            <a:r>
              <a:rPr kumimoji="0" lang="fr-FR" altLang="fr-FR" sz="1800" b="0" i="0" u="none" strike="noStrike" cap="none" normalizeH="0" baseline="0" dirty="0" err="1">
                <a:ln>
                  <a:noFill/>
                </a:ln>
                <a:solidFill>
                  <a:srgbClr val="0A0A0A"/>
                </a:solidFill>
                <a:effectLst/>
                <a:latin typeface="Google Sans"/>
              </a:rPr>
              <a:t>seen</a:t>
            </a:r>
            <a:r>
              <a:rPr kumimoji="0" lang="fr-FR" altLang="fr-FR" sz="1800" b="0" i="0" u="none" strike="noStrike" cap="none" normalizeH="0" baseline="0" dirty="0">
                <a:ln>
                  <a:noFill/>
                </a:ln>
                <a:solidFill>
                  <a:srgbClr val="0A0A0A"/>
                </a:solidFill>
                <a:effectLst/>
                <a:latin typeface="Google Sans"/>
              </a:rPr>
              <a:t> in standards like </a:t>
            </a:r>
            <a:r>
              <a:rPr kumimoji="0" lang="fr-FR" altLang="fr-FR" sz="1800" b="0" i="0" u="none" strike="noStrike" cap="none" normalizeH="0" baseline="0" dirty="0" err="1">
                <a:ln>
                  <a:noFill/>
                </a:ln>
                <a:solidFill>
                  <a:srgbClr val="0A0A0A"/>
                </a:solidFill>
                <a:effectLst/>
                <a:latin typeface="Google Sans"/>
              </a:rPr>
              <a:t>those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a:ln>
                  <a:noFill/>
                </a:ln>
                <a:solidFill>
                  <a:srgbClr val="1A0DAB"/>
                </a:solidFill>
                <a:effectLst/>
                <a:latin typeface="Google Sans"/>
                <a:hlinkClick r:id="rId2"/>
              </a:rPr>
              <a:t>Global GAP</a:t>
            </a:r>
            <a:r>
              <a:rPr kumimoji="0" lang="fr-FR" altLang="fr-FR" sz="1800" b="0" i="0" u="none" strike="noStrike" cap="none" normalizeH="0" baseline="0" dirty="0">
                <a:ln>
                  <a:noFill/>
                </a:ln>
                <a:solidFill>
                  <a:srgbClr val="0A0A0A"/>
                </a:solidFill>
                <a:effectLst/>
                <a:latin typeface="Google Sans"/>
              </a:rPr>
              <a:t> and the </a:t>
            </a:r>
            <a:r>
              <a:rPr kumimoji="0" lang="fr-FR" altLang="fr-FR" sz="1800" b="0" i="0" u="none" strike="noStrike" cap="none" normalizeH="0" baseline="0" dirty="0" err="1">
                <a:ln>
                  <a:noFill/>
                </a:ln>
                <a:solidFill>
                  <a:srgbClr val="1A0DAB"/>
                </a:solidFill>
                <a:effectLst/>
                <a:latin typeface="Google Sans"/>
                <a:hlinkClick r:id="rId3"/>
              </a:rPr>
              <a:t>Organic</a:t>
            </a:r>
            <a:r>
              <a:rPr kumimoji="0" lang="fr-FR" altLang="fr-FR" sz="1800" b="0" i="0" u="none" strike="noStrike" cap="none" normalizeH="0" baseline="0" dirty="0">
                <a:ln>
                  <a:noFill/>
                </a:ln>
                <a:solidFill>
                  <a:srgbClr val="1A0DAB"/>
                </a:solidFill>
                <a:effectLst/>
                <a:latin typeface="Google Sans"/>
                <a:hlinkClick r:id="rId3"/>
              </a:rPr>
              <a:t> </a:t>
            </a:r>
            <a:r>
              <a:rPr kumimoji="0" lang="fr-FR" altLang="fr-FR" sz="1800" b="0" i="0" u="none" strike="noStrike" cap="none" normalizeH="0" baseline="0" dirty="0" err="1">
                <a:ln>
                  <a:noFill/>
                </a:ln>
                <a:solidFill>
                  <a:srgbClr val="1A0DAB"/>
                </a:solidFill>
                <a:effectLst/>
                <a:latin typeface="Google Sans"/>
                <a:hlinkClick r:id="rId3"/>
              </a:rPr>
              <a:t>Federation</a:t>
            </a:r>
            <a:r>
              <a:rPr kumimoji="0" lang="fr-FR" altLang="fr-FR" sz="1800" b="0" i="0" u="none" strike="noStrike" cap="none" normalizeH="0" baseline="0" dirty="0">
                <a:ln>
                  <a:noFill/>
                </a:ln>
                <a:solidFill>
                  <a:srgbClr val="1A0DAB"/>
                </a:solidFill>
                <a:effectLst/>
                <a:latin typeface="Google Sans"/>
                <a:hlinkClick r:id="rId3"/>
              </a:rPr>
              <a:t> of Canada</a:t>
            </a:r>
            <a:r>
              <a:rPr kumimoji="0" lang="fr-FR" altLang="fr-FR" sz="1800" b="0" i="0" u="none" strike="noStrike" cap="none" normalizeH="0" baseline="0" dirty="0">
                <a:ln>
                  <a:noFill/>
                </a:ln>
                <a:solidFill>
                  <a:srgbClr val="0A0A0A"/>
                </a:solidFill>
                <a:effectLst/>
                <a:latin typeface="Google Sans"/>
              </a:rPr>
              <a:t>. </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A0A0A"/>
                </a:solidFill>
                <a:effectLst/>
                <a:latin typeface="Google Sans"/>
              </a:rPr>
              <a:t>Key </a:t>
            </a:r>
            <a:r>
              <a:rPr kumimoji="0" lang="fr-FR" altLang="fr-FR" sz="2000" b="1" i="0" u="none" strike="noStrike" cap="none" normalizeH="0" baseline="0" dirty="0" err="1">
                <a:ln>
                  <a:noFill/>
                </a:ln>
                <a:solidFill>
                  <a:srgbClr val="0A0A0A"/>
                </a:solidFill>
                <a:effectLst/>
                <a:latin typeface="Google Sans"/>
              </a:rPr>
              <a:t>characteristics</a:t>
            </a:r>
            <a:r>
              <a:rPr kumimoji="0" lang="fr-FR" altLang="fr-FR" sz="2000" b="1" i="0" u="none" strike="noStrike" cap="none" normalizeH="0" baseline="0" dirty="0">
                <a:ln>
                  <a:noFill/>
                </a:ln>
                <a:solidFill>
                  <a:srgbClr val="0A0A0A"/>
                </a:solidFill>
                <a:effectLst/>
                <a:latin typeface="Google Sans"/>
              </a:rPr>
              <a:t> of </a:t>
            </a:r>
            <a:r>
              <a:rPr kumimoji="0" lang="fr-FR" altLang="fr-FR" sz="2000" b="1" i="0" u="none" strike="noStrike" cap="none" normalizeH="0" baseline="0" dirty="0" err="1">
                <a:ln>
                  <a:noFill/>
                </a:ln>
                <a:solidFill>
                  <a:srgbClr val="0A0A0A"/>
                </a:solidFill>
                <a:effectLst/>
                <a:latin typeface="Google Sans"/>
              </a:rPr>
              <a:t>certified</a:t>
            </a:r>
            <a:r>
              <a:rPr kumimoji="0" lang="fr-FR" altLang="fr-FR" sz="2000" b="1" i="0" u="none" strike="noStrike" cap="none" normalizeH="0" baseline="0" dirty="0">
                <a:ln>
                  <a:noFill/>
                </a:ln>
                <a:solidFill>
                  <a:srgbClr val="0A0A0A"/>
                </a:solidFill>
                <a:effectLst/>
                <a:latin typeface="Google Sans"/>
              </a:rPr>
              <a:t> propagation </a:t>
            </a:r>
            <a:r>
              <a:rPr kumimoji="0" lang="fr-FR" altLang="fr-FR" sz="2000" b="1" i="0" u="none" strike="noStrike" cap="none" normalizeH="0" baseline="0" dirty="0" err="1">
                <a:ln>
                  <a:noFill/>
                </a:ln>
                <a:solidFill>
                  <a:srgbClr val="0A0A0A"/>
                </a:solidFill>
                <a:effectLst/>
                <a:latin typeface="Google Sans"/>
              </a:rPr>
              <a:t>material</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err="1">
                <a:ln>
                  <a:noFill/>
                </a:ln>
                <a:solidFill>
                  <a:srgbClr val="0A0A0A"/>
                </a:solidFill>
                <a:effectLst/>
                <a:latin typeface="Google Sans"/>
              </a:rPr>
              <a:t>Health</a:t>
            </a:r>
            <a:r>
              <a:rPr kumimoji="0" lang="fr-FR" altLang="fr-FR" sz="1800" b="1" i="0" u="none" strike="noStrike" cap="none" normalizeH="0" baseline="0" dirty="0">
                <a:ln>
                  <a:noFill/>
                </a:ln>
                <a:solidFill>
                  <a:srgbClr val="0A0A0A"/>
                </a:solidFill>
                <a:effectLst/>
                <a:latin typeface="Google Sans"/>
              </a:rPr>
              <a:t> and </a:t>
            </a:r>
            <a:r>
              <a:rPr kumimoji="0" lang="fr-FR" altLang="fr-FR" sz="1800" b="1" i="0" u="none" strike="noStrike" cap="none" normalizeH="0" baseline="0" dirty="0" err="1">
                <a:ln>
                  <a:noFill/>
                </a:ln>
                <a:solidFill>
                  <a:srgbClr val="0A0A0A"/>
                </a:solidFill>
                <a:effectLst/>
                <a:latin typeface="Google Sans"/>
              </a:rPr>
              <a:t>quality</a:t>
            </a:r>
            <a:r>
              <a:rPr kumimoji="0" lang="fr-FR" altLang="fr-FR" sz="1800" b="1" i="0" u="none" strike="noStrike" cap="none" normalizeH="0" baseline="0" dirty="0">
                <a:ln>
                  <a:noFill/>
                </a:ln>
                <a:solidFill>
                  <a:srgbClr val="0A0A0A"/>
                </a:solidFill>
                <a:effectLst/>
                <a:latin typeface="Google Sans"/>
              </a:rPr>
              <a:t>:</a:t>
            </a:r>
            <a:r>
              <a:rPr kumimoji="0" lang="fr-FR" altLang="fr-FR" sz="1800" b="0" i="0" u="none" strike="noStrike" cap="none" normalizeH="0" baseline="0" dirty="0">
                <a:ln>
                  <a:noFill/>
                </a:ln>
                <a:solidFill>
                  <a:srgbClr val="0A0A0A"/>
                </a:solidFill>
                <a:effectLst/>
                <a:latin typeface="Google Sans"/>
              </a:rPr>
              <a:t> It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guaranteed</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be</a:t>
            </a:r>
            <a:r>
              <a:rPr kumimoji="0" lang="fr-FR" altLang="fr-FR" sz="1800" b="0" i="0" u="none" strike="noStrike" cap="none" normalizeH="0" baseline="0" dirty="0">
                <a:ln>
                  <a:noFill/>
                </a:ln>
                <a:solidFill>
                  <a:srgbClr val="0A0A0A"/>
                </a:solidFill>
                <a:effectLst/>
                <a:latin typeface="Google Sans"/>
              </a:rPr>
              <a:t> free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pests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diseases</a:t>
            </a:r>
            <a:r>
              <a:rPr kumimoji="0" lang="fr-FR" altLang="fr-FR" sz="1800" b="0" i="0" u="none" strike="noStrike" cap="none" normalizeH="0" baseline="0" dirty="0">
                <a:ln>
                  <a:noFill/>
                </a:ln>
                <a:solidFill>
                  <a:srgbClr val="0A0A0A"/>
                </a:solidFill>
                <a:effectLst/>
                <a:latin typeface="Google Sans"/>
              </a:rPr>
              <a:t>, and contamination. Certification </a:t>
            </a:r>
            <a:r>
              <a:rPr kumimoji="0" lang="fr-FR" altLang="fr-FR" sz="1800" b="0" i="0" u="none" strike="noStrike" cap="none" normalizeH="0" baseline="0" dirty="0" err="1">
                <a:ln>
                  <a:noFill/>
                </a:ln>
                <a:solidFill>
                  <a:srgbClr val="0A0A0A"/>
                </a:solidFill>
                <a:effectLst/>
                <a:latin typeface="Google Sans"/>
              </a:rPr>
              <a:t>processes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often</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involve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rigorous</a:t>
            </a:r>
            <a:r>
              <a:rPr kumimoji="0" lang="fr-FR" altLang="fr-FR" sz="1800" b="0" i="0" u="none" strike="noStrike" cap="none" normalizeH="0" baseline="0" dirty="0">
                <a:ln>
                  <a:noFill/>
                </a:ln>
                <a:solidFill>
                  <a:srgbClr val="0A0A0A"/>
                </a:solidFill>
                <a:effectLst/>
                <a:latin typeface="Google Sans"/>
              </a:rPr>
              <a:t> inspection and </a:t>
            </a:r>
            <a:r>
              <a:rPr kumimoji="0" lang="fr-FR" altLang="fr-FR" sz="1800" b="0" i="0" u="none" strike="noStrike" cap="none" normalizeH="0" baseline="0" dirty="0" err="1">
                <a:ln>
                  <a:noFill/>
                </a:ln>
                <a:solidFill>
                  <a:srgbClr val="0A0A0A"/>
                </a:solidFill>
                <a:effectLst/>
                <a:latin typeface="Google Sans"/>
              </a:rPr>
              <a:t>testing</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ensure</a:t>
            </a:r>
            <a:r>
              <a:rPr kumimoji="0" lang="fr-FR" altLang="fr-FR" sz="1800" b="0" i="0" u="none" strike="noStrike" cap="none" normalizeH="0" baseline="0" dirty="0">
                <a:ln>
                  <a:noFill/>
                </a:ln>
                <a:solidFill>
                  <a:srgbClr val="0A0A0A"/>
                </a:solidFill>
                <a:effectLst/>
                <a:latin typeface="Google Sans"/>
              </a:rPr>
              <a:t> a high standard of plant </a:t>
            </a:r>
            <a:r>
              <a:rPr kumimoji="0" lang="fr-FR" altLang="fr-FR" sz="1800" b="0" i="0" u="none" strike="noStrike" cap="none" normalizeH="0" baseline="0" dirty="0" err="1">
                <a:ln>
                  <a:noFill/>
                </a:ln>
                <a:solidFill>
                  <a:srgbClr val="0A0A0A"/>
                </a:solidFill>
                <a:effectLst/>
                <a:latin typeface="Google Sans"/>
              </a:rPr>
              <a:t>health</a:t>
            </a:r>
            <a:r>
              <a:rPr kumimoji="0" lang="fr-FR" altLang="fr-FR" sz="18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err="1">
                <a:ln>
                  <a:noFill/>
                </a:ln>
                <a:solidFill>
                  <a:srgbClr val="0A0A0A"/>
                </a:solidFill>
                <a:effectLst/>
                <a:latin typeface="Google Sans"/>
              </a:rPr>
              <a:t>Traceability</a:t>
            </a:r>
            <a:r>
              <a:rPr kumimoji="0" lang="fr-FR" altLang="fr-FR" sz="1800" b="1" i="0" u="none" strike="noStrike" cap="none" normalizeH="0" baseline="0" dirty="0">
                <a:ln>
                  <a:noFill/>
                </a:ln>
                <a:solidFill>
                  <a:srgbClr val="0A0A0A"/>
                </a:solidFill>
                <a:effectLst/>
                <a:latin typeface="Google Sans"/>
              </a:rPr>
              <a: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Each</a:t>
            </a:r>
            <a:r>
              <a:rPr kumimoji="0" lang="fr-FR" altLang="fr-FR" sz="1800" b="0" i="0" u="none" strike="noStrike" cap="none" normalizeH="0" baseline="0" dirty="0">
                <a:ln>
                  <a:noFill/>
                </a:ln>
                <a:solidFill>
                  <a:srgbClr val="0A0A0A"/>
                </a:solidFill>
                <a:effectLst/>
                <a:latin typeface="Google Sans"/>
              </a:rPr>
              <a:t> batch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clearly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labeled</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traceable</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its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origin</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ensuring</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accountability</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quality</a:t>
            </a:r>
            <a:r>
              <a:rPr kumimoji="0" lang="fr-FR" altLang="fr-FR" sz="1800" b="0" i="0" u="none" strike="noStrike" cap="none" normalizeH="0" baseline="0" dirty="0">
                <a:ln>
                  <a:noFill/>
                </a:ln>
                <a:solidFill>
                  <a:srgbClr val="0A0A0A"/>
                </a:solidFill>
                <a:effectLst/>
                <a:latin typeface="Google Sans"/>
              </a:rPr>
              <a:t> control </a:t>
            </a:r>
            <a:r>
              <a:rPr kumimoji="0" lang="fr-FR" altLang="fr-FR" sz="1800" b="0" i="0" u="none" strike="noStrike" cap="none" normalizeH="0" baseline="0" dirty="0" err="1">
                <a:ln>
                  <a:noFill/>
                </a:ln>
                <a:solidFill>
                  <a:srgbClr val="0A0A0A"/>
                </a:solidFill>
                <a:effectLst/>
                <a:latin typeface="Google Sans"/>
              </a:rPr>
              <a:t>throughout</a:t>
            </a:r>
            <a:r>
              <a:rPr kumimoji="0" lang="fr-FR" altLang="fr-FR" sz="1800" b="0" i="0" u="none" strike="noStrike" cap="none" normalizeH="0" baseline="0" dirty="0">
                <a:ln>
                  <a:noFill/>
                </a:ln>
                <a:solidFill>
                  <a:srgbClr val="0A0A0A"/>
                </a:solidFill>
                <a:effectLst/>
                <a:latin typeface="Google Sans"/>
              </a:rPr>
              <a:t> the production process.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rgbClr val="0A0A0A"/>
                </a:solidFill>
                <a:effectLst/>
                <a:latin typeface="Google Sans"/>
              </a:rPr>
              <a:t>Identity:</a:t>
            </a:r>
            <a:r>
              <a:rPr kumimoji="0" lang="fr-FR" altLang="fr-FR" sz="1800" b="0" i="0" u="none" strike="noStrike" cap="none" normalizeH="0" baseline="0" dirty="0">
                <a:ln>
                  <a:noFill/>
                </a:ln>
                <a:solidFill>
                  <a:srgbClr val="0A0A0A"/>
                </a:solidFill>
                <a:effectLst/>
                <a:latin typeface="Google Sans"/>
              </a:rPr>
              <a:t> The </a:t>
            </a:r>
            <a:r>
              <a:rPr kumimoji="0" lang="fr-FR" altLang="fr-FR" sz="1800" b="0" i="0" u="none" strike="noStrike" cap="none" normalizeH="0" baseline="0" dirty="0" err="1">
                <a:ln>
                  <a:noFill/>
                </a:ln>
                <a:solidFill>
                  <a:srgbClr val="0A0A0A"/>
                </a:solidFill>
                <a:effectLst/>
                <a:latin typeface="Google Sans"/>
              </a:rPr>
              <a:t>material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verified</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be</a:t>
            </a:r>
            <a:r>
              <a:rPr kumimoji="0" lang="fr-FR" altLang="fr-FR" sz="1800" b="0" i="0" u="none" strike="noStrike" cap="none" normalizeH="0" baseline="0" dirty="0">
                <a:ln>
                  <a:noFill/>
                </a:ln>
                <a:solidFill>
                  <a:srgbClr val="0A0A0A"/>
                </a:solidFill>
                <a:effectLst/>
                <a:latin typeface="Google Sans"/>
              </a:rPr>
              <a:t> of a </a:t>
            </a:r>
            <a:r>
              <a:rPr kumimoji="0" lang="fr-FR" altLang="fr-FR" sz="1800" b="0" i="0" u="none" strike="noStrike" cap="none" normalizeH="0" baseline="0" dirty="0" err="1">
                <a:ln>
                  <a:noFill/>
                </a:ln>
                <a:solidFill>
                  <a:srgbClr val="0A0A0A"/>
                </a:solidFill>
                <a:effectLst/>
                <a:latin typeface="Google Sans"/>
              </a:rPr>
              <a:t>specific</a:t>
            </a:r>
            <a:r>
              <a:rPr kumimoji="0" lang="fr-FR" altLang="fr-FR" sz="1800" b="0" i="0" u="none" strike="noStrike" cap="none" normalizeH="0" baseline="0" dirty="0">
                <a:ln>
                  <a:noFill/>
                </a:ln>
                <a:solidFill>
                  <a:srgbClr val="0A0A0A"/>
                </a:solidFill>
                <a:effectLst/>
                <a:latin typeface="Google Sans"/>
              </a:rPr>
              <a:t>, correct type, </a:t>
            </a:r>
            <a:r>
              <a:rPr kumimoji="0" lang="fr-FR" altLang="fr-FR" sz="1800" b="0" i="0" u="none" strike="noStrike" cap="none" normalizeH="0" baseline="0" dirty="0" err="1">
                <a:ln>
                  <a:noFill/>
                </a:ln>
                <a:solidFill>
                  <a:srgbClr val="0A0A0A"/>
                </a:solidFill>
                <a:effectLst/>
                <a:latin typeface="Google Sans"/>
              </a:rPr>
              <a:t>preventing</a:t>
            </a:r>
            <a:r>
              <a:rPr kumimoji="0" lang="fr-FR" altLang="fr-FR" sz="1800" b="0" i="0" u="none" strike="noStrike" cap="none" normalizeH="0" baseline="0" dirty="0">
                <a:ln>
                  <a:noFill/>
                </a:ln>
                <a:solidFill>
                  <a:srgbClr val="0A0A0A"/>
                </a:solidFill>
                <a:effectLst/>
                <a:latin typeface="Google Sans"/>
              </a:rPr>
              <a:t> issues </a:t>
            </a:r>
            <a:r>
              <a:rPr kumimoji="0" lang="fr-FR" altLang="fr-FR" sz="1800" b="0" i="0" u="none" strike="noStrike" cap="none" normalizeH="0" baseline="0" dirty="0" err="1">
                <a:ln>
                  <a:noFill/>
                </a:ln>
                <a:solidFill>
                  <a:srgbClr val="0A0A0A"/>
                </a:solidFill>
                <a:effectLst/>
                <a:latin typeface="Google Sans"/>
              </a:rPr>
              <a:t>with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misidentified</a:t>
            </a:r>
            <a:r>
              <a:rPr kumimoji="0" lang="fr-FR" altLang="fr-FR" sz="1800" b="0" i="0" u="none" strike="noStrike" cap="none" normalizeH="0" baseline="0" dirty="0">
                <a:ln>
                  <a:noFill/>
                </a:ln>
                <a:solidFill>
                  <a:srgbClr val="0A0A0A"/>
                </a:solidFill>
                <a:effectLst/>
                <a:latin typeface="Google Sans"/>
              </a:rPr>
              <a:t> or </a:t>
            </a:r>
            <a:r>
              <a:rPr kumimoji="0" lang="fr-FR" altLang="fr-FR" sz="1800" b="0" i="0" u="none" strike="noStrike" cap="none" normalizeH="0" baseline="0" dirty="0" err="1">
                <a:ln>
                  <a:noFill/>
                </a:ln>
                <a:solidFill>
                  <a:srgbClr val="0A0A0A"/>
                </a:solidFill>
                <a:effectLst/>
                <a:latin typeface="Google Sans"/>
              </a:rPr>
              <a:t>adulterated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products</a:t>
            </a:r>
            <a:r>
              <a:rPr kumimoji="0" lang="fr-FR" altLang="fr-FR" sz="18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rgbClr val="0A0A0A"/>
                </a:solidFill>
                <a:effectLst/>
                <a:latin typeface="Google Sans"/>
              </a:rPr>
              <a:t>Performance:</a:t>
            </a:r>
            <a:r>
              <a:rPr kumimoji="0" lang="fr-FR" altLang="fr-FR" sz="1800" b="0" i="0" u="none" strike="noStrike" cap="none" normalizeH="0" baseline="0" dirty="0">
                <a:ln>
                  <a:noFill/>
                </a:ln>
                <a:solidFill>
                  <a:srgbClr val="0A0A0A"/>
                </a:solidFill>
                <a:effectLst/>
                <a:latin typeface="Google Sans"/>
              </a:rPr>
              <a:t> Certification </a:t>
            </a:r>
            <a:r>
              <a:rPr kumimoji="0" lang="fr-FR" altLang="fr-FR" sz="1800" b="0" i="0" u="none" strike="noStrike" cap="none" normalizeH="0" baseline="0" dirty="0" err="1">
                <a:ln>
                  <a:noFill/>
                </a:ln>
                <a:solidFill>
                  <a:srgbClr val="0A0A0A"/>
                </a:solidFill>
                <a:effectLst/>
                <a:latin typeface="Google Sans"/>
              </a:rPr>
              <a:t>helps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ensure</a:t>
            </a:r>
            <a:r>
              <a:rPr kumimoji="0" lang="fr-FR" altLang="fr-FR" sz="1800" b="0" i="0" u="none" strike="noStrike" cap="none" normalizeH="0" baseline="0" dirty="0">
                <a:ln>
                  <a:noFill/>
                </a:ln>
                <a:solidFill>
                  <a:srgbClr val="0A0A0A"/>
                </a:solidFill>
                <a:effectLst/>
                <a:latin typeface="Google Sans"/>
              </a:rPr>
              <a:t> consistent performance, </a:t>
            </a:r>
            <a:r>
              <a:rPr kumimoji="0" lang="fr-FR" altLang="fr-FR" sz="1800" b="0" i="0" u="none" strike="noStrike" cap="none" normalizeH="0" baseline="0" dirty="0" err="1">
                <a:ln>
                  <a:noFill/>
                </a:ln>
                <a:solidFill>
                  <a:srgbClr val="0A0A0A"/>
                </a:solidFill>
                <a:effectLst/>
                <a:latin typeface="Google Sans"/>
              </a:rPr>
              <a:t>which</a:t>
            </a:r>
            <a:r>
              <a:rPr kumimoji="0" lang="fr-FR" altLang="fr-FR" sz="1800" b="0" i="0" u="none" strike="noStrike" cap="none" normalizeH="0" baseline="0" dirty="0">
                <a:ln>
                  <a:noFill/>
                </a:ln>
                <a:solidFill>
                  <a:srgbClr val="0A0A0A"/>
                </a:solidFill>
                <a:effectLst/>
                <a:latin typeface="Google Sans"/>
              </a:rPr>
              <a:t> can lead to </a:t>
            </a:r>
            <a:r>
              <a:rPr kumimoji="0" lang="fr-FR" altLang="fr-FR" sz="1800" b="0" i="0" u="none" strike="noStrike" cap="none" normalizeH="0" baseline="0" dirty="0" err="1">
                <a:ln>
                  <a:noFill/>
                </a:ln>
                <a:solidFill>
                  <a:srgbClr val="0A0A0A"/>
                </a:solidFill>
                <a:effectLst/>
                <a:latin typeface="Google Sans"/>
              </a:rPr>
              <a:t>better</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yields</a:t>
            </a:r>
            <a:r>
              <a:rPr kumimoji="0" lang="fr-FR" altLang="fr-FR" sz="1800" b="0" i="0" u="none" strike="noStrike" cap="none" normalizeH="0" baseline="0" dirty="0">
                <a:ln>
                  <a:noFill/>
                </a:ln>
                <a:solidFill>
                  <a:srgbClr val="0A0A0A"/>
                </a:solidFill>
                <a:effectLst/>
                <a:latin typeface="Google Sans"/>
              </a:rPr>
              <a:t> and more reliable </a:t>
            </a:r>
            <a:r>
              <a:rPr kumimoji="0" lang="fr-FR" altLang="fr-FR" sz="1800" b="0" i="0" u="none" strike="noStrike" cap="none" normalizeH="0" baseline="0" dirty="0" err="1">
                <a:ln>
                  <a:noFill/>
                </a:ln>
                <a:solidFill>
                  <a:srgbClr val="0A0A0A"/>
                </a:solidFill>
                <a:effectLst/>
                <a:latin typeface="Google Sans"/>
              </a:rPr>
              <a:t>results</a:t>
            </a:r>
            <a:r>
              <a:rPr kumimoji="0" lang="fr-FR" altLang="fr-FR" sz="1800" b="0" i="0" u="none" strike="noStrike" cap="none" normalizeH="0" baseline="0" dirty="0">
                <a:ln>
                  <a:noFill/>
                </a:ln>
                <a:solidFill>
                  <a:srgbClr val="0A0A0A"/>
                </a:solidFill>
                <a:effectLst/>
                <a:latin typeface="Google Sans"/>
              </a:rPr>
              <a:t> for the end-user.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rgbClr val="0A0A0A"/>
                </a:solidFill>
                <a:effectLst/>
                <a:latin typeface="Google Sans"/>
              </a:rPr>
              <a:t>Compliance: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Certified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material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adheres</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specific</a:t>
            </a:r>
            <a:r>
              <a:rPr kumimoji="0" lang="fr-FR" altLang="fr-FR" sz="1800" b="0" i="0" u="none" strike="noStrike" cap="none" normalizeH="0" baseline="0" dirty="0">
                <a:ln>
                  <a:noFill/>
                </a:ln>
                <a:solidFill>
                  <a:srgbClr val="0A0A0A"/>
                </a:solidFill>
                <a:effectLst/>
                <a:latin typeface="Google Sans"/>
              </a:rPr>
              <a:t> production standards, </a:t>
            </a:r>
            <a:r>
              <a:rPr kumimoji="0" lang="fr-FR" altLang="fr-FR" sz="1800" b="0" i="0" u="none" strike="noStrike" cap="none" normalizeH="0" baseline="0" dirty="0" err="1">
                <a:ln>
                  <a:noFill/>
                </a:ln>
                <a:solidFill>
                  <a:srgbClr val="0A0A0A"/>
                </a:solidFill>
                <a:effectLst/>
                <a:latin typeface="Google Sans"/>
              </a:rPr>
              <a:t>such</a:t>
            </a:r>
            <a:r>
              <a:rPr kumimoji="0" lang="fr-FR" altLang="fr-FR" sz="1800" b="0" i="0" u="none" strike="noStrike" cap="none" normalizeH="0" baseline="0" dirty="0">
                <a:ln>
                  <a:noFill/>
                </a:ln>
                <a:solidFill>
                  <a:srgbClr val="0A0A0A"/>
                </a:solidFill>
                <a:effectLst/>
                <a:latin typeface="Google Sans"/>
              </a:rPr>
              <a:t> as </a:t>
            </a:r>
            <a:r>
              <a:rPr kumimoji="0" lang="fr-FR" altLang="fr-FR" sz="1800" b="0" i="0" u="none" strike="noStrike" cap="none" normalizeH="0" baseline="0" dirty="0" err="1">
                <a:ln>
                  <a:noFill/>
                </a:ln>
                <a:solidFill>
                  <a:srgbClr val="0A0A0A"/>
                </a:solidFill>
                <a:effectLst/>
                <a:latin typeface="Google Sans"/>
              </a:rPr>
              <a:t>those</a:t>
            </a:r>
            <a:r>
              <a:rPr kumimoji="0" lang="fr-FR" altLang="fr-FR" sz="1800" b="0" i="0" u="none" strike="noStrike" cap="none" normalizeH="0" baseline="0" dirty="0">
                <a:ln>
                  <a:noFill/>
                </a:ln>
                <a:solidFill>
                  <a:srgbClr val="0A0A0A"/>
                </a:solidFill>
                <a:effectLst/>
                <a:latin typeface="Google Sans"/>
              </a:rPr>
              <a:t> for </a:t>
            </a:r>
            <a:r>
              <a:rPr kumimoji="0" lang="fr-FR" altLang="fr-FR" sz="1800" b="0" i="0" u="none" strike="noStrike" cap="none" normalizeH="0" baseline="0" dirty="0" err="1">
                <a:ln>
                  <a:noFill/>
                </a:ln>
                <a:solidFill>
                  <a:srgbClr val="0A0A0A"/>
                </a:solidFill>
                <a:effectLst/>
                <a:latin typeface="Google Sans"/>
              </a:rPr>
              <a:t>organic</a:t>
            </a:r>
            <a:r>
              <a:rPr kumimoji="0" lang="fr-FR" altLang="fr-FR" sz="1800" b="0" i="0" u="none" strike="noStrike" cap="none" normalizeH="0" baseline="0" dirty="0">
                <a:ln>
                  <a:noFill/>
                </a:ln>
                <a:solidFill>
                  <a:srgbClr val="0A0A0A"/>
                </a:solidFill>
                <a:effectLst/>
                <a:latin typeface="Google Sans"/>
              </a:rPr>
              <a:t> production, </a:t>
            </a:r>
            <a:r>
              <a:rPr kumimoji="0" lang="fr-FR" altLang="fr-FR" sz="1800" b="0" i="0" u="none" strike="noStrike" cap="none" normalizeH="0" baseline="0" dirty="0" err="1">
                <a:ln>
                  <a:noFill/>
                </a:ln>
                <a:solidFill>
                  <a:srgbClr val="0A0A0A"/>
                </a:solidFill>
                <a:effectLst/>
                <a:latin typeface="Google Sans"/>
              </a:rPr>
              <a:t>which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may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involve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documented</a:t>
            </a:r>
            <a:r>
              <a:rPr kumimoji="0" lang="fr-FR" altLang="fr-FR" sz="1800" b="0" i="0" u="none" strike="noStrike" cap="none" normalizeH="0" baseline="0" dirty="0">
                <a:ln>
                  <a:noFill/>
                </a:ln>
                <a:solidFill>
                  <a:srgbClr val="0A0A0A"/>
                </a:solidFill>
                <a:effectLst/>
                <a:latin typeface="Google Sans"/>
              </a:rPr>
              <a:t> use of </a:t>
            </a:r>
            <a:r>
              <a:rPr kumimoji="0" lang="fr-FR" altLang="fr-FR" sz="1800" b="0" i="0" u="none" strike="noStrike" cap="none" normalizeH="0" baseline="0" dirty="0" err="1">
                <a:ln>
                  <a:noFill/>
                </a:ln>
                <a:solidFill>
                  <a:srgbClr val="0A0A0A"/>
                </a:solidFill>
                <a:effectLst/>
                <a:latin typeface="Google Sans"/>
              </a:rPr>
              <a:t>specific</a:t>
            </a:r>
            <a:r>
              <a:rPr kumimoji="0" lang="fr-FR" altLang="fr-FR" sz="1800" b="0" i="0" u="none" strike="noStrike" cap="none" normalizeH="0" baseline="0" dirty="0">
                <a:ln>
                  <a:noFill/>
                </a:ln>
                <a:solidFill>
                  <a:srgbClr val="0A0A0A"/>
                </a:solidFill>
                <a:effectLst/>
                <a:latin typeface="Google Sans"/>
              </a:rPr>
              <a:t> substances and production </a:t>
            </a:r>
            <a:r>
              <a:rPr kumimoji="0" lang="fr-FR" altLang="fr-FR" sz="1800" b="0" i="0" u="none" strike="noStrike" cap="none" normalizeH="0" baseline="0" dirty="0" err="1">
                <a:ln>
                  <a:noFill/>
                </a:ln>
                <a:solidFill>
                  <a:srgbClr val="0A0A0A"/>
                </a:solidFill>
                <a:effectLst/>
                <a:latin typeface="Google Sans"/>
              </a:rPr>
              <a:t>methods</a:t>
            </a:r>
            <a:r>
              <a:rPr kumimoji="0" lang="fr-FR" altLang="fr-FR" sz="18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93684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CCD91-D5E8-719C-EE5E-89AE9D8BE0AF}"/>
              </a:ext>
            </a:extLst>
          </p:cNvPr>
          <p:cNvSpPr>
            <a:spLocks noGrp="1"/>
          </p:cNvSpPr>
          <p:nvPr>
            <p:ph type="title"/>
          </p:nvPr>
        </p:nvSpPr>
        <p:spPr/>
        <p:txBody>
          <a:bodyPr/>
          <a:lstStyle/>
          <a:p>
            <a:r>
              <a:rPr kumimoji="0" lang="fr-FR" altLang="fr-FR" sz="4400" b="0" i="0" u="none" strike="noStrike" cap="none" normalizeH="0" baseline="0" dirty="0">
                <a:ln>
                  <a:noFill/>
                </a:ln>
                <a:solidFill>
                  <a:srgbClr val="0A0A0A"/>
                </a:solidFill>
                <a:effectLst/>
                <a:latin typeface="Google Sans"/>
              </a:rPr>
              <a:t>Inspection and certification of </a:t>
            </a:r>
            <a:r>
              <a:rPr kumimoji="0" lang="fr-FR" altLang="fr-FR" sz="4400" b="0" i="0" u="none" strike="noStrike" cap="none" normalizeH="0" baseline="0" dirty="0" err="1">
                <a:ln>
                  <a:noFill/>
                </a:ln>
                <a:solidFill>
                  <a:srgbClr val="0A0A0A"/>
                </a:solidFill>
                <a:effectLst/>
                <a:latin typeface="Google Sans"/>
              </a:rPr>
              <a:t>mother</a:t>
            </a:r>
            <a:r>
              <a:rPr kumimoji="0" lang="fr-FR" altLang="fr-FR" sz="4400" b="0" i="0" u="none" strike="noStrike" cap="none" normalizeH="0" baseline="0" dirty="0">
                <a:ln>
                  <a:noFill/>
                </a:ln>
                <a:solidFill>
                  <a:srgbClr val="0A0A0A"/>
                </a:solidFill>
                <a:effectLst/>
                <a:latin typeface="Google Sans"/>
              </a:rPr>
              <a:t> plants</a:t>
            </a:r>
            <a:endParaRPr lang="fr-FR" dirty="0"/>
          </a:p>
        </p:txBody>
      </p:sp>
      <p:sp>
        <p:nvSpPr>
          <p:cNvPr id="4" name="Rectangle 1">
            <a:extLst>
              <a:ext uri="{FF2B5EF4-FFF2-40B4-BE49-F238E27FC236}">
                <a16:creationId xmlns:a16="http://schemas.microsoft.com/office/drawing/2014/main" id="{A2FB9455-0340-51AB-BDBE-424ACF6429B1}"/>
              </a:ext>
            </a:extLst>
          </p:cNvPr>
          <p:cNvSpPr>
            <a:spLocks noGrp="1" noChangeArrowheads="1"/>
          </p:cNvSpPr>
          <p:nvPr>
            <p:ph idx="1"/>
          </p:nvPr>
        </p:nvSpPr>
        <p:spPr bwMode="auto">
          <a:xfrm>
            <a:off x="256032" y="1508422"/>
            <a:ext cx="11097768" cy="53013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rgbClr val="0A0A0A"/>
                </a:solidFill>
                <a:effectLst/>
                <a:latin typeface="Google Sans"/>
              </a:rPr>
              <a:t>nspection</a:t>
            </a:r>
            <a:r>
              <a:rPr kumimoji="0" lang="fr-FR" altLang="fr-FR" sz="1600" b="0" i="0" u="none" strike="noStrike" cap="none" normalizeH="0" baseline="0" dirty="0">
                <a:ln>
                  <a:noFill/>
                </a:ln>
                <a:solidFill>
                  <a:srgbClr val="0A0A0A"/>
                </a:solidFill>
                <a:effectLst/>
                <a:latin typeface="Google Sans"/>
              </a:rPr>
              <a:t> and certification of </a:t>
            </a:r>
            <a:r>
              <a:rPr kumimoji="0" lang="fr-FR" altLang="fr-FR" sz="1600" b="0" i="0" u="none" strike="noStrike" cap="none" normalizeH="0" baseline="0" dirty="0" err="1">
                <a:ln>
                  <a:noFill/>
                </a:ln>
                <a:solidFill>
                  <a:srgbClr val="0A0A0A"/>
                </a:solidFill>
                <a:effectLst/>
                <a:latin typeface="Google Sans"/>
              </a:rPr>
              <a:t>mother</a:t>
            </a:r>
            <a:r>
              <a:rPr kumimoji="0" lang="fr-FR" altLang="fr-FR" sz="1600" b="0" i="0" u="none" strike="noStrike" cap="none" normalizeH="0" baseline="0" dirty="0">
                <a:ln>
                  <a:noFill/>
                </a:ln>
                <a:solidFill>
                  <a:srgbClr val="0A0A0A"/>
                </a:solidFill>
                <a:effectLst/>
                <a:latin typeface="Google Sans"/>
              </a:rPr>
              <a:t> plants </a:t>
            </a:r>
            <a:r>
              <a:rPr kumimoji="0" lang="fr-FR" altLang="fr-FR" sz="1600" b="0" i="0" u="none" strike="noStrike" cap="none" normalizeH="0" baseline="0" dirty="0" err="1">
                <a:ln>
                  <a:noFill/>
                </a:ln>
                <a:solidFill>
                  <a:srgbClr val="0A0A0A"/>
                </a:solidFill>
                <a:effectLst/>
                <a:latin typeface="Google Sans"/>
              </a:rPr>
              <a:t>involves</a:t>
            </a:r>
            <a:r>
              <a:rPr kumimoji="0" lang="fr-FR" altLang="fr-FR" sz="1600" b="0" i="0" u="none" strike="noStrike" cap="none" normalizeH="0" baseline="0" dirty="0">
                <a:ln>
                  <a:noFill/>
                </a:ln>
                <a:solidFill>
                  <a:srgbClr val="0A0A0A"/>
                </a:solidFill>
                <a:effectLst/>
                <a:latin typeface="Google Sans"/>
              </a:rPr>
              <a:t> a </a:t>
            </a:r>
            <a:r>
              <a:rPr kumimoji="0" lang="fr-FR" altLang="fr-FR" sz="1600" b="0" i="0" u="none" strike="noStrike" cap="none" normalizeH="0" baseline="0" dirty="0" err="1">
                <a:ln>
                  <a:noFill/>
                </a:ln>
                <a:solidFill>
                  <a:srgbClr val="0A0A0A"/>
                </a:solidFill>
                <a:effectLst/>
                <a:latin typeface="Google Sans"/>
              </a:rPr>
              <a:t>series</a:t>
            </a:r>
            <a:r>
              <a:rPr kumimoji="0" lang="fr-FR" altLang="fr-FR" sz="1600" b="0" i="0" u="none" strike="noStrike" cap="none" normalizeH="0" baseline="0" dirty="0">
                <a:ln>
                  <a:noFill/>
                </a:ln>
                <a:solidFill>
                  <a:srgbClr val="0A0A0A"/>
                </a:solidFill>
                <a:effectLst/>
                <a:latin typeface="Google Sans"/>
              </a:rPr>
              <a:t> of </a:t>
            </a:r>
            <a:r>
              <a:rPr kumimoji="0" lang="fr-FR" altLang="fr-FR" sz="1600" b="0" i="0" u="none" strike="noStrike" cap="none" normalizeH="0" baseline="0" dirty="0" err="1">
                <a:ln>
                  <a:noFill/>
                </a:ln>
                <a:solidFill>
                  <a:srgbClr val="0A0A0A"/>
                </a:solidFill>
                <a:effectLst/>
                <a:latin typeface="Google Sans"/>
              </a:rPr>
              <a:t>rigorous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visual</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laboratory</a:t>
            </a:r>
            <a:r>
              <a:rPr kumimoji="0" lang="fr-FR" altLang="fr-FR" sz="1600" b="0" i="0" u="none" strike="noStrike" cap="none" normalizeH="0" baseline="0" dirty="0">
                <a:ln>
                  <a:noFill/>
                </a:ln>
                <a:solidFill>
                  <a:srgbClr val="0A0A0A"/>
                </a:solidFill>
                <a:effectLst/>
                <a:latin typeface="Google Sans"/>
              </a:rPr>
              <a:t> checks to </a:t>
            </a:r>
            <a:r>
              <a:rPr kumimoji="0" lang="fr-FR" altLang="fr-FR" sz="1600" b="0" i="0" u="none" strike="noStrike" cap="none" normalizeH="0" baseline="0" dirty="0" err="1">
                <a:ln>
                  <a:noFill/>
                </a:ln>
                <a:solidFill>
                  <a:srgbClr val="0A0A0A"/>
                </a:solidFill>
                <a:effectLst/>
                <a:latin typeface="Google Sans"/>
              </a:rPr>
              <a:t>ensure</a:t>
            </a:r>
            <a:r>
              <a:rPr kumimoji="0" lang="fr-FR" altLang="fr-FR" sz="1600" b="0" i="0" u="none" strike="noStrike" cap="none" normalizeH="0" baseline="0" dirty="0">
                <a:ln>
                  <a:noFill/>
                </a:ln>
                <a:solidFill>
                  <a:srgbClr val="0A0A0A"/>
                </a:solidFill>
                <a:effectLst/>
                <a:latin typeface="Google Sans"/>
              </a:rPr>
              <a:t> plants are </a:t>
            </a:r>
            <a:r>
              <a:rPr kumimoji="0" lang="fr-FR" altLang="fr-FR" sz="1600" b="0" i="0" u="none" strike="noStrike" cap="none" normalizeH="0" baseline="0" dirty="0" err="1">
                <a:ln>
                  <a:noFill/>
                </a:ln>
                <a:solidFill>
                  <a:srgbClr val="0A0A0A"/>
                </a:solidFill>
                <a:effectLst/>
                <a:latin typeface="Google Sans"/>
              </a:rPr>
              <a:t>healthy</a:t>
            </a:r>
            <a:r>
              <a:rPr kumimoji="0" lang="fr-FR" altLang="fr-FR" sz="1600" b="0" i="0" u="none" strike="noStrike" cap="none" normalizeH="0" baseline="0" dirty="0">
                <a:ln>
                  <a:noFill/>
                </a:ln>
                <a:solidFill>
                  <a:srgbClr val="0A0A0A"/>
                </a:solidFill>
                <a:effectLst/>
                <a:latin typeface="Google Sans"/>
              </a:rPr>
              <a:t>, free </a:t>
            </a:r>
            <a:r>
              <a:rPr kumimoji="0" lang="fr-FR" altLang="fr-FR" sz="1600" b="0" i="0" u="none" strike="noStrike" cap="none" normalizeH="0" baseline="0" dirty="0" err="1">
                <a:ln>
                  <a:noFill/>
                </a:ln>
                <a:solidFill>
                  <a:srgbClr val="0A0A0A"/>
                </a:solidFill>
                <a:effectLst/>
                <a:latin typeface="Google Sans"/>
              </a:rPr>
              <a:t>from</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pests</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diseases</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true</a:t>
            </a:r>
            <a:r>
              <a:rPr kumimoji="0" lang="fr-FR" altLang="fr-FR" sz="1600" b="0" i="0" u="none" strike="noStrike" cap="none" normalizeH="0" baseline="0" dirty="0">
                <a:ln>
                  <a:noFill/>
                </a:ln>
                <a:solidFill>
                  <a:srgbClr val="0A0A0A"/>
                </a:solidFill>
                <a:effectLst/>
                <a:latin typeface="Google Sans"/>
              </a:rPr>
              <a:t> to type. </a:t>
            </a:r>
            <a:r>
              <a:rPr kumimoji="0" lang="fr-FR" altLang="fr-FR" sz="1600" b="0" i="0" u="none" strike="noStrike" cap="none" normalizeH="0" baseline="0" dirty="0" err="1">
                <a:ln>
                  <a:noFill/>
                </a:ln>
                <a:solidFill>
                  <a:srgbClr val="0A0A0A"/>
                </a:solidFill>
                <a:effectLst/>
                <a:latin typeface="Google Sans"/>
              </a:rPr>
              <a:t>Certified</a:t>
            </a:r>
            <a:r>
              <a:rPr kumimoji="0" lang="fr-FR" altLang="fr-FR" sz="1600" b="0" i="0" u="none" strike="noStrike" cap="none" normalizeH="0" baseline="0" dirty="0">
                <a:ln>
                  <a:noFill/>
                </a:ln>
                <a:solidFill>
                  <a:srgbClr val="0A0A0A"/>
                </a:solidFill>
                <a:effectLst/>
                <a:latin typeface="Google Sans"/>
              </a:rPr>
              <a:t> plants </a:t>
            </a:r>
            <a:r>
              <a:rPr kumimoji="0" lang="fr-FR" altLang="fr-FR" sz="1600" b="0" i="0" u="none" strike="noStrike" cap="none" normalizeH="0" baseline="0" dirty="0" err="1">
                <a:ln>
                  <a:noFill/>
                </a:ln>
                <a:solidFill>
                  <a:srgbClr val="0A0A0A"/>
                </a:solidFill>
                <a:effectLst/>
                <a:latin typeface="Google Sans"/>
              </a:rPr>
              <a:t>meet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specific</a:t>
            </a:r>
            <a:r>
              <a:rPr kumimoji="0" lang="fr-FR" altLang="fr-FR" sz="1600" b="0" i="0" u="none" strike="noStrike" cap="none" normalizeH="0" baseline="0" dirty="0">
                <a:ln>
                  <a:noFill/>
                </a:ln>
                <a:solidFill>
                  <a:srgbClr val="0A0A0A"/>
                </a:solidFill>
                <a:effectLst/>
                <a:latin typeface="Google Sans"/>
              </a:rPr>
              <a:t> standards for </a:t>
            </a:r>
            <a:r>
              <a:rPr kumimoji="0" lang="fr-FR" altLang="fr-FR" sz="1600" b="0" i="0" u="none" strike="noStrike" cap="none" normalizeH="0" baseline="0" dirty="0" err="1">
                <a:ln>
                  <a:noFill/>
                </a:ln>
                <a:solidFill>
                  <a:srgbClr val="0A0A0A"/>
                </a:solidFill>
                <a:effectLst/>
                <a:latin typeface="Google Sans"/>
              </a:rPr>
              <a:t>genetic</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purity</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quality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with</a:t>
            </a:r>
            <a:r>
              <a:rPr kumimoji="0" lang="fr-FR" altLang="fr-FR" sz="1600" b="0" i="0" u="none" strike="noStrike" cap="none" normalizeH="0" baseline="0" dirty="0">
                <a:ln>
                  <a:noFill/>
                </a:ln>
                <a:solidFill>
                  <a:srgbClr val="0A0A0A"/>
                </a:solidFill>
                <a:effectLst/>
                <a:latin typeface="Google Sans"/>
              </a:rPr>
              <a:t> the process </a:t>
            </a:r>
            <a:r>
              <a:rPr kumimoji="0" lang="fr-FR" altLang="fr-FR" sz="1600" b="0" i="0" u="none" strike="noStrike" cap="none" normalizeH="0" baseline="0" dirty="0" err="1">
                <a:ln>
                  <a:noFill/>
                </a:ln>
                <a:solidFill>
                  <a:srgbClr val="0A0A0A"/>
                </a:solidFill>
                <a:effectLst/>
                <a:latin typeface="Google Sans"/>
              </a:rPr>
              <a:t>managed</a:t>
            </a:r>
            <a:r>
              <a:rPr kumimoji="0" lang="fr-FR" altLang="fr-FR" sz="1600" b="0" i="0" u="none" strike="noStrike" cap="none" normalizeH="0" baseline="0" dirty="0">
                <a:ln>
                  <a:noFill/>
                </a:ln>
                <a:solidFill>
                  <a:srgbClr val="0A0A0A"/>
                </a:solidFill>
                <a:effectLst/>
                <a:latin typeface="Google Sans"/>
              </a:rPr>
              <a:t> by </a:t>
            </a:r>
            <a:r>
              <a:rPr kumimoji="0" lang="fr-FR" altLang="fr-FR" sz="1600" b="0" i="0" u="none" strike="noStrike" cap="none" normalizeH="0" baseline="0" dirty="0" err="1">
                <a:ln>
                  <a:noFill/>
                </a:ln>
                <a:solidFill>
                  <a:srgbClr val="0A0A0A"/>
                </a:solidFill>
                <a:effectLst/>
                <a:latin typeface="Google Sans"/>
              </a:rPr>
              <a:t>government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agencies</a:t>
            </a:r>
            <a:r>
              <a:rPr kumimoji="0" lang="fr-FR" altLang="fr-FR" sz="1600" b="0" i="0" u="none" strike="noStrike" cap="none" normalizeH="0" baseline="0" dirty="0">
                <a:ln>
                  <a:noFill/>
                </a:ln>
                <a:solidFill>
                  <a:srgbClr val="0A0A0A"/>
                </a:solidFill>
                <a:effectLst/>
                <a:latin typeface="Google Sans"/>
              </a:rPr>
              <a:t> or </a:t>
            </a:r>
            <a:r>
              <a:rPr kumimoji="0" lang="fr-FR" altLang="fr-FR" sz="1600" b="0" i="0" u="none" strike="noStrike" cap="none" normalizeH="0" baseline="0" dirty="0" err="1">
                <a:ln>
                  <a:noFill/>
                </a:ln>
                <a:solidFill>
                  <a:srgbClr val="0A0A0A"/>
                </a:solidFill>
                <a:effectLst/>
                <a:latin typeface="Google Sans"/>
              </a:rPr>
              <a:t>authorized</a:t>
            </a:r>
            <a:r>
              <a:rPr kumimoji="0" lang="fr-FR" altLang="fr-FR" sz="1600" b="0" i="0" u="none" strike="noStrike" cap="none" normalizeH="0" baseline="0" dirty="0">
                <a:ln>
                  <a:noFill/>
                </a:ln>
                <a:solidFill>
                  <a:srgbClr val="0A0A0A"/>
                </a:solidFill>
                <a:effectLst/>
                <a:latin typeface="Google Sans"/>
              </a:rPr>
              <a:t> bodies to </a:t>
            </a:r>
            <a:r>
              <a:rPr kumimoji="0" lang="fr-FR" altLang="fr-FR" sz="1600" b="0" i="0" u="none" strike="noStrike" cap="none" normalizeH="0" baseline="0" dirty="0" err="1">
                <a:ln>
                  <a:noFill/>
                </a:ln>
                <a:solidFill>
                  <a:srgbClr val="0A0A0A"/>
                </a:solidFill>
                <a:effectLst/>
                <a:latin typeface="Google Sans"/>
              </a:rPr>
              <a:t>guarantee</a:t>
            </a:r>
            <a:r>
              <a:rPr kumimoji="0" lang="fr-FR" altLang="fr-FR" sz="1600" b="0" i="0" u="none" strike="noStrike" cap="none" normalizeH="0" baseline="0" dirty="0">
                <a:ln>
                  <a:noFill/>
                </a:ln>
                <a:solidFill>
                  <a:srgbClr val="0A0A0A"/>
                </a:solidFill>
                <a:effectLst/>
                <a:latin typeface="Google Sans"/>
              </a:rPr>
              <a:t> the </a:t>
            </a:r>
            <a:r>
              <a:rPr kumimoji="0" lang="fr-FR" altLang="fr-FR" sz="1600" b="0" i="0" u="none" strike="noStrike" cap="none" normalizeH="0" baseline="0" dirty="0" err="1">
                <a:ln>
                  <a:noFill/>
                </a:ln>
                <a:solidFill>
                  <a:srgbClr val="0A0A0A"/>
                </a:solidFill>
                <a:effectLst/>
                <a:latin typeface="Google Sans"/>
              </a:rPr>
              <a:t>integrity</a:t>
            </a:r>
            <a:r>
              <a:rPr kumimoji="0" lang="fr-FR" altLang="fr-FR" sz="1600" b="0" i="0" u="none" strike="noStrike" cap="none" normalizeH="0" baseline="0" dirty="0">
                <a:ln>
                  <a:noFill/>
                </a:ln>
                <a:solidFill>
                  <a:srgbClr val="0A0A0A"/>
                </a:solidFill>
                <a:effectLst/>
                <a:latin typeface="Google Sans"/>
              </a:rPr>
              <a:t> of </a:t>
            </a:r>
            <a:r>
              <a:rPr kumimoji="0" lang="fr-FR" altLang="fr-FR" sz="1600" b="0" i="0" u="none" strike="noStrike" cap="none" normalizeH="0" baseline="0" dirty="0" err="1">
                <a:ln>
                  <a:noFill/>
                </a:ln>
                <a:solidFill>
                  <a:srgbClr val="0A0A0A"/>
                </a:solidFill>
                <a:effectLst/>
                <a:latin typeface="Google Sans"/>
              </a:rPr>
              <a:t>propagating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material</a:t>
            </a:r>
            <a:r>
              <a:rPr kumimoji="0" lang="fr-FR" altLang="fr-FR" sz="1600" b="0" i="0" u="none" strike="noStrike" cap="none" normalizeH="0" baseline="0" dirty="0">
                <a:ln>
                  <a:noFill/>
                </a:ln>
                <a:solidFill>
                  <a:srgbClr val="0A0A0A"/>
                </a:solidFill>
                <a:effectLst/>
                <a:latin typeface="Google Sans"/>
              </a:rPr>
              <a:t> for commercial sale. </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0A0A0A"/>
                </a:solidFill>
                <a:effectLst/>
                <a:latin typeface="Google Sans"/>
              </a:rPr>
              <a:t>Key components of the process</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rgbClr val="0A0A0A"/>
                </a:solidFill>
                <a:effectLst/>
                <a:latin typeface="Google Sans"/>
              </a:rPr>
              <a:t>Phytosanitary</a:t>
            </a:r>
            <a:r>
              <a:rPr kumimoji="0" lang="fr-FR" altLang="fr-FR" sz="1600" b="1" i="0" u="none" strike="noStrike" cap="none" normalizeH="0" baseline="0" dirty="0">
                <a:ln>
                  <a:noFill/>
                </a:ln>
                <a:solidFill>
                  <a:srgbClr val="0A0A0A"/>
                </a:solidFill>
                <a:effectLst/>
                <a:latin typeface="Google Sans"/>
              </a:rPr>
              <a:t> checks:</a:t>
            </a:r>
            <a:r>
              <a:rPr kumimoji="0" lang="fr-FR" altLang="fr-FR" sz="1600" b="0" i="0" u="none" strike="noStrike" cap="none" normalizeH="0" baseline="0" dirty="0">
                <a:ln>
                  <a:noFill/>
                </a:ln>
                <a:solidFill>
                  <a:srgbClr val="0A0A0A"/>
                </a:solidFill>
                <a:effectLst/>
                <a:latin typeface="Google Sans"/>
              </a:rPr>
              <a:t> Visual inspections and </a:t>
            </a:r>
            <a:r>
              <a:rPr kumimoji="0" lang="fr-FR" altLang="fr-FR" sz="1600" b="0" i="0" u="none" strike="noStrike" cap="none" normalizeH="0" baseline="0" dirty="0" err="1">
                <a:ln>
                  <a:noFill/>
                </a:ln>
                <a:solidFill>
                  <a:srgbClr val="0A0A0A"/>
                </a:solidFill>
                <a:effectLst/>
                <a:latin typeface="Google Sans"/>
              </a:rPr>
              <a:t>laboratory</a:t>
            </a:r>
            <a:r>
              <a:rPr kumimoji="0" lang="fr-FR" altLang="fr-FR" sz="1600" b="0" i="0" u="none" strike="noStrike" cap="none" normalizeH="0" baseline="0" dirty="0">
                <a:ln>
                  <a:noFill/>
                </a:ln>
                <a:solidFill>
                  <a:srgbClr val="0A0A0A"/>
                </a:solidFill>
                <a:effectLst/>
                <a:latin typeface="Google Sans"/>
              </a:rPr>
              <a:t> tests are </a:t>
            </a:r>
            <a:r>
              <a:rPr kumimoji="0" lang="fr-FR" altLang="fr-FR" sz="1600" b="0" i="0" u="none" strike="noStrike" cap="none" normalizeH="0" baseline="0" dirty="0" err="1">
                <a:ln>
                  <a:noFill/>
                </a:ln>
                <a:solidFill>
                  <a:srgbClr val="0A0A0A"/>
                </a:solidFill>
                <a:effectLst/>
                <a:latin typeface="Google Sans"/>
              </a:rPr>
              <a:t>conducted</a:t>
            </a:r>
            <a:r>
              <a:rPr kumimoji="0" lang="fr-FR" altLang="fr-FR" sz="1600" b="0" i="0" u="none" strike="noStrike" cap="none" normalizeH="0" baseline="0" dirty="0">
                <a:ln>
                  <a:noFill/>
                </a:ln>
                <a:solidFill>
                  <a:srgbClr val="0A0A0A"/>
                </a:solidFill>
                <a:effectLst/>
                <a:latin typeface="Google Sans"/>
              </a:rPr>
              <a:t> to </a:t>
            </a:r>
            <a:r>
              <a:rPr kumimoji="0" lang="fr-FR" altLang="fr-FR" sz="1600" b="0" i="0" u="none" strike="noStrike" cap="none" normalizeH="0" baseline="0" dirty="0" err="1">
                <a:ln>
                  <a:noFill/>
                </a:ln>
                <a:solidFill>
                  <a:srgbClr val="0A0A0A"/>
                </a:solidFill>
                <a:effectLst/>
                <a:latin typeface="Google Sans"/>
              </a:rPr>
              <a:t>detect</a:t>
            </a:r>
            <a:r>
              <a:rPr kumimoji="0" lang="fr-FR" altLang="fr-FR" sz="1600" b="0" i="0" u="none" strike="noStrike" cap="none" normalizeH="0" baseline="0" dirty="0">
                <a:ln>
                  <a:noFill/>
                </a:ln>
                <a:solidFill>
                  <a:srgbClr val="0A0A0A"/>
                </a:solidFill>
                <a:effectLst/>
                <a:latin typeface="Google Sans"/>
              </a:rPr>
              <a:t> the </a:t>
            </a:r>
            <a:r>
              <a:rPr kumimoji="0" lang="fr-FR" altLang="fr-FR" sz="1600" b="0" i="0" u="none" strike="noStrike" cap="none" normalizeH="0" baseline="0" dirty="0" err="1">
                <a:ln>
                  <a:noFill/>
                </a:ln>
                <a:solidFill>
                  <a:srgbClr val="0A0A0A"/>
                </a:solidFill>
                <a:effectLst/>
                <a:latin typeface="Google Sans"/>
              </a:rPr>
              <a:t>presence</a:t>
            </a:r>
            <a:r>
              <a:rPr kumimoji="0" lang="fr-FR" altLang="fr-FR" sz="1600" b="0" i="0" u="none" strike="noStrike" cap="none" normalizeH="0" baseline="0" dirty="0">
                <a:ln>
                  <a:noFill/>
                </a:ln>
                <a:solidFill>
                  <a:srgbClr val="0A0A0A"/>
                </a:solidFill>
                <a:effectLst/>
                <a:latin typeface="Google Sans"/>
              </a:rPr>
              <a:t> of </a:t>
            </a:r>
            <a:r>
              <a:rPr kumimoji="0" lang="fr-FR" altLang="fr-FR" sz="1600" b="0" i="0" u="none" strike="noStrike" cap="none" normalizeH="0" baseline="0" dirty="0" err="1">
                <a:ln>
                  <a:noFill/>
                </a:ln>
                <a:solidFill>
                  <a:srgbClr val="0A0A0A"/>
                </a:solidFill>
                <a:effectLst/>
                <a:latin typeface="Google Sans"/>
              </a:rPr>
              <a:t>viruses</a:t>
            </a:r>
            <a:r>
              <a:rPr kumimoji="0" lang="fr-FR" altLang="fr-FR" sz="1600" b="0" i="0" u="none" strike="noStrike" cap="none" normalizeH="0" baseline="0" dirty="0">
                <a:ln>
                  <a:noFill/>
                </a:ln>
                <a:solidFill>
                  <a:srgbClr val="0A0A0A"/>
                </a:solidFill>
                <a:effectLst/>
                <a:latin typeface="Google Sans"/>
              </a:rPr>
              <a:t>, fungi, </a:t>
            </a:r>
            <a:r>
              <a:rPr kumimoji="0" lang="fr-FR" altLang="fr-FR" sz="1600" b="0" i="0" u="none" strike="noStrike" cap="none" normalizeH="0" baseline="0" dirty="0" err="1">
                <a:ln>
                  <a:noFill/>
                </a:ln>
                <a:solidFill>
                  <a:srgbClr val="0A0A0A"/>
                </a:solidFill>
                <a:effectLst/>
                <a:latin typeface="Google Sans"/>
              </a:rPr>
              <a:t>bacteria</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nematodes</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rgbClr val="0A0A0A"/>
                </a:solidFill>
                <a:effectLst/>
                <a:latin typeface="Google Sans"/>
              </a:rPr>
              <a:t>Genetic</a:t>
            </a:r>
            <a:r>
              <a:rPr kumimoji="0" lang="fr-FR" altLang="fr-FR" sz="1600" b="1" i="0" u="none" strike="noStrike" cap="none" normalizeH="0" baseline="0" dirty="0">
                <a:ln>
                  <a:noFill/>
                </a:ln>
                <a:solidFill>
                  <a:srgbClr val="0A0A0A"/>
                </a:solidFill>
                <a:effectLst/>
                <a:latin typeface="Google Sans"/>
              </a:rPr>
              <a:t> checks:</a:t>
            </a:r>
            <a:r>
              <a:rPr kumimoji="0" lang="fr-FR" altLang="fr-FR" sz="1600" b="0" i="0" u="none" strike="noStrike" cap="none" normalizeH="0" baseline="0" dirty="0">
                <a:ln>
                  <a:noFill/>
                </a:ln>
                <a:solidFill>
                  <a:srgbClr val="0A0A0A"/>
                </a:solidFill>
                <a:effectLst/>
                <a:latin typeface="Google Sans"/>
              </a:rPr>
              <a:t> Visual inspections </a:t>
            </a:r>
            <a:r>
              <a:rPr kumimoji="0" lang="fr-FR" altLang="fr-FR" sz="1600" b="0" i="0" u="none" strike="noStrike" cap="none" normalizeH="0" baseline="0" dirty="0" err="1">
                <a:ln>
                  <a:noFill/>
                </a:ln>
                <a:solidFill>
                  <a:srgbClr val="0A0A0A"/>
                </a:solidFill>
                <a:effectLst/>
                <a:latin typeface="Google Sans"/>
              </a:rPr>
              <a:t>verify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that</a:t>
            </a:r>
            <a:r>
              <a:rPr kumimoji="0" lang="fr-FR" altLang="fr-FR" sz="1600" b="0" i="0" u="none" strike="noStrike" cap="none" normalizeH="0" baseline="0" dirty="0">
                <a:ln>
                  <a:noFill/>
                </a:ln>
                <a:solidFill>
                  <a:srgbClr val="0A0A0A"/>
                </a:solidFill>
                <a:effectLst/>
                <a:latin typeface="Google Sans"/>
              </a:rPr>
              <a:t> the plants are </a:t>
            </a:r>
            <a:r>
              <a:rPr kumimoji="0" lang="fr-FR" altLang="fr-FR" sz="1600" b="0" i="0" u="none" strike="noStrike" cap="none" normalizeH="0" baseline="0" dirty="0" err="1">
                <a:ln>
                  <a:noFill/>
                </a:ln>
                <a:solidFill>
                  <a:srgbClr val="0A0A0A"/>
                </a:solidFill>
                <a:effectLst/>
                <a:latin typeface="Google Sans"/>
              </a:rPr>
              <a:t>genetically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true</a:t>
            </a:r>
            <a:r>
              <a:rPr kumimoji="0" lang="fr-FR" altLang="fr-FR" sz="1600" b="0" i="0" u="none" strike="noStrike" cap="none" normalizeH="0" baseline="0" dirty="0">
                <a:ln>
                  <a:noFill/>
                </a:ln>
                <a:solidFill>
                  <a:srgbClr val="0A0A0A"/>
                </a:solidFill>
                <a:effectLst/>
                <a:latin typeface="Google Sans"/>
              </a:rPr>
              <a:t> to the </a:t>
            </a:r>
            <a:r>
              <a:rPr kumimoji="0" lang="fr-FR" altLang="fr-FR" sz="1600" b="0" i="0" u="none" strike="noStrike" cap="none" normalizeH="0" baseline="0" dirty="0" err="1">
                <a:ln>
                  <a:noFill/>
                </a:ln>
                <a:solidFill>
                  <a:srgbClr val="0A0A0A"/>
                </a:solidFill>
                <a:effectLst/>
                <a:latin typeface="Google Sans"/>
              </a:rPr>
              <a:t>specified</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variety</a:t>
            </a:r>
            <a:r>
              <a:rPr kumimoji="0" lang="fr-FR" altLang="fr-FR" sz="1600" b="0" i="0" u="none" strike="noStrike" cap="none" normalizeH="0" baseline="0" dirty="0">
                <a:ln>
                  <a:noFill/>
                </a:ln>
                <a:solidFill>
                  <a:srgbClr val="0A0A0A"/>
                </a:solidFill>
                <a:effectLst/>
                <a:latin typeface="Google Sans"/>
              </a:rPr>
              <a:t> and free </a:t>
            </a:r>
            <a:r>
              <a:rPr kumimoji="0" lang="fr-FR" altLang="fr-FR" sz="1600" b="0" i="0" u="none" strike="noStrike" cap="none" normalizeH="0" baseline="0" dirty="0" err="1">
                <a:ln>
                  <a:noFill/>
                </a:ln>
                <a:solidFill>
                  <a:srgbClr val="0A0A0A"/>
                </a:solidFill>
                <a:effectLst/>
                <a:latin typeface="Google Sans"/>
              </a:rPr>
              <a:t>from</a:t>
            </a:r>
            <a:r>
              <a:rPr kumimoji="0" lang="fr-FR" altLang="fr-FR" sz="1600" b="0" i="0" u="none" strike="noStrike" cap="none" normalizeH="0" baseline="0" dirty="0">
                <a:ln>
                  <a:noFill/>
                </a:ln>
                <a:solidFill>
                  <a:srgbClr val="0A0A0A"/>
                </a:solidFill>
                <a:effectLst/>
                <a:latin typeface="Google Sans"/>
              </a:rPr>
              <a:t> off-types.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rgbClr val="0A0A0A"/>
                </a:solidFill>
                <a:effectLst/>
                <a:latin typeface="Google Sans"/>
              </a:rPr>
              <a:t>Field inspections:</a:t>
            </a:r>
            <a:r>
              <a:rPr kumimoji="0" lang="fr-FR" altLang="fr-FR" sz="1600" b="0" i="0" u="none" strike="noStrike" cap="none" normalizeH="0" baseline="0" dirty="0">
                <a:ln>
                  <a:noFill/>
                </a:ln>
                <a:solidFill>
                  <a:srgbClr val="0A0A0A"/>
                </a:solidFill>
                <a:effectLst/>
                <a:latin typeface="Google Sans"/>
              </a:rPr>
              <a:t> Multiple on-site inspections are </a:t>
            </a:r>
            <a:r>
              <a:rPr kumimoji="0" lang="fr-FR" altLang="fr-FR" sz="1600" b="0" i="0" u="none" strike="noStrike" cap="none" normalizeH="0" baseline="0" dirty="0" err="1">
                <a:ln>
                  <a:noFill/>
                </a:ln>
                <a:solidFill>
                  <a:srgbClr val="0A0A0A"/>
                </a:solidFill>
                <a:effectLst/>
                <a:latin typeface="Google Sans"/>
              </a:rPr>
              <a:t>performed</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during</a:t>
            </a:r>
            <a:r>
              <a:rPr kumimoji="0" lang="fr-FR" altLang="fr-FR" sz="1600" b="0" i="0" u="none" strike="noStrike" cap="none" normalizeH="0" baseline="0" dirty="0">
                <a:ln>
                  <a:noFill/>
                </a:ln>
                <a:solidFill>
                  <a:srgbClr val="0A0A0A"/>
                </a:solidFill>
                <a:effectLst/>
                <a:latin typeface="Google Sans"/>
              </a:rPr>
              <a:t> the </a:t>
            </a:r>
            <a:r>
              <a:rPr kumimoji="0" lang="fr-FR" altLang="fr-FR" sz="1600" b="0" i="0" u="none" strike="noStrike" cap="none" normalizeH="0" baseline="0" dirty="0" err="1">
                <a:ln>
                  <a:noFill/>
                </a:ln>
                <a:solidFill>
                  <a:srgbClr val="0A0A0A"/>
                </a:solidFill>
                <a:effectLst/>
                <a:latin typeface="Google Sans"/>
              </a:rPr>
              <a:t>growing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season</a:t>
            </a:r>
            <a:r>
              <a:rPr kumimoji="0" lang="fr-FR" altLang="fr-FR" sz="1600" b="0" i="0" u="none" strike="noStrike" cap="none" normalizeH="0" baseline="0" dirty="0">
                <a:ln>
                  <a:noFill/>
                </a:ln>
                <a:solidFill>
                  <a:srgbClr val="0A0A0A"/>
                </a:solidFill>
                <a:effectLst/>
                <a:latin typeface="Google Sans"/>
              </a:rPr>
              <a:t> to monitor plant </a:t>
            </a:r>
            <a:r>
              <a:rPr kumimoji="0" lang="fr-FR" altLang="fr-FR" sz="1600" b="0" i="0" u="none" strike="noStrike" cap="none" normalizeH="0" baseline="0" dirty="0" err="1">
                <a:ln>
                  <a:noFill/>
                </a:ln>
                <a:solidFill>
                  <a:srgbClr val="0A0A0A"/>
                </a:solidFill>
                <a:effectLst/>
                <a:latin typeface="Google Sans"/>
              </a:rPr>
              <a:t>health</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characteristics</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rgbClr val="0A0A0A"/>
                </a:solidFill>
                <a:effectLst/>
                <a:latin typeface="Google Sans"/>
              </a:rPr>
              <a:t>Laboratory</a:t>
            </a:r>
            <a:r>
              <a:rPr kumimoji="0" lang="fr-FR" altLang="fr-FR" sz="1600" b="1" i="0" u="none" strike="noStrike" cap="none" normalizeH="0" baseline="0" dirty="0">
                <a:ln>
                  <a:noFill/>
                </a:ln>
                <a:solidFill>
                  <a:srgbClr val="0A0A0A"/>
                </a:solidFill>
                <a:effectLst/>
                <a:latin typeface="Google Sans"/>
              </a:rPr>
              <a:t> </a:t>
            </a:r>
            <a:r>
              <a:rPr kumimoji="0" lang="fr-FR" altLang="fr-FR" sz="1600" b="1" i="0" u="none" strike="noStrike" cap="none" normalizeH="0" baseline="0" dirty="0" err="1">
                <a:ln>
                  <a:noFill/>
                </a:ln>
                <a:solidFill>
                  <a:srgbClr val="0A0A0A"/>
                </a:solidFill>
                <a:effectLst/>
                <a:latin typeface="Google Sans"/>
              </a:rPr>
              <a:t>testing</a:t>
            </a:r>
            <a:r>
              <a:rPr kumimoji="0" lang="fr-FR" altLang="fr-FR" sz="1600" b="1" i="0" u="none" strike="noStrike" cap="none" normalizeH="0" baseline="0" dirty="0">
                <a:ln>
                  <a:noFill/>
                </a:ln>
                <a:solidFill>
                  <a:srgbClr val="0A0A0A"/>
                </a:solidFill>
                <a:effectLst/>
                <a:latin typeface="Google Sans"/>
              </a:rPr>
              <a: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Samples</a:t>
            </a:r>
            <a:r>
              <a:rPr kumimoji="0" lang="fr-FR" altLang="fr-FR" sz="1600" b="0" i="0" u="none" strike="noStrike" cap="none" normalizeH="0" baseline="0" dirty="0">
                <a:ln>
                  <a:noFill/>
                </a:ln>
                <a:solidFill>
                  <a:srgbClr val="0A0A0A"/>
                </a:solidFill>
                <a:effectLst/>
                <a:latin typeface="Google Sans"/>
              </a:rPr>
              <a:t> are </a:t>
            </a:r>
            <a:r>
              <a:rPr kumimoji="0" lang="fr-FR" altLang="fr-FR" sz="1600" b="0" i="0" u="none" strike="noStrike" cap="none" normalizeH="0" baseline="0" dirty="0" err="1">
                <a:ln>
                  <a:noFill/>
                </a:ln>
                <a:solidFill>
                  <a:srgbClr val="0A0A0A"/>
                </a:solidFill>
                <a:effectLst/>
                <a:latin typeface="Google Sans"/>
              </a:rPr>
              <a:t>taken</a:t>
            </a:r>
            <a:r>
              <a:rPr kumimoji="0" lang="fr-FR" altLang="fr-FR" sz="1600" b="0" i="0" u="none" strike="noStrike" cap="none" normalizeH="0" baseline="0" dirty="0">
                <a:ln>
                  <a:noFill/>
                </a:ln>
                <a:solidFill>
                  <a:srgbClr val="0A0A0A"/>
                </a:solidFill>
                <a:effectLst/>
                <a:latin typeface="Google Sans"/>
              </a:rPr>
              <a:t> for </a:t>
            </a:r>
            <a:r>
              <a:rPr kumimoji="0" lang="fr-FR" altLang="fr-FR" sz="1600" b="0" i="0" u="none" strike="noStrike" cap="none" normalizeH="0" baseline="0" dirty="0" err="1">
                <a:ln>
                  <a:noFill/>
                </a:ln>
                <a:solidFill>
                  <a:srgbClr val="0A0A0A"/>
                </a:solidFill>
                <a:effectLst/>
                <a:latin typeface="Google Sans"/>
              </a:rPr>
              <a:t>laboratory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analysis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with</a:t>
            </a:r>
            <a:r>
              <a:rPr kumimoji="0" lang="fr-FR" altLang="fr-FR" sz="1600" b="0" i="0" u="none" strike="noStrike" cap="none" normalizeH="0" baseline="0" dirty="0">
                <a:ln>
                  <a:noFill/>
                </a:ln>
                <a:solidFill>
                  <a:srgbClr val="0A0A0A"/>
                </a:solidFill>
                <a:effectLst/>
                <a:latin typeface="Google Sans"/>
              </a:rPr>
              <a:t> the </a:t>
            </a:r>
            <a:r>
              <a:rPr kumimoji="0" lang="fr-FR" altLang="fr-FR" sz="1600" b="0" i="0" u="none" strike="noStrike" cap="none" normalizeH="0" baseline="0" dirty="0" err="1">
                <a:ln>
                  <a:noFill/>
                </a:ln>
                <a:solidFill>
                  <a:srgbClr val="0A0A0A"/>
                </a:solidFill>
                <a:effectLst/>
                <a:latin typeface="Google Sans"/>
              </a:rPr>
              <a:t>frequency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depending</a:t>
            </a:r>
            <a:r>
              <a:rPr kumimoji="0" lang="fr-FR" altLang="fr-FR" sz="1600" b="0" i="0" u="none" strike="noStrike" cap="none" normalizeH="0" baseline="0" dirty="0">
                <a:ln>
                  <a:noFill/>
                </a:ln>
                <a:solidFill>
                  <a:srgbClr val="0A0A0A"/>
                </a:solidFill>
                <a:effectLst/>
                <a:latin typeface="Google Sans"/>
              </a:rPr>
              <a:t> on the plant and the </a:t>
            </a:r>
            <a:r>
              <a:rPr kumimoji="0" lang="fr-FR" altLang="fr-FR" sz="1600" b="0" i="0" u="none" strike="noStrike" cap="none" normalizeH="0" baseline="0" dirty="0" err="1">
                <a:ln>
                  <a:noFill/>
                </a:ln>
                <a:solidFill>
                  <a:srgbClr val="0A0A0A"/>
                </a:solidFill>
                <a:effectLst/>
                <a:latin typeface="Google Sans"/>
              </a:rPr>
              <a:t>potential</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pests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being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screened</a:t>
            </a:r>
            <a:r>
              <a:rPr kumimoji="0" lang="fr-FR" altLang="fr-FR" sz="1600" b="0" i="0" u="none" strike="noStrike" cap="none" normalizeH="0" baseline="0" dirty="0">
                <a:ln>
                  <a:noFill/>
                </a:ln>
                <a:solidFill>
                  <a:srgbClr val="0A0A0A"/>
                </a:solidFill>
                <a:effectLst/>
                <a:latin typeface="Google Sans"/>
              </a:rPr>
              <a:t> for.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rgbClr val="0A0A0A"/>
                </a:solidFill>
                <a:effectLst/>
                <a:latin typeface="Google Sans"/>
              </a:rPr>
              <a:t>Documentation:</a:t>
            </a:r>
            <a:r>
              <a:rPr kumimoji="0" lang="fr-FR" altLang="fr-FR" sz="1600" b="0" i="0" u="none" strike="noStrike" cap="none" normalizeH="0" baseline="0" dirty="0">
                <a:ln>
                  <a:noFill/>
                </a:ln>
                <a:solidFill>
                  <a:srgbClr val="0A0A0A"/>
                </a:solidFill>
                <a:effectLst/>
                <a:latin typeface="Google Sans"/>
              </a:rPr>
              <a:t> A </a:t>
            </a:r>
            <a:r>
              <a:rPr kumimoji="0" lang="fr-FR" altLang="fr-FR" sz="1600" b="0" i="0" u="none" strike="noStrike" cap="none" normalizeH="0" baseline="0" dirty="0" err="1">
                <a:ln>
                  <a:noFill/>
                </a:ln>
                <a:solidFill>
                  <a:srgbClr val="0A0A0A"/>
                </a:solidFill>
                <a:effectLst/>
                <a:latin typeface="Google Sans"/>
              </a:rPr>
              <a:t>comprehensive</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paper</a:t>
            </a:r>
            <a:r>
              <a:rPr kumimoji="0" lang="fr-FR" altLang="fr-FR" sz="1600" b="0" i="0" u="none" strike="noStrike" cap="none" normalizeH="0" baseline="0" dirty="0">
                <a:ln>
                  <a:noFill/>
                </a:ln>
                <a:solidFill>
                  <a:srgbClr val="0A0A0A"/>
                </a:solidFill>
                <a:effectLst/>
                <a:latin typeface="Google Sans"/>
              </a:rPr>
              <a:t> trail </a:t>
            </a:r>
            <a:r>
              <a:rPr kumimoji="0" lang="fr-FR" altLang="fr-FR" sz="1600" b="0" i="0" u="none" strike="noStrike" cap="none" normalizeH="0" baseline="0" dirty="0" err="1">
                <a:ln>
                  <a:noFill/>
                </a:ln>
                <a:solidFill>
                  <a:srgbClr val="0A0A0A"/>
                </a:solidFill>
                <a:effectLst/>
                <a:latin typeface="Google Sans"/>
              </a:rPr>
              <a:t>is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maintained</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including</a:t>
            </a:r>
            <a:r>
              <a:rPr kumimoji="0" lang="fr-FR" altLang="fr-FR" sz="1600" b="0" i="0" u="none" strike="noStrike" cap="none" normalizeH="0" baseline="0" dirty="0">
                <a:ln>
                  <a:noFill/>
                </a:ln>
                <a:solidFill>
                  <a:srgbClr val="0A0A0A"/>
                </a:solidFill>
                <a:effectLst/>
                <a:latin typeface="Google Sans"/>
              </a:rPr>
              <a:t> records of inspections, tests, and plant </a:t>
            </a:r>
            <a:r>
              <a:rPr kumimoji="0" lang="fr-FR" altLang="fr-FR" sz="1600" b="0" i="0" u="none" strike="noStrike" cap="none" normalizeH="0" baseline="0" dirty="0" err="1">
                <a:ln>
                  <a:noFill/>
                </a:ln>
                <a:solidFill>
                  <a:srgbClr val="0A0A0A"/>
                </a:solidFill>
                <a:effectLst/>
                <a:latin typeface="Google Sans"/>
              </a:rPr>
              <a:t>origin</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which</a:t>
            </a:r>
            <a:r>
              <a:rPr kumimoji="0" lang="fr-FR" altLang="fr-FR" sz="1600" b="0" i="0" u="none" strike="noStrike" cap="none" normalizeH="0" baseline="0" dirty="0">
                <a:ln>
                  <a:noFill/>
                </a:ln>
                <a:solidFill>
                  <a:srgbClr val="0A0A0A"/>
                </a:solidFill>
                <a:effectLst/>
                <a:latin typeface="Google Sans"/>
              </a:rPr>
              <a:t> are </a:t>
            </a:r>
            <a:r>
              <a:rPr kumimoji="0" lang="fr-FR" altLang="fr-FR" sz="1600" b="0" i="0" u="none" strike="noStrike" cap="none" normalizeH="0" baseline="0" dirty="0" err="1">
                <a:ln>
                  <a:noFill/>
                </a:ln>
                <a:solidFill>
                  <a:srgbClr val="0A0A0A"/>
                </a:solidFill>
                <a:effectLst/>
                <a:latin typeface="Google Sans"/>
              </a:rPr>
              <a:t>subject</a:t>
            </a:r>
            <a:r>
              <a:rPr kumimoji="0" lang="fr-FR" altLang="fr-FR" sz="1600" b="0" i="0" u="none" strike="noStrike" cap="none" normalizeH="0" baseline="0" dirty="0">
                <a:ln>
                  <a:noFill/>
                </a:ln>
                <a:solidFill>
                  <a:srgbClr val="0A0A0A"/>
                </a:solidFill>
                <a:effectLst/>
                <a:latin typeface="Google Sans"/>
              </a:rPr>
              <a:t> to audits by </a:t>
            </a:r>
            <a:r>
              <a:rPr kumimoji="0" lang="fr-FR" altLang="fr-FR" sz="1600" b="0" i="0" u="none" strike="noStrike" cap="none" normalizeH="0" baseline="0" dirty="0" err="1">
                <a:ln>
                  <a:noFill/>
                </a:ln>
                <a:solidFill>
                  <a:srgbClr val="0A0A0A"/>
                </a:solidFill>
                <a:effectLst/>
                <a:latin typeface="Google Sans"/>
              </a:rPr>
              <a:t>certifying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agencies</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rgbClr val="0A0A0A"/>
                </a:solidFill>
                <a:effectLst/>
                <a:latin typeface="Google Sans"/>
              </a:rPr>
              <a:t>Certification:</a:t>
            </a:r>
            <a:r>
              <a:rPr kumimoji="0" lang="fr-FR" altLang="fr-FR" sz="1600" b="0" i="0" u="none" strike="noStrike" cap="none" normalizeH="0" baseline="0" dirty="0">
                <a:ln>
                  <a:noFill/>
                </a:ln>
                <a:solidFill>
                  <a:srgbClr val="0A0A0A"/>
                </a:solidFill>
                <a:effectLst/>
                <a:latin typeface="Google Sans"/>
              </a:rPr>
              <a:t> Once a plant </a:t>
            </a:r>
            <a:r>
              <a:rPr kumimoji="0" lang="fr-FR" altLang="fr-FR" sz="1600" b="0" i="0" u="none" strike="noStrike" cap="none" normalizeH="0" baseline="0" dirty="0" err="1">
                <a:ln>
                  <a:noFill/>
                </a:ln>
                <a:solidFill>
                  <a:srgbClr val="0A0A0A"/>
                </a:solidFill>
                <a:effectLst/>
                <a:latin typeface="Google Sans"/>
              </a:rPr>
              <a:t>meets</a:t>
            </a:r>
            <a:r>
              <a:rPr kumimoji="0" lang="fr-FR" altLang="fr-FR" sz="1600" b="0" i="0" u="none" strike="noStrike" cap="none" normalizeH="0" baseline="0" dirty="0">
                <a:ln>
                  <a:noFill/>
                </a:ln>
                <a:solidFill>
                  <a:srgbClr val="0A0A0A"/>
                </a:solidFill>
                <a:effectLst/>
                <a:latin typeface="Google Sans"/>
              </a:rPr>
              <a:t> all the </a:t>
            </a:r>
            <a:r>
              <a:rPr kumimoji="0" lang="fr-FR" altLang="fr-FR" sz="1600" b="0" i="0" u="none" strike="noStrike" cap="none" normalizeH="0" baseline="0" dirty="0" err="1">
                <a:ln>
                  <a:noFill/>
                </a:ln>
                <a:solidFill>
                  <a:srgbClr val="0A0A0A"/>
                </a:solidFill>
                <a:effectLst/>
                <a:latin typeface="Google Sans"/>
              </a:rPr>
              <a:t>requirements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issued</a:t>
            </a:r>
            <a:r>
              <a:rPr kumimoji="0" lang="fr-FR" altLang="fr-FR" sz="1600" b="0" i="0" u="none" strike="noStrike" cap="none" normalizeH="0" baseline="0" dirty="0">
                <a:ln>
                  <a:noFill/>
                </a:ln>
                <a:solidFill>
                  <a:srgbClr val="0A0A0A"/>
                </a:solidFill>
                <a:effectLst/>
                <a:latin typeface="Google Sans"/>
              </a:rPr>
              <a:t> a </a:t>
            </a:r>
            <a:r>
              <a:rPr kumimoji="0" lang="fr-FR" altLang="fr-FR" sz="1600" b="0" i="0" u="none" strike="noStrike" cap="none" normalizeH="0" baseline="0" dirty="0" err="1">
                <a:ln>
                  <a:noFill/>
                </a:ln>
                <a:solidFill>
                  <a:srgbClr val="0A0A0A"/>
                </a:solidFill>
                <a:effectLst/>
                <a:latin typeface="Google Sans"/>
              </a:rPr>
              <a:t>certificate</a:t>
            </a:r>
            <a:r>
              <a:rPr kumimoji="0" lang="fr-FR" altLang="fr-FR" sz="1600" b="0" i="0" u="none" strike="noStrike" cap="none" normalizeH="0" baseline="0" dirty="0">
                <a:ln>
                  <a:noFill/>
                </a:ln>
                <a:solidFill>
                  <a:srgbClr val="0A0A0A"/>
                </a:solidFill>
                <a:effectLst/>
                <a:latin typeface="Google Sans"/>
              </a:rPr>
              <a:t> and a grade </a:t>
            </a:r>
            <a:r>
              <a:rPr kumimoji="0" lang="fr-FR" altLang="fr-FR" sz="1600" b="0" i="0" u="none" strike="noStrike" cap="none" normalizeH="0" baseline="0" dirty="0" err="1">
                <a:ln>
                  <a:noFill/>
                </a:ln>
                <a:solidFill>
                  <a:srgbClr val="0A0A0A"/>
                </a:solidFill>
                <a:effectLst/>
                <a:latin typeface="Google Sans"/>
              </a:rPr>
              <a:t>that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valid</a:t>
            </a:r>
            <a:r>
              <a:rPr kumimoji="0" lang="fr-FR" altLang="fr-FR" sz="1600" b="0" i="0" u="none" strike="noStrike" cap="none" normalizeH="0" baseline="0" dirty="0">
                <a:ln>
                  <a:noFill/>
                </a:ln>
                <a:solidFill>
                  <a:srgbClr val="0A0A0A"/>
                </a:solidFill>
                <a:effectLst/>
                <a:latin typeface="Google Sans"/>
              </a:rPr>
              <a:t> for a </a:t>
            </a:r>
            <a:r>
              <a:rPr kumimoji="0" lang="fr-FR" altLang="fr-FR" sz="1600" b="0" i="0" u="none" strike="noStrike" cap="none" normalizeH="0" baseline="0" dirty="0" err="1">
                <a:ln>
                  <a:noFill/>
                </a:ln>
                <a:solidFill>
                  <a:srgbClr val="0A0A0A"/>
                </a:solidFill>
                <a:effectLst/>
                <a:latin typeface="Google Sans"/>
              </a:rPr>
              <a:t>specific</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period</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rgbClr val="0A0A0A"/>
                </a:solidFill>
                <a:effectLst/>
                <a:latin typeface="Google Sans"/>
              </a:rPr>
              <a:t>Traceability</a:t>
            </a:r>
            <a:r>
              <a:rPr kumimoji="0" lang="fr-FR" altLang="fr-FR" sz="1600" b="1" i="0" u="none" strike="noStrike" cap="none" normalizeH="0" baseline="0" dirty="0">
                <a:ln>
                  <a:noFill/>
                </a:ln>
                <a:solidFill>
                  <a:srgbClr val="0A0A0A"/>
                </a:solidFill>
                <a:effectLst/>
                <a:latin typeface="Google Sans"/>
              </a:rPr>
              <a:t>:</a:t>
            </a:r>
            <a:r>
              <a:rPr kumimoji="0" lang="fr-FR" altLang="fr-FR" sz="1600" b="0" i="0" u="none" strike="noStrike" cap="none" normalizeH="0" baseline="0" dirty="0">
                <a:ln>
                  <a:noFill/>
                </a:ln>
                <a:solidFill>
                  <a:srgbClr val="0A0A0A"/>
                </a:solidFill>
                <a:effectLst/>
                <a:latin typeface="Google Sans"/>
              </a:rPr>
              <a:t> The certification process </a:t>
            </a:r>
            <a:r>
              <a:rPr kumimoji="0" lang="fr-FR" altLang="fr-FR" sz="1600" b="0" i="0" u="none" strike="noStrike" cap="none" normalizeH="0" baseline="0" dirty="0" err="1">
                <a:ln>
                  <a:noFill/>
                </a:ln>
                <a:solidFill>
                  <a:srgbClr val="0A0A0A"/>
                </a:solidFill>
                <a:effectLst/>
                <a:latin typeface="Google Sans"/>
              </a:rPr>
              <a:t>requires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that</a:t>
            </a:r>
            <a:r>
              <a:rPr kumimoji="0" lang="fr-FR" altLang="fr-FR" sz="1600" b="0" i="0" u="none" strike="noStrike" cap="none" normalizeH="0" baseline="0" dirty="0">
                <a:ln>
                  <a:noFill/>
                </a:ln>
                <a:solidFill>
                  <a:srgbClr val="0A0A0A"/>
                </a:solidFill>
                <a:effectLst/>
                <a:latin typeface="Google Sans"/>
              </a:rPr>
              <a:t> the </a:t>
            </a:r>
            <a:r>
              <a:rPr kumimoji="0" lang="fr-FR" altLang="fr-FR" sz="1600" b="0" i="0" u="none" strike="noStrike" cap="none" normalizeH="0" baseline="0" dirty="0" err="1">
                <a:ln>
                  <a:noFill/>
                </a:ln>
                <a:solidFill>
                  <a:srgbClr val="0A0A0A"/>
                </a:solidFill>
                <a:effectLst/>
                <a:latin typeface="Google Sans"/>
              </a:rPr>
              <a:t>origin</a:t>
            </a:r>
            <a:r>
              <a:rPr kumimoji="0" lang="fr-FR" altLang="fr-FR" sz="1600" b="0" i="0" u="none" strike="noStrike" cap="none" normalizeH="0" baseline="0" dirty="0">
                <a:ln>
                  <a:noFill/>
                </a:ln>
                <a:solidFill>
                  <a:srgbClr val="0A0A0A"/>
                </a:solidFill>
                <a:effectLst/>
                <a:latin typeface="Google Sans"/>
              </a:rPr>
              <a:t> and production </a:t>
            </a:r>
            <a:r>
              <a:rPr kumimoji="0" lang="fr-FR" altLang="fr-FR" sz="1600" b="0" i="0" u="none" strike="noStrike" cap="none" normalizeH="0" baseline="0" dirty="0" err="1">
                <a:ln>
                  <a:noFill/>
                </a:ln>
                <a:solidFill>
                  <a:srgbClr val="0A0A0A"/>
                </a:solidFill>
                <a:effectLst/>
                <a:latin typeface="Google Sans"/>
              </a:rPr>
              <a:t>history</a:t>
            </a:r>
            <a:r>
              <a:rPr kumimoji="0" lang="fr-FR" altLang="fr-FR" sz="1600" b="0" i="0" u="none" strike="noStrike" cap="none" normalizeH="0" baseline="0" dirty="0">
                <a:ln>
                  <a:noFill/>
                </a:ln>
                <a:solidFill>
                  <a:srgbClr val="0A0A0A"/>
                </a:solidFill>
                <a:effectLst/>
                <a:latin typeface="Google Sans"/>
              </a:rPr>
              <a:t> of the </a:t>
            </a:r>
            <a:r>
              <a:rPr kumimoji="0" lang="fr-FR" altLang="fr-FR" sz="1600" b="0" i="0" u="none" strike="noStrike" cap="none" normalizeH="0" baseline="0" dirty="0" err="1">
                <a:ln>
                  <a:noFill/>
                </a:ln>
                <a:solidFill>
                  <a:srgbClr val="0A0A0A"/>
                </a:solidFill>
                <a:effectLst/>
                <a:latin typeface="Google Sans"/>
              </a:rPr>
              <a:t>material</a:t>
            </a:r>
            <a:r>
              <a:rPr kumimoji="0" lang="fr-FR" altLang="fr-FR" sz="1600" b="0" i="0" u="none" strike="noStrike" cap="none" normalizeH="0" baseline="0" dirty="0">
                <a:ln>
                  <a:noFill/>
                </a:ln>
                <a:solidFill>
                  <a:srgbClr val="0A0A0A"/>
                </a:solidFill>
                <a:effectLst/>
                <a:latin typeface="Google Sans"/>
              </a:rPr>
              <a:t> are </a:t>
            </a:r>
            <a:r>
              <a:rPr kumimoji="0" lang="fr-FR" altLang="fr-FR" sz="1600" b="0" i="0" u="none" strike="noStrike" cap="none" normalizeH="0" baseline="0" dirty="0" err="1">
                <a:ln>
                  <a:noFill/>
                </a:ln>
                <a:solidFill>
                  <a:srgbClr val="0A0A0A"/>
                </a:solidFill>
                <a:effectLst/>
                <a:latin typeface="Google Sans"/>
              </a:rPr>
              <a:t>meticulously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documented</a:t>
            </a:r>
            <a:r>
              <a:rPr kumimoji="0" lang="fr-FR" altLang="fr-FR" sz="1600" b="0" i="0" u="none" strike="noStrike" cap="none" normalizeH="0" baseline="0" dirty="0">
                <a:ln>
                  <a:noFill/>
                </a:ln>
                <a:solidFill>
                  <a:srgbClr val="0A0A0A"/>
                </a:solidFill>
                <a:effectLst/>
                <a:latin typeface="Google Sans"/>
              </a:rPr>
              <a:t> and accessible for a set </a:t>
            </a:r>
            <a:r>
              <a:rPr kumimoji="0" lang="fr-FR" altLang="fr-FR" sz="1600" b="0" i="0" u="none" strike="noStrike" cap="none" normalizeH="0" baseline="0" dirty="0" err="1">
                <a:ln>
                  <a:noFill/>
                </a:ln>
                <a:solidFill>
                  <a:srgbClr val="0A0A0A"/>
                </a:solidFill>
                <a:effectLst/>
                <a:latin typeface="Google Sans"/>
              </a:rPr>
              <a:t>period</a:t>
            </a:r>
            <a:r>
              <a:rPr kumimoji="0" lang="fr-FR" altLang="fr-FR" sz="16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rgbClr val="0A0A0A"/>
                </a:solidFill>
                <a:effectLst/>
                <a:latin typeface="Google Sans"/>
              </a:rPr>
              <a:t>Why</a:t>
            </a:r>
            <a:r>
              <a:rPr kumimoji="0" lang="fr-FR" altLang="fr-FR" sz="1800" b="1" i="0" u="none" strike="noStrike" cap="none" normalizeH="0" baseline="0" dirty="0">
                <a:ln>
                  <a:noFill/>
                </a:ln>
                <a:solidFill>
                  <a:srgbClr val="0A0A0A"/>
                </a:solidFill>
                <a:effectLst/>
                <a:latin typeface="Google Sans"/>
              </a:rPr>
              <a:t> inspection and certification are important</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rgbClr val="0A0A0A"/>
                </a:solidFill>
                <a:effectLst/>
                <a:latin typeface="Google Sans"/>
              </a:rPr>
              <a:t>Farmer protection:</a:t>
            </a:r>
            <a:r>
              <a:rPr kumimoji="0" lang="fr-FR" altLang="fr-FR" sz="1600" b="0" i="0" u="none" strike="noStrike" cap="none" normalizeH="0" baseline="0" dirty="0">
                <a:ln>
                  <a:noFill/>
                </a:ln>
                <a:solidFill>
                  <a:srgbClr val="0A0A0A"/>
                </a:solidFill>
                <a:effectLst/>
                <a:latin typeface="Google Sans"/>
              </a:rPr>
              <a:t> It </a:t>
            </a:r>
            <a:r>
              <a:rPr kumimoji="0" lang="fr-FR" altLang="fr-FR" sz="1600" b="0" i="0" u="none" strike="noStrike" cap="none" normalizeH="0" baseline="0" dirty="0" err="1">
                <a:ln>
                  <a:noFill/>
                </a:ln>
                <a:solidFill>
                  <a:srgbClr val="0A0A0A"/>
                </a:solidFill>
                <a:effectLst/>
                <a:latin typeface="Google Sans"/>
              </a:rPr>
              <a:t>helps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protect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farmers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from</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investing</a:t>
            </a:r>
            <a:r>
              <a:rPr kumimoji="0" lang="fr-FR" altLang="fr-FR" sz="1600" b="0" i="0" u="none" strike="noStrike" cap="none" normalizeH="0" baseline="0" dirty="0">
                <a:ln>
                  <a:noFill/>
                </a:ln>
                <a:solidFill>
                  <a:srgbClr val="0A0A0A"/>
                </a:solidFill>
                <a:effectLst/>
                <a:latin typeface="Google Sans"/>
              </a:rPr>
              <a:t> in </a:t>
            </a:r>
            <a:r>
              <a:rPr kumimoji="0" lang="fr-FR" altLang="fr-FR" sz="1600" b="0" i="0" u="none" strike="noStrike" cap="none" normalizeH="0" baseline="0" dirty="0" err="1">
                <a:ln>
                  <a:noFill/>
                </a:ln>
                <a:solidFill>
                  <a:srgbClr val="0A0A0A"/>
                </a:solidFill>
                <a:effectLst/>
                <a:latin typeface="Google Sans"/>
              </a:rPr>
              <a:t>unhealthy</a:t>
            </a:r>
            <a:r>
              <a:rPr kumimoji="0" lang="fr-FR" altLang="fr-FR" sz="1600" b="0" i="0" u="none" strike="noStrike" cap="none" normalizeH="0" baseline="0" dirty="0">
                <a:ln>
                  <a:noFill/>
                </a:ln>
                <a:solidFill>
                  <a:srgbClr val="0A0A0A"/>
                </a:solidFill>
                <a:effectLst/>
                <a:latin typeface="Google Sans"/>
              </a:rPr>
              <a:t> or </a:t>
            </a:r>
            <a:r>
              <a:rPr kumimoji="0" lang="fr-FR" altLang="fr-FR" sz="1600" b="0" i="0" u="none" strike="noStrike" cap="none" normalizeH="0" baseline="0" dirty="0" err="1">
                <a:ln>
                  <a:noFill/>
                </a:ln>
                <a:solidFill>
                  <a:srgbClr val="0A0A0A"/>
                </a:solidFill>
                <a:effectLst/>
                <a:latin typeface="Google Sans"/>
              </a:rPr>
              <a:t>misidentified</a:t>
            </a:r>
            <a:r>
              <a:rPr kumimoji="0" lang="fr-FR" altLang="fr-FR" sz="1600" b="0" i="0" u="none" strike="noStrike" cap="none" normalizeH="0" baseline="0" dirty="0">
                <a:ln>
                  <a:noFill/>
                </a:ln>
                <a:solidFill>
                  <a:srgbClr val="0A0A0A"/>
                </a:solidFill>
                <a:effectLst/>
                <a:latin typeface="Google Sans"/>
              </a:rPr>
              <a:t> plants </a:t>
            </a:r>
            <a:r>
              <a:rPr kumimoji="0" lang="fr-FR" altLang="fr-FR" sz="1600" b="0" i="0" u="none" strike="noStrike" cap="none" normalizeH="0" baseline="0" dirty="0" err="1">
                <a:ln>
                  <a:noFill/>
                </a:ln>
                <a:solidFill>
                  <a:srgbClr val="0A0A0A"/>
                </a:solidFill>
                <a:effectLst/>
                <a:latin typeface="Google Sans"/>
              </a:rPr>
              <a:t>that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may</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result</a:t>
            </a:r>
            <a:r>
              <a:rPr kumimoji="0" lang="fr-FR" altLang="fr-FR" sz="1600" b="0" i="0" u="none" strike="noStrike" cap="none" normalizeH="0" baseline="0" dirty="0">
                <a:ln>
                  <a:noFill/>
                </a:ln>
                <a:solidFill>
                  <a:srgbClr val="0A0A0A"/>
                </a:solidFill>
                <a:effectLst/>
                <a:latin typeface="Google Sans"/>
              </a:rPr>
              <a:t> in </a:t>
            </a:r>
            <a:r>
              <a:rPr kumimoji="0" lang="fr-FR" altLang="fr-FR" sz="1600" b="0" i="0" u="none" strike="noStrike" cap="none" normalizeH="0" baseline="0" dirty="0" err="1">
                <a:ln>
                  <a:noFill/>
                </a:ln>
                <a:solidFill>
                  <a:srgbClr val="0A0A0A"/>
                </a:solidFill>
                <a:effectLst/>
                <a:latin typeface="Google Sans"/>
              </a:rPr>
              <a:t>poor</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yields</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a:ln>
                  <a:noFill/>
                </a:ln>
                <a:solidFill>
                  <a:srgbClr val="0A0A0A"/>
                </a:solidFill>
                <a:effectLst/>
                <a:latin typeface="Google Sans"/>
              </a:rPr>
              <a:t>Pest and </a:t>
            </a:r>
            <a:r>
              <a:rPr kumimoji="0" lang="fr-FR" altLang="fr-FR" sz="1600" b="1" i="0" u="none" strike="noStrike" cap="none" normalizeH="0" baseline="0" dirty="0" err="1">
                <a:ln>
                  <a:noFill/>
                </a:ln>
                <a:solidFill>
                  <a:srgbClr val="0A0A0A"/>
                </a:solidFill>
                <a:effectLst/>
                <a:latin typeface="Google Sans"/>
              </a:rPr>
              <a:t>disease</a:t>
            </a:r>
            <a:r>
              <a:rPr kumimoji="0" lang="fr-FR" altLang="fr-FR" sz="1600" b="1" i="0" u="none" strike="noStrike" cap="none" normalizeH="0" baseline="0" dirty="0">
                <a:ln>
                  <a:noFill/>
                </a:ln>
                <a:solidFill>
                  <a:srgbClr val="0A0A0A"/>
                </a:solidFill>
                <a:effectLst/>
                <a:latin typeface="Google Sans"/>
              </a:rPr>
              <a:t> control:</a:t>
            </a:r>
            <a:r>
              <a:rPr kumimoji="0" lang="fr-FR" altLang="fr-FR" sz="1600" b="0" i="0" u="none" strike="noStrike" cap="none" normalizeH="0" baseline="0" dirty="0">
                <a:ln>
                  <a:noFill/>
                </a:ln>
                <a:solidFill>
                  <a:srgbClr val="0A0A0A"/>
                </a:solidFill>
                <a:effectLst/>
                <a:latin typeface="Google Sans"/>
              </a:rPr>
              <a:t> Certification </a:t>
            </a:r>
            <a:r>
              <a:rPr kumimoji="0" lang="fr-FR" altLang="fr-FR" sz="1600" b="0" i="0" u="none" strike="noStrike" cap="none" normalizeH="0" baseline="0" dirty="0" err="1">
                <a:ln>
                  <a:noFill/>
                </a:ln>
                <a:solidFill>
                  <a:srgbClr val="0A0A0A"/>
                </a:solidFill>
                <a:effectLst/>
                <a:latin typeface="Google Sans"/>
              </a:rPr>
              <a:t>is</a:t>
            </a:r>
            <a:r>
              <a:rPr kumimoji="0" lang="fr-FR" altLang="fr-FR" sz="1600" b="0" i="0" u="none" strike="noStrike" cap="none" normalizeH="0" baseline="0" dirty="0">
                <a:ln>
                  <a:noFill/>
                </a:ln>
                <a:solidFill>
                  <a:srgbClr val="0A0A0A"/>
                </a:solidFill>
                <a:effectLst/>
                <a:latin typeface="Google Sans"/>
              </a:rPr>
              <a:t> a crucial </a:t>
            </a:r>
            <a:r>
              <a:rPr kumimoji="0" lang="fr-FR" altLang="fr-FR" sz="1600" b="0" i="0" u="none" strike="noStrike" cap="none" normalizeH="0" baseline="0" dirty="0" err="1">
                <a:ln>
                  <a:noFill/>
                </a:ln>
                <a:solidFill>
                  <a:srgbClr val="0A0A0A"/>
                </a:solidFill>
                <a:effectLst/>
                <a:latin typeface="Google Sans"/>
              </a:rPr>
              <a:t>tool</a:t>
            </a:r>
            <a:r>
              <a:rPr kumimoji="0" lang="fr-FR" altLang="fr-FR" sz="1600" b="0" i="0" u="none" strike="noStrike" cap="none" normalizeH="0" baseline="0" dirty="0">
                <a:ln>
                  <a:noFill/>
                </a:ln>
                <a:solidFill>
                  <a:srgbClr val="0A0A0A"/>
                </a:solidFill>
                <a:effectLst/>
                <a:latin typeface="Google Sans"/>
              </a:rPr>
              <a:t> for </a:t>
            </a:r>
            <a:r>
              <a:rPr kumimoji="0" lang="fr-FR" altLang="fr-FR" sz="1600" b="0" i="0" u="none" strike="noStrike" cap="none" normalizeH="0" baseline="0" dirty="0" err="1">
                <a:ln>
                  <a:noFill/>
                </a:ln>
                <a:solidFill>
                  <a:srgbClr val="0A0A0A"/>
                </a:solidFill>
                <a:effectLst/>
                <a:latin typeface="Google Sans"/>
              </a:rPr>
              <a:t>preventing</a:t>
            </a:r>
            <a:r>
              <a:rPr kumimoji="0" lang="fr-FR" altLang="fr-FR" sz="1600" b="0" i="0" u="none" strike="noStrike" cap="none" normalizeH="0" baseline="0" dirty="0">
                <a:ln>
                  <a:noFill/>
                </a:ln>
                <a:solidFill>
                  <a:srgbClr val="0A0A0A"/>
                </a:solidFill>
                <a:effectLst/>
                <a:latin typeface="Google Sans"/>
              </a:rPr>
              <a:t> the spread of </a:t>
            </a:r>
            <a:r>
              <a:rPr kumimoji="0" lang="fr-FR" altLang="fr-FR" sz="1600" b="0" i="0" u="none" strike="noStrike" cap="none" normalizeH="0" baseline="0" dirty="0" err="1">
                <a:ln>
                  <a:noFill/>
                </a:ln>
                <a:solidFill>
                  <a:srgbClr val="0A0A0A"/>
                </a:solidFill>
                <a:effectLst/>
                <a:latin typeface="Google Sans"/>
              </a:rPr>
              <a:t>pests</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diseases</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that</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could</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devastate</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crops</a:t>
            </a:r>
            <a:r>
              <a:rPr kumimoji="0" lang="fr-FR" altLang="fr-FR" sz="16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err="1">
                <a:ln>
                  <a:noFill/>
                </a:ln>
                <a:solidFill>
                  <a:srgbClr val="0A0A0A"/>
                </a:solidFill>
                <a:effectLst/>
                <a:latin typeface="Google Sans"/>
              </a:rPr>
              <a:t>Quality</a:t>
            </a:r>
            <a:r>
              <a:rPr kumimoji="0" lang="fr-FR" altLang="fr-FR" sz="1600" b="1" i="0" u="none" strike="noStrike" cap="none" normalizeH="0" baseline="0" dirty="0">
                <a:ln>
                  <a:noFill/>
                </a:ln>
                <a:solidFill>
                  <a:srgbClr val="0A0A0A"/>
                </a:solidFill>
                <a:effectLst/>
                <a:latin typeface="Google Sans"/>
              </a:rPr>
              <a:t> assurance:</a:t>
            </a:r>
            <a:r>
              <a:rPr kumimoji="0" lang="fr-FR" altLang="fr-FR" sz="1600" b="0" i="0" u="none" strike="noStrike" cap="none" normalizeH="0" baseline="0" dirty="0">
                <a:ln>
                  <a:noFill/>
                </a:ln>
                <a:solidFill>
                  <a:srgbClr val="0A0A0A"/>
                </a:solidFill>
                <a:effectLst/>
                <a:latin typeface="Google Sans"/>
              </a:rPr>
              <a:t> It </a:t>
            </a:r>
            <a:r>
              <a:rPr kumimoji="0" lang="fr-FR" altLang="fr-FR" sz="1600" b="0" i="0" u="none" strike="noStrike" cap="none" normalizeH="0" baseline="0" dirty="0" err="1">
                <a:ln>
                  <a:noFill/>
                </a:ln>
                <a:solidFill>
                  <a:srgbClr val="0A0A0A"/>
                </a:solidFill>
                <a:effectLst/>
                <a:latin typeface="Google Sans"/>
              </a:rPr>
              <a:t>provides</a:t>
            </a:r>
            <a:r>
              <a:rPr kumimoji="0" lang="fr-FR" altLang="fr-FR" sz="1600" b="0" i="0" u="none" strike="noStrike" cap="none" normalizeH="0" baseline="0" dirty="0">
                <a:ln>
                  <a:noFill/>
                </a:ln>
                <a:solidFill>
                  <a:srgbClr val="0A0A0A"/>
                </a:solidFill>
                <a:effectLst/>
                <a:latin typeface="Google Sans"/>
              </a:rPr>
              <a:t> assurance of the </a:t>
            </a:r>
            <a:r>
              <a:rPr kumimoji="0" lang="fr-FR" altLang="fr-FR" sz="1600" b="0" i="0" u="none" strike="noStrike" cap="none" normalizeH="0" baseline="0" dirty="0" err="1">
                <a:ln>
                  <a:noFill/>
                </a:ln>
                <a:solidFill>
                  <a:srgbClr val="0A0A0A"/>
                </a:solidFill>
                <a:effectLst/>
                <a:latin typeface="Google Sans"/>
              </a:rPr>
              <a:t>genetic</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purity</a:t>
            </a:r>
            <a:r>
              <a:rPr kumimoji="0" lang="fr-FR" altLang="fr-FR" sz="1600" b="0" i="0" u="none" strike="noStrike" cap="none" normalizeH="0" baseline="0" dirty="0">
                <a:ln>
                  <a:noFill/>
                </a:ln>
                <a:solidFill>
                  <a:srgbClr val="0A0A0A"/>
                </a:solidFill>
                <a:effectLst/>
                <a:latin typeface="Google Sans"/>
              </a:rPr>
              <a:t> and </a:t>
            </a:r>
            <a:r>
              <a:rPr kumimoji="0" lang="fr-FR" altLang="fr-FR" sz="1600" b="0" i="0" u="none" strike="noStrike" cap="none" normalizeH="0" baseline="0" dirty="0" err="1">
                <a:ln>
                  <a:noFill/>
                </a:ln>
                <a:solidFill>
                  <a:srgbClr val="0A0A0A"/>
                </a:solidFill>
                <a:effectLst/>
                <a:latin typeface="Google Sans"/>
              </a:rPr>
              <a:t>overall</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quality</a:t>
            </a:r>
            <a:r>
              <a:rPr kumimoji="0" lang="fr-FR" altLang="fr-FR" sz="1600" b="0" i="0" u="none" strike="noStrike" cap="none" normalizeH="0" baseline="0" dirty="0">
                <a:ln>
                  <a:noFill/>
                </a:ln>
                <a:solidFill>
                  <a:srgbClr val="0A0A0A"/>
                </a:solidFill>
                <a:effectLst/>
                <a:latin typeface="Google Sans"/>
              </a:rPr>
              <a:t> of the </a:t>
            </a:r>
            <a:r>
              <a:rPr kumimoji="0" lang="fr-FR" altLang="fr-FR" sz="1600" b="0" i="0" u="none" strike="noStrike" cap="none" normalizeH="0" baseline="0" dirty="0" err="1">
                <a:ln>
                  <a:noFill/>
                </a:ln>
                <a:solidFill>
                  <a:srgbClr val="0A0A0A"/>
                </a:solidFill>
                <a:effectLst/>
                <a:latin typeface="Google Sans"/>
              </a:rPr>
              <a:t>planting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material</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being</a:t>
            </a:r>
            <a:r>
              <a:rPr kumimoji="0" lang="fr-FR" altLang="fr-FR" sz="1600" b="0" i="0" u="none" strike="noStrike" cap="none" normalizeH="0" baseline="0" dirty="0">
                <a:ln>
                  <a:noFill/>
                </a:ln>
                <a:solidFill>
                  <a:srgbClr val="0A0A0A"/>
                </a:solidFill>
                <a:effectLst/>
                <a:latin typeface="Google Sans"/>
              </a:rPr>
              <a:t> </a:t>
            </a:r>
            <a:r>
              <a:rPr kumimoji="0" lang="fr-FR" altLang="fr-FR" sz="1600" b="0" i="0" u="none" strike="noStrike" cap="none" normalizeH="0" baseline="0" dirty="0" err="1">
                <a:ln>
                  <a:noFill/>
                </a:ln>
                <a:solidFill>
                  <a:srgbClr val="0A0A0A"/>
                </a:solidFill>
                <a:effectLst/>
                <a:latin typeface="Google Sans"/>
              </a:rPr>
              <a:t>sold</a:t>
            </a:r>
            <a:r>
              <a:rPr kumimoji="0" lang="fr-FR" altLang="fr-FR" sz="1600" b="0" i="0" u="none" strike="noStrike" cap="none" normalizeH="0" baseline="0" dirty="0">
                <a:ln>
                  <a:noFill/>
                </a:ln>
                <a:solidFill>
                  <a:srgbClr val="0A0A0A"/>
                </a:solidFill>
                <a:effectLst/>
                <a:latin typeface="Google Sans"/>
              </a:rPr>
              <a:t> to </a:t>
            </a:r>
            <a:r>
              <a:rPr kumimoji="0" lang="fr-FR" altLang="fr-FR" sz="1600" b="0" i="0" u="none" strike="noStrike" cap="none" normalizeH="0" baseline="0" dirty="0" err="1">
                <a:ln>
                  <a:noFill/>
                </a:ln>
                <a:solidFill>
                  <a:srgbClr val="0A0A0A"/>
                </a:solidFill>
                <a:effectLst/>
                <a:latin typeface="Google Sans"/>
              </a:rPr>
              <a:t>consumers</a:t>
            </a:r>
            <a:r>
              <a:rPr kumimoji="0" lang="fr-FR" altLang="fr-FR" sz="16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900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A0630-C6E3-62D2-E05D-C5AB8F95553B}"/>
              </a:ext>
            </a:extLst>
          </p:cNvPr>
          <p:cNvSpPr>
            <a:spLocks noGrp="1"/>
          </p:cNvSpPr>
          <p:nvPr>
            <p:ph type="title"/>
          </p:nvPr>
        </p:nvSpPr>
        <p:spPr>
          <a:xfrm>
            <a:off x="838200" y="365125"/>
            <a:ext cx="10515600" cy="659003"/>
          </a:xfrm>
        </p:spPr>
        <p:txBody>
          <a:bodyPr>
            <a:normAutofit fontScale="90000"/>
          </a:bodyPr>
          <a:lstStyle/>
          <a:p>
            <a:r>
              <a:rPr kumimoji="0" lang="fr-FR" altLang="fr-FR" sz="4400" b="0" i="0" u="none" strike="noStrike" cap="none" normalizeH="0" baseline="0" dirty="0" err="1">
                <a:ln>
                  <a:noFill/>
                </a:ln>
                <a:solidFill>
                  <a:srgbClr val="0A0A0A"/>
                </a:solidFill>
                <a:effectLst/>
                <a:latin typeface="Google Sans"/>
              </a:rPr>
              <a:t>Harvesting</a:t>
            </a:r>
            <a:r>
              <a:rPr kumimoji="0" lang="fr-FR" altLang="fr-FR" sz="4400" b="0" i="0" u="none" strike="noStrike" cap="none" normalizeH="0" baseline="0" dirty="0">
                <a:ln>
                  <a:noFill/>
                </a:ln>
                <a:solidFill>
                  <a:srgbClr val="0A0A0A"/>
                </a:solidFill>
                <a:effectLst/>
                <a:latin typeface="Google Sans"/>
              </a:rPr>
              <a:t> </a:t>
            </a:r>
            <a:r>
              <a:rPr kumimoji="0" lang="fr-FR" altLang="fr-FR" sz="4400" b="0" i="0" u="none" strike="noStrike" cap="none" normalizeH="0" baseline="0" dirty="0" err="1">
                <a:ln>
                  <a:noFill/>
                </a:ln>
                <a:solidFill>
                  <a:srgbClr val="0A0A0A"/>
                </a:solidFill>
                <a:effectLst/>
                <a:latin typeface="Google Sans"/>
              </a:rPr>
              <a:t>rootstocks</a:t>
            </a:r>
            <a:endParaRPr lang="fr-FR" dirty="0"/>
          </a:p>
        </p:txBody>
      </p:sp>
      <p:sp>
        <p:nvSpPr>
          <p:cNvPr id="4" name="Rectangle 1">
            <a:extLst>
              <a:ext uri="{FF2B5EF4-FFF2-40B4-BE49-F238E27FC236}">
                <a16:creationId xmlns:a16="http://schemas.microsoft.com/office/drawing/2014/main" id="{EBFA089E-C858-A7F0-9ABE-B8BA189EA89B}"/>
              </a:ext>
            </a:extLst>
          </p:cNvPr>
          <p:cNvSpPr>
            <a:spLocks noGrp="1" noChangeArrowheads="1"/>
          </p:cNvSpPr>
          <p:nvPr>
            <p:ph idx="1"/>
          </p:nvPr>
        </p:nvSpPr>
        <p:spPr bwMode="auto">
          <a:xfrm>
            <a:off x="329184" y="1031824"/>
            <a:ext cx="11097768" cy="52090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err="1">
                <a:ln>
                  <a:noFill/>
                </a:ln>
                <a:solidFill>
                  <a:srgbClr val="0A0A0A"/>
                </a:solidFill>
                <a:effectLst/>
                <a:latin typeface="Google Sans"/>
              </a:rPr>
              <a:t>Harvesting</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rootstocks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involves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taking</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cuttings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healthy</a:t>
            </a:r>
            <a:r>
              <a:rPr kumimoji="0" lang="fr-FR" altLang="fr-FR" sz="1800" b="0" i="0" u="none" strike="noStrike" cap="none" normalizeH="0" baseline="0" dirty="0">
                <a:ln>
                  <a:noFill/>
                </a:ln>
                <a:solidFill>
                  <a:srgbClr val="0A0A0A"/>
                </a:solidFill>
                <a:effectLst/>
                <a:latin typeface="Google Sans"/>
              </a:rPr>
              <a:t>, virus-free parent plants, </a:t>
            </a:r>
            <a:r>
              <a:rPr kumimoji="0" lang="fr-FR" altLang="fr-FR" sz="1800" b="0" i="0" u="none" strike="noStrike" cap="none" normalizeH="0" baseline="0" dirty="0" err="1">
                <a:ln>
                  <a:noFill/>
                </a:ln>
                <a:solidFill>
                  <a:srgbClr val="0A0A0A"/>
                </a:solidFill>
                <a:effectLst/>
                <a:latin typeface="Google Sans"/>
              </a:rPr>
              <a:t>often</a:t>
            </a:r>
            <a:r>
              <a:rPr kumimoji="0" lang="fr-FR" altLang="fr-FR" sz="1800" b="0" i="0" u="none" strike="noStrike" cap="none" normalizeH="0" baseline="0" dirty="0">
                <a:ln>
                  <a:noFill/>
                </a:ln>
                <a:solidFill>
                  <a:srgbClr val="0A0A0A"/>
                </a:solidFill>
                <a:effectLst/>
                <a:latin typeface="Google Sans"/>
              </a:rPr>
              <a:t> in </a:t>
            </a:r>
            <a:r>
              <a:rPr kumimoji="0" lang="fr-FR" altLang="fr-FR" sz="1800" b="0" i="0" u="none" strike="noStrike" cap="none" normalizeH="0" baseline="0" dirty="0" err="1">
                <a:ln>
                  <a:noFill/>
                </a:ln>
                <a:solidFill>
                  <a:srgbClr val="0A0A0A"/>
                </a:solidFill>
                <a:effectLst/>
                <a:latin typeface="Google Sans"/>
              </a:rPr>
              <a:t>late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fall</a:t>
            </a:r>
            <a:r>
              <a:rPr kumimoji="0" lang="fr-FR" altLang="fr-FR" sz="1800" b="0" i="0" u="none" strike="noStrike" cap="none" normalizeH="0" baseline="0" dirty="0">
                <a:ln>
                  <a:noFill/>
                </a:ln>
                <a:solidFill>
                  <a:srgbClr val="0A0A0A"/>
                </a:solidFill>
                <a:effectLst/>
                <a:latin typeface="Google Sans"/>
              </a:rPr>
              <a:t> or </a:t>
            </a:r>
            <a:r>
              <a:rPr kumimoji="0" lang="fr-FR" altLang="fr-FR" sz="1800" b="0" i="0" u="none" strike="noStrike" cap="none" normalizeH="0" baseline="0" dirty="0" err="1">
                <a:ln>
                  <a:noFill/>
                </a:ln>
                <a:solidFill>
                  <a:srgbClr val="0A0A0A"/>
                </a:solidFill>
                <a:effectLst/>
                <a:latin typeface="Google Sans"/>
              </a:rPr>
              <a:t>winter</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processing</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them</a:t>
            </a:r>
            <a:r>
              <a:rPr kumimoji="0" lang="fr-FR" altLang="fr-FR" sz="1800" b="0" i="0" u="none" strike="noStrike" cap="none" normalizeH="0" baseline="0" dirty="0">
                <a:ln>
                  <a:noFill/>
                </a:ln>
                <a:solidFill>
                  <a:srgbClr val="0A0A0A"/>
                </a:solidFill>
                <a:effectLst/>
                <a:latin typeface="Google Sans"/>
              </a:rPr>
              <a:t> for </a:t>
            </a:r>
            <a:r>
              <a:rPr kumimoji="0" lang="fr-FR" altLang="fr-FR" sz="1800" b="0" i="0" u="none" strike="noStrike" cap="none" normalizeH="0" baseline="0" dirty="0" err="1">
                <a:ln>
                  <a:noFill/>
                </a:ln>
                <a:solidFill>
                  <a:srgbClr val="0A0A0A"/>
                </a:solidFill>
                <a:effectLst/>
                <a:latin typeface="Google Sans"/>
              </a:rPr>
              <a:t>planting</a:t>
            </a:r>
            <a:r>
              <a:rPr kumimoji="0" lang="fr-FR" altLang="fr-FR" sz="1800" b="0" i="0" u="none" strike="noStrike" cap="none" normalizeH="0" baseline="0" dirty="0">
                <a:ln>
                  <a:noFill/>
                </a:ln>
                <a:solidFill>
                  <a:srgbClr val="0A0A0A"/>
                </a:solidFill>
                <a:effectLst/>
                <a:latin typeface="Google Sans"/>
              </a:rPr>
              <a:t> or </a:t>
            </a:r>
            <a:r>
              <a:rPr kumimoji="0" lang="fr-FR" altLang="fr-FR" sz="1800" b="0" i="0" u="none" strike="noStrike" cap="none" normalizeH="0" baseline="0" dirty="0" err="1">
                <a:ln>
                  <a:noFill/>
                </a:ln>
                <a:solidFill>
                  <a:srgbClr val="0A0A0A"/>
                </a:solidFill>
                <a:effectLst/>
                <a:latin typeface="Google Sans"/>
              </a:rPr>
              <a:t>storage</a:t>
            </a:r>
            <a:r>
              <a:rPr kumimoji="0" lang="fr-FR" altLang="fr-FR" sz="1800" b="0" i="0" u="none" strike="noStrike" cap="none" normalizeH="0" baseline="0" dirty="0">
                <a:ln>
                  <a:noFill/>
                </a:ln>
                <a:solidFill>
                  <a:srgbClr val="0A0A0A"/>
                </a:solidFill>
                <a:effectLst/>
                <a:latin typeface="Google Sans"/>
              </a:rPr>
              <a:t>. Layering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 </a:t>
            </a:r>
            <a:r>
              <a:rPr kumimoji="0" lang="fr-FR" altLang="fr-FR" sz="1800" b="0" i="0" u="none" strike="noStrike" cap="none" normalizeH="0" baseline="0" dirty="0" err="1">
                <a:ln>
                  <a:noFill/>
                </a:ln>
                <a:solidFill>
                  <a:srgbClr val="0A0A0A"/>
                </a:solidFill>
                <a:effectLst/>
                <a:latin typeface="Google Sans"/>
              </a:rPr>
              <a:t>method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where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roots</a:t>
            </a:r>
            <a:r>
              <a:rPr kumimoji="0" lang="fr-FR" altLang="fr-FR" sz="1800" b="0" i="0" u="none" strike="noStrike" cap="none" normalizeH="0" baseline="0" dirty="0">
                <a:ln>
                  <a:noFill/>
                </a:ln>
                <a:solidFill>
                  <a:srgbClr val="0A0A0A"/>
                </a:solidFill>
                <a:effectLst/>
                <a:latin typeface="Google Sans"/>
              </a:rPr>
              <a:t> are </a:t>
            </a:r>
            <a:r>
              <a:rPr kumimoji="0" lang="fr-FR" altLang="fr-FR" sz="1800" b="0" i="0" u="none" strike="noStrike" cap="none" normalizeH="0" baseline="0" dirty="0" err="1">
                <a:ln>
                  <a:noFill/>
                </a:ln>
                <a:solidFill>
                  <a:srgbClr val="0A0A0A"/>
                </a:solidFill>
                <a:effectLst/>
                <a:latin typeface="Google Sans"/>
              </a:rPr>
              <a:t>encouraged</a:t>
            </a:r>
            <a:r>
              <a:rPr kumimoji="0" lang="fr-FR" altLang="fr-FR" sz="1800" b="0" i="0" u="none" strike="noStrike" cap="none" normalizeH="0" baseline="0" dirty="0">
                <a:ln>
                  <a:noFill/>
                </a:ln>
                <a:solidFill>
                  <a:srgbClr val="0A0A0A"/>
                </a:solidFill>
                <a:effectLst/>
                <a:latin typeface="Google Sans"/>
              </a:rPr>
              <a:t> to </a:t>
            </a:r>
            <a:r>
              <a:rPr kumimoji="0" lang="fr-FR" altLang="fr-FR" sz="1800" b="0" i="0" u="none" strike="noStrike" cap="none" normalizeH="0" baseline="0" dirty="0" err="1">
                <a:ln>
                  <a:noFill/>
                </a:ln>
                <a:solidFill>
                  <a:srgbClr val="0A0A0A"/>
                </a:solidFill>
                <a:effectLst/>
                <a:latin typeface="Google Sans"/>
              </a:rPr>
              <a:t>form</a:t>
            </a:r>
            <a:r>
              <a:rPr kumimoji="0" lang="fr-FR" altLang="fr-FR" sz="1800" b="0" i="0" u="none" strike="noStrike" cap="none" normalizeH="0" baseline="0" dirty="0">
                <a:ln>
                  <a:noFill/>
                </a:ln>
                <a:solidFill>
                  <a:srgbClr val="0A0A0A"/>
                </a:solidFill>
                <a:effectLst/>
                <a:latin typeface="Google Sans"/>
              </a:rPr>
              <a:t> on a stem </a:t>
            </a:r>
            <a:r>
              <a:rPr kumimoji="0" lang="fr-FR" altLang="fr-FR" sz="1800" b="0" i="0" u="none" strike="noStrike" cap="none" normalizeH="0" baseline="0" dirty="0" err="1">
                <a:ln>
                  <a:noFill/>
                </a:ln>
                <a:solidFill>
                  <a:srgbClr val="0A0A0A"/>
                </a:solidFill>
                <a:effectLst/>
                <a:latin typeface="Google Sans"/>
              </a:rPr>
              <a:t>while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still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attached</a:t>
            </a:r>
            <a:r>
              <a:rPr kumimoji="0" lang="fr-FR" altLang="fr-FR" sz="1800" b="0" i="0" u="none" strike="noStrike" cap="none" normalizeH="0" baseline="0" dirty="0">
                <a:ln>
                  <a:noFill/>
                </a:ln>
                <a:solidFill>
                  <a:srgbClr val="0A0A0A"/>
                </a:solidFill>
                <a:effectLst/>
                <a:latin typeface="Google Sans"/>
              </a:rPr>
              <a:t> to the </a:t>
            </a:r>
            <a:r>
              <a:rPr kumimoji="0" lang="fr-FR" altLang="fr-FR" sz="1800" b="0" i="0" u="none" strike="noStrike" cap="none" normalizeH="0" baseline="0" dirty="0" err="1">
                <a:ln>
                  <a:noFill/>
                </a:ln>
                <a:solidFill>
                  <a:srgbClr val="0A0A0A"/>
                </a:solidFill>
                <a:effectLst/>
                <a:latin typeface="Google Sans"/>
              </a:rPr>
              <a:t>mother</a:t>
            </a:r>
            <a:r>
              <a:rPr kumimoji="0" lang="fr-FR" altLang="fr-FR" sz="1800" b="0" i="0" u="none" strike="noStrike" cap="none" normalizeH="0" baseline="0" dirty="0">
                <a:ln>
                  <a:noFill/>
                </a:ln>
                <a:solidFill>
                  <a:srgbClr val="0A0A0A"/>
                </a:solidFill>
                <a:effectLst/>
                <a:latin typeface="Google Sans"/>
              </a:rPr>
              <a:t> plant. Certification for </a:t>
            </a:r>
            <a:r>
              <a:rPr kumimoji="0" lang="fr-FR" altLang="fr-FR" sz="1800" b="0" i="0" u="none" strike="noStrike" cap="none" normalizeH="0" baseline="0" dirty="0" err="1">
                <a:ln>
                  <a:noFill/>
                </a:ln>
                <a:solidFill>
                  <a:srgbClr val="0A0A0A"/>
                </a:solidFill>
                <a:effectLst/>
                <a:latin typeface="Google Sans"/>
              </a:rPr>
              <a:t>rootstocks</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cuttings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ensures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they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meet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specific</a:t>
            </a:r>
            <a:r>
              <a:rPr kumimoji="0" lang="fr-FR" altLang="fr-FR" sz="1800" b="0" i="0" u="none" strike="noStrike" cap="none" normalizeH="0" baseline="0" dirty="0">
                <a:ln>
                  <a:noFill/>
                </a:ln>
                <a:solidFill>
                  <a:srgbClr val="0A0A0A"/>
                </a:solidFill>
                <a:effectLst/>
                <a:latin typeface="Google Sans"/>
              </a:rPr>
              <a:t> standards, </a:t>
            </a:r>
            <a:r>
              <a:rPr kumimoji="0" lang="fr-FR" altLang="fr-FR" sz="1800" b="0" i="0" u="none" strike="noStrike" cap="none" normalizeH="0" baseline="0" dirty="0" err="1">
                <a:ln>
                  <a:noFill/>
                </a:ln>
                <a:solidFill>
                  <a:srgbClr val="0A0A0A"/>
                </a:solidFill>
                <a:effectLst/>
                <a:latin typeface="Google Sans"/>
              </a:rPr>
              <a:t>which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includes</a:t>
            </a:r>
            <a:r>
              <a:rPr kumimoji="0" lang="fr-FR" altLang="fr-FR" sz="1800" b="0" i="0" u="none" strike="noStrike" cap="none" normalizeH="0" baseline="0" dirty="0">
                <a:ln>
                  <a:noFill/>
                </a:ln>
                <a:solidFill>
                  <a:srgbClr val="0A0A0A"/>
                </a:solidFill>
                <a:effectLst/>
                <a:latin typeface="Google Sans"/>
              </a:rPr>
              <a:t> inspection for </a:t>
            </a:r>
            <a:r>
              <a:rPr kumimoji="0" lang="fr-FR" altLang="fr-FR" sz="1800" b="0" i="0" u="none" strike="noStrike" cap="none" normalizeH="0" baseline="0" dirty="0" err="1">
                <a:ln>
                  <a:noFill/>
                </a:ln>
                <a:solidFill>
                  <a:srgbClr val="0A0A0A"/>
                </a:solidFill>
                <a:effectLst/>
                <a:latin typeface="Google Sans"/>
              </a:rPr>
              <a:t>pests</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diseases</a:t>
            </a:r>
            <a:r>
              <a:rPr kumimoji="0" lang="fr-FR" altLang="fr-FR" sz="1800" b="0" i="0" u="none" strike="noStrike" cap="none" normalizeH="0" baseline="0" dirty="0">
                <a:ln>
                  <a:noFill/>
                </a:ln>
                <a:solidFill>
                  <a:srgbClr val="0A0A0A"/>
                </a:solidFill>
                <a:effectLst/>
                <a:latin typeface="Google Sans"/>
              </a:rPr>
              <a:t>, and </a:t>
            </a:r>
            <a:r>
              <a:rPr kumimoji="0" lang="fr-FR" altLang="fr-FR" sz="1800" b="0" i="0" u="none" strike="noStrike" cap="none" normalizeH="0" baseline="0" dirty="0" err="1">
                <a:ln>
                  <a:noFill/>
                </a:ln>
                <a:solidFill>
                  <a:srgbClr val="0A0A0A"/>
                </a:solidFill>
                <a:effectLst/>
                <a:latin typeface="Google Sans"/>
              </a:rPr>
              <a:t>that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they</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originate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certified</a:t>
            </a:r>
            <a:r>
              <a:rPr kumimoji="0" lang="fr-FR" altLang="fr-FR" sz="1800" b="0" i="0" u="none" strike="noStrike" cap="none" normalizeH="0" baseline="0" dirty="0">
                <a:ln>
                  <a:noFill/>
                </a:ln>
                <a:solidFill>
                  <a:srgbClr val="0A0A0A"/>
                </a:solidFill>
                <a:effectLst/>
                <a:latin typeface="Google Sans"/>
              </a:rPr>
              <a:t> sources to </a:t>
            </a:r>
            <a:r>
              <a:rPr kumimoji="0" lang="fr-FR" altLang="fr-FR" sz="1800" b="0" i="0" u="none" strike="noStrike" cap="none" normalizeH="0" baseline="0" dirty="0" err="1">
                <a:ln>
                  <a:noFill/>
                </a:ln>
                <a:solidFill>
                  <a:srgbClr val="0A0A0A"/>
                </a:solidFill>
                <a:effectLst/>
                <a:latin typeface="Google Sans"/>
              </a:rPr>
              <a:t>guarantee</a:t>
            </a:r>
            <a:r>
              <a:rPr kumimoji="0" lang="fr-FR" altLang="fr-FR" sz="1800" b="0" i="0" u="none" strike="noStrike" cap="none" normalizeH="0" baseline="0" dirty="0">
                <a:ln>
                  <a:noFill/>
                </a:ln>
                <a:solidFill>
                  <a:srgbClr val="0A0A0A"/>
                </a:solidFill>
                <a:effectLst/>
                <a:latin typeface="Google Sans"/>
              </a:rPr>
              <a:t> the </a:t>
            </a:r>
            <a:r>
              <a:rPr kumimoji="0" lang="fr-FR" altLang="fr-FR" sz="1800" b="0" i="0" u="none" strike="noStrike" cap="none" normalizeH="0" baseline="0" dirty="0" err="1">
                <a:ln>
                  <a:noFill/>
                </a:ln>
                <a:solidFill>
                  <a:srgbClr val="0A0A0A"/>
                </a:solidFill>
                <a:effectLst/>
                <a:latin typeface="Google Sans"/>
              </a:rPr>
              <a:t>quality</a:t>
            </a:r>
            <a:r>
              <a:rPr kumimoji="0" lang="fr-FR" altLang="fr-FR" sz="1800" b="0" i="0" u="none" strike="noStrike" cap="none" normalizeH="0" baseline="0" dirty="0">
                <a:ln>
                  <a:noFill/>
                </a:ln>
                <a:solidFill>
                  <a:srgbClr val="0A0A0A"/>
                </a:solidFill>
                <a:effectLst/>
                <a:latin typeface="Google Sans"/>
              </a:rPr>
              <a:t> of the final </a:t>
            </a:r>
            <a:r>
              <a:rPr kumimoji="0" lang="fr-FR" altLang="fr-FR" sz="1800" b="0" i="0" u="none" strike="noStrike" cap="none" normalizeH="0" baseline="0" dirty="0" err="1">
                <a:ln>
                  <a:noFill/>
                </a:ln>
                <a:solidFill>
                  <a:srgbClr val="0A0A0A"/>
                </a:solidFill>
                <a:effectLst/>
                <a:latin typeface="Google Sans"/>
              </a:rPr>
              <a:t>propagated</a:t>
            </a:r>
            <a:r>
              <a:rPr kumimoji="0" lang="fr-FR" altLang="fr-FR" sz="1800" b="0" i="0" u="none" strike="noStrike" cap="none" normalizeH="0" baseline="0" dirty="0">
                <a:ln>
                  <a:noFill/>
                </a:ln>
                <a:solidFill>
                  <a:srgbClr val="0A0A0A"/>
                </a:solidFill>
                <a:effectLst/>
                <a:latin typeface="Google Sans"/>
              </a:rPr>
              <a:t> plant. </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err="1">
                <a:ln>
                  <a:noFill/>
                </a:ln>
                <a:solidFill>
                  <a:srgbClr val="0A0A0A"/>
                </a:solidFill>
                <a:effectLst/>
                <a:latin typeface="Google Sans"/>
              </a:rPr>
              <a:t>Harvesting</a:t>
            </a:r>
            <a:r>
              <a:rPr kumimoji="0" lang="fr-FR" altLang="fr-FR" sz="2000" b="1" i="0" u="none" strike="noStrike" cap="none" normalizeH="0" baseline="0" dirty="0">
                <a:ln>
                  <a:noFill/>
                </a:ln>
                <a:solidFill>
                  <a:srgbClr val="0A0A0A"/>
                </a:solidFill>
                <a:effectLst/>
                <a:latin typeface="Google Sans"/>
              </a:rPr>
              <a:t> and </a:t>
            </a:r>
            <a:r>
              <a:rPr kumimoji="0" lang="fr-FR" altLang="fr-FR" sz="2000" b="1" i="0" u="none" strike="noStrike" cap="none" normalizeH="0" baseline="0" dirty="0" err="1">
                <a:ln>
                  <a:noFill/>
                </a:ln>
                <a:solidFill>
                  <a:srgbClr val="0A0A0A"/>
                </a:solidFill>
                <a:effectLst/>
                <a:latin typeface="Google Sans"/>
              </a:rPr>
              <a:t>preparation</a:t>
            </a:r>
            <a:endParaRPr kumimoji="0" lang="fr-FR" altLang="fr-FR"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err="1">
                <a:ln>
                  <a:noFill/>
                </a:ln>
                <a:solidFill>
                  <a:srgbClr val="0A0A0A"/>
                </a:solidFill>
                <a:effectLst/>
                <a:latin typeface="Google Sans"/>
              </a:rPr>
              <a:t>Rootstock</a:t>
            </a:r>
            <a:r>
              <a:rPr kumimoji="0" lang="fr-FR" altLang="fr-FR" sz="1800" b="1" i="0" u="none" strike="noStrike" cap="none" normalizeH="0" baseline="0" dirty="0">
                <a:ln>
                  <a:noFill/>
                </a:ln>
                <a:solidFill>
                  <a:srgbClr val="0A0A0A"/>
                </a:solidFill>
                <a:effectLst/>
                <a:latin typeface="Google Sans"/>
              </a:rPr>
              <a:t> </a:t>
            </a:r>
            <a:r>
              <a:rPr kumimoji="0" lang="fr-FR" altLang="fr-FR" sz="1800" b="1" i="0" u="none" strike="noStrike" cap="none" normalizeH="0" baseline="0" dirty="0" err="1">
                <a:ln>
                  <a:noFill/>
                </a:ln>
                <a:solidFill>
                  <a:srgbClr val="0A0A0A"/>
                </a:solidFill>
                <a:effectLst/>
                <a:latin typeface="Google Sans"/>
              </a:rPr>
              <a:t>cuttings</a:t>
            </a:r>
            <a:r>
              <a:rPr kumimoji="0" lang="fr-FR" altLang="fr-FR" sz="1800" b="1" i="0" u="none" strike="noStrike" cap="none" normalizeH="0" baseline="0" dirty="0">
                <a:ln>
                  <a:noFill/>
                </a:ln>
                <a:solidFill>
                  <a:srgbClr val="0A0A0A"/>
                </a:solidFill>
                <a:effectLst/>
                <a:latin typeface="Google Sans"/>
              </a:rPr>
              <a:t>:</a:t>
            </a:r>
            <a:r>
              <a:rPr kumimoji="0" lang="fr-FR" altLang="fr-FR" sz="1800" b="0" i="0" u="none" strike="noStrike" cap="none" normalizeH="0" baseline="0" dirty="0">
                <a:ln>
                  <a:noFill/>
                </a:ln>
                <a:solidFill>
                  <a:srgbClr val="0A0A0A"/>
                </a:solidFill>
                <a:effectLst/>
                <a:latin typeface="Google Sans"/>
              </a:rPr>
              <a:t> Harvest </a:t>
            </a:r>
            <a:r>
              <a:rPr kumimoji="0" lang="fr-FR" altLang="fr-FR" sz="1800" b="0" i="0" u="none" strike="noStrike" cap="none" normalizeH="0" baseline="0" dirty="0" err="1">
                <a:ln>
                  <a:noFill/>
                </a:ln>
                <a:solidFill>
                  <a:srgbClr val="0A0A0A"/>
                </a:solidFill>
                <a:effectLst/>
                <a:latin typeface="Google Sans"/>
              </a:rPr>
              <a:t>wood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virus-free parent blocks </a:t>
            </a:r>
            <a:r>
              <a:rPr kumimoji="0" lang="fr-FR" altLang="fr-FR" sz="1800" b="0" i="0" u="none" strike="noStrike" cap="none" normalizeH="0" baseline="0" dirty="0" err="1">
                <a:ln>
                  <a:noFill/>
                </a:ln>
                <a:solidFill>
                  <a:srgbClr val="0A0A0A"/>
                </a:solidFill>
                <a:effectLst/>
                <a:latin typeface="Google Sans"/>
              </a:rPr>
              <a:t>during</a:t>
            </a:r>
            <a:r>
              <a:rPr kumimoji="0" lang="fr-FR" altLang="fr-FR" sz="1800" b="0" i="0" u="none" strike="noStrike" cap="none" normalizeH="0" baseline="0" dirty="0">
                <a:ln>
                  <a:noFill/>
                </a:ln>
                <a:solidFill>
                  <a:srgbClr val="0A0A0A"/>
                </a:solidFill>
                <a:effectLst/>
                <a:latin typeface="Google Sans"/>
              </a:rPr>
              <a:t> the dormant </a:t>
            </a:r>
            <a:r>
              <a:rPr kumimoji="0" lang="fr-FR" altLang="fr-FR" sz="1800" b="0" i="0" u="none" strike="noStrike" cap="none" normalizeH="0" baseline="0" dirty="0" err="1">
                <a:ln>
                  <a:noFill/>
                </a:ln>
                <a:solidFill>
                  <a:srgbClr val="0A0A0A"/>
                </a:solidFill>
                <a:effectLst/>
                <a:latin typeface="Google Sans"/>
              </a:rPr>
              <a:t>season</a:t>
            </a:r>
            <a:r>
              <a:rPr kumimoji="0" lang="fr-FR" altLang="fr-FR" sz="1800" b="0" i="0" u="none" strike="noStrike" cap="none" normalizeH="0" baseline="0" dirty="0">
                <a:ln>
                  <a:noFill/>
                </a:ln>
                <a:solidFill>
                  <a:srgbClr val="0A0A0A"/>
                </a:solidFill>
                <a:effectLst/>
                <a:latin typeface="Google Sans"/>
              </a:rPr>
              <a:t> (e.g., </a:t>
            </a:r>
            <a:r>
              <a:rPr kumimoji="0" lang="fr-FR" altLang="fr-FR" sz="1800" b="0" i="0" u="none" strike="noStrike" cap="none" normalizeH="0" baseline="0" dirty="0" err="1">
                <a:ln>
                  <a:noFill/>
                </a:ln>
                <a:solidFill>
                  <a:srgbClr val="0A0A0A"/>
                </a:solidFill>
                <a:effectLst/>
                <a:latin typeface="Google Sans"/>
              </a:rPr>
              <a:t>November-December</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A0A0A"/>
                </a:solidFill>
                <a:effectLst/>
                <a:latin typeface="Google Sans"/>
              </a:rPr>
              <a:t>Use </a:t>
            </a:r>
            <a:r>
              <a:rPr kumimoji="0" lang="fr-FR" altLang="fr-FR" sz="1800" b="0" i="0" u="none" strike="noStrike" cap="none" normalizeH="0" baseline="0" dirty="0" err="1">
                <a:ln>
                  <a:noFill/>
                </a:ln>
                <a:solidFill>
                  <a:srgbClr val="0A0A0A"/>
                </a:solidFill>
                <a:effectLst/>
                <a:latin typeface="Google Sans"/>
              </a:rPr>
              <a:t>current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season's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growth</a:t>
            </a:r>
            <a:r>
              <a:rPr kumimoji="0" lang="fr-FR" altLang="fr-FR" sz="1800" b="0" i="0" u="none" strike="noStrike" cap="none" normalizeH="0" baseline="0" dirty="0">
                <a:ln>
                  <a:noFill/>
                </a:ln>
                <a:solidFill>
                  <a:srgbClr val="0A0A0A"/>
                </a:solidFill>
                <a:effectLst/>
                <a:latin typeface="Google Sans"/>
              </a:rPr>
              <a:t>, about </a:t>
            </a:r>
            <a:r>
              <a:rPr kumimoji="0" lang="fr-FR" altLang="fr-FR" sz="1800" b="0" i="0" u="none" strike="noStrike" cap="none" normalizeH="0" baseline="0" dirty="0" err="1">
                <a:ln>
                  <a:noFill/>
                </a:ln>
                <a:solidFill>
                  <a:srgbClr val="0A0A0A"/>
                </a:solidFill>
                <a:effectLst/>
                <a:latin typeface="Google Sans"/>
              </a:rPr>
              <a:t>pencil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diameter</a:t>
            </a:r>
            <a:r>
              <a:rPr kumimoji="0" lang="fr-FR" altLang="fr-FR" sz="1800" b="0" i="0" u="none" strike="noStrike" cap="none" normalizeH="0" baseline="0" dirty="0">
                <a:ln>
                  <a:noFill/>
                </a:ln>
                <a:solidFill>
                  <a:srgbClr val="0A0A0A"/>
                </a:solidFill>
                <a:effectLst/>
                <a:latin typeface="Google Sans"/>
              </a:rPr>
              <a:t> or 6–7 mm </a:t>
            </a:r>
            <a:r>
              <a:rPr kumimoji="0" lang="fr-FR" altLang="fr-FR" sz="1800" b="0" i="0" u="none" strike="noStrike" cap="none" normalizeH="0" baseline="0" dirty="0" err="1">
                <a:ln>
                  <a:noFill/>
                </a:ln>
                <a:solidFill>
                  <a:srgbClr val="0A0A0A"/>
                </a:solidFill>
                <a:effectLst/>
                <a:latin typeface="Google Sans"/>
              </a:rPr>
              <a:t>thick</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A0A0A"/>
                </a:solidFill>
                <a:effectLst/>
                <a:latin typeface="Google Sans"/>
              </a:rPr>
              <a:t>Cut </a:t>
            </a:r>
            <a:r>
              <a:rPr kumimoji="0" lang="fr-FR" altLang="fr-FR" sz="1800" b="0" i="0" u="none" strike="noStrike" cap="none" normalizeH="0" baseline="0" dirty="0" err="1">
                <a:ln>
                  <a:noFill/>
                </a:ln>
                <a:solidFill>
                  <a:srgbClr val="0A0A0A"/>
                </a:solidFill>
                <a:effectLst/>
                <a:latin typeface="Google Sans"/>
              </a:rPr>
              <a:t>into</a:t>
            </a:r>
            <a:r>
              <a:rPr kumimoji="0" lang="fr-FR" altLang="fr-FR" sz="1800" b="0" i="0" u="none" strike="noStrike" cap="none" normalizeH="0" baseline="0" dirty="0">
                <a:ln>
                  <a:noFill/>
                </a:ln>
                <a:solidFill>
                  <a:srgbClr val="0A0A0A"/>
                </a:solidFill>
                <a:effectLst/>
                <a:latin typeface="Google Sans"/>
              </a:rPr>
              <a:t> 23 cm </a:t>
            </a:r>
            <a:r>
              <a:rPr kumimoji="0" lang="fr-FR" altLang="fr-FR" sz="1800" b="0" i="0" u="none" strike="noStrike" cap="none" normalizeH="0" baseline="0" dirty="0" err="1">
                <a:ln>
                  <a:noFill/>
                </a:ln>
                <a:solidFill>
                  <a:srgbClr val="0A0A0A"/>
                </a:solidFill>
                <a:effectLst/>
                <a:latin typeface="Google Sans"/>
              </a:rPr>
              <a:t>lengths</a:t>
            </a:r>
            <a:r>
              <a:rPr kumimoji="0" lang="fr-FR" altLang="fr-FR" sz="1800" b="0" i="0" u="none" strike="noStrike" cap="none" normalizeH="0" baseline="0" dirty="0">
                <a:ln>
                  <a:noFill/>
                </a:ln>
                <a:solidFill>
                  <a:srgbClr val="0A0A0A"/>
                </a:solidFill>
                <a:effectLst/>
                <a:latin typeface="Google Sans"/>
              </a:rPr>
              <a:t>, or </a:t>
            </a:r>
            <a:r>
              <a:rPr kumimoji="0" lang="fr-FR" altLang="fr-FR" sz="1800" b="0" i="0" u="none" strike="noStrike" cap="none" normalizeH="0" baseline="0" dirty="0" err="1">
                <a:ln>
                  <a:noFill/>
                </a:ln>
                <a:solidFill>
                  <a:srgbClr val="0A0A0A"/>
                </a:solidFill>
                <a:effectLst/>
                <a:latin typeface="Google Sans"/>
              </a:rPr>
              <a:t>other</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specified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lengths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removing</a:t>
            </a:r>
            <a:r>
              <a:rPr kumimoji="0" lang="fr-FR" altLang="fr-FR" sz="1800" b="0" i="0" u="none" strike="noStrike" cap="none" normalizeH="0" baseline="0" dirty="0">
                <a:ln>
                  <a:noFill/>
                </a:ln>
                <a:solidFill>
                  <a:srgbClr val="0A0A0A"/>
                </a:solidFill>
                <a:effectLst/>
                <a:latin typeface="Google Sans"/>
              </a:rPr>
              <a:t> thorns and all but the top </a:t>
            </a:r>
            <a:r>
              <a:rPr kumimoji="0" lang="fr-FR" altLang="fr-FR" sz="1800" b="0" i="0" u="none" strike="noStrike" cap="none" normalizeH="0" baseline="0" dirty="0" err="1">
                <a:ln>
                  <a:noFill/>
                </a:ln>
                <a:solidFill>
                  <a:srgbClr val="0A0A0A"/>
                </a:solidFill>
                <a:effectLst/>
                <a:latin typeface="Google Sans"/>
              </a:rPr>
              <a:t>two</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buds</a:t>
            </a:r>
            <a:r>
              <a:rPr kumimoji="0" lang="fr-FR" altLang="fr-FR" sz="1800" b="0" i="0" u="none" strike="noStrike" cap="none" normalizeH="0" baseline="0" dirty="0">
                <a:ln>
                  <a:noFill/>
                </a:ln>
                <a:solidFill>
                  <a:srgbClr val="0A0A0A"/>
                </a:solidFill>
                <a:effectLst/>
                <a:latin typeface="Google Sans"/>
              </a:rPr>
              <a:t> ("de-</a:t>
            </a:r>
            <a:r>
              <a:rPr kumimoji="0" lang="fr-FR" altLang="fr-FR" sz="1800" b="0" i="0" u="none" strike="noStrike" cap="none" normalizeH="0" baseline="0" dirty="0" err="1">
                <a:ln>
                  <a:noFill/>
                </a:ln>
                <a:solidFill>
                  <a:srgbClr val="0A0A0A"/>
                </a:solidFill>
                <a:effectLst/>
                <a:latin typeface="Google Sans"/>
              </a:rPr>
              <a:t>eyeing</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A0A0A"/>
                </a:solidFill>
                <a:effectLst/>
                <a:latin typeface="Google Sans"/>
              </a:rPr>
              <a:t>The basal ends can </a:t>
            </a:r>
            <a:r>
              <a:rPr kumimoji="0" lang="fr-FR" altLang="fr-FR" sz="1800" b="0" i="0" u="none" strike="noStrike" cap="none" normalizeH="0" baseline="0" dirty="0" err="1">
                <a:ln>
                  <a:noFill/>
                </a:ln>
                <a:solidFill>
                  <a:srgbClr val="0A0A0A"/>
                </a:solidFill>
                <a:effectLst/>
                <a:latin typeface="Google Sans"/>
              </a:rPr>
              <a:t>be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dipped</a:t>
            </a:r>
            <a:r>
              <a:rPr kumimoji="0" lang="fr-FR" altLang="fr-FR" sz="1800" b="0" i="0" u="none" strike="noStrike" cap="none" normalizeH="0" baseline="0" dirty="0">
                <a:ln>
                  <a:noFill/>
                </a:ln>
                <a:solidFill>
                  <a:srgbClr val="0A0A0A"/>
                </a:solidFill>
                <a:effectLst/>
                <a:latin typeface="Google Sans"/>
              </a:rPr>
              <a:t> in </a:t>
            </a:r>
            <a:r>
              <a:rPr kumimoji="0" lang="fr-FR" altLang="fr-FR" sz="1800" b="0" i="0" u="none" strike="noStrike" cap="none" normalizeH="0" baseline="0" dirty="0" err="1">
                <a:ln>
                  <a:noFill/>
                </a:ln>
                <a:solidFill>
                  <a:srgbClr val="0A0A0A"/>
                </a:solidFill>
                <a:effectLst/>
                <a:latin typeface="Google Sans"/>
              </a:rPr>
              <a:t>rooting</a:t>
            </a:r>
            <a:r>
              <a:rPr kumimoji="0" lang="fr-FR" altLang="fr-FR" sz="1800" b="0" i="0" u="none" strike="noStrike" cap="none" normalizeH="0" baseline="0" dirty="0">
                <a:ln>
                  <a:noFill/>
                </a:ln>
                <a:solidFill>
                  <a:srgbClr val="0A0A0A"/>
                </a:solidFill>
                <a:effectLst/>
                <a:latin typeface="Google Sans"/>
              </a:rPr>
              <a:t> hormone to </a:t>
            </a:r>
            <a:r>
              <a:rPr kumimoji="0" lang="fr-FR" altLang="fr-FR" sz="1800" b="0" i="0" u="none" strike="noStrike" cap="none" normalizeH="0" baseline="0" dirty="0" err="1">
                <a:ln>
                  <a:noFill/>
                </a:ln>
                <a:solidFill>
                  <a:srgbClr val="0A0A0A"/>
                </a:solidFill>
                <a:effectLst/>
                <a:latin typeface="Google Sans"/>
              </a:rPr>
              <a:t>promote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rooting</a:t>
            </a:r>
            <a:r>
              <a:rPr kumimoji="0" lang="fr-FR" altLang="fr-FR" sz="1800" b="0" i="0" u="none" strike="noStrike" cap="none" normalizeH="0" baseline="0" dirty="0">
                <a:ln>
                  <a:noFill/>
                </a:ln>
                <a:solidFill>
                  <a:srgbClr val="0A0A0A"/>
                </a:solidFill>
                <a:effectLst/>
                <a:latin typeface="Google Sans"/>
              </a:rPr>
              <a:t> and help </a:t>
            </a:r>
            <a:r>
              <a:rPr kumimoji="0" lang="fr-FR" altLang="fr-FR" sz="1800" b="0" i="0" u="none" strike="noStrike" cap="none" normalizeH="0" baseline="0" dirty="0" err="1">
                <a:ln>
                  <a:noFill/>
                </a:ln>
                <a:solidFill>
                  <a:srgbClr val="0A0A0A"/>
                </a:solidFill>
                <a:effectLst/>
                <a:latin typeface="Google Sans"/>
              </a:rPr>
              <a:t>with</a:t>
            </a:r>
            <a:r>
              <a:rPr kumimoji="0" lang="fr-FR" altLang="fr-FR" sz="1800" b="0" i="0" u="none" strike="noStrike" cap="none" normalizeH="0" baseline="0" dirty="0">
                <a:ln>
                  <a:noFill/>
                </a:ln>
                <a:solidFill>
                  <a:srgbClr val="0A0A0A"/>
                </a:solidFill>
                <a:effectLst/>
                <a:latin typeface="Google Sans"/>
              </a:rPr>
              <a:t> identification.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err="1">
                <a:ln>
                  <a:noFill/>
                </a:ln>
                <a:solidFill>
                  <a:srgbClr val="0A0A0A"/>
                </a:solidFill>
                <a:effectLst/>
                <a:latin typeface="Google Sans"/>
              </a:rPr>
              <a:t>Cuttings</a:t>
            </a:r>
            <a:r>
              <a:rPr kumimoji="0" lang="fr-FR" altLang="fr-FR" sz="1800" b="1" i="0" u="none" strike="noStrike" cap="none" normalizeH="0" baseline="0" dirty="0">
                <a:ln>
                  <a:noFill/>
                </a:ln>
                <a:solidFill>
                  <a:srgbClr val="0A0A0A"/>
                </a:solidFill>
                <a:effectLst/>
                <a:latin typeface="Google Sans"/>
              </a:rPr>
              <a:t> (</a:t>
            </a:r>
            <a:r>
              <a:rPr kumimoji="0" lang="fr-FR" altLang="fr-FR" sz="1800" b="1" i="0" u="none" strike="noStrike" cap="none" normalizeH="0" baseline="0" dirty="0" err="1">
                <a:ln>
                  <a:noFill/>
                </a:ln>
                <a:solidFill>
                  <a:srgbClr val="0A0A0A"/>
                </a:solidFill>
                <a:effectLst/>
                <a:latin typeface="Google Sans"/>
              </a:rPr>
              <a:t>general</a:t>
            </a:r>
            <a:r>
              <a:rPr kumimoji="0" lang="fr-FR" altLang="fr-FR" sz="1800" b="1" i="0" u="none" strike="noStrike" cap="none" normalizeH="0" baseline="0" dirty="0">
                <a:ln>
                  <a:noFill/>
                </a:ln>
                <a:solidFill>
                  <a:srgbClr val="0A0A0A"/>
                </a:solidFill>
                <a:effectLst/>
                <a:latin typeface="Google Sans"/>
              </a:rPr>
              <a: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Prepare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cuttings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based</a:t>
            </a:r>
            <a:r>
              <a:rPr kumimoji="0" lang="fr-FR" altLang="fr-FR" sz="1800" b="0" i="0" u="none" strike="noStrike" cap="none" normalizeH="0" baseline="0" dirty="0">
                <a:ln>
                  <a:noFill/>
                </a:ln>
                <a:solidFill>
                  <a:srgbClr val="0A0A0A"/>
                </a:solidFill>
                <a:effectLst/>
                <a:latin typeface="Google Sans"/>
              </a:rPr>
              <a:t> on plant type (e.g., </a:t>
            </a:r>
            <a:r>
              <a:rPr kumimoji="0" lang="fr-FR" altLang="fr-FR" sz="1800" b="0" i="0" u="none" strike="noStrike" cap="none" normalizeH="0" baseline="0" dirty="0" err="1">
                <a:ln>
                  <a:noFill/>
                </a:ln>
                <a:solidFill>
                  <a:srgbClr val="0A0A0A"/>
                </a:solidFill>
                <a:effectLst/>
                <a:latin typeface="Google Sans"/>
              </a:rPr>
              <a:t>softwood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hardwood</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err="1">
                <a:ln>
                  <a:noFill/>
                </a:ln>
                <a:solidFill>
                  <a:srgbClr val="0A0A0A"/>
                </a:solidFill>
                <a:effectLst/>
                <a:latin typeface="Google Sans"/>
              </a:rPr>
              <a:t>Make</a:t>
            </a:r>
            <a:r>
              <a:rPr kumimoji="0" lang="fr-FR" altLang="fr-FR" sz="1800" b="0" i="0" u="none" strike="noStrike" cap="none" normalizeH="0" baseline="0" dirty="0">
                <a:ln>
                  <a:noFill/>
                </a:ln>
                <a:solidFill>
                  <a:srgbClr val="0A0A0A"/>
                </a:solidFill>
                <a:effectLst/>
                <a:latin typeface="Google Sans"/>
              </a:rPr>
              <a:t> a </a:t>
            </a:r>
            <a:r>
              <a:rPr kumimoji="0" lang="fr-FR" altLang="fr-FR" sz="1800" b="0" i="0" u="none" strike="noStrike" cap="none" normalizeH="0" baseline="0" dirty="0" err="1">
                <a:ln>
                  <a:noFill/>
                </a:ln>
                <a:solidFill>
                  <a:srgbClr val="0A0A0A"/>
                </a:solidFill>
                <a:effectLst/>
                <a:latin typeface="Google Sans"/>
              </a:rPr>
              <a:t>slanted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cut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just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below</a:t>
            </a:r>
            <a:r>
              <a:rPr kumimoji="0" lang="fr-FR" altLang="fr-FR" sz="1800" b="0" i="0" u="none" strike="noStrike" cap="none" normalizeH="0" baseline="0" dirty="0">
                <a:ln>
                  <a:noFill/>
                </a:ln>
                <a:solidFill>
                  <a:srgbClr val="0A0A0A"/>
                </a:solidFill>
                <a:effectLst/>
                <a:latin typeface="Google Sans"/>
              </a:rPr>
              <a:t> a </a:t>
            </a:r>
            <a:r>
              <a:rPr kumimoji="0" lang="fr-FR" altLang="fr-FR" sz="1800" b="0" i="0" u="none" strike="noStrike" cap="none" normalizeH="0" baseline="0" dirty="0" err="1">
                <a:ln>
                  <a:noFill/>
                </a:ln>
                <a:solidFill>
                  <a:srgbClr val="0A0A0A"/>
                </a:solidFill>
                <a:effectLst/>
                <a:latin typeface="Google Sans"/>
              </a:rPr>
              <a:t>node</a:t>
            </a:r>
            <a:r>
              <a:rPr kumimoji="0" lang="fr-FR" altLang="fr-FR" sz="1800" b="0" i="0" u="none" strike="noStrike" cap="none" normalizeH="0" baseline="0" dirty="0">
                <a:ln>
                  <a:noFill/>
                </a:ln>
                <a:solidFill>
                  <a:srgbClr val="0A0A0A"/>
                </a:solidFill>
                <a:effectLst/>
                <a:latin typeface="Google Sans"/>
              </a:rPr>
              <a:t> and a horizontal </a:t>
            </a:r>
            <a:r>
              <a:rPr kumimoji="0" lang="fr-FR" altLang="fr-FR" sz="1800" b="0" i="0" u="none" strike="noStrike" cap="none" normalizeH="0" baseline="0" dirty="0" err="1">
                <a:ln>
                  <a:noFill/>
                </a:ln>
                <a:solidFill>
                  <a:srgbClr val="0A0A0A"/>
                </a:solidFill>
                <a:effectLst/>
                <a:latin typeface="Google Sans"/>
              </a:rPr>
              <a:t>cut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above</a:t>
            </a:r>
            <a:r>
              <a:rPr kumimoji="0" lang="fr-FR" altLang="fr-FR" sz="1800" b="0" i="0" u="none" strike="noStrike" cap="none" normalizeH="0" baseline="0" dirty="0">
                <a:ln>
                  <a:noFill/>
                </a:ln>
                <a:solidFill>
                  <a:srgbClr val="0A0A0A"/>
                </a:solidFill>
                <a:effectLst/>
                <a:latin typeface="Google Sans"/>
              </a:rPr>
              <a:t> the top </a:t>
            </a:r>
            <a:r>
              <a:rPr kumimoji="0" lang="fr-FR" altLang="fr-FR" sz="1800" b="0" i="0" u="none" strike="noStrike" cap="none" normalizeH="0" baseline="0" dirty="0" err="1">
                <a:ln>
                  <a:noFill/>
                </a:ln>
                <a:solidFill>
                  <a:srgbClr val="0A0A0A"/>
                </a:solidFill>
                <a:effectLst/>
                <a:latin typeface="Google Sans"/>
              </a:rPr>
              <a:t>node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ensuring</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each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cutting</a:t>
            </a:r>
            <a:r>
              <a:rPr kumimoji="0" lang="fr-FR" altLang="fr-FR" sz="1800" b="0" i="0" u="none" strike="noStrike" cap="none" normalizeH="0" baseline="0" dirty="0">
                <a:ln>
                  <a:noFill/>
                </a:ln>
                <a:solidFill>
                  <a:srgbClr val="0A0A0A"/>
                </a:solidFill>
                <a:effectLst/>
                <a:latin typeface="Google Sans"/>
              </a:rPr>
              <a:t> has 3–4 </a:t>
            </a:r>
            <a:r>
              <a:rPr kumimoji="0" lang="fr-FR" altLang="fr-FR" sz="1800" b="0" i="0" u="none" strike="noStrike" cap="none" normalizeH="0" baseline="0" dirty="0" err="1">
                <a:ln>
                  <a:noFill/>
                </a:ln>
                <a:solidFill>
                  <a:srgbClr val="0A0A0A"/>
                </a:solidFill>
                <a:effectLst/>
                <a:latin typeface="Google Sans"/>
              </a:rPr>
              <a:t>buds</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err="1">
                <a:ln>
                  <a:noFill/>
                </a:ln>
                <a:solidFill>
                  <a:srgbClr val="0A0A0A"/>
                </a:solidFill>
                <a:effectLst/>
                <a:latin typeface="Google Sans"/>
              </a:rPr>
              <a:t>Treat</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difficult</a:t>
            </a:r>
            <a:r>
              <a:rPr kumimoji="0" lang="fr-FR" altLang="fr-FR" sz="1800" b="0" i="0" u="none" strike="noStrike" cap="none" normalizeH="0" baseline="0" dirty="0">
                <a:ln>
                  <a:noFill/>
                </a:ln>
                <a:solidFill>
                  <a:srgbClr val="0A0A0A"/>
                </a:solidFill>
                <a:effectLst/>
                <a:latin typeface="Google Sans"/>
              </a:rPr>
              <a:t>-to-root </a:t>
            </a:r>
            <a:r>
              <a:rPr kumimoji="0" lang="fr-FR" altLang="fr-FR" sz="1800" b="0" i="0" u="none" strike="noStrike" cap="none" normalizeH="0" baseline="0" dirty="0" err="1">
                <a:ln>
                  <a:noFill/>
                </a:ln>
                <a:solidFill>
                  <a:srgbClr val="0A0A0A"/>
                </a:solidFill>
                <a:effectLst/>
                <a:latin typeface="Google Sans"/>
              </a:rPr>
              <a:t>species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with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growth</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regulators</a:t>
            </a:r>
            <a:r>
              <a:rPr kumimoji="0" lang="fr-FR" altLang="fr-FR" sz="18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rgbClr val="0A0A0A"/>
                </a:solidFill>
                <a:effectLst/>
                <a:latin typeface="Google Sans"/>
              </a:rPr>
              <a:t>Layering:</a:t>
            </a:r>
            <a:r>
              <a:rPr kumimoji="0" lang="fr-FR" altLang="fr-FR" sz="1800" b="0" i="0" u="none" strike="noStrike" cap="none" normalizeH="0" baseline="0" dirty="0">
                <a:ln>
                  <a:noFill/>
                </a:ln>
                <a:solidFill>
                  <a:srgbClr val="0A0A0A"/>
                </a:solidFill>
                <a:effectLst/>
                <a:latin typeface="Google Sans"/>
              </a:rPr>
              <a:t> Roots are </a:t>
            </a:r>
            <a:r>
              <a:rPr kumimoji="0" lang="fr-FR" altLang="fr-FR" sz="1800" b="0" i="0" u="none" strike="noStrike" cap="none" normalizeH="0" baseline="0" dirty="0" err="1">
                <a:ln>
                  <a:noFill/>
                </a:ln>
                <a:solidFill>
                  <a:srgbClr val="0A0A0A"/>
                </a:solidFill>
                <a:effectLst/>
                <a:latin typeface="Google Sans"/>
              </a:rPr>
              <a:t>formed</a:t>
            </a:r>
            <a:r>
              <a:rPr kumimoji="0" lang="fr-FR" altLang="fr-FR" sz="1800" b="0" i="0" u="none" strike="noStrike" cap="none" normalizeH="0" baseline="0" dirty="0">
                <a:ln>
                  <a:noFill/>
                </a:ln>
                <a:solidFill>
                  <a:srgbClr val="0A0A0A"/>
                </a:solidFill>
                <a:effectLst/>
                <a:latin typeface="Google Sans"/>
              </a:rPr>
              <a:t> on a stem </a:t>
            </a:r>
            <a:r>
              <a:rPr kumimoji="0" lang="fr-FR" altLang="fr-FR" sz="1800" b="0" i="0" u="none" strike="noStrike" cap="none" normalizeH="0" baseline="0" dirty="0" err="1">
                <a:ln>
                  <a:noFill/>
                </a:ln>
                <a:solidFill>
                  <a:srgbClr val="0A0A0A"/>
                </a:solidFill>
                <a:effectLst/>
                <a:latin typeface="Google Sans"/>
              </a:rPr>
              <a:t>while</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still</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attached</a:t>
            </a:r>
            <a:r>
              <a:rPr kumimoji="0" lang="fr-FR" altLang="fr-FR" sz="1800" b="0" i="0" u="none" strike="noStrike" cap="none" normalizeH="0" baseline="0" dirty="0">
                <a:ln>
                  <a:noFill/>
                </a:ln>
                <a:solidFill>
                  <a:srgbClr val="0A0A0A"/>
                </a:solidFill>
                <a:effectLst/>
                <a:latin typeface="Google Sans"/>
              </a:rPr>
              <a:t> to the parent plant.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A0A0A"/>
                </a:solidFill>
                <a:effectLst/>
                <a:latin typeface="Google Sans"/>
              </a:rPr>
              <a:t>Cover a portion of the stem </a:t>
            </a:r>
            <a:r>
              <a:rPr kumimoji="0" lang="fr-FR" altLang="fr-FR" sz="1800" b="0" i="0" u="none" strike="noStrike" cap="none" normalizeH="0" baseline="0" dirty="0" err="1">
                <a:ln>
                  <a:noFill/>
                </a:ln>
                <a:solidFill>
                  <a:srgbClr val="0A0A0A"/>
                </a:solidFill>
                <a:effectLst/>
                <a:latin typeface="Google Sans"/>
              </a:rPr>
              <a:t>with</a:t>
            </a:r>
            <a:r>
              <a:rPr kumimoji="0" lang="fr-FR" altLang="fr-FR" sz="1800" b="0" i="0" u="none" strike="noStrike" cap="none" normalizeH="0" baseline="0" dirty="0">
                <a:ln>
                  <a:noFill/>
                </a:ln>
                <a:solidFill>
                  <a:srgbClr val="0A0A0A"/>
                </a:solidFill>
                <a:effectLst/>
                <a:latin typeface="Google Sans"/>
              </a:rPr>
              <a:t> a </a:t>
            </a:r>
            <a:r>
              <a:rPr kumimoji="0" lang="fr-FR" altLang="fr-FR" sz="1800" b="0" i="0" u="none" strike="noStrike" cap="none" normalizeH="0" baseline="0" dirty="0" err="1">
                <a:ln>
                  <a:noFill/>
                </a:ln>
                <a:solidFill>
                  <a:srgbClr val="0A0A0A"/>
                </a:solidFill>
                <a:effectLst/>
                <a:latin typeface="Google Sans"/>
              </a:rPr>
              <a:t>growing</a:t>
            </a:r>
            <a:r>
              <a:rPr kumimoji="0" lang="fr-FR" altLang="fr-FR" sz="1800" b="0" i="0" u="none" strike="noStrike" cap="none" normalizeH="0" baseline="0" dirty="0">
                <a:ln>
                  <a:noFill/>
                </a:ln>
                <a:solidFill>
                  <a:srgbClr val="0A0A0A"/>
                </a:solidFill>
                <a:effectLst/>
                <a:latin typeface="Google Sans"/>
              </a:rPr>
              <a:t> medium to </a:t>
            </a:r>
            <a:r>
              <a:rPr kumimoji="0" lang="fr-FR" altLang="fr-FR" sz="1800" b="0" i="0" u="none" strike="noStrike" cap="none" normalizeH="0" baseline="0" dirty="0" err="1">
                <a:ln>
                  <a:noFill/>
                </a:ln>
                <a:solidFill>
                  <a:srgbClr val="0A0A0A"/>
                </a:solidFill>
                <a:effectLst/>
                <a:latin typeface="Google Sans"/>
              </a:rPr>
              <a:t>exclude</a:t>
            </a:r>
            <a:r>
              <a:rPr kumimoji="0" lang="fr-FR" altLang="fr-FR" sz="1800" b="0" i="0" u="none" strike="noStrike" cap="none" normalizeH="0" baseline="0" dirty="0">
                <a:ln>
                  <a:noFill/>
                </a:ln>
                <a:solidFill>
                  <a:srgbClr val="0A0A0A"/>
                </a:solidFill>
                <a:effectLst/>
                <a:latin typeface="Google Sans"/>
              </a:rPr>
              <a:t> light and </a:t>
            </a:r>
            <a:r>
              <a:rPr kumimoji="0" lang="fr-FR" altLang="fr-FR" sz="1800" b="0" i="0" u="none" strike="noStrike" cap="none" normalizeH="0" baseline="0" dirty="0" err="1">
                <a:ln>
                  <a:noFill/>
                </a:ln>
                <a:solidFill>
                  <a:srgbClr val="0A0A0A"/>
                </a:solidFill>
                <a:effectLst/>
                <a:latin typeface="Google Sans"/>
              </a:rPr>
              <a:t>stimulate</a:t>
            </a:r>
            <a:r>
              <a:rPr kumimoji="0" lang="fr-FR" altLang="fr-FR" sz="1800" b="0" i="0" u="none" strike="noStrike" cap="none" normalizeH="0" baseline="0" dirty="0">
                <a:ln>
                  <a:noFill/>
                </a:ln>
                <a:solidFill>
                  <a:srgbClr val="0A0A0A"/>
                </a:solidFill>
                <a:effectLst/>
                <a:latin typeface="Google Sans"/>
              </a:rPr>
              <a:t> root </a:t>
            </a:r>
            <a:r>
              <a:rPr kumimoji="0" lang="fr-FR" altLang="fr-FR" sz="1800" b="0" i="0" u="none" strike="noStrike" cap="none" normalizeH="0" baseline="0" dirty="0" err="1">
                <a:ln>
                  <a:noFill/>
                </a:ln>
                <a:solidFill>
                  <a:srgbClr val="0A0A0A"/>
                </a:solidFill>
                <a:effectLst/>
                <a:latin typeface="Google Sans"/>
              </a:rPr>
              <a:t>growth</a:t>
            </a:r>
            <a:r>
              <a:rPr kumimoji="0" lang="fr-FR" altLang="fr-FR" sz="18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A0A0A"/>
                </a:solidFill>
                <a:effectLst/>
                <a:latin typeface="Google Sans"/>
              </a:rPr>
              <a:t>Once </a:t>
            </a:r>
            <a:r>
              <a:rPr kumimoji="0" lang="fr-FR" altLang="fr-FR" sz="1800" b="0" i="0" u="none" strike="noStrike" cap="none" normalizeH="0" baseline="0" dirty="0" err="1">
                <a:ln>
                  <a:noFill/>
                </a:ln>
                <a:solidFill>
                  <a:srgbClr val="0A0A0A"/>
                </a:solidFill>
                <a:effectLst/>
                <a:latin typeface="Google Sans"/>
              </a:rPr>
              <a:t>roots</a:t>
            </a:r>
            <a:r>
              <a:rPr kumimoji="0" lang="fr-FR" altLang="fr-FR" sz="1800" b="0" i="0" u="none" strike="noStrike" cap="none" normalizeH="0" baseline="0" dirty="0">
                <a:ln>
                  <a:noFill/>
                </a:ln>
                <a:solidFill>
                  <a:srgbClr val="0A0A0A"/>
                </a:solidFill>
                <a:effectLst/>
                <a:latin typeface="Google Sans"/>
              </a:rPr>
              <a:t> have </a:t>
            </a:r>
            <a:r>
              <a:rPr kumimoji="0" lang="fr-FR" altLang="fr-FR" sz="1800" b="0" i="0" u="none" strike="noStrike" cap="none" normalizeH="0" baseline="0" dirty="0" err="1">
                <a:ln>
                  <a:noFill/>
                </a:ln>
                <a:solidFill>
                  <a:srgbClr val="0A0A0A"/>
                </a:solidFill>
                <a:effectLst/>
                <a:latin typeface="Google Sans"/>
              </a:rPr>
              <a:t>formed</a:t>
            </a:r>
            <a:r>
              <a:rPr kumimoji="0" lang="fr-FR" altLang="fr-FR" sz="1800" b="0" i="0" u="none" strike="noStrike" cap="none" normalizeH="0" baseline="0" dirty="0">
                <a:ln>
                  <a:noFill/>
                </a:ln>
                <a:solidFill>
                  <a:srgbClr val="0A0A0A"/>
                </a:solidFill>
                <a:effectLst/>
                <a:latin typeface="Google Sans"/>
              </a:rPr>
              <a:t>, the new plant </a:t>
            </a:r>
            <a:r>
              <a:rPr kumimoji="0" lang="fr-FR" altLang="fr-FR" sz="1800" b="0" i="0" u="none" strike="noStrike" cap="none" normalizeH="0" baseline="0" dirty="0" err="1">
                <a:ln>
                  <a:noFill/>
                </a:ln>
                <a:solidFill>
                  <a:srgbClr val="0A0A0A"/>
                </a:solidFill>
                <a:effectLst/>
                <a:latin typeface="Google Sans"/>
              </a:rPr>
              <a:t>is</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severed</a:t>
            </a:r>
            <a:r>
              <a:rPr kumimoji="0" lang="fr-FR" altLang="fr-FR" sz="1800" b="0" i="0" u="none" strike="noStrike" cap="none" normalizeH="0" baseline="0" dirty="0">
                <a:ln>
                  <a:noFill/>
                </a:ln>
                <a:solidFill>
                  <a:srgbClr val="0A0A0A"/>
                </a:solidFill>
                <a:effectLst/>
                <a:latin typeface="Google Sans"/>
              </a:rPr>
              <a:t> </a:t>
            </a:r>
            <a:r>
              <a:rPr kumimoji="0" lang="fr-FR" altLang="fr-FR" sz="1800" b="0" i="0" u="none" strike="noStrike" cap="none" normalizeH="0" baseline="0" dirty="0" err="1">
                <a:ln>
                  <a:noFill/>
                </a:ln>
                <a:solidFill>
                  <a:srgbClr val="0A0A0A"/>
                </a:solidFill>
                <a:effectLst/>
                <a:latin typeface="Google Sans"/>
              </a:rPr>
              <a:t>from</a:t>
            </a:r>
            <a:r>
              <a:rPr kumimoji="0" lang="fr-FR" altLang="fr-FR" sz="1800" b="0" i="0" u="none" strike="noStrike" cap="none" normalizeH="0" baseline="0" dirty="0">
                <a:ln>
                  <a:noFill/>
                </a:ln>
                <a:solidFill>
                  <a:srgbClr val="0A0A0A"/>
                </a:solidFill>
                <a:effectLst/>
                <a:latin typeface="Google Sans"/>
              </a:rPr>
              <a:t> the </a:t>
            </a:r>
            <a:r>
              <a:rPr kumimoji="0" lang="fr-FR" altLang="fr-FR" sz="1800" b="0" i="0" u="none" strike="noStrike" cap="none" normalizeH="0" baseline="0" dirty="0" err="1">
                <a:ln>
                  <a:noFill/>
                </a:ln>
                <a:solidFill>
                  <a:srgbClr val="0A0A0A"/>
                </a:solidFill>
                <a:effectLst/>
                <a:latin typeface="Google Sans"/>
              </a:rPr>
              <a:t>mother</a:t>
            </a:r>
            <a:r>
              <a:rPr kumimoji="0" lang="fr-FR" altLang="fr-FR" sz="1800" b="0" i="0" u="none" strike="noStrike" cap="none" normalizeH="0" baseline="0" dirty="0">
                <a:ln>
                  <a:noFill/>
                </a:ln>
                <a:solidFill>
                  <a:srgbClr val="0A0A0A"/>
                </a:solidFill>
                <a:effectLst/>
                <a:latin typeface="Google Sans"/>
              </a:rPr>
              <a:t> plant. </a:t>
            </a:r>
          </a:p>
        </p:txBody>
      </p:sp>
    </p:spTree>
    <p:extLst>
      <p:ext uri="{BB962C8B-B14F-4D97-AF65-F5344CB8AC3E}">
        <p14:creationId xmlns:p14="http://schemas.microsoft.com/office/powerpoint/2010/main" val="3177976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C96C022-527F-0E2E-71C5-06803CE5CFCC}"/>
              </a:ext>
            </a:extLst>
          </p:cNvPr>
          <p:cNvSpPr txBox="1"/>
          <p:nvPr/>
        </p:nvSpPr>
        <p:spPr>
          <a:xfrm>
            <a:off x="612648" y="1243584"/>
            <a:ext cx="11137392" cy="48013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A0A0A"/>
                </a:solidFill>
                <a:effectLst/>
                <a:latin typeface="Google Sans"/>
              </a:rPr>
              <a:t>Certification</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For </a:t>
            </a:r>
            <a:r>
              <a:rPr kumimoji="0" lang="fr-FR" altLang="fr-FR" sz="2000" b="1" i="0" u="none" strike="noStrike" cap="none" normalizeH="0" baseline="0" dirty="0" err="1">
                <a:ln>
                  <a:noFill/>
                </a:ln>
                <a:solidFill>
                  <a:srgbClr val="0A0A0A"/>
                </a:solidFill>
                <a:effectLst/>
                <a:latin typeface="Google Sans"/>
              </a:rPr>
              <a:t>certified</a:t>
            </a:r>
            <a:r>
              <a:rPr kumimoji="0" lang="fr-FR" altLang="fr-FR" sz="2000" b="1" i="0" u="none" strike="noStrike" cap="none" normalizeH="0" baseline="0" dirty="0">
                <a:ln>
                  <a:noFill/>
                </a:ln>
                <a:solidFill>
                  <a:srgbClr val="0A0A0A"/>
                </a:solidFill>
                <a:effectLst/>
                <a:latin typeface="Google Sans"/>
              </a:rPr>
              <a:t> plants: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Rootstock</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used</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grafting</a:t>
            </a:r>
            <a:r>
              <a:rPr kumimoji="0" lang="fr-FR" altLang="fr-FR" sz="2000" b="0" i="0" u="none" strike="noStrike" cap="none" normalizeH="0" baseline="0" dirty="0">
                <a:ln>
                  <a:noFill/>
                </a:ln>
                <a:solidFill>
                  <a:srgbClr val="0A0A0A"/>
                </a:solidFill>
                <a:effectLst/>
                <a:latin typeface="Google Sans"/>
              </a:rPr>
              <a:t> or </a:t>
            </a:r>
            <a:r>
              <a:rPr kumimoji="0" lang="fr-FR" altLang="fr-FR" sz="2000" b="0" i="0" u="none" strike="noStrike" cap="none" normalizeH="0" baseline="0" dirty="0" err="1">
                <a:ln>
                  <a:noFill/>
                </a:ln>
                <a:solidFill>
                  <a:srgbClr val="0A0A0A"/>
                </a:solidFill>
                <a:effectLst/>
                <a:latin typeface="Google Sans"/>
              </a:rPr>
              <a:t>budding</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of an </a:t>
            </a:r>
            <a:r>
              <a:rPr kumimoji="0" lang="fr-FR" altLang="fr-FR" sz="2000" b="0" i="0" u="none" strike="noStrike" cap="none" normalizeH="0" baseline="0" dirty="0" err="1">
                <a:ln>
                  <a:noFill/>
                </a:ln>
                <a:solidFill>
                  <a:srgbClr val="0A0A0A"/>
                </a:solidFill>
                <a:effectLst/>
                <a:latin typeface="Google Sans"/>
              </a:rPr>
              <a:t>equivalent</a:t>
            </a:r>
            <a:r>
              <a:rPr kumimoji="0" lang="fr-FR" altLang="fr-FR" sz="2000" b="0" i="0" u="none" strike="noStrike" cap="none" normalizeH="0" baseline="0" dirty="0">
                <a:ln>
                  <a:noFill/>
                </a:ln>
                <a:solidFill>
                  <a:srgbClr val="0A0A0A"/>
                </a:solidFill>
                <a:effectLst/>
                <a:latin typeface="Google Sans"/>
              </a:rPr>
              <a:t> or </a:t>
            </a:r>
            <a:r>
              <a:rPr kumimoji="0" lang="fr-FR" altLang="fr-FR" sz="2000" b="0" i="0" u="none" strike="noStrike" cap="none" normalizeH="0" baseline="0" dirty="0" err="1">
                <a:ln>
                  <a:noFill/>
                </a:ln>
                <a:solidFill>
                  <a:srgbClr val="0A0A0A"/>
                </a:solidFill>
                <a:effectLst/>
                <a:latin typeface="Google Sans"/>
              </a:rPr>
              <a:t>higher</a:t>
            </a:r>
            <a:r>
              <a:rPr kumimoji="0" lang="fr-FR" altLang="fr-FR" sz="2000" b="0" i="0" u="none" strike="noStrike" cap="none" normalizeH="0" baseline="0" dirty="0">
                <a:ln>
                  <a:noFill/>
                </a:ln>
                <a:solidFill>
                  <a:srgbClr val="0A0A0A"/>
                </a:solidFill>
                <a:effectLst/>
                <a:latin typeface="Google Sans"/>
              </a:rPr>
              <a:t> certification </a:t>
            </a:r>
            <a:r>
              <a:rPr kumimoji="0" lang="fr-FR" altLang="fr-FR" sz="2000" b="0" i="0" u="none" strike="noStrike" cap="none" normalizeH="0" baseline="0" dirty="0" err="1">
                <a:ln>
                  <a:noFill/>
                </a:ln>
                <a:solidFill>
                  <a:srgbClr val="0A0A0A"/>
                </a:solidFill>
                <a:effectLst/>
                <a:latin typeface="Google Sans"/>
              </a:rPr>
              <a:t>status</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Inspection: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Certified</a:t>
            </a:r>
            <a:r>
              <a:rPr kumimoji="0" lang="fr-FR" altLang="fr-FR" sz="2000" b="0" i="0" u="none" strike="noStrike" cap="none" normalizeH="0" baseline="0" dirty="0">
                <a:ln>
                  <a:noFill/>
                </a:ln>
                <a:solidFill>
                  <a:srgbClr val="0A0A0A"/>
                </a:solidFill>
                <a:effectLst/>
                <a:latin typeface="Google Sans"/>
              </a:rPr>
              <a:t> plants are </a:t>
            </a:r>
            <a:r>
              <a:rPr kumimoji="0" lang="fr-FR" altLang="fr-FR" sz="2000" b="0" i="0" u="none" strike="noStrike" cap="none" normalizeH="0" baseline="0" dirty="0" err="1">
                <a:ln>
                  <a:noFill/>
                </a:ln>
                <a:solidFill>
                  <a:srgbClr val="0A0A0A"/>
                </a:solidFill>
                <a:effectLst/>
                <a:latin typeface="Google Sans"/>
              </a:rPr>
              <a:t>inspected</a:t>
            </a:r>
            <a:r>
              <a:rPr kumimoji="0" lang="fr-FR" altLang="fr-FR" sz="2000" b="0" i="0" u="none" strike="noStrike" cap="none" normalizeH="0" baseline="0" dirty="0">
                <a:ln>
                  <a:noFill/>
                </a:ln>
                <a:solidFill>
                  <a:srgbClr val="0A0A0A"/>
                </a:solidFill>
                <a:effectLst/>
                <a:latin typeface="Google Sans"/>
              </a:rPr>
              <a:t> by an official </a:t>
            </a:r>
            <a:r>
              <a:rPr kumimoji="0" lang="fr-FR" altLang="fr-FR" sz="2000" b="0" i="0" u="none" strike="noStrike" cap="none" normalizeH="0" baseline="0" dirty="0" err="1">
                <a:ln>
                  <a:noFill/>
                </a:ln>
                <a:solidFill>
                  <a:srgbClr val="0A0A0A"/>
                </a:solidFill>
                <a:effectLst/>
                <a:latin typeface="Google Sans"/>
              </a:rPr>
              <a:t>organization</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symptoms</a:t>
            </a:r>
            <a:r>
              <a:rPr kumimoji="0" lang="fr-FR" altLang="fr-FR" sz="2000" b="0" i="0" u="none" strike="noStrike" cap="none" normalizeH="0" baseline="0" dirty="0">
                <a:ln>
                  <a:noFill/>
                </a:ln>
                <a:solidFill>
                  <a:srgbClr val="0A0A0A"/>
                </a:solidFill>
                <a:effectLst/>
                <a:latin typeface="Google Sans"/>
              </a:rPr>
              <a:t> of </a:t>
            </a:r>
            <a:r>
              <a:rPr kumimoji="0" lang="fr-FR" altLang="fr-FR" sz="2000" b="0" i="0" u="none" strike="noStrike" cap="none" normalizeH="0" baseline="0" dirty="0" err="1">
                <a:ln>
                  <a:noFill/>
                </a:ln>
                <a:solidFill>
                  <a:srgbClr val="0A0A0A"/>
                </a:solidFill>
                <a:effectLst/>
                <a:latin typeface="Google Sans"/>
              </a:rPr>
              <a:t>viruses</a:t>
            </a:r>
            <a:r>
              <a:rPr kumimoji="0" lang="fr-FR" altLang="fr-FR" sz="2000" b="0" i="0" u="none" strike="noStrike" cap="none" normalizeH="0" baseline="0" dirty="0">
                <a:ln>
                  <a:noFill/>
                </a:ln>
                <a:solidFill>
                  <a:srgbClr val="0A0A0A"/>
                </a:solidFill>
                <a:effectLst/>
                <a:latin typeface="Google Sans"/>
              </a:rPr>
              <a:t> or </a:t>
            </a:r>
            <a:r>
              <a:rPr kumimoji="0" lang="fr-FR" altLang="fr-FR" sz="2000" b="0" i="0" u="none" strike="noStrike" cap="none" normalizeH="0" baseline="0" dirty="0" err="1">
                <a:ln>
                  <a:noFill/>
                </a:ln>
                <a:solidFill>
                  <a:srgbClr val="0A0A0A"/>
                </a:solidFill>
                <a:effectLst/>
                <a:latin typeface="Google Sans"/>
              </a:rPr>
              <a:t>diseases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Any</a:t>
            </a:r>
            <a:r>
              <a:rPr kumimoji="0" lang="fr-FR" altLang="fr-FR" sz="2000" b="0" i="0" u="none" strike="noStrike" cap="none" normalizeH="0" baseline="0" dirty="0">
                <a:ln>
                  <a:noFill/>
                </a:ln>
                <a:solidFill>
                  <a:srgbClr val="0A0A0A"/>
                </a:solidFill>
                <a:effectLst/>
                <a:latin typeface="Google Sans"/>
              </a:rPr>
              <a:t> plants </a:t>
            </a:r>
            <a:r>
              <a:rPr kumimoji="0" lang="fr-FR" altLang="fr-FR" sz="2000" b="0" i="0" u="none" strike="noStrike" cap="none" normalizeH="0" baseline="0" dirty="0" err="1">
                <a:ln>
                  <a:noFill/>
                </a:ln>
                <a:solidFill>
                  <a:srgbClr val="0A0A0A"/>
                </a:solidFill>
                <a:effectLst/>
                <a:latin typeface="Google Sans"/>
              </a:rPr>
              <a:t>showing</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symptoms</a:t>
            </a:r>
            <a:r>
              <a:rPr kumimoji="0" lang="fr-FR" altLang="fr-FR" sz="2000" b="0" i="0" u="none" strike="noStrike" cap="none" normalizeH="0" baseline="0" dirty="0">
                <a:ln>
                  <a:noFill/>
                </a:ln>
                <a:solidFill>
                  <a:srgbClr val="0A0A0A"/>
                </a:solidFill>
                <a:effectLst/>
                <a:latin typeface="Google Sans"/>
              </a:rPr>
              <a:t> must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removed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the lot.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Source </a:t>
            </a:r>
            <a:r>
              <a:rPr kumimoji="0" lang="fr-FR" altLang="fr-FR" sz="2000" b="1" i="0" u="none" strike="noStrike" cap="none" normalizeH="0" baseline="0" dirty="0" err="1">
                <a:ln>
                  <a:noFill/>
                </a:ln>
                <a:solidFill>
                  <a:srgbClr val="0A0A0A"/>
                </a:solidFill>
                <a:effectLst/>
                <a:latin typeface="Google Sans"/>
              </a:rPr>
              <a:t>material</a:t>
            </a:r>
            <a:r>
              <a:rPr kumimoji="0" lang="fr-FR" altLang="fr-FR" sz="2000" b="1" i="0" u="none" strike="noStrike" cap="none" normalizeH="0" baseline="0" dirty="0">
                <a:ln>
                  <a:noFill/>
                </a:ln>
                <a:solidFill>
                  <a:srgbClr val="0A0A0A"/>
                </a:solidFill>
                <a:effectLst/>
                <a:latin typeface="Google Sans"/>
              </a:rPr>
              <a:t>:</a:t>
            </a:r>
            <a:r>
              <a:rPr kumimoji="0" lang="fr-FR" altLang="fr-FR" sz="2000" b="0" i="0" u="none" strike="noStrike" cap="none" normalizeH="0" baseline="0" dirty="0">
                <a:ln>
                  <a:noFill/>
                </a:ln>
                <a:solidFill>
                  <a:srgbClr val="0A0A0A"/>
                </a:solidFill>
                <a:effectLst/>
                <a:latin typeface="Google Sans"/>
              </a:rPr>
              <a:t> Certification </a:t>
            </a:r>
            <a:r>
              <a:rPr kumimoji="0" lang="fr-FR" altLang="fr-FR" sz="2000" b="0" i="0" u="none" strike="noStrike" cap="none" normalizeH="0" baseline="0" dirty="0" err="1">
                <a:ln>
                  <a:noFill/>
                </a:ln>
                <a:solidFill>
                  <a:srgbClr val="0A0A0A"/>
                </a:solidFill>
                <a:effectLst/>
                <a:latin typeface="Google Sans"/>
              </a:rPr>
              <a:t>requires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the original propagation stock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also</a:t>
            </a:r>
            <a:r>
              <a:rPr kumimoji="0" lang="fr-FR" altLang="fr-FR" sz="2000" b="0" i="0" u="none" strike="noStrike" cap="none" normalizeH="0" baseline="0" dirty="0">
                <a:ln>
                  <a:noFill/>
                </a:ln>
                <a:solidFill>
                  <a:srgbClr val="0A0A0A"/>
                </a:solidFill>
                <a:effectLst/>
                <a:latin typeface="Google Sans"/>
              </a:rPr>
              <a:t> of a </a:t>
            </a:r>
            <a:r>
              <a:rPr kumimoji="0" lang="fr-FR" altLang="fr-FR" sz="2000" b="0" i="0" u="none" strike="noStrike" cap="none" normalizeH="0" baseline="0" dirty="0" err="1">
                <a:ln>
                  <a:noFill/>
                </a:ln>
                <a:solidFill>
                  <a:srgbClr val="0A0A0A"/>
                </a:solidFill>
                <a:effectLst/>
                <a:latin typeface="Google Sans"/>
              </a:rPr>
              <a:t>certified</a:t>
            </a:r>
            <a:r>
              <a:rPr kumimoji="0" lang="fr-FR" altLang="fr-FR" sz="2000" b="0" i="0" u="none" strike="noStrike" cap="none" normalizeH="0" baseline="0" dirty="0">
                <a:ln>
                  <a:noFill/>
                </a:ln>
                <a:solidFill>
                  <a:srgbClr val="0A0A0A"/>
                </a:solidFill>
                <a:effectLst/>
                <a:latin typeface="Google Sans"/>
              </a:rPr>
              <a:t> standard.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Seed</a:t>
            </a:r>
            <a:r>
              <a:rPr kumimoji="0" lang="fr-FR" altLang="fr-FR" sz="2000" b="1" i="0" u="none" strike="noStrike" cap="none" normalizeH="0" baseline="0" dirty="0">
                <a:ln>
                  <a:noFill/>
                </a:ln>
                <a:solidFill>
                  <a:srgbClr val="0A0A0A"/>
                </a:solidFill>
                <a:effectLst/>
                <a:latin typeface="Google Sans"/>
              </a:rPr>
              <a:t> certification:</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seeds</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harvested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seeds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rootstock</a:t>
            </a:r>
            <a:r>
              <a:rPr kumimoji="0" lang="fr-FR" altLang="fr-FR" sz="2000" b="0" i="0" u="none" strike="noStrike" cap="none" normalizeH="0" baseline="0" dirty="0">
                <a:ln>
                  <a:noFill/>
                </a:ln>
                <a:solidFill>
                  <a:srgbClr val="0A0A0A"/>
                </a:solidFill>
                <a:effectLst/>
                <a:latin typeface="Google Sans"/>
              </a:rPr>
              <a:t> propagation stock are </a:t>
            </a:r>
            <a:r>
              <a:rPr kumimoji="0" lang="fr-FR" altLang="fr-FR" sz="2000" b="0" i="0" u="none" strike="noStrike" cap="none" normalizeH="0" baseline="0" dirty="0" err="1">
                <a:ln>
                  <a:noFill/>
                </a:ln>
                <a:solidFill>
                  <a:srgbClr val="0A0A0A"/>
                </a:solidFill>
                <a:effectLst/>
                <a:latin typeface="Google Sans"/>
              </a:rPr>
              <a:t>tested</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seed</a:t>
            </a:r>
            <a:r>
              <a:rPr kumimoji="0" lang="fr-FR" altLang="fr-FR" sz="2000" b="0" i="0" u="none" strike="noStrike" cap="none" normalizeH="0" baseline="0" dirty="0">
                <a:ln>
                  <a:noFill/>
                </a:ln>
                <a:solidFill>
                  <a:srgbClr val="0A0A0A"/>
                </a:solidFill>
                <a:effectLst/>
                <a:latin typeface="Google Sans"/>
              </a:rPr>
              <a:t>-transmissible </a:t>
            </a:r>
            <a:r>
              <a:rPr kumimoji="0" lang="fr-FR" altLang="fr-FR" sz="2000" b="0" i="0" u="none" strike="noStrike" cap="none" normalizeH="0" baseline="0" dirty="0" err="1">
                <a:ln>
                  <a:noFill/>
                </a:ln>
                <a:solidFill>
                  <a:srgbClr val="0A0A0A"/>
                </a:solidFill>
                <a:effectLst/>
                <a:latin typeface="Google Sans"/>
              </a:rPr>
              <a:t>viruses</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packed</a:t>
            </a:r>
            <a:r>
              <a:rPr kumimoji="0" lang="fr-FR" altLang="fr-FR" sz="2000" b="0" i="0" u="none" strike="noStrike" cap="none" normalizeH="0" baseline="0" dirty="0">
                <a:ln>
                  <a:noFill/>
                </a:ln>
                <a:solidFill>
                  <a:srgbClr val="0A0A0A"/>
                </a:solidFill>
                <a:effectLst/>
                <a:latin typeface="Google Sans"/>
              </a:rPr>
              <a:t> in </a:t>
            </a:r>
            <a:r>
              <a:rPr kumimoji="0" lang="fr-FR" altLang="fr-FR" sz="2000" b="0" i="0" u="none" strike="noStrike" cap="none" normalizeH="0" baseline="0" dirty="0" err="1">
                <a:ln>
                  <a:noFill/>
                </a:ln>
                <a:solidFill>
                  <a:srgbClr val="0A0A0A"/>
                </a:solidFill>
                <a:effectLst/>
                <a:latin typeface="Google Sans"/>
              </a:rPr>
              <a:t>sealed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bags</a:t>
            </a:r>
            <a:r>
              <a:rPr kumimoji="0" lang="fr-FR" altLang="fr-FR" sz="2000" b="0"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err="1">
                <a:ln>
                  <a:noFill/>
                </a:ln>
                <a:solidFill>
                  <a:srgbClr val="0A0A0A"/>
                </a:solidFill>
                <a:effectLst/>
                <a:latin typeface="Google Sans"/>
              </a:rPr>
              <a:t>Planting</a:t>
            </a:r>
            <a:r>
              <a:rPr kumimoji="0" lang="fr-FR" altLang="fr-FR" sz="2400" b="1" i="0" u="none" strike="noStrike" cap="none" normalizeH="0" baseline="0" dirty="0">
                <a:ln>
                  <a:noFill/>
                </a:ln>
                <a:solidFill>
                  <a:srgbClr val="0A0A0A"/>
                </a:solidFill>
                <a:effectLst/>
                <a:latin typeface="Google Sans"/>
              </a:rPr>
              <a:t> and </a:t>
            </a:r>
            <a:r>
              <a:rPr kumimoji="0" lang="fr-FR" altLang="fr-FR" sz="2400" b="1" i="0" u="none" strike="noStrike" cap="none" normalizeH="0" baseline="0" dirty="0" err="1">
                <a:ln>
                  <a:noFill/>
                </a:ln>
                <a:solidFill>
                  <a:srgbClr val="0A0A0A"/>
                </a:solidFill>
                <a:effectLst/>
                <a:latin typeface="Google Sans"/>
              </a:rPr>
              <a:t>storage</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Planting</a:t>
            </a:r>
            <a:r>
              <a:rPr kumimoji="0" lang="fr-FR" altLang="fr-FR" sz="2000" b="1" i="0" u="none" strike="noStrike" cap="none" normalizeH="0" baseline="0" dirty="0">
                <a:ln>
                  <a:noFill/>
                </a:ln>
                <a:solidFill>
                  <a:srgbClr val="0A0A0A"/>
                </a:solidFill>
                <a:effectLst/>
                <a:latin typeface="Google Sans"/>
              </a:rPr>
              <a:t>:</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0A0A0A"/>
                </a:solidFill>
                <a:effectLst/>
                <a:latin typeface="Google Sans"/>
              </a:rPr>
              <a:t>Plant </a:t>
            </a:r>
            <a:r>
              <a:rPr kumimoji="0" lang="fr-FR" altLang="fr-FR" sz="2000" b="0" i="0" u="none" strike="noStrike" cap="none" normalizeH="0" baseline="0" dirty="0" err="1">
                <a:ln>
                  <a:noFill/>
                </a:ln>
                <a:solidFill>
                  <a:srgbClr val="0A0A0A"/>
                </a:solidFill>
                <a:effectLst/>
                <a:latin typeface="Google Sans"/>
              </a:rPr>
              <a:t>cuttings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with</a:t>
            </a:r>
            <a:r>
              <a:rPr kumimoji="0" lang="fr-FR" altLang="fr-FR" sz="2000" b="0" i="0" u="none" strike="noStrike" cap="none" normalizeH="0" baseline="0" dirty="0">
                <a:ln>
                  <a:noFill/>
                </a:ln>
                <a:solidFill>
                  <a:srgbClr val="0A0A0A"/>
                </a:solidFill>
                <a:effectLst/>
                <a:latin typeface="Google Sans"/>
              </a:rPr>
              <a:t> at least </a:t>
            </a:r>
            <a:r>
              <a:rPr kumimoji="0" lang="fr-FR" altLang="fr-FR" sz="2000" b="0" i="0" u="none" strike="noStrike" cap="none" normalizeH="0" baseline="0" dirty="0" err="1">
                <a:ln>
                  <a:noFill/>
                </a:ln>
                <a:solidFill>
                  <a:srgbClr val="0A0A0A"/>
                </a:solidFill>
                <a:effectLst/>
                <a:latin typeface="Google Sans"/>
              </a:rPr>
              <a:t>two</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nodes</a:t>
            </a:r>
            <a:r>
              <a:rPr kumimoji="0" lang="fr-FR" altLang="fr-FR" sz="2000" b="0" i="0" u="none" strike="noStrike" cap="none" normalizeH="0" baseline="0" dirty="0">
                <a:ln>
                  <a:noFill/>
                </a:ln>
                <a:solidFill>
                  <a:srgbClr val="0A0A0A"/>
                </a:solidFill>
                <a:effectLst/>
                <a:latin typeface="Google Sans"/>
              </a:rPr>
              <a:t> in the </a:t>
            </a:r>
            <a:r>
              <a:rPr kumimoji="0" lang="fr-FR" altLang="fr-FR" sz="2000" b="0" i="0" u="none" strike="noStrike" cap="none" normalizeH="0" baseline="0" dirty="0" err="1">
                <a:ln>
                  <a:noFill/>
                </a:ln>
                <a:solidFill>
                  <a:srgbClr val="0A0A0A"/>
                </a:solidFill>
                <a:effectLst/>
                <a:latin typeface="Google Sans"/>
              </a:rPr>
              <a:t>soil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ensuring</a:t>
            </a:r>
            <a:r>
              <a:rPr kumimoji="0" lang="fr-FR" altLang="fr-FR" sz="2000" b="0" i="0" u="none" strike="noStrike" cap="none" normalizeH="0" baseline="0" dirty="0">
                <a:ln>
                  <a:noFill/>
                </a:ln>
                <a:solidFill>
                  <a:srgbClr val="0A0A0A"/>
                </a:solidFill>
                <a:effectLst/>
                <a:latin typeface="Google Sans"/>
              </a:rPr>
              <a:t> correct </a:t>
            </a:r>
            <a:r>
              <a:rPr kumimoji="0" lang="fr-FR" altLang="fr-FR" sz="2000" b="0" i="0" u="none" strike="noStrike" cap="none" normalizeH="0" baseline="0" dirty="0" err="1">
                <a:ln>
                  <a:noFill/>
                </a:ln>
                <a:solidFill>
                  <a:srgbClr val="0A0A0A"/>
                </a:solidFill>
                <a:effectLst/>
                <a:latin typeface="Google Sans"/>
              </a:rPr>
              <a:t>polarity</a:t>
            </a:r>
            <a:r>
              <a:rPr kumimoji="0" lang="fr-FR" altLang="fr-FR" sz="2000" b="0" i="0" u="none" strike="noStrike" cap="none" normalizeH="0" baseline="0" dirty="0">
                <a:ln>
                  <a:noFill/>
                </a:ln>
                <a:solidFill>
                  <a:srgbClr val="0A0A0A"/>
                </a:solidFill>
                <a:effectLst/>
                <a:latin typeface="Google Sans"/>
              </a:rPr>
              <a:t> (the part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was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closest</a:t>
            </a:r>
            <a:r>
              <a:rPr kumimoji="0" lang="fr-FR" altLang="fr-FR" sz="2000" b="0" i="0" u="none" strike="noStrike" cap="none" normalizeH="0" baseline="0" dirty="0">
                <a:ln>
                  <a:noFill/>
                </a:ln>
                <a:solidFill>
                  <a:srgbClr val="0A0A0A"/>
                </a:solidFill>
                <a:effectLst/>
                <a:latin typeface="Google Sans"/>
              </a:rPr>
              <a:t> to the </a:t>
            </a:r>
            <a:r>
              <a:rPr kumimoji="0" lang="fr-FR" altLang="fr-FR" sz="2000" b="0" i="0" u="none" strike="noStrike" cap="none" normalizeH="0" baseline="0" dirty="0" err="1">
                <a:ln>
                  <a:noFill/>
                </a:ln>
                <a:solidFill>
                  <a:srgbClr val="0A0A0A"/>
                </a:solidFill>
                <a:effectLst/>
                <a:latin typeface="Google Sans"/>
              </a:rPr>
              <a:t>roots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planted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downwards</a:t>
            </a:r>
            <a:r>
              <a:rPr kumimoji="0" lang="fr-FR" altLang="fr-FR" sz="2000" b="0" i="0" u="none" strike="noStrike" cap="none" normalizeH="0" baseline="0" dirty="0">
                <a:ln>
                  <a:noFill/>
                </a:ln>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err="1">
                <a:ln>
                  <a:noFill/>
                </a:ln>
                <a:solidFill>
                  <a:srgbClr val="0A0A0A"/>
                </a:solidFill>
                <a:effectLst/>
                <a:latin typeface="Google Sans"/>
              </a:rPr>
              <a:t>Cuttings</a:t>
            </a:r>
            <a:r>
              <a:rPr kumimoji="0" lang="fr-FR" altLang="fr-FR" sz="2000" b="0" i="0" u="none" strike="noStrike" cap="none" normalizeH="0" baseline="0" dirty="0">
                <a:ln>
                  <a:noFill/>
                </a:ln>
                <a:solidFill>
                  <a:srgbClr val="0A0A0A"/>
                </a:solidFill>
                <a:effectLst/>
                <a:latin typeface="Google Sans"/>
              </a:rPr>
              <a:t> can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planted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immediately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after</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preparation</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Storage:</a:t>
            </a:r>
            <a:endParaRPr kumimoji="0" lang="fr-FR" altLang="fr-FR" sz="2000" b="0" i="0" u="none" strike="noStrike" cap="none" normalizeH="0" baseline="0" dirty="0">
              <a:ln>
                <a:noFill/>
              </a:ln>
              <a:solidFill>
                <a:srgbClr val="0A0A0A"/>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0A0A0A"/>
                </a:solidFill>
                <a:effectLst/>
                <a:latin typeface="Google Sans"/>
              </a:rPr>
              <a:t>If not to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planted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immediately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cuttings</a:t>
            </a:r>
            <a:r>
              <a:rPr kumimoji="0" lang="fr-FR" altLang="fr-FR" sz="2000" b="0" i="0" u="none" strike="noStrike" cap="none" normalizeH="0" baseline="0" dirty="0">
                <a:ln>
                  <a:noFill/>
                </a:ln>
                <a:solidFill>
                  <a:srgbClr val="0A0A0A"/>
                </a:solidFill>
                <a:effectLst/>
                <a:latin typeface="Google Sans"/>
              </a:rPr>
              <a:t> can </a:t>
            </a:r>
            <a:r>
              <a:rPr kumimoji="0" lang="fr-FR" altLang="fr-FR" sz="2000" b="0" i="0" u="none" strike="noStrike" cap="none" normalizeH="0" baseline="0" dirty="0" err="1">
                <a:ln>
                  <a:noFill/>
                </a:ln>
                <a:solidFill>
                  <a:srgbClr val="0A0A0A"/>
                </a:solidFill>
                <a:effectLst/>
                <a:latin typeface="Google Sans"/>
              </a:rPr>
              <a:t>be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stored</a:t>
            </a:r>
            <a:r>
              <a:rPr kumimoji="0" lang="fr-FR" altLang="fr-FR" sz="2000" b="0" i="0" u="none" strike="noStrike" cap="none" normalizeH="0" baseline="0" dirty="0">
                <a:ln>
                  <a:noFill/>
                </a:ln>
                <a:solidFill>
                  <a:srgbClr val="0A0A0A"/>
                </a:solidFill>
                <a:effectLst/>
                <a:latin typeface="Google Sans"/>
              </a:rPr>
              <a:t> in cold </a:t>
            </a:r>
            <a:r>
              <a:rPr kumimoji="0" lang="fr-FR" altLang="fr-FR" sz="2000" b="0" i="0" u="none" strike="noStrike" cap="none" normalizeH="0" baseline="0" dirty="0" err="1">
                <a:ln>
                  <a:noFill/>
                </a:ln>
                <a:solidFill>
                  <a:srgbClr val="0A0A0A"/>
                </a:solidFill>
                <a:effectLst/>
                <a:latin typeface="Google Sans"/>
              </a:rPr>
              <a:t>storage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until</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planting</a:t>
            </a:r>
            <a:r>
              <a:rPr kumimoji="0" lang="fr-FR" altLang="fr-FR" sz="2000" b="0" i="0" u="none" strike="noStrike" cap="none" normalizeH="0" baseline="0" dirty="0">
                <a:ln>
                  <a:noFill/>
                </a:ln>
                <a:solidFill>
                  <a:srgbClr val="0A0A0A"/>
                </a:solidFill>
                <a:effectLst/>
                <a:latin typeface="Google Sans"/>
              </a:rPr>
              <a:t>. </a:t>
            </a:r>
          </a:p>
        </p:txBody>
      </p:sp>
    </p:spTree>
    <p:extLst>
      <p:ext uri="{BB962C8B-B14F-4D97-AF65-F5344CB8AC3E}">
        <p14:creationId xmlns:p14="http://schemas.microsoft.com/office/powerpoint/2010/main" val="20473889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986F650-B747-6DD2-0F31-39F60B50E9C4}"/>
              </a:ext>
            </a:extLst>
          </p:cNvPr>
          <p:cNvSpPr>
            <a:spLocks noGrp="1" noChangeArrowheads="1"/>
          </p:cNvSpPr>
          <p:nvPr>
            <p:ph idx="1"/>
          </p:nvPr>
        </p:nvSpPr>
        <p:spPr bwMode="auto">
          <a:xfrm>
            <a:off x="1030224" y="1250688"/>
            <a:ext cx="9703085" cy="45319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A0A0A"/>
                </a:solidFill>
                <a:effectLst/>
                <a:latin typeface="Google Sans"/>
              </a:rPr>
              <a:t>Certifications for </a:t>
            </a:r>
            <a:r>
              <a:rPr kumimoji="0" lang="fr-FR" altLang="fr-FR" sz="2400" b="1" i="0" u="none" strike="noStrike" cap="none" normalizeH="0" baseline="0" dirty="0" err="1">
                <a:ln>
                  <a:noFill/>
                </a:ln>
                <a:solidFill>
                  <a:srgbClr val="0A0A0A"/>
                </a:solidFill>
                <a:effectLst/>
                <a:latin typeface="Google Sans"/>
              </a:rPr>
              <a:t>specific</a:t>
            </a:r>
            <a:r>
              <a:rPr kumimoji="0" lang="fr-FR" altLang="fr-FR" sz="2400" b="1" i="0" u="none" strike="noStrike" cap="none" normalizeH="0" baseline="0" dirty="0">
                <a:ln>
                  <a:noFill/>
                </a:ln>
                <a:solidFill>
                  <a:srgbClr val="0A0A0A"/>
                </a:solidFill>
                <a:effectLst/>
                <a:latin typeface="Google Sans"/>
              </a:rPr>
              <a:t> </a:t>
            </a:r>
            <a:r>
              <a:rPr kumimoji="0" lang="fr-FR" altLang="fr-FR" sz="2400" b="1" i="0" u="none" strike="noStrike" cap="none" normalizeH="0" baseline="0" dirty="0" err="1">
                <a:ln>
                  <a:noFill/>
                </a:ln>
                <a:solidFill>
                  <a:srgbClr val="0A0A0A"/>
                </a:solidFill>
                <a:effectLst/>
                <a:latin typeface="Google Sans"/>
              </a:rPr>
              <a:t>purposes</a:t>
            </a:r>
            <a:r>
              <a:rPr kumimoji="0" lang="fr-FR" altLang="fr-FR" sz="2400" b="1" i="0" u="none" strike="noStrike" cap="none" normalizeH="0" baseline="0" dirty="0">
                <a:ln>
                  <a:noFill/>
                </a:ln>
                <a:solidFill>
                  <a:srgbClr val="0A0A0A"/>
                </a:solidFill>
                <a:effectLst/>
                <a:latin typeface="Google Sans"/>
              </a:rPr>
              <a:t>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International Trade</a:t>
            </a:r>
            <a:r>
              <a:rPr kumimoji="0" lang="fr-FR" altLang="fr-FR" sz="2000" b="0" i="0" u="none" strike="noStrike" cap="none" normalizeH="0" baseline="0" dirty="0">
                <a:ln>
                  <a:noFill/>
                </a:ln>
                <a:solidFill>
                  <a:srgbClr val="0A0A0A"/>
                </a:solidFill>
                <a:effectLst/>
                <a:latin typeface="Google Sans"/>
              </a:rPr>
              <a:t>: A </a:t>
            </a:r>
            <a:r>
              <a:rPr kumimoji="0" lang="fr-FR" altLang="fr-FR" sz="2000" b="1" i="0" u="none" strike="noStrike" cap="none" normalizeH="0" baseline="0" dirty="0" err="1">
                <a:ln>
                  <a:noFill/>
                </a:ln>
                <a:solidFill>
                  <a:srgbClr val="0A0A0A"/>
                </a:solidFill>
                <a:effectLst/>
                <a:latin typeface="Google Sans"/>
              </a:rPr>
              <a:t>phytosanitary</a:t>
            </a:r>
            <a:r>
              <a:rPr kumimoji="0" lang="fr-FR" altLang="fr-FR" sz="2000" b="1"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err="1">
                <a:ln>
                  <a:noFill/>
                </a:ln>
                <a:solidFill>
                  <a:srgbClr val="0A0A0A"/>
                </a:solidFill>
                <a:effectLst/>
                <a:latin typeface="Google Sans"/>
              </a:rPr>
              <a:t>certificate</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required</a:t>
            </a:r>
            <a:r>
              <a:rPr kumimoji="0" lang="fr-FR" altLang="fr-FR" sz="2000" b="0" i="0" u="none" strike="noStrike" cap="none" normalizeH="0" baseline="0" dirty="0">
                <a:ln>
                  <a:noFill/>
                </a:ln>
                <a:solidFill>
                  <a:srgbClr val="0A0A0A"/>
                </a:solidFill>
                <a:effectLst/>
                <a:latin typeface="Google Sans"/>
              </a:rPr>
              <a:t> for </a:t>
            </a:r>
            <a:r>
              <a:rPr kumimoji="0" lang="fr-FR" altLang="fr-FR" sz="2000" b="0" i="0" u="none" strike="noStrike" cap="none" normalizeH="0" baseline="0" dirty="0" err="1">
                <a:ln>
                  <a:noFill/>
                </a:ln>
                <a:solidFill>
                  <a:srgbClr val="0A0A0A"/>
                </a:solidFill>
                <a:effectLst/>
                <a:latin typeface="Google Sans"/>
              </a:rPr>
              <a:t>exporting</a:t>
            </a:r>
            <a:r>
              <a:rPr kumimoji="0" lang="fr-FR" altLang="fr-FR" sz="2000" b="0" i="0" u="none" strike="noStrike" cap="none" normalizeH="0" baseline="0" dirty="0">
                <a:ln>
                  <a:noFill/>
                </a:ln>
                <a:solidFill>
                  <a:srgbClr val="0A0A0A"/>
                </a:solidFill>
                <a:effectLst/>
                <a:latin typeface="Google Sans"/>
              </a:rPr>
              <a:t> plants. It </a:t>
            </a:r>
            <a:r>
              <a:rPr kumimoji="0" lang="fr-FR" altLang="fr-FR" sz="2000" b="0" i="0" u="none" strike="noStrike" cap="none" normalizeH="0" baseline="0" dirty="0" err="1">
                <a:ln>
                  <a:noFill/>
                </a:ln>
                <a:solidFill>
                  <a:srgbClr val="0A0A0A"/>
                </a:solidFill>
                <a:effectLst/>
                <a:latin typeface="Google Sans"/>
              </a:rPr>
              <a:t>verifies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a plant has been </a:t>
            </a:r>
            <a:r>
              <a:rPr kumimoji="0" lang="fr-FR" altLang="fr-FR" sz="2000" b="0" i="0" u="none" strike="noStrike" cap="none" normalizeH="0" baseline="0" dirty="0" err="1">
                <a:ln>
                  <a:noFill/>
                </a:ln>
                <a:solidFill>
                  <a:srgbClr val="0A0A0A"/>
                </a:solidFill>
                <a:effectLst/>
                <a:latin typeface="Google Sans"/>
              </a:rPr>
              <a:t>inspected</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free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specified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pests</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diseases</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meets</a:t>
            </a:r>
            <a:r>
              <a:rPr kumimoji="0" lang="fr-FR" altLang="fr-FR" sz="2000" b="0" i="0" u="none" strike="noStrike" cap="none" normalizeH="0" baseline="0" dirty="0">
                <a:ln>
                  <a:noFill/>
                </a:ln>
                <a:solidFill>
                  <a:srgbClr val="0A0A0A"/>
                </a:solidFill>
                <a:effectLst/>
                <a:latin typeface="Google Sans"/>
              </a:rPr>
              <a:t> the </a:t>
            </a:r>
            <a:r>
              <a:rPr kumimoji="0" lang="fr-FR" altLang="fr-FR" sz="2000" b="0" i="0" u="none" strike="noStrike" cap="none" normalizeH="0" baseline="0" dirty="0" err="1">
                <a:ln>
                  <a:noFill/>
                </a:ln>
                <a:solidFill>
                  <a:srgbClr val="0A0A0A"/>
                </a:solidFill>
                <a:effectLst/>
                <a:latin typeface="Google Sans"/>
              </a:rPr>
              <a:t>phytosanitary</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regulations</a:t>
            </a:r>
            <a:r>
              <a:rPr kumimoji="0" lang="fr-FR" altLang="fr-FR" sz="2000" b="0" i="0" u="none" strike="noStrike" cap="none" normalizeH="0" baseline="0" dirty="0">
                <a:ln>
                  <a:noFill/>
                </a:ln>
                <a:solidFill>
                  <a:srgbClr val="0A0A0A"/>
                </a:solidFill>
                <a:effectLst/>
                <a:latin typeface="Google Sans"/>
              </a:rPr>
              <a:t> of the </a:t>
            </a:r>
            <a:r>
              <a:rPr kumimoji="0" lang="fr-FR" altLang="fr-FR" sz="2000" b="0" i="0" u="none" strike="noStrike" cap="none" normalizeH="0" baseline="0" dirty="0" err="1">
                <a:ln>
                  <a:noFill/>
                </a:ln>
                <a:solidFill>
                  <a:srgbClr val="0A0A0A"/>
                </a:solidFill>
                <a:effectLst/>
                <a:latin typeface="Google Sans"/>
              </a:rPr>
              <a:t>importing</a:t>
            </a:r>
            <a:r>
              <a:rPr kumimoji="0" lang="fr-FR" altLang="fr-FR" sz="2000" b="0" i="0" u="none" strike="noStrike" cap="none" normalizeH="0" baseline="0" dirty="0">
                <a:ln>
                  <a:noFill/>
                </a:ln>
                <a:solidFill>
                  <a:srgbClr val="0A0A0A"/>
                </a:solidFill>
                <a:effectLst/>
                <a:latin typeface="Google Sans"/>
              </a:rPr>
              <a:t> country.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Plant-</a:t>
            </a:r>
            <a:r>
              <a:rPr kumimoji="0" lang="fr-FR" altLang="fr-FR" sz="2000" b="1" i="0" u="none" strike="noStrike" cap="none" normalizeH="0" baseline="0" dirty="0" err="1">
                <a:ln>
                  <a:noFill/>
                </a:ln>
                <a:solidFill>
                  <a:srgbClr val="0A0A0A"/>
                </a:solidFill>
                <a:effectLst/>
                <a:latin typeface="Google Sans"/>
              </a:rPr>
              <a:t>Based</a:t>
            </a:r>
            <a:r>
              <a:rPr kumimoji="0" lang="fr-FR" altLang="fr-FR" sz="2000" b="1" i="0" u="none" strike="noStrike" cap="none" normalizeH="0" baseline="0" dirty="0">
                <a:ln>
                  <a:noFill/>
                </a:ln>
                <a:solidFill>
                  <a:srgbClr val="0A0A0A"/>
                </a:solidFill>
                <a:effectLst/>
                <a:latin typeface="Google Sans"/>
              </a:rPr>
              <a:t> Food</a:t>
            </a:r>
            <a:r>
              <a:rPr kumimoji="0" lang="fr-FR" altLang="fr-FR" sz="2000" b="0" i="0" u="none" strike="noStrike" cap="none" normalizeH="0" baseline="0" dirty="0">
                <a:ln>
                  <a:noFill/>
                </a:ln>
                <a:solidFill>
                  <a:srgbClr val="0A0A0A"/>
                </a:solidFill>
                <a:effectLst/>
                <a:latin typeface="Google Sans"/>
              </a:rPr>
              <a:t>: The </a:t>
            </a:r>
            <a:r>
              <a:rPr kumimoji="0" lang="fr-FR" altLang="fr-FR" sz="2000" b="1" i="0" u="none" strike="noStrike" cap="none" normalizeH="0" baseline="0" dirty="0" err="1">
                <a:ln>
                  <a:noFill/>
                </a:ln>
                <a:solidFill>
                  <a:srgbClr val="0A0A0A"/>
                </a:solidFill>
                <a:effectLst/>
                <a:latin typeface="Google Sans"/>
              </a:rPr>
              <a:t>Certified</a:t>
            </a:r>
            <a:r>
              <a:rPr kumimoji="0" lang="fr-FR" altLang="fr-FR" sz="2000" b="1" i="0" u="none" strike="noStrike" cap="none" normalizeH="0" baseline="0" dirty="0">
                <a:ln>
                  <a:noFill/>
                </a:ln>
                <a:solidFill>
                  <a:srgbClr val="0A0A0A"/>
                </a:solidFill>
                <a:effectLst/>
                <a:latin typeface="Google Sans"/>
              </a:rPr>
              <a:t> Plant </a:t>
            </a:r>
            <a:r>
              <a:rPr kumimoji="0" lang="fr-FR" altLang="fr-FR" sz="2000" b="1" i="0" u="none" strike="noStrike" cap="none" normalizeH="0" baseline="0" dirty="0" err="1">
                <a:ln>
                  <a:noFill/>
                </a:ln>
                <a:solidFill>
                  <a:srgbClr val="0A0A0A"/>
                </a:solidFill>
                <a:effectLst/>
                <a:latin typeface="Google Sans"/>
              </a:rPr>
              <a:t>Based</a:t>
            </a:r>
            <a:r>
              <a:rPr kumimoji="0" lang="fr-FR" altLang="fr-FR" sz="2000" b="0" i="0" u="none" strike="noStrike" cap="none" normalizeH="0" baseline="0" dirty="0">
                <a:ln>
                  <a:noFill/>
                </a:ln>
                <a:solidFill>
                  <a:srgbClr val="0A0A0A"/>
                </a:solidFill>
                <a:effectLst/>
                <a:latin typeface="Google Sans"/>
              </a:rPr>
              <a:t> label </a:t>
            </a:r>
            <a:r>
              <a:rPr kumimoji="0" lang="fr-FR" altLang="fr-FR" sz="2000" b="0" i="0" u="none" strike="noStrike" cap="none" normalizeH="0" baseline="0" dirty="0" err="1">
                <a:ln>
                  <a:noFill/>
                </a:ln>
                <a:solidFill>
                  <a:srgbClr val="0A0A0A"/>
                </a:solidFill>
                <a:effectLst/>
                <a:latin typeface="Google Sans"/>
              </a:rPr>
              <a:t>verifies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a </a:t>
            </a:r>
            <a:r>
              <a:rPr kumimoji="0" lang="fr-FR" altLang="fr-FR" sz="2000" b="0" i="0" u="none" strike="noStrike" cap="none" normalizeH="0" baseline="0" dirty="0" err="1">
                <a:ln>
                  <a:noFill/>
                </a:ln>
                <a:solidFill>
                  <a:srgbClr val="0A0A0A"/>
                </a:solidFill>
                <a:effectLst/>
                <a:latin typeface="Google Sans"/>
              </a:rPr>
              <a:t>food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product</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free of animal-</a:t>
            </a:r>
            <a:r>
              <a:rPr kumimoji="0" lang="fr-FR" altLang="fr-FR" sz="2000" b="0" i="0" u="none" strike="noStrike" cap="none" normalizeH="0" baseline="0" dirty="0" err="1">
                <a:ln>
                  <a:noFill/>
                </a:ln>
                <a:solidFill>
                  <a:srgbClr val="0A0A0A"/>
                </a:solidFill>
                <a:effectLst/>
                <a:latin typeface="Google Sans"/>
              </a:rPr>
              <a:t>derived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ingredients</a:t>
            </a:r>
            <a:r>
              <a:rPr kumimoji="0" lang="fr-FR" altLang="fr-FR" sz="2000" b="0" i="0" u="none" strike="noStrike" cap="none" normalizeH="0" baseline="0" dirty="0">
                <a:ln>
                  <a:noFill/>
                </a:ln>
                <a:solidFill>
                  <a:srgbClr val="0A0A0A"/>
                </a:solidFill>
                <a:effectLst/>
                <a:latin typeface="Google Sans"/>
              </a:rPr>
              <a:t>. This </a:t>
            </a:r>
            <a:r>
              <a:rPr kumimoji="0" lang="fr-FR" altLang="fr-FR" sz="2000" b="0" i="0" u="none" strike="noStrike" cap="none" normalizeH="0" baseline="0" dirty="0" err="1">
                <a:ln>
                  <a:noFill/>
                </a:ln>
                <a:solidFill>
                  <a:srgbClr val="0A0A0A"/>
                </a:solidFill>
                <a:effectLst/>
                <a:latin typeface="Google Sans"/>
              </a:rPr>
              <a:t>is</a:t>
            </a:r>
            <a:r>
              <a:rPr kumimoji="0" lang="fr-FR" altLang="fr-FR" sz="2000" b="0" i="0" u="none" strike="noStrike" cap="none" normalizeH="0" baseline="0" dirty="0">
                <a:ln>
                  <a:noFill/>
                </a:ln>
                <a:solidFill>
                  <a:srgbClr val="0A0A0A"/>
                </a:solidFill>
                <a:effectLst/>
                <a:latin typeface="Google Sans"/>
              </a:rPr>
              <a:t> a </a:t>
            </a:r>
            <a:r>
              <a:rPr kumimoji="0" lang="fr-FR" altLang="fr-FR" sz="2000" b="0" i="0" u="none" strike="noStrike" cap="none" normalizeH="0" baseline="0" dirty="0" err="1">
                <a:ln>
                  <a:noFill/>
                </a:ln>
                <a:solidFill>
                  <a:srgbClr val="0A0A0A"/>
                </a:solidFill>
                <a:effectLst/>
                <a:latin typeface="Google Sans"/>
              </a:rPr>
              <a:t>growing</a:t>
            </a:r>
            <a:r>
              <a:rPr kumimoji="0" lang="fr-FR" altLang="fr-FR" sz="2000" b="0" i="0" u="none" strike="noStrike" cap="none" normalizeH="0" baseline="0" dirty="0">
                <a:ln>
                  <a:noFill/>
                </a:ln>
                <a:solidFill>
                  <a:srgbClr val="0A0A0A"/>
                </a:solidFill>
                <a:effectLst/>
                <a:latin typeface="Google Sans"/>
              </a:rPr>
              <a:t> area of certification for consumer trust and </a:t>
            </a:r>
            <a:r>
              <a:rPr kumimoji="0" lang="fr-FR" altLang="fr-FR" sz="2000" b="0" i="0" u="none" strike="noStrike" cap="none" normalizeH="0" baseline="0" dirty="0" err="1">
                <a:ln>
                  <a:noFill/>
                </a:ln>
                <a:solidFill>
                  <a:srgbClr val="0A0A0A"/>
                </a:solidFill>
                <a:effectLst/>
                <a:latin typeface="Google Sans"/>
              </a:rPr>
              <a:t>transparency</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rgbClr val="0A0A0A"/>
                </a:solidFill>
                <a:effectLst/>
                <a:latin typeface="Google Sans"/>
              </a:rPr>
              <a:t>Industrial</a:t>
            </a:r>
            <a:r>
              <a:rPr kumimoji="0" lang="fr-FR" altLang="fr-FR" sz="2000" b="1" i="0" u="none" strike="noStrike" cap="none" normalizeH="0" baseline="0" dirty="0">
                <a:ln>
                  <a:noFill/>
                </a:ln>
                <a:solidFill>
                  <a:srgbClr val="0A0A0A"/>
                </a:solidFill>
                <a:effectLst/>
                <a:latin typeface="Google Sans"/>
              </a:rPr>
              <a:t>/Energy </a:t>
            </a:r>
            <a:r>
              <a:rPr kumimoji="0" lang="fr-FR" altLang="fr-FR" sz="2000" b="1" i="0" u="none" strike="noStrike" cap="none" normalizeH="0" baseline="0" dirty="0" err="1">
                <a:ln>
                  <a:noFill/>
                </a:ln>
                <a:solidFill>
                  <a:srgbClr val="0A0A0A"/>
                </a:solidFill>
                <a:effectLst/>
                <a:latin typeface="Google Sans"/>
              </a:rPr>
              <a:t>Efficiency</a:t>
            </a:r>
            <a:r>
              <a:rPr kumimoji="0" lang="fr-FR" altLang="fr-FR" sz="2000" b="0"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a:ln>
                  <a:noFill/>
                </a:ln>
                <a:solidFill>
                  <a:srgbClr val="0A0A0A"/>
                </a:solidFill>
                <a:effectLst/>
                <a:latin typeface="Google Sans"/>
              </a:rPr>
              <a:t>ENERGY STAR </a:t>
            </a:r>
            <a:r>
              <a:rPr kumimoji="0" lang="fr-FR" altLang="fr-FR" sz="2000" b="1" i="0" u="none" strike="noStrike" cap="none" normalizeH="0" baseline="0" dirty="0" err="1">
                <a:ln>
                  <a:noFill/>
                </a:ln>
                <a:solidFill>
                  <a:srgbClr val="0A0A0A"/>
                </a:solidFill>
                <a:effectLst/>
                <a:latin typeface="Google Sans"/>
              </a:rPr>
              <a:t>certified</a:t>
            </a:r>
            <a:r>
              <a:rPr kumimoji="0" lang="fr-FR" altLang="fr-FR" sz="2000" b="1" i="0" u="none" strike="noStrike" cap="none" normalizeH="0" baseline="0" dirty="0">
                <a:ln>
                  <a:noFill/>
                </a:ln>
                <a:solidFill>
                  <a:srgbClr val="0A0A0A"/>
                </a:solidFill>
                <a:effectLst/>
                <a:latin typeface="Google Sans"/>
              </a:rPr>
              <a:t> plants</a:t>
            </a:r>
            <a:r>
              <a:rPr kumimoji="0" lang="fr-FR" altLang="fr-FR" sz="2000" b="0" i="0" u="none" strike="noStrike" cap="none" normalizeH="0" baseline="0" dirty="0">
                <a:ln>
                  <a:noFill/>
                </a:ln>
                <a:solidFill>
                  <a:srgbClr val="0A0A0A"/>
                </a:solidFill>
                <a:effectLst/>
                <a:latin typeface="Google Sans"/>
              </a:rPr>
              <a:t> are </a:t>
            </a:r>
            <a:r>
              <a:rPr kumimoji="0" lang="fr-FR" altLang="fr-FR" sz="2000" b="0" i="0" u="none" strike="noStrike" cap="none" normalizeH="0" baseline="0" dirty="0" err="1">
                <a:ln>
                  <a:noFill/>
                </a:ln>
                <a:solidFill>
                  <a:srgbClr val="0A0A0A"/>
                </a:solidFill>
                <a:effectLst/>
                <a:latin typeface="Google Sans"/>
              </a:rPr>
              <a:t>manufacturing</a:t>
            </a:r>
            <a:r>
              <a:rPr kumimoji="0" lang="fr-FR" altLang="fr-FR" sz="2000" b="0" i="0" u="none" strike="noStrike" cap="none" normalizeH="0" baseline="0" dirty="0">
                <a:ln>
                  <a:noFill/>
                </a:ln>
                <a:solidFill>
                  <a:srgbClr val="0A0A0A"/>
                </a:solidFill>
                <a:effectLst/>
                <a:latin typeface="Google Sans"/>
              </a:rPr>
              <a:t> plants in North America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have </a:t>
            </a:r>
            <a:r>
              <a:rPr kumimoji="0" lang="fr-FR" altLang="fr-FR" sz="2000" b="0" i="0" u="none" strike="noStrike" cap="none" normalizeH="0" baseline="0" dirty="0" err="1">
                <a:ln>
                  <a:noFill/>
                </a:ln>
                <a:solidFill>
                  <a:srgbClr val="0A0A0A"/>
                </a:solidFill>
                <a:effectLst/>
                <a:latin typeface="Google Sans"/>
              </a:rPr>
              <a:t>achieved</a:t>
            </a:r>
            <a:r>
              <a:rPr kumimoji="0" lang="fr-FR" altLang="fr-FR" sz="2000" b="0" i="0" u="none" strike="noStrike" cap="none" normalizeH="0" baseline="0" dirty="0">
                <a:ln>
                  <a:noFill/>
                </a:ln>
                <a:solidFill>
                  <a:srgbClr val="0A0A0A"/>
                </a:solidFill>
                <a:effectLst/>
                <a:latin typeface="Google Sans"/>
              </a:rPr>
              <a:t> a high </a:t>
            </a:r>
            <a:r>
              <a:rPr kumimoji="0" lang="fr-FR" altLang="fr-FR" sz="2000" b="0" i="0" u="none" strike="noStrike" cap="none" normalizeH="0" baseline="0" dirty="0" err="1">
                <a:ln>
                  <a:noFill/>
                </a:ln>
                <a:solidFill>
                  <a:srgbClr val="0A0A0A"/>
                </a:solidFill>
                <a:effectLst/>
                <a:latin typeface="Google Sans"/>
              </a:rPr>
              <a:t>level</a:t>
            </a:r>
            <a:r>
              <a:rPr kumimoji="0" lang="fr-FR" altLang="fr-FR" sz="2000" b="0" i="0" u="none" strike="noStrike" cap="none" normalizeH="0" baseline="0" dirty="0">
                <a:ln>
                  <a:noFill/>
                </a:ln>
                <a:solidFill>
                  <a:srgbClr val="0A0A0A"/>
                </a:solidFill>
                <a:effectLst/>
                <a:latin typeface="Google Sans"/>
              </a:rPr>
              <a:t> of </a:t>
            </a:r>
            <a:r>
              <a:rPr kumimoji="0" lang="fr-FR" altLang="fr-FR" sz="2000" b="0" i="0" u="none" strike="noStrike" cap="none" normalizeH="0" baseline="0" dirty="0" err="1">
                <a:ln>
                  <a:noFill/>
                </a:ln>
                <a:solidFill>
                  <a:srgbClr val="0A0A0A"/>
                </a:solidFill>
                <a:effectLst/>
                <a:latin typeface="Google Sans"/>
              </a:rPr>
              <a:t>energy</a:t>
            </a:r>
            <a:r>
              <a:rPr kumimoji="0" lang="fr-FR" altLang="fr-FR" sz="2000" b="0" i="0" u="none" strike="noStrike" cap="none" normalizeH="0" baseline="0" dirty="0">
                <a:ln>
                  <a:noFill/>
                </a:ln>
                <a:solidFill>
                  <a:srgbClr val="0A0A0A"/>
                </a:solidFill>
                <a:effectLst/>
                <a:latin typeface="Google Sans"/>
              </a:rPr>
              <a:t> performance </a:t>
            </a:r>
            <a:r>
              <a:rPr kumimoji="0" lang="fr-FR" altLang="fr-FR" sz="2000" b="0" i="0" u="none" strike="noStrike" cap="none" normalizeH="0" baseline="0" dirty="0" err="1">
                <a:ln>
                  <a:noFill/>
                </a:ln>
                <a:solidFill>
                  <a:srgbClr val="0A0A0A"/>
                </a:solidFill>
                <a:effectLst/>
                <a:latin typeface="Google Sans"/>
              </a:rPr>
              <a:t>compared</a:t>
            </a:r>
            <a:r>
              <a:rPr kumimoji="0" lang="fr-FR" altLang="fr-FR" sz="2000" b="0" i="0" u="none" strike="noStrike" cap="none" normalizeH="0" baseline="0" dirty="0">
                <a:ln>
                  <a:noFill/>
                </a:ln>
                <a:solidFill>
                  <a:srgbClr val="0A0A0A"/>
                </a:solidFill>
                <a:effectLst/>
                <a:latin typeface="Google Sans"/>
              </a:rPr>
              <a:t> to </a:t>
            </a:r>
            <a:r>
              <a:rPr kumimoji="0" lang="fr-FR" altLang="fr-FR" sz="2000" b="0" i="0" u="none" strike="noStrike" cap="none" normalizeH="0" baseline="0" dirty="0" err="1">
                <a:ln>
                  <a:noFill/>
                </a:ln>
                <a:solidFill>
                  <a:srgbClr val="0A0A0A"/>
                </a:solidFill>
                <a:effectLst/>
                <a:latin typeface="Google Sans"/>
              </a:rPr>
              <a:t>similar</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facilities</a:t>
            </a:r>
            <a:r>
              <a:rPr kumimoji="0" lang="fr-FR" altLang="fr-FR" sz="20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A0A0A"/>
                </a:solidFill>
                <a:effectLst/>
                <a:latin typeface="Google Sans"/>
              </a:rPr>
              <a:t>Horticulture/Agriculture</a:t>
            </a:r>
            <a:r>
              <a:rPr kumimoji="0" lang="fr-FR" altLang="fr-FR" sz="2000" b="0" i="0" u="none" strike="noStrike" cap="none" normalizeH="0" baseline="0" dirty="0">
                <a:ln>
                  <a:noFill/>
                </a:ln>
                <a:solidFill>
                  <a:srgbClr val="0A0A0A"/>
                </a:solidFill>
                <a:effectLst/>
                <a:latin typeface="Google Sans"/>
              </a:rPr>
              <a:t>: </a:t>
            </a:r>
            <a:r>
              <a:rPr kumimoji="0" lang="fr-FR" altLang="fr-FR" sz="2000" b="1" i="0" u="none" strike="noStrike" cap="none" normalizeH="0" baseline="0" dirty="0" err="1">
                <a:ln>
                  <a:noFill/>
                </a:ln>
                <a:solidFill>
                  <a:srgbClr val="0A0A0A"/>
                </a:solidFill>
                <a:effectLst/>
                <a:latin typeface="Google Sans"/>
              </a:rPr>
              <a:t>Certified</a:t>
            </a:r>
            <a:r>
              <a:rPr kumimoji="0" lang="fr-FR" altLang="fr-FR" sz="2000" b="1" i="0" u="none" strike="noStrike" cap="none" normalizeH="0" baseline="0" dirty="0">
                <a:ln>
                  <a:noFill/>
                </a:ln>
                <a:solidFill>
                  <a:srgbClr val="0A0A0A"/>
                </a:solidFill>
                <a:effectLst/>
                <a:latin typeface="Google Sans"/>
              </a:rPr>
              <a:t> fruit </a:t>
            </a:r>
            <a:r>
              <a:rPr kumimoji="0" lang="fr-FR" altLang="fr-FR" sz="2000" b="1" i="0" u="none" strike="noStrike" cap="none" normalizeH="0" baseline="0" dirty="0" err="1">
                <a:ln>
                  <a:noFill/>
                </a:ln>
                <a:solidFill>
                  <a:srgbClr val="0A0A0A"/>
                </a:solidFill>
                <a:effectLst/>
                <a:latin typeface="Google Sans"/>
              </a:rPr>
              <a:t>tree</a:t>
            </a:r>
            <a:r>
              <a:rPr kumimoji="0" lang="fr-FR" altLang="fr-FR" sz="2000" b="1" i="0" u="none" strike="noStrike" cap="none" normalizeH="0" baseline="0" dirty="0">
                <a:ln>
                  <a:noFill/>
                </a:ln>
                <a:solidFill>
                  <a:srgbClr val="0A0A0A"/>
                </a:solidFill>
                <a:effectLst/>
                <a:latin typeface="Google Sans"/>
              </a:rPr>
              <a:t> stock</a:t>
            </a:r>
            <a:r>
              <a:rPr kumimoji="0" lang="fr-FR" altLang="fr-FR" sz="2000" b="0" i="0" u="none" strike="noStrike" cap="none" normalizeH="0" baseline="0" dirty="0">
                <a:ln>
                  <a:noFill/>
                </a:ln>
                <a:solidFill>
                  <a:srgbClr val="0A0A0A"/>
                </a:solidFill>
                <a:effectLst/>
                <a:latin typeface="Google Sans"/>
              </a:rPr>
              <a:t>, like the WSDA certification, </a:t>
            </a:r>
            <a:r>
              <a:rPr kumimoji="0" lang="fr-FR" altLang="fr-FR" sz="2000" b="0" i="0" u="none" strike="noStrike" cap="none" normalizeH="0" baseline="0" dirty="0" err="1">
                <a:ln>
                  <a:noFill/>
                </a:ln>
                <a:solidFill>
                  <a:srgbClr val="0A0A0A"/>
                </a:solidFill>
                <a:effectLst/>
                <a:latin typeface="Google Sans"/>
              </a:rPr>
              <a:t>ensures</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that</a:t>
            </a:r>
            <a:r>
              <a:rPr kumimoji="0" lang="fr-FR" altLang="fr-FR" sz="2000" b="0" i="0" u="none" strike="noStrike" cap="none" normalizeH="0" baseline="0" dirty="0">
                <a:ln>
                  <a:noFill/>
                </a:ln>
                <a:solidFill>
                  <a:srgbClr val="0A0A0A"/>
                </a:solidFill>
                <a:effectLst/>
                <a:latin typeface="Google Sans"/>
              </a:rPr>
              <a:t> plants are </a:t>
            </a:r>
            <a:r>
              <a:rPr kumimoji="0" lang="fr-FR" altLang="fr-FR" sz="2000" b="0" i="0" u="none" strike="noStrike" cap="none" normalizeH="0" baseline="0" dirty="0" err="1">
                <a:ln>
                  <a:noFill/>
                </a:ln>
                <a:solidFill>
                  <a:srgbClr val="0A0A0A"/>
                </a:solidFill>
                <a:effectLst/>
                <a:latin typeface="Google Sans"/>
              </a:rPr>
              <a:t>grown</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from</a:t>
            </a:r>
            <a:r>
              <a:rPr kumimoji="0" lang="fr-FR" altLang="fr-FR" sz="2000" b="0" i="0" u="none" strike="noStrike" cap="none" normalizeH="0" baseline="0" dirty="0">
                <a:ln>
                  <a:noFill/>
                </a:ln>
                <a:solidFill>
                  <a:srgbClr val="0A0A0A"/>
                </a:solidFill>
                <a:effectLst/>
                <a:latin typeface="Google Sans"/>
              </a:rPr>
              <a:t> a </a:t>
            </a:r>
            <a:r>
              <a:rPr kumimoji="0" lang="fr-FR" altLang="fr-FR" sz="2000" b="0" i="0" u="none" strike="noStrike" cap="none" normalizeH="0" baseline="0" dirty="0" err="1">
                <a:ln>
                  <a:noFill/>
                </a:ln>
                <a:solidFill>
                  <a:srgbClr val="0A0A0A"/>
                </a:solidFill>
                <a:effectLst/>
                <a:latin typeface="Google Sans"/>
              </a:rPr>
              <a:t>lineage</a:t>
            </a:r>
            <a:r>
              <a:rPr kumimoji="0" lang="fr-FR" altLang="fr-FR" sz="2000" b="0" i="0" u="none" strike="noStrike" cap="none" normalizeH="0" baseline="0" dirty="0">
                <a:ln>
                  <a:noFill/>
                </a:ln>
                <a:solidFill>
                  <a:srgbClr val="0A0A0A"/>
                </a:solidFill>
                <a:effectLst/>
                <a:latin typeface="Google Sans"/>
              </a:rPr>
              <a:t> of virus-</a:t>
            </a:r>
            <a:r>
              <a:rPr kumimoji="0" lang="fr-FR" altLang="fr-FR" sz="2000" b="0" i="0" u="none" strike="noStrike" cap="none" normalizeH="0" baseline="0" dirty="0" err="1">
                <a:ln>
                  <a:noFill/>
                </a:ln>
                <a:solidFill>
                  <a:srgbClr val="0A0A0A"/>
                </a:solidFill>
                <a:effectLst/>
                <a:latin typeface="Google Sans"/>
              </a:rPr>
              <a:t>tested</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material</a:t>
            </a:r>
            <a:r>
              <a:rPr kumimoji="0" lang="fr-FR" altLang="fr-FR" sz="2000" b="0" i="0" u="none" strike="noStrike" cap="none" normalizeH="0" baseline="0" dirty="0">
                <a:ln>
                  <a:noFill/>
                </a:ln>
                <a:solidFill>
                  <a:srgbClr val="0A0A0A"/>
                </a:solidFill>
                <a:effectLst/>
                <a:latin typeface="Google Sans"/>
              </a:rPr>
              <a:t> and </a:t>
            </a:r>
            <a:r>
              <a:rPr kumimoji="0" lang="fr-FR" altLang="fr-FR" sz="2000" b="0" i="0" u="none" strike="noStrike" cap="none" normalizeH="0" baseline="0" dirty="0" err="1">
                <a:ln>
                  <a:noFill/>
                </a:ln>
                <a:solidFill>
                  <a:srgbClr val="0A0A0A"/>
                </a:solidFill>
                <a:effectLst/>
                <a:latin typeface="Google Sans"/>
              </a:rPr>
              <a:t>meet</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specific</a:t>
            </a:r>
            <a:r>
              <a:rPr kumimoji="0" lang="fr-FR" altLang="fr-FR" sz="2000" b="0" i="0" u="none" strike="noStrike" cap="none" normalizeH="0" baseline="0" dirty="0">
                <a:ln>
                  <a:noFill/>
                </a:ln>
                <a:solidFill>
                  <a:srgbClr val="0A0A0A"/>
                </a:solidFill>
                <a:effectLst/>
                <a:latin typeface="Google Sans"/>
              </a:rPr>
              <a:t> standards for propagation and </a:t>
            </a:r>
            <a:r>
              <a:rPr kumimoji="0" lang="fr-FR" altLang="fr-FR" sz="2000" b="0" i="0" u="none" strike="noStrike" cap="none" normalizeH="0" baseline="0" dirty="0" err="1">
                <a:ln>
                  <a:noFill/>
                </a:ln>
                <a:solidFill>
                  <a:srgbClr val="0A0A0A"/>
                </a:solidFill>
                <a:effectLst/>
                <a:latin typeface="Google Sans"/>
              </a:rPr>
              <a:t>health</a:t>
            </a:r>
            <a:r>
              <a:rPr kumimoji="0" lang="fr-FR" altLang="fr-FR" sz="2000" b="0" i="0" u="none" strike="noStrike" cap="none" normalizeH="0" baseline="0" dirty="0">
                <a:ln>
                  <a:noFill/>
                </a:ln>
                <a:solidFill>
                  <a:srgbClr val="0A0A0A"/>
                </a:solidFill>
                <a:effectLst/>
                <a:latin typeface="Google Sans"/>
              </a:rPr>
              <a:t> </a:t>
            </a:r>
            <a:r>
              <a:rPr kumimoji="0" lang="fr-FR" altLang="fr-FR" sz="2000" b="0" i="0" u="none" strike="noStrike" cap="none" normalizeH="0" baseline="0" dirty="0" err="1">
                <a:ln>
                  <a:noFill/>
                </a:ln>
                <a:solidFill>
                  <a:srgbClr val="0A0A0A"/>
                </a:solidFill>
                <a:effectLst/>
                <a:latin typeface="Google Sans"/>
              </a:rPr>
              <a:t>through</a:t>
            </a:r>
            <a:r>
              <a:rPr kumimoji="0" lang="fr-FR" altLang="fr-FR" sz="2000" b="0" i="0" u="none" strike="noStrike" cap="none" normalizeH="0" baseline="0" dirty="0">
                <a:ln>
                  <a:noFill/>
                </a:ln>
                <a:solidFill>
                  <a:srgbClr val="0A0A0A"/>
                </a:solidFill>
                <a:effectLst/>
                <a:latin typeface="Google Sans"/>
              </a:rPr>
              <a:t> a multi-</a:t>
            </a:r>
            <a:r>
              <a:rPr kumimoji="0" lang="fr-FR" altLang="fr-FR" sz="2000" b="0" i="0" u="none" strike="noStrike" cap="none" normalizeH="0" baseline="0" dirty="0" err="1">
                <a:ln>
                  <a:noFill/>
                </a:ln>
                <a:solidFill>
                  <a:srgbClr val="0A0A0A"/>
                </a:solidFill>
                <a:effectLst/>
                <a:latin typeface="Google Sans"/>
              </a:rPr>
              <a:t>generation</a:t>
            </a:r>
            <a:r>
              <a:rPr kumimoji="0" lang="fr-FR" altLang="fr-FR" sz="2000" b="0" i="0" u="none" strike="noStrike" cap="none" normalizeH="0" baseline="0" dirty="0">
                <a:ln>
                  <a:noFill/>
                </a:ln>
                <a:solidFill>
                  <a:srgbClr val="0A0A0A"/>
                </a:solidFill>
                <a:effectLst/>
                <a:latin typeface="Google Sans"/>
              </a:rPr>
              <a:t> process.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881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84E91-9051-782E-462A-B322AE91A9EC}"/>
              </a:ext>
            </a:extLst>
          </p:cNvPr>
          <p:cNvSpPr>
            <a:spLocks noGrp="1"/>
          </p:cNvSpPr>
          <p:nvPr>
            <p:ph type="title"/>
          </p:nvPr>
        </p:nvSpPr>
        <p:spPr/>
        <p:txBody>
          <a:bodyPr/>
          <a:lstStyle/>
          <a:p>
            <a:r>
              <a:rPr lang="fr-FR" altLang="fr-FR" b="1" dirty="0">
                <a:solidFill>
                  <a:srgbClr val="101814"/>
                </a:solidFill>
                <a:latin typeface="Outfit"/>
              </a:rPr>
              <a:t>Layering</a:t>
            </a:r>
            <a:br>
              <a:rPr lang="fr-FR" altLang="fr-FR" b="1" dirty="0">
                <a:solidFill>
                  <a:srgbClr val="101814"/>
                </a:solidFill>
                <a:latin typeface="Outfit"/>
              </a:rPr>
            </a:br>
            <a:endParaRPr lang="fr-FR" dirty="0"/>
          </a:p>
        </p:txBody>
      </p:sp>
      <p:sp>
        <p:nvSpPr>
          <p:cNvPr id="6" name="Rectangle 3">
            <a:extLst>
              <a:ext uri="{FF2B5EF4-FFF2-40B4-BE49-F238E27FC236}">
                <a16:creationId xmlns:a16="http://schemas.microsoft.com/office/drawing/2014/main" id="{0F9FAD4D-A36B-2E09-71AC-4942D6A1054D}"/>
              </a:ext>
            </a:extLst>
          </p:cNvPr>
          <p:cNvSpPr>
            <a:spLocks noGrp="1" noChangeArrowheads="1"/>
          </p:cNvSpPr>
          <p:nvPr>
            <p:ph idx="1"/>
          </p:nvPr>
        </p:nvSpPr>
        <p:spPr bwMode="auto">
          <a:xfrm>
            <a:off x="498159" y="2031527"/>
            <a:ext cx="5453908" cy="3939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2A2B2B"/>
                </a:solidFill>
                <a:effectLst/>
                <a:latin typeface="Outfit"/>
              </a:rPr>
              <a:t>Layering </a:t>
            </a:r>
            <a:r>
              <a:rPr kumimoji="0" lang="fr-FR" altLang="fr-FR" sz="3200" b="0" i="0" u="none" strike="noStrike" cap="none" normalizeH="0" baseline="0" dirty="0" err="1">
                <a:ln>
                  <a:noFill/>
                </a:ln>
                <a:solidFill>
                  <a:srgbClr val="2A2B2B"/>
                </a:solidFill>
                <a:effectLst/>
                <a:latin typeface="Outfit"/>
              </a:rPr>
              <a:t>is</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another</a:t>
            </a:r>
            <a:r>
              <a:rPr kumimoji="0" lang="fr-FR" altLang="fr-FR" sz="3200" b="0" i="0" u="none" strike="noStrike" cap="none" normalizeH="0" baseline="0" dirty="0">
                <a:ln>
                  <a:noFill/>
                </a:ln>
                <a:solidFill>
                  <a:srgbClr val="2A2B2B"/>
                </a:solidFill>
                <a:effectLst/>
                <a:latin typeface="Outfit"/>
              </a:rPr>
              <a:t> effective </a:t>
            </a:r>
            <a:r>
              <a:rPr kumimoji="0" lang="fr-FR" altLang="fr-FR" sz="3200" b="0" i="0" u="none" strike="noStrike" cap="none" normalizeH="0" baseline="0" dirty="0" err="1">
                <a:ln>
                  <a:noFill/>
                </a:ln>
                <a:solidFill>
                  <a:srgbClr val="2A2B2B"/>
                </a:solidFill>
                <a:effectLst/>
                <a:latin typeface="Outfit"/>
              </a:rPr>
              <a:t>method</a:t>
            </a:r>
            <a:r>
              <a:rPr kumimoji="0" lang="fr-FR" altLang="fr-FR" sz="3200" b="0" i="0" u="none" strike="noStrike" cap="none" normalizeH="0" baseline="0" dirty="0">
                <a:ln>
                  <a:noFill/>
                </a:ln>
                <a:solidFill>
                  <a:srgbClr val="2A2B2B"/>
                </a:solidFill>
                <a:effectLst/>
                <a:latin typeface="Outfit"/>
              </a:rPr>
              <a:t> for </a:t>
            </a:r>
            <a:r>
              <a:rPr kumimoji="0" lang="fr-FR" altLang="fr-FR" sz="3200" b="0" i="0" u="none" strike="noStrike" cap="none" normalizeH="0" baseline="0" dirty="0" err="1">
                <a:ln>
                  <a:noFill/>
                </a:ln>
                <a:solidFill>
                  <a:srgbClr val="2A2B2B"/>
                </a:solidFill>
                <a:effectLst/>
                <a:latin typeface="Outfit"/>
              </a:rPr>
              <a:t>propagating</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woody</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shrubs</a:t>
            </a:r>
            <a:r>
              <a:rPr kumimoji="0" lang="fr-FR" altLang="fr-FR" sz="3200" b="0" i="0" u="none" strike="noStrike" cap="none" normalizeH="0" baseline="0" dirty="0">
                <a:ln>
                  <a:noFill/>
                </a:ln>
                <a:solidFill>
                  <a:srgbClr val="2A2B2B"/>
                </a:solidFill>
                <a:effectLst/>
                <a:latin typeface="Outfi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rgbClr val="2A2B2B"/>
              </a:solidFill>
              <a:effectLst/>
              <a:latin typeface="Outf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2A2B2B"/>
                </a:solidFill>
                <a:effectLst/>
                <a:latin typeface="Outfit"/>
              </a:rPr>
              <a:t>This technique </a:t>
            </a:r>
            <a:r>
              <a:rPr kumimoji="0" lang="fr-FR" altLang="fr-FR" sz="3200" b="0" i="0" u="none" strike="noStrike" cap="none" normalizeH="0" baseline="0" dirty="0" err="1">
                <a:ln>
                  <a:noFill/>
                </a:ln>
                <a:solidFill>
                  <a:srgbClr val="2A2B2B"/>
                </a:solidFill>
                <a:effectLst/>
                <a:latin typeface="Outfit"/>
              </a:rPr>
              <a:t>involves</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encouraging</a:t>
            </a:r>
            <a:r>
              <a:rPr kumimoji="0" lang="fr-FR" altLang="fr-FR" sz="3200" b="0" i="0" u="none" strike="noStrike" cap="none" normalizeH="0" baseline="0" dirty="0">
                <a:ln>
                  <a:noFill/>
                </a:ln>
                <a:solidFill>
                  <a:srgbClr val="2A2B2B"/>
                </a:solidFill>
                <a:effectLst/>
                <a:latin typeface="Outfit"/>
              </a:rPr>
              <a:t> a stem to </a:t>
            </a:r>
            <a:r>
              <a:rPr kumimoji="0" lang="fr-FR" altLang="fr-FR" sz="3200" b="0" i="0" u="none" strike="noStrike" cap="none" normalizeH="0" baseline="0" dirty="0" err="1">
                <a:ln>
                  <a:noFill/>
                </a:ln>
                <a:solidFill>
                  <a:srgbClr val="2A2B2B"/>
                </a:solidFill>
                <a:effectLst/>
                <a:latin typeface="Outfit"/>
              </a:rPr>
              <a:t>develop</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roots</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while</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still</a:t>
            </a:r>
            <a:r>
              <a:rPr kumimoji="0" lang="fr-FR" altLang="fr-FR" sz="3200" b="0" i="0" u="none" strike="noStrike" cap="none" normalizeH="0" baseline="0" dirty="0">
                <a:ln>
                  <a:noFill/>
                </a:ln>
                <a:solidFill>
                  <a:srgbClr val="2A2B2B"/>
                </a:solidFill>
                <a:effectLst/>
                <a:latin typeface="Outfit"/>
              </a:rPr>
              <a:t> </a:t>
            </a:r>
            <a:r>
              <a:rPr kumimoji="0" lang="fr-FR" altLang="fr-FR" sz="3200" b="0" i="0" u="none" strike="noStrike" cap="none" normalizeH="0" baseline="0" dirty="0" err="1">
                <a:ln>
                  <a:noFill/>
                </a:ln>
                <a:solidFill>
                  <a:srgbClr val="2A2B2B"/>
                </a:solidFill>
                <a:effectLst/>
                <a:latin typeface="Outfit"/>
              </a:rPr>
              <a:t>attached</a:t>
            </a:r>
            <a:r>
              <a:rPr kumimoji="0" lang="fr-FR" altLang="fr-FR" sz="3200" b="0" i="0" u="none" strike="noStrike" cap="none" normalizeH="0" baseline="0" dirty="0">
                <a:ln>
                  <a:noFill/>
                </a:ln>
                <a:solidFill>
                  <a:srgbClr val="2A2B2B"/>
                </a:solidFill>
                <a:effectLst/>
                <a:latin typeface="Outfit"/>
              </a:rPr>
              <a:t> to the parent plant.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pic>
        <p:nvPicPr>
          <p:cNvPr id="3" name="Picture 2" descr="Ground Layering Explained: How to Layer for Successful Layering Propag –  Grow Organic">
            <a:extLst>
              <a:ext uri="{FF2B5EF4-FFF2-40B4-BE49-F238E27FC236}">
                <a16:creationId xmlns:a16="http://schemas.microsoft.com/office/drawing/2014/main" id="{5CE7F13C-788E-2A40-3712-730C1F313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7823"/>
            <a:ext cx="5597842" cy="559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8659</TotalTime>
  <Words>9887</Words>
  <Application>Microsoft Office PowerPoint</Application>
  <PresentationFormat>Grand écran</PresentationFormat>
  <Paragraphs>554</Paragraphs>
  <Slides>86</Slides>
  <Notes>1</Notes>
  <HiddenSlides>0</HiddenSlides>
  <MMClips>0</MMClips>
  <ScaleCrop>false</ScaleCrop>
  <HeadingPairs>
    <vt:vector size="6" baseType="variant">
      <vt:variant>
        <vt:lpstr>Polices utilisées</vt:lpstr>
      </vt:variant>
      <vt:variant>
        <vt:i4>25</vt:i4>
      </vt:variant>
      <vt:variant>
        <vt:lpstr>Thème</vt:lpstr>
      </vt:variant>
      <vt:variant>
        <vt:i4>1</vt:i4>
      </vt:variant>
      <vt:variant>
        <vt:lpstr>Titres des diapositives</vt:lpstr>
      </vt:variant>
      <vt:variant>
        <vt:i4>86</vt:i4>
      </vt:variant>
    </vt:vector>
  </HeadingPairs>
  <TitlesOfParts>
    <vt:vector size="112" baseType="lpstr">
      <vt:lpstr>__Inter_770a43</vt:lpstr>
      <vt:lpstr>Arial</vt:lpstr>
      <vt:lpstr>Arial Narrow</vt:lpstr>
      <vt:lpstr>BookAntiqua</vt:lpstr>
      <vt:lpstr>BookAntiqua-Bold</vt:lpstr>
      <vt:lpstr>BookAntiqua-Italic</vt:lpstr>
      <vt:lpstr>Calibri</vt:lpstr>
      <vt:lpstr>Calibri Light</vt:lpstr>
      <vt:lpstr>Copperplate Gothic Bold</vt:lpstr>
      <vt:lpstr>ElsevierGulliver</vt:lpstr>
      <vt:lpstr>Georgia</vt:lpstr>
      <vt:lpstr>Google Sans</vt:lpstr>
      <vt:lpstr>Helvetica</vt:lpstr>
      <vt:lpstr>inherit</vt:lpstr>
      <vt:lpstr>Inter</vt:lpstr>
      <vt:lpstr>Lato</vt:lpstr>
      <vt:lpstr>Linux Libertine</vt:lpstr>
      <vt:lpstr>Merriweather</vt:lpstr>
      <vt:lpstr>Outfit</vt:lpstr>
      <vt:lpstr>Source Sans Pro</vt:lpstr>
      <vt:lpstr>SymbolMT</vt:lpstr>
      <vt:lpstr>Times New Roman</vt:lpstr>
      <vt:lpstr>TimesNewRomanPS-BoldMT</vt:lpstr>
      <vt:lpstr>Wingdings</vt:lpstr>
      <vt:lpstr>Wingdings-Regular</vt:lpstr>
      <vt:lpstr>Thème Office</vt:lpstr>
      <vt:lpstr>Unité d’enseignement Fondamentale :  Production of plants and seeds</vt:lpstr>
      <vt:lpstr>Plan of cours </vt:lpstr>
      <vt:lpstr>Présentation PowerPoint</vt:lpstr>
      <vt:lpstr>Part One: Woody Plants</vt:lpstr>
      <vt:lpstr>Présentation PowerPoint</vt:lpstr>
      <vt:lpstr>Common asexual propagation methods </vt:lpstr>
      <vt:lpstr>Présentation PowerPoint</vt:lpstr>
      <vt:lpstr>Présentation PowerPoint</vt:lpstr>
      <vt:lpstr>Layering </vt:lpstr>
      <vt:lpstr>Présentation PowerPoint</vt:lpstr>
      <vt:lpstr>Présentation PowerPoint</vt:lpstr>
      <vt:lpstr>Budding </vt:lpstr>
      <vt:lpstr>2. Scientific basis for plant and seed production</vt:lpstr>
      <vt:lpstr>2.1. Plant physiology</vt:lpstr>
      <vt:lpstr>Présentation PowerPoint</vt:lpstr>
      <vt:lpstr>2.2. Seed physiology</vt:lpstr>
      <vt:lpstr>Présentation PowerPoint</vt:lpstr>
      <vt:lpstr>3.  Propagation of fruit trees and vines</vt:lpstr>
      <vt:lpstr>Présentation PowerPoint</vt:lpstr>
      <vt:lpstr>3.1. Different propagation methods </vt:lpstr>
      <vt:lpstr>Vines Propagation </vt:lpstr>
      <vt:lpstr>Présentation PowerPoint</vt:lpstr>
      <vt:lpstr>Présentation PowerPoint</vt:lpstr>
      <vt:lpstr>Fruit Trees </vt:lpstr>
      <vt:lpstr>Présentation PowerPoint</vt:lpstr>
      <vt:lpstr>Présentation PowerPoint</vt:lpstr>
      <vt:lpstr>Présentation PowerPoint</vt:lpstr>
      <vt:lpstr>Présentation PowerPoint</vt:lpstr>
      <vt:lpstr>Underbark side grafting or underbark grafting</vt:lpstr>
      <vt:lpstr>Présentation PowerPoint</vt:lpstr>
      <vt:lpstr>2.2. Setting up a plant material propagation chain </vt:lpstr>
      <vt:lpstr>1. Prepare the propagation environment </vt:lpstr>
      <vt:lpstr>2. Prepare the plant material and medium </vt:lpstr>
      <vt:lpstr>3. Provide aftercare and maintenance </vt:lpstr>
      <vt:lpstr>2.3. Steps in the propagation chain for high-quality plant material</vt:lpstr>
      <vt:lpstr>1. Stock plant and material selection </vt:lpstr>
      <vt:lpstr>2. Preparation</vt:lpstr>
      <vt:lpstr>3. Propagation method </vt:lpstr>
      <vt:lpstr>5. Aftercare and health management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Production in open-field nurseries </vt:lpstr>
      <vt:lpstr>Présentation PowerPoint</vt:lpstr>
      <vt:lpstr>Essential Requirements of a Nursery</vt:lpstr>
      <vt:lpstr>Essential Requirements of a Nursery</vt:lpstr>
      <vt:lpstr>Présentation PowerPoint</vt:lpstr>
      <vt:lpstr>Présentation PowerPoint</vt:lpstr>
      <vt:lpstr>2.2 Site Preparation</vt:lpstr>
      <vt:lpstr>Size of Nursery Beds</vt:lpstr>
      <vt:lpstr>2.4 Types of Nursery Beds </vt:lpstr>
      <vt:lpstr>Growing media</vt:lpstr>
      <vt:lpstr>Time of Sowing</vt:lpstr>
      <vt:lpstr>Présentation PowerPoint</vt:lpstr>
      <vt:lpstr>Présentation PowerPoint</vt:lpstr>
      <vt:lpstr>Chapter 5:   Production in above-ground nurseries</vt:lpstr>
      <vt:lpstr>Présentation PowerPoint</vt:lpstr>
      <vt:lpstr>Présentation PowerPoint</vt:lpstr>
      <vt:lpstr>Techniques </vt:lpstr>
      <vt:lpstr>Advantages </vt:lpstr>
      <vt:lpstr>Chapter 6: Inspection and certification of plants and seeds </vt:lpstr>
      <vt:lpstr>Présentation PowerPoint</vt:lpstr>
      <vt:lpstr>Présentation PowerPoint</vt:lpstr>
      <vt:lpstr>6.2. Definition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Production scheme for certified plants</vt:lpstr>
      <vt:lpstr>Présentation PowerPoint</vt:lpstr>
      <vt:lpstr>Présentation PowerPoint</vt:lpstr>
      <vt:lpstr>Présentation PowerPoint</vt:lpstr>
      <vt:lpstr>7.4. Inspection of vinewood and vine plant production</vt:lpstr>
      <vt:lpstr>7.5. Certified propagation material</vt:lpstr>
      <vt:lpstr>Inspection and certification of mother plants</vt:lpstr>
      <vt:lpstr>Harvesting rootstocks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Unité d’enseignement Fondamentale :  Production des plants et semences</dc:title>
  <dc:creator>La Casa</dc:creator>
  <cp:lastModifiedBy>La Casa</cp:lastModifiedBy>
  <cp:revision>133</cp:revision>
  <dcterms:created xsi:type="dcterms:W3CDTF">2025-09-17T04:09:53Z</dcterms:created>
  <dcterms:modified xsi:type="dcterms:W3CDTF">2025-12-25T01:13:53Z</dcterms:modified>
</cp:coreProperties>
</file>