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16"/>
  </p:notesMasterIdLst>
  <p:sldIdLst>
    <p:sldId id="286" r:id="rId3"/>
    <p:sldId id="287" r:id="rId4"/>
    <p:sldId id="288" r:id="rId5"/>
    <p:sldId id="338" r:id="rId6"/>
    <p:sldId id="290" r:id="rId7"/>
    <p:sldId id="330" r:id="rId8"/>
    <p:sldId id="331" r:id="rId9"/>
    <p:sldId id="341" r:id="rId10"/>
    <p:sldId id="332" r:id="rId11"/>
    <p:sldId id="333" r:id="rId12"/>
    <p:sldId id="337" r:id="rId13"/>
    <p:sldId id="342" r:id="rId14"/>
    <p:sldId id="343" r:id="rId15"/>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6600"/>
    <a:srgbClr val="FF3300"/>
    <a:srgbClr val="969696"/>
    <a:srgbClr val="FFCC00"/>
    <a:srgbClr val="00CC66"/>
    <a:srgbClr val="CCFF66"/>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3892" autoAdjust="0"/>
  </p:normalViewPr>
  <p:slideViewPr>
    <p:cSldViewPr>
      <p:cViewPr varScale="1">
        <p:scale>
          <a:sx n="68" d="100"/>
          <a:sy n="68" d="100"/>
        </p:scale>
        <p:origin x="144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a:t>Cliquez pour modifier les styles du texte du masque</a:t>
            </a:r>
          </a:p>
          <a:p>
            <a:pPr lvl="1"/>
            <a:r>
              <a:rPr lang="fr-FR" altLang="en-US" noProof="0"/>
              <a:t>Deuxième niveau</a:t>
            </a:r>
          </a:p>
          <a:p>
            <a:pPr lvl="2"/>
            <a:r>
              <a:rPr lang="fr-FR" altLang="en-US" noProof="0"/>
              <a:t>Troisième niveau</a:t>
            </a:r>
          </a:p>
          <a:p>
            <a:pPr lvl="3"/>
            <a:r>
              <a:rPr lang="fr-FR" altLang="en-US" noProof="0"/>
              <a:t>Quatrième niveau</a:t>
            </a:r>
          </a:p>
          <a:p>
            <a:pPr lvl="4"/>
            <a:r>
              <a:rPr lang="fr-FR" altLang="en-US" noProof="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smtClean="0">
                <a:solidFill>
                  <a:prstClr val="black"/>
                </a:solidFill>
              </a:rPr>
              <a:pPr/>
              <a:t>1</a:t>
            </a:fld>
            <a:endParaRPr lang="fr-FR">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10</a:t>
            </a:fld>
            <a:endParaRPr lang="fr-FR">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11</a:t>
            </a:fld>
            <a:endParaRPr lang="fr-FR">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12</a:t>
            </a:fld>
            <a:endParaRPr lang="fr-FR">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13</a:t>
            </a:fld>
            <a:endParaRPr lang="fr-FR">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dirty="0"/>
              <a:t>D’après l’analyse de Fourier, ce chargement peut  être  exprimé  comme  une  somme  de  chargements  harmoniques</a:t>
            </a:r>
          </a:p>
          <a:p>
            <a:endParaRPr lang="fr-FR" dirty="0"/>
          </a:p>
          <a:p>
            <a:r>
              <a:rPr lang="fr-FR" dirty="0"/>
              <a:t>caractérisés  chacun  par  une  amplitude  A</a:t>
            </a:r>
          </a:p>
          <a:p>
            <a:r>
              <a:rPr lang="fr-FR" dirty="0"/>
              <a:t>j</a:t>
            </a:r>
          </a:p>
          <a:p>
            <a:r>
              <a:rPr lang="fr-FR" dirty="0"/>
              <a:t> et  une  pulsation  ω</a:t>
            </a:r>
          </a:p>
          <a:p>
            <a:r>
              <a:rPr lang="fr-FR" dirty="0"/>
              <a:t>j</a:t>
            </a:r>
          </a:p>
          <a:p>
            <a:r>
              <a:rPr lang="fr-FR" dirty="0"/>
              <a:t>.  Un  tel</a:t>
            </a:r>
          </a:p>
          <a:p>
            <a:r>
              <a:rPr lang="fr-FR" dirty="0"/>
              <a:t>chargement s'écrit sous la forme d'une somme d'harmoniques</a:t>
            </a: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6</a:t>
            </a:fld>
            <a:endParaRPr lang="fr-FR">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8</a:t>
            </a:fld>
            <a:endParaRPr lang="fr-FR">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9</a:t>
            </a:fld>
            <a:endParaRPr lang="fr-FR">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23/09/2022</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23/09/2022</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23/09/2022</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23/09/2022</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23/09/2022</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23/09/2022</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23/09/2022</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23/09/2022</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23/09/2022</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23/09/2022</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23/09/2022</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23/09/2022</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23/09/2022</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23/09/2022</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21.emf"/></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14.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98520" y="2173750"/>
            <a:ext cx="8791617" cy="861774"/>
          </a:xfrm>
          <a:prstGeom prst="rect">
            <a:avLst/>
          </a:prstGeom>
          <a:solidFill>
            <a:schemeClr val="accent1"/>
          </a:solidFill>
          <a:ln w="12700" cap="sq">
            <a:noFill/>
            <a:miter lim="800000"/>
            <a:headEnd type="none" w="sm" len="sm"/>
            <a:tailEnd type="none" w="sm" len="sm"/>
          </a:ln>
          <a:effectLst/>
        </p:spPr>
        <p:txBody>
          <a:bodyPr wrap="square">
            <a:spAutoFit/>
          </a:bodyPr>
          <a:lstStyle/>
          <a:p>
            <a:pPr algn="ctr" fontAlgn="auto">
              <a:spcBef>
                <a:spcPts val="0"/>
              </a:spcBef>
              <a:spcAft>
                <a:spcPts val="0"/>
              </a:spcAft>
            </a:pPr>
            <a:r>
              <a:rPr lang="fr-FR"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Dynamique des structures  1(DDS1)</a:t>
            </a:r>
            <a:endPar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endParaRPr>
          </a:p>
          <a:p>
            <a:pPr algn="ctr" fontAlgn="auto">
              <a:spcBef>
                <a:spcPts val="0"/>
              </a:spcBef>
              <a:spcAft>
                <a:spcPts val="0"/>
              </a:spcAft>
            </a:pP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(Master1 G.C)</a:t>
            </a:r>
          </a:p>
        </p:txBody>
      </p:sp>
      <p:sp>
        <p:nvSpPr>
          <p:cNvPr id="9" name="Text Box 19"/>
          <p:cNvSpPr txBox="1">
            <a:spLocks noChangeArrowheads="1"/>
          </p:cNvSpPr>
          <p:nvPr/>
        </p:nvSpPr>
        <p:spPr bwMode="auto">
          <a:xfrm>
            <a:off x="1142976" y="4643446"/>
            <a:ext cx="503238" cy="457200"/>
          </a:xfrm>
          <a:prstGeom prst="rect">
            <a:avLst/>
          </a:prstGeom>
          <a:noFill/>
          <a:ln w="9525">
            <a:noFill/>
            <a:miter lim="800000"/>
            <a:headEnd/>
            <a:tailEnd/>
          </a:ln>
          <a:effectLst/>
        </p:spPr>
        <p:txBody>
          <a:bodyPr>
            <a:spAutoFit/>
          </a:bodyPr>
          <a:lstStyle/>
          <a:p>
            <a:pPr fontAlgn="auto">
              <a:spcBef>
                <a:spcPct val="50000"/>
              </a:spcBef>
              <a:spcAft>
                <a:spcPts val="0"/>
              </a:spcAft>
            </a:pPr>
            <a:r>
              <a:rPr lang="fr-FR" sz="2400" b="1" dirty="0">
                <a:solidFill>
                  <a:srgbClr val="FFFFFF"/>
                </a:solidFill>
                <a:latin typeface="Times New Roman"/>
                <a:sym typeface="Wingdings 2" pitchFamily="18" charset="2"/>
              </a:rPr>
              <a:t></a:t>
            </a:r>
          </a:p>
        </p:txBody>
      </p:sp>
      <p:sp>
        <p:nvSpPr>
          <p:cNvPr id="10" name="Text Box 20"/>
          <p:cNvSpPr txBox="1">
            <a:spLocks noChangeArrowheads="1"/>
          </p:cNvSpPr>
          <p:nvPr/>
        </p:nvSpPr>
        <p:spPr bwMode="auto">
          <a:xfrm>
            <a:off x="1500165" y="4643446"/>
            <a:ext cx="5880147" cy="369332"/>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1800" b="1" dirty="0" err="1">
                <a:solidFill>
                  <a:srgbClr val="FF0000"/>
                </a:solidFill>
                <a:latin typeface="Arial"/>
                <a:cs typeface="Arial"/>
              </a:rPr>
              <a:t>Responsable</a:t>
            </a:r>
            <a:r>
              <a:rPr lang="en-US" sz="1800" b="1" dirty="0">
                <a:solidFill>
                  <a:srgbClr val="FF0000"/>
                </a:solidFill>
                <a:latin typeface="Arial"/>
                <a:cs typeface="Arial"/>
              </a:rPr>
              <a:t>:  </a:t>
            </a:r>
            <a:r>
              <a:rPr lang="en-US" sz="1800" b="1" dirty="0">
                <a:latin typeface="Arial"/>
                <a:cs typeface="Arial"/>
              </a:rPr>
              <a:t>Dr. </a:t>
            </a:r>
            <a:r>
              <a:rPr lang="fr-FR" sz="1800" b="1" dirty="0">
                <a:solidFill>
                  <a:srgbClr val="FFFFFF"/>
                </a:solidFill>
              </a:rPr>
              <a:t>GUETTICHE ABDELHEQ</a:t>
            </a:r>
          </a:p>
        </p:txBody>
      </p:sp>
      <p:sp>
        <p:nvSpPr>
          <p:cNvPr id="15" name="Text Box 18"/>
          <p:cNvSpPr txBox="1">
            <a:spLocks noChangeArrowheads="1"/>
          </p:cNvSpPr>
          <p:nvPr/>
        </p:nvSpPr>
        <p:spPr bwMode="auto">
          <a:xfrm>
            <a:off x="1068365" y="5413090"/>
            <a:ext cx="431800" cy="457200"/>
          </a:xfrm>
          <a:prstGeom prst="rect">
            <a:avLst/>
          </a:prstGeom>
          <a:noFill/>
          <a:ln w="9525">
            <a:noFill/>
            <a:miter lim="800000"/>
            <a:headEnd/>
            <a:tailEnd/>
          </a:ln>
          <a:effectLst/>
        </p:spPr>
        <p:txBody>
          <a:bodyPr>
            <a:spAutoFit/>
          </a:bodyPr>
          <a:lstStyle/>
          <a:p>
            <a:pPr algn="l">
              <a:spcBef>
                <a:spcPct val="50000"/>
              </a:spcBef>
            </a:pPr>
            <a:r>
              <a:rPr lang="fr-FR" sz="2400" b="1" dirty="0">
                <a:latin typeface="Times New Roman" pitchFamily="18" charset="0"/>
                <a:cs typeface="Times New Roman" pitchFamily="18" charset="0"/>
                <a:sym typeface="Wingdings 2" pitchFamily="18" charset="2"/>
              </a:rPr>
              <a:t></a:t>
            </a:r>
          </a:p>
        </p:txBody>
      </p:sp>
      <p:sp>
        <p:nvSpPr>
          <p:cNvPr id="16" name="Text Box 17"/>
          <p:cNvSpPr txBox="1">
            <a:spLocks noChangeArrowheads="1"/>
          </p:cNvSpPr>
          <p:nvPr/>
        </p:nvSpPr>
        <p:spPr bwMode="auto">
          <a:xfrm>
            <a:off x="1569227" y="5431435"/>
            <a:ext cx="4653408" cy="338554"/>
          </a:xfrm>
          <a:prstGeom prst="rect">
            <a:avLst/>
          </a:prstGeom>
          <a:noFill/>
          <a:ln w="9525">
            <a:noFill/>
            <a:miter lim="800000"/>
            <a:headEnd/>
            <a:tailEnd/>
          </a:ln>
          <a:effectLst/>
        </p:spPr>
        <p:txBody>
          <a:bodyPr wrap="square">
            <a:spAutoFit/>
          </a:bodyPr>
          <a:lstStyle/>
          <a:p>
            <a:pPr>
              <a:spcBef>
                <a:spcPct val="50000"/>
              </a:spcBef>
            </a:pPr>
            <a:r>
              <a:rPr lang="fr-FR" sz="1600" b="1" dirty="0"/>
              <a:t>ANNEE </a:t>
            </a:r>
            <a:r>
              <a:rPr lang="fr-FR" sz="1600" b="1"/>
              <a:t>UNIVERSITAIRE 2021- 2022</a:t>
            </a:r>
            <a:endParaRPr lang="fr-FR" sz="1600" b="1" dirty="0"/>
          </a:p>
        </p:txBody>
      </p:sp>
      <p:sp>
        <p:nvSpPr>
          <p:cNvPr id="14" name="object 7"/>
          <p:cNvSpPr txBox="1"/>
          <p:nvPr/>
        </p:nvSpPr>
        <p:spPr>
          <a:xfrm>
            <a:off x="224976" y="455610"/>
            <a:ext cx="5087487" cy="1245198"/>
          </a:xfrm>
          <a:prstGeom prst="rect">
            <a:avLst/>
          </a:prstGeom>
        </p:spPr>
        <p:txBody>
          <a:bodyPr wrap="square" lIns="0" tIns="0" rIns="0" bIns="0" rtlCol="0">
            <a:noAutofit/>
          </a:bodyPr>
          <a:lstStyle/>
          <a:p>
            <a:pPr marL="12700" marR="26730">
              <a:lnSpc>
                <a:spcPts val="1939"/>
              </a:lnSpc>
              <a:spcBef>
                <a:spcPts val="97"/>
              </a:spcBef>
            </a:pPr>
            <a:r>
              <a:rPr lang="fr-FR" sz="1800" spc="0" dirty="0">
                <a:solidFill>
                  <a:srgbClr val="FFFFFF"/>
                </a:solidFill>
                <a:latin typeface="+mj-lt"/>
                <a:cs typeface="Arial"/>
              </a:rPr>
              <a:t>CENTRE UNIVERSITAIRE  DE MILA</a:t>
            </a:r>
            <a:endParaRPr lang="fr-FR" sz="1800" dirty="0">
              <a:latin typeface="+mj-lt"/>
              <a:cs typeface="Arial"/>
            </a:endParaRPr>
          </a:p>
          <a:p>
            <a:pPr marL="12700" indent="0">
              <a:lnSpc>
                <a:spcPct val="150462"/>
              </a:lnSpc>
              <a:spcBef>
                <a:spcPts val="407"/>
              </a:spcBef>
            </a:pPr>
            <a:r>
              <a:rPr lang="fr-FR" sz="1800" spc="0" dirty="0">
                <a:solidFill>
                  <a:srgbClr val="FFFFFF"/>
                </a:solidFill>
                <a:latin typeface="+mj-lt"/>
                <a:cs typeface="Arial"/>
              </a:rPr>
              <a:t>INSTITUT </a:t>
            </a:r>
            <a:r>
              <a:rPr sz="1800" spc="0" dirty="0">
                <a:solidFill>
                  <a:srgbClr val="FFFFFF"/>
                </a:solidFill>
                <a:latin typeface="+mj-lt"/>
                <a:cs typeface="Arial"/>
              </a:rPr>
              <a:t>DES SCIENCES </a:t>
            </a:r>
            <a:r>
              <a:rPr lang="fr-FR" sz="1800" dirty="0">
                <a:solidFill>
                  <a:srgbClr val="FFFFFF"/>
                </a:solidFill>
                <a:latin typeface="+mj-lt"/>
                <a:cs typeface="Arial"/>
              </a:rPr>
              <a:t>ET TECHNOLOGIE</a:t>
            </a:r>
            <a:r>
              <a:rPr sz="1800" spc="0" dirty="0">
                <a:solidFill>
                  <a:srgbClr val="FFFFFF"/>
                </a:solidFill>
                <a:latin typeface="+mj-lt"/>
                <a:cs typeface="Arial"/>
              </a:rPr>
              <a:t> </a:t>
            </a:r>
            <a:r>
              <a:rPr sz="1800" dirty="0">
                <a:solidFill>
                  <a:srgbClr val="FFFFFF"/>
                </a:solidFill>
                <a:latin typeface="+mj-lt"/>
                <a:cs typeface="Arial"/>
              </a:rPr>
              <a:t>DEPARTEMENT </a:t>
            </a:r>
            <a:r>
              <a:rPr lang="en-US" sz="1800" dirty="0">
                <a:solidFill>
                  <a:srgbClr val="FFFFFF"/>
                </a:solidFill>
                <a:latin typeface="+mj-lt"/>
                <a:cs typeface="Arial"/>
              </a:rPr>
              <a:t>SCIENCES ET TECHNIQUES </a:t>
            </a:r>
            <a:endParaRPr sz="1800" dirty="0">
              <a:solidFill>
                <a:srgbClr val="FFFFFF"/>
              </a:solidFill>
              <a:latin typeface="+mj-lt"/>
              <a:cs typeface="Arial"/>
            </a:endParaRP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solidFill>
                  <a:srgbClr val="FFFFFF"/>
                </a:solidFill>
              </a:rPr>
              <a:pPr/>
              <a:t>1</a:t>
            </a:fld>
            <a:endParaRPr lang="fr-BE" dirty="0">
              <a:solidFill>
                <a:srgbClr val="FFFFFF"/>
              </a:solidFill>
            </a:endParaRPr>
          </a:p>
        </p:txBody>
      </p:sp>
    </p:spTree>
    <p:extLst>
      <p:ext uri="{BB962C8B-B14F-4D97-AF65-F5344CB8AC3E}">
        <p14:creationId xmlns:p14="http://schemas.microsoft.com/office/powerpoint/2010/main" val="1338919450"/>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249052" y="72008"/>
                <a:ext cx="8715436" cy="6741368"/>
              </a:xfrm>
              <a:prstGeom prst="rect">
                <a:avLst/>
              </a:prstGeom>
              <a:ln>
                <a:solidFill>
                  <a:schemeClr val="accent1"/>
                </a:solidFill>
              </a:ln>
            </p:spPr>
            <p:txBody>
              <a:bodyPr/>
              <a:lstStyle/>
              <a:p>
                <a:pPr>
                  <a:lnSpc>
                    <a:spcPct val="150000"/>
                  </a:lnSpc>
                </a:pPr>
                <a:r>
                  <a:rPr lang="fr-FR" sz="2000" kern="0" dirty="0">
                    <a:latin typeface="Times New Roman"/>
                    <a:ea typeface="+mj-ea"/>
                    <a:cs typeface="+mj-cs"/>
                  </a:rPr>
                  <a:t>Donc Pour faire un schéma de calcul deux hypothèses sont utilisés :</a:t>
                </a:r>
              </a:p>
              <a:p>
                <a:r>
                  <a:rPr lang="fr-FR" sz="2000" kern="0" dirty="0">
                    <a:latin typeface="Times New Roman"/>
                    <a:ea typeface="+mj-ea"/>
                    <a:cs typeface="+mj-cs"/>
                  </a:rPr>
                  <a:t>-   L’approche par concentration des masses.</a:t>
                </a:r>
              </a:p>
              <a:p>
                <a:pPr marL="342900" indent="-342900">
                  <a:buFontTx/>
                  <a:buChar char="-"/>
                </a:pPr>
                <a:r>
                  <a:rPr lang="fr-FR" sz="2000" kern="0" dirty="0">
                    <a:latin typeface="Times New Roman"/>
                    <a:ea typeface="+mj-ea"/>
                    <a:cs typeface="+mj-cs"/>
                  </a:rPr>
                  <a:t>L’approche des déplacements généralisés.</a:t>
                </a:r>
              </a:p>
              <a:p>
                <a:pPr lvl="0">
                  <a:lnSpc>
                    <a:spcPct val="150000"/>
                  </a:lnSpc>
                </a:pPr>
                <a:r>
                  <a:rPr lang="fr-FR" sz="2000" kern="0" dirty="0">
                    <a:solidFill>
                      <a:srgbClr val="FFC000"/>
                    </a:solidFill>
                    <a:latin typeface="Times New Roman"/>
                    <a:ea typeface="+mj-ea"/>
                    <a:cs typeface="+mj-cs"/>
                  </a:rPr>
                  <a:t>4.1- L’approche</a:t>
                </a:r>
                <a:r>
                  <a:rPr lang="fr-FR" sz="2000" dirty="0">
                    <a:solidFill>
                      <a:srgbClr val="FFC000"/>
                    </a:solidFill>
                  </a:rPr>
                  <a:t> par concentration des masses:</a:t>
                </a:r>
              </a:p>
              <a:p>
                <a:pPr>
                  <a:lnSpc>
                    <a:spcPct val="150000"/>
                  </a:lnSpc>
                </a:pPr>
                <a:endParaRPr lang="fr-FR" sz="2000" kern="0" dirty="0">
                  <a:latin typeface="Times New Roman"/>
                  <a:ea typeface="+mj-ea"/>
                  <a:cs typeface="+mj-cs"/>
                </a:endParaRPr>
              </a:p>
              <a:p>
                <a:pPr>
                  <a:lnSpc>
                    <a:spcPct val="150000"/>
                  </a:lnSpc>
                </a:pPr>
                <a:endParaRPr lang="en-US" sz="2000" dirty="0">
                  <a:solidFill>
                    <a:srgbClr val="FF0000"/>
                  </a:solidFill>
                </a:endParaRPr>
              </a:p>
              <a:p>
                <a:pPr>
                  <a:lnSpc>
                    <a:spcPct val="150000"/>
                  </a:lnSpc>
                </a:pPr>
                <a:endParaRPr lang="en-US" sz="2000" dirty="0">
                  <a:solidFill>
                    <a:srgbClr val="FF0000"/>
                  </a:solidFill>
                </a:endParaRPr>
              </a:p>
              <a:p>
                <a:pPr>
                  <a:lnSpc>
                    <a:spcPct val="150000"/>
                  </a:lnSpc>
                </a:pPr>
                <a:endParaRPr lang="en-US" sz="2000" dirty="0">
                  <a:solidFill>
                    <a:srgbClr val="FF0000"/>
                  </a:solidFill>
                </a:endParaRPr>
              </a:p>
              <a:p>
                <a:pPr lvl="0" algn="just">
                  <a:lnSpc>
                    <a:spcPct val="150000"/>
                  </a:lnSpc>
                </a:pPr>
                <a:r>
                  <a:rPr lang="fr-FR" sz="2000" dirty="0">
                    <a:solidFill>
                      <a:srgbClr val="FFC000"/>
                    </a:solidFill>
                  </a:rPr>
                  <a:t>4.2 L’approche des déplacements généralisés</a:t>
                </a:r>
                <a:r>
                  <a:rPr lang="fr-FR" sz="2000" dirty="0"/>
                  <a:t>: Cette méthode est fondée sur l’hypothèse selon la quelle la déformée d’une poutre simple est représentée en série trigonométrique (série de Fourier). </a:t>
                </a:r>
                <a14:m>
                  <m:oMath xmlns:m="http://schemas.openxmlformats.org/officeDocument/2006/math">
                    <m:r>
                      <a:rPr lang="fr-FR" sz="2000" i="1">
                        <a:latin typeface="Cambria Math"/>
                      </a:rPr>
                      <m:t>𝑣</m:t>
                    </m:r>
                    <m:d>
                      <m:dPr>
                        <m:ctrlPr>
                          <a:rPr lang="fr-FR" sz="2000" i="1">
                            <a:latin typeface="Cambria Math" panose="02040503050406030204" pitchFamily="18" charset="0"/>
                          </a:rPr>
                        </m:ctrlPr>
                      </m:dPr>
                      <m:e>
                        <m:r>
                          <a:rPr lang="fr-FR" sz="2000" i="1">
                            <a:latin typeface="Cambria Math"/>
                          </a:rPr>
                          <m:t>𝑥</m:t>
                        </m:r>
                      </m:e>
                    </m:d>
                    <m:r>
                      <a:rPr lang="fr-FR" sz="2000" i="1">
                        <a:latin typeface="Cambria Math"/>
                      </a:rPr>
                      <m:t>=</m:t>
                    </m:r>
                    <m:nary>
                      <m:naryPr>
                        <m:chr m:val="∑"/>
                        <m:limLoc m:val="undOvr"/>
                        <m:ctrlPr>
                          <a:rPr lang="fr-FR" sz="2000" i="1">
                            <a:latin typeface="Cambria Math" panose="02040503050406030204" pitchFamily="18" charset="0"/>
                          </a:rPr>
                        </m:ctrlPr>
                      </m:naryPr>
                      <m:sub>
                        <m:r>
                          <a:rPr lang="fr-FR" sz="2000" i="1">
                            <a:latin typeface="Cambria Math"/>
                          </a:rPr>
                          <m:t>𝑛</m:t>
                        </m:r>
                        <m:r>
                          <a:rPr lang="fr-FR" sz="2000" i="1">
                            <a:latin typeface="Cambria Math"/>
                          </a:rPr>
                          <m:t>=</m:t>
                        </m:r>
                        <m:r>
                          <a:rPr lang="fr-FR" sz="2000" i="1">
                            <a:latin typeface="Cambria Math"/>
                          </a:rPr>
                          <m:t>1</m:t>
                        </m:r>
                      </m:sub>
                      <m:sup>
                        <m:r>
                          <a:rPr lang="fr-FR" sz="2000" i="1">
                            <a:latin typeface="Cambria Math"/>
                          </a:rPr>
                          <m:t>∞</m:t>
                        </m:r>
                      </m:sup>
                      <m:e>
                        <m:sSub>
                          <m:sSubPr>
                            <m:ctrlPr>
                              <a:rPr lang="fr-FR" sz="2000" i="1">
                                <a:latin typeface="Cambria Math" panose="02040503050406030204" pitchFamily="18" charset="0"/>
                              </a:rPr>
                            </m:ctrlPr>
                          </m:sSubPr>
                          <m:e>
                            <m:r>
                              <a:rPr lang="fr-FR" sz="2000" i="1">
                                <a:latin typeface="Cambria Math"/>
                              </a:rPr>
                              <m:t>𝑏</m:t>
                            </m:r>
                          </m:e>
                          <m:sub>
                            <m:r>
                              <a:rPr lang="fr-FR" sz="2000" i="1">
                                <a:latin typeface="Cambria Math"/>
                              </a:rPr>
                              <m:t>𝑛</m:t>
                            </m:r>
                          </m:sub>
                        </m:sSub>
                        <m:r>
                          <a:rPr lang="fr-FR" sz="2000" i="1">
                            <a:latin typeface="Cambria Math"/>
                          </a:rPr>
                          <m:t>𝑠𝑖𝑛</m:t>
                        </m:r>
                        <m:d>
                          <m:dPr>
                            <m:ctrlPr>
                              <a:rPr lang="fr-FR" sz="2000" i="1">
                                <a:latin typeface="Cambria Math" panose="02040503050406030204" pitchFamily="18" charset="0"/>
                              </a:rPr>
                            </m:ctrlPr>
                          </m:dPr>
                          <m:e>
                            <m:f>
                              <m:fPr>
                                <m:ctrlPr>
                                  <a:rPr lang="fr-FR" sz="2000" i="1">
                                    <a:latin typeface="Cambria Math" panose="02040503050406030204" pitchFamily="18" charset="0"/>
                                  </a:rPr>
                                </m:ctrlPr>
                              </m:fPr>
                              <m:num>
                                <m:r>
                                  <a:rPr lang="fr-FR" sz="2000" i="1">
                                    <a:latin typeface="Cambria Math"/>
                                  </a:rPr>
                                  <m:t>𝑛</m:t>
                                </m:r>
                                <m:r>
                                  <a:rPr lang="fr-FR" sz="2000" i="1">
                                    <a:latin typeface="Cambria Math"/>
                                  </a:rPr>
                                  <m:t>.</m:t>
                                </m:r>
                                <m:r>
                                  <a:rPr lang="fr-FR" sz="2000" i="1">
                                    <a:latin typeface="Cambria Math"/>
                                  </a:rPr>
                                  <m:t>𝜋</m:t>
                                </m:r>
                                <m:r>
                                  <a:rPr lang="fr-FR" sz="2000" i="1">
                                    <a:latin typeface="Cambria Math"/>
                                  </a:rPr>
                                  <m:t>.</m:t>
                                </m:r>
                                <m:r>
                                  <a:rPr lang="fr-FR" sz="2000" i="1">
                                    <a:latin typeface="Cambria Math"/>
                                  </a:rPr>
                                  <m:t>𝑥</m:t>
                                </m:r>
                              </m:num>
                              <m:den>
                                <m:r>
                                  <a:rPr lang="fr-FR" sz="2000" i="1">
                                    <a:latin typeface="Cambria Math"/>
                                  </a:rPr>
                                  <m:t>𝐿</m:t>
                                </m:r>
                              </m:den>
                            </m:f>
                          </m:e>
                        </m:d>
                        <m:r>
                          <a:rPr lang="fr-FR" sz="2000" b="0" i="1" smtClean="0">
                            <a:latin typeface="Cambria Math"/>
                          </a:rPr>
                          <m:t>.</m:t>
                        </m:r>
                      </m:e>
                    </m:nary>
                  </m:oMath>
                </a14:m>
                <a:endParaRPr lang="en-US" sz="2000" dirty="0">
                  <a:solidFill>
                    <a:srgbClr val="FF0000"/>
                  </a:solidFill>
                </a:endParaRPr>
              </a:p>
            </p:txBody>
          </p:sp>
        </mc:Choice>
        <mc:Fallback xmlns="">
          <p:sp>
            <p:nvSpPr>
              <p:cNvPr id="4" name="Rectangle 2"/>
              <p:cNvSpPr txBox="1">
                <a:spLocks noRot="1" noChangeAspect="1" noMove="1" noResize="1" noEditPoints="1" noAdjustHandles="1" noChangeArrowheads="1" noChangeShapeType="1" noTextEdit="1"/>
              </p:cNvSpPr>
              <p:nvPr/>
            </p:nvSpPr>
            <p:spPr>
              <a:xfrm>
                <a:off x="249052" y="72008"/>
                <a:ext cx="8715436" cy="6741368"/>
              </a:xfrm>
              <a:prstGeom prst="rect">
                <a:avLst/>
              </a:prstGeom>
              <a:blipFill rotWithShape="1">
                <a:blip r:embed="rId3"/>
                <a:stretch>
                  <a:fillRect l="-698" r="-559"/>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7033481" y="6428184"/>
            <a:ext cx="1905000" cy="457200"/>
          </a:xfrm>
        </p:spPr>
        <p:txBody>
          <a:bodyPr/>
          <a:lstStyle/>
          <a:p>
            <a:fld id="{CF4668DC-857F-487D-BFFA-8C0CA5037977}" type="slidenum">
              <a:rPr lang="fr-BE" smtClean="0">
                <a:solidFill>
                  <a:srgbClr val="FFFFFF"/>
                </a:solidFill>
              </a:rPr>
              <a:pPr/>
              <a:t>10</a:t>
            </a:fld>
            <a:endParaRPr lang="fr-BE" dirty="0">
              <a:solidFill>
                <a:srgbClr val="FFFFFF"/>
              </a:solidFill>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591" y="1628800"/>
            <a:ext cx="7128793" cy="1944216"/>
          </a:xfrm>
          <a:prstGeom prst="rect">
            <a:avLst/>
          </a:prstGeom>
          <a:ln/>
        </p:spPr>
        <p:style>
          <a:lnRef idx="2">
            <a:schemeClr val="dk1"/>
          </a:lnRef>
          <a:fillRef idx="1">
            <a:schemeClr val="lt1"/>
          </a:fillRef>
          <a:effectRef idx="0">
            <a:schemeClr val="dk1"/>
          </a:effectRef>
          <a:fontRef idx="minor">
            <a:schemeClr val="dk1"/>
          </a:fontRef>
        </p:style>
      </p:pic>
      <p:sp>
        <p:nvSpPr>
          <p:cNvPr id="3" name="Rectangle 4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pSp>
        <p:nvGrpSpPr>
          <p:cNvPr id="7" name="Group 3"/>
          <p:cNvGrpSpPr>
            <a:grpSpLocks noChangeAspect="1"/>
          </p:cNvGrpSpPr>
          <p:nvPr/>
        </p:nvGrpSpPr>
        <p:grpSpPr bwMode="auto">
          <a:xfrm>
            <a:off x="971600" y="5079500"/>
            <a:ext cx="6768752" cy="1733876"/>
            <a:chOff x="-117" y="6515"/>
            <a:chExt cx="9947" cy="3698"/>
          </a:xfrm>
        </p:grpSpPr>
        <p:sp>
          <p:nvSpPr>
            <p:cNvPr id="8" name="AutoShape 42"/>
            <p:cNvSpPr>
              <a:spLocks noChangeAspect="1" noChangeArrowheads="1" noTextEdit="1"/>
            </p:cNvSpPr>
            <p:nvPr/>
          </p:nvSpPr>
          <p:spPr bwMode="auto">
            <a:xfrm>
              <a:off x="-117" y="6515"/>
              <a:ext cx="9947" cy="3698"/>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9" name="AutoShape 41"/>
            <p:cNvSpPr>
              <a:spLocks noChangeArrowheads="1"/>
            </p:cNvSpPr>
            <p:nvPr/>
          </p:nvSpPr>
          <p:spPr bwMode="auto">
            <a:xfrm>
              <a:off x="3565" y="6903"/>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1" name="AutoShape 40"/>
            <p:cNvSpPr>
              <a:spLocks noChangeShapeType="1"/>
            </p:cNvSpPr>
            <p:nvPr/>
          </p:nvSpPr>
          <p:spPr bwMode="auto">
            <a:xfrm>
              <a:off x="3443" y="7124"/>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3" name="AutoShape 39"/>
            <p:cNvSpPr>
              <a:spLocks noChangeArrowheads="1"/>
            </p:cNvSpPr>
            <p:nvPr/>
          </p:nvSpPr>
          <p:spPr bwMode="auto">
            <a:xfrm>
              <a:off x="7327" y="6905"/>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6" name="AutoShape 38"/>
            <p:cNvSpPr>
              <a:spLocks noChangeShapeType="1"/>
            </p:cNvSpPr>
            <p:nvPr/>
          </p:nvSpPr>
          <p:spPr bwMode="auto">
            <a:xfrm>
              <a:off x="7205" y="7198"/>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7" name="AutoShape 37"/>
            <p:cNvSpPr>
              <a:spLocks noChangeShapeType="1"/>
            </p:cNvSpPr>
            <p:nvPr/>
          </p:nvSpPr>
          <p:spPr bwMode="auto">
            <a:xfrm>
              <a:off x="7205" y="7124"/>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8" name="AutoShape 36"/>
            <p:cNvSpPr>
              <a:spLocks noChangeShapeType="1"/>
            </p:cNvSpPr>
            <p:nvPr/>
          </p:nvSpPr>
          <p:spPr bwMode="auto">
            <a:xfrm>
              <a:off x="3682" y="6903"/>
              <a:ext cx="3762" cy="2"/>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19" name="Text Box 35"/>
            <p:cNvSpPr txBox="1">
              <a:spLocks noChangeArrowheads="1"/>
            </p:cNvSpPr>
            <p:nvPr/>
          </p:nvSpPr>
          <p:spPr bwMode="auto">
            <a:xfrm>
              <a:off x="4069" y="7063"/>
              <a:ext cx="315" cy="255"/>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x</a:t>
              </a:r>
              <a:endParaRPr kumimoji="0" lang="fr-FR" altLang="fr-FR" sz="1800" b="0" i="0" u="none" strike="noStrike" cap="none" normalizeH="0" baseline="0" dirty="0">
                <a:ln>
                  <a:noFill/>
                </a:ln>
                <a:solidFill>
                  <a:schemeClr val="bg2"/>
                </a:solidFill>
                <a:effectLst/>
                <a:latin typeface="Arial" pitchFamily="34" charset="0"/>
                <a:cs typeface="Arial" pitchFamily="34" charset="0"/>
              </a:endParaRPr>
            </a:p>
          </p:txBody>
        </p:sp>
        <p:sp>
          <p:nvSpPr>
            <p:cNvPr id="20" name="AutoShape 34"/>
            <p:cNvSpPr>
              <a:spLocks noChangeShapeType="1"/>
            </p:cNvSpPr>
            <p:nvPr/>
          </p:nvSpPr>
          <p:spPr bwMode="auto">
            <a:xfrm>
              <a:off x="3682" y="7374"/>
              <a:ext cx="887" cy="1"/>
            </a:xfrm>
            <a:prstGeom prst="straightConnector1">
              <a:avLst/>
            </a:prstGeom>
            <a:ln>
              <a:headEnd/>
              <a:tailEnd type="triangl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1" name="AutoShape 33"/>
            <p:cNvSpPr>
              <a:spLocks noChangeShapeType="1"/>
            </p:cNvSpPr>
            <p:nvPr/>
          </p:nvSpPr>
          <p:spPr bwMode="auto">
            <a:xfrm>
              <a:off x="3682" y="7199"/>
              <a:ext cx="1" cy="49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2" name="AutoShape 32"/>
            <p:cNvSpPr>
              <a:spLocks noChangeShapeType="1"/>
            </p:cNvSpPr>
            <p:nvPr/>
          </p:nvSpPr>
          <p:spPr bwMode="auto">
            <a:xfrm>
              <a:off x="3691" y="7588"/>
              <a:ext cx="3753" cy="1"/>
            </a:xfrm>
            <a:prstGeom prst="straightConnector1">
              <a:avLst/>
            </a:prstGeom>
            <a:ln>
              <a:headEnd type="stealth" w="med" len="sm"/>
              <a:tailEnd type="stealth" w="med"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3" name="AutoShape 31"/>
            <p:cNvSpPr>
              <a:spLocks noChangeShapeType="1"/>
            </p:cNvSpPr>
            <p:nvPr/>
          </p:nvSpPr>
          <p:spPr bwMode="auto">
            <a:xfrm>
              <a:off x="7444" y="7199"/>
              <a:ext cx="1" cy="49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4" name="Text Box 30"/>
            <p:cNvSpPr txBox="1">
              <a:spLocks noChangeArrowheads="1"/>
            </p:cNvSpPr>
            <p:nvPr/>
          </p:nvSpPr>
          <p:spPr bwMode="auto">
            <a:xfrm>
              <a:off x="5381" y="7279"/>
              <a:ext cx="162" cy="255"/>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a:ln>
                    <a:noFill/>
                  </a:ln>
                  <a:solidFill>
                    <a:schemeClr val="bg2"/>
                  </a:solidFill>
                  <a:effectLst/>
                  <a:latin typeface="Italic"/>
                  <a:ea typeface="Calibri" pitchFamily="34" charset="0"/>
                  <a:cs typeface="Arial" pitchFamily="34" charset="0"/>
                </a:rPr>
                <a:t>l</a:t>
              </a:r>
              <a:endParaRPr kumimoji="0" lang="fr-FR" altLang="fr-FR" sz="1800" b="0" i="0" u="none" strike="noStrike" cap="none" normalizeH="0" baseline="0">
                <a:ln>
                  <a:noFill/>
                </a:ln>
                <a:solidFill>
                  <a:schemeClr val="bg2"/>
                </a:solidFill>
                <a:effectLst/>
                <a:latin typeface="Arial" pitchFamily="34" charset="0"/>
                <a:cs typeface="Arial" pitchFamily="34" charset="0"/>
              </a:endParaRPr>
            </a:p>
          </p:txBody>
        </p:sp>
        <p:sp>
          <p:nvSpPr>
            <p:cNvPr id="25" name="Freeform 29"/>
            <p:cNvSpPr>
              <a:spLocks/>
            </p:cNvSpPr>
            <p:nvPr/>
          </p:nvSpPr>
          <p:spPr bwMode="auto">
            <a:xfrm>
              <a:off x="3691" y="6695"/>
              <a:ext cx="3753" cy="285"/>
            </a:xfrm>
            <a:custGeom>
              <a:avLst/>
              <a:gdLst>
                <a:gd name="T0" fmla="*/ 0 w 3753"/>
                <a:gd name="T1" fmla="*/ 208 h 285"/>
                <a:gd name="T2" fmla="*/ 1171 w 3753"/>
                <a:gd name="T3" fmla="*/ 11 h 285"/>
                <a:gd name="T4" fmla="*/ 2221 w 3753"/>
                <a:gd name="T5" fmla="*/ 273 h 285"/>
                <a:gd name="T6" fmla="*/ 3319 w 3753"/>
                <a:gd name="T7" fmla="*/ 86 h 285"/>
                <a:gd name="T8" fmla="*/ 3753 w 3753"/>
                <a:gd name="T9" fmla="*/ 208 h 285"/>
              </a:gdLst>
              <a:ahLst/>
              <a:cxnLst>
                <a:cxn ang="0">
                  <a:pos x="T0" y="T1"/>
                </a:cxn>
                <a:cxn ang="0">
                  <a:pos x="T2" y="T3"/>
                </a:cxn>
                <a:cxn ang="0">
                  <a:pos x="T4" y="T5"/>
                </a:cxn>
                <a:cxn ang="0">
                  <a:pos x="T6" y="T7"/>
                </a:cxn>
                <a:cxn ang="0">
                  <a:pos x="T8" y="T9"/>
                </a:cxn>
              </a:cxnLst>
              <a:rect l="0" t="0" r="r" b="b"/>
              <a:pathLst>
                <a:path w="3753" h="285">
                  <a:moveTo>
                    <a:pt x="0" y="208"/>
                  </a:moveTo>
                  <a:cubicBezTo>
                    <a:pt x="195" y="175"/>
                    <a:pt x="801" y="0"/>
                    <a:pt x="1171" y="11"/>
                  </a:cubicBezTo>
                  <a:cubicBezTo>
                    <a:pt x="1541" y="22"/>
                    <a:pt x="1863" y="261"/>
                    <a:pt x="2221" y="273"/>
                  </a:cubicBezTo>
                  <a:cubicBezTo>
                    <a:pt x="2579" y="285"/>
                    <a:pt x="3064" y="97"/>
                    <a:pt x="3319" y="86"/>
                  </a:cubicBezTo>
                  <a:cubicBezTo>
                    <a:pt x="3574" y="75"/>
                    <a:pt x="3654" y="188"/>
                    <a:pt x="3753" y="208"/>
                  </a:cubicBezTo>
                </a:path>
              </a:pathLst>
            </a:cu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6" name="AutoShape 28"/>
            <p:cNvSpPr>
              <a:spLocks noChangeArrowheads="1"/>
            </p:cNvSpPr>
            <p:nvPr/>
          </p:nvSpPr>
          <p:spPr bwMode="auto">
            <a:xfrm>
              <a:off x="3565" y="8359"/>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7" name="AutoShape 27"/>
            <p:cNvSpPr>
              <a:spLocks noChangeShapeType="1"/>
            </p:cNvSpPr>
            <p:nvPr/>
          </p:nvSpPr>
          <p:spPr bwMode="auto">
            <a:xfrm>
              <a:off x="3443" y="8580"/>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8" name="AutoShape 26"/>
            <p:cNvSpPr>
              <a:spLocks noChangeArrowheads="1"/>
            </p:cNvSpPr>
            <p:nvPr/>
          </p:nvSpPr>
          <p:spPr bwMode="auto">
            <a:xfrm>
              <a:off x="7327" y="8361"/>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29" name="AutoShape 25"/>
            <p:cNvSpPr>
              <a:spLocks noChangeShapeType="1"/>
            </p:cNvSpPr>
            <p:nvPr/>
          </p:nvSpPr>
          <p:spPr bwMode="auto">
            <a:xfrm>
              <a:off x="7205" y="8654"/>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0" name="AutoShape 24"/>
            <p:cNvSpPr>
              <a:spLocks noChangeShapeType="1"/>
            </p:cNvSpPr>
            <p:nvPr/>
          </p:nvSpPr>
          <p:spPr bwMode="auto">
            <a:xfrm>
              <a:off x="7205" y="8580"/>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1" name="AutoShape 23"/>
            <p:cNvSpPr>
              <a:spLocks noChangeShapeType="1"/>
            </p:cNvSpPr>
            <p:nvPr/>
          </p:nvSpPr>
          <p:spPr bwMode="auto">
            <a:xfrm>
              <a:off x="3682" y="8359"/>
              <a:ext cx="3762" cy="2"/>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2" name="Freeform 22"/>
            <p:cNvSpPr>
              <a:spLocks/>
            </p:cNvSpPr>
            <p:nvPr/>
          </p:nvSpPr>
          <p:spPr bwMode="auto">
            <a:xfrm>
              <a:off x="3691" y="8077"/>
              <a:ext cx="3753" cy="282"/>
            </a:xfrm>
            <a:custGeom>
              <a:avLst/>
              <a:gdLst>
                <a:gd name="T0" fmla="*/ 0 w 3753"/>
                <a:gd name="T1" fmla="*/ 282 h 282"/>
                <a:gd name="T2" fmla="*/ 853 w 3753"/>
                <a:gd name="T3" fmla="*/ 86 h 282"/>
                <a:gd name="T4" fmla="*/ 1954 w 3753"/>
                <a:gd name="T5" fmla="*/ 1 h 282"/>
                <a:gd name="T6" fmla="*/ 2937 w 3753"/>
                <a:gd name="T7" fmla="*/ 83 h 282"/>
                <a:gd name="T8" fmla="*/ 3753 w 3753"/>
                <a:gd name="T9" fmla="*/ 282 h 282"/>
              </a:gdLst>
              <a:ahLst/>
              <a:cxnLst>
                <a:cxn ang="0">
                  <a:pos x="T0" y="T1"/>
                </a:cxn>
                <a:cxn ang="0">
                  <a:pos x="T2" y="T3"/>
                </a:cxn>
                <a:cxn ang="0">
                  <a:pos x="T4" y="T5"/>
                </a:cxn>
                <a:cxn ang="0">
                  <a:pos x="T6" y="T7"/>
                </a:cxn>
                <a:cxn ang="0">
                  <a:pos x="T8" y="T9"/>
                </a:cxn>
              </a:cxnLst>
              <a:rect l="0" t="0" r="r" b="b"/>
              <a:pathLst>
                <a:path w="3753" h="282">
                  <a:moveTo>
                    <a:pt x="0" y="282"/>
                  </a:moveTo>
                  <a:cubicBezTo>
                    <a:pt x="142" y="249"/>
                    <a:pt x="527" y="133"/>
                    <a:pt x="853" y="86"/>
                  </a:cubicBezTo>
                  <a:cubicBezTo>
                    <a:pt x="1179" y="39"/>
                    <a:pt x="1607" y="2"/>
                    <a:pt x="1954" y="1"/>
                  </a:cubicBezTo>
                  <a:cubicBezTo>
                    <a:pt x="2301" y="0"/>
                    <a:pt x="2637" y="36"/>
                    <a:pt x="2937" y="83"/>
                  </a:cubicBezTo>
                  <a:cubicBezTo>
                    <a:pt x="3237" y="130"/>
                    <a:pt x="3583" y="241"/>
                    <a:pt x="3753" y="282"/>
                  </a:cubicBezTo>
                </a:path>
              </a:pathLst>
            </a:cu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3" name="Text Box 21"/>
            <p:cNvSpPr txBox="1">
              <a:spLocks noChangeArrowheads="1"/>
            </p:cNvSpPr>
            <p:nvPr/>
          </p:nvSpPr>
          <p:spPr bwMode="auto">
            <a:xfrm>
              <a:off x="1473" y="8223"/>
              <a:ext cx="1774" cy="357"/>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b</a:t>
              </a:r>
              <a:r>
                <a:rPr kumimoji="0" lang="fr-FR" altLang="fr-FR" sz="1200" b="1" i="0" u="none" strike="noStrike" cap="none" normalizeH="0" baseline="-30000" dirty="0" err="1">
                  <a:ln>
                    <a:noFill/>
                  </a:ln>
                  <a:solidFill>
                    <a:schemeClr val="bg2"/>
                  </a:solidFill>
                  <a:effectLst/>
                  <a:latin typeface="Italic"/>
                  <a:ea typeface="Calibri" pitchFamily="34" charset="0"/>
                  <a:cs typeface="Arial" pitchFamily="34" charset="0"/>
                </a:rPr>
                <a:t>1</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sin</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a:t>
              </a:r>
              <a:r>
                <a:rPr kumimoji="0" lang="fr-FR" altLang="fr-FR" sz="1200" b="1" i="0" u="none" strike="noStrike" cap="none" normalizeH="0" baseline="0" dirty="0">
                  <a:ln>
                    <a:noFill/>
                  </a:ln>
                  <a:solidFill>
                    <a:schemeClr val="bg2"/>
                  </a:solidFill>
                  <a:effectLst/>
                  <a:latin typeface="Italic"/>
                  <a:ea typeface="Calibri" pitchFamily="34" charset="0"/>
                  <a:cs typeface="Italic"/>
                  <a:sym typeface="Symbol" pitchFamily="18" charset="2"/>
                </a:rPr>
                <a:t></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.x/l)</a:t>
              </a:r>
              <a:endParaRPr kumimoji="0" lang="fr-FR" altLang="fr-FR" sz="1200" b="1" i="0" u="none" strike="noStrike" cap="none" normalizeH="0" baseline="0" dirty="0">
                <a:ln>
                  <a:noFill/>
                </a:ln>
                <a:solidFill>
                  <a:schemeClr val="bg2"/>
                </a:solidFill>
                <a:effectLst/>
                <a:latin typeface="Italic"/>
                <a:ea typeface="Calibri" pitchFamily="34" charset="0"/>
                <a:cs typeface="Italic"/>
                <a:sym typeface="Symbol" pitchFamily="18" charset="2"/>
              </a:endParaRPr>
            </a:p>
          </p:txBody>
        </p:sp>
        <p:sp>
          <p:nvSpPr>
            <p:cNvPr id="34" name="AutoShape 20"/>
            <p:cNvSpPr>
              <a:spLocks noChangeArrowheads="1"/>
            </p:cNvSpPr>
            <p:nvPr/>
          </p:nvSpPr>
          <p:spPr bwMode="auto">
            <a:xfrm>
              <a:off x="3565" y="9151"/>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5" name="AutoShape 19"/>
            <p:cNvSpPr>
              <a:spLocks noChangeShapeType="1"/>
            </p:cNvSpPr>
            <p:nvPr/>
          </p:nvSpPr>
          <p:spPr bwMode="auto">
            <a:xfrm>
              <a:off x="3443" y="9372"/>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6" name="AutoShape 18"/>
            <p:cNvSpPr>
              <a:spLocks noChangeArrowheads="1"/>
            </p:cNvSpPr>
            <p:nvPr/>
          </p:nvSpPr>
          <p:spPr bwMode="auto">
            <a:xfrm>
              <a:off x="7327" y="9153"/>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7" name="AutoShape 17"/>
            <p:cNvSpPr>
              <a:spLocks noChangeShapeType="1"/>
            </p:cNvSpPr>
            <p:nvPr/>
          </p:nvSpPr>
          <p:spPr bwMode="auto">
            <a:xfrm>
              <a:off x="7205" y="9446"/>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8" name="AutoShape 16"/>
            <p:cNvSpPr>
              <a:spLocks noChangeShapeType="1"/>
            </p:cNvSpPr>
            <p:nvPr/>
          </p:nvSpPr>
          <p:spPr bwMode="auto">
            <a:xfrm>
              <a:off x="7205" y="9372"/>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39" name="AutoShape 15"/>
            <p:cNvSpPr>
              <a:spLocks noChangeShapeType="1"/>
            </p:cNvSpPr>
            <p:nvPr/>
          </p:nvSpPr>
          <p:spPr bwMode="auto">
            <a:xfrm>
              <a:off x="3682" y="9151"/>
              <a:ext cx="3762" cy="2"/>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0" name="Freeform 14"/>
            <p:cNvSpPr>
              <a:spLocks/>
            </p:cNvSpPr>
            <p:nvPr/>
          </p:nvSpPr>
          <p:spPr bwMode="auto">
            <a:xfrm>
              <a:off x="3691" y="8957"/>
              <a:ext cx="3753" cy="399"/>
            </a:xfrm>
            <a:custGeom>
              <a:avLst/>
              <a:gdLst>
                <a:gd name="T0" fmla="*/ 0 w 3753"/>
                <a:gd name="T1" fmla="*/ 194 h 399"/>
                <a:gd name="T2" fmla="*/ 1003 w 3753"/>
                <a:gd name="T3" fmla="*/ 1 h 399"/>
                <a:gd name="T4" fmla="*/ 1866 w 3753"/>
                <a:gd name="T5" fmla="*/ 188 h 399"/>
                <a:gd name="T6" fmla="*/ 2968 w 3753"/>
                <a:gd name="T7" fmla="*/ 398 h 399"/>
                <a:gd name="T8" fmla="*/ 3753 w 3753"/>
                <a:gd name="T9" fmla="*/ 194 h 399"/>
              </a:gdLst>
              <a:ahLst/>
              <a:cxnLst>
                <a:cxn ang="0">
                  <a:pos x="T0" y="T1"/>
                </a:cxn>
                <a:cxn ang="0">
                  <a:pos x="T2" y="T3"/>
                </a:cxn>
                <a:cxn ang="0">
                  <a:pos x="T4" y="T5"/>
                </a:cxn>
                <a:cxn ang="0">
                  <a:pos x="T6" y="T7"/>
                </a:cxn>
                <a:cxn ang="0">
                  <a:pos x="T8" y="T9"/>
                </a:cxn>
              </a:cxnLst>
              <a:rect l="0" t="0" r="r" b="b"/>
              <a:pathLst>
                <a:path w="3753" h="399">
                  <a:moveTo>
                    <a:pt x="0" y="194"/>
                  </a:moveTo>
                  <a:cubicBezTo>
                    <a:pt x="167" y="162"/>
                    <a:pt x="692" y="2"/>
                    <a:pt x="1003" y="1"/>
                  </a:cubicBezTo>
                  <a:cubicBezTo>
                    <a:pt x="1314" y="0"/>
                    <a:pt x="1539" y="122"/>
                    <a:pt x="1866" y="188"/>
                  </a:cubicBezTo>
                  <a:cubicBezTo>
                    <a:pt x="2193" y="254"/>
                    <a:pt x="2654" y="397"/>
                    <a:pt x="2968" y="398"/>
                  </a:cubicBezTo>
                  <a:cubicBezTo>
                    <a:pt x="3282" y="399"/>
                    <a:pt x="3590" y="236"/>
                    <a:pt x="3753" y="194"/>
                  </a:cubicBezTo>
                </a:path>
              </a:pathLst>
            </a:cu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1" name="Text Box 13"/>
            <p:cNvSpPr txBox="1">
              <a:spLocks noChangeArrowheads="1"/>
            </p:cNvSpPr>
            <p:nvPr/>
          </p:nvSpPr>
          <p:spPr bwMode="auto">
            <a:xfrm>
              <a:off x="1377" y="8943"/>
              <a:ext cx="2021" cy="357"/>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b</a:t>
              </a:r>
              <a:r>
                <a:rPr kumimoji="0" lang="fr-FR" altLang="fr-FR" sz="1200" b="1" i="0" u="none" strike="noStrike" cap="none" normalizeH="0" baseline="-30000" dirty="0" err="1">
                  <a:ln>
                    <a:noFill/>
                  </a:ln>
                  <a:solidFill>
                    <a:schemeClr val="bg2"/>
                  </a:solidFill>
                  <a:effectLst/>
                  <a:latin typeface="Italic"/>
                  <a:ea typeface="Calibri" pitchFamily="34" charset="0"/>
                  <a:cs typeface="Arial" pitchFamily="34" charset="0"/>
                </a:rPr>
                <a:t>2</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sin</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2</a:t>
              </a:r>
              <a:r>
                <a:rPr kumimoji="0" lang="fr-FR" altLang="fr-FR" sz="1200" b="1" i="0" u="none" strike="noStrike" cap="none" normalizeH="0" baseline="0" dirty="0" err="1">
                  <a:ln>
                    <a:noFill/>
                  </a:ln>
                  <a:solidFill>
                    <a:schemeClr val="bg2"/>
                  </a:solidFill>
                  <a:effectLst/>
                  <a:latin typeface="Italic"/>
                  <a:ea typeface="Calibri" pitchFamily="34" charset="0"/>
                  <a:cs typeface="Italic"/>
                  <a:sym typeface="Symbol" pitchFamily="18" charset="2"/>
                </a:rPr>
                <a:t></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.x</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/l)</a:t>
              </a:r>
              <a:endParaRPr kumimoji="0" lang="fr-FR" altLang="fr-FR" sz="1200" b="1" i="0" u="none" strike="noStrike" cap="none" normalizeH="0" baseline="0" dirty="0">
                <a:ln>
                  <a:noFill/>
                </a:ln>
                <a:solidFill>
                  <a:schemeClr val="bg2"/>
                </a:solidFill>
                <a:effectLst/>
                <a:latin typeface="Italic"/>
                <a:ea typeface="Calibri" pitchFamily="34" charset="0"/>
                <a:cs typeface="Italic"/>
                <a:sym typeface="Symbol" pitchFamily="18" charset="2"/>
              </a:endParaRPr>
            </a:p>
          </p:txBody>
        </p:sp>
        <p:sp>
          <p:nvSpPr>
            <p:cNvPr id="42" name="AutoShape 12"/>
            <p:cNvSpPr>
              <a:spLocks noChangeArrowheads="1"/>
            </p:cNvSpPr>
            <p:nvPr/>
          </p:nvSpPr>
          <p:spPr bwMode="auto">
            <a:xfrm>
              <a:off x="3573" y="9847"/>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3" name="AutoShape 11"/>
            <p:cNvSpPr>
              <a:spLocks noChangeShapeType="1"/>
            </p:cNvSpPr>
            <p:nvPr/>
          </p:nvSpPr>
          <p:spPr bwMode="auto">
            <a:xfrm>
              <a:off x="3451" y="10068"/>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4" name="AutoShape 10"/>
            <p:cNvSpPr>
              <a:spLocks noChangeArrowheads="1"/>
            </p:cNvSpPr>
            <p:nvPr/>
          </p:nvSpPr>
          <p:spPr bwMode="auto">
            <a:xfrm>
              <a:off x="7335" y="9849"/>
              <a:ext cx="234" cy="221"/>
            </a:xfrm>
            <a:prstGeom prst="triangle">
              <a:avLst>
                <a:gd name="adj" fmla="val 50000"/>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5" name="AutoShape 9"/>
            <p:cNvSpPr>
              <a:spLocks noChangeShapeType="1"/>
            </p:cNvSpPr>
            <p:nvPr/>
          </p:nvSpPr>
          <p:spPr bwMode="auto">
            <a:xfrm>
              <a:off x="7213" y="10142"/>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6" name="AutoShape 8"/>
            <p:cNvSpPr>
              <a:spLocks noChangeShapeType="1"/>
            </p:cNvSpPr>
            <p:nvPr/>
          </p:nvSpPr>
          <p:spPr bwMode="auto">
            <a:xfrm>
              <a:off x="7213" y="10068"/>
              <a:ext cx="475" cy="1"/>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7" name="AutoShape 7"/>
            <p:cNvSpPr>
              <a:spLocks noChangeShapeType="1"/>
            </p:cNvSpPr>
            <p:nvPr/>
          </p:nvSpPr>
          <p:spPr bwMode="auto">
            <a:xfrm>
              <a:off x="3690" y="9847"/>
              <a:ext cx="3762" cy="2"/>
            </a:xfrm>
            <a:prstGeom prst="straightConnector1">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8" name="Freeform 6"/>
            <p:cNvSpPr>
              <a:spLocks/>
            </p:cNvSpPr>
            <p:nvPr/>
          </p:nvSpPr>
          <p:spPr bwMode="auto">
            <a:xfrm>
              <a:off x="3699" y="9626"/>
              <a:ext cx="3753" cy="398"/>
            </a:xfrm>
            <a:custGeom>
              <a:avLst/>
              <a:gdLst>
                <a:gd name="T0" fmla="*/ 0 w 3753"/>
                <a:gd name="T1" fmla="*/ 221 h 398"/>
                <a:gd name="T2" fmla="*/ 838 w 3753"/>
                <a:gd name="T3" fmla="*/ 29 h 398"/>
                <a:gd name="T4" fmla="*/ 1880 w 3753"/>
                <a:gd name="T5" fmla="*/ 397 h 398"/>
                <a:gd name="T6" fmla="*/ 3043 w 3753"/>
                <a:gd name="T7" fmla="*/ 37 h 398"/>
                <a:gd name="T8" fmla="*/ 3753 w 3753"/>
                <a:gd name="T9" fmla="*/ 221 h 398"/>
              </a:gdLst>
              <a:ahLst/>
              <a:cxnLst>
                <a:cxn ang="0">
                  <a:pos x="T0" y="T1"/>
                </a:cxn>
                <a:cxn ang="0">
                  <a:pos x="T2" y="T3"/>
                </a:cxn>
                <a:cxn ang="0">
                  <a:pos x="T4" y="T5"/>
                </a:cxn>
                <a:cxn ang="0">
                  <a:pos x="T6" y="T7"/>
                </a:cxn>
                <a:cxn ang="0">
                  <a:pos x="T8" y="T9"/>
                </a:cxn>
              </a:cxnLst>
              <a:rect l="0" t="0" r="r" b="b"/>
              <a:pathLst>
                <a:path w="3753" h="398">
                  <a:moveTo>
                    <a:pt x="0" y="221"/>
                  </a:moveTo>
                  <a:cubicBezTo>
                    <a:pt x="140" y="189"/>
                    <a:pt x="525" y="0"/>
                    <a:pt x="838" y="29"/>
                  </a:cubicBezTo>
                  <a:cubicBezTo>
                    <a:pt x="1151" y="58"/>
                    <a:pt x="1513" y="396"/>
                    <a:pt x="1880" y="397"/>
                  </a:cubicBezTo>
                  <a:cubicBezTo>
                    <a:pt x="2247" y="398"/>
                    <a:pt x="2731" y="66"/>
                    <a:pt x="3043" y="37"/>
                  </a:cubicBezTo>
                  <a:cubicBezTo>
                    <a:pt x="3355" y="8"/>
                    <a:pt x="3605" y="183"/>
                    <a:pt x="3753" y="221"/>
                  </a:cubicBezTo>
                </a:path>
              </a:pathLst>
            </a:cu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fr-FR"/>
            </a:p>
          </p:txBody>
        </p:sp>
        <p:sp>
          <p:nvSpPr>
            <p:cNvPr id="49" name="Text Box 5"/>
            <p:cNvSpPr txBox="1">
              <a:spLocks noChangeArrowheads="1"/>
            </p:cNvSpPr>
            <p:nvPr/>
          </p:nvSpPr>
          <p:spPr bwMode="auto">
            <a:xfrm>
              <a:off x="1385" y="9639"/>
              <a:ext cx="2021" cy="357"/>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b</a:t>
              </a:r>
              <a:r>
                <a:rPr kumimoji="0" lang="fr-FR" altLang="fr-FR" sz="1200" b="1" i="0" u="none" strike="noStrike" cap="none" normalizeH="0" baseline="-30000" dirty="0" err="1">
                  <a:ln>
                    <a:noFill/>
                  </a:ln>
                  <a:solidFill>
                    <a:schemeClr val="bg2"/>
                  </a:solidFill>
                  <a:effectLst/>
                  <a:latin typeface="Italic"/>
                  <a:ea typeface="Calibri" pitchFamily="34" charset="0"/>
                  <a:cs typeface="Arial" pitchFamily="34" charset="0"/>
                </a:rPr>
                <a:t>3</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sin</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3</a:t>
              </a:r>
              <a:r>
                <a:rPr kumimoji="0" lang="fr-FR" altLang="fr-FR" sz="1200" b="1" i="0" u="none" strike="noStrike" cap="none" normalizeH="0" baseline="0" dirty="0" err="1">
                  <a:ln>
                    <a:noFill/>
                  </a:ln>
                  <a:solidFill>
                    <a:schemeClr val="bg2"/>
                  </a:solidFill>
                  <a:effectLst/>
                  <a:latin typeface="Italic"/>
                  <a:ea typeface="Calibri" pitchFamily="34" charset="0"/>
                  <a:cs typeface="Italic"/>
                  <a:sym typeface="Symbol" pitchFamily="18" charset="2"/>
                </a:rPr>
                <a:t></a:t>
              </a:r>
              <a:r>
                <a:rPr kumimoji="0" lang="fr-FR" altLang="fr-FR" sz="1200" b="1" i="0" u="none" strike="noStrike" cap="none" normalizeH="0" baseline="0" dirty="0" err="1">
                  <a:ln>
                    <a:noFill/>
                  </a:ln>
                  <a:solidFill>
                    <a:schemeClr val="bg2"/>
                  </a:solidFill>
                  <a:effectLst/>
                  <a:latin typeface="Italic"/>
                  <a:ea typeface="Calibri" pitchFamily="34" charset="0"/>
                  <a:cs typeface="Arial" pitchFamily="34" charset="0"/>
                </a:rPr>
                <a:t>.x</a:t>
              </a: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/l)</a:t>
              </a:r>
              <a:endParaRPr kumimoji="0" lang="fr-FR" altLang="fr-FR" sz="1200" b="1" i="0" u="none" strike="noStrike" cap="none" normalizeH="0" baseline="0" dirty="0">
                <a:ln>
                  <a:noFill/>
                </a:ln>
                <a:solidFill>
                  <a:schemeClr val="bg2"/>
                </a:solidFill>
                <a:effectLst/>
                <a:latin typeface="Italic"/>
                <a:ea typeface="Calibri" pitchFamily="34" charset="0"/>
                <a:cs typeface="Italic"/>
                <a:sym typeface="Symbol" pitchFamily="18" charset="2"/>
              </a:endParaRPr>
            </a:p>
          </p:txBody>
        </p:sp>
        <p:sp>
          <p:nvSpPr>
            <p:cNvPr id="50" name="Text Box 4"/>
            <p:cNvSpPr txBox="1">
              <a:spLocks noChangeArrowheads="1"/>
            </p:cNvSpPr>
            <p:nvPr/>
          </p:nvSpPr>
          <p:spPr bwMode="auto">
            <a:xfrm>
              <a:off x="2057" y="6871"/>
              <a:ext cx="752" cy="357"/>
            </a:xfrm>
            <a:prstGeom prst="rect">
              <a:avLst/>
            </a:prstGeom>
            <a:ln>
              <a:no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bg2"/>
                  </a:solidFill>
                  <a:effectLst/>
                  <a:latin typeface="Italic"/>
                  <a:ea typeface="Calibri" pitchFamily="34" charset="0"/>
                  <a:cs typeface="Arial" pitchFamily="34" charset="0"/>
                </a:rPr>
                <a:t>v(x)</a:t>
              </a:r>
              <a:endParaRPr kumimoji="0" lang="fr-FR" altLang="fr-FR" sz="1800" b="0" i="0" u="none" strike="noStrike" cap="none" normalizeH="0" baseline="0" dirty="0">
                <a:ln>
                  <a:noFill/>
                </a:ln>
                <a:solidFill>
                  <a:schemeClr val="bg2"/>
                </a:solidFill>
                <a:effectLst/>
                <a:latin typeface="Arial" pitchFamily="34" charset="0"/>
                <a:cs typeface="Arial" pitchFamily="34" charset="0"/>
              </a:endParaRPr>
            </a:p>
          </p:txBody>
        </p:sp>
      </p:grpSp>
    </p:spTree>
    <p:extLst>
      <p:ext uri="{BB962C8B-B14F-4D97-AF65-F5344CB8AC3E}">
        <p14:creationId xmlns:p14="http://schemas.microsoft.com/office/powerpoint/2010/main" val="3477849592"/>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214282" y="72008"/>
                <a:ext cx="8715436" cy="6669360"/>
              </a:xfrm>
              <a:prstGeom prst="rect">
                <a:avLst/>
              </a:prstGeom>
              <a:ln>
                <a:solidFill>
                  <a:schemeClr val="accent1"/>
                </a:solidFill>
              </a:ln>
            </p:spPr>
            <p:txBody>
              <a:bodyPr/>
              <a:lstStyle/>
              <a:p>
                <a:pPr algn="just">
                  <a:lnSpc>
                    <a:spcPct val="150000"/>
                  </a:lnSpc>
                </a:pPr>
                <a:r>
                  <a:rPr lang="fr-FR" sz="2000" b="1" dirty="0">
                    <a:solidFill>
                      <a:srgbClr val="FFFF00"/>
                    </a:solidFill>
                  </a:rPr>
                  <a:t>5. Théorie des vibrations (aspect cinématique): </a:t>
                </a:r>
                <a:r>
                  <a:rPr lang="fr-FR" sz="2000" dirty="0"/>
                  <a:t>Le déplacement d’un système oscillatoire simple quelconque s’exprime par la fonction trigonométrique suivante :</a:t>
                </a:r>
              </a:p>
              <a:p>
                <a:pPr>
                  <a:lnSpc>
                    <a:spcPct val="150000"/>
                  </a:lnSpc>
                  <a:spcAft>
                    <a:spcPts val="0"/>
                  </a:spcAft>
                </a:pPr>
                <a:r>
                  <a:rPr lang="fr-FR" sz="2000" dirty="0">
                    <a:latin typeface="Times New Roman"/>
                    <a:ea typeface="Times New Roman"/>
                    <a:cs typeface="Arial"/>
                  </a:rPr>
                  <a:t>	</a:t>
                </a:r>
                <a14:m>
                  <m:oMath xmlns:m="http://schemas.openxmlformats.org/officeDocument/2006/math">
                    <m:r>
                      <a:rPr lang="fr-FR" sz="2000" i="1">
                        <a:effectLst/>
                        <a:latin typeface="Cambria Math"/>
                        <a:ea typeface="Calibri"/>
                        <a:cs typeface="Times New Roman"/>
                      </a:rPr>
                      <m:t>𝑥</m:t>
                    </m:r>
                    <m:d>
                      <m:dPr>
                        <m:ctrlPr>
                          <a:rPr lang="fr-FR" sz="2000" i="1">
                            <a:effectLst/>
                            <a:latin typeface="Cambria Math" panose="02040503050406030204" pitchFamily="18" charset="0"/>
                            <a:ea typeface="Calibri"/>
                            <a:cs typeface="Times New Roman"/>
                          </a:rPr>
                        </m:ctrlPr>
                      </m:dPr>
                      <m:e>
                        <m:r>
                          <a:rPr lang="fr-FR" sz="2000" i="1">
                            <a:effectLst/>
                            <a:latin typeface="Cambria Math"/>
                            <a:ea typeface="Calibri"/>
                            <a:cs typeface="Times New Roman"/>
                          </a:rPr>
                          <m:t>𝑡</m:t>
                        </m:r>
                      </m:e>
                    </m:d>
                    <m:r>
                      <a:rPr lang="fr-FR" sz="2000" i="1">
                        <a:effectLst/>
                        <a:latin typeface="Cambria Math"/>
                        <a:ea typeface="Calibri"/>
                        <a:cs typeface="Times New Roman"/>
                      </a:rPr>
                      <m:t>=</m:t>
                    </m:r>
                    <m:sSub>
                      <m:sSubPr>
                        <m:ctrlPr>
                          <a:rPr lang="fr-FR" sz="2000" i="1">
                            <a:effectLst/>
                            <a:latin typeface="Cambria Math" panose="02040503050406030204" pitchFamily="18" charset="0"/>
                            <a:ea typeface="Calibri"/>
                            <a:cs typeface="Times New Roman"/>
                          </a:rPr>
                        </m:ctrlPr>
                      </m:sSubPr>
                      <m:e>
                        <m:r>
                          <a:rPr lang="fr-FR" sz="2000" i="1">
                            <a:effectLst/>
                            <a:latin typeface="Cambria Math"/>
                            <a:ea typeface="Calibri"/>
                            <a:cs typeface="Times New Roman"/>
                          </a:rPr>
                          <m:t>𝑥</m:t>
                        </m:r>
                      </m:e>
                      <m:sub>
                        <m:r>
                          <a:rPr lang="fr-FR" sz="2000" i="1">
                            <a:effectLst/>
                            <a:latin typeface="Cambria Math"/>
                            <a:ea typeface="Calibri"/>
                            <a:cs typeface="Times New Roman"/>
                          </a:rPr>
                          <m:t>0</m:t>
                        </m:r>
                      </m:sub>
                    </m:sSub>
                    <m:r>
                      <a:rPr lang="fr-FR" sz="2000" i="1">
                        <a:effectLst/>
                        <a:latin typeface="Cambria Math"/>
                        <a:ea typeface="Calibri"/>
                        <a:cs typeface="Times New Roman"/>
                      </a:rPr>
                      <m:t>.</m:t>
                    </m:r>
                    <m:r>
                      <a:rPr lang="fr-FR" sz="2000" i="1">
                        <a:effectLst/>
                        <a:latin typeface="Cambria Math"/>
                        <a:ea typeface="Calibri"/>
                        <a:cs typeface="Times New Roman"/>
                      </a:rPr>
                      <m:t>𝑠𝑖𝑛</m:t>
                    </m:r>
                    <m:d>
                      <m:dPr>
                        <m:ctrlPr>
                          <a:rPr lang="fr-FR" sz="2000" i="1">
                            <a:effectLst/>
                            <a:latin typeface="Cambria Math" panose="02040503050406030204" pitchFamily="18" charset="0"/>
                            <a:ea typeface="Calibri"/>
                            <a:cs typeface="Times New Roman"/>
                          </a:rPr>
                        </m:ctrlPr>
                      </m:dPr>
                      <m:e>
                        <m:r>
                          <a:rPr lang="fr-FR" sz="2000" i="1">
                            <a:effectLst/>
                            <a:latin typeface="Cambria Math"/>
                            <a:ea typeface="Calibri"/>
                            <a:cs typeface="Times New Roman"/>
                          </a:rPr>
                          <m:t>𝜔</m:t>
                        </m:r>
                        <m:r>
                          <a:rPr lang="fr-FR" sz="2000" i="1">
                            <a:effectLst/>
                            <a:latin typeface="Cambria Math"/>
                            <a:ea typeface="Calibri"/>
                            <a:cs typeface="Times New Roman"/>
                          </a:rPr>
                          <m:t>.</m:t>
                        </m:r>
                        <m:r>
                          <a:rPr lang="fr-FR" sz="2000" i="1">
                            <a:effectLst/>
                            <a:latin typeface="Cambria Math"/>
                            <a:ea typeface="Calibri"/>
                            <a:cs typeface="Times New Roman"/>
                          </a:rPr>
                          <m:t>𝑡</m:t>
                        </m:r>
                        <m:r>
                          <a:rPr lang="fr-FR" sz="2000" i="1">
                            <a:effectLst/>
                            <a:latin typeface="Cambria Math"/>
                            <a:ea typeface="Calibri"/>
                            <a:cs typeface="Times New Roman"/>
                          </a:rPr>
                          <m:t>+</m:t>
                        </m:r>
                        <m:r>
                          <a:rPr lang="fr-FR" sz="2000" i="1">
                            <a:effectLst/>
                            <a:latin typeface="Cambria Math"/>
                            <a:ea typeface="Calibri"/>
                            <a:cs typeface="Times New Roman"/>
                          </a:rPr>
                          <m:t>𝜑</m:t>
                        </m:r>
                      </m:e>
                    </m:d>
                  </m:oMath>
                </a14:m>
                <a:r>
                  <a:rPr lang="fr-FR" sz="2000" dirty="0">
                    <a:effectLst/>
                    <a:latin typeface="Times New Roman"/>
                    <a:ea typeface="Times New Roman"/>
                    <a:cs typeface="Arial"/>
                  </a:rPr>
                  <a:t>			                	(</a:t>
                </a:r>
                <a:r>
                  <a:rPr lang="fr-FR" sz="2000" dirty="0" err="1">
                    <a:effectLst/>
                    <a:latin typeface="Times New Roman"/>
                    <a:ea typeface="Times New Roman"/>
                    <a:cs typeface="Arial"/>
                  </a:rPr>
                  <a:t>I.1</a:t>
                </a:r>
                <a:r>
                  <a:rPr lang="fr-FR" sz="2000" dirty="0">
                    <a:effectLst/>
                    <a:latin typeface="Times New Roman"/>
                    <a:ea typeface="Times New Roman"/>
                    <a:cs typeface="Arial"/>
                  </a:rPr>
                  <a:t>)</a:t>
                </a:r>
                <a:endParaRPr lang="fr-FR" sz="1800" dirty="0">
                  <a:effectLst/>
                  <a:latin typeface="Calibri"/>
                  <a:ea typeface="Calibri"/>
                  <a:cs typeface="Arial"/>
                </a:endParaRPr>
              </a:p>
              <a:p>
                <a:pPr algn="just"/>
                <a:r>
                  <a:rPr lang="fr-FR" sz="2000" dirty="0"/>
                  <a:t>x(t) :  	déplacement mesuré à partir de la position initiale</a:t>
                </a:r>
              </a:p>
              <a:p>
                <a:pPr algn="just"/>
                <a14:m>
                  <m:oMath xmlns:m="http://schemas.openxmlformats.org/officeDocument/2006/math">
                    <m:r>
                      <a:rPr lang="fr-FR" sz="2000" i="1">
                        <a:latin typeface="Cambria Math"/>
                        <a:ea typeface="Calibri"/>
                        <a:cs typeface="Times New Roman"/>
                      </a:rPr>
                      <m:t>𝑥</m:t>
                    </m:r>
                  </m:oMath>
                </a14:m>
                <a:r>
                  <a:rPr lang="fr-FR" sz="1100" dirty="0" err="1"/>
                  <a:t>0</a:t>
                </a:r>
                <a:r>
                  <a:rPr lang="fr-FR" sz="2000" dirty="0"/>
                  <a:t> : 	Amplitude (valeur maximale de x(t))</a:t>
                </a:r>
              </a:p>
              <a:p>
                <a:pPr algn="just"/>
                <a:r>
                  <a:rPr lang="el-GR" sz="2000" dirty="0"/>
                  <a:t>ω</a:t>
                </a:r>
                <a:r>
                  <a:rPr lang="fr-FR" sz="2000" dirty="0"/>
                  <a:t> : 	Pulsation (rad/s)</a:t>
                </a:r>
              </a:p>
              <a:p>
                <a:pPr algn="just"/>
                <a:r>
                  <a:rPr lang="fr-FR" sz="2000" dirty="0"/>
                  <a:t>φ : 	Déphasage (angle de la phase initiale pour t=0)</a:t>
                </a:r>
              </a:p>
              <a:p>
                <a:pPr algn="just">
                  <a:lnSpc>
                    <a:spcPct val="150000"/>
                  </a:lnSpc>
                </a:pPr>
                <a:r>
                  <a:rPr lang="fr-FR" sz="2000" dirty="0"/>
                  <a:t>- Le temps </a:t>
                </a:r>
                <a:r>
                  <a:rPr lang="fr-FR" sz="2000" b="1" i="1" dirty="0"/>
                  <a:t>T</a:t>
                </a:r>
                <a:r>
                  <a:rPr lang="fr-FR" sz="2000" dirty="0"/>
                  <a:t> minimal d’exécution d’un cycle complet s’appelle période de la vibration. Un cycle complet correspond à la valeur :  </a:t>
                </a:r>
                <a:r>
                  <a:rPr lang="fr-FR" sz="2000" dirty="0">
                    <a:latin typeface="Times New Roman"/>
                    <a:ea typeface="Calibri"/>
                    <a:cs typeface="Times New Roman"/>
                    <a:sym typeface="Symbol"/>
                  </a:rPr>
                  <a:t></a:t>
                </a:r>
                <a:r>
                  <a:rPr lang="fr-FR" sz="2000" dirty="0">
                    <a:latin typeface="Times New Roman"/>
                    <a:ea typeface="Calibri"/>
                    <a:cs typeface="Arial"/>
                  </a:rPr>
                  <a:t>.t = 360°</a:t>
                </a:r>
                <a:endParaRPr lang="fr-FR" sz="1800" dirty="0">
                  <a:latin typeface="Calibri"/>
                  <a:ea typeface="Calibri"/>
                  <a:cs typeface="Arial"/>
                </a:endParaRPr>
              </a:p>
              <a:p>
                <a:pPr>
                  <a:lnSpc>
                    <a:spcPct val="150000"/>
                  </a:lnSpc>
                </a:pPr>
                <a:r>
                  <a:rPr lang="fr-FR" sz="2000" dirty="0"/>
                  <a:t>Dans ce cas T = t  == &gt; </a:t>
                </a:r>
                <a:r>
                  <a:rPr lang="fr-FR" sz="2000" dirty="0">
                    <a:sym typeface="Symbol"/>
                  </a:rPr>
                  <a:t></a:t>
                </a:r>
                <a:r>
                  <a:rPr lang="fr-FR" sz="2000" dirty="0"/>
                  <a:t>.T = 2.</a:t>
                </a:r>
                <a:r>
                  <a:rPr lang="fr-FR" sz="2000" dirty="0">
                    <a:sym typeface="Symbol"/>
                  </a:rPr>
                  <a:t></a:t>
                </a:r>
                <a:r>
                  <a:rPr lang="fr-FR" sz="2000" dirty="0"/>
                  <a:t>   	== &gt;  </a:t>
                </a:r>
                <a14:m>
                  <m:oMath xmlns:m="http://schemas.openxmlformats.org/officeDocument/2006/math">
                    <m:r>
                      <a:rPr lang="fr-FR" sz="2000" i="1">
                        <a:latin typeface="Cambria Math"/>
                      </a:rPr>
                      <m:t>𝑇</m:t>
                    </m:r>
                    <m:r>
                      <a:rPr lang="fr-FR" sz="2000" i="1">
                        <a:latin typeface="Cambria Math"/>
                      </a:rPr>
                      <m:t>=</m:t>
                    </m:r>
                    <m:f>
                      <m:fPr>
                        <m:ctrlPr>
                          <a:rPr lang="fr-FR" sz="2000" i="1">
                            <a:latin typeface="Cambria Math" panose="02040503050406030204" pitchFamily="18" charset="0"/>
                          </a:rPr>
                        </m:ctrlPr>
                      </m:fPr>
                      <m:num>
                        <m:r>
                          <a:rPr lang="fr-FR" sz="2000" i="1">
                            <a:latin typeface="Cambria Math"/>
                          </a:rPr>
                          <m:t>2</m:t>
                        </m:r>
                        <m:r>
                          <a:rPr lang="fr-FR" sz="2000" i="1">
                            <a:latin typeface="Cambria Math"/>
                          </a:rPr>
                          <m:t>𝜋</m:t>
                        </m:r>
                      </m:num>
                      <m:den>
                        <m:r>
                          <a:rPr lang="fr-FR" sz="2000" i="1">
                            <a:latin typeface="Cambria Math"/>
                          </a:rPr>
                          <m:t>𝜔</m:t>
                        </m:r>
                      </m:den>
                    </m:f>
                  </m:oMath>
                </a14:m>
                <a:r>
                  <a:rPr lang="fr-FR" sz="2000" dirty="0"/>
                  <a:t>			(</a:t>
                </a:r>
                <a:r>
                  <a:rPr lang="fr-FR" sz="2000" dirty="0" err="1"/>
                  <a:t>I.2</a:t>
                </a:r>
                <a:r>
                  <a:rPr lang="fr-FR" sz="2000" dirty="0"/>
                  <a:t>)</a:t>
                </a:r>
              </a:p>
              <a:p>
                <a:pPr marL="342900" indent="-342900">
                  <a:lnSpc>
                    <a:spcPct val="115000"/>
                  </a:lnSpc>
                  <a:spcAft>
                    <a:spcPts val="0"/>
                  </a:spcAft>
                  <a:buFont typeface="Times New Roman"/>
                  <a:buChar char="-"/>
                </a:pPr>
                <a:r>
                  <a:rPr lang="fr-FR" sz="2000" dirty="0">
                    <a:latin typeface="Times New Roman"/>
                    <a:ea typeface="Calibri"/>
                    <a:cs typeface="Arial"/>
                  </a:rPr>
                  <a:t>Le nombre d’oscillation complète se produisant pendent une seconde caractérise la fréquence </a:t>
                </a:r>
                <a:r>
                  <a:rPr lang="fr-FR" sz="2000" b="1" i="1" dirty="0">
                    <a:latin typeface="Times New Roman"/>
                    <a:ea typeface="Calibri"/>
                    <a:cs typeface="Arial"/>
                  </a:rPr>
                  <a:t>F </a:t>
                </a:r>
                <a:r>
                  <a:rPr lang="fr-FR" sz="2000" dirty="0">
                    <a:latin typeface="Times New Roman"/>
                    <a:ea typeface="Calibri"/>
                    <a:cs typeface="Arial"/>
                  </a:rPr>
                  <a:t>de la vibration.</a:t>
                </a:r>
                <a:r>
                  <a:rPr lang="fr-FR" sz="1800" b="1" i="1" dirty="0">
                    <a:latin typeface="Times New Roman"/>
                    <a:ea typeface="Calibri"/>
                    <a:cs typeface="Arial"/>
                  </a:rPr>
                  <a:t> F</a:t>
                </a:r>
                <a:r>
                  <a:rPr lang="fr-FR" sz="1800" dirty="0">
                    <a:latin typeface="Times New Roman"/>
                    <a:ea typeface="Calibri"/>
                    <a:cs typeface="Arial"/>
                  </a:rPr>
                  <a:t> représente donc le nombre de cycles par seconde en Hertz (Hz).              </a:t>
                </a:r>
                <a:r>
                  <a:rPr lang="fr-FR" sz="1600" dirty="0"/>
                  <a:t> </a:t>
                </a:r>
                <a14:m>
                  <m:oMath xmlns:m="http://schemas.openxmlformats.org/officeDocument/2006/math">
                    <m:r>
                      <a:rPr lang="fr-FR" sz="2000" i="1">
                        <a:latin typeface="Cambria Math"/>
                      </a:rPr>
                      <m:t>𝑓</m:t>
                    </m:r>
                    <m:r>
                      <a:rPr lang="fr-FR" sz="2000" i="1">
                        <a:latin typeface="Cambria Math"/>
                      </a:rPr>
                      <m:t>=</m:t>
                    </m:r>
                    <m:f>
                      <m:fPr>
                        <m:ctrlPr>
                          <a:rPr lang="fr-FR" sz="2000" i="1">
                            <a:latin typeface="Cambria Math" panose="02040503050406030204" pitchFamily="18" charset="0"/>
                          </a:rPr>
                        </m:ctrlPr>
                      </m:fPr>
                      <m:num>
                        <m:r>
                          <a:rPr lang="fr-FR" sz="2000" i="1">
                            <a:latin typeface="Cambria Math"/>
                          </a:rPr>
                          <m:t>1</m:t>
                        </m:r>
                      </m:num>
                      <m:den>
                        <m:r>
                          <a:rPr lang="fr-FR" sz="2000" i="1">
                            <a:latin typeface="Cambria Math"/>
                          </a:rPr>
                          <m:t>𝑇</m:t>
                        </m:r>
                      </m:den>
                    </m:f>
                    <m:r>
                      <a:rPr lang="fr-FR" sz="2000" i="1">
                        <a:latin typeface="Cambria Math"/>
                      </a:rPr>
                      <m:t>=</m:t>
                    </m:r>
                    <m:f>
                      <m:fPr>
                        <m:ctrlPr>
                          <a:rPr lang="fr-FR" sz="2000" i="1">
                            <a:latin typeface="Cambria Math" panose="02040503050406030204" pitchFamily="18" charset="0"/>
                          </a:rPr>
                        </m:ctrlPr>
                      </m:fPr>
                      <m:num>
                        <m:r>
                          <a:rPr lang="fr-FR" sz="2000" i="1">
                            <a:latin typeface="Cambria Math"/>
                          </a:rPr>
                          <m:t>𝜔</m:t>
                        </m:r>
                      </m:num>
                      <m:den>
                        <m:r>
                          <a:rPr lang="fr-FR" sz="2000" i="1">
                            <a:latin typeface="Cambria Math"/>
                          </a:rPr>
                          <m:t>2</m:t>
                        </m:r>
                        <m:r>
                          <a:rPr lang="fr-FR" sz="2000" i="1">
                            <a:latin typeface="Cambria Math"/>
                          </a:rPr>
                          <m:t>𝜋</m:t>
                        </m:r>
                      </m:den>
                    </m:f>
                  </m:oMath>
                </a14:m>
                <a:r>
                  <a:rPr lang="fr-FR" sz="2000" dirty="0"/>
                  <a:t>   					(</a:t>
                </a:r>
                <a:r>
                  <a:rPr lang="fr-FR" sz="2000" dirty="0" err="1"/>
                  <a:t>I.3</a:t>
                </a:r>
                <a:r>
                  <a:rPr lang="fr-FR" sz="2000" dirty="0"/>
                  <a:t>)</a:t>
                </a:r>
                <a:endParaRPr lang="fr-FR" sz="2000" dirty="0">
                  <a:latin typeface="Calibri"/>
                  <a:ea typeface="Calibri"/>
                  <a:cs typeface="Arial"/>
                </a:endParaRPr>
              </a:p>
              <a:p>
                <a:pPr>
                  <a:lnSpc>
                    <a:spcPct val="115000"/>
                  </a:lnSpc>
                  <a:spcAft>
                    <a:spcPts val="0"/>
                  </a:spcAft>
                </a:pPr>
                <a:r>
                  <a:rPr lang="fr-FR" sz="1800" dirty="0"/>
                  <a:t>Connaissant l’équation (</a:t>
                </a:r>
                <a:r>
                  <a:rPr lang="fr-FR" sz="1800" dirty="0" err="1"/>
                  <a:t>I.1</a:t>
                </a:r>
                <a:r>
                  <a:rPr lang="fr-FR" sz="1800" dirty="0"/>
                  <a:t>), on peut déduire :</a:t>
                </a:r>
              </a:p>
              <a:p>
                <a:pPr>
                  <a:lnSpc>
                    <a:spcPct val="115000"/>
                  </a:lnSpc>
                  <a:spcAft>
                    <a:spcPts val="0"/>
                  </a:spcAft>
                </a:pPr>
                <a:r>
                  <a:rPr lang="fr-FR" sz="1800" dirty="0">
                    <a:latin typeface="Times New Roman"/>
                    <a:ea typeface="Times New Roman"/>
                    <a:cs typeface="Arial"/>
                  </a:rPr>
                  <a:t>La vitesse :             </a:t>
                </a:r>
                <a14:m>
                  <m:oMath xmlns:m="http://schemas.openxmlformats.org/officeDocument/2006/math">
                    <m:r>
                      <a:rPr lang="fr-FR" sz="1800" i="1">
                        <a:effectLst/>
                        <a:latin typeface="Cambria Math"/>
                        <a:ea typeface="Calibri"/>
                        <a:cs typeface="Times New Roman"/>
                      </a:rPr>
                      <m:t>𝑣</m:t>
                    </m:r>
                    <m:d>
                      <m:dPr>
                        <m:ctrlPr>
                          <a:rPr lang="fr-FR" sz="1800" i="1">
                            <a:effectLst/>
                            <a:latin typeface="Cambria Math" panose="02040503050406030204" pitchFamily="18" charset="0"/>
                            <a:ea typeface="Calibri"/>
                            <a:cs typeface="Times New Roman"/>
                          </a:rPr>
                        </m:ctrlPr>
                      </m:dPr>
                      <m:e>
                        <m:r>
                          <a:rPr lang="fr-FR" sz="1800" i="1">
                            <a:effectLst/>
                            <a:latin typeface="Cambria Math"/>
                            <a:ea typeface="Calibri"/>
                            <a:cs typeface="Times New Roman"/>
                          </a:rPr>
                          <m:t>𝑡</m:t>
                        </m:r>
                      </m:e>
                    </m:d>
                    <m:r>
                      <a:rPr lang="fr-FR" sz="1800" i="1">
                        <a:effectLst/>
                        <a:latin typeface="Cambria Math"/>
                        <a:ea typeface="Calibri"/>
                        <a:cs typeface="Times New Roman"/>
                      </a:rPr>
                      <m:t>=</m:t>
                    </m:r>
                    <m:f>
                      <m:fPr>
                        <m:ctrlPr>
                          <a:rPr lang="fr-FR" sz="1800" i="1">
                            <a:effectLst/>
                            <a:latin typeface="Cambria Math" panose="02040503050406030204" pitchFamily="18" charset="0"/>
                            <a:ea typeface="Calibri"/>
                            <a:cs typeface="Times New Roman"/>
                          </a:rPr>
                        </m:ctrlPr>
                      </m:fPr>
                      <m:num>
                        <m:r>
                          <a:rPr lang="fr-FR" sz="1800" i="1">
                            <a:effectLst/>
                            <a:latin typeface="Cambria Math"/>
                            <a:ea typeface="Calibri"/>
                            <a:cs typeface="Times New Roman"/>
                          </a:rPr>
                          <m:t>𝑑</m:t>
                        </m:r>
                        <m:d>
                          <m:dPr>
                            <m:ctrlPr>
                              <a:rPr lang="fr-FR" sz="1800" i="1">
                                <a:effectLst/>
                                <a:latin typeface="Cambria Math" panose="02040503050406030204" pitchFamily="18" charset="0"/>
                                <a:ea typeface="Calibri"/>
                                <a:cs typeface="Times New Roman"/>
                              </a:rPr>
                            </m:ctrlPr>
                          </m:dPr>
                          <m:e>
                            <m:r>
                              <a:rPr lang="fr-FR" sz="1800" i="1">
                                <a:effectLst/>
                                <a:latin typeface="Cambria Math"/>
                                <a:ea typeface="Calibri"/>
                                <a:cs typeface="Times New Roman"/>
                              </a:rPr>
                              <m:t>𝑥</m:t>
                            </m:r>
                            <m:r>
                              <a:rPr lang="fr-FR" sz="1800" i="1">
                                <a:effectLst/>
                                <a:latin typeface="Cambria Math"/>
                                <a:ea typeface="Calibri"/>
                                <a:cs typeface="Times New Roman"/>
                              </a:rPr>
                              <m:t>(</m:t>
                            </m:r>
                            <m:r>
                              <a:rPr lang="fr-FR" sz="1800" i="1">
                                <a:effectLst/>
                                <a:latin typeface="Cambria Math"/>
                                <a:ea typeface="Calibri"/>
                                <a:cs typeface="Times New Roman"/>
                              </a:rPr>
                              <m:t>𝑡</m:t>
                            </m:r>
                            <m:r>
                              <a:rPr lang="fr-FR" sz="1800" i="1">
                                <a:effectLst/>
                                <a:latin typeface="Cambria Math"/>
                                <a:ea typeface="Calibri"/>
                                <a:cs typeface="Times New Roman"/>
                              </a:rPr>
                              <m:t>)</m:t>
                            </m:r>
                          </m:e>
                        </m:d>
                      </m:num>
                      <m:den>
                        <m:r>
                          <a:rPr lang="fr-FR" sz="1800" i="1">
                            <a:effectLst/>
                            <a:latin typeface="Cambria Math"/>
                            <a:ea typeface="Calibri"/>
                            <a:cs typeface="Times New Roman"/>
                          </a:rPr>
                          <m:t>𝑑𝑡</m:t>
                        </m:r>
                      </m:den>
                    </m:f>
                    <m:r>
                      <a:rPr lang="fr-FR" sz="1800" i="1">
                        <a:effectLst/>
                        <a:latin typeface="Cambria Math"/>
                        <a:ea typeface="Calibri"/>
                        <a:cs typeface="Times New Roman"/>
                      </a:rPr>
                      <m:t>=</m:t>
                    </m:r>
                    <m:acc>
                      <m:accPr>
                        <m:chr m:val="̇"/>
                        <m:ctrlPr>
                          <a:rPr lang="fr-FR" sz="1800" i="1">
                            <a:effectLst/>
                            <a:latin typeface="Cambria Math" panose="02040503050406030204" pitchFamily="18" charset="0"/>
                            <a:ea typeface="Calibri"/>
                            <a:cs typeface="Times New Roman"/>
                          </a:rPr>
                        </m:ctrlPr>
                      </m:accPr>
                      <m:e>
                        <m:r>
                          <a:rPr lang="fr-FR" sz="1800" i="1">
                            <a:effectLst/>
                            <a:latin typeface="Cambria Math"/>
                            <a:ea typeface="Calibri"/>
                            <a:cs typeface="Times New Roman"/>
                          </a:rPr>
                          <m:t>𝑥</m:t>
                        </m:r>
                      </m:e>
                    </m:acc>
                    <m:d>
                      <m:dPr>
                        <m:ctrlPr>
                          <a:rPr lang="fr-FR" sz="1800" i="1">
                            <a:effectLst/>
                            <a:latin typeface="Cambria Math" panose="02040503050406030204" pitchFamily="18" charset="0"/>
                            <a:ea typeface="Calibri"/>
                            <a:cs typeface="Times New Roman"/>
                          </a:rPr>
                        </m:ctrlPr>
                      </m:dPr>
                      <m:e>
                        <m:r>
                          <a:rPr lang="fr-FR" sz="1800" i="1">
                            <a:effectLst/>
                            <a:latin typeface="Cambria Math"/>
                            <a:ea typeface="Calibri"/>
                            <a:cs typeface="Times New Roman"/>
                          </a:rPr>
                          <m:t>𝑡</m:t>
                        </m:r>
                      </m:e>
                    </m:d>
                    <m:r>
                      <a:rPr lang="fr-FR" sz="1800" i="1">
                        <a:effectLst/>
                        <a:latin typeface="Cambria Math"/>
                        <a:ea typeface="Calibri"/>
                        <a:cs typeface="Times New Roman"/>
                      </a:rPr>
                      <m:t>=</m:t>
                    </m:r>
                    <m:sSub>
                      <m:sSubPr>
                        <m:ctrlPr>
                          <a:rPr lang="fr-FR" sz="1800" i="1">
                            <a:effectLst/>
                            <a:latin typeface="Cambria Math" panose="02040503050406030204" pitchFamily="18" charset="0"/>
                            <a:ea typeface="Calibri"/>
                            <a:cs typeface="Times New Roman"/>
                          </a:rPr>
                        </m:ctrlPr>
                      </m:sSubPr>
                      <m:e>
                        <m:r>
                          <a:rPr lang="fr-FR" sz="1800" i="1">
                            <a:effectLst/>
                            <a:latin typeface="Cambria Math"/>
                            <a:ea typeface="Calibri"/>
                            <a:cs typeface="Times New Roman"/>
                          </a:rPr>
                          <m:t>𝑥</m:t>
                        </m:r>
                      </m:e>
                      <m:sub>
                        <m:r>
                          <a:rPr lang="fr-FR" sz="1800" i="1">
                            <a:effectLst/>
                            <a:latin typeface="Cambria Math"/>
                            <a:ea typeface="Calibri"/>
                            <a:cs typeface="Times New Roman"/>
                          </a:rPr>
                          <m:t>0</m:t>
                        </m:r>
                      </m:sub>
                    </m:sSub>
                    <m:r>
                      <a:rPr lang="fr-FR" sz="1800" i="1">
                        <a:effectLst/>
                        <a:latin typeface="Cambria Math"/>
                        <a:ea typeface="Calibri"/>
                        <a:cs typeface="Times New Roman"/>
                      </a:rPr>
                      <m:t>.</m:t>
                    </m:r>
                    <m:r>
                      <a:rPr lang="fr-FR" sz="1800" i="1">
                        <a:effectLst/>
                        <a:latin typeface="Cambria Math"/>
                        <a:ea typeface="Calibri"/>
                        <a:cs typeface="Times New Roman"/>
                      </a:rPr>
                      <m:t>𝜔</m:t>
                    </m:r>
                    <m:r>
                      <a:rPr lang="fr-FR" sz="1800" i="1">
                        <a:effectLst/>
                        <a:latin typeface="Cambria Math"/>
                        <a:ea typeface="Calibri"/>
                        <a:cs typeface="Times New Roman"/>
                      </a:rPr>
                      <m:t>.</m:t>
                    </m:r>
                    <m:r>
                      <a:rPr lang="fr-FR" sz="1800" i="1">
                        <a:effectLst/>
                        <a:latin typeface="Cambria Math"/>
                        <a:ea typeface="Calibri"/>
                        <a:cs typeface="Times New Roman"/>
                      </a:rPr>
                      <m:t>𝑐𝑜𝑠</m:t>
                    </m:r>
                    <m:d>
                      <m:dPr>
                        <m:ctrlPr>
                          <a:rPr lang="fr-FR" sz="1800" i="1">
                            <a:effectLst/>
                            <a:latin typeface="Cambria Math" panose="02040503050406030204" pitchFamily="18" charset="0"/>
                            <a:ea typeface="Calibri"/>
                            <a:cs typeface="Times New Roman"/>
                          </a:rPr>
                        </m:ctrlPr>
                      </m:dPr>
                      <m:e>
                        <m:r>
                          <a:rPr lang="fr-FR" sz="1800" i="1">
                            <a:effectLst/>
                            <a:latin typeface="Cambria Math"/>
                            <a:ea typeface="Calibri"/>
                            <a:cs typeface="Times New Roman"/>
                          </a:rPr>
                          <m:t>𝜔</m:t>
                        </m:r>
                        <m:r>
                          <a:rPr lang="fr-FR" sz="1800" i="1">
                            <a:effectLst/>
                            <a:latin typeface="Cambria Math"/>
                            <a:ea typeface="Calibri"/>
                            <a:cs typeface="Times New Roman"/>
                          </a:rPr>
                          <m:t>.</m:t>
                        </m:r>
                        <m:r>
                          <a:rPr lang="fr-FR" sz="1800" i="1">
                            <a:effectLst/>
                            <a:latin typeface="Cambria Math"/>
                            <a:ea typeface="Calibri"/>
                            <a:cs typeface="Times New Roman"/>
                          </a:rPr>
                          <m:t>𝑡</m:t>
                        </m:r>
                        <m:r>
                          <a:rPr lang="fr-FR" sz="1800" i="1">
                            <a:effectLst/>
                            <a:latin typeface="Cambria Math"/>
                            <a:ea typeface="Calibri"/>
                            <a:cs typeface="Times New Roman"/>
                          </a:rPr>
                          <m:t>+</m:t>
                        </m:r>
                        <m:r>
                          <a:rPr lang="fr-FR" sz="1800" i="1">
                            <a:effectLst/>
                            <a:latin typeface="Cambria Math"/>
                            <a:ea typeface="Calibri"/>
                            <a:cs typeface="Times New Roman"/>
                          </a:rPr>
                          <m:t>𝜑</m:t>
                        </m:r>
                      </m:e>
                    </m:d>
                  </m:oMath>
                </a14:m>
                <a:r>
                  <a:rPr lang="fr-FR" sz="1800" dirty="0">
                    <a:effectLst/>
                    <a:latin typeface="Times New Roman"/>
                    <a:ea typeface="Times New Roman"/>
                    <a:cs typeface="Arial"/>
                  </a:rPr>
                  <a:t>		(</a:t>
                </a:r>
                <a:r>
                  <a:rPr lang="fr-FR" sz="1800" dirty="0" err="1">
                    <a:effectLst/>
                    <a:latin typeface="Times New Roman"/>
                    <a:ea typeface="Times New Roman"/>
                    <a:cs typeface="Arial"/>
                  </a:rPr>
                  <a:t>I.4</a:t>
                </a:r>
                <a:r>
                  <a:rPr lang="fr-FR" sz="1800" dirty="0">
                    <a:effectLst/>
                    <a:latin typeface="Times New Roman"/>
                    <a:ea typeface="Times New Roman"/>
                    <a:cs typeface="Arial"/>
                  </a:rPr>
                  <a:t>)</a:t>
                </a:r>
                <a:br>
                  <a:rPr lang="fr-FR" sz="1800" dirty="0">
                    <a:effectLst/>
                    <a:latin typeface="Cambria Math"/>
                    <a:ea typeface="Calibri"/>
                    <a:cs typeface="Times New Roman"/>
                  </a:rPr>
                </a:br>
                <a:r>
                  <a:rPr lang="fr-FR" sz="1800" dirty="0">
                    <a:effectLst/>
                    <a:latin typeface="Times New Roman"/>
                    <a:ea typeface="Times New Roman"/>
                  </a:rPr>
                  <a:t>L’accélération :        </a:t>
                </a:r>
                <a14:m>
                  <m:oMath xmlns:m="http://schemas.openxmlformats.org/officeDocument/2006/math">
                    <m:r>
                      <a:rPr lang="fr-FR" sz="1800" i="1">
                        <a:effectLst/>
                        <a:latin typeface="Cambria Math"/>
                        <a:ea typeface="Calibri"/>
                        <a:cs typeface="Times New Roman"/>
                      </a:rPr>
                      <m:t>𝑎</m:t>
                    </m:r>
                    <m:d>
                      <m:dPr>
                        <m:ctrlPr>
                          <a:rPr lang="fr-FR" sz="1800" i="1">
                            <a:effectLst/>
                            <a:latin typeface="Cambria Math" panose="02040503050406030204" pitchFamily="18" charset="0"/>
                            <a:cs typeface="Times New Roman"/>
                          </a:rPr>
                        </m:ctrlPr>
                      </m:dPr>
                      <m:e>
                        <m:r>
                          <a:rPr lang="fr-FR" sz="1800" i="1">
                            <a:effectLst/>
                            <a:latin typeface="Cambria Math"/>
                            <a:ea typeface="Calibri"/>
                            <a:cs typeface="Times New Roman"/>
                          </a:rPr>
                          <m:t>𝑡</m:t>
                        </m:r>
                      </m:e>
                    </m:d>
                    <m:r>
                      <a:rPr lang="fr-FR" sz="1800" i="1">
                        <a:effectLst/>
                        <a:latin typeface="Cambria Math"/>
                        <a:ea typeface="Calibri"/>
                        <a:cs typeface="Times New Roman"/>
                      </a:rPr>
                      <m:t>=</m:t>
                    </m:r>
                    <m:f>
                      <m:fPr>
                        <m:ctrlPr>
                          <a:rPr lang="fr-FR" sz="1800" i="1">
                            <a:effectLst/>
                            <a:latin typeface="Cambria Math" panose="02040503050406030204" pitchFamily="18" charset="0"/>
                            <a:cs typeface="Times New Roman"/>
                          </a:rPr>
                        </m:ctrlPr>
                      </m:fPr>
                      <m:num>
                        <m:sSup>
                          <m:sSupPr>
                            <m:ctrlPr>
                              <a:rPr lang="fr-FR" sz="1800" i="1">
                                <a:effectLst/>
                                <a:latin typeface="Cambria Math" panose="02040503050406030204" pitchFamily="18" charset="0"/>
                                <a:cs typeface="Times New Roman"/>
                              </a:rPr>
                            </m:ctrlPr>
                          </m:sSupPr>
                          <m:e>
                            <m:r>
                              <a:rPr lang="fr-FR" sz="1800" i="1">
                                <a:effectLst/>
                                <a:latin typeface="Cambria Math"/>
                                <a:ea typeface="Calibri"/>
                                <a:cs typeface="Times New Roman"/>
                              </a:rPr>
                              <m:t>𝑑</m:t>
                            </m:r>
                          </m:e>
                          <m:sup>
                            <m:r>
                              <a:rPr lang="fr-FR" sz="1800" i="1">
                                <a:effectLst/>
                                <a:latin typeface="Cambria Math"/>
                                <a:ea typeface="Calibri"/>
                                <a:cs typeface="Times New Roman"/>
                              </a:rPr>
                              <m:t>2</m:t>
                            </m:r>
                          </m:sup>
                        </m:sSup>
                        <m:d>
                          <m:dPr>
                            <m:ctrlPr>
                              <a:rPr lang="fr-FR" sz="1800" i="1">
                                <a:effectLst/>
                                <a:latin typeface="Cambria Math" panose="02040503050406030204" pitchFamily="18" charset="0"/>
                                <a:cs typeface="Times New Roman"/>
                              </a:rPr>
                            </m:ctrlPr>
                          </m:dPr>
                          <m:e>
                            <m:r>
                              <a:rPr lang="fr-FR" sz="1800" i="1">
                                <a:effectLst/>
                                <a:latin typeface="Cambria Math"/>
                                <a:ea typeface="Calibri"/>
                                <a:cs typeface="Times New Roman"/>
                              </a:rPr>
                              <m:t>𝑥</m:t>
                            </m:r>
                            <m:r>
                              <a:rPr lang="fr-FR" sz="1800" i="1">
                                <a:effectLst/>
                                <a:latin typeface="Cambria Math"/>
                                <a:ea typeface="Calibri"/>
                                <a:cs typeface="Times New Roman"/>
                              </a:rPr>
                              <m:t>(</m:t>
                            </m:r>
                            <m:r>
                              <a:rPr lang="fr-FR" sz="1800" i="1">
                                <a:effectLst/>
                                <a:latin typeface="Cambria Math"/>
                                <a:ea typeface="Calibri"/>
                                <a:cs typeface="Times New Roman"/>
                              </a:rPr>
                              <m:t>𝑡</m:t>
                            </m:r>
                            <m:r>
                              <a:rPr lang="fr-FR" sz="1800" i="1">
                                <a:effectLst/>
                                <a:latin typeface="Cambria Math"/>
                                <a:ea typeface="Calibri"/>
                                <a:cs typeface="Times New Roman"/>
                              </a:rPr>
                              <m:t>)</m:t>
                            </m:r>
                          </m:e>
                        </m:d>
                      </m:num>
                      <m:den>
                        <m:r>
                          <a:rPr lang="fr-FR" sz="1800" i="1">
                            <a:effectLst/>
                            <a:latin typeface="Cambria Math"/>
                            <a:ea typeface="Calibri"/>
                            <a:cs typeface="Times New Roman"/>
                          </a:rPr>
                          <m:t>𝑑</m:t>
                        </m:r>
                        <m:sSup>
                          <m:sSupPr>
                            <m:ctrlPr>
                              <a:rPr lang="fr-FR" sz="1800" i="1">
                                <a:effectLst/>
                                <a:latin typeface="Cambria Math" panose="02040503050406030204" pitchFamily="18" charset="0"/>
                                <a:cs typeface="Times New Roman"/>
                              </a:rPr>
                            </m:ctrlPr>
                          </m:sSupPr>
                          <m:e>
                            <m:r>
                              <a:rPr lang="fr-FR" sz="1800" i="1">
                                <a:effectLst/>
                                <a:latin typeface="Cambria Math"/>
                                <a:ea typeface="Calibri"/>
                                <a:cs typeface="Times New Roman"/>
                              </a:rPr>
                              <m:t>𝑡</m:t>
                            </m:r>
                          </m:e>
                          <m:sup>
                            <m:r>
                              <a:rPr lang="fr-FR" sz="1800" i="1">
                                <a:effectLst/>
                                <a:latin typeface="Cambria Math"/>
                                <a:ea typeface="Calibri"/>
                                <a:cs typeface="Times New Roman"/>
                              </a:rPr>
                              <m:t>2</m:t>
                            </m:r>
                          </m:sup>
                        </m:sSup>
                      </m:den>
                    </m:f>
                    <m:r>
                      <a:rPr lang="fr-FR" sz="1800" i="1">
                        <a:effectLst/>
                        <a:latin typeface="Cambria Math"/>
                        <a:ea typeface="Calibri"/>
                        <a:cs typeface="Times New Roman"/>
                      </a:rPr>
                      <m:t>=</m:t>
                    </m:r>
                    <m:acc>
                      <m:accPr>
                        <m:chr m:val="̈"/>
                        <m:ctrlPr>
                          <a:rPr lang="fr-FR" sz="1800" i="1">
                            <a:effectLst/>
                            <a:latin typeface="Cambria Math" panose="02040503050406030204" pitchFamily="18" charset="0"/>
                            <a:cs typeface="Times New Roman"/>
                          </a:rPr>
                        </m:ctrlPr>
                      </m:accPr>
                      <m:e>
                        <m:r>
                          <a:rPr lang="fr-FR" sz="1800" i="1">
                            <a:effectLst/>
                            <a:latin typeface="Cambria Math"/>
                            <a:ea typeface="Calibri"/>
                            <a:cs typeface="Times New Roman"/>
                          </a:rPr>
                          <m:t>𝑥</m:t>
                        </m:r>
                      </m:e>
                    </m:acc>
                    <m:d>
                      <m:dPr>
                        <m:ctrlPr>
                          <a:rPr lang="fr-FR" sz="1800" i="1">
                            <a:effectLst/>
                            <a:latin typeface="Cambria Math" panose="02040503050406030204" pitchFamily="18" charset="0"/>
                            <a:cs typeface="Times New Roman"/>
                          </a:rPr>
                        </m:ctrlPr>
                      </m:dPr>
                      <m:e>
                        <m:r>
                          <a:rPr lang="fr-FR" sz="1800" i="1">
                            <a:effectLst/>
                            <a:latin typeface="Cambria Math"/>
                            <a:ea typeface="Calibri"/>
                            <a:cs typeface="Times New Roman"/>
                          </a:rPr>
                          <m:t>𝑡</m:t>
                        </m:r>
                      </m:e>
                    </m:d>
                    <m:r>
                      <a:rPr lang="fr-FR" sz="1800" i="1">
                        <a:effectLst/>
                        <a:latin typeface="Cambria Math"/>
                        <a:ea typeface="Calibri"/>
                        <a:cs typeface="Times New Roman"/>
                      </a:rPr>
                      <m:t>=−</m:t>
                    </m:r>
                    <m:sSub>
                      <m:sSubPr>
                        <m:ctrlPr>
                          <a:rPr lang="fr-FR" sz="1800" i="1">
                            <a:effectLst/>
                            <a:latin typeface="Cambria Math" panose="02040503050406030204" pitchFamily="18" charset="0"/>
                            <a:cs typeface="Times New Roman"/>
                          </a:rPr>
                        </m:ctrlPr>
                      </m:sSubPr>
                      <m:e>
                        <m:r>
                          <a:rPr lang="fr-FR" sz="1800" i="1">
                            <a:effectLst/>
                            <a:latin typeface="Cambria Math"/>
                            <a:ea typeface="Calibri"/>
                            <a:cs typeface="Times New Roman"/>
                          </a:rPr>
                          <m:t>𝑥</m:t>
                        </m:r>
                      </m:e>
                      <m:sub>
                        <m:r>
                          <a:rPr lang="fr-FR" sz="1800" i="1">
                            <a:effectLst/>
                            <a:latin typeface="Cambria Math"/>
                            <a:ea typeface="Calibri"/>
                            <a:cs typeface="Times New Roman"/>
                          </a:rPr>
                          <m:t>0</m:t>
                        </m:r>
                      </m:sub>
                    </m:sSub>
                    <m:r>
                      <a:rPr lang="fr-FR" sz="1800" i="1">
                        <a:effectLst/>
                        <a:latin typeface="Cambria Math"/>
                        <a:ea typeface="Calibri"/>
                        <a:cs typeface="Times New Roman"/>
                      </a:rPr>
                      <m:t>.</m:t>
                    </m:r>
                    <m:sSup>
                      <m:sSupPr>
                        <m:ctrlPr>
                          <a:rPr lang="fr-FR" sz="1800" i="1">
                            <a:effectLst/>
                            <a:latin typeface="Cambria Math" panose="02040503050406030204" pitchFamily="18" charset="0"/>
                            <a:cs typeface="Times New Roman"/>
                          </a:rPr>
                        </m:ctrlPr>
                      </m:sSupPr>
                      <m:e>
                        <m:r>
                          <a:rPr lang="fr-FR" sz="1800" i="1">
                            <a:effectLst/>
                            <a:latin typeface="Cambria Math"/>
                            <a:ea typeface="Calibri"/>
                            <a:cs typeface="Times New Roman"/>
                          </a:rPr>
                          <m:t>𝜔</m:t>
                        </m:r>
                      </m:e>
                      <m:sup>
                        <m:r>
                          <a:rPr lang="fr-FR" sz="1800" i="1">
                            <a:effectLst/>
                            <a:latin typeface="Cambria Math"/>
                            <a:ea typeface="Calibri"/>
                            <a:cs typeface="Times New Roman"/>
                          </a:rPr>
                          <m:t>2</m:t>
                        </m:r>
                      </m:sup>
                    </m:sSup>
                    <m:r>
                      <a:rPr lang="fr-FR" sz="1800" i="1">
                        <a:effectLst/>
                        <a:latin typeface="Cambria Math"/>
                        <a:ea typeface="Calibri"/>
                        <a:cs typeface="Times New Roman"/>
                      </a:rPr>
                      <m:t>.</m:t>
                    </m:r>
                    <m:r>
                      <a:rPr lang="fr-FR" sz="1800" i="1">
                        <a:effectLst/>
                        <a:latin typeface="Cambria Math"/>
                        <a:ea typeface="Calibri"/>
                        <a:cs typeface="Times New Roman"/>
                      </a:rPr>
                      <m:t>𝑠𝑖𝑛</m:t>
                    </m:r>
                    <m:d>
                      <m:dPr>
                        <m:ctrlPr>
                          <a:rPr lang="fr-FR" sz="1800" i="1">
                            <a:effectLst/>
                            <a:latin typeface="Cambria Math" panose="02040503050406030204" pitchFamily="18" charset="0"/>
                            <a:cs typeface="Times New Roman"/>
                          </a:rPr>
                        </m:ctrlPr>
                      </m:dPr>
                      <m:e>
                        <m:r>
                          <a:rPr lang="fr-FR" sz="1800" i="1">
                            <a:effectLst/>
                            <a:latin typeface="Cambria Math"/>
                            <a:ea typeface="Calibri"/>
                            <a:cs typeface="Times New Roman"/>
                          </a:rPr>
                          <m:t>𝜔</m:t>
                        </m:r>
                        <m:r>
                          <a:rPr lang="fr-FR" sz="1800" i="1">
                            <a:effectLst/>
                            <a:latin typeface="Cambria Math"/>
                            <a:ea typeface="Calibri"/>
                            <a:cs typeface="Times New Roman"/>
                          </a:rPr>
                          <m:t>.</m:t>
                        </m:r>
                        <m:r>
                          <a:rPr lang="fr-FR" sz="1800" i="1">
                            <a:effectLst/>
                            <a:latin typeface="Cambria Math"/>
                            <a:ea typeface="Calibri"/>
                            <a:cs typeface="Times New Roman"/>
                          </a:rPr>
                          <m:t>𝑡</m:t>
                        </m:r>
                        <m:r>
                          <a:rPr lang="fr-FR" sz="1800" i="1">
                            <a:effectLst/>
                            <a:latin typeface="Cambria Math"/>
                            <a:ea typeface="Calibri"/>
                            <a:cs typeface="Times New Roman"/>
                          </a:rPr>
                          <m:t>+</m:t>
                        </m:r>
                        <m:r>
                          <a:rPr lang="fr-FR" sz="1800" i="1">
                            <a:effectLst/>
                            <a:latin typeface="Cambria Math"/>
                            <a:ea typeface="Calibri"/>
                            <a:cs typeface="Times New Roman"/>
                          </a:rPr>
                          <m:t>𝜑</m:t>
                        </m:r>
                      </m:e>
                    </m:d>
                  </m:oMath>
                </a14:m>
                <a:r>
                  <a:rPr lang="fr-FR" sz="1800" dirty="0">
                    <a:effectLst/>
                    <a:latin typeface="Times New Roman"/>
                    <a:ea typeface="Times New Roman"/>
                  </a:rPr>
                  <a:t>		(</a:t>
                </a:r>
                <a:r>
                  <a:rPr lang="fr-FR" sz="1800" dirty="0" err="1">
                    <a:effectLst/>
                    <a:latin typeface="Times New Roman"/>
                    <a:ea typeface="Times New Roman"/>
                  </a:rPr>
                  <a:t>I.5</a:t>
                </a:r>
                <a:r>
                  <a:rPr lang="fr-FR" sz="1800" dirty="0">
                    <a:effectLst/>
                    <a:latin typeface="Times New Roman"/>
                    <a:ea typeface="Times New Roman"/>
                  </a:rPr>
                  <a:t>)</a:t>
                </a:r>
                <a:br>
                  <a:rPr lang="fr-FR" sz="1800" dirty="0">
                    <a:effectLst/>
                    <a:latin typeface="Cambria Math"/>
                    <a:ea typeface="Calibri"/>
                    <a:cs typeface="Times New Roman"/>
                  </a:rPr>
                </a:br>
                <a:endParaRPr lang="fr-FR" sz="1800" dirty="0">
                  <a:latin typeface="Calibri"/>
                  <a:ea typeface="Calibri"/>
                  <a:cs typeface="Arial"/>
                </a:endParaRPr>
              </a:p>
              <a:p>
                <a:pPr>
                  <a:lnSpc>
                    <a:spcPct val="150000"/>
                  </a:lnSpc>
                </a:pPr>
                <a:endParaRPr lang="fr-FR" sz="2000" dirty="0"/>
              </a:p>
              <a:p>
                <a:pPr marL="342900" indent="-342900" algn="just">
                  <a:lnSpc>
                    <a:spcPct val="150000"/>
                  </a:lnSpc>
                  <a:buFontTx/>
                  <a:buChar char="-"/>
                </a:pPr>
                <a:endParaRPr lang="fr-FR" sz="2000" kern="0" dirty="0">
                  <a:latin typeface="Times New Roman"/>
                </a:endParaRPr>
              </a:p>
              <a:p>
                <a:pPr marL="342900" indent="-342900" algn="just">
                  <a:lnSpc>
                    <a:spcPct val="150000"/>
                  </a:lnSpc>
                  <a:buFontTx/>
                  <a:buChar char="-"/>
                </a:pPr>
                <a:endParaRPr lang="fr-FR" sz="2000" dirty="0">
                  <a:solidFill>
                    <a:srgbClr val="FF0000"/>
                  </a:solidFill>
                </a:endParaRPr>
              </a:p>
              <a:p>
                <a:endParaRPr lang="fr-FR" sz="2000" dirty="0"/>
              </a:p>
            </p:txBody>
          </p:sp>
        </mc:Choice>
        <mc:Fallback xmlns="">
          <p:sp>
            <p:nvSpPr>
              <p:cNvPr id="4" name="Rectangle 2"/>
              <p:cNvSpPr txBox="1">
                <a:spLocks noRot="1" noChangeAspect="1" noMove="1" noResize="1" noEditPoints="1" noAdjustHandles="1" noChangeArrowheads="1" noChangeShapeType="1" noTextEdit="1"/>
              </p:cNvSpPr>
              <p:nvPr/>
            </p:nvSpPr>
            <p:spPr>
              <a:xfrm>
                <a:off x="214282" y="72008"/>
                <a:ext cx="8715436" cy="6669360"/>
              </a:xfrm>
              <a:prstGeom prst="rect">
                <a:avLst/>
              </a:prstGeom>
              <a:blipFill rotWithShape="1">
                <a:blip r:embed="rId3"/>
                <a:stretch>
                  <a:fillRect l="-628" r="-1047" b="-1004"/>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7033481" y="6428184"/>
            <a:ext cx="1905000" cy="457200"/>
          </a:xfrm>
        </p:spPr>
        <p:txBody>
          <a:bodyPr/>
          <a:lstStyle/>
          <a:p>
            <a:fld id="{CF4668DC-857F-487D-BFFA-8C0CA5037977}" type="slidenum">
              <a:rPr lang="fr-BE" smtClean="0">
                <a:solidFill>
                  <a:srgbClr val="FFFFFF"/>
                </a:solidFill>
              </a:rPr>
              <a:pPr/>
              <a:t>11</a:t>
            </a:fld>
            <a:endParaRPr lang="fr-BE" dirty="0">
              <a:solidFill>
                <a:srgbClr val="FFFFFF"/>
              </a:solidFill>
            </a:endParaRPr>
          </a:p>
        </p:txBody>
      </p:sp>
    </p:spTree>
    <p:extLst>
      <p:ext uri="{BB962C8B-B14F-4D97-AF65-F5344CB8AC3E}">
        <p14:creationId xmlns:p14="http://schemas.microsoft.com/office/powerpoint/2010/main" val="2500564643"/>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332656"/>
            <a:ext cx="8822214" cy="6525344"/>
          </a:xfrm>
          <a:prstGeom prst="rect">
            <a:avLst/>
          </a:prstGeom>
          <a:ln>
            <a:solidFill>
              <a:schemeClr val="accent1"/>
            </a:solidFill>
          </a:ln>
        </p:spPr>
        <p:txBody>
          <a:bodyPr/>
          <a:lstStyle/>
          <a:p>
            <a:pPr>
              <a:lnSpc>
                <a:spcPct val="115000"/>
              </a:lnSpc>
              <a:spcAft>
                <a:spcPts val="0"/>
              </a:spcAft>
            </a:pPr>
            <a:r>
              <a:rPr lang="fr-FR" sz="2000" dirty="0">
                <a:latin typeface="Times New Roman"/>
                <a:ea typeface="Calibri"/>
                <a:cs typeface="Arial"/>
              </a:rPr>
              <a:t>En </a:t>
            </a:r>
            <a:r>
              <a:rPr lang="fr-FR" sz="2000" dirty="0" err="1">
                <a:latin typeface="Times New Roman"/>
                <a:ea typeface="Calibri"/>
                <a:cs typeface="Arial"/>
              </a:rPr>
              <a:t>DDS</a:t>
            </a:r>
            <a:r>
              <a:rPr lang="fr-FR" sz="2000" dirty="0">
                <a:latin typeface="Times New Roman"/>
                <a:ea typeface="Calibri"/>
                <a:cs typeface="Arial"/>
              </a:rPr>
              <a:t>, on classe les problèmes dynamique selon les degrés de liberté et selon le type de système (dissipatif ou conservatif ) et soit forcée ou libre</a:t>
            </a:r>
            <a:r>
              <a:rPr lang="fr-FR" sz="2000" dirty="0">
                <a:latin typeface="Times New Roman"/>
                <a:ea typeface="Times New Roman"/>
              </a:rPr>
              <a:t>					</a:t>
            </a:r>
            <a:r>
              <a:rPr lang="fr-FR" sz="2000" dirty="0"/>
              <a:t> </a:t>
            </a:r>
            <a:endParaRPr lang="fr-FR" sz="2000" b="1" dirty="0"/>
          </a:p>
          <a:p>
            <a:pPr algn="just">
              <a:lnSpc>
                <a:spcPct val="150000"/>
              </a:lnSpc>
            </a:pPr>
            <a:r>
              <a:rPr lang="fr-FR" sz="2000" dirty="0"/>
              <a:t>                                                               Système à un degré de liberté(</a:t>
            </a:r>
            <a:r>
              <a:rPr lang="fr-FR" sz="2000" dirty="0" err="1"/>
              <a:t>1DDL</a:t>
            </a:r>
            <a:r>
              <a:rPr lang="fr-FR" sz="2000" dirty="0"/>
              <a:t>)</a:t>
            </a:r>
          </a:p>
          <a:p>
            <a:pPr>
              <a:lnSpc>
                <a:spcPct val="115000"/>
              </a:lnSpc>
              <a:spcAft>
                <a:spcPts val="0"/>
              </a:spcAft>
            </a:pPr>
            <a:endParaRPr lang="fr-FR" sz="1800" dirty="0">
              <a:latin typeface="Calibri"/>
              <a:ea typeface="Calibri"/>
              <a:cs typeface="Arial"/>
            </a:endParaRPr>
          </a:p>
          <a:p>
            <a:pPr>
              <a:lnSpc>
                <a:spcPct val="150000"/>
              </a:lnSpc>
            </a:pPr>
            <a:r>
              <a:rPr lang="fr-FR" sz="2000" dirty="0"/>
              <a:t>                                                              Système à plusieurs degrés de liberté(</a:t>
            </a:r>
            <a:r>
              <a:rPr lang="fr-FR" sz="2000" dirty="0" err="1"/>
              <a:t>NDDL</a:t>
            </a:r>
            <a:r>
              <a:rPr lang="fr-FR" sz="2000" dirty="0"/>
              <a:t>)</a:t>
            </a:r>
          </a:p>
          <a:p>
            <a:pPr>
              <a:lnSpc>
                <a:spcPct val="150000"/>
              </a:lnSpc>
            </a:pPr>
            <a:r>
              <a:rPr lang="fr-FR" sz="2000" dirty="0"/>
              <a:t>  </a:t>
            </a:r>
          </a:p>
        </p:txBody>
      </p:sp>
      <p:sp>
        <p:nvSpPr>
          <p:cNvPr id="5" name="Espace réservé du numéro de diapositive 4"/>
          <p:cNvSpPr>
            <a:spLocks noGrp="1"/>
          </p:cNvSpPr>
          <p:nvPr>
            <p:ph type="sldNum" sz="quarter" idx="12"/>
          </p:nvPr>
        </p:nvSpPr>
        <p:spPr>
          <a:xfrm>
            <a:off x="8604448" y="6400800"/>
            <a:ext cx="432048" cy="457200"/>
          </a:xfrm>
        </p:spPr>
        <p:txBody>
          <a:bodyPr/>
          <a:lstStyle/>
          <a:p>
            <a:fld id="{CF4668DC-857F-487D-BFFA-8C0CA5037977}" type="slidenum">
              <a:rPr lang="fr-BE" smtClean="0">
                <a:solidFill>
                  <a:srgbClr val="FFFFFF"/>
                </a:solidFill>
              </a:rPr>
              <a:pPr/>
              <a:t>12</a:t>
            </a:fld>
            <a:endParaRPr lang="fr-BE" dirty="0">
              <a:solidFill>
                <a:srgbClr val="FFFFFF"/>
              </a:solidFill>
            </a:endParaRPr>
          </a:p>
        </p:txBody>
      </p:sp>
      <p:sp>
        <p:nvSpPr>
          <p:cNvPr id="19" name="Equal 18"/>
          <p:cNvSpPr/>
          <p:nvPr/>
        </p:nvSpPr>
        <p:spPr bwMode="auto">
          <a:xfrm rot="5400000">
            <a:off x="3142225" y="5921186"/>
            <a:ext cx="469007"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grpSp>
        <p:nvGrpSpPr>
          <p:cNvPr id="17" name="Group 16"/>
          <p:cNvGrpSpPr/>
          <p:nvPr/>
        </p:nvGrpSpPr>
        <p:grpSpPr>
          <a:xfrm>
            <a:off x="361220" y="2782238"/>
            <a:ext cx="8524113" cy="3940463"/>
            <a:chOff x="361220" y="2782238"/>
            <a:chExt cx="8524113" cy="3940463"/>
          </a:xfrm>
        </p:grpSpPr>
        <p:sp>
          <p:nvSpPr>
            <p:cNvPr id="3" name="Rectangle 2"/>
            <p:cNvSpPr/>
            <p:nvPr/>
          </p:nvSpPr>
          <p:spPr>
            <a:xfrm>
              <a:off x="4798770" y="3600452"/>
              <a:ext cx="4086563" cy="1015663"/>
            </a:xfrm>
            <a:prstGeom prst="rect">
              <a:avLst/>
            </a:prstGeom>
            <a:ln>
              <a:solidFill>
                <a:schemeClr val="accent1"/>
              </a:solidFill>
            </a:ln>
          </p:spPr>
          <p:txBody>
            <a:bodyPr wrap="square">
              <a:spAutoFit/>
            </a:bodyPr>
            <a:lstStyle/>
            <a:p>
              <a:pPr algn="just"/>
              <a:r>
                <a:rPr lang="fr-FR" sz="2000" dirty="0"/>
                <a:t>Si n'importe quelle énergie est perdue  dans le frottement ou autre résistance pendant l'oscillation. </a:t>
              </a:r>
            </a:p>
          </p:txBody>
        </p:sp>
        <p:sp>
          <p:nvSpPr>
            <p:cNvPr id="6" name="Rectangle 5"/>
            <p:cNvSpPr/>
            <p:nvPr/>
          </p:nvSpPr>
          <p:spPr>
            <a:xfrm>
              <a:off x="4788024" y="4808069"/>
              <a:ext cx="4086563" cy="1015663"/>
            </a:xfrm>
            <a:prstGeom prst="rect">
              <a:avLst/>
            </a:prstGeom>
            <a:ln>
              <a:solidFill>
                <a:schemeClr val="accent1"/>
              </a:solidFill>
            </a:ln>
          </p:spPr>
          <p:txBody>
            <a:bodyPr wrap="square">
              <a:spAutoFit/>
            </a:bodyPr>
            <a:lstStyle/>
            <a:p>
              <a:pPr algn="just"/>
              <a:r>
                <a:rPr lang="fr-FR" sz="2000" dirty="0"/>
                <a:t>Si aucune énergie n'est perdue dans  le frottement ou autre résistance pendant  l'oscillation. </a:t>
              </a:r>
            </a:p>
          </p:txBody>
        </p:sp>
        <p:sp>
          <p:nvSpPr>
            <p:cNvPr id="7" name="Rectangle 6"/>
            <p:cNvSpPr/>
            <p:nvPr/>
          </p:nvSpPr>
          <p:spPr>
            <a:xfrm>
              <a:off x="2370523" y="2782238"/>
              <a:ext cx="2116285" cy="40011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fr-FR" sz="2000" dirty="0"/>
                <a:t>Système dissipatif </a:t>
              </a:r>
            </a:p>
          </p:txBody>
        </p:sp>
        <p:sp>
          <p:nvSpPr>
            <p:cNvPr id="8" name="Rectangle 7"/>
            <p:cNvSpPr/>
            <p:nvPr/>
          </p:nvSpPr>
          <p:spPr>
            <a:xfrm>
              <a:off x="2537784" y="3729226"/>
              <a:ext cx="2059217" cy="70788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2000" dirty="0"/>
                <a:t>Vibration  amortie</a:t>
              </a:r>
            </a:p>
            <a:p>
              <a:pPr algn="ctr"/>
              <a:r>
                <a:rPr lang="fr-FR" sz="2000" dirty="0"/>
                <a:t>C ≠ 0 </a:t>
              </a:r>
            </a:p>
          </p:txBody>
        </p:sp>
        <p:sp>
          <p:nvSpPr>
            <p:cNvPr id="9" name="Rectangle 8"/>
            <p:cNvSpPr/>
            <p:nvPr/>
          </p:nvSpPr>
          <p:spPr>
            <a:xfrm>
              <a:off x="2537783" y="5097378"/>
              <a:ext cx="2087605" cy="70788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2000" dirty="0"/>
                <a:t>Vibration  non amortie C = 0 </a:t>
              </a:r>
            </a:p>
          </p:txBody>
        </p:sp>
        <p:sp>
          <p:nvSpPr>
            <p:cNvPr id="10" name="Rectangle 9"/>
            <p:cNvSpPr/>
            <p:nvPr/>
          </p:nvSpPr>
          <p:spPr>
            <a:xfrm>
              <a:off x="361220" y="4135083"/>
              <a:ext cx="1556836" cy="1015663"/>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a:r>
                <a:rPr lang="fr-FR" sz="2000" dirty="0"/>
                <a:t>Système </a:t>
              </a:r>
            </a:p>
            <a:p>
              <a:pPr algn="ctr"/>
              <a:r>
                <a:rPr lang="fr-FR" sz="2000" dirty="0"/>
                <a:t>Dissipatif ou </a:t>
              </a:r>
            </a:p>
            <a:p>
              <a:pPr algn="ctr"/>
              <a:r>
                <a:rPr lang="fr-FR" sz="2000" dirty="0"/>
                <a:t>conservatif </a:t>
              </a:r>
            </a:p>
          </p:txBody>
        </p:sp>
        <p:sp>
          <p:nvSpPr>
            <p:cNvPr id="11" name="Rectangle 10"/>
            <p:cNvSpPr/>
            <p:nvPr/>
          </p:nvSpPr>
          <p:spPr>
            <a:xfrm>
              <a:off x="2168525" y="6322591"/>
              <a:ext cx="2318283"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fr-FR" sz="2000" dirty="0"/>
                <a:t>Système conservatif  </a:t>
              </a:r>
            </a:p>
          </p:txBody>
        </p:sp>
        <p:sp>
          <p:nvSpPr>
            <p:cNvPr id="12" name="Equal 11"/>
            <p:cNvSpPr/>
            <p:nvPr/>
          </p:nvSpPr>
          <p:spPr bwMode="auto">
            <a:xfrm rot="5400000">
              <a:off x="3162482" y="3315626"/>
              <a:ext cx="469007"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cxnSp>
          <p:nvCxnSpPr>
            <p:cNvPr id="14" name="Straight Arrow Connector 13"/>
            <p:cNvCxnSpPr/>
            <p:nvPr/>
          </p:nvCxnSpPr>
          <p:spPr bwMode="auto">
            <a:xfrm flipV="1">
              <a:off x="2026888" y="3986584"/>
              <a:ext cx="450041" cy="378520"/>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bwMode="auto">
            <a:xfrm>
              <a:off x="2026887" y="5027657"/>
              <a:ext cx="450041" cy="423664"/>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263485" y="1178987"/>
            <a:ext cx="3716615" cy="1313909"/>
            <a:chOff x="263485" y="1061034"/>
            <a:chExt cx="3716615" cy="1313909"/>
          </a:xfrm>
        </p:grpSpPr>
        <p:sp>
          <p:nvSpPr>
            <p:cNvPr id="26" name="Rectangle 25"/>
            <p:cNvSpPr/>
            <p:nvPr/>
          </p:nvSpPr>
          <p:spPr>
            <a:xfrm>
              <a:off x="263485" y="1124744"/>
              <a:ext cx="1212171" cy="960328"/>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fr-FR" sz="2000" dirty="0"/>
                <a:t>Nombre  </a:t>
              </a:r>
            </a:p>
            <a:p>
              <a:pPr algn="ctr">
                <a:lnSpc>
                  <a:spcPct val="150000"/>
                </a:lnSpc>
              </a:pPr>
              <a:r>
                <a:rPr lang="fr-FR" sz="2000" dirty="0"/>
                <a:t>de </a:t>
              </a:r>
              <a:r>
                <a:rPr lang="fr-FR" sz="2000" dirty="0" err="1"/>
                <a:t>DDL</a:t>
              </a:r>
              <a:endParaRPr lang="fr-FR" sz="2000" dirty="0"/>
            </a:p>
          </p:txBody>
        </p:sp>
        <p:sp>
          <p:nvSpPr>
            <p:cNvPr id="27" name="Rectangle 26"/>
            <p:cNvSpPr/>
            <p:nvPr/>
          </p:nvSpPr>
          <p:spPr>
            <a:xfrm>
              <a:off x="2123728" y="1061034"/>
              <a:ext cx="1728192" cy="553998"/>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fr-FR" sz="2000" dirty="0"/>
                <a:t>SDD(</a:t>
              </a:r>
              <a:r>
                <a:rPr lang="fr-FR" sz="2000" dirty="0" err="1"/>
                <a:t>1DDL</a:t>
              </a:r>
              <a:r>
                <a:rPr lang="fr-FR" sz="2000" dirty="0"/>
                <a:t>)</a:t>
              </a:r>
            </a:p>
          </p:txBody>
        </p:sp>
        <p:sp>
          <p:nvSpPr>
            <p:cNvPr id="28" name="Rectangle 27"/>
            <p:cNvSpPr/>
            <p:nvPr/>
          </p:nvSpPr>
          <p:spPr>
            <a:xfrm>
              <a:off x="2251908" y="1876280"/>
              <a:ext cx="1728192" cy="498663"/>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fr-FR" sz="2000" dirty="0"/>
                <a:t>SPD(</a:t>
              </a:r>
              <a:r>
                <a:rPr lang="fr-FR" sz="2000" dirty="0" err="1"/>
                <a:t>NDDL</a:t>
              </a:r>
              <a:r>
                <a:rPr lang="fr-FR" sz="2000" dirty="0"/>
                <a:t>)</a:t>
              </a:r>
            </a:p>
          </p:txBody>
        </p:sp>
        <p:cxnSp>
          <p:nvCxnSpPr>
            <p:cNvPr id="29" name="Straight Arrow Connector 28"/>
            <p:cNvCxnSpPr/>
            <p:nvPr/>
          </p:nvCxnSpPr>
          <p:spPr bwMode="auto">
            <a:xfrm flipV="1">
              <a:off x="1576846" y="1338033"/>
              <a:ext cx="546882" cy="276999"/>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bwMode="auto">
            <a:xfrm>
              <a:off x="1576845" y="1928574"/>
              <a:ext cx="546883" cy="276290"/>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41726255"/>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332656"/>
            <a:ext cx="8822214" cy="6525344"/>
          </a:xfrm>
          <a:prstGeom prst="rect">
            <a:avLst/>
          </a:prstGeom>
          <a:ln>
            <a:solidFill>
              <a:schemeClr val="accent1"/>
            </a:solidFill>
          </a:ln>
        </p:spPr>
        <p:txBody>
          <a:bodyPr/>
          <a:lstStyle/>
          <a:p>
            <a:pPr>
              <a:lnSpc>
                <a:spcPct val="115000"/>
              </a:lnSpc>
              <a:spcAft>
                <a:spcPts val="0"/>
              </a:spcAft>
            </a:pPr>
            <a:endParaRPr lang="fr-FR" sz="1800" dirty="0">
              <a:latin typeface="Calibri"/>
              <a:ea typeface="Calibri"/>
              <a:cs typeface="Arial"/>
            </a:endParaRPr>
          </a:p>
          <a:p>
            <a:pPr>
              <a:lnSpc>
                <a:spcPct val="150000"/>
              </a:lnSpc>
            </a:pPr>
            <a:r>
              <a:rPr lang="fr-FR" sz="2000" dirty="0"/>
              <a:t>  </a:t>
            </a:r>
          </a:p>
        </p:txBody>
      </p:sp>
      <p:sp>
        <p:nvSpPr>
          <p:cNvPr id="5" name="Espace réservé du numéro de diapositive 4"/>
          <p:cNvSpPr>
            <a:spLocks noGrp="1"/>
          </p:cNvSpPr>
          <p:nvPr>
            <p:ph type="sldNum" sz="quarter" idx="12"/>
          </p:nvPr>
        </p:nvSpPr>
        <p:spPr>
          <a:xfrm>
            <a:off x="8604448" y="6400800"/>
            <a:ext cx="432048" cy="457200"/>
          </a:xfrm>
        </p:spPr>
        <p:txBody>
          <a:bodyPr/>
          <a:lstStyle/>
          <a:p>
            <a:fld id="{CF4668DC-857F-487D-BFFA-8C0CA5037977}" type="slidenum">
              <a:rPr lang="fr-BE" smtClean="0">
                <a:solidFill>
                  <a:srgbClr val="FFFFFF"/>
                </a:solidFill>
              </a:rPr>
              <a:pPr/>
              <a:t>13</a:t>
            </a:fld>
            <a:endParaRPr lang="fr-BE" dirty="0">
              <a:solidFill>
                <a:srgbClr val="FFFFFF"/>
              </a:solidFill>
            </a:endParaRPr>
          </a:p>
        </p:txBody>
      </p:sp>
      <p:grpSp>
        <p:nvGrpSpPr>
          <p:cNvPr id="18" name="Group 17"/>
          <p:cNvGrpSpPr/>
          <p:nvPr/>
        </p:nvGrpSpPr>
        <p:grpSpPr>
          <a:xfrm>
            <a:off x="235697" y="1242697"/>
            <a:ext cx="8728791" cy="2750173"/>
            <a:chOff x="235697" y="1242697"/>
            <a:chExt cx="8728791" cy="2750173"/>
          </a:xfrm>
        </p:grpSpPr>
        <p:grpSp>
          <p:nvGrpSpPr>
            <p:cNvPr id="21" name="Group 20"/>
            <p:cNvGrpSpPr/>
            <p:nvPr/>
          </p:nvGrpSpPr>
          <p:grpSpPr>
            <a:xfrm>
              <a:off x="235697" y="1570500"/>
              <a:ext cx="3256145" cy="2360815"/>
              <a:chOff x="143469" y="1470105"/>
              <a:chExt cx="3256145" cy="2360815"/>
            </a:xfrm>
          </p:grpSpPr>
          <p:sp>
            <p:nvSpPr>
              <p:cNvPr id="26" name="Rectangle 25"/>
              <p:cNvSpPr/>
              <p:nvPr/>
            </p:nvSpPr>
            <p:spPr>
              <a:xfrm>
                <a:off x="143469" y="2039534"/>
                <a:ext cx="1345546" cy="923330"/>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Causes  produisant  la vibration </a:t>
                </a:r>
              </a:p>
            </p:txBody>
          </p:sp>
          <p:sp>
            <p:nvSpPr>
              <p:cNvPr id="27" name="Rectangle 26"/>
              <p:cNvSpPr/>
              <p:nvPr/>
            </p:nvSpPr>
            <p:spPr>
              <a:xfrm>
                <a:off x="2175683" y="1470105"/>
                <a:ext cx="1086097" cy="64633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Vibration  </a:t>
                </a:r>
              </a:p>
              <a:p>
                <a:pPr algn="ctr"/>
                <a:r>
                  <a:rPr lang="fr-FR" sz="1800" dirty="0"/>
                  <a:t>libre </a:t>
                </a:r>
              </a:p>
            </p:txBody>
          </p:sp>
          <p:sp>
            <p:nvSpPr>
              <p:cNvPr id="28" name="Rectangle 27"/>
              <p:cNvSpPr/>
              <p:nvPr/>
            </p:nvSpPr>
            <p:spPr>
              <a:xfrm>
                <a:off x="2123727" y="3184589"/>
                <a:ext cx="1275887" cy="64633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Vibration  forcée </a:t>
                </a:r>
              </a:p>
            </p:txBody>
          </p:sp>
          <p:cxnSp>
            <p:nvCxnSpPr>
              <p:cNvPr id="29" name="Straight Arrow Connector 28"/>
              <p:cNvCxnSpPr/>
              <p:nvPr/>
            </p:nvCxnSpPr>
            <p:spPr bwMode="auto">
              <a:xfrm flipV="1">
                <a:off x="1509916" y="1768391"/>
                <a:ext cx="546882" cy="276999"/>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bwMode="auto">
              <a:xfrm>
                <a:off x="1535436" y="2969211"/>
                <a:ext cx="546883" cy="276290"/>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a:xfrm>
              <a:off x="4139952" y="1242697"/>
              <a:ext cx="4824536" cy="175432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fr-FR" sz="1800" dirty="0"/>
                <a:t>Si un système, après une 1ère perturbation (excitation) est laissé vibrer seule, la vibration suivante est connue en tant que vibration libre. Aucune force externe n'agit sur le système. Meilleur exemple d’une vibration libre est le pendule. </a:t>
              </a:r>
            </a:p>
          </p:txBody>
        </p:sp>
        <p:sp>
          <p:nvSpPr>
            <p:cNvPr id="24" name="Rectangle 23"/>
            <p:cNvSpPr/>
            <p:nvPr/>
          </p:nvSpPr>
          <p:spPr>
            <a:xfrm>
              <a:off x="4139952" y="3284984"/>
              <a:ext cx="4752528" cy="70788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r>
                <a:rPr lang="fr-FR" sz="2000" dirty="0"/>
                <a:t>Si un système est soumis à une force externe                   (souvent une force répétitive). </a:t>
              </a:r>
            </a:p>
          </p:txBody>
        </p:sp>
        <p:sp>
          <p:nvSpPr>
            <p:cNvPr id="25" name="Equal 24"/>
            <p:cNvSpPr/>
            <p:nvPr/>
          </p:nvSpPr>
          <p:spPr bwMode="auto">
            <a:xfrm>
              <a:off x="3422613" y="1701884"/>
              <a:ext cx="469007"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sp>
          <p:nvSpPr>
            <p:cNvPr id="31" name="Equal 30"/>
            <p:cNvSpPr/>
            <p:nvPr/>
          </p:nvSpPr>
          <p:spPr bwMode="auto">
            <a:xfrm>
              <a:off x="3526929" y="3501008"/>
              <a:ext cx="469007"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grpSp>
      <p:grpSp>
        <p:nvGrpSpPr>
          <p:cNvPr id="20" name="Group 19"/>
          <p:cNvGrpSpPr/>
          <p:nvPr/>
        </p:nvGrpSpPr>
        <p:grpSpPr>
          <a:xfrm>
            <a:off x="277224" y="4231541"/>
            <a:ext cx="8687264" cy="2558028"/>
            <a:chOff x="277224" y="4231541"/>
            <a:chExt cx="8687264" cy="2558028"/>
          </a:xfrm>
        </p:grpSpPr>
        <p:grpSp>
          <p:nvGrpSpPr>
            <p:cNvPr id="16" name="Group 15"/>
            <p:cNvGrpSpPr/>
            <p:nvPr/>
          </p:nvGrpSpPr>
          <p:grpSpPr>
            <a:xfrm>
              <a:off x="277224" y="4231541"/>
              <a:ext cx="8687264" cy="2558028"/>
              <a:chOff x="277224" y="4231541"/>
              <a:chExt cx="8687264" cy="2558028"/>
            </a:xfrm>
          </p:grpSpPr>
          <p:grpSp>
            <p:nvGrpSpPr>
              <p:cNvPr id="32" name="Group 31"/>
              <p:cNvGrpSpPr/>
              <p:nvPr/>
            </p:nvGrpSpPr>
            <p:grpSpPr>
              <a:xfrm>
                <a:off x="520953" y="4508539"/>
                <a:ext cx="3256145" cy="2004030"/>
                <a:chOff x="143469" y="1685548"/>
                <a:chExt cx="3256145" cy="2004030"/>
              </a:xfrm>
            </p:grpSpPr>
            <p:sp>
              <p:nvSpPr>
                <p:cNvPr id="33" name="Rectangle 32"/>
                <p:cNvSpPr/>
                <p:nvPr/>
              </p:nvSpPr>
              <p:spPr>
                <a:xfrm>
                  <a:off x="143469" y="2039534"/>
                  <a:ext cx="1345546" cy="923330"/>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Vibration linéaire ou non </a:t>
                  </a:r>
                </a:p>
              </p:txBody>
            </p:sp>
            <p:sp>
              <p:nvSpPr>
                <p:cNvPr id="34" name="Rectangle 33"/>
                <p:cNvSpPr/>
                <p:nvPr/>
              </p:nvSpPr>
              <p:spPr>
                <a:xfrm>
                  <a:off x="2193535" y="1685548"/>
                  <a:ext cx="1086097" cy="64633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Vibration linéaire </a:t>
                  </a:r>
                </a:p>
              </p:txBody>
            </p:sp>
            <p:sp>
              <p:nvSpPr>
                <p:cNvPr id="35" name="Rectangle 34"/>
                <p:cNvSpPr/>
                <p:nvPr/>
              </p:nvSpPr>
              <p:spPr>
                <a:xfrm>
                  <a:off x="2123727" y="3043247"/>
                  <a:ext cx="1275887" cy="64633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1800" dirty="0"/>
                    <a:t>Vibration  non linéaire</a:t>
                  </a:r>
                </a:p>
              </p:txBody>
            </p:sp>
            <p:cxnSp>
              <p:nvCxnSpPr>
                <p:cNvPr id="36" name="Straight Arrow Connector 35"/>
                <p:cNvCxnSpPr/>
                <p:nvPr/>
              </p:nvCxnSpPr>
              <p:spPr bwMode="auto">
                <a:xfrm flipV="1">
                  <a:off x="1576845" y="1947813"/>
                  <a:ext cx="546882" cy="276999"/>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bwMode="auto">
                <a:xfrm>
                  <a:off x="1549245" y="2839078"/>
                  <a:ext cx="546883" cy="276290"/>
                </a:xfrm>
                <a:prstGeom prst="straightConnector1">
                  <a:avLst/>
                </a:prstGeom>
                <a:ln w="38100">
                  <a:headEnd type="none" w="med" len="med"/>
                  <a:tailEnd type="arrow"/>
                </a:ln>
              </p:spPr>
              <p:style>
                <a:lnRef idx="1">
                  <a:schemeClr val="accent1"/>
                </a:lnRef>
                <a:fillRef idx="0">
                  <a:schemeClr val="accent1"/>
                </a:fillRef>
                <a:effectRef idx="0">
                  <a:schemeClr val="accent1"/>
                </a:effectRef>
                <a:fontRef idx="minor">
                  <a:schemeClr val="tx1"/>
                </a:fontRef>
              </p:style>
            </p:cxnSp>
          </p:grpSp>
          <p:sp>
            <p:nvSpPr>
              <p:cNvPr id="38" name="Rectangle 37"/>
              <p:cNvSpPr/>
              <p:nvPr/>
            </p:nvSpPr>
            <p:spPr>
              <a:xfrm>
                <a:off x="4189478" y="4231541"/>
                <a:ext cx="4775010"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fr-FR" sz="1800" dirty="0"/>
                  <a:t>Si toutes les composantes de base d'un système vibratoire (le ressort, la masse, et l'amortisseur),  se comportent linéairement,  Par conséquent, le principe de superposition s’applique. </a:t>
                </a:r>
              </a:p>
            </p:txBody>
          </p:sp>
          <p:sp>
            <p:nvSpPr>
              <p:cNvPr id="39" name="Rectangle 38"/>
              <p:cNvSpPr/>
              <p:nvPr/>
            </p:nvSpPr>
            <p:spPr>
              <a:xfrm>
                <a:off x="4189479" y="5589240"/>
                <a:ext cx="4752528"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fr-FR" sz="1800" dirty="0"/>
                  <a:t>Si toutes les composantes de base d'un système vibratoire (le ressort, la masse, et l'amortisseur),  se comportent non linéairement,  Par conséquent, le principe de superposition ne s’applique pas. </a:t>
                </a:r>
              </a:p>
            </p:txBody>
          </p:sp>
          <p:sp>
            <p:nvSpPr>
              <p:cNvPr id="2" name="Rectangle 1"/>
              <p:cNvSpPr/>
              <p:nvPr/>
            </p:nvSpPr>
            <p:spPr>
              <a:xfrm>
                <a:off x="277224" y="6100628"/>
                <a:ext cx="1833004" cy="646331"/>
              </a:xfrm>
              <a:prstGeom prst="rect">
                <a:avLst/>
              </a:prstGeom>
            </p:spPr>
            <p:txBody>
              <a:bodyPr wrap="square">
                <a:spAutoFit/>
              </a:bodyPr>
              <a:lstStyle/>
              <a:p>
                <a:r>
                  <a:rPr lang="fr-FR" sz="1800" dirty="0"/>
                  <a:t>Ne fait pas partie </a:t>
                </a:r>
              </a:p>
              <a:p>
                <a:r>
                  <a:rPr lang="fr-FR" sz="1800" dirty="0"/>
                  <a:t>du programme </a:t>
                </a:r>
              </a:p>
            </p:txBody>
          </p:sp>
          <p:sp>
            <p:nvSpPr>
              <p:cNvPr id="15" name="Right Arrow 14"/>
              <p:cNvSpPr/>
              <p:nvPr/>
            </p:nvSpPr>
            <p:spPr bwMode="auto">
              <a:xfrm rot="10800000">
                <a:off x="2051720" y="6189404"/>
                <a:ext cx="370849" cy="234390"/>
              </a:xfrm>
              <a:prstGeom prst="rightArrow">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grpSp>
        <p:sp>
          <p:nvSpPr>
            <p:cNvPr id="43" name="Equal 42"/>
            <p:cNvSpPr/>
            <p:nvPr/>
          </p:nvSpPr>
          <p:spPr bwMode="auto">
            <a:xfrm>
              <a:off x="3657116" y="4664802"/>
              <a:ext cx="469007"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sp>
          <p:nvSpPr>
            <p:cNvPr id="44" name="Equal 43"/>
            <p:cNvSpPr/>
            <p:nvPr/>
          </p:nvSpPr>
          <p:spPr bwMode="auto">
            <a:xfrm>
              <a:off x="3761432" y="6074345"/>
              <a:ext cx="405315" cy="333804"/>
            </a:xfrm>
            <a:prstGeom prst="mathEqual">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endParaRPr>
            </a:p>
          </p:txBody>
        </p:sp>
      </p:grpSp>
    </p:spTree>
    <p:extLst>
      <p:ext uri="{BB962C8B-B14F-4D97-AF65-F5344CB8AC3E}">
        <p14:creationId xmlns:p14="http://schemas.microsoft.com/office/powerpoint/2010/main" val="2260089102"/>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2008" y="432048"/>
            <a:ext cx="9036496" cy="6309320"/>
          </a:xfrm>
          <a:prstGeom prst="rect">
            <a:avLst/>
          </a:prstGeom>
          <a:ln>
            <a:solidFill>
              <a:schemeClr val="accent1"/>
            </a:solidFill>
          </a:ln>
        </p:spPr>
        <p:txBody>
          <a:bodyPr/>
          <a:lstStyle/>
          <a:p>
            <a:pPr algn="just">
              <a:defRPr/>
            </a:pPr>
            <a:r>
              <a:rPr lang="fr-FR" sz="2400" kern="0" dirty="0">
                <a:solidFill>
                  <a:srgbClr val="FFFF00"/>
                </a:solidFill>
                <a:latin typeface="Times New Roman"/>
                <a:ea typeface="+mj-ea"/>
                <a:cs typeface="+mj-cs"/>
              </a:rPr>
              <a:t>1.Chapitre 01 : </a:t>
            </a:r>
            <a:r>
              <a:rPr lang="en-US" sz="2400" kern="0" dirty="0">
                <a:solidFill>
                  <a:srgbClr val="FFFF00"/>
                </a:solidFill>
                <a:latin typeface="Times New Roman"/>
                <a:ea typeface="+mj-ea"/>
                <a:cs typeface="+mj-cs"/>
              </a:rPr>
              <a:t>Introduction et </a:t>
            </a:r>
            <a:r>
              <a:rPr lang="en-US" sz="2400" kern="0" dirty="0" err="1">
                <a:solidFill>
                  <a:srgbClr val="FFFF00"/>
                </a:solidFill>
                <a:latin typeface="Times New Roman"/>
                <a:ea typeface="+mj-ea"/>
                <a:cs typeface="+mj-cs"/>
              </a:rPr>
              <a:t>généralités</a:t>
            </a:r>
            <a:r>
              <a:rPr lang="en-US" sz="2400" kern="0" dirty="0">
                <a:solidFill>
                  <a:srgbClr val="FFFF00"/>
                </a:solidFill>
                <a:latin typeface="Times New Roman"/>
                <a:ea typeface="+mj-ea"/>
                <a:cs typeface="+mj-cs"/>
              </a:rPr>
              <a:t> </a:t>
            </a:r>
          </a:p>
          <a:p>
            <a:pPr marL="342900" indent="-342900" algn="just">
              <a:lnSpc>
                <a:spcPct val="150000"/>
              </a:lnSpc>
              <a:buFont typeface="Wingdings" pitchFamily="2" charset="2"/>
              <a:buChar char="ü"/>
              <a:defRPr/>
            </a:pPr>
            <a:r>
              <a:rPr lang="en-US" sz="2000" dirty="0" err="1">
                <a:solidFill>
                  <a:schemeClr val="tx2"/>
                </a:solidFill>
              </a:rPr>
              <a:t>Définition</a:t>
            </a:r>
            <a:r>
              <a:rPr lang="en-US" sz="2000" dirty="0">
                <a:solidFill>
                  <a:schemeClr val="tx2"/>
                </a:solidFill>
              </a:rPr>
              <a:t> d’un </a:t>
            </a:r>
            <a:r>
              <a:rPr lang="en-US" sz="2000" dirty="0" err="1">
                <a:solidFill>
                  <a:schemeClr val="tx2"/>
                </a:solidFill>
              </a:rPr>
              <a:t>problème</a:t>
            </a:r>
            <a:r>
              <a:rPr lang="en-US" sz="2000" dirty="0">
                <a:solidFill>
                  <a:schemeClr val="tx2"/>
                </a:solidFill>
              </a:rPr>
              <a:t> </a:t>
            </a:r>
            <a:r>
              <a:rPr lang="en-US" sz="2000" dirty="0" err="1">
                <a:solidFill>
                  <a:schemeClr val="tx2"/>
                </a:solidFill>
              </a:rPr>
              <a:t>dynamique</a:t>
            </a:r>
            <a:r>
              <a:rPr lang="fr-FR" sz="2000" dirty="0">
                <a:solidFill>
                  <a:schemeClr val="tx2"/>
                </a:solidFill>
              </a:rPr>
              <a:t>:</a:t>
            </a:r>
            <a:r>
              <a:rPr lang="fr-FR" sz="2000" dirty="0"/>
              <a:t>Chargement</a:t>
            </a:r>
            <a:r>
              <a:rPr lang="fr-FR" sz="2000" dirty="0">
                <a:solidFill>
                  <a:schemeClr val="tx2"/>
                </a:solidFill>
              </a:rPr>
              <a:t> </a:t>
            </a:r>
            <a:r>
              <a:rPr lang="fr-FR" sz="2000" dirty="0"/>
              <a:t>dynamique, Structure ou système dynamique, degré de liberté d’un système, Coordonnées généralisées .</a:t>
            </a:r>
            <a:endParaRPr lang="en-US" sz="2000" dirty="0"/>
          </a:p>
          <a:p>
            <a:pPr marL="342900" indent="-342900" algn="just">
              <a:lnSpc>
                <a:spcPct val="150000"/>
              </a:lnSpc>
              <a:buFont typeface="Wingdings" pitchFamily="2" charset="2"/>
              <a:buChar char="ü"/>
              <a:defRPr/>
            </a:pPr>
            <a:r>
              <a:rPr lang="fr-FR" sz="2000" dirty="0">
                <a:solidFill>
                  <a:schemeClr val="tx2"/>
                </a:solidFill>
              </a:rPr>
              <a:t>Procédure générale d’une analyse dynamique: </a:t>
            </a:r>
            <a:r>
              <a:rPr lang="fr-FR" sz="2000" dirty="0"/>
              <a:t>(Modélisation en dynamique, Formulation de l’équation de mouvement, Résolution des équations. différentielles du mouvement, Interprétation et exploitation des résultats)</a:t>
            </a:r>
          </a:p>
          <a:p>
            <a:pPr algn="just">
              <a:lnSpc>
                <a:spcPct val="150000"/>
              </a:lnSpc>
              <a:defRPr/>
            </a:pPr>
            <a:r>
              <a:rPr lang="fr-FR" sz="2400" kern="0" dirty="0">
                <a:solidFill>
                  <a:srgbClr val="FFFF00"/>
                </a:solidFill>
                <a:latin typeface="Times New Roman"/>
                <a:ea typeface="+mj-ea"/>
                <a:cs typeface="+mj-cs"/>
              </a:rPr>
              <a:t>2. Chapitre 02 : Systèmes à un seul degré de liberté </a:t>
            </a:r>
          </a:p>
          <a:p>
            <a:pPr marL="342900" indent="-342900" algn="just">
              <a:lnSpc>
                <a:spcPct val="150000"/>
              </a:lnSpc>
              <a:buFont typeface="Wingdings" pitchFamily="2" charset="2"/>
              <a:buChar char="ü"/>
              <a:defRPr/>
            </a:pPr>
            <a:r>
              <a:rPr lang="fr-FR" sz="2000" dirty="0">
                <a:solidFill>
                  <a:schemeClr val="tx2"/>
                </a:solidFill>
              </a:rPr>
              <a:t>Formulation de l’équation de mouvement</a:t>
            </a:r>
          </a:p>
          <a:p>
            <a:pPr marL="342900" indent="-342900" algn="just">
              <a:buFont typeface="Wingdings" pitchFamily="2" charset="2"/>
              <a:buChar char="ü"/>
              <a:defRPr/>
            </a:pPr>
            <a:r>
              <a:rPr lang="fr-FR" sz="2000" dirty="0">
                <a:solidFill>
                  <a:schemeClr val="tx2"/>
                </a:solidFill>
              </a:rPr>
              <a:t>Vibrations libres: </a:t>
            </a:r>
            <a:r>
              <a:rPr lang="fr-FR" sz="2000" dirty="0"/>
              <a:t>(Vibrations libres non-amorties, Vibrations libres amorties, Le décrément logarithmique)</a:t>
            </a:r>
          </a:p>
          <a:p>
            <a:pPr marL="342900" indent="-342900" algn="just">
              <a:buFont typeface="Wingdings" pitchFamily="2" charset="2"/>
              <a:buChar char="ü"/>
              <a:defRPr/>
            </a:pPr>
            <a:r>
              <a:rPr lang="en-US" sz="2000" dirty="0">
                <a:solidFill>
                  <a:schemeClr val="tx2"/>
                </a:solidFill>
              </a:rPr>
              <a:t>Vibrations </a:t>
            </a:r>
            <a:r>
              <a:rPr lang="en-US" sz="2000" dirty="0" err="1">
                <a:solidFill>
                  <a:schemeClr val="tx2"/>
                </a:solidFill>
              </a:rPr>
              <a:t>Forcées</a:t>
            </a:r>
            <a:r>
              <a:rPr lang="en-US" sz="2000" dirty="0">
                <a:solidFill>
                  <a:schemeClr val="tx2"/>
                </a:solidFill>
              </a:rPr>
              <a:t>: </a:t>
            </a:r>
            <a:r>
              <a:rPr lang="fr-FR" sz="2000" dirty="0"/>
              <a:t>Excitation harmonique, Excitation impulsive, Excitation dynamique quelconque.</a:t>
            </a:r>
          </a:p>
          <a:p>
            <a:pPr marL="342900" indent="-342900" algn="just">
              <a:buFont typeface="Wingdings" pitchFamily="2" charset="2"/>
              <a:buChar char="ü"/>
              <a:defRPr/>
            </a:pPr>
            <a:r>
              <a:rPr lang="fr-FR" sz="2000" dirty="0">
                <a:solidFill>
                  <a:schemeClr val="tx2"/>
                </a:solidFill>
              </a:rPr>
              <a:t>Réponse au mouvement d’un support: </a:t>
            </a:r>
            <a:r>
              <a:rPr lang="fr-FR" sz="2000" dirty="0"/>
              <a:t>Excitation harmonique du support, Excitation sismique du support</a:t>
            </a:r>
          </a:p>
          <a:p>
            <a:pPr marL="457200" indent="-457200" algn="just">
              <a:lnSpc>
                <a:spcPct val="150000"/>
              </a:lnSpc>
              <a:buFont typeface="Wingdings" pitchFamily="2" charset="2"/>
              <a:buChar char="ü"/>
              <a:defRPr/>
            </a:pPr>
            <a:r>
              <a:rPr lang="fr-FR" sz="2000" dirty="0">
                <a:solidFill>
                  <a:schemeClr val="tx2"/>
                </a:solidFill>
              </a:rPr>
              <a:t>Spectre de réponse. </a:t>
            </a:r>
          </a:p>
        </p:txBody>
      </p:sp>
      <p:sp>
        <p:nvSpPr>
          <p:cNvPr id="3" name="Rectangle 2"/>
          <p:cNvSpPr/>
          <p:nvPr/>
        </p:nvSpPr>
        <p:spPr>
          <a:xfrm>
            <a:off x="683568" y="-99392"/>
            <a:ext cx="7286676" cy="461665"/>
          </a:xfrm>
          <a:prstGeom prst="rect">
            <a:avLst/>
          </a:prstGeom>
        </p:spPr>
        <p:txBody>
          <a:bodyPr wrap="square">
            <a:spAutoFit/>
          </a:bodyPr>
          <a:lstStyle/>
          <a:p>
            <a:pPr algn="ctr" fontAlgn="auto">
              <a:spcBef>
                <a:spcPts val="0"/>
              </a:spcBef>
              <a:spcAft>
                <a:spcPts val="0"/>
              </a:spcAft>
            </a:pPr>
            <a:r>
              <a:rPr lang="fr-FR" sz="2400" dirty="0">
                <a:solidFill>
                  <a:srgbClr val="FF9900">
                    <a:lumMod val="60000"/>
                    <a:lumOff val="40000"/>
                  </a:srgbClr>
                </a:solidFill>
              </a:rPr>
              <a:t> PROGRAMME DU COURS :</a:t>
            </a:r>
          </a:p>
        </p:txBody>
      </p:sp>
      <p:sp>
        <p:nvSpPr>
          <p:cNvPr id="5" name="Espace réservé du numéro de diapositive 4"/>
          <p:cNvSpPr>
            <a:spLocks noGrp="1"/>
          </p:cNvSpPr>
          <p:nvPr>
            <p:ph type="sldNum" sz="quarter" idx="12"/>
          </p:nvPr>
        </p:nvSpPr>
        <p:spPr>
          <a:xfrm>
            <a:off x="7164288" y="6453336"/>
            <a:ext cx="1905000" cy="457200"/>
          </a:xfrm>
        </p:spPr>
        <p:txBody>
          <a:bodyPr/>
          <a:lstStyle/>
          <a:p>
            <a:fld id="{CF4668DC-857F-487D-BFFA-8C0CA5037977}" type="slidenum">
              <a:rPr lang="fr-BE" smtClean="0">
                <a:solidFill>
                  <a:srgbClr val="FFFFFF"/>
                </a:solidFill>
              </a:rPr>
              <a:pPr/>
              <a:t>2</a:t>
            </a:fld>
            <a:endParaRPr lang="fr-BE" dirty="0">
              <a:solidFill>
                <a:srgbClr val="FFFFFF"/>
              </a:solidFill>
            </a:endParaRPr>
          </a:p>
        </p:txBody>
      </p:sp>
    </p:spTree>
    <p:extLst>
      <p:ext uri="{BB962C8B-B14F-4D97-AF65-F5344CB8AC3E}">
        <p14:creationId xmlns:p14="http://schemas.microsoft.com/office/powerpoint/2010/main" val="1647174458"/>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76672"/>
            <a:ext cx="8715436" cy="6264696"/>
          </a:xfrm>
          <a:prstGeom prst="rect">
            <a:avLst/>
          </a:prstGeom>
          <a:ln>
            <a:solidFill>
              <a:schemeClr val="accent1"/>
            </a:solidFill>
          </a:ln>
        </p:spPr>
        <p:txBody>
          <a:bodyPr/>
          <a:lstStyle/>
          <a:p>
            <a:pPr>
              <a:lnSpc>
                <a:spcPct val="150000"/>
              </a:lnSpc>
              <a:defRPr/>
            </a:pPr>
            <a:r>
              <a:rPr lang="fr-FR" sz="2400" kern="0" dirty="0">
                <a:solidFill>
                  <a:srgbClr val="FFFF00"/>
                </a:solidFill>
                <a:latin typeface="Times New Roman"/>
                <a:ea typeface="+mj-ea"/>
                <a:cs typeface="+mj-cs"/>
              </a:rPr>
              <a:t>3. Chapitre 03: Systèmes à plusieurs degrés de liberté:</a:t>
            </a:r>
          </a:p>
          <a:p>
            <a:pPr marL="342900" indent="-342900" algn="just">
              <a:lnSpc>
                <a:spcPct val="150000"/>
              </a:lnSpc>
              <a:buFont typeface="Wingdings" pitchFamily="2" charset="2"/>
              <a:buChar char="ü"/>
              <a:defRPr/>
            </a:pPr>
            <a:r>
              <a:rPr lang="fr-FR" sz="2000" dirty="0">
                <a:solidFill>
                  <a:schemeClr val="tx2"/>
                </a:solidFill>
              </a:rPr>
              <a:t>Formulation des équations de mouvement </a:t>
            </a:r>
          </a:p>
          <a:p>
            <a:pPr marL="342900" indent="-342900" algn="just">
              <a:lnSpc>
                <a:spcPct val="150000"/>
              </a:lnSpc>
              <a:buFont typeface="Wingdings" pitchFamily="2" charset="2"/>
              <a:buChar char="ü"/>
              <a:defRPr/>
            </a:pPr>
            <a:r>
              <a:rPr lang="fr-FR" sz="2000" dirty="0">
                <a:solidFill>
                  <a:schemeClr val="tx2"/>
                </a:solidFill>
              </a:rPr>
              <a:t> Evaluation des matrices [M], [K], [C] et vecteur de force {P}</a:t>
            </a:r>
          </a:p>
          <a:p>
            <a:pPr marL="342900" indent="-342900" algn="just">
              <a:lnSpc>
                <a:spcPct val="150000"/>
              </a:lnSpc>
              <a:buFont typeface="Wingdings" pitchFamily="2" charset="2"/>
              <a:buChar char="ü"/>
              <a:defRPr/>
            </a:pPr>
            <a:r>
              <a:rPr lang="fr-FR" sz="2000" dirty="0">
                <a:solidFill>
                  <a:schemeClr val="tx2"/>
                </a:solidFill>
              </a:rPr>
              <a:t>Matrice de rigidité [K], Matrice de masse [M], Matrice d’amortissement [C], Vecteur des </a:t>
            </a:r>
            <a:r>
              <a:rPr lang="fr-FR" sz="2000" dirty="0" err="1">
                <a:solidFill>
                  <a:schemeClr val="tx2"/>
                </a:solidFill>
              </a:rPr>
              <a:t>forcesextérieures</a:t>
            </a:r>
            <a:r>
              <a:rPr lang="fr-FR" sz="2000" dirty="0">
                <a:solidFill>
                  <a:schemeClr val="tx2"/>
                </a:solidFill>
              </a:rPr>
              <a:t> {P}) </a:t>
            </a:r>
            <a:endParaRPr lang="fr-FR" sz="2000" kern="0" dirty="0">
              <a:solidFill>
                <a:schemeClr val="tx2"/>
              </a:solidFill>
              <a:latin typeface="Times New Roman"/>
              <a:ea typeface="+mj-ea"/>
              <a:cs typeface="+mj-cs"/>
            </a:endParaRPr>
          </a:p>
          <a:p>
            <a:r>
              <a:rPr lang="en-US" sz="2400" b="1" dirty="0">
                <a:solidFill>
                  <a:srgbClr val="FFFF00"/>
                </a:solidFill>
              </a:rPr>
              <a:t>Mode </a:t>
            </a:r>
            <a:r>
              <a:rPr lang="en-US" sz="2400" b="1" dirty="0" err="1">
                <a:solidFill>
                  <a:srgbClr val="FFFF00"/>
                </a:solidFill>
              </a:rPr>
              <a:t>d’évaluation</a:t>
            </a:r>
            <a:r>
              <a:rPr lang="en-US" sz="2400" b="1" dirty="0">
                <a:solidFill>
                  <a:srgbClr val="FFFF00"/>
                </a:solidFill>
              </a:rPr>
              <a:t> : </a:t>
            </a:r>
          </a:p>
          <a:p>
            <a:r>
              <a:rPr lang="fr-FR" sz="2400" dirty="0"/>
              <a:t>Contrôle continu : 40% ; Examen : 60%.</a:t>
            </a:r>
          </a:p>
        </p:txBody>
      </p:sp>
      <p:sp>
        <p:nvSpPr>
          <p:cNvPr id="3" name="Rectangle 2"/>
          <p:cNvSpPr/>
          <p:nvPr/>
        </p:nvSpPr>
        <p:spPr>
          <a:xfrm>
            <a:off x="428596" y="44624"/>
            <a:ext cx="7286676" cy="523220"/>
          </a:xfrm>
          <a:prstGeom prst="rect">
            <a:avLst/>
          </a:prstGeom>
        </p:spPr>
        <p:txBody>
          <a:bodyPr wrap="square">
            <a:spAutoFit/>
          </a:bodyPr>
          <a:lstStyle/>
          <a:p>
            <a:pPr algn="ctr" fontAlgn="auto">
              <a:spcBef>
                <a:spcPts val="0"/>
              </a:spcBef>
              <a:spcAft>
                <a:spcPts val="0"/>
              </a:spcAft>
            </a:pPr>
            <a:r>
              <a:rPr lang="fr-FR" sz="2800" dirty="0">
                <a:solidFill>
                  <a:srgbClr val="FF9900">
                    <a:lumMod val="60000"/>
                    <a:lumOff val="40000"/>
                  </a:srgbClr>
                </a:solidFill>
              </a:rPr>
              <a:t>I.1. PROGRAMME DU COURS :</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3</a:t>
            </a:fld>
            <a:endParaRPr lang="fr-BE" dirty="0">
              <a:solidFill>
                <a:srgbClr val="FFFFFF"/>
              </a:solidFill>
            </a:endParaRPr>
          </a:p>
        </p:txBody>
      </p:sp>
    </p:spTree>
    <p:extLst>
      <p:ext uri="{BB962C8B-B14F-4D97-AF65-F5344CB8AC3E}">
        <p14:creationId xmlns:p14="http://schemas.microsoft.com/office/powerpoint/2010/main" val="2113197030"/>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04664"/>
            <a:ext cx="8715436" cy="6336704"/>
          </a:xfrm>
          <a:prstGeom prst="rect">
            <a:avLst/>
          </a:prstGeom>
          <a:ln>
            <a:solidFill>
              <a:schemeClr val="accent1"/>
            </a:solidFill>
          </a:ln>
        </p:spPr>
        <p:txBody>
          <a:bodyPr/>
          <a:lstStyle/>
          <a:p>
            <a:pPr algn="just">
              <a:lnSpc>
                <a:spcPct val="150000"/>
              </a:lnSpc>
            </a:pPr>
            <a:r>
              <a:rPr lang="en-US" sz="2400" b="1" dirty="0">
                <a:solidFill>
                  <a:srgbClr val="FFFF00"/>
                </a:solidFill>
              </a:rPr>
              <a:t>1.Chargement </a:t>
            </a:r>
            <a:r>
              <a:rPr lang="en-US" sz="2400" b="1" dirty="0" err="1">
                <a:solidFill>
                  <a:srgbClr val="FFFF00"/>
                </a:solidFill>
              </a:rPr>
              <a:t>dynamique</a:t>
            </a:r>
            <a:r>
              <a:rPr lang="en-US" sz="2400" b="1" dirty="0">
                <a:solidFill>
                  <a:srgbClr val="FFFF00"/>
                </a:solidFill>
              </a:rPr>
              <a:t> :</a:t>
            </a:r>
            <a:r>
              <a:rPr lang="fr-FR" sz="2400" dirty="0"/>
              <a:t> </a:t>
            </a:r>
            <a:r>
              <a:rPr lang="fr-FR" sz="2000" dirty="0"/>
              <a:t>Actions qui évoluent au cours du temps (en direction, intensité et/ou </a:t>
            </a:r>
            <a:r>
              <a:rPr lang="en-US" sz="2000" dirty="0"/>
              <a:t>position).</a:t>
            </a:r>
            <a:r>
              <a:rPr lang="fr-FR" sz="2000" dirty="0"/>
              <a:t> [</a:t>
            </a:r>
            <a:r>
              <a:rPr lang="fr-FR" sz="2000" dirty="0">
                <a:solidFill>
                  <a:schemeClr val="accent1">
                    <a:lumMod val="60000"/>
                    <a:lumOff val="40000"/>
                  </a:schemeClr>
                </a:solidFill>
              </a:rPr>
              <a:t>Rappel: </a:t>
            </a:r>
            <a:r>
              <a:rPr lang="fr-FR" sz="2000" dirty="0"/>
              <a:t>chargement quasi-statique = forces d’inertie négligeables]</a:t>
            </a:r>
          </a:p>
          <a:p>
            <a:pPr algn="just">
              <a:lnSpc>
                <a:spcPct val="150000"/>
              </a:lnSpc>
            </a:pPr>
            <a:endParaRPr lang="en-US" sz="2000" dirty="0"/>
          </a:p>
          <a:p>
            <a:pPr>
              <a:lnSpc>
                <a:spcPct val="150000"/>
              </a:lnSpc>
            </a:pPr>
            <a:endParaRPr lang="fr-FR" sz="2000" dirty="0"/>
          </a:p>
          <a:p>
            <a:pPr>
              <a:lnSpc>
                <a:spcPct val="150000"/>
              </a:lnSpc>
            </a:pPr>
            <a:endParaRPr lang="fr-FR" sz="2000" dirty="0"/>
          </a:p>
          <a:p>
            <a:pPr>
              <a:lnSpc>
                <a:spcPct val="150000"/>
              </a:lnSpc>
            </a:pPr>
            <a:endParaRPr lang="fr-FR" sz="2000" dirty="0"/>
          </a:p>
          <a:p>
            <a:pPr>
              <a:lnSpc>
                <a:spcPct val="150000"/>
              </a:lnSpc>
            </a:pPr>
            <a:r>
              <a:rPr lang="fr-FR" sz="2400" b="1" dirty="0" err="1">
                <a:solidFill>
                  <a:srgbClr val="FFFF00"/>
                </a:solidFill>
              </a:rPr>
              <a:t>2.Actions</a:t>
            </a:r>
            <a:r>
              <a:rPr lang="fr-FR" sz="2400" b="1" dirty="0">
                <a:solidFill>
                  <a:srgbClr val="FFFF00"/>
                </a:solidFill>
              </a:rPr>
              <a:t> dynamiques dans le domaine du génie civil :</a:t>
            </a:r>
            <a:endParaRPr lang="fr-FR" sz="2400" b="1" kern="0" dirty="0">
              <a:solidFill>
                <a:srgbClr val="FFFF00"/>
              </a:solidFill>
              <a:latin typeface="Times New Roman"/>
              <a:ea typeface="+mj-ea"/>
              <a:cs typeface="+mj-cs"/>
            </a:endParaRPr>
          </a:p>
          <a:p>
            <a:pPr algn="just">
              <a:lnSpc>
                <a:spcPct val="150000"/>
              </a:lnSpc>
            </a:pPr>
            <a:r>
              <a:rPr lang="fr-FR" sz="2000" dirty="0"/>
              <a:t>Vibrations provoquées par le trafic (trains, camions)  charges mobiles d’intensité constante ou non (hypothèse à faire);</a:t>
            </a:r>
          </a:p>
          <a:p>
            <a:pPr>
              <a:lnSpc>
                <a:spcPct val="150000"/>
              </a:lnSpc>
            </a:pPr>
            <a:r>
              <a:rPr lang="fr-FR" sz="2200" dirty="0"/>
              <a:t>- </a:t>
            </a:r>
            <a:r>
              <a:rPr lang="fr-FR" sz="2000" dirty="0"/>
              <a:t>Vibrations provoquées par l’homme: marche, sauts, danse…</a:t>
            </a:r>
          </a:p>
          <a:p>
            <a:pPr>
              <a:lnSpc>
                <a:spcPct val="150000"/>
              </a:lnSpc>
            </a:pPr>
            <a:r>
              <a:rPr lang="fr-FR" sz="2000" dirty="0"/>
              <a:t>- Vibrations provoquées par les machines (machines tournantes…)</a:t>
            </a:r>
          </a:p>
          <a:p>
            <a:pPr>
              <a:lnSpc>
                <a:spcPct val="150000"/>
              </a:lnSpc>
            </a:pPr>
            <a:r>
              <a:rPr lang="en-US" sz="2000" dirty="0"/>
              <a:t>- Explosions et impacts</a:t>
            </a:r>
          </a:p>
        </p:txBody>
      </p:sp>
      <p:sp>
        <p:nvSpPr>
          <p:cNvPr id="3" name="Rectangle 2"/>
          <p:cNvSpPr/>
          <p:nvPr/>
        </p:nvSpPr>
        <p:spPr>
          <a:xfrm>
            <a:off x="428596" y="-27384"/>
            <a:ext cx="7286676" cy="523220"/>
          </a:xfrm>
          <a:prstGeom prst="rect">
            <a:avLst/>
          </a:prstGeom>
        </p:spPr>
        <p:txBody>
          <a:bodyPr wrap="square">
            <a:spAutoFit/>
          </a:bodyPr>
          <a:lstStyle/>
          <a:p>
            <a:pPr algn="ctr" fontAlgn="auto">
              <a:spcBef>
                <a:spcPts val="0"/>
              </a:spcBef>
              <a:spcAft>
                <a:spcPts val="0"/>
              </a:spcAft>
            </a:pPr>
            <a:r>
              <a:rPr lang="fr-FR" sz="2800" dirty="0">
                <a:solidFill>
                  <a:srgbClr val="FF9900">
                    <a:lumMod val="60000"/>
                    <a:lumOff val="40000"/>
                  </a:srgbClr>
                </a:solidFill>
              </a:rPr>
              <a:t>Chapitre 01 : </a:t>
            </a:r>
            <a:r>
              <a:rPr lang="en-US" sz="2800" kern="0" dirty="0">
                <a:solidFill>
                  <a:srgbClr val="FFFF00"/>
                </a:solidFill>
                <a:latin typeface="Times New Roman"/>
              </a:rPr>
              <a:t>Introduction et </a:t>
            </a:r>
            <a:r>
              <a:rPr lang="en-US" sz="2800" kern="0" dirty="0" err="1">
                <a:solidFill>
                  <a:srgbClr val="FFFF00"/>
                </a:solidFill>
                <a:latin typeface="Times New Roman"/>
              </a:rPr>
              <a:t>généralités</a:t>
            </a:r>
            <a:endParaRPr lang="fr-FR" sz="2800" dirty="0">
              <a:solidFill>
                <a:srgbClr val="FF9900">
                  <a:lumMod val="60000"/>
                  <a:lumOff val="40000"/>
                </a:srgb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4</a:t>
            </a:fld>
            <a:endParaRPr lang="fr-BE" dirty="0">
              <a:solidFill>
                <a:srgbClr val="FFFFFF"/>
              </a:solidFill>
            </a:endParaRPr>
          </a:p>
        </p:txBody>
      </p:sp>
      <p:grpSp>
        <p:nvGrpSpPr>
          <p:cNvPr id="6" name="Group 5"/>
          <p:cNvGrpSpPr/>
          <p:nvPr/>
        </p:nvGrpSpPr>
        <p:grpSpPr>
          <a:xfrm>
            <a:off x="2627784" y="1700808"/>
            <a:ext cx="5913822" cy="1637757"/>
            <a:chOff x="395536" y="2079275"/>
            <a:chExt cx="5913822" cy="1665085"/>
          </a:xfrm>
        </p:grpSpPr>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315" y="2640390"/>
              <a:ext cx="2304256" cy="1076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395536" y="2079275"/>
              <a:ext cx="2448272" cy="369332"/>
            </a:xfrm>
            <a:prstGeom prst="rect">
              <a:avLst/>
            </a:prstGeom>
            <a:noFill/>
          </p:spPr>
          <p:txBody>
            <a:bodyPr wrap="square" rtlCol="0">
              <a:spAutoFit/>
            </a:bodyPr>
            <a:lstStyle/>
            <a:p>
              <a:r>
                <a:rPr lang="fr-FR" sz="1800" dirty="0"/>
                <a:t>Statique: valeur unique</a:t>
              </a:r>
              <a:endParaRPr lang="en-US" sz="2800" dirty="0"/>
            </a:p>
          </p:txBody>
        </p:sp>
        <p:pic>
          <p:nvPicPr>
            <p:cNvPr id="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38" y="2683795"/>
              <a:ext cx="2880320" cy="1060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2852974" y="2094696"/>
              <a:ext cx="3456384" cy="369332"/>
            </a:xfrm>
            <a:prstGeom prst="rect">
              <a:avLst/>
            </a:prstGeom>
            <a:noFill/>
          </p:spPr>
          <p:txBody>
            <a:bodyPr wrap="square" rtlCol="0">
              <a:spAutoFit/>
            </a:bodyPr>
            <a:lstStyle/>
            <a:p>
              <a:r>
                <a:rPr lang="fr-FR" sz="1800" dirty="0"/>
                <a:t>Dynamique: variable dans le temps</a:t>
              </a:r>
              <a:endParaRPr lang="en-US" dirty="0"/>
            </a:p>
          </p:txBody>
        </p:sp>
      </p:grpSp>
      <p:sp>
        <p:nvSpPr>
          <p:cNvPr id="11" name="TextBox 10"/>
          <p:cNvSpPr txBox="1"/>
          <p:nvPr/>
        </p:nvSpPr>
        <p:spPr>
          <a:xfrm>
            <a:off x="2750171" y="3284984"/>
            <a:ext cx="2448272" cy="646331"/>
          </a:xfrm>
          <a:prstGeom prst="rect">
            <a:avLst/>
          </a:prstGeom>
          <a:noFill/>
        </p:spPr>
        <p:txBody>
          <a:bodyPr wrap="square" rtlCol="0">
            <a:spAutoFit/>
          </a:bodyPr>
          <a:lstStyle/>
          <a:p>
            <a:pPr algn="ctr"/>
            <a:r>
              <a:rPr lang="fr-FR" sz="1800" dirty="0"/>
              <a:t>réponse: unique(déformation)</a:t>
            </a:r>
            <a:endParaRPr lang="en-US" sz="2800" dirty="0"/>
          </a:p>
        </p:txBody>
      </p:sp>
      <p:sp>
        <p:nvSpPr>
          <p:cNvPr id="12" name="TextBox 11"/>
          <p:cNvSpPr txBox="1"/>
          <p:nvPr/>
        </p:nvSpPr>
        <p:spPr>
          <a:xfrm>
            <a:off x="6012160" y="3429000"/>
            <a:ext cx="2448272" cy="369332"/>
          </a:xfrm>
          <a:prstGeom prst="rect">
            <a:avLst/>
          </a:prstGeom>
          <a:noFill/>
        </p:spPr>
        <p:txBody>
          <a:bodyPr wrap="square" rtlCol="0">
            <a:spAutoFit/>
          </a:bodyPr>
          <a:lstStyle/>
          <a:p>
            <a:pPr algn="ctr"/>
            <a:r>
              <a:rPr lang="fr-FR" sz="1800" dirty="0"/>
              <a:t>réponse: variable</a:t>
            </a:r>
            <a:endParaRPr lang="en-US" sz="2800" dirty="0"/>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4399" y="2113409"/>
            <a:ext cx="1304925" cy="1171575"/>
          </a:xfrm>
          <a:prstGeom prst="rect">
            <a:avLst/>
          </a:prstGeom>
          <a:solidFill>
            <a:schemeClr val="tx1"/>
          </a:solidFill>
          <a:ln>
            <a:noFill/>
          </a:ln>
          <a:effectLst/>
        </p:spPr>
      </p:pic>
    </p:spTree>
    <p:extLst>
      <p:ext uri="{BB962C8B-B14F-4D97-AF65-F5344CB8AC3E}">
        <p14:creationId xmlns:p14="http://schemas.microsoft.com/office/powerpoint/2010/main" val="2615844799"/>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188640"/>
            <a:ext cx="8715436" cy="6552728"/>
          </a:xfrm>
          <a:prstGeom prst="rect">
            <a:avLst/>
          </a:prstGeom>
          <a:ln>
            <a:solidFill>
              <a:schemeClr val="accent1"/>
            </a:solidFill>
          </a:ln>
        </p:spPr>
        <p:txBody>
          <a:bodyPr/>
          <a:lstStyle/>
          <a:p>
            <a:pPr>
              <a:lnSpc>
                <a:spcPct val="150000"/>
              </a:lnSpc>
            </a:pPr>
            <a:r>
              <a:rPr lang="fr-FR" sz="2000" dirty="0"/>
              <a:t>- Vent: composante moyenne statique + composante turbulente</a:t>
            </a:r>
          </a:p>
          <a:p>
            <a:pPr>
              <a:lnSpc>
                <a:spcPct val="150000"/>
              </a:lnSpc>
            </a:pPr>
            <a:r>
              <a:rPr lang="en-US" sz="2000" dirty="0" err="1"/>
              <a:t>dynamique</a:t>
            </a:r>
            <a:endParaRPr lang="en-US" sz="2000" dirty="0"/>
          </a:p>
          <a:p>
            <a:pPr>
              <a:lnSpc>
                <a:spcPct val="150000"/>
              </a:lnSpc>
            </a:pPr>
            <a:r>
              <a:rPr lang="fr-FR" sz="2000" dirty="0"/>
              <a:t>- Séismes: sollicitation par accélération imposée des fondations des structures (composantes verticale et horizontale)</a:t>
            </a:r>
          </a:p>
          <a:p>
            <a:pPr>
              <a:lnSpc>
                <a:spcPct val="150000"/>
              </a:lnSpc>
            </a:pPr>
            <a:r>
              <a:rPr lang="fr-FR" sz="2000" dirty="0"/>
              <a:t>- Houle: cas des structures côtières et off-shore + navires</a:t>
            </a:r>
            <a:endParaRPr lang="fr-FR" sz="2000" b="1" kern="0" dirty="0">
              <a:solidFill>
                <a:srgbClr val="FFFF00"/>
              </a:solidFill>
              <a:latin typeface="Times New Roman"/>
            </a:endParaRPr>
          </a:p>
          <a:p>
            <a:pPr algn="just">
              <a:lnSpc>
                <a:spcPct val="150000"/>
              </a:lnSpc>
              <a:spcBef>
                <a:spcPts val="600"/>
              </a:spcBef>
              <a:spcAft>
                <a:spcPts val="600"/>
              </a:spcAft>
            </a:pPr>
            <a:r>
              <a:rPr lang="en-US" sz="2000" b="1" kern="0" dirty="0">
                <a:solidFill>
                  <a:srgbClr val="FFFF00"/>
                </a:solidFill>
                <a:latin typeface="Times New Roman"/>
                <a:ea typeface="+mj-ea"/>
                <a:cs typeface="+mj-cs"/>
              </a:rPr>
              <a:t>3. </a:t>
            </a:r>
            <a:r>
              <a:rPr lang="fr-FR" sz="2000" b="1" kern="0" dirty="0">
                <a:solidFill>
                  <a:srgbClr val="FFFF00"/>
                </a:solidFill>
                <a:latin typeface="Times New Roman"/>
                <a:ea typeface="+mj-ea"/>
                <a:cs typeface="+mj-cs"/>
              </a:rPr>
              <a:t>Analyse du comportement dynamique des structures</a:t>
            </a:r>
            <a:r>
              <a:rPr lang="en-US" sz="2000" b="1" kern="0" dirty="0">
                <a:solidFill>
                  <a:srgbClr val="FFFF00"/>
                </a:solidFill>
                <a:latin typeface="Times New Roman"/>
                <a:ea typeface="+mj-ea"/>
                <a:cs typeface="+mj-cs"/>
              </a:rPr>
              <a:t>: </a:t>
            </a:r>
            <a:r>
              <a:rPr lang="fr-FR" sz="2000" kern="0" dirty="0">
                <a:solidFill>
                  <a:srgbClr val="FFFFFF"/>
                </a:solidFill>
                <a:latin typeface="Times New Roman"/>
                <a:ea typeface="+mj-ea"/>
                <a:cs typeface="+mj-cs"/>
              </a:rPr>
              <a:t>Avant de présenter les méthodes d’analyse dynamique des structures , il faut éclaircir quelques concepts :</a:t>
            </a:r>
          </a:p>
          <a:p>
            <a:pPr algn="just">
              <a:lnSpc>
                <a:spcPct val="150000"/>
              </a:lnSpc>
              <a:defRPr/>
            </a:pPr>
            <a:r>
              <a:rPr lang="fr-FR" sz="2000" dirty="0">
                <a:solidFill>
                  <a:schemeClr val="accent1">
                    <a:lumMod val="60000"/>
                    <a:lumOff val="40000"/>
                  </a:schemeClr>
                </a:solidFill>
              </a:rPr>
              <a:t>3.1. Etapes d’un problème dynamique:</a:t>
            </a:r>
            <a:endParaRPr lang="fr-FR" sz="2000" kern="0" dirty="0">
              <a:solidFill>
                <a:schemeClr val="accent1">
                  <a:lumMod val="60000"/>
                  <a:lumOff val="40000"/>
                </a:schemeClr>
              </a:solidFill>
              <a:latin typeface="Times New Roman"/>
              <a:ea typeface="+mj-ea"/>
              <a:cs typeface="+mj-cs"/>
            </a:endParaRPr>
          </a:p>
          <a:p>
            <a:pPr>
              <a:lnSpc>
                <a:spcPct val="150000"/>
              </a:lnSpc>
            </a:pPr>
            <a:r>
              <a:rPr lang="fr-FR" sz="2000" dirty="0"/>
              <a:t> </a:t>
            </a:r>
            <a:r>
              <a:rPr lang="fr-FR" sz="2000" dirty="0">
                <a:solidFill>
                  <a:srgbClr val="FFC000"/>
                </a:solidFill>
              </a:rPr>
              <a:t>Caractérisation</a:t>
            </a:r>
            <a:r>
              <a:rPr lang="fr-FR" sz="2000" dirty="0"/>
              <a:t> des actions s'exerçant sur le système</a:t>
            </a:r>
          </a:p>
          <a:p>
            <a:pPr>
              <a:lnSpc>
                <a:spcPct val="150000"/>
              </a:lnSpc>
            </a:pPr>
            <a:r>
              <a:rPr lang="fr-FR" sz="2000" dirty="0"/>
              <a:t>• </a:t>
            </a:r>
            <a:r>
              <a:rPr lang="fr-FR" sz="2000" dirty="0">
                <a:solidFill>
                  <a:srgbClr val="FFC000"/>
                </a:solidFill>
              </a:rPr>
              <a:t>Modélisation</a:t>
            </a:r>
            <a:r>
              <a:rPr lang="fr-FR" sz="2000" dirty="0"/>
              <a:t> du système</a:t>
            </a:r>
          </a:p>
          <a:p>
            <a:pPr>
              <a:lnSpc>
                <a:spcPct val="150000"/>
              </a:lnSpc>
            </a:pPr>
            <a:r>
              <a:rPr lang="fr-FR" sz="2000" dirty="0"/>
              <a:t>• </a:t>
            </a:r>
            <a:r>
              <a:rPr lang="fr-FR" sz="2000" dirty="0">
                <a:solidFill>
                  <a:srgbClr val="FFC000"/>
                </a:solidFill>
              </a:rPr>
              <a:t>Mise en équation</a:t>
            </a:r>
          </a:p>
          <a:p>
            <a:pPr>
              <a:lnSpc>
                <a:spcPct val="150000"/>
              </a:lnSpc>
            </a:pPr>
            <a:r>
              <a:rPr lang="fr-FR" sz="2000" dirty="0"/>
              <a:t>• </a:t>
            </a:r>
            <a:r>
              <a:rPr lang="fr-FR" sz="2000" dirty="0">
                <a:solidFill>
                  <a:srgbClr val="FFC000"/>
                </a:solidFill>
              </a:rPr>
              <a:t>Résolution</a:t>
            </a:r>
            <a:r>
              <a:rPr lang="fr-FR" sz="2000" dirty="0"/>
              <a:t> des équations</a:t>
            </a:r>
          </a:p>
          <a:p>
            <a:endParaRPr lang="fr-FR" sz="2000" kern="0" dirty="0">
              <a:solidFill>
                <a:srgbClr val="FFFFFF"/>
              </a:solidFill>
              <a:latin typeface="Times New Roman"/>
              <a:ea typeface="+mj-ea"/>
              <a:cs typeface="+mj-cs"/>
            </a:endParaRPr>
          </a:p>
        </p:txBody>
      </p:sp>
      <p:sp>
        <p:nvSpPr>
          <p:cNvPr id="5" name="Espace réservé du numéro de diapositive 4"/>
          <p:cNvSpPr>
            <a:spLocks noGrp="1"/>
          </p:cNvSpPr>
          <p:nvPr>
            <p:ph type="sldNum" sz="quarter" idx="12"/>
          </p:nvPr>
        </p:nvSpPr>
        <p:spPr>
          <a:xfrm>
            <a:off x="8244408" y="6285821"/>
            <a:ext cx="608856" cy="457200"/>
          </a:xfrm>
        </p:spPr>
        <p:txBody>
          <a:bodyPr/>
          <a:lstStyle/>
          <a:p>
            <a:fld id="{CF4668DC-857F-487D-BFFA-8C0CA5037977}" type="slidenum">
              <a:rPr lang="fr-BE" smtClean="0">
                <a:solidFill>
                  <a:srgbClr val="FFFFFF"/>
                </a:solidFill>
              </a:rPr>
              <a:pPr/>
              <a:t>5</a:t>
            </a:fld>
            <a:endParaRPr lang="fr-BE" dirty="0">
              <a:solidFill>
                <a:srgbClr val="FFFFFF"/>
              </a:solidFill>
            </a:endParaRPr>
          </a:p>
        </p:txBody>
      </p:sp>
    </p:spTree>
    <p:extLst>
      <p:ext uri="{BB962C8B-B14F-4D97-AF65-F5344CB8AC3E}">
        <p14:creationId xmlns:p14="http://schemas.microsoft.com/office/powerpoint/2010/main" val="317540168"/>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715436" cy="6696744"/>
          </a:xfrm>
          <a:prstGeom prst="rect">
            <a:avLst/>
          </a:prstGeom>
          <a:ln>
            <a:solidFill>
              <a:schemeClr val="accent1"/>
            </a:solidFill>
          </a:ln>
        </p:spPr>
        <p:txBody>
          <a:bodyPr/>
          <a:lstStyle/>
          <a:p>
            <a:pPr algn="just">
              <a:lnSpc>
                <a:spcPct val="150000"/>
              </a:lnSpc>
            </a:pPr>
            <a:r>
              <a:rPr lang="en-US" sz="2000" dirty="0" err="1">
                <a:solidFill>
                  <a:schemeClr val="accent1">
                    <a:lumMod val="60000"/>
                    <a:lumOff val="40000"/>
                  </a:schemeClr>
                </a:solidFill>
              </a:rPr>
              <a:t>3.2.Caracterisation</a:t>
            </a:r>
            <a:r>
              <a:rPr lang="en-US" sz="2000" dirty="0">
                <a:solidFill>
                  <a:schemeClr val="accent1">
                    <a:lumMod val="60000"/>
                    <a:lumOff val="40000"/>
                  </a:schemeClr>
                </a:solidFill>
              </a:rPr>
              <a:t> des actions</a:t>
            </a:r>
            <a:r>
              <a:rPr lang="fr-FR" sz="2000" dirty="0">
                <a:solidFill>
                  <a:schemeClr val="accent1">
                    <a:lumMod val="60000"/>
                    <a:lumOff val="40000"/>
                  </a:schemeClr>
                </a:solidFill>
              </a:rPr>
              <a:t>: </a:t>
            </a:r>
          </a:p>
          <a:p>
            <a:pPr algn="just">
              <a:lnSpc>
                <a:spcPct val="150000"/>
              </a:lnSpc>
            </a:pPr>
            <a:r>
              <a:rPr lang="fr-FR" sz="2000" dirty="0">
                <a:solidFill>
                  <a:schemeClr val="tx2">
                    <a:lumMod val="75000"/>
                  </a:schemeClr>
                </a:solidFill>
              </a:rPr>
              <a:t>a)Périodique: </a:t>
            </a:r>
            <a:r>
              <a:rPr lang="fr-FR" sz="2000" dirty="0"/>
              <a:t>Harmonique, anharmonique.</a:t>
            </a:r>
          </a:p>
          <a:p>
            <a:pPr algn="just">
              <a:lnSpc>
                <a:spcPct val="150000"/>
              </a:lnSpc>
            </a:pPr>
            <a:r>
              <a:rPr lang="fr-FR" sz="2000" dirty="0">
                <a:solidFill>
                  <a:srgbClr val="FF0000"/>
                </a:solidFill>
              </a:rPr>
              <a:t>Harmonique(fonction </a:t>
            </a:r>
            <a:r>
              <a:rPr lang="fr-FR" sz="2000" dirty="0" err="1">
                <a:solidFill>
                  <a:srgbClr val="FF0000"/>
                </a:solidFill>
              </a:rPr>
              <a:t>sinusoidale</a:t>
            </a:r>
            <a:r>
              <a:rPr lang="fr-FR" sz="2000" dirty="0">
                <a:solidFill>
                  <a:srgbClr val="FF0000"/>
                </a:solidFill>
              </a:rPr>
              <a:t>)</a:t>
            </a:r>
            <a:r>
              <a:rPr lang="fr-FR" sz="2000" dirty="0"/>
              <a:t>: décrit un mouvement oscillatoire au voisinage d’une position d’équilibre stable (machine tournante, système masse-ressort).</a:t>
            </a:r>
          </a:p>
          <a:p>
            <a:pPr algn="just">
              <a:lnSpc>
                <a:spcPct val="150000"/>
              </a:lnSpc>
            </a:pPr>
            <a:endParaRPr lang="fr-FR" sz="2000" dirty="0"/>
          </a:p>
          <a:p>
            <a:pPr algn="just">
              <a:lnSpc>
                <a:spcPct val="150000"/>
              </a:lnSpc>
            </a:pPr>
            <a:endParaRPr lang="fr-FR" sz="2000" dirty="0"/>
          </a:p>
          <a:p>
            <a:pPr algn="just">
              <a:lnSpc>
                <a:spcPct val="150000"/>
              </a:lnSpc>
            </a:pPr>
            <a:endParaRPr lang="fr-FR" sz="2000" dirty="0"/>
          </a:p>
          <a:p>
            <a:pPr algn="just">
              <a:lnSpc>
                <a:spcPct val="150000"/>
              </a:lnSpc>
            </a:pPr>
            <a:r>
              <a:rPr lang="fr-FR" sz="2000" dirty="0"/>
              <a:t>Définie par : Amplitude  (A) et pulsation (</a:t>
            </a:r>
            <a:r>
              <a:rPr lang="el-GR" sz="2000" dirty="0"/>
              <a:t>ω</a:t>
            </a:r>
            <a:r>
              <a:rPr lang="fr-FR" sz="2000" dirty="0"/>
              <a:t>)</a:t>
            </a:r>
          </a:p>
          <a:p>
            <a:pPr algn="just">
              <a:lnSpc>
                <a:spcPct val="150000"/>
              </a:lnSpc>
            </a:pPr>
            <a:r>
              <a:rPr lang="fr-FR" sz="2000" dirty="0">
                <a:solidFill>
                  <a:srgbClr val="FF0000"/>
                </a:solidFill>
              </a:rPr>
              <a:t>Anharmonique</a:t>
            </a:r>
            <a:r>
              <a:rPr lang="fr-FR" sz="2000" dirty="0"/>
              <a:t>:</a:t>
            </a:r>
          </a:p>
          <a:p>
            <a:pPr algn="just">
              <a:lnSpc>
                <a:spcPct val="150000"/>
              </a:lnSpc>
            </a:pPr>
            <a:endParaRPr lang="fr-FR" sz="2000" dirty="0"/>
          </a:p>
          <a:p>
            <a:pPr algn="just">
              <a:lnSpc>
                <a:spcPct val="150000"/>
              </a:lnSpc>
            </a:pPr>
            <a:endParaRPr lang="fr-FR" sz="2000" dirty="0"/>
          </a:p>
          <a:p>
            <a:pPr algn="just">
              <a:lnSpc>
                <a:spcPct val="150000"/>
              </a:lnSpc>
            </a:pPr>
            <a:endParaRPr lang="fr-FR" sz="2000" dirty="0"/>
          </a:p>
          <a:p>
            <a:pPr>
              <a:lnSpc>
                <a:spcPct val="150000"/>
              </a:lnSpc>
            </a:pPr>
            <a:r>
              <a:rPr lang="fr-FR" sz="2000" kern="0" dirty="0">
                <a:latin typeface="Times New Roman"/>
                <a:ea typeface="+mj-ea"/>
                <a:cs typeface="+mj-cs"/>
              </a:rPr>
              <a:t>Définie par : Amplitude  (A) et pulsation (ω) et on utilise le transformation de Fourier pour résolu l’équation de mouvement </a:t>
            </a:r>
          </a:p>
          <a:p>
            <a:endParaRPr lang="fr-FR" sz="2400" b="1" kern="0" dirty="0">
              <a:solidFill>
                <a:srgbClr val="FFFF00"/>
              </a:solidFill>
              <a:latin typeface="Times New Roman"/>
              <a:ea typeface="+mj-ea"/>
              <a:cs typeface="+mj-cs"/>
            </a:endParaRPr>
          </a:p>
        </p:txBody>
      </p:sp>
      <p:sp>
        <p:nvSpPr>
          <p:cNvPr id="5" name="Espace réservé du numéro de diapositive 4"/>
          <p:cNvSpPr>
            <a:spLocks noGrp="1"/>
          </p:cNvSpPr>
          <p:nvPr>
            <p:ph type="sldNum" sz="quarter" idx="12"/>
          </p:nvPr>
        </p:nvSpPr>
        <p:spPr>
          <a:xfrm>
            <a:off x="7020272" y="6381328"/>
            <a:ext cx="1905000"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p:pic>
        <p:nvPicPr>
          <p:cNvPr id="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8" y="4293096"/>
            <a:ext cx="1656184" cy="1240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695" y="4293096"/>
            <a:ext cx="3451274" cy="1240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0" y="2022563"/>
            <a:ext cx="1554485" cy="126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695" y="2022563"/>
            <a:ext cx="3451274" cy="126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0112" y="3424371"/>
            <a:ext cx="3096344" cy="436677"/>
          </a:xfrm>
          <a:prstGeom prst="rect">
            <a:avLst/>
          </a:prstGeom>
          <a:solidFill>
            <a:schemeClr val="tx2">
              <a:lumMod val="50000"/>
              <a:alpha val="25000"/>
            </a:schemeClr>
          </a:solidFill>
          <a:ln>
            <a:noFill/>
          </a:ln>
          <a:effectLst/>
        </p:spPr>
      </p:pic>
      <p:pic>
        <p:nvPicPr>
          <p:cNvPr id="2057"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92080" y="5976378"/>
            <a:ext cx="2264469" cy="692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8433998"/>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gn="just">
              <a:lnSpc>
                <a:spcPct val="150000"/>
              </a:lnSpc>
            </a:pPr>
            <a:r>
              <a:rPr lang="fr-FR" sz="2000" b="1" kern="0" dirty="0">
                <a:solidFill>
                  <a:srgbClr val="FFC000"/>
                </a:solidFill>
                <a:latin typeface="Times New Roman"/>
              </a:rPr>
              <a:t>b)</a:t>
            </a:r>
            <a:r>
              <a:rPr lang="en-US" sz="2000" dirty="0">
                <a:solidFill>
                  <a:srgbClr val="FFC000"/>
                </a:solidFill>
              </a:rPr>
              <a:t> </a:t>
            </a:r>
            <a:r>
              <a:rPr lang="en-US" sz="2000" dirty="0">
                <a:solidFill>
                  <a:schemeClr val="tx2">
                    <a:lumMod val="75000"/>
                  </a:schemeClr>
                </a:solidFill>
              </a:rPr>
              <a:t>Non </a:t>
            </a:r>
            <a:r>
              <a:rPr lang="en-US" sz="2000" dirty="0" err="1">
                <a:solidFill>
                  <a:schemeClr val="tx2">
                    <a:lumMod val="75000"/>
                  </a:schemeClr>
                </a:solidFill>
              </a:rPr>
              <a:t>périodique</a:t>
            </a:r>
            <a:r>
              <a:rPr lang="en-US" sz="2000" dirty="0">
                <a:solidFill>
                  <a:schemeClr val="tx2">
                    <a:lumMod val="75000"/>
                  </a:schemeClr>
                </a:solidFill>
              </a:rPr>
              <a:t>: </a:t>
            </a:r>
            <a:r>
              <a:rPr lang="en-US" sz="2000" dirty="0"/>
              <a:t>les</a:t>
            </a:r>
            <a:r>
              <a:rPr lang="en-US" sz="2000" dirty="0">
                <a:solidFill>
                  <a:schemeClr val="tx2">
                    <a:lumMod val="75000"/>
                  </a:schemeClr>
                </a:solidFill>
              </a:rPr>
              <a:t> </a:t>
            </a:r>
            <a:r>
              <a:rPr lang="en-US" sz="2000" dirty="0"/>
              <a:t>charge qui ne change pas avec le temps. </a:t>
            </a:r>
            <a:r>
              <a:rPr lang="en-US" sz="2000" dirty="0" err="1"/>
              <a:t>Ces</a:t>
            </a:r>
            <a:r>
              <a:rPr lang="en-US" sz="2000" dirty="0"/>
              <a:t> charges </a:t>
            </a:r>
            <a:r>
              <a:rPr lang="en-US" sz="2000" dirty="0" err="1"/>
              <a:t>peuvent</a:t>
            </a:r>
            <a:r>
              <a:rPr lang="en-US" sz="2000" dirty="0"/>
              <a:t> </a:t>
            </a:r>
            <a:r>
              <a:rPr lang="en-US" sz="2000" dirty="0" err="1"/>
              <a:t>etre</a:t>
            </a:r>
            <a:r>
              <a:rPr lang="en-US" sz="2000" dirty="0"/>
              <a:t>  </a:t>
            </a:r>
            <a:r>
              <a:rPr lang="en-US" sz="2000" dirty="0" err="1"/>
              <a:t>soit</a:t>
            </a:r>
            <a:r>
              <a:rPr lang="en-US" sz="2000" dirty="0"/>
              <a:t> </a:t>
            </a:r>
            <a:r>
              <a:rPr lang="en-US" sz="2000" dirty="0" err="1"/>
              <a:t>comme</a:t>
            </a:r>
            <a:r>
              <a:rPr lang="en-US" sz="2000" dirty="0"/>
              <a:t> </a:t>
            </a:r>
            <a:r>
              <a:rPr lang="en-US" sz="2000" dirty="0" err="1"/>
              <a:t>une</a:t>
            </a:r>
            <a:r>
              <a:rPr lang="en-US" sz="2000" dirty="0"/>
              <a:t> pulsation  </a:t>
            </a:r>
            <a:r>
              <a:rPr lang="en-US" sz="2000" dirty="0" err="1"/>
              <a:t>étalue</a:t>
            </a:r>
            <a:r>
              <a:rPr lang="en-US" sz="2000" dirty="0"/>
              <a:t> </a:t>
            </a:r>
            <a:r>
              <a:rPr lang="en-US" sz="2000" dirty="0" err="1"/>
              <a:t>sur</a:t>
            </a:r>
            <a:r>
              <a:rPr lang="en-US" sz="2000" dirty="0"/>
              <a:t> un </a:t>
            </a:r>
            <a:r>
              <a:rPr lang="en-US" sz="2000" dirty="0" err="1"/>
              <a:t>période</a:t>
            </a:r>
            <a:r>
              <a:rPr lang="en-US" sz="2000" dirty="0"/>
              <a:t> </a:t>
            </a:r>
            <a:r>
              <a:rPr lang="en-US" sz="2000" dirty="0" err="1"/>
              <a:t>courte</a:t>
            </a:r>
            <a:r>
              <a:rPr lang="en-US" sz="2000" dirty="0"/>
              <a:t>(</a:t>
            </a:r>
            <a:r>
              <a:rPr lang="en-US" sz="2000" dirty="0" err="1">
                <a:solidFill>
                  <a:schemeClr val="accent1">
                    <a:lumMod val="60000"/>
                    <a:lumOff val="40000"/>
                  </a:schemeClr>
                </a:solidFill>
              </a:rPr>
              <a:t>impulsif</a:t>
            </a:r>
            <a:r>
              <a:rPr lang="en-US" sz="2000" dirty="0"/>
              <a:t>)  </a:t>
            </a:r>
            <a:r>
              <a:rPr lang="en-US" sz="2000" dirty="0" err="1"/>
              <a:t>comme</a:t>
            </a:r>
            <a:r>
              <a:rPr lang="en-US" sz="2000" dirty="0"/>
              <a:t> les charges </a:t>
            </a:r>
            <a:r>
              <a:rPr lang="en-US" sz="2000" dirty="0" err="1"/>
              <a:t>résultent</a:t>
            </a:r>
            <a:r>
              <a:rPr lang="en-US" sz="2000" dirty="0"/>
              <a:t> de </a:t>
            </a:r>
            <a:r>
              <a:rPr lang="en-US" sz="2000" dirty="0" err="1"/>
              <a:t>l’explosion</a:t>
            </a:r>
            <a:r>
              <a:rPr lang="en-US" sz="2000" dirty="0"/>
              <a:t>, </a:t>
            </a:r>
            <a:r>
              <a:rPr lang="en-US" sz="2000" dirty="0" err="1"/>
              <a:t>soit</a:t>
            </a:r>
            <a:r>
              <a:rPr lang="en-US" sz="2000" dirty="0"/>
              <a:t> </a:t>
            </a:r>
            <a:r>
              <a:rPr lang="en-US" sz="2000" dirty="0" err="1"/>
              <a:t>une</a:t>
            </a:r>
            <a:r>
              <a:rPr lang="en-US" sz="2000" dirty="0"/>
              <a:t> pulsation </a:t>
            </a:r>
            <a:r>
              <a:rPr lang="en-US" sz="2000" dirty="0" err="1"/>
              <a:t>étalue</a:t>
            </a:r>
            <a:r>
              <a:rPr lang="en-US" sz="2000" dirty="0"/>
              <a:t> </a:t>
            </a:r>
            <a:r>
              <a:rPr lang="en-US" sz="2000" dirty="0" err="1"/>
              <a:t>sur</a:t>
            </a:r>
            <a:r>
              <a:rPr lang="en-US" sz="2000" dirty="0"/>
              <a:t> </a:t>
            </a:r>
            <a:r>
              <a:rPr lang="en-US" sz="2000" dirty="0" err="1"/>
              <a:t>une</a:t>
            </a:r>
            <a:r>
              <a:rPr lang="en-US" sz="2000" dirty="0"/>
              <a:t> </a:t>
            </a:r>
            <a:r>
              <a:rPr lang="en-US" sz="2000" dirty="0" err="1"/>
              <a:t>période</a:t>
            </a:r>
            <a:r>
              <a:rPr lang="en-US" sz="2000" dirty="0"/>
              <a:t> </a:t>
            </a:r>
            <a:r>
              <a:rPr lang="en-US" sz="2000" dirty="0" err="1"/>
              <a:t>relativement</a:t>
            </a:r>
            <a:r>
              <a:rPr lang="en-US" sz="2000" dirty="0"/>
              <a:t> longue  </a:t>
            </a:r>
            <a:r>
              <a:rPr lang="en-US" sz="2000" dirty="0" err="1"/>
              <a:t>comme</a:t>
            </a:r>
            <a:r>
              <a:rPr lang="en-US" sz="2000" dirty="0"/>
              <a:t> les </a:t>
            </a:r>
            <a:r>
              <a:rPr lang="en-US" sz="2000" dirty="0" err="1"/>
              <a:t>seismes</a:t>
            </a:r>
            <a:r>
              <a:rPr lang="en-US" sz="2000" dirty="0"/>
              <a:t>.</a:t>
            </a:r>
            <a:endParaRPr lang="fr-FR" sz="2000" b="1" kern="0" dirty="0">
              <a:solidFill>
                <a:srgbClr val="FFFF00"/>
              </a:solidFill>
              <a:latin typeface="Times New Roman"/>
            </a:endParaRPr>
          </a:p>
          <a:p>
            <a:pPr algn="just">
              <a:lnSpc>
                <a:spcPct val="150000"/>
              </a:lnSpc>
            </a:pPr>
            <a:endParaRPr lang="fr-FR" sz="2000" dirty="0"/>
          </a:p>
          <a:p>
            <a:pPr algn="just">
              <a:lnSpc>
                <a:spcPct val="150000"/>
              </a:lnSpc>
            </a:pPr>
            <a:endParaRPr lang="fr-FR" sz="2000" b="1" kern="0" dirty="0">
              <a:solidFill>
                <a:srgbClr val="FFFF00"/>
              </a:solidFill>
              <a:latin typeface="Times New Roman"/>
              <a:ea typeface="+mj-ea"/>
              <a:cs typeface="+mj-cs"/>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7</a:t>
            </a:fld>
            <a:endParaRPr lang="fr-BE" dirty="0">
              <a:solidFill>
                <a:srgbClr val="FFFFFF"/>
              </a:solidFill>
            </a:endParaRP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308" y="2682098"/>
            <a:ext cx="1344364" cy="1538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2682098"/>
            <a:ext cx="2528669" cy="1538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203564" y="2158878"/>
            <a:ext cx="3203423" cy="400110"/>
          </a:xfrm>
          <a:prstGeom prst="rect">
            <a:avLst/>
          </a:prstGeom>
          <a:noFill/>
        </p:spPr>
        <p:txBody>
          <a:bodyPr wrap="square" rtlCol="0">
            <a:spAutoFit/>
          </a:bodyPr>
          <a:lstStyle/>
          <a:p>
            <a:r>
              <a:rPr lang="fr-FR" sz="2000" dirty="0">
                <a:solidFill>
                  <a:srgbClr val="FFFF00"/>
                </a:solidFill>
              </a:rPr>
              <a:t>Explosion aérienne</a:t>
            </a:r>
            <a:endParaRPr lang="en-US" sz="2000" dirty="0">
              <a:solidFill>
                <a:srgbClr val="FFFF00"/>
              </a:solidFill>
            </a:endParaRPr>
          </a:p>
        </p:txBody>
      </p:sp>
      <p:sp>
        <p:nvSpPr>
          <p:cNvPr id="3" name="TextBox 2"/>
          <p:cNvSpPr txBox="1"/>
          <p:nvPr/>
        </p:nvSpPr>
        <p:spPr>
          <a:xfrm>
            <a:off x="4220349" y="3140968"/>
            <a:ext cx="4923651" cy="707886"/>
          </a:xfrm>
          <a:prstGeom prst="rect">
            <a:avLst/>
          </a:prstGeom>
          <a:noFill/>
        </p:spPr>
        <p:txBody>
          <a:bodyPr wrap="square" rtlCol="0">
            <a:spAutoFit/>
          </a:bodyPr>
          <a:lstStyle/>
          <a:p>
            <a:r>
              <a:rPr lang="fr-FR" sz="2000" dirty="0"/>
              <a:t>Spectre de choc</a:t>
            </a:r>
          </a:p>
          <a:p>
            <a:r>
              <a:rPr lang="fr-FR" sz="2000" dirty="0"/>
              <a:t>Représentation simplifiée :Réponse maximale</a:t>
            </a:r>
            <a:endParaRPr lang="en-US" sz="2000" dirty="0"/>
          </a:p>
        </p:txBody>
      </p:sp>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46778" y="2737858"/>
            <a:ext cx="1122385" cy="403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8" y="4941168"/>
            <a:ext cx="1337680"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1680" y="4941168"/>
            <a:ext cx="2528669"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2004419" y="4394032"/>
            <a:ext cx="1601711" cy="461665"/>
          </a:xfrm>
          <a:prstGeom prst="rect">
            <a:avLst/>
          </a:prstGeom>
          <a:noFill/>
        </p:spPr>
        <p:txBody>
          <a:bodyPr wrap="square" rtlCol="0">
            <a:spAutoFit/>
          </a:bodyPr>
          <a:lstStyle/>
          <a:p>
            <a:r>
              <a:rPr lang="fr-FR" sz="2400" dirty="0">
                <a:solidFill>
                  <a:srgbClr val="FFFF00"/>
                </a:solidFill>
              </a:rPr>
              <a:t>séisme</a:t>
            </a:r>
            <a:endParaRPr lang="en-US" sz="2800" dirty="0">
              <a:solidFill>
                <a:srgbClr val="FFFF00"/>
              </a:solidFill>
            </a:endParaRPr>
          </a:p>
        </p:txBody>
      </p:sp>
      <p:pic>
        <p:nvPicPr>
          <p:cNvPr id="1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4437112"/>
            <a:ext cx="1122385" cy="403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4139952" y="5805264"/>
            <a:ext cx="5112567" cy="400110"/>
          </a:xfrm>
          <a:prstGeom prst="rect">
            <a:avLst/>
          </a:prstGeom>
          <a:noFill/>
        </p:spPr>
        <p:txBody>
          <a:bodyPr wrap="square" rtlCol="0">
            <a:spAutoFit/>
          </a:bodyPr>
          <a:lstStyle/>
          <a:p>
            <a:r>
              <a:rPr lang="fr-FR" sz="2000" dirty="0"/>
              <a:t>Représentation  simplifiée :Réponse maximale</a:t>
            </a:r>
            <a:endParaRPr lang="en-US" sz="2000" dirty="0"/>
          </a:p>
        </p:txBody>
      </p:sp>
      <p:sp>
        <p:nvSpPr>
          <p:cNvPr id="6" name="Rectangle 5"/>
          <p:cNvSpPr/>
          <p:nvPr/>
        </p:nvSpPr>
        <p:spPr>
          <a:xfrm>
            <a:off x="4678898" y="4869160"/>
            <a:ext cx="4572000" cy="400110"/>
          </a:xfrm>
          <a:prstGeom prst="rect">
            <a:avLst/>
          </a:prstGeom>
        </p:spPr>
        <p:txBody>
          <a:bodyPr>
            <a:spAutoFit/>
          </a:bodyPr>
          <a:lstStyle/>
          <a:p>
            <a:r>
              <a:rPr lang="en-US" sz="2000" dirty="0"/>
              <a:t>Transformation de Fourier:</a:t>
            </a:r>
          </a:p>
        </p:txBody>
      </p:sp>
      <p:pic>
        <p:nvPicPr>
          <p:cNvPr id="308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9764" y="5229200"/>
            <a:ext cx="2734394" cy="541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4406987" y="2708920"/>
            <a:ext cx="2541277" cy="400110"/>
          </a:xfrm>
          <a:prstGeom prst="rect">
            <a:avLst/>
          </a:prstGeom>
          <a:noFill/>
        </p:spPr>
        <p:txBody>
          <a:bodyPr wrap="square" rtlCol="0">
            <a:spAutoFit/>
          </a:bodyPr>
          <a:lstStyle/>
          <a:p>
            <a:r>
              <a:rPr lang="fr-FR" sz="2000" dirty="0"/>
              <a:t>Diagramme temporel:</a:t>
            </a:r>
            <a:endParaRPr lang="en-US" sz="2000" dirty="0"/>
          </a:p>
        </p:txBody>
      </p:sp>
      <p:sp>
        <p:nvSpPr>
          <p:cNvPr id="22" name="TextBox 21"/>
          <p:cNvSpPr txBox="1"/>
          <p:nvPr/>
        </p:nvSpPr>
        <p:spPr>
          <a:xfrm>
            <a:off x="4625389" y="4509120"/>
            <a:ext cx="2541277" cy="400110"/>
          </a:xfrm>
          <a:prstGeom prst="rect">
            <a:avLst/>
          </a:prstGeom>
          <a:noFill/>
        </p:spPr>
        <p:txBody>
          <a:bodyPr wrap="square" rtlCol="0">
            <a:spAutoFit/>
          </a:bodyPr>
          <a:lstStyle/>
          <a:p>
            <a:r>
              <a:rPr lang="fr-FR" sz="2000" dirty="0"/>
              <a:t>Diagramme temporel:</a:t>
            </a:r>
            <a:endParaRPr lang="en-US" sz="2000" dirty="0"/>
          </a:p>
        </p:txBody>
      </p:sp>
      <p:sp>
        <p:nvSpPr>
          <p:cNvPr id="7" name="Rectangle 6"/>
          <p:cNvSpPr/>
          <p:nvPr/>
        </p:nvSpPr>
        <p:spPr>
          <a:xfrm>
            <a:off x="4338733" y="6217633"/>
            <a:ext cx="4572000" cy="400110"/>
          </a:xfrm>
          <a:prstGeom prst="rect">
            <a:avLst/>
          </a:prstGeom>
        </p:spPr>
        <p:txBody>
          <a:bodyPr>
            <a:spAutoFit/>
          </a:bodyPr>
          <a:lstStyle/>
          <a:p>
            <a:r>
              <a:rPr lang="en-US" sz="2000" dirty="0" err="1"/>
              <a:t>Spectre</a:t>
            </a:r>
            <a:r>
              <a:rPr lang="en-US" sz="2000" dirty="0"/>
              <a:t> de </a:t>
            </a:r>
            <a:r>
              <a:rPr lang="en-US" sz="2000" dirty="0" err="1"/>
              <a:t>réponse</a:t>
            </a:r>
            <a:r>
              <a:rPr lang="en-US" sz="2000" dirty="0"/>
              <a:t> </a:t>
            </a:r>
            <a:r>
              <a:rPr lang="en-US" sz="2000" dirty="0" err="1"/>
              <a:t>oscillateur</a:t>
            </a:r>
            <a:endParaRPr lang="en-US" sz="2000" dirty="0"/>
          </a:p>
        </p:txBody>
      </p:sp>
    </p:spTree>
    <p:extLst>
      <p:ext uri="{BB962C8B-B14F-4D97-AF65-F5344CB8AC3E}">
        <p14:creationId xmlns:p14="http://schemas.microsoft.com/office/powerpoint/2010/main" val="3374505254"/>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822214" cy="6696744"/>
          </a:xfrm>
          <a:prstGeom prst="rect">
            <a:avLst/>
          </a:prstGeom>
          <a:ln>
            <a:solidFill>
              <a:schemeClr val="accent1"/>
            </a:solidFill>
          </a:ln>
        </p:spPr>
        <p:txBody>
          <a:bodyPr/>
          <a:lstStyle/>
          <a:p>
            <a:pPr>
              <a:lnSpc>
                <a:spcPct val="150000"/>
              </a:lnSpc>
            </a:pPr>
            <a:r>
              <a:rPr lang="fr-FR" sz="2000" b="1" kern="0" dirty="0">
                <a:solidFill>
                  <a:srgbClr val="FFC000"/>
                </a:solidFill>
                <a:latin typeface="Times New Roman"/>
              </a:rPr>
              <a:t>C)</a:t>
            </a:r>
            <a:r>
              <a:rPr lang="en-US" sz="2000" dirty="0">
                <a:solidFill>
                  <a:srgbClr val="FFC000"/>
                </a:solidFill>
              </a:rPr>
              <a:t> Action </a:t>
            </a:r>
            <a:r>
              <a:rPr lang="en-US" sz="2000" dirty="0" err="1">
                <a:solidFill>
                  <a:srgbClr val="FFC000"/>
                </a:solidFill>
              </a:rPr>
              <a:t>aléatoire</a:t>
            </a:r>
            <a:r>
              <a:rPr lang="en-US" sz="2000" dirty="0">
                <a:solidFill>
                  <a:srgbClr val="FFC000"/>
                </a:solidFill>
              </a:rPr>
              <a:t>:</a:t>
            </a:r>
          </a:p>
          <a:p>
            <a:pPr algn="just">
              <a:lnSpc>
                <a:spcPct val="150000"/>
              </a:lnSpc>
            </a:pPr>
            <a:r>
              <a:rPr lang="fr-FR" sz="2000" dirty="0"/>
              <a:t>Beaucoup des chargements sollicitant les structures  (Mécaniques ou de  Génie Civil) ne peuvent être définis de façon déterministe par une équation du type .</a:t>
            </a:r>
          </a:p>
          <a:p>
            <a:pPr algn="just">
              <a:lnSpc>
                <a:spcPct val="150000"/>
              </a:lnSpc>
            </a:pPr>
            <a:r>
              <a:rPr lang="fr-FR" sz="2000" dirty="0"/>
              <a:t>Ils  ne  sont  généralement  connus  que  par leur  </a:t>
            </a:r>
            <a:r>
              <a:rPr lang="fr-FR" sz="2000" dirty="0">
                <a:solidFill>
                  <a:srgbClr val="FF0000"/>
                </a:solidFill>
              </a:rPr>
              <a:t>valeur  moyenne</a:t>
            </a:r>
            <a:r>
              <a:rPr lang="fr-FR" sz="2000" dirty="0"/>
              <a:t>.  Il  s'agit typiquement des mouvements vibratoires engendrés par </a:t>
            </a:r>
            <a:r>
              <a:rPr lang="fr-FR" sz="2000" dirty="0">
                <a:solidFill>
                  <a:srgbClr val="FF0000"/>
                </a:solidFill>
              </a:rPr>
              <a:t>le trafic ferroviaire </a:t>
            </a:r>
            <a:r>
              <a:rPr lang="fr-FR" sz="2000" dirty="0"/>
              <a:t>ou </a:t>
            </a:r>
            <a:r>
              <a:rPr lang="fr-FR" sz="2000" dirty="0">
                <a:solidFill>
                  <a:srgbClr val="FF0000"/>
                </a:solidFill>
              </a:rPr>
              <a:t>routier , </a:t>
            </a:r>
            <a:r>
              <a:rPr lang="fr-FR" sz="2000" b="1" dirty="0">
                <a:solidFill>
                  <a:srgbClr val="FF0000"/>
                </a:solidFill>
              </a:rPr>
              <a:t>le vent, etc</a:t>
            </a:r>
            <a:r>
              <a:rPr lang="fr-FR" sz="2000" b="1" dirty="0"/>
              <a:t>. </a:t>
            </a:r>
            <a:r>
              <a:rPr lang="fr-FR" sz="2000" dirty="0"/>
              <a:t>La sollicitation est dite aléatoire et est représentée par  sa  densité  spectrale  de  puissance. On  parle  alors  de  la  dynamique </a:t>
            </a:r>
            <a:r>
              <a:rPr lang="en-US" sz="2000" dirty="0" err="1"/>
              <a:t>stochastique</a:t>
            </a:r>
            <a:endParaRPr lang="fr-FR" sz="2000" dirty="0"/>
          </a:p>
          <a:p>
            <a:pPr algn="just">
              <a:lnSpc>
                <a:spcPct val="150000"/>
              </a:lnSpc>
            </a:pPr>
            <a:endParaRPr lang="fr-FR" sz="2000" b="1" dirty="0"/>
          </a:p>
          <a:p>
            <a:pPr algn="just">
              <a:lnSpc>
                <a:spcPct val="150000"/>
              </a:lnSpc>
            </a:pPr>
            <a:endParaRPr lang="fr-FR" sz="2000" dirty="0"/>
          </a:p>
          <a:p>
            <a:pPr algn="just">
              <a:lnSpc>
                <a:spcPct val="150000"/>
              </a:lnSpc>
            </a:pPr>
            <a:endParaRPr lang="fr-FR" sz="2000" dirty="0"/>
          </a:p>
          <a:p>
            <a:pPr algn="just">
              <a:lnSpc>
                <a:spcPct val="150000"/>
              </a:lnSpc>
            </a:pPr>
            <a:r>
              <a:rPr lang="en-US" sz="2000" dirty="0"/>
              <a:t>.</a:t>
            </a:r>
            <a:endParaRPr lang="fr-FR" sz="2000" dirty="0"/>
          </a:p>
          <a:p>
            <a:pPr algn="just">
              <a:lnSpc>
                <a:spcPct val="150000"/>
              </a:lnSpc>
            </a:pPr>
            <a:endParaRPr lang="fr-FR" sz="2000" b="1" kern="0" dirty="0">
              <a:solidFill>
                <a:srgbClr val="FFFF00"/>
              </a:solidFill>
              <a:latin typeface="Times New Roman"/>
              <a:ea typeface="+mj-ea"/>
              <a:cs typeface="+mj-cs"/>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8</a:t>
            </a:fld>
            <a:endParaRPr lang="fr-BE" dirty="0">
              <a:solidFill>
                <a:srgbClr val="FFFFFF"/>
              </a:solidFill>
            </a:endParaRPr>
          </a:p>
        </p:txBody>
      </p:sp>
      <p:sp>
        <p:nvSpPr>
          <p:cNvPr id="2" name="TextBox 1"/>
          <p:cNvSpPr txBox="1"/>
          <p:nvPr/>
        </p:nvSpPr>
        <p:spPr>
          <a:xfrm>
            <a:off x="683568" y="3402998"/>
            <a:ext cx="3672408" cy="461665"/>
          </a:xfrm>
          <a:prstGeom prst="rect">
            <a:avLst/>
          </a:prstGeom>
          <a:noFill/>
        </p:spPr>
        <p:txBody>
          <a:bodyPr wrap="square" rtlCol="0">
            <a:spAutoFit/>
          </a:bodyPr>
          <a:lstStyle/>
          <a:p>
            <a:r>
              <a:rPr lang="fr-FR" sz="2400" dirty="0">
                <a:solidFill>
                  <a:srgbClr val="FFFF00"/>
                </a:solidFill>
              </a:rPr>
              <a:t>Chargement aléatoire</a:t>
            </a:r>
            <a:endParaRPr lang="en-US" sz="2400" dirty="0">
              <a:solidFill>
                <a:srgbClr val="FFFF0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728" y="4030563"/>
            <a:ext cx="3124200"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984" y="4293840"/>
            <a:ext cx="34290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9907640"/>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44624"/>
            <a:ext cx="8715436" cy="6696744"/>
          </a:xfrm>
          <a:prstGeom prst="rect">
            <a:avLst/>
          </a:prstGeom>
          <a:ln>
            <a:solidFill>
              <a:schemeClr val="accent1"/>
            </a:solidFill>
          </a:ln>
        </p:spPr>
        <p:txBody>
          <a:bodyPr/>
          <a:lstStyle/>
          <a:p>
            <a:pPr algn="just">
              <a:lnSpc>
                <a:spcPct val="150000"/>
              </a:lnSpc>
            </a:pPr>
            <a:r>
              <a:rPr lang="fr-FR" sz="2000" b="1" kern="0" dirty="0">
                <a:solidFill>
                  <a:srgbClr val="FFFF00"/>
                </a:solidFill>
                <a:latin typeface="Times New Roman"/>
                <a:ea typeface="+mj-ea"/>
                <a:cs typeface="+mj-cs"/>
              </a:rPr>
              <a:t>4. Notion Degré de liberté: </a:t>
            </a:r>
            <a:r>
              <a:rPr lang="fr-FR" sz="2000" kern="0" dirty="0">
                <a:latin typeface="Times New Roman"/>
                <a:ea typeface="+mj-ea"/>
                <a:cs typeface="+mj-cs"/>
              </a:rPr>
              <a:t>le nombre de coordonnées nécessaires pour définir la position de toutes  les particules de masse d’un système</a:t>
            </a:r>
          </a:p>
          <a:p>
            <a:pPr>
              <a:lnSpc>
                <a:spcPct val="150000"/>
              </a:lnSpc>
            </a:pPr>
            <a:r>
              <a:rPr lang="en-US" sz="2000" dirty="0" err="1">
                <a:solidFill>
                  <a:srgbClr val="FFC000"/>
                </a:solidFill>
              </a:rPr>
              <a:t>Hypothèse</a:t>
            </a:r>
            <a:r>
              <a:rPr lang="en-US" sz="2000" dirty="0">
                <a:solidFill>
                  <a:srgbClr val="FFC000"/>
                </a:solidFill>
              </a:rPr>
              <a:t> 1: </a:t>
            </a:r>
            <a:r>
              <a:rPr lang="fr-FR" sz="2000" dirty="0"/>
              <a:t>raideur et masse uniformément réparties sur la longueur + déformée = </a:t>
            </a:r>
          </a:p>
          <a:p>
            <a:pPr>
              <a:lnSpc>
                <a:spcPct val="150000"/>
              </a:lnSpc>
            </a:pPr>
            <a:r>
              <a:rPr lang="en-US" sz="2000" dirty="0" err="1"/>
              <a:t>fct</a:t>
            </a:r>
            <a:r>
              <a:rPr lang="en-US" sz="2000" dirty="0"/>
              <a:t>(x)                 </a:t>
            </a:r>
            <a:r>
              <a:rPr lang="en-US" sz="2000" dirty="0" err="1"/>
              <a:t>système</a:t>
            </a:r>
            <a:r>
              <a:rPr lang="en-US" sz="2000" dirty="0"/>
              <a:t> continue</a:t>
            </a:r>
          </a:p>
          <a:p>
            <a:pPr>
              <a:lnSpc>
                <a:spcPct val="150000"/>
              </a:lnSpc>
            </a:pPr>
            <a:endParaRPr lang="fr-FR" sz="2000" dirty="0"/>
          </a:p>
          <a:p>
            <a:pPr>
              <a:lnSpc>
                <a:spcPct val="150000"/>
              </a:lnSpc>
            </a:pPr>
            <a:endParaRPr lang="en-US" sz="2000" dirty="0"/>
          </a:p>
          <a:p>
            <a:pPr>
              <a:lnSpc>
                <a:spcPct val="150000"/>
              </a:lnSpc>
            </a:pPr>
            <a:r>
              <a:rPr lang="en-US" sz="2000" dirty="0" err="1">
                <a:solidFill>
                  <a:srgbClr val="FFC000"/>
                </a:solidFill>
              </a:rPr>
              <a:t>Hypothèse</a:t>
            </a:r>
            <a:r>
              <a:rPr lang="en-US" sz="2000" dirty="0">
                <a:solidFill>
                  <a:srgbClr val="FFC000"/>
                </a:solidFill>
              </a:rPr>
              <a:t> 2:</a:t>
            </a:r>
            <a:r>
              <a:rPr lang="fr-FR" sz="2000" dirty="0"/>
              <a:t>Modèle "éléments finis"              système à N degrés de liberté</a:t>
            </a:r>
          </a:p>
          <a:p>
            <a:pPr>
              <a:lnSpc>
                <a:spcPct val="150000"/>
              </a:lnSpc>
            </a:pPr>
            <a:endParaRPr lang="fr-FR" sz="2000" dirty="0"/>
          </a:p>
          <a:p>
            <a:pPr>
              <a:lnSpc>
                <a:spcPct val="150000"/>
              </a:lnSpc>
            </a:pPr>
            <a:endParaRPr lang="en-US" sz="2000" dirty="0"/>
          </a:p>
          <a:p>
            <a:pPr algn="just">
              <a:lnSpc>
                <a:spcPct val="150000"/>
              </a:lnSpc>
            </a:pPr>
            <a:r>
              <a:rPr lang="en-US" sz="2000" dirty="0" err="1">
                <a:solidFill>
                  <a:srgbClr val="FFC000"/>
                </a:solidFill>
              </a:rPr>
              <a:t>Hypothèse</a:t>
            </a:r>
            <a:r>
              <a:rPr lang="en-US" sz="2000" dirty="0">
                <a:solidFill>
                  <a:srgbClr val="FFC000"/>
                </a:solidFill>
              </a:rPr>
              <a:t> 3: </a:t>
            </a:r>
            <a:r>
              <a:rPr lang="fr-FR" sz="2000" dirty="0"/>
              <a:t>Déformée vibratoire supposée connue et définie par son amplitude système décrit par un seul paramètre (1 degré de liberté)</a:t>
            </a:r>
            <a:endParaRPr lang="fr-FR" sz="2000" dirty="0">
              <a:latin typeface="Times New Roman"/>
            </a:endParaRPr>
          </a:p>
          <a:p>
            <a:pPr algn="just">
              <a:lnSpc>
                <a:spcPct val="150000"/>
              </a:lnSpc>
            </a:pPr>
            <a:endParaRPr lang="en-US" sz="2000" dirty="0"/>
          </a:p>
          <a:p>
            <a:r>
              <a:rPr lang="fr-FR" sz="2000" dirty="0"/>
              <a:t> </a:t>
            </a:r>
          </a:p>
          <a:p>
            <a:pPr algn="just">
              <a:lnSpc>
                <a:spcPct val="150000"/>
              </a:lnSpc>
            </a:pPr>
            <a:endParaRPr lang="fr-FR" sz="2000" dirty="0">
              <a:latin typeface="Times New Roman"/>
            </a:endParaRPr>
          </a:p>
        </p:txBody>
      </p:sp>
      <p:sp>
        <p:nvSpPr>
          <p:cNvPr id="5" name="Espace réservé du numéro de diapositive 4"/>
          <p:cNvSpPr>
            <a:spLocks noGrp="1"/>
          </p:cNvSpPr>
          <p:nvPr>
            <p:ph type="sldNum" sz="quarter" idx="12"/>
          </p:nvPr>
        </p:nvSpPr>
        <p:spPr>
          <a:xfrm>
            <a:off x="7033481" y="6428184"/>
            <a:ext cx="1905000" cy="457200"/>
          </a:xfrm>
        </p:spPr>
        <p:txBody>
          <a:bodyPr/>
          <a:lstStyle/>
          <a:p>
            <a:fld id="{CF4668DC-857F-487D-BFFA-8C0CA5037977}" type="slidenum">
              <a:rPr lang="fr-BE" smtClean="0">
                <a:solidFill>
                  <a:srgbClr val="FFFFFF"/>
                </a:solidFill>
              </a:rPr>
              <a:pPr/>
              <a:t>9</a:t>
            </a:fld>
            <a:endParaRPr lang="fr-BE" dirty="0">
              <a:solidFill>
                <a:srgbClr val="FFFFFF"/>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4865" y="1930436"/>
            <a:ext cx="3044681"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bwMode="auto">
          <a:xfrm>
            <a:off x="1106294" y="1628800"/>
            <a:ext cx="720080" cy="216024"/>
          </a:xfrm>
          <a:prstGeom prst="rightArrow">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ndParaRPr>
          </a:p>
        </p:txBody>
      </p:sp>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3480203"/>
            <a:ext cx="2450938"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ight Arrow 11"/>
          <p:cNvSpPr/>
          <p:nvPr/>
        </p:nvSpPr>
        <p:spPr bwMode="auto">
          <a:xfrm>
            <a:off x="4219466" y="2996952"/>
            <a:ext cx="720080" cy="216024"/>
          </a:xfrm>
          <a:prstGeom prst="rightArrow">
            <a:avLst/>
          </a:prstGeom>
          <a:solidFill>
            <a:schemeClr val="accent1"/>
          </a:solidFill>
          <a:ln w="3175" cap="flat" cmpd="sng" algn="ctr">
            <a:solidFill>
              <a:schemeClr val="tx1"/>
            </a:solidFill>
            <a:prstDash val="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ndParaRPr>
          </a:p>
        </p:txBody>
      </p:sp>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1146" y="5396830"/>
            <a:ext cx="2438400" cy="55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4253937"/>
      </p:ext>
    </p:extLst>
  </p:cSld>
  <p:clrMapOvr>
    <a:masterClrMapping/>
  </p:clrMapOvr>
  <p:transition>
    <p:zoom/>
  </p:transition>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14000</TotalTime>
  <Words>1464</Words>
  <Application>Microsoft Office PowerPoint</Application>
  <PresentationFormat>On-screen Show (4:3)</PresentationFormat>
  <Paragraphs>187</Paragraphs>
  <Slides>13</Slides>
  <Notes>13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Cambria Math</vt:lpstr>
      <vt:lpstr>Italic</vt:lpstr>
      <vt:lpstr>Lucida Handwriting</vt:lpstr>
      <vt:lpstr>Times New Roman</vt:lpstr>
      <vt:lpstr>Wingdings</vt:lpstr>
      <vt:lpstr>Labyrint</vt:lpstr>
      <vt:lpstr>1_Labyrint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605</cp:revision>
  <cp:lastPrinted>2014-10-18T18:00:57Z</cp:lastPrinted>
  <dcterms:created xsi:type="dcterms:W3CDTF">2002-03-26T08:44:42Z</dcterms:created>
  <dcterms:modified xsi:type="dcterms:W3CDTF">2022-09-23T08:08:08Z</dcterms:modified>
</cp:coreProperties>
</file>