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Lst>
  <p:notesMasterIdLst>
    <p:notesMasterId r:id="rId28"/>
  </p:notesMasterIdLst>
  <p:sldIdLst>
    <p:sldId id="286" r:id="rId3"/>
    <p:sldId id="379" r:id="rId4"/>
    <p:sldId id="377" r:id="rId5"/>
    <p:sldId id="378" r:id="rId6"/>
    <p:sldId id="401" r:id="rId7"/>
    <p:sldId id="345" r:id="rId8"/>
    <p:sldId id="402" r:id="rId9"/>
    <p:sldId id="381" r:id="rId10"/>
    <p:sldId id="382" r:id="rId11"/>
    <p:sldId id="396" r:id="rId12"/>
    <p:sldId id="397" r:id="rId13"/>
    <p:sldId id="398" r:id="rId14"/>
    <p:sldId id="404" r:id="rId15"/>
    <p:sldId id="383" r:id="rId16"/>
    <p:sldId id="384" r:id="rId17"/>
    <p:sldId id="385" r:id="rId18"/>
    <p:sldId id="386" r:id="rId19"/>
    <p:sldId id="391" r:id="rId20"/>
    <p:sldId id="389" r:id="rId21"/>
    <p:sldId id="390" r:id="rId22"/>
    <p:sldId id="392" r:id="rId23"/>
    <p:sldId id="393" r:id="rId24"/>
    <p:sldId id="394" r:id="rId25"/>
    <p:sldId id="403" r:id="rId26"/>
    <p:sldId id="395" r:id="rId27"/>
  </p:sldIdLst>
  <p:sldSz cx="9144000" cy="6858000" type="screen4x3"/>
  <p:notesSz cx="6742113" cy="9872663"/>
  <p:defaultTextStyle>
    <a:defPPr>
      <a:defRPr lang="fr-FR"/>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FF00"/>
    <a:srgbClr val="CCFF66"/>
    <a:srgbClr val="FF6600"/>
    <a:srgbClr val="FF3300"/>
    <a:srgbClr val="969696"/>
    <a:srgbClr val="FFCC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9343" autoAdjust="0"/>
  </p:normalViewPr>
  <p:slideViewPr>
    <p:cSldViewPr>
      <p:cViewPr varScale="1">
        <p:scale>
          <a:sx n="67" d="100"/>
          <a:sy n="67" d="100"/>
        </p:scale>
        <p:origin x="126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en-US" dirty="0"/>
          </a:p>
        </p:txBody>
      </p:sp>
      <p:sp>
        <p:nvSpPr>
          <p:cNvPr id="8195" name="Rectangle 1027"/>
          <p:cNvSpPr>
            <a:spLocks noGrp="1" noChangeArrowheads="1"/>
          </p:cNvSpPr>
          <p:nvPr>
            <p:ph type="dt" idx="1"/>
          </p:nvPr>
        </p:nvSpPr>
        <p:spPr bwMode="auto">
          <a:xfrm>
            <a:off x="382053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en-US" dirty="0"/>
          </a:p>
        </p:txBody>
      </p:sp>
      <p:sp>
        <p:nvSpPr>
          <p:cNvPr id="24580" name="Rectangle 1028"/>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1029"/>
          <p:cNvSpPr>
            <a:spLocks noGrp="1" noChangeArrowheads="1"/>
          </p:cNvSpPr>
          <p:nvPr>
            <p:ph type="body" sz="quarter" idx="3"/>
          </p:nvPr>
        </p:nvSpPr>
        <p:spPr bwMode="auto">
          <a:xfrm>
            <a:off x="898949" y="4689515"/>
            <a:ext cx="4944216"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p>
        </p:txBody>
      </p:sp>
      <p:sp>
        <p:nvSpPr>
          <p:cNvPr id="8198" name="Rectangle 1030"/>
          <p:cNvSpPr>
            <a:spLocks noGrp="1" noChangeArrowheads="1"/>
          </p:cNvSpPr>
          <p:nvPr>
            <p:ph type="ftr" sz="quarter" idx="4"/>
          </p:nvPr>
        </p:nvSpPr>
        <p:spPr bwMode="auto">
          <a:xfrm>
            <a:off x="0"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en-US" dirty="0"/>
          </a:p>
        </p:txBody>
      </p:sp>
      <p:sp>
        <p:nvSpPr>
          <p:cNvPr id="8199" name="Rectangle 1031"/>
          <p:cNvSpPr>
            <a:spLocks noGrp="1" noChangeArrowheads="1"/>
          </p:cNvSpPr>
          <p:nvPr>
            <p:ph type="sldNum" sz="quarter" idx="5"/>
          </p:nvPr>
        </p:nvSpPr>
        <p:spPr bwMode="auto">
          <a:xfrm>
            <a:off x="3820531" y="937903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1003600-0EDB-4F17-96C5-0877A2945425}" type="slidenum">
              <a:rPr lang="fr-FR" altLang="en-US"/>
              <a:pPr>
                <a:defRPr/>
              </a:pPr>
              <a:t>‹N°›</a:t>
            </a:fld>
            <a:endParaRPr lang="fr-FR" altLang="en-US" dirty="0"/>
          </a:p>
        </p:txBody>
      </p:sp>
    </p:spTree>
    <p:extLst>
      <p:ext uri="{BB962C8B-B14F-4D97-AF65-F5344CB8AC3E}">
        <p14:creationId xmlns:p14="http://schemas.microsoft.com/office/powerpoint/2010/main" val="162109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37EBFC1-C5E8-46FB-80BB-AA7F160734EA}"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73215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10</a:t>
            </a:fld>
            <a:endParaRPr lang="fr-FR" dirty="0">
              <a:solidFill>
                <a:prstClr val="black"/>
              </a:solidFill>
            </a:endParaRPr>
          </a:p>
        </p:txBody>
      </p:sp>
    </p:spTree>
    <p:extLst>
      <p:ext uri="{BB962C8B-B14F-4D97-AF65-F5344CB8AC3E}">
        <p14:creationId xmlns:p14="http://schemas.microsoft.com/office/powerpoint/2010/main" val="128699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Strip</a:t>
            </a:r>
            <a:r>
              <a:rPr lang="fr-FR" dirty="0"/>
              <a:t> footing =</a:t>
            </a:r>
            <a:r>
              <a:rPr lang="fr-FR" dirty="0" err="1"/>
              <a:t>longrin</a:t>
            </a:r>
            <a:endParaRPr lang="fr-FR" dirty="0"/>
          </a:p>
          <a:p>
            <a:r>
              <a:rPr lang="en-US" sz="1200" dirty="0"/>
              <a:t>Withstand = resister</a:t>
            </a:r>
          </a:p>
          <a:p>
            <a:r>
              <a:rPr lang="en-US" sz="1200" dirty="0"/>
              <a:t>Reinforcement  =</a:t>
            </a:r>
            <a:r>
              <a:rPr lang="en-US" sz="1200" dirty="0" err="1"/>
              <a:t>ferraillage</a:t>
            </a:r>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344449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crawl </a:t>
            </a:r>
            <a:r>
              <a:rPr lang="fr-FR" dirty="0" err="1"/>
              <a:t>spaces</a:t>
            </a:r>
            <a:r>
              <a:rPr lang="fr-FR" dirty="0"/>
              <a:t>  =vide sanitaire</a:t>
            </a:r>
          </a:p>
          <a:p>
            <a:r>
              <a:rPr lang="fr-FR" dirty="0"/>
              <a:t>Mat </a:t>
            </a:r>
            <a:r>
              <a:rPr lang="fr-FR" dirty="0" err="1"/>
              <a:t>foundation</a:t>
            </a:r>
            <a:r>
              <a:rPr lang="fr-FR" dirty="0"/>
              <a:t> = radier</a:t>
            </a:r>
          </a:p>
          <a:p>
            <a:r>
              <a:rPr lang="en-US" sz="1200" dirty="0"/>
              <a:t>slender columns  = </a:t>
            </a:r>
            <a:r>
              <a:rPr lang="en-US" sz="1200" dirty="0" err="1"/>
              <a:t>poteaux</a:t>
            </a:r>
            <a:r>
              <a:rPr lang="en-US" sz="1200" dirty="0"/>
              <a:t>  </a:t>
            </a:r>
            <a:r>
              <a:rPr lang="en-US" sz="1200" dirty="0" err="1"/>
              <a:t>élancées</a:t>
            </a:r>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12</a:t>
            </a:fld>
            <a:endParaRPr lang="fr-FR" dirty="0">
              <a:solidFill>
                <a:prstClr val="black"/>
              </a:solidFill>
            </a:endParaRPr>
          </a:p>
        </p:txBody>
      </p:sp>
    </p:spTree>
    <p:extLst>
      <p:ext uri="{BB962C8B-B14F-4D97-AF65-F5344CB8AC3E}">
        <p14:creationId xmlns:p14="http://schemas.microsoft.com/office/powerpoint/2010/main" val="1153269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crawl </a:t>
            </a:r>
            <a:r>
              <a:rPr lang="fr-FR" dirty="0" err="1"/>
              <a:t>spaces</a:t>
            </a:r>
            <a:r>
              <a:rPr lang="fr-FR" dirty="0"/>
              <a:t>  =vide sanitaire</a:t>
            </a:r>
          </a:p>
          <a:p>
            <a:r>
              <a:rPr lang="fr-FR" dirty="0"/>
              <a:t>Mat </a:t>
            </a:r>
            <a:r>
              <a:rPr lang="fr-FR" dirty="0" err="1"/>
              <a:t>foundation</a:t>
            </a:r>
            <a:r>
              <a:rPr lang="fr-FR" dirty="0"/>
              <a:t> = radier</a:t>
            </a:r>
          </a:p>
          <a:p>
            <a:r>
              <a:rPr lang="en-US" sz="1200" dirty="0"/>
              <a:t>slender columns  = </a:t>
            </a:r>
            <a:r>
              <a:rPr lang="en-US" sz="1200" dirty="0" err="1"/>
              <a:t>poteaux</a:t>
            </a:r>
            <a:r>
              <a:rPr lang="en-US" sz="1200" dirty="0"/>
              <a:t>  </a:t>
            </a:r>
            <a:r>
              <a:rPr lang="en-US" sz="1200" dirty="0" err="1"/>
              <a:t>élancées</a:t>
            </a:r>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val="3539177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14</a:t>
            </a:fld>
            <a:endParaRPr lang="fr-FR" dirty="0">
              <a:solidFill>
                <a:prstClr val="black"/>
              </a:solidFill>
            </a:endParaRPr>
          </a:p>
        </p:txBody>
      </p:sp>
    </p:spTree>
    <p:extLst>
      <p:ext uri="{BB962C8B-B14F-4D97-AF65-F5344CB8AC3E}">
        <p14:creationId xmlns:p14="http://schemas.microsoft.com/office/powerpoint/2010/main" val="293259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15</a:t>
            </a:fld>
            <a:endParaRPr lang="fr-FR" dirty="0">
              <a:solidFill>
                <a:prstClr val="black"/>
              </a:solidFill>
            </a:endParaRPr>
          </a:p>
        </p:txBody>
      </p:sp>
    </p:spTree>
    <p:extLst>
      <p:ext uri="{BB962C8B-B14F-4D97-AF65-F5344CB8AC3E}">
        <p14:creationId xmlns:p14="http://schemas.microsoft.com/office/powerpoint/2010/main" val="247799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Plywood</a:t>
            </a:r>
            <a:r>
              <a:rPr lang="fr-FR" dirty="0"/>
              <a:t> = contre plaqué</a:t>
            </a:r>
          </a:p>
          <a:p>
            <a:r>
              <a:rPr lang="fr-FR" dirty="0" err="1"/>
              <a:t>Joists</a:t>
            </a:r>
            <a:r>
              <a:rPr lang="fr-FR" dirty="0"/>
              <a:t> =poutrelle</a:t>
            </a:r>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16</a:t>
            </a:fld>
            <a:endParaRPr lang="fr-FR" dirty="0">
              <a:solidFill>
                <a:prstClr val="black"/>
              </a:solidFill>
            </a:endParaRPr>
          </a:p>
        </p:txBody>
      </p:sp>
    </p:spTree>
    <p:extLst>
      <p:ext uri="{BB962C8B-B14F-4D97-AF65-F5344CB8AC3E}">
        <p14:creationId xmlns:p14="http://schemas.microsoft.com/office/powerpoint/2010/main" val="99113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dirty="0"/>
              <a:t>Ties= chainages</a:t>
            </a:r>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17</a:t>
            </a:fld>
            <a:endParaRPr lang="fr-FR" dirty="0">
              <a:solidFill>
                <a:prstClr val="black"/>
              </a:solidFill>
            </a:endParaRPr>
          </a:p>
        </p:txBody>
      </p:sp>
    </p:spTree>
    <p:extLst>
      <p:ext uri="{BB962C8B-B14F-4D97-AF65-F5344CB8AC3E}">
        <p14:creationId xmlns:p14="http://schemas.microsoft.com/office/powerpoint/2010/main" val="2361004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18</a:t>
            </a:fld>
            <a:endParaRPr lang="fr-FR" dirty="0">
              <a:solidFill>
                <a:prstClr val="black"/>
              </a:solidFill>
            </a:endParaRPr>
          </a:p>
        </p:txBody>
      </p:sp>
    </p:spTree>
    <p:extLst>
      <p:ext uri="{BB962C8B-B14F-4D97-AF65-F5344CB8AC3E}">
        <p14:creationId xmlns:p14="http://schemas.microsoft.com/office/powerpoint/2010/main" val="3925421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19</a:t>
            </a:fld>
            <a:endParaRPr lang="fr-FR" dirty="0">
              <a:solidFill>
                <a:prstClr val="black"/>
              </a:solidFill>
            </a:endParaRPr>
          </a:p>
        </p:txBody>
      </p:sp>
    </p:spTree>
    <p:extLst>
      <p:ext uri="{BB962C8B-B14F-4D97-AF65-F5344CB8AC3E}">
        <p14:creationId xmlns:p14="http://schemas.microsoft.com/office/powerpoint/2010/main" val="8282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486882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20</a:t>
            </a:fld>
            <a:endParaRPr lang="fr-FR" dirty="0">
              <a:solidFill>
                <a:prstClr val="black"/>
              </a:solidFill>
            </a:endParaRPr>
          </a:p>
        </p:txBody>
      </p:sp>
    </p:spTree>
    <p:extLst>
      <p:ext uri="{BB962C8B-B14F-4D97-AF65-F5344CB8AC3E}">
        <p14:creationId xmlns:p14="http://schemas.microsoft.com/office/powerpoint/2010/main" val="3002570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val="2348069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22</a:t>
            </a:fld>
            <a:endParaRPr lang="fr-FR" dirty="0">
              <a:solidFill>
                <a:prstClr val="black"/>
              </a:solidFill>
            </a:endParaRPr>
          </a:p>
        </p:txBody>
      </p:sp>
    </p:spTree>
    <p:extLst>
      <p:ext uri="{BB962C8B-B14F-4D97-AF65-F5344CB8AC3E}">
        <p14:creationId xmlns:p14="http://schemas.microsoft.com/office/powerpoint/2010/main" val="13022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23</a:t>
            </a:fld>
            <a:endParaRPr lang="fr-FR" dirty="0">
              <a:solidFill>
                <a:prstClr val="black"/>
              </a:solidFill>
            </a:endParaRPr>
          </a:p>
        </p:txBody>
      </p:sp>
    </p:spTree>
    <p:extLst>
      <p:ext uri="{BB962C8B-B14F-4D97-AF65-F5344CB8AC3E}">
        <p14:creationId xmlns:p14="http://schemas.microsoft.com/office/powerpoint/2010/main" val="3437567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24</a:t>
            </a:fld>
            <a:endParaRPr lang="fr-FR" dirty="0">
              <a:solidFill>
                <a:prstClr val="black"/>
              </a:solidFill>
            </a:endParaRPr>
          </a:p>
        </p:txBody>
      </p:sp>
    </p:spTree>
    <p:extLst>
      <p:ext uri="{BB962C8B-B14F-4D97-AF65-F5344CB8AC3E}">
        <p14:creationId xmlns:p14="http://schemas.microsoft.com/office/powerpoint/2010/main" val="50845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25</a:t>
            </a:fld>
            <a:endParaRPr lang="fr-FR" dirty="0">
              <a:solidFill>
                <a:prstClr val="black"/>
              </a:solidFill>
            </a:endParaRPr>
          </a:p>
        </p:txBody>
      </p:sp>
    </p:spTree>
    <p:extLst>
      <p:ext uri="{BB962C8B-B14F-4D97-AF65-F5344CB8AC3E}">
        <p14:creationId xmlns:p14="http://schemas.microsoft.com/office/powerpoint/2010/main" val="31860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69852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4</a:t>
            </a:fld>
            <a:endParaRPr lang="fr-FR" dirty="0">
              <a:solidFill>
                <a:prstClr val="black"/>
              </a:solidFill>
            </a:endParaRPr>
          </a:p>
        </p:txBody>
      </p:sp>
    </p:spTree>
    <p:extLst>
      <p:ext uri="{BB962C8B-B14F-4D97-AF65-F5344CB8AC3E}">
        <p14:creationId xmlns:p14="http://schemas.microsoft.com/office/powerpoint/2010/main" val="67576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5</a:t>
            </a:fld>
            <a:endParaRPr lang="fr-FR" dirty="0">
              <a:solidFill>
                <a:prstClr val="black"/>
              </a:solidFill>
            </a:endParaRPr>
          </a:p>
        </p:txBody>
      </p:sp>
    </p:spTree>
    <p:extLst>
      <p:ext uri="{BB962C8B-B14F-4D97-AF65-F5344CB8AC3E}">
        <p14:creationId xmlns:p14="http://schemas.microsoft.com/office/powerpoint/2010/main" val="204729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6</a:t>
            </a:fld>
            <a:endParaRPr lang="fr-FR" dirty="0">
              <a:solidFill>
                <a:prstClr val="black"/>
              </a:solidFill>
            </a:endParaRPr>
          </a:p>
        </p:txBody>
      </p:sp>
    </p:spTree>
    <p:extLst>
      <p:ext uri="{BB962C8B-B14F-4D97-AF65-F5344CB8AC3E}">
        <p14:creationId xmlns:p14="http://schemas.microsoft.com/office/powerpoint/2010/main" val="36595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7</a:t>
            </a:fld>
            <a:endParaRPr lang="fr-FR" dirty="0">
              <a:solidFill>
                <a:prstClr val="black"/>
              </a:solidFill>
            </a:endParaRPr>
          </a:p>
        </p:txBody>
      </p:sp>
    </p:spTree>
    <p:extLst>
      <p:ext uri="{BB962C8B-B14F-4D97-AF65-F5344CB8AC3E}">
        <p14:creationId xmlns:p14="http://schemas.microsoft.com/office/powerpoint/2010/main" val="77448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8</a:t>
            </a:fld>
            <a:endParaRPr lang="fr-FR" dirty="0">
              <a:solidFill>
                <a:prstClr val="black"/>
              </a:solidFill>
            </a:endParaRPr>
          </a:p>
        </p:txBody>
      </p:sp>
    </p:spTree>
    <p:extLst>
      <p:ext uri="{BB962C8B-B14F-4D97-AF65-F5344CB8AC3E}">
        <p14:creationId xmlns:p14="http://schemas.microsoft.com/office/powerpoint/2010/main" val="280507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Powdery soils = </a:t>
            </a:r>
            <a:r>
              <a:rPr lang="fr-FR" dirty="0"/>
              <a:t>Sols pulvérulents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Swelling</a:t>
            </a:r>
            <a:r>
              <a:rPr lang="fr-FR" dirty="0"/>
              <a:t> </a:t>
            </a:r>
            <a:r>
              <a:rPr lang="fr-FR" dirty="0" err="1"/>
              <a:t>soils</a:t>
            </a:r>
            <a:r>
              <a:rPr lang="fr-FR" dirty="0"/>
              <a:t> =Sols gonflants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err="1"/>
              <a:t>Sliding</a:t>
            </a:r>
            <a:r>
              <a:rPr lang="fr-FR" dirty="0"/>
              <a:t> = glissement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637EBFC1-C5E8-46FB-80BB-AA7F160734EA}" type="slidenum">
              <a:rPr lang="fr-FR">
                <a:solidFill>
                  <a:prstClr val="black"/>
                </a:solidFill>
              </a:rPr>
              <a:pPr/>
              <a:t>9</a:t>
            </a:fld>
            <a:endParaRPr lang="fr-FR" dirty="0">
              <a:solidFill>
                <a:prstClr val="black"/>
              </a:solidFill>
            </a:endParaRPr>
          </a:p>
        </p:txBody>
      </p:sp>
    </p:spTree>
    <p:extLst>
      <p:ext uri="{BB962C8B-B14F-4D97-AF65-F5344CB8AC3E}">
        <p14:creationId xmlns:p14="http://schemas.microsoft.com/office/powerpoint/2010/main" val="385978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E5F01E9-3892-4DE1-8F5F-4045D60B0C3A}" type="datetime1">
              <a:rPr lang="fr-FR" smtClean="0">
                <a:solidFill>
                  <a:srgbClr val="FFFFFF"/>
                </a:solidFill>
              </a:rPr>
              <a:t>31/08/2024</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4970254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B14433C-D167-4C20-9AB9-A17C03ECD358}"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827760997"/>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3AB0F86-8BC7-42DF-97AC-80B2895D7343}"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50911561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DF2070AE-1A17-40FB-9254-284F12D3CAB3}"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0938027"/>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420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20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2027" name="Rectangle 11"/>
          <p:cNvSpPr>
            <a:spLocks noGrp="1" noChangeArrowheads="1"/>
          </p:cNvSpPr>
          <p:nvPr>
            <p:ph type="ctrTitle"/>
          </p:nvPr>
        </p:nvSpPr>
        <p:spPr>
          <a:xfrm>
            <a:off x="685800" y="2286000"/>
            <a:ext cx="7772400" cy="1143000"/>
          </a:xfrm>
        </p:spPr>
        <p:txBody>
          <a:bodyPr/>
          <a:lstStyle>
            <a:lvl1pPr>
              <a:defRPr/>
            </a:lvl1pPr>
          </a:lstStyle>
          <a:p>
            <a:r>
              <a:rPr lang="fr-FR"/>
              <a:t>Cliquez pour modifier le style du titre</a:t>
            </a:r>
          </a:p>
        </p:txBody>
      </p:sp>
      <p:sp>
        <p:nvSpPr>
          <p:cNvPr id="3420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342029" name="Rectangle 13"/>
          <p:cNvSpPr>
            <a:spLocks noGrp="1" noChangeArrowheads="1"/>
          </p:cNvSpPr>
          <p:nvPr>
            <p:ph type="dt" sz="half" idx="2"/>
          </p:nvPr>
        </p:nvSpPr>
        <p:spPr/>
        <p:txBody>
          <a:bodyPr/>
          <a:lstStyle>
            <a:lvl1pPr>
              <a:defRPr/>
            </a:lvl1pPr>
          </a:lstStyle>
          <a:p>
            <a:fld id="{DF0EFB2E-5874-468B-82E3-6F755D46BDAD}" type="datetime1">
              <a:rPr lang="fr-FR" smtClean="0">
                <a:solidFill>
                  <a:srgbClr val="FFFFFF"/>
                </a:solidFill>
              </a:rPr>
              <a:t>31/08/2024</a:t>
            </a:fld>
            <a:endParaRPr lang="fr-BE" dirty="0">
              <a:solidFill>
                <a:srgbClr val="FFFFFF"/>
              </a:solidFill>
            </a:endParaRPr>
          </a:p>
        </p:txBody>
      </p:sp>
      <p:sp>
        <p:nvSpPr>
          <p:cNvPr id="342030" name="Rectangle 14"/>
          <p:cNvSpPr>
            <a:spLocks noGrp="1" noChangeArrowheads="1"/>
          </p:cNvSpPr>
          <p:nvPr>
            <p:ph type="ftr" sz="quarter" idx="3"/>
          </p:nvPr>
        </p:nvSpPr>
        <p:spPr/>
        <p:txBody>
          <a:bodyPr/>
          <a:lstStyle>
            <a:lvl1pPr>
              <a:defRPr/>
            </a:lvl1pPr>
          </a:lstStyle>
          <a:p>
            <a:r>
              <a:rPr lang="fr-BE">
                <a:solidFill>
                  <a:srgbClr val="FFFFFF"/>
                </a:solidFill>
              </a:rPr>
              <a:t>1</a:t>
            </a:r>
            <a:endParaRPr lang="fr-BE" dirty="0">
              <a:solidFill>
                <a:srgbClr val="FFFFFF"/>
              </a:solidFill>
            </a:endParaRPr>
          </a:p>
        </p:txBody>
      </p:sp>
      <p:sp>
        <p:nvSpPr>
          <p:cNvPr id="342031" name="Rectangle 15"/>
          <p:cNvSpPr>
            <a:spLocks noGrp="1" noChangeArrowheads="1"/>
          </p:cNvSpPr>
          <p:nvPr>
            <p:ph type="sldNum" sz="quarter" idx="4"/>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0324283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20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A16C42E4-CB8C-4A5C-8820-2B6008B4C400}"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953467342"/>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46B44C07-82BF-4C00-ACDD-5B58C3457C72}"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10002386"/>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D7155835-EF26-4A90-84A1-212DFB671117}"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85283003"/>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00ED666B-AA37-49D1-9E44-590C7FFDB2F7}" type="datetime1">
              <a:rPr lang="fr-FR" smtClean="0">
                <a:solidFill>
                  <a:srgbClr val="FFFFFF"/>
                </a:solidFill>
              </a:rPr>
              <a:t>31/08/2024</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13931606"/>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333AB219-438F-4317-B151-2278B609BCC3}"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832185696"/>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82235CCD-AEE4-4DE4-904D-20A8FAFE59B8}" type="datetime1">
              <a:rPr lang="fr-FR" smtClean="0">
                <a:solidFill>
                  <a:srgbClr val="FFFFFF"/>
                </a:solidFill>
              </a:rPr>
              <a:t>31/08/2024</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412942873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CB36A929-F170-484A-8372-F4C371ABB6B9}"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235852753"/>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89DADE4-DB68-423A-BCBD-26C767331E7A}"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318686852"/>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28E15084-8C9F-4E08-919E-5328644B472C}"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297325312"/>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12F6AD3D-9405-4EBB-8DB5-2D924B7906D9}"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685856864"/>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41000DC1-6BF9-4222-8933-52FB5ADC396F}"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645163309"/>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fld id="{A796C8FF-0281-49A1-8D41-185E0895D7EC}"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47287803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5CA28087-1664-49BE-BC77-74865DE10023}" type="datetime1">
              <a:rPr lang="fr-FR" smtClean="0">
                <a:solidFill>
                  <a:srgbClr val="FFFFFF"/>
                </a:solidFill>
              </a:rPr>
              <a:t>31/08/2024</a:t>
            </a:fld>
            <a:endParaRPr lang="fr-BE" dirty="0">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9706754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40CC4E7F-A359-444E-9AB4-282C1CF37A44}"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885819868"/>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B2763947-93A1-4DBD-BC94-3DF563FBF302}" type="datetime1">
              <a:rPr lang="fr-FR" smtClean="0">
                <a:solidFill>
                  <a:srgbClr val="FFFFFF"/>
                </a:solidFill>
              </a:rPr>
              <a:t>31/08/2024</a:t>
            </a:fld>
            <a:endParaRPr lang="fr-BE" dirty="0">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153313154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89C3AFAE-255C-4942-A4B0-D910AAD07ADA}" type="datetime1">
              <a:rPr lang="fr-FR" smtClean="0">
                <a:solidFill>
                  <a:srgbClr val="FFFFFF"/>
                </a:solidFill>
              </a:rPr>
              <a:t>31/08/2024</a:t>
            </a:fld>
            <a:endParaRPr lang="fr-BE" dirty="0">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20524722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52A07A8D-531D-4184-8C8D-0B66E14E7BF6}" type="datetime1">
              <a:rPr lang="fr-FR" smtClean="0">
                <a:solidFill>
                  <a:srgbClr val="FFFFFF"/>
                </a:solidFill>
              </a:rPr>
              <a:t>31/08/2024</a:t>
            </a:fld>
            <a:endParaRPr lang="fr-BE" dirty="0">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92452143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A16D49BE-49A2-43A1-AE0F-0F0FE49810C8}"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326851616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674852F1-7BA6-4E79-AF83-CEA11F7ED6C9}" type="datetime1">
              <a:rPr lang="fr-FR" smtClean="0">
                <a:solidFill>
                  <a:srgbClr val="FFFFFF"/>
                </a:solidFill>
              </a:rPr>
              <a:t>31/08/2024</a:t>
            </a:fld>
            <a:endParaRPr lang="fr-BE" dirty="0">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r>
              <a:rPr lang="fr-BE">
                <a:solidFill>
                  <a:srgbClr val="FFFFFF"/>
                </a:solidFill>
              </a:rPr>
              <a:t>1</a:t>
            </a:r>
            <a:endParaRPr lang="fr-BE" dirty="0">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4668DC-857F-487D-BFFA-8C0CA5037977}" type="slidenum">
              <a:rPr lang="fr-BE" smtClean="0">
                <a:solidFill>
                  <a:srgbClr val="FFFFFF"/>
                </a:solidFill>
              </a:rPr>
              <a:pPr/>
              <a:t>‹N°›</a:t>
            </a:fld>
            <a:endParaRPr lang="fr-BE" dirty="0">
              <a:solidFill>
                <a:srgbClr val="FFFFFF"/>
              </a:solidFill>
            </a:endParaRPr>
          </a:p>
        </p:txBody>
      </p:sp>
    </p:spTree>
    <p:extLst>
      <p:ext uri="{BB962C8B-B14F-4D97-AF65-F5344CB8AC3E}">
        <p14:creationId xmlns:p14="http://schemas.microsoft.com/office/powerpoint/2010/main" val="53810231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CBECAD20-804E-413C-9517-FD724D698AA4}" type="datetime1">
              <a:rPr lang="fr-FR" smtClean="0">
                <a:solidFill>
                  <a:srgbClr val="FFFFFF"/>
                </a:solidFill>
              </a:rPr>
              <a:t>31/08/2024</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‹N°›</a:t>
            </a:fld>
            <a:endParaRPr lang="fr-BE" dirty="0">
              <a:solidFill>
                <a:srgbClr val="FFFFFF"/>
              </a:solidFill>
            </a:endParaRPr>
          </a:p>
        </p:txBody>
      </p:sp>
    </p:spTree>
    <p:extLst>
      <p:ext uri="{BB962C8B-B14F-4D97-AF65-F5344CB8AC3E}">
        <p14:creationId xmlns:p14="http://schemas.microsoft.com/office/powerpoint/2010/main" val="3116060266"/>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flip="none" rotWithShape="1">
          <a:gsLst>
            <a:gs pos="0">
              <a:schemeClr val="bg2"/>
            </a:gs>
            <a:gs pos="100000">
              <a:schemeClr val="bg1"/>
            </a:gs>
          </a:gsLst>
          <a:lin ang="0" scaled="1"/>
          <a:tileRect/>
        </a:gradFill>
        <a:effectLst/>
      </p:bgPr>
    </p:bg>
    <p:spTree>
      <p:nvGrpSpPr>
        <p:cNvPr id="1" name=""/>
        <p:cNvGrpSpPr/>
        <p:nvPr/>
      </p:nvGrpSpPr>
      <p:grpSpPr>
        <a:xfrm>
          <a:off x="0" y="0"/>
          <a:ext cx="0" cy="0"/>
          <a:chOff x="0" y="0"/>
          <a:chExt cx="0" cy="0"/>
        </a:xfrm>
      </p:grpSpPr>
      <p:sp>
        <p:nvSpPr>
          <p:cNvPr id="3409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auto">
              <a:spcBef>
                <a:spcPts val="0"/>
              </a:spcBef>
              <a:spcAft>
                <a:spcPts val="0"/>
              </a:spcAft>
            </a:pPr>
            <a:endParaRPr lang="fr-FR" sz="1800" dirty="0">
              <a:solidFill>
                <a:srgbClr val="FFFFFF"/>
              </a:solidFill>
              <a:latin typeface="Times New Roman"/>
            </a:endParaRPr>
          </a:p>
        </p:txBody>
      </p:sp>
      <p:sp>
        <p:nvSpPr>
          <p:cNvPr id="34099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099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auto">
              <a:spcBef>
                <a:spcPts val="0"/>
              </a:spcBef>
              <a:spcAft>
                <a:spcPts val="0"/>
              </a:spcAft>
            </a:pPr>
            <a:endParaRPr lang="fr-FR" sz="1800" dirty="0">
              <a:solidFill>
                <a:srgbClr val="FFFFFF"/>
              </a:solidFill>
              <a:latin typeface="Times New Roman"/>
            </a:endParaRPr>
          </a:p>
        </p:txBody>
      </p:sp>
      <p:sp>
        <p:nvSpPr>
          <p:cNvPr id="341003"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341004"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410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auto">
              <a:spcBef>
                <a:spcPts val="0"/>
              </a:spcBef>
              <a:spcAft>
                <a:spcPts val="0"/>
              </a:spcAft>
            </a:pPr>
            <a:fld id="{5106609B-75AF-4EE4-A59C-D6F0D599FF3A}" type="datetime1">
              <a:rPr lang="fr-FR" smtClean="0">
                <a:solidFill>
                  <a:srgbClr val="FFFFFF"/>
                </a:solidFill>
              </a:rPr>
              <a:t>31/08/2024</a:t>
            </a:fld>
            <a:endParaRPr lang="fr-BE" dirty="0">
              <a:solidFill>
                <a:srgbClr val="FFFFFF"/>
              </a:solidFill>
            </a:endParaRPr>
          </a:p>
        </p:txBody>
      </p:sp>
      <p:sp>
        <p:nvSpPr>
          <p:cNvPr id="3410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auto">
              <a:spcBef>
                <a:spcPts val="0"/>
              </a:spcBef>
              <a:spcAft>
                <a:spcPts val="0"/>
              </a:spcAft>
            </a:pPr>
            <a:r>
              <a:rPr lang="fr-BE">
                <a:solidFill>
                  <a:srgbClr val="FFFFFF"/>
                </a:solidFill>
              </a:rPr>
              <a:t>1</a:t>
            </a:r>
            <a:endParaRPr lang="fr-BE" dirty="0">
              <a:solidFill>
                <a:srgbClr val="FFFFFF"/>
              </a:solidFill>
            </a:endParaRPr>
          </a:p>
        </p:txBody>
      </p:sp>
      <p:sp>
        <p:nvSpPr>
          <p:cNvPr id="3410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auto">
              <a:spcBef>
                <a:spcPts val="0"/>
              </a:spcBef>
              <a:spcAft>
                <a:spcPts val="0"/>
              </a:spcAft>
            </a:pPr>
            <a:fld id="{CF4668DC-857F-487D-BFFA-8C0CA5037977}" type="slidenum">
              <a:rPr lang="fr-BE" smtClean="0">
                <a:solidFill>
                  <a:srgbClr val="FFFFFF"/>
                </a:solidFill>
              </a:rPr>
              <a:pPr fontAlgn="auto">
                <a:spcBef>
                  <a:spcPts val="0"/>
                </a:spcBef>
                <a:spcAft>
                  <a:spcPts val="0"/>
                </a:spcAft>
              </a:pPr>
              <a:t>‹N°›</a:t>
            </a:fld>
            <a:endParaRPr lang="fr-BE" dirty="0">
              <a:solidFill>
                <a:srgbClr val="FFFFFF"/>
              </a:solidFill>
            </a:endParaRPr>
          </a:p>
        </p:txBody>
      </p:sp>
    </p:spTree>
    <p:extLst>
      <p:ext uri="{BB962C8B-B14F-4D97-AF65-F5344CB8AC3E}">
        <p14:creationId xmlns:p14="http://schemas.microsoft.com/office/powerpoint/2010/main" val="2729802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09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animBg="1"/>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6.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8.png"/><Relationship Id="rId10" Type="http://schemas.openxmlformats.org/officeDocument/2006/relationships/image" Target="../media/image64.png"/><Relationship Id="rId4" Type="http://schemas.openxmlformats.org/officeDocument/2006/relationships/image" Target="../media/image57.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jpeg"/><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2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5.png"/><Relationship Id="rId7"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4.pn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98520" y="2173750"/>
            <a:ext cx="8791617" cy="861774"/>
          </a:xfrm>
          <a:prstGeom prst="rect">
            <a:avLst/>
          </a:prstGeom>
          <a:solidFill>
            <a:schemeClr val="accent1"/>
          </a:solidFill>
          <a:ln w="12700" cap="sq">
            <a:noFill/>
            <a:miter lim="800000"/>
            <a:headEnd type="none" w="sm" len="sm"/>
            <a:tailEnd type="none" w="sm" len="sm"/>
          </a:ln>
          <a:effectLst/>
        </p:spPr>
        <p:txBody>
          <a:bodyPr wrap="square">
            <a:spAutoFit/>
          </a:bodyPr>
          <a:lstStyle/>
          <a:p>
            <a:pPr algn="ctr" fontAlgn="auto">
              <a:spcBef>
                <a:spcPts val="0"/>
              </a:spcBef>
              <a:spcAft>
                <a:spcPts val="0"/>
              </a:spcAft>
            </a:pP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Seismic Engineering</a:t>
            </a:r>
          </a:p>
          <a:p>
            <a:pPr algn="ctr" fontAlgn="auto">
              <a:spcBef>
                <a:spcPts val="0"/>
              </a:spcBef>
              <a:spcAft>
                <a:spcPts val="0"/>
              </a:spcAft>
            </a:pPr>
            <a:r>
              <a:rPr lang="en-US" sz="25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Génie</a:t>
            </a: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a:t>
            </a:r>
            <a:r>
              <a:rPr lang="en-US" sz="2500" b="1" dirty="0" err="1">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parasismique</a:t>
            </a:r>
            <a:r>
              <a:rPr lang="en-US" sz="2500" b="1" dirty="0">
                <a:solidFill>
                  <a:srgbClr val="CC6600"/>
                </a:solidFill>
                <a:effectLst>
                  <a:outerShdw blurRad="38100" dist="38100" dir="2700000" algn="tl">
                    <a:srgbClr val="000000"/>
                  </a:outerShdw>
                </a:effectLst>
                <a:latin typeface="Lucida Handwriting" pitchFamily="66" charset="0"/>
                <a:ea typeface="Arial Unicode MS" pitchFamily="34" charset="-128"/>
                <a:cs typeface="Arial Unicode MS" pitchFamily="34" charset="-128"/>
              </a:rPr>
              <a:t> (Master2 G.C)</a:t>
            </a:r>
          </a:p>
        </p:txBody>
      </p:sp>
      <p:sp>
        <p:nvSpPr>
          <p:cNvPr id="9" name="Text Box 19"/>
          <p:cNvSpPr txBox="1">
            <a:spLocks noChangeArrowheads="1"/>
          </p:cNvSpPr>
          <p:nvPr/>
        </p:nvSpPr>
        <p:spPr bwMode="auto">
          <a:xfrm>
            <a:off x="1061863" y="5144042"/>
            <a:ext cx="503238" cy="457200"/>
          </a:xfrm>
          <a:prstGeom prst="rect">
            <a:avLst/>
          </a:prstGeom>
          <a:noFill/>
          <a:ln w="9525">
            <a:noFill/>
            <a:miter lim="800000"/>
            <a:headEnd/>
            <a:tailEnd/>
          </a:ln>
          <a:effectLst/>
        </p:spPr>
        <p:txBody>
          <a:bodyPr>
            <a:spAutoFit/>
          </a:bodyPr>
          <a:lstStyle/>
          <a:p>
            <a:pPr fontAlgn="auto">
              <a:spcBef>
                <a:spcPct val="50000"/>
              </a:spcBef>
              <a:spcAft>
                <a:spcPts val="0"/>
              </a:spcAft>
            </a:pPr>
            <a:r>
              <a:rPr lang="fr-FR" sz="2400" b="1" dirty="0">
                <a:solidFill>
                  <a:srgbClr val="FFFFFF"/>
                </a:solidFill>
                <a:latin typeface="Times New Roman"/>
                <a:sym typeface="Wingdings 2" pitchFamily="18" charset="2"/>
              </a:rPr>
              <a:t></a:t>
            </a:r>
          </a:p>
        </p:txBody>
      </p:sp>
      <p:sp>
        <p:nvSpPr>
          <p:cNvPr id="10" name="Text Box 20"/>
          <p:cNvSpPr txBox="1">
            <a:spLocks noChangeArrowheads="1"/>
          </p:cNvSpPr>
          <p:nvPr/>
        </p:nvSpPr>
        <p:spPr bwMode="auto">
          <a:xfrm>
            <a:off x="1530383" y="5047009"/>
            <a:ext cx="5880147" cy="400110"/>
          </a:xfrm>
          <a:prstGeom prst="rect">
            <a:avLst/>
          </a:prstGeom>
          <a:noFill/>
          <a:ln w="9525">
            <a:noFill/>
            <a:miter lim="800000"/>
            <a:headEnd/>
            <a:tailEnd/>
          </a:ln>
          <a:effectLst/>
        </p:spPr>
        <p:txBody>
          <a:bodyPr wrap="square">
            <a:spAutoFit/>
          </a:bodyPr>
          <a:lstStyle/>
          <a:p>
            <a:pPr fontAlgn="auto">
              <a:spcBef>
                <a:spcPct val="50000"/>
              </a:spcBef>
              <a:spcAft>
                <a:spcPts val="0"/>
              </a:spcAft>
            </a:pPr>
            <a:r>
              <a:rPr lang="en-US" sz="2000" b="1" dirty="0">
                <a:solidFill>
                  <a:srgbClr val="FF0000"/>
                </a:solidFill>
                <a:latin typeface="Arial"/>
                <a:cs typeface="Arial"/>
              </a:rPr>
              <a:t>Responsible:  </a:t>
            </a:r>
            <a:r>
              <a:rPr lang="en-US" sz="2000" b="1" dirty="0">
                <a:latin typeface="Arial"/>
                <a:cs typeface="Arial"/>
              </a:rPr>
              <a:t>Dr. </a:t>
            </a:r>
            <a:r>
              <a:rPr lang="fr-FR" sz="2000" b="1" dirty="0">
                <a:solidFill>
                  <a:srgbClr val="FFFFFF"/>
                </a:solidFill>
              </a:rPr>
              <a:t>GUETTICHE ABDELHEQ</a:t>
            </a:r>
          </a:p>
        </p:txBody>
      </p:sp>
      <p:sp>
        <p:nvSpPr>
          <p:cNvPr id="15" name="Text Box 18"/>
          <p:cNvSpPr txBox="1">
            <a:spLocks noChangeArrowheads="1"/>
          </p:cNvSpPr>
          <p:nvPr/>
        </p:nvSpPr>
        <p:spPr bwMode="auto">
          <a:xfrm>
            <a:off x="1061863" y="5791200"/>
            <a:ext cx="431800" cy="457200"/>
          </a:xfrm>
          <a:prstGeom prst="rect">
            <a:avLst/>
          </a:prstGeom>
          <a:noFill/>
          <a:ln w="9525">
            <a:noFill/>
            <a:miter lim="800000"/>
            <a:headEnd/>
            <a:tailEnd/>
          </a:ln>
          <a:effectLst/>
        </p:spPr>
        <p:txBody>
          <a:bodyPr>
            <a:spAutoFit/>
          </a:bodyPr>
          <a:lstStyle/>
          <a:p>
            <a:pPr algn="l">
              <a:spcBef>
                <a:spcPct val="50000"/>
              </a:spcBef>
            </a:pPr>
            <a:r>
              <a:rPr lang="fr-FR" sz="2400" b="1" dirty="0">
                <a:latin typeface="Times New Roman" pitchFamily="18" charset="0"/>
                <a:cs typeface="Times New Roman" pitchFamily="18" charset="0"/>
                <a:sym typeface="Wingdings 2" pitchFamily="18" charset="2"/>
              </a:rPr>
              <a:t></a:t>
            </a:r>
          </a:p>
        </p:txBody>
      </p:sp>
      <p:sp>
        <p:nvSpPr>
          <p:cNvPr id="16" name="Text Box 17"/>
          <p:cNvSpPr txBox="1">
            <a:spLocks noChangeArrowheads="1"/>
          </p:cNvSpPr>
          <p:nvPr/>
        </p:nvSpPr>
        <p:spPr bwMode="auto">
          <a:xfrm>
            <a:off x="1570545" y="5774037"/>
            <a:ext cx="4653408" cy="400110"/>
          </a:xfrm>
          <a:prstGeom prst="rect">
            <a:avLst/>
          </a:prstGeom>
          <a:noFill/>
          <a:ln w="9525">
            <a:noFill/>
            <a:miter lim="800000"/>
            <a:headEnd/>
            <a:tailEnd/>
          </a:ln>
          <a:effectLst/>
        </p:spPr>
        <p:txBody>
          <a:bodyPr wrap="square">
            <a:spAutoFit/>
          </a:bodyPr>
          <a:lstStyle/>
          <a:p>
            <a:pPr>
              <a:spcBef>
                <a:spcPct val="50000"/>
              </a:spcBef>
            </a:pPr>
            <a:r>
              <a:rPr lang="fr-FR" sz="2000" b="1" dirty="0"/>
              <a:t>Academic </a:t>
            </a:r>
            <a:r>
              <a:rPr lang="fr-FR" sz="2000" b="1" dirty="0" err="1"/>
              <a:t>Year</a:t>
            </a:r>
            <a:r>
              <a:rPr lang="fr-FR" sz="2000" b="1" dirty="0"/>
              <a:t> 2024- 2025</a:t>
            </a:r>
          </a:p>
        </p:txBody>
      </p:sp>
      <p:sp>
        <p:nvSpPr>
          <p:cNvPr id="14" name="object 7"/>
          <p:cNvSpPr txBox="1"/>
          <p:nvPr/>
        </p:nvSpPr>
        <p:spPr>
          <a:xfrm>
            <a:off x="224976" y="455610"/>
            <a:ext cx="6867304" cy="1245198"/>
          </a:xfrm>
          <a:prstGeom prst="rect">
            <a:avLst/>
          </a:prstGeom>
        </p:spPr>
        <p:txBody>
          <a:bodyPr wrap="square" lIns="0" tIns="0" rIns="0" bIns="0" rtlCol="0">
            <a:noAutofit/>
          </a:bodyPr>
          <a:lstStyle/>
          <a:p>
            <a:pPr marL="12700" marR="26730">
              <a:lnSpc>
                <a:spcPct val="150000"/>
              </a:lnSpc>
              <a:spcBef>
                <a:spcPts val="97"/>
              </a:spcBef>
            </a:pPr>
            <a:r>
              <a:rPr lang="en-US" sz="2000" dirty="0">
                <a:solidFill>
                  <a:srgbClr val="FFFFFF"/>
                </a:solidFill>
                <a:latin typeface="+mj-lt"/>
                <a:cs typeface="Arial"/>
              </a:rPr>
              <a:t>UNIVERSITY CENTER OF MILA</a:t>
            </a:r>
          </a:p>
          <a:p>
            <a:pPr marL="12700" marR="26730">
              <a:lnSpc>
                <a:spcPct val="150000"/>
              </a:lnSpc>
              <a:spcBef>
                <a:spcPts val="97"/>
              </a:spcBef>
            </a:pPr>
            <a:r>
              <a:rPr lang="en-US" sz="2000" dirty="0">
                <a:solidFill>
                  <a:srgbClr val="FFFFFF"/>
                </a:solidFill>
                <a:latin typeface="+mj-lt"/>
                <a:cs typeface="Arial"/>
              </a:rPr>
              <a:t>INSTITUTE OF SCIENCE AND TECHNOLOGY </a:t>
            </a:r>
            <a:br>
              <a:rPr lang="en-US" sz="2000" dirty="0">
                <a:solidFill>
                  <a:srgbClr val="FFFFFF"/>
                </a:solidFill>
                <a:latin typeface="+mj-lt"/>
                <a:cs typeface="Arial"/>
              </a:rPr>
            </a:br>
            <a:r>
              <a:rPr lang="en-US" sz="2000" dirty="0">
                <a:solidFill>
                  <a:srgbClr val="FFFFFF"/>
                </a:solidFill>
                <a:latin typeface="+mj-lt"/>
                <a:cs typeface="Arial"/>
              </a:rPr>
              <a:t>DEPARTMENT OF CIVIL AND HYDRAULIC ENGINEERING</a:t>
            </a:r>
          </a:p>
        </p:txBody>
      </p:sp>
      <p:sp>
        <p:nvSpPr>
          <p:cNvPr id="3" name="Espace réservé du numéro de diapositive 2"/>
          <p:cNvSpPr>
            <a:spLocks noGrp="1"/>
          </p:cNvSpPr>
          <p:nvPr>
            <p:ph type="sldNum" sz="quarter" idx="12"/>
          </p:nvPr>
        </p:nvSpPr>
        <p:spPr>
          <a:xfrm>
            <a:off x="7524328" y="6248400"/>
            <a:ext cx="933872" cy="457200"/>
          </a:xfrm>
        </p:spPr>
        <p:txBody>
          <a:bodyPr/>
          <a:lstStyle/>
          <a:p>
            <a:fld id="{CF4668DC-857F-487D-BFFA-8C0CA5037977}" type="slidenum">
              <a:rPr lang="fr-BE" smtClean="0">
                <a:solidFill>
                  <a:srgbClr val="FFFFFF"/>
                </a:solidFill>
              </a:rPr>
              <a:pPr/>
              <a:t>1</a:t>
            </a:fld>
            <a:endParaRPr lang="fr-BE" dirty="0">
              <a:solidFill>
                <a:srgbClr val="FFFFFF"/>
              </a:solidFill>
            </a:endParaRPr>
          </a:p>
        </p:txBody>
      </p:sp>
      <p:sp>
        <p:nvSpPr>
          <p:cNvPr id="11" name="TextBox 10">
            <a:extLst>
              <a:ext uri="{FF2B5EF4-FFF2-40B4-BE49-F238E27FC236}">
                <a16:creationId xmlns:a16="http://schemas.microsoft.com/office/drawing/2014/main" id="{895DBD26-8F2E-30FD-84B0-5E350AB7B756}"/>
              </a:ext>
            </a:extLst>
          </p:cNvPr>
          <p:cNvSpPr txBox="1"/>
          <p:nvPr/>
        </p:nvSpPr>
        <p:spPr>
          <a:xfrm>
            <a:off x="575556" y="3225482"/>
            <a:ext cx="7992888" cy="1754326"/>
          </a:xfrm>
          <a:prstGeom prst="rect">
            <a:avLst/>
          </a:prstGeom>
          <a:noFill/>
        </p:spPr>
        <p:txBody>
          <a:bodyPr wrap="square">
            <a:spAutoFit/>
          </a:bodyPr>
          <a:lstStyle/>
          <a:p>
            <a:pPr algn="ctr" fontAlgn="auto">
              <a:spcBef>
                <a:spcPts val="0"/>
              </a:spcBef>
              <a:spcAft>
                <a:spcPts val="0"/>
              </a:spcAft>
            </a:pPr>
            <a:r>
              <a:rPr lang="en-US" dirty="0">
                <a:solidFill>
                  <a:srgbClr val="FF9900">
                    <a:lumMod val="60000"/>
                    <a:lumOff val="40000"/>
                  </a:srgbClr>
                </a:solidFill>
              </a:rPr>
              <a:t>Chapter 3: </a:t>
            </a:r>
            <a:r>
              <a:rPr lang="en-US" kern="0" dirty="0">
                <a:solidFill>
                  <a:srgbClr val="FFFF00"/>
                </a:solidFill>
                <a:latin typeface="Times New Roman"/>
              </a:rPr>
              <a:t>Characteristics of Earthquake Resistant Buildings</a:t>
            </a:r>
          </a:p>
          <a:p>
            <a:pPr algn="ctr" fontAlgn="auto">
              <a:spcBef>
                <a:spcPts val="0"/>
              </a:spcBef>
              <a:spcAft>
                <a:spcPts val="0"/>
              </a:spcAft>
            </a:pPr>
            <a:endParaRPr lang="en-US" kern="0" dirty="0">
              <a:solidFill>
                <a:srgbClr val="FFFF00"/>
              </a:solidFill>
              <a:latin typeface="Times New Roman"/>
            </a:endParaRPr>
          </a:p>
        </p:txBody>
      </p:sp>
    </p:spTree>
    <p:extLst>
      <p:ext uri="{BB962C8B-B14F-4D97-AF65-F5344CB8AC3E}">
        <p14:creationId xmlns:p14="http://schemas.microsoft.com/office/powerpoint/2010/main" val="1338919450"/>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30821"/>
            <a:ext cx="8929718" cy="6696744"/>
          </a:xfrm>
          <a:prstGeom prst="rect">
            <a:avLst/>
          </a:prstGeom>
          <a:ln>
            <a:solidFill>
              <a:schemeClr val="accent1"/>
            </a:solidFill>
          </a:ln>
        </p:spPr>
        <p:txBody>
          <a:bodyPr/>
          <a:lstStyle/>
          <a:p>
            <a:pPr algn="just">
              <a:lnSpc>
                <a:spcPct val="150000"/>
              </a:lnSpc>
            </a:pPr>
            <a:r>
              <a:rPr lang="en-US" sz="1800" b="1" dirty="0">
                <a:solidFill>
                  <a:srgbClr val="FFC000"/>
                </a:solidFill>
              </a:rPr>
              <a:t>Choice of Foundation Type:</a:t>
            </a:r>
          </a:p>
          <a:p>
            <a:pPr algn="just">
              <a:lnSpc>
                <a:spcPct val="150000"/>
              </a:lnSpc>
            </a:pPr>
            <a:r>
              <a:rPr lang="en-US" sz="1800" dirty="0"/>
              <a:t>Same criteria as in non-seismic zones</a:t>
            </a:r>
          </a:p>
          <a:p>
            <a:pPr algn="just">
              <a:lnSpc>
                <a:spcPct val="150000"/>
              </a:lnSpc>
            </a:pPr>
            <a:r>
              <a:rPr lang="en-US" sz="1800" dirty="0"/>
              <a:t>The deepest solution is preferred</a:t>
            </a:r>
          </a:p>
          <a:p>
            <a:pPr algn="just">
              <a:lnSpc>
                <a:spcPct val="150000"/>
              </a:lnSpc>
            </a:pPr>
            <a:r>
              <a:rPr lang="en-US" sz="1800" b="1" dirty="0">
                <a:solidFill>
                  <a:srgbClr val="FFC000"/>
                </a:solidFill>
              </a:rPr>
              <a:t>Common Dispositions:</a:t>
            </a:r>
          </a:p>
          <a:p>
            <a:pPr algn="just">
              <a:lnSpc>
                <a:spcPct val="150000"/>
              </a:lnSpc>
            </a:pPr>
            <a:r>
              <a:rPr lang="en-US" sz="1800" dirty="0"/>
              <a:t>- Homogeneous foundation system or division by seismic joints</a:t>
            </a:r>
          </a:p>
          <a:p>
            <a:pPr algn="just">
              <a:lnSpc>
                <a:spcPct val="150000"/>
              </a:lnSpc>
            </a:pPr>
            <a:r>
              <a:rPr lang="en-US" sz="1800" dirty="0"/>
              <a:t>- Materials resistant to tension: reinforced concrete, steel</a:t>
            </a:r>
          </a:p>
          <a:p>
            <a:pPr algn="just">
              <a:lnSpc>
                <a:spcPct val="150000"/>
              </a:lnSpc>
            </a:pPr>
            <a:r>
              <a:rPr lang="en-US" sz="1800" dirty="0"/>
              <a:t>- Effective connection between foundations and structure</a:t>
            </a:r>
          </a:p>
          <a:p>
            <a:pPr algn="just">
              <a:lnSpc>
                <a:spcPct val="150000"/>
              </a:lnSpc>
            </a:pPr>
            <a:r>
              <a:rPr lang="en-US" sz="1800" dirty="0"/>
              <a:t>- Horizontal base or a 1% counter-slope footing</a:t>
            </a:r>
          </a:p>
          <a:p>
            <a:pPr algn="just">
              <a:lnSpc>
                <a:spcPct val="150000"/>
              </a:lnSpc>
            </a:pPr>
            <a:r>
              <a:rPr lang="en-US" sz="1800" dirty="0"/>
              <a:t>- Foundation on a single type of soil</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10</a:t>
            </a:fld>
            <a:endParaRPr lang="fr-BE"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40056" y="2280624"/>
            <a:ext cx="2894509" cy="619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647994"/>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6778" y="-27384"/>
            <a:ext cx="8929718" cy="6827565"/>
          </a:xfrm>
          <a:prstGeom prst="rect">
            <a:avLst/>
          </a:prstGeom>
          <a:ln>
            <a:solidFill>
              <a:schemeClr val="accent1"/>
            </a:solidFill>
          </a:ln>
        </p:spPr>
        <p:txBody>
          <a:bodyPr/>
          <a:lstStyle/>
          <a:p>
            <a:pPr algn="just">
              <a:lnSpc>
                <a:spcPct val="150000"/>
              </a:lnSpc>
            </a:pPr>
            <a:r>
              <a:rPr lang="en-US" sz="1800" dirty="0">
                <a:solidFill>
                  <a:srgbClr val="FFFF00"/>
                </a:solidFill>
              </a:rPr>
              <a:t>Isolated </a:t>
            </a:r>
            <a:r>
              <a:rPr lang="en-US" sz="1800" dirty="0" err="1">
                <a:solidFill>
                  <a:srgbClr val="FFFF00"/>
                </a:solidFill>
              </a:rPr>
              <a:t>Footing:</a:t>
            </a:r>
            <a:r>
              <a:rPr lang="en-US" sz="1800" dirty="0" err="1"/>
              <a:t>In</a:t>
            </a:r>
            <a:r>
              <a:rPr lang="en-US" sz="1800" dirty="0"/>
              <a:t> the case of strip footing: Mechanical continuity (connections) between foundations: According to RPA 2024 the support points of the same block must be interconnected by a bidirectional network of tie beam. The minimum dimensions of the cross-sectional section of </a:t>
            </a:r>
            <a:r>
              <a:rPr lang="en-US" sz="1800" dirty="0">
                <a:solidFill>
                  <a:srgbClr val="FF0000"/>
                </a:solidFill>
              </a:rPr>
              <a:t>tie beam </a:t>
            </a:r>
            <a:r>
              <a:rPr lang="en-US" sz="1800" dirty="0"/>
              <a:t>are: </a:t>
            </a:r>
          </a:p>
          <a:p>
            <a:pPr algn="just">
              <a:lnSpc>
                <a:spcPct val="150000"/>
              </a:lnSpc>
            </a:pPr>
            <a:r>
              <a:rPr lang="en-US" sz="1800" dirty="0"/>
              <a:t> </a:t>
            </a:r>
            <a:r>
              <a:rPr lang="fr-FR" sz="1800" dirty="0">
                <a:solidFill>
                  <a:srgbClr val="00CC66"/>
                </a:solidFill>
              </a:rPr>
              <a:t>25 cm x 30 cm </a:t>
            </a:r>
            <a:r>
              <a:rPr lang="fr-FR" sz="1800" dirty="0"/>
              <a:t>:  </a:t>
            </a:r>
            <a:r>
              <a:rPr lang="fr-FR" sz="1800" dirty="0" err="1"/>
              <a:t>Category</a:t>
            </a:r>
            <a:r>
              <a:rPr lang="fr-FR" sz="1800" dirty="0"/>
              <a:t> sites </a:t>
            </a:r>
            <a:r>
              <a:rPr lang="fr-FR" sz="1800" dirty="0">
                <a:solidFill>
                  <a:srgbClr val="00CC66"/>
                </a:solidFill>
              </a:rPr>
              <a:t>S2 et S3</a:t>
            </a:r>
          </a:p>
          <a:p>
            <a:pPr algn="just">
              <a:lnSpc>
                <a:spcPct val="150000"/>
              </a:lnSpc>
            </a:pPr>
            <a:r>
              <a:rPr lang="fr-FR" sz="1700" dirty="0">
                <a:solidFill>
                  <a:srgbClr val="00CC66"/>
                </a:solidFill>
              </a:rPr>
              <a:t>30 cm x 30 cm </a:t>
            </a:r>
            <a:r>
              <a:rPr lang="fr-FR" sz="1700" dirty="0"/>
              <a:t>:  </a:t>
            </a:r>
            <a:r>
              <a:rPr lang="fr-FR" sz="1700" dirty="0" err="1"/>
              <a:t>Category</a:t>
            </a:r>
            <a:r>
              <a:rPr lang="fr-FR" sz="1700" dirty="0"/>
              <a:t> sites </a:t>
            </a:r>
            <a:r>
              <a:rPr lang="fr-FR" sz="1700" dirty="0">
                <a:solidFill>
                  <a:srgbClr val="00CC66"/>
                </a:solidFill>
              </a:rPr>
              <a:t>S4</a:t>
            </a:r>
          </a:p>
          <a:p>
            <a:pPr>
              <a:lnSpc>
                <a:spcPct val="150000"/>
              </a:lnSpc>
            </a:pPr>
            <a:r>
              <a:rPr lang="en-US" sz="1700" dirty="0"/>
              <a:t>The strip footings or equivalent structure must be designed to withstand tensile forces caused by an action equal to</a:t>
            </a:r>
            <a:r>
              <a:rPr lang="fr-FR" sz="1700" dirty="0"/>
              <a:t>: </a:t>
            </a:r>
          </a:p>
          <a:p>
            <a:pPr algn="just">
              <a:lnSpc>
                <a:spcPct val="150000"/>
              </a:lnSpc>
            </a:pPr>
            <a:r>
              <a:rPr lang="en-US" sz="1700" dirty="0"/>
              <a:t>With: N average value of vertical loads provided by the solid support </a:t>
            </a:r>
          </a:p>
          <a:p>
            <a:pPr algn="just">
              <a:lnSpc>
                <a:spcPct val="150000"/>
              </a:lnSpc>
            </a:pPr>
            <a:r>
              <a:rPr lang="en-US" sz="1700" dirty="0"/>
              <a:t>points in a seismic situation. α = coefficient dependent on the seismic zone and site category.</a:t>
            </a:r>
          </a:p>
          <a:p>
            <a:pPr algn="just">
              <a:lnSpc>
                <a:spcPct val="150000"/>
              </a:lnSpc>
            </a:pPr>
            <a:r>
              <a:rPr lang="en-US" sz="1700" dirty="0"/>
              <a:t>The minimum reinforcement must be</a:t>
            </a:r>
            <a:r>
              <a:rPr lang="en-US" sz="1700" dirty="0">
                <a:solidFill>
                  <a:srgbClr val="00CC66"/>
                </a:solidFill>
              </a:rPr>
              <a:t> 0.6% of the section with </a:t>
            </a:r>
            <a:r>
              <a:rPr lang="en-US" sz="1700" dirty="0">
                <a:solidFill>
                  <a:srgbClr val="FF0000"/>
                </a:solidFill>
              </a:rPr>
              <a:t>stirrups</a:t>
            </a:r>
            <a:r>
              <a:rPr lang="en-US" sz="1700" dirty="0"/>
              <a:t> spaced at no more than the minimum of (</a:t>
            </a:r>
            <a:r>
              <a:rPr lang="en-US" sz="1700" dirty="0">
                <a:solidFill>
                  <a:srgbClr val="00CC66"/>
                </a:solidFill>
              </a:rPr>
              <a:t>20 cm or 15φl</a:t>
            </a:r>
            <a:r>
              <a:rPr lang="en-US" sz="1700" dirty="0"/>
              <a:t>).</a:t>
            </a:r>
            <a:endParaRPr lang="fr-FR" sz="1700" dirty="0"/>
          </a:p>
          <a:p>
            <a:pPr algn="just">
              <a:lnSpc>
                <a:spcPct val="150000"/>
              </a:lnSpc>
            </a:pPr>
            <a:r>
              <a:rPr lang="en-US" sz="1800" dirty="0">
                <a:solidFill>
                  <a:srgbClr val="FF0000"/>
                </a:solidFill>
              </a:rPr>
              <a:t>- Tie beams </a:t>
            </a:r>
            <a:r>
              <a:rPr lang="en-US" sz="1800" dirty="0"/>
              <a:t>or an equivalent device are always required, except in the case of footings anchored (poured directly into the excavation) in sound, unfractured rock (category S1 sites) and in the case of a category S2 site in zone I.</a:t>
            </a:r>
            <a:endParaRPr lang="fr-FR" sz="1800" dirty="0"/>
          </a:p>
          <a:p>
            <a:pPr algn="just">
              <a:lnSpc>
                <a:spcPct val="150000"/>
              </a:lnSpc>
            </a:pPr>
            <a:r>
              <a:rPr lang="en-US" sz="1800" dirty="0"/>
              <a:t>- In the case of lightweight structures (such as warehouses), the tie beams can be replaced by the slab, which acts in tension or as a strut in the transverse direction.</a:t>
            </a:r>
            <a:endParaRPr lang="fr-FR" sz="1800" dirty="0"/>
          </a:p>
        </p:txBody>
      </p:sp>
      <p:sp>
        <p:nvSpPr>
          <p:cNvPr id="5" name="Espace réservé du numéro de diapositive 4"/>
          <p:cNvSpPr>
            <a:spLocks noGrp="1"/>
          </p:cNvSpPr>
          <p:nvPr>
            <p:ph type="sldNum" sz="quarter" idx="12"/>
          </p:nvPr>
        </p:nvSpPr>
        <p:spPr>
          <a:xfrm>
            <a:off x="8676456" y="6400800"/>
            <a:ext cx="360766" cy="457200"/>
          </a:xfrm>
        </p:spPr>
        <p:txBody>
          <a:bodyPr/>
          <a:lstStyle/>
          <a:p>
            <a:fld id="{CF4668DC-857F-487D-BFFA-8C0CA5037977}" type="slidenum">
              <a:rPr lang="fr-BE" smtClean="0">
                <a:solidFill>
                  <a:srgbClr val="FFFFFF"/>
                </a:solidFill>
              </a:rPr>
              <a:pPr/>
              <a:t>11</a:t>
            </a:fld>
            <a:endParaRPr lang="fr-BE" dirty="0">
              <a:solidFill>
                <a:srgbClr val="FFFFFF"/>
              </a:solidFill>
            </a:endParaRPr>
          </a:p>
        </p:txBody>
      </p:sp>
      <p:pic>
        <p:nvPicPr>
          <p:cNvPr id="6" name="Image 5">
            <a:extLst>
              <a:ext uri="{FF2B5EF4-FFF2-40B4-BE49-F238E27FC236}">
                <a16:creationId xmlns:a16="http://schemas.microsoft.com/office/drawing/2014/main" id="{8C642CC8-493E-371D-068B-3E386A0D2D81}"/>
              </a:ext>
            </a:extLst>
          </p:cNvPr>
          <p:cNvPicPr>
            <a:picLocks noChangeAspect="1"/>
          </p:cNvPicPr>
          <p:nvPr/>
        </p:nvPicPr>
        <p:blipFill>
          <a:blip r:embed="rId3"/>
          <a:stretch>
            <a:fillRect/>
          </a:stretch>
        </p:blipFill>
        <p:spPr>
          <a:xfrm>
            <a:off x="1691680" y="2937011"/>
            <a:ext cx="2199426" cy="357575"/>
          </a:xfrm>
          <a:prstGeom prst="rect">
            <a:avLst/>
          </a:prstGeom>
        </p:spPr>
      </p:pic>
      <p:pic>
        <p:nvPicPr>
          <p:cNvPr id="9" name="Image 8">
            <a:extLst>
              <a:ext uri="{FF2B5EF4-FFF2-40B4-BE49-F238E27FC236}">
                <a16:creationId xmlns:a16="http://schemas.microsoft.com/office/drawing/2014/main" id="{EC3DF658-D0A7-F2BD-7526-E8B7E6F4A3C8}"/>
              </a:ext>
            </a:extLst>
          </p:cNvPr>
          <p:cNvPicPr>
            <a:picLocks noChangeAspect="1"/>
          </p:cNvPicPr>
          <p:nvPr/>
        </p:nvPicPr>
        <p:blipFill>
          <a:blip r:embed="rId4"/>
          <a:stretch>
            <a:fillRect/>
          </a:stretch>
        </p:blipFill>
        <p:spPr>
          <a:xfrm>
            <a:off x="6781217" y="3081009"/>
            <a:ext cx="2074059" cy="614364"/>
          </a:xfrm>
          <a:prstGeom prst="rect">
            <a:avLst/>
          </a:prstGeom>
        </p:spPr>
      </p:pic>
    </p:spTree>
    <p:extLst>
      <p:ext uri="{BB962C8B-B14F-4D97-AF65-F5344CB8AC3E}">
        <p14:creationId xmlns:p14="http://schemas.microsoft.com/office/powerpoint/2010/main" val="477663901"/>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0"/>
            <a:ext cx="8929718" cy="6827565"/>
          </a:xfrm>
          <a:prstGeom prst="rect">
            <a:avLst/>
          </a:prstGeom>
          <a:ln>
            <a:solidFill>
              <a:schemeClr val="accent1"/>
            </a:solidFill>
          </a:ln>
        </p:spPr>
        <p:txBody>
          <a:bodyPr/>
          <a:lstStyle/>
          <a:p>
            <a:pPr algn="just">
              <a:lnSpc>
                <a:spcPct val="150000"/>
              </a:lnSpc>
            </a:pPr>
            <a:r>
              <a:rPr lang="en-US" sz="1800" dirty="0"/>
              <a:t>-In the case of heavy structures (such as tall buildings) composed of multiple blocks separated by joints, it is recommended to eliminate the joints at the foundation level if the foundation system and the quality of the foundation soil remain consistent under the different blocks.</a:t>
            </a:r>
          </a:p>
          <a:p>
            <a:pPr algn="just">
              <a:lnSpc>
                <a:spcPct val="150000"/>
              </a:lnSpc>
            </a:pPr>
            <a:r>
              <a:rPr lang="en-US" sz="1800" dirty="0"/>
              <a:t>- The beams of the lower floor of a structure can only be considered to act as </a:t>
            </a:r>
            <a:r>
              <a:rPr lang="en-US" sz="1800" dirty="0">
                <a:solidFill>
                  <a:srgbClr val="FF0000"/>
                </a:solidFill>
              </a:rPr>
              <a:t>tie beam </a:t>
            </a:r>
            <a:r>
              <a:rPr lang="en-US" sz="1800" dirty="0"/>
              <a:t>if they are located at a distance from the underside of the footings or pile caps less than </a:t>
            </a:r>
            <a:r>
              <a:rPr lang="en-US" sz="1800" dirty="0">
                <a:solidFill>
                  <a:srgbClr val="00CC66"/>
                </a:solidFill>
              </a:rPr>
              <a:t>1.20m</a:t>
            </a:r>
            <a:r>
              <a:rPr lang="en-US" sz="1800" dirty="0"/>
              <a:t>. If not, a slab can replace the strip footings as long as it adheres to the above rule.</a:t>
            </a:r>
          </a:p>
          <a:p>
            <a:pPr algn="just">
              <a:lnSpc>
                <a:spcPct val="150000"/>
              </a:lnSpc>
            </a:pPr>
            <a:endParaRPr lang="en-US" sz="1800" dirty="0"/>
          </a:p>
          <a:p>
            <a:pPr algn="just">
              <a:lnSpc>
                <a:spcPct val="150000"/>
              </a:lnSpc>
            </a:pPr>
            <a:endParaRPr lang="en-US" sz="1800" dirty="0"/>
          </a:p>
          <a:p>
            <a:pPr algn="just">
              <a:lnSpc>
                <a:spcPct val="150000"/>
              </a:lnSpc>
            </a:pPr>
            <a:endParaRPr lang="en-US" sz="1800" dirty="0"/>
          </a:p>
          <a:p>
            <a:pPr algn="just">
              <a:lnSpc>
                <a:spcPct val="150000"/>
              </a:lnSpc>
            </a:pPr>
            <a:endParaRPr lang="fr-FR" sz="1800" dirty="0"/>
          </a:p>
          <a:p>
            <a:pPr algn="just">
              <a:lnSpc>
                <a:spcPct val="150000"/>
              </a:lnSpc>
            </a:pPr>
            <a:r>
              <a:rPr lang="en-US" sz="1800" dirty="0">
                <a:solidFill>
                  <a:srgbClr val="FFC000"/>
                </a:solidFill>
              </a:rPr>
              <a:t>B- Perimeter Shear Wall: </a:t>
            </a:r>
            <a:r>
              <a:rPr lang="en-US" sz="1800" dirty="0"/>
              <a:t>Substructures below the base level, consisting of short columns (e.g., crawl spaces), must include a continuous perimeter shear wall between the foundation level (footings, mat foundation...) and the base level. However, in </a:t>
            </a:r>
            <a:r>
              <a:rPr lang="en-US" sz="1800" dirty="0">
                <a:solidFill>
                  <a:srgbClr val="00CC66"/>
                </a:solidFill>
              </a:rPr>
              <a:t>Zone I</a:t>
            </a:r>
            <a:r>
              <a:rPr lang="en-US" sz="1800" dirty="0"/>
              <a:t>,</a:t>
            </a:r>
            <a:r>
              <a:rPr lang="en-US" sz="1800" dirty="0">
                <a:solidFill>
                  <a:srgbClr val="00CC66"/>
                </a:solidFill>
              </a:rPr>
              <a:t>II</a:t>
            </a:r>
            <a:r>
              <a:rPr lang="en-US" sz="1800" dirty="0"/>
              <a:t> and </a:t>
            </a:r>
            <a:r>
              <a:rPr lang="en-US" sz="1800" dirty="0">
                <a:solidFill>
                  <a:srgbClr val="00CC66"/>
                </a:solidFill>
              </a:rPr>
              <a:t>III</a:t>
            </a:r>
            <a:r>
              <a:rPr lang="en-US" sz="1800" dirty="0"/>
              <a:t> this requirement is optional for individual houses, similar buildings, or any other construction with a height of 10 meters or less above the average ground level. In the case of blocks separated by expansion joints, the perimeter shear wall must encircle each block. </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676456" y="6400800"/>
            <a:ext cx="360766" cy="457200"/>
          </a:xfrm>
        </p:spPr>
        <p:txBody>
          <a:bodyPr/>
          <a:lstStyle/>
          <a:p>
            <a:fld id="{CF4668DC-857F-487D-BFFA-8C0CA5037977}" type="slidenum">
              <a:rPr lang="fr-BE" smtClean="0">
                <a:solidFill>
                  <a:srgbClr val="FFFFFF"/>
                </a:solidFill>
              </a:rPr>
              <a:pPr/>
              <a:t>12</a:t>
            </a:fld>
            <a:endParaRPr lang="fr-BE" dirty="0">
              <a:solidFill>
                <a:srgbClr val="FFFFFF"/>
              </a:solidFill>
            </a:endParaRPr>
          </a:p>
        </p:txBody>
      </p:sp>
      <p:pic>
        <p:nvPicPr>
          <p:cNvPr id="2" name="Picture 4">
            <a:extLst>
              <a:ext uri="{FF2B5EF4-FFF2-40B4-BE49-F238E27FC236}">
                <a16:creationId xmlns:a16="http://schemas.microsoft.com/office/drawing/2014/main" id="{4006C745-3572-029B-2BC7-F0AFF37ED0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20" b="9016"/>
          <a:stretch/>
        </p:blipFill>
        <p:spPr bwMode="auto">
          <a:xfrm rot="5400000">
            <a:off x="5778472" y="1298665"/>
            <a:ext cx="154749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6F72C528-8772-BF53-14B2-5F32AEE4A1BC}"/>
              </a:ext>
            </a:extLst>
          </p:cNvPr>
          <p:cNvPicPr>
            <a:picLocks noChangeAspect="1"/>
          </p:cNvPicPr>
          <p:nvPr/>
        </p:nvPicPr>
        <p:blipFill>
          <a:blip r:embed="rId4"/>
          <a:stretch>
            <a:fillRect/>
          </a:stretch>
        </p:blipFill>
        <p:spPr>
          <a:xfrm>
            <a:off x="1259632" y="2655253"/>
            <a:ext cx="3024336" cy="1547494"/>
          </a:xfrm>
          <a:prstGeom prst="rect">
            <a:avLst/>
          </a:prstGeom>
        </p:spPr>
      </p:pic>
    </p:spTree>
    <p:extLst>
      <p:ext uri="{BB962C8B-B14F-4D97-AF65-F5344CB8AC3E}">
        <p14:creationId xmlns:p14="http://schemas.microsoft.com/office/powerpoint/2010/main" val="3293132235"/>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2"/>
              <p:cNvSpPr txBox="1">
                <a:spLocks noChangeArrowheads="1"/>
              </p:cNvSpPr>
              <p:nvPr/>
            </p:nvSpPr>
            <p:spPr>
              <a:xfrm>
                <a:off x="107504" y="0"/>
                <a:ext cx="8929718" cy="6827565"/>
              </a:xfrm>
              <a:prstGeom prst="rect">
                <a:avLst/>
              </a:prstGeom>
              <a:ln>
                <a:solidFill>
                  <a:schemeClr val="accent1"/>
                </a:solidFill>
              </a:ln>
            </p:spPr>
            <p:txBody>
              <a:bodyPr/>
              <a:lstStyle/>
              <a:p>
                <a:pPr algn="just">
                  <a:lnSpc>
                    <a:spcPct val="150000"/>
                  </a:lnSpc>
                </a:pPr>
                <a:r>
                  <a:rPr lang="en-US" sz="1800" dirty="0"/>
                  <a:t>This shear wall must have the following minimum characteristics:</a:t>
                </a:r>
              </a:p>
              <a:p>
                <a:pPr marL="285750" indent="-285750" algn="just">
                  <a:lnSpc>
                    <a:spcPct val="150000"/>
                  </a:lnSpc>
                  <a:buFont typeface="Wingdings" panose="05000000000000000000" pitchFamily="2" charset="2"/>
                  <a:buChar char="§"/>
                </a:pPr>
                <a:r>
                  <a:rPr lang="en-US" sz="1800" dirty="0"/>
                  <a:t>Thickness ≥ 15 cm.</a:t>
                </a:r>
              </a:p>
              <a:p>
                <a:pPr marL="285750" indent="-285750" algn="just">
                  <a:lnSpc>
                    <a:spcPct val="150000"/>
                  </a:lnSpc>
                  <a:buFont typeface="Wingdings" panose="05000000000000000000" pitchFamily="2" charset="2"/>
                  <a:buChar char="§"/>
                </a:pPr>
                <a:r>
                  <a:rPr lang="en-US" sz="1800" dirty="0"/>
                  <a:t>Reinforcement consists of </a:t>
                </a:r>
                <a:r>
                  <a:rPr lang="en-US" sz="1800" dirty="0">
                    <a:solidFill>
                      <a:srgbClr val="FF0000"/>
                    </a:solidFill>
                  </a:rPr>
                  <a:t>2</a:t>
                </a:r>
                <a:r>
                  <a:rPr lang="en-US" sz="1800" dirty="0"/>
                  <a:t> layers.</a:t>
                </a:r>
              </a:p>
              <a:p>
                <a:pPr marL="285750" indent="-285750" algn="just">
                  <a:lnSpc>
                    <a:spcPct val="150000"/>
                  </a:lnSpc>
                  <a:buFont typeface="Wingdings" panose="05000000000000000000" pitchFamily="2" charset="2"/>
                  <a:buChar char="§"/>
                </a:pPr>
                <a:r>
                  <a:rPr lang="en-US" sz="1800" dirty="0"/>
                  <a:t>The minimum of reinforcement is </a:t>
                </a:r>
                <a:r>
                  <a:rPr lang="en-US" sz="1800" dirty="0">
                    <a:solidFill>
                      <a:srgbClr val="FF0000"/>
                    </a:solidFill>
                  </a:rPr>
                  <a:t>0.10%</a:t>
                </a:r>
                <a:r>
                  <a:rPr lang="en-US" sz="1800" dirty="0"/>
                  <a:t> in both horizontal and vertical directions.</a:t>
                </a:r>
              </a:p>
              <a:p>
                <a:pPr marL="285750" indent="-285750" algn="just">
                  <a:lnSpc>
                    <a:spcPct val="150000"/>
                  </a:lnSpc>
                  <a:buFont typeface="Wingdings" panose="05000000000000000000" pitchFamily="2" charset="2"/>
                  <a:buChar char="§"/>
                </a:pPr>
                <a:r>
                  <a:rPr lang="en-US" sz="1800" dirty="0"/>
                  <a:t>Openings in this shear wall should not significantly reduce its stiffness.</a:t>
                </a:r>
              </a:p>
              <a:p>
                <a:r>
                  <a:rPr lang="en-US" sz="1800" b="1" dirty="0">
                    <a:solidFill>
                      <a:srgbClr val="FFC000"/>
                    </a:solidFill>
                  </a:rPr>
                  <a:t>Verification of Load-Bearing Capacity:</a:t>
                </a:r>
              </a:p>
              <a:p>
                <a:pPr algn="just">
                  <a:lnSpc>
                    <a:spcPct val="150000"/>
                  </a:lnSpc>
                </a:pPr>
                <a:r>
                  <a:rPr lang="en-US" sz="1800" dirty="0">
                    <a:solidFill>
                      <a:srgbClr val="00CC66"/>
                    </a:solidFill>
                  </a:rPr>
                  <a:t>Shallow foundations: </a:t>
                </a:r>
                <a:r>
                  <a:rPr lang="en-US" sz="1800" dirty="0"/>
                  <a:t>The application of a global safety factor of 2.0 to the soil's bearing capacity 𝑄𝑙  (punching shear stress) must be considered. (see DTR BC 2.33).</a:t>
                </a:r>
              </a:p>
              <a:p>
                <a:pPr algn="just">
                  <a:lnSpc>
                    <a:spcPct val="150000"/>
                  </a:lnSpc>
                </a:pPr>
                <a:r>
                  <a:rPr lang="en-US" sz="1800" dirty="0">
                    <a:solidFill>
                      <a:srgbClr val="00CC66"/>
                    </a:solidFill>
                  </a:rPr>
                  <a:t>Deep Foundations: </a:t>
                </a:r>
                <a:r>
                  <a:rPr lang="en-US" sz="1800" dirty="0"/>
                  <a:t>The application of global safety factors, </a:t>
                </a:r>
                <a14:m>
                  <m:oMath xmlns:m="http://schemas.openxmlformats.org/officeDocument/2006/math">
                    <m:sSub>
                      <m:sSubPr>
                        <m:ctrlPr>
                          <a:rPr lang="en-US" sz="1800" dirty="0" smtClean="0">
                            <a:solidFill>
                              <a:srgbClr val="836967"/>
                            </a:solidFill>
                            <a:latin typeface="Cambria Math" panose="02040503050406030204" pitchFamily="18" charset="0"/>
                          </a:rPr>
                        </m:ctrlPr>
                      </m:sSubPr>
                      <m:e>
                        <m:r>
                          <a:rPr lang="en-US" sz="1800" i="1" dirty="0" smtClean="0">
                            <a:latin typeface="Cambria Math" panose="02040503050406030204" pitchFamily="18" charset="0"/>
                          </a:rPr>
                          <m:t>𝛾</m:t>
                        </m:r>
                      </m:e>
                      <m:sub>
                        <m:r>
                          <a:rPr lang="en-US" sz="1800" i="1" dirty="0" smtClean="0">
                            <a:latin typeface="Cambria Math" panose="02040503050406030204" pitchFamily="18" charset="0"/>
                          </a:rPr>
                          <m:t>𝑅</m:t>
                        </m:r>
                      </m:sub>
                    </m:sSub>
                  </m:oMath>
                </a14:m>
                <a:r>
                  <a:rPr lang="en-US" sz="1800" dirty="0"/>
                  <a:t> , on the ultimate bearing capacity, 𝑄𝑙, must be considered, which depend on the pile's mode of operation and the method used to determine 𝑄𝑙 (see Table 10.1) (see DTR BC 2.33).</a:t>
                </a:r>
              </a:p>
              <a:p>
                <a:pPr algn="just">
                  <a:lnSpc>
                    <a:spcPct val="150000"/>
                  </a:lnSpc>
                </a:pPr>
                <a:r>
                  <a:rPr lang="en-US" sz="1800" dirty="0"/>
                  <a:t>QPl: ultimate point load, </a:t>
                </a:r>
                <a:r>
                  <a:rPr lang="en-US" sz="1800" dirty="0" err="1"/>
                  <a:t>Q’sl</a:t>
                </a:r>
                <a:r>
                  <a:rPr lang="en-US" sz="1800" dirty="0"/>
                  <a:t>: ultimate friction load. </a:t>
                </a:r>
              </a:p>
              <a:p>
                <a:pPr algn="just">
                  <a:lnSpc>
                    <a:spcPct val="150000"/>
                  </a:lnSpc>
                </a:pPr>
                <a:r>
                  <a:rPr lang="en-US" sz="1800" dirty="0"/>
                  <a:t>the values of safety factors, </a:t>
                </a:r>
                <a14:m>
                  <m:oMath xmlns:m="http://schemas.openxmlformats.org/officeDocument/2006/math">
                    <m:sSub>
                      <m:sSubPr>
                        <m:ctrlPr>
                          <a:rPr lang="en-US" sz="1800" i="1" dirty="0">
                            <a:solidFill>
                              <a:srgbClr val="836967"/>
                            </a:solidFill>
                            <a:latin typeface="Cambria Math" panose="02040503050406030204" pitchFamily="18" charset="0"/>
                          </a:rPr>
                        </m:ctrlPr>
                      </m:sSubPr>
                      <m:e>
                        <m:r>
                          <a:rPr lang="en-US" sz="1800" i="1" dirty="0">
                            <a:latin typeface="Cambria Math" panose="02040503050406030204" pitchFamily="18" charset="0"/>
                          </a:rPr>
                          <m:t>𝛾</m:t>
                        </m:r>
                      </m:e>
                      <m:sub>
                        <m:r>
                          <a:rPr lang="en-US" sz="1800" i="1" dirty="0">
                            <a:latin typeface="Cambria Math" panose="02040503050406030204" pitchFamily="18" charset="0"/>
                          </a:rPr>
                          <m:t>𝑅</m:t>
                        </m:r>
                      </m:sub>
                    </m:sSub>
                  </m:oMath>
                </a14:m>
                <a:r>
                  <a:rPr lang="fr-FR" sz="1800" dirty="0"/>
                  <a:t>:</a:t>
                </a:r>
              </a:p>
              <a:p>
                <a:pPr algn="just">
                  <a:lnSpc>
                    <a:spcPct val="150000"/>
                  </a:lnSpc>
                </a:pPr>
                <a:endParaRPr lang="en-US" sz="1800" dirty="0"/>
              </a:p>
              <a:p>
                <a:r>
                  <a:rPr lang="en-US" sz="1800" b="1" dirty="0">
                    <a:solidFill>
                      <a:srgbClr val="FFC000"/>
                    </a:solidFill>
                  </a:rPr>
                  <a:t>Sliding resistance at the base of the shallow foundation:</a:t>
                </a:r>
              </a:p>
              <a:p>
                <a:pPr algn="just">
                  <a:lnSpc>
                    <a:spcPct val="150000"/>
                  </a:lnSpc>
                </a:pPr>
                <a:r>
                  <a:rPr lang="en-US" sz="1800" dirty="0"/>
                  <a:t>DTR BC2.33 specifies the details for verifying sliding resistance at the base. A global safety factor of 1.25 must be applied to the sliding resistance.</a:t>
                </a:r>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mc:Choice>
        <mc:Fallback>
          <p:sp>
            <p:nvSpPr>
              <p:cNvPr id="4" name="Rectangle 2"/>
              <p:cNvSpPr txBox="1">
                <a:spLocks noRot="1" noChangeAspect="1" noMove="1" noResize="1" noEditPoints="1" noAdjustHandles="1" noChangeArrowheads="1" noChangeShapeType="1" noTextEdit="1"/>
              </p:cNvSpPr>
              <p:nvPr/>
            </p:nvSpPr>
            <p:spPr>
              <a:xfrm>
                <a:off x="107504" y="0"/>
                <a:ext cx="8929718" cy="6827565"/>
              </a:xfrm>
              <a:prstGeom prst="rect">
                <a:avLst/>
              </a:prstGeom>
              <a:blipFill>
                <a:blip r:embed="rId3"/>
                <a:stretch>
                  <a:fillRect l="-546" r="-546" b="-446"/>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676456" y="6400800"/>
            <a:ext cx="360766" cy="457200"/>
          </a:xfrm>
        </p:spPr>
        <p:txBody>
          <a:bodyPr/>
          <a:lstStyle/>
          <a:p>
            <a:fld id="{CF4668DC-857F-487D-BFFA-8C0CA5037977}" type="slidenum">
              <a:rPr lang="fr-BE" smtClean="0">
                <a:solidFill>
                  <a:srgbClr val="FFFFFF"/>
                </a:solidFill>
              </a:rPr>
              <a:pPr/>
              <a:t>13</a:t>
            </a:fld>
            <a:endParaRPr lang="fr-BE" dirty="0">
              <a:solidFill>
                <a:srgbClr val="FFFFFF"/>
              </a:solidFill>
            </a:endParaRPr>
          </a:p>
        </p:txBody>
      </p:sp>
      <p:pic>
        <p:nvPicPr>
          <p:cNvPr id="3" name="Image 2">
            <a:extLst>
              <a:ext uri="{FF2B5EF4-FFF2-40B4-BE49-F238E27FC236}">
                <a16:creationId xmlns:a16="http://schemas.microsoft.com/office/drawing/2014/main" id="{7818098C-E482-1890-909E-D7652DF2FB3C}"/>
              </a:ext>
            </a:extLst>
          </p:cNvPr>
          <p:cNvPicPr>
            <a:picLocks noChangeAspect="1"/>
          </p:cNvPicPr>
          <p:nvPr/>
        </p:nvPicPr>
        <p:blipFill>
          <a:blip r:embed="rId4"/>
          <a:stretch>
            <a:fillRect/>
          </a:stretch>
        </p:blipFill>
        <p:spPr>
          <a:xfrm>
            <a:off x="5580112" y="4077072"/>
            <a:ext cx="1674118" cy="455100"/>
          </a:xfrm>
          <a:prstGeom prst="rect">
            <a:avLst/>
          </a:prstGeom>
        </p:spPr>
      </p:pic>
      <p:pic>
        <p:nvPicPr>
          <p:cNvPr id="7" name="Image 6">
            <a:extLst>
              <a:ext uri="{FF2B5EF4-FFF2-40B4-BE49-F238E27FC236}">
                <a16:creationId xmlns:a16="http://schemas.microsoft.com/office/drawing/2014/main" id="{84996D47-D3ED-5DFA-880F-9C2499CD3C5C}"/>
              </a:ext>
            </a:extLst>
          </p:cNvPr>
          <p:cNvPicPr>
            <a:picLocks noChangeAspect="1"/>
          </p:cNvPicPr>
          <p:nvPr/>
        </p:nvPicPr>
        <p:blipFill>
          <a:blip r:embed="rId5"/>
          <a:stretch>
            <a:fillRect/>
          </a:stretch>
        </p:blipFill>
        <p:spPr>
          <a:xfrm>
            <a:off x="5050160" y="4614613"/>
            <a:ext cx="3626296" cy="1065255"/>
          </a:xfrm>
          <a:prstGeom prst="rect">
            <a:avLst/>
          </a:prstGeom>
        </p:spPr>
      </p:pic>
    </p:spTree>
    <p:extLst>
      <p:ext uri="{BB962C8B-B14F-4D97-AF65-F5344CB8AC3E}">
        <p14:creationId xmlns:p14="http://schemas.microsoft.com/office/powerpoint/2010/main" val="416518250"/>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9718" cy="6696744"/>
          </a:xfrm>
          <a:prstGeom prst="rect">
            <a:avLst/>
          </a:prstGeom>
          <a:ln>
            <a:solidFill>
              <a:schemeClr val="accent1"/>
            </a:solidFill>
          </a:ln>
        </p:spPr>
        <p:txBody>
          <a:bodyPr/>
          <a:lstStyle/>
          <a:p>
            <a:pPr algn="just">
              <a:lnSpc>
                <a:spcPct val="150000"/>
              </a:lnSpc>
            </a:pPr>
            <a:r>
              <a:rPr lang="en-US" sz="1800" b="1" dirty="0">
                <a:solidFill>
                  <a:srgbClr val="FFC000"/>
                </a:solidFill>
              </a:rPr>
              <a:t>3. Diaphragm:</a:t>
            </a:r>
          </a:p>
          <a:p>
            <a:pPr algn="just">
              <a:lnSpc>
                <a:spcPct val="150000"/>
              </a:lnSpc>
            </a:pPr>
            <a:r>
              <a:rPr lang="en-US" sz="1800" b="1" dirty="0">
                <a:solidFill>
                  <a:srgbClr val="00CC66"/>
                </a:solidFill>
              </a:rPr>
              <a:t>Definition</a:t>
            </a:r>
            <a:r>
              <a:rPr lang="en-US" sz="1800" b="1" dirty="0">
                <a:solidFill>
                  <a:srgbClr val="FFC000"/>
                </a:solidFill>
              </a:rPr>
              <a:t>: </a:t>
            </a:r>
            <a:r>
              <a:rPr lang="en-US" sz="1800" dirty="0"/>
              <a:t>Any horizontal (floor) or inclined (roof slope) plane capable of transmitting horizontal loads to vertical bracing elements.</a:t>
            </a:r>
          </a:p>
          <a:p>
            <a:pPr algn="just">
              <a:lnSpc>
                <a:spcPct val="150000"/>
              </a:lnSpc>
            </a:pPr>
            <a:r>
              <a:rPr lang="en-US" sz="1800" b="1" dirty="0">
                <a:solidFill>
                  <a:srgbClr val="00CC66"/>
                </a:solidFill>
              </a:rPr>
              <a:t>Role:</a:t>
            </a:r>
          </a:p>
          <a:p>
            <a:pPr algn="just">
              <a:lnSpc>
                <a:spcPct val="150000"/>
              </a:lnSpc>
            </a:pPr>
            <a:r>
              <a:rPr lang="en-US" sz="1800" dirty="0"/>
              <a:t>Transmitting loads to the underlying vertical bracing elements: load transmission occurs by beam action, as the diaphragm behaves like a beam located in the plane of horizontal loads."</a:t>
            </a:r>
            <a:endParaRPr lang="fr-FR" sz="1800" dirty="0"/>
          </a:p>
          <a:p>
            <a:pPr algn="just">
              <a:lnSpc>
                <a:spcPct val="150000"/>
              </a:lnSpc>
            </a:pPr>
            <a:endParaRPr lang="fr-FR" sz="1800" dirty="0"/>
          </a:p>
          <a:p>
            <a:pPr algn="just">
              <a:lnSpc>
                <a:spcPct val="150000"/>
              </a:lnSpc>
            </a:pPr>
            <a:endParaRPr lang="fr-FR" sz="1800" b="1" dirty="0">
              <a:solidFill>
                <a:srgbClr val="FFC000"/>
              </a:solidFill>
            </a:endParaRPr>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14</a:t>
            </a:fld>
            <a:endParaRPr lang="fr-BE"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68960"/>
            <a:ext cx="2736304"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085331"/>
            <a:ext cx="2808312"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402" y="3068960"/>
            <a:ext cx="2914203"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4988768"/>
            <a:ext cx="2736304" cy="15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988768"/>
            <a:ext cx="2736304" cy="15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60232" y="5873916"/>
            <a:ext cx="184067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Analogy with a truss beam</a:t>
            </a:r>
            <a:endParaRPr lang="fr-FR" sz="1600" dirty="0"/>
          </a:p>
        </p:txBody>
      </p:sp>
      <p:sp>
        <p:nvSpPr>
          <p:cNvPr id="12" name="TextBox 11"/>
          <p:cNvSpPr txBox="1"/>
          <p:nvPr/>
        </p:nvSpPr>
        <p:spPr>
          <a:xfrm>
            <a:off x="6660232" y="5154649"/>
            <a:ext cx="187220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Analogous to a solid beam.</a:t>
            </a:r>
            <a:endParaRPr lang="fr-FR" sz="1600" dirty="0"/>
          </a:p>
        </p:txBody>
      </p:sp>
      <p:sp>
        <p:nvSpPr>
          <p:cNvPr id="3" name="Right Arrow 2"/>
          <p:cNvSpPr/>
          <p:nvPr/>
        </p:nvSpPr>
        <p:spPr bwMode="auto">
          <a:xfrm rot="16200000">
            <a:off x="7176492" y="4593333"/>
            <a:ext cx="648072" cy="3356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endParaRPr>
          </a:p>
        </p:txBody>
      </p:sp>
      <p:sp>
        <p:nvSpPr>
          <p:cNvPr id="14" name="Right Arrow 13"/>
          <p:cNvSpPr/>
          <p:nvPr/>
        </p:nvSpPr>
        <p:spPr bwMode="auto">
          <a:xfrm rot="10800000">
            <a:off x="5950793" y="5998487"/>
            <a:ext cx="648072" cy="335632"/>
          </a:xfrm>
          <a:prstGeom prst="rightArrow">
            <a:avLst/>
          </a:prstGeom>
          <a:solidFill>
            <a:schemeClr val="accent1"/>
          </a:solidFill>
          <a:ln w="317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884373334"/>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61256"/>
            <a:ext cx="8929718" cy="6696744"/>
          </a:xfrm>
          <a:prstGeom prst="rect">
            <a:avLst/>
          </a:prstGeom>
          <a:ln>
            <a:solidFill>
              <a:schemeClr val="accent1"/>
            </a:solidFill>
          </a:ln>
        </p:spPr>
        <p:txBody>
          <a:bodyPr/>
          <a:lstStyle/>
          <a:p>
            <a:pPr algn="just">
              <a:lnSpc>
                <a:spcPct val="150000"/>
              </a:lnSpc>
            </a:pPr>
            <a:r>
              <a:rPr lang="en-US" sz="1800" dirty="0">
                <a:solidFill>
                  <a:srgbClr val="00CC66"/>
                </a:solidFill>
              </a:rPr>
              <a:t>2. Stiffen the level: </a:t>
            </a:r>
            <a:r>
              <a:rPr lang="en-US" sz="1800" dirty="0"/>
              <a:t>like the lid of a box. Stiffening aims to prevent the overturning of vertical load-bearing elements</a:t>
            </a:r>
          </a:p>
          <a:p>
            <a:pPr algn="just">
              <a:lnSpc>
                <a:spcPct val="150000"/>
              </a:lnSpc>
            </a:pPr>
            <a:r>
              <a:rPr lang="fr-FR" sz="1800" dirty="0">
                <a:solidFill>
                  <a:srgbClr val="00CC66"/>
                </a:solidFill>
              </a:rPr>
              <a:t>3. </a:t>
            </a:r>
            <a:r>
              <a:rPr lang="en-US" sz="1800" dirty="0">
                <a:solidFill>
                  <a:srgbClr val="00CC66"/>
                </a:solidFill>
              </a:rPr>
              <a:t>Couple the vertical load-bearing elements </a:t>
            </a:r>
            <a:r>
              <a:rPr lang="en-US" sz="1800" dirty="0"/>
              <a:t>(same displacement </a:t>
            </a:r>
          </a:p>
          <a:p>
            <a:pPr algn="just">
              <a:lnSpc>
                <a:spcPct val="150000"/>
              </a:lnSpc>
            </a:pPr>
            <a:r>
              <a:rPr lang="en-US" sz="1800" dirty="0"/>
              <a:t>at the top of elements in a row). Of course, this is applicable if the diaphragm is more rigid than the vertical bracing.</a:t>
            </a:r>
            <a:endParaRPr lang="fr-FR" sz="1800" dirty="0"/>
          </a:p>
          <a:p>
            <a:pPr algn="just">
              <a:lnSpc>
                <a:spcPct val="150000"/>
              </a:lnSpc>
            </a:pPr>
            <a:r>
              <a:rPr lang="en-US" sz="1800" dirty="0">
                <a:solidFill>
                  <a:srgbClr val="FFC000"/>
                </a:solidFill>
              </a:rPr>
              <a:t>Diaphragm Placement:</a:t>
            </a:r>
          </a:p>
          <a:p>
            <a:pPr algn="just">
              <a:lnSpc>
                <a:spcPct val="150000"/>
              </a:lnSpc>
            </a:pPr>
            <a:r>
              <a:rPr lang="en-US" sz="1800" dirty="0">
                <a:solidFill>
                  <a:srgbClr val="FFC000"/>
                </a:solidFill>
              </a:rPr>
              <a:t>- </a:t>
            </a:r>
            <a:r>
              <a:rPr lang="en-US" sz="1800" dirty="0"/>
              <a:t>Floors of all levels</a:t>
            </a:r>
          </a:p>
          <a:p>
            <a:pPr algn="just">
              <a:lnSpc>
                <a:spcPct val="150000"/>
              </a:lnSpc>
            </a:pPr>
            <a:r>
              <a:rPr lang="en-US" sz="1800" dirty="0"/>
              <a:t>- Roof slopes</a:t>
            </a:r>
          </a:p>
          <a:p>
            <a:pPr algn="just">
              <a:lnSpc>
                <a:spcPct val="150000"/>
              </a:lnSpc>
            </a:pPr>
            <a:r>
              <a:rPr lang="en-US" sz="1800" dirty="0"/>
              <a:t>- Plane of purlins (roof trusses)"</a:t>
            </a:r>
            <a:r>
              <a:rPr lang="fr-FR" sz="1800" dirty="0"/>
              <a:t>Classification des diaphragmes </a:t>
            </a:r>
            <a:r>
              <a:rPr lang="fr-FR" sz="1800" dirty="0" err="1"/>
              <a:t>based</a:t>
            </a:r>
            <a:r>
              <a:rPr lang="fr-FR" sz="1800" dirty="0"/>
              <a:t> on </a:t>
            </a:r>
            <a:r>
              <a:rPr lang="fr-FR" sz="1800" dirty="0" err="1"/>
              <a:t>their</a:t>
            </a:r>
            <a:r>
              <a:rPr lang="fr-FR" sz="1800" dirty="0"/>
              <a:t> </a:t>
            </a:r>
            <a:r>
              <a:rPr lang="fr-FR" sz="1800" dirty="0" err="1"/>
              <a:t>stiffness</a:t>
            </a:r>
            <a:endParaRPr lang="fr-FR" sz="1800" dirty="0"/>
          </a:p>
          <a:p>
            <a:pPr algn="just">
              <a:lnSpc>
                <a:spcPct val="150000"/>
              </a:lnSpc>
            </a:pPr>
            <a:endParaRPr lang="fr-FR" sz="1800" dirty="0">
              <a:solidFill>
                <a:srgbClr val="00CC66"/>
              </a:solidFill>
            </a:endParaRPr>
          </a:p>
          <a:p>
            <a:pPr algn="just">
              <a:lnSpc>
                <a:spcPct val="150000"/>
              </a:lnSpc>
            </a:pPr>
            <a:endParaRPr lang="fr-FR" sz="1800" dirty="0">
              <a:solidFill>
                <a:srgbClr val="00CC66"/>
              </a:solidFill>
            </a:endParaRPr>
          </a:p>
          <a:p>
            <a:pPr algn="just">
              <a:lnSpc>
                <a:spcPct val="150000"/>
              </a:lnSpc>
            </a:pPr>
            <a:endParaRPr lang="fr-FR" sz="1800" dirty="0">
              <a:solidFill>
                <a:srgbClr val="00CC66"/>
              </a:solidFill>
            </a:endParaRPr>
          </a:p>
          <a:p>
            <a:pPr algn="just">
              <a:lnSpc>
                <a:spcPct val="150000"/>
              </a:lnSpc>
            </a:pPr>
            <a:r>
              <a:rPr lang="en-US" sz="1800" dirty="0">
                <a:solidFill>
                  <a:srgbClr val="00CC66"/>
                </a:solidFill>
              </a:rPr>
              <a:t>Rigid diaphragms: </a:t>
            </a:r>
            <a:r>
              <a:rPr lang="en-US" sz="1800" dirty="0"/>
              <a:t>stiffer in their plane than the vertical bracing elements, imposing deformations on them.</a:t>
            </a:r>
          </a:p>
          <a:p>
            <a:pPr algn="just">
              <a:lnSpc>
                <a:spcPct val="150000"/>
              </a:lnSpc>
            </a:pPr>
            <a:r>
              <a:rPr lang="en-US" sz="1800" dirty="0">
                <a:solidFill>
                  <a:srgbClr val="00CC66"/>
                </a:solidFill>
              </a:rPr>
              <a:t>-Flexible diaphragms: </a:t>
            </a:r>
            <a:r>
              <a:rPr lang="en-US" sz="1800" dirty="0"/>
              <a:t>less stiff in their plane than the vertical bracing elements, they deform between these elements.</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b="1" dirty="0">
              <a:solidFill>
                <a:srgbClr val="FFC000"/>
              </a:solidFill>
            </a:endParaRPr>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15</a:t>
            </a:fld>
            <a:endParaRPr lang="fr-BE"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865" y="549727"/>
            <a:ext cx="2140223" cy="86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862749"/>
            <a:ext cx="259228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129" y="3831555"/>
            <a:ext cx="3335742" cy="14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747435"/>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9036496" cy="6696744"/>
          </a:xfrm>
          <a:prstGeom prst="rect">
            <a:avLst/>
          </a:prstGeom>
          <a:ln>
            <a:solidFill>
              <a:schemeClr val="accent1"/>
            </a:solidFill>
          </a:ln>
        </p:spPr>
        <p:txBody>
          <a:bodyPr/>
          <a:lstStyle/>
          <a:p>
            <a:pPr algn="just">
              <a:lnSpc>
                <a:spcPct val="150000"/>
              </a:lnSpc>
              <a:buFontTx/>
              <a:buChar char="-"/>
            </a:pPr>
            <a:r>
              <a:rPr lang="en-US" sz="1700" dirty="0">
                <a:solidFill>
                  <a:srgbClr val="00CC66"/>
                </a:solidFill>
              </a:rPr>
              <a:t>Rigid diaphragms </a:t>
            </a:r>
            <a:r>
              <a:rPr lang="en-US" sz="1700" dirty="0"/>
              <a:t>are preferable to flexible diaphragms, as they distribute horizontal loads to vertical elements according to their lateral stiffness</a:t>
            </a:r>
          </a:p>
          <a:p>
            <a:r>
              <a:rPr lang="en-US" sz="1700" dirty="0"/>
              <a:t>La </a:t>
            </a:r>
            <a:r>
              <a:rPr lang="en-US" sz="1700" dirty="0" err="1"/>
              <a:t>rigidité</a:t>
            </a:r>
            <a:r>
              <a:rPr lang="en-US" sz="1700" dirty="0"/>
              <a:t> des </a:t>
            </a:r>
            <a:r>
              <a:rPr lang="en-US" sz="1700" dirty="0" err="1"/>
              <a:t>diaphragmes</a:t>
            </a:r>
            <a:r>
              <a:rPr lang="en-US" sz="1700" dirty="0"/>
              <a:t> </a:t>
            </a:r>
            <a:r>
              <a:rPr lang="en-US" sz="1700" dirty="0" err="1"/>
              <a:t>dépend</a:t>
            </a:r>
            <a:r>
              <a:rPr lang="en-US" sz="1700" dirty="0"/>
              <a:t> :</a:t>
            </a:r>
          </a:p>
          <a:p>
            <a:pPr algn="just" defTabSz="171450">
              <a:lnSpc>
                <a:spcPct val="150000"/>
              </a:lnSpc>
            </a:pPr>
            <a:r>
              <a:rPr lang="en-US" sz="1700" dirty="0"/>
              <a:t> -</a:t>
            </a:r>
            <a:r>
              <a:rPr lang="en-US" sz="1700" dirty="0">
                <a:solidFill>
                  <a:srgbClr val="00CC66"/>
                </a:solidFill>
              </a:rPr>
              <a:t>Based on their shape: </a:t>
            </a:r>
            <a:r>
              <a:rPr lang="en-US" sz="1700" dirty="0"/>
              <a:t>long and narrow diaphragms are flexible.</a:t>
            </a:r>
          </a:p>
          <a:p>
            <a:pPr algn="just" defTabSz="171450">
              <a:lnSpc>
                <a:spcPct val="150000"/>
              </a:lnSpc>
            </a:pPr>
            <a:r>
              <a:rPr lang="en-US" sz="1700" dirty="0"/>
              <a:t>Diaphragms with reentrant angles can experience stress concentrations leading to damage</a:t>
            </a:r>
          </a:p>
          <a:p>
            <a:pPr algn="just" defTabSz="171450">
              <a:lnSpc>
                <a:spcPct val="150000"/>
              </a:lnSpc>
            </a:pPr>
            <a:r>
              <a:rPr lang="en-US" sz="1700" dirty="0">
                <a:solidFill>
                  <a:srgbClr val="00CC66"/>
                </a:solidFill>
              </a:rPr>
              <a:t>-If the vertical bracing stiffness is significant </a:t>
            </a:r>
            <a:r>
              <a:rPr lang="en-US" sz="1700" dirty="0"/>
              <a:t>(masonry walls or concrete shear walls), moderate diaphragm spans are preferable to limit their flexibility</a:t>
            </a:r>
            <a:r>
              <a:rPr lang="en-US" sz="1700" dirty="0">
                <a:solidFill>
                  <a:srgbClr val="00CC66"/>
                </a:solidFill>
              </a:rPr>
              <a:t>.</a:t>
            </a:r>
          </a:p>
          <a:p>
            <a:pPr algn="just" defTabSz="171450">
              <a:lnSpc>
                <a:spcPct val="150000"/>
              </a:lnSpc>
            </a:pPr>
            <a:r>
              <a:rPr lang="en-US" sz="1700" dirty="0">
                <a:solidFill>
                  <a:srgbClr val="00CC66"/>
                </a:solidFill>
              </a:rPr>
              <a:t>- Based on their material: </a:t>
            </a:r>
            <a:r>
              <a:rPr lang="en-US" sz="1700" dirty="0"/>
              <a:t>Plywood floors on wooden joists behave as relatively rigid diaphragms in a wooden structure, but are flexible in a masonry structure.</a:t>
            </a:r>
          </a:p>
          <a:p>
            <a:pPr algn="just" defTabSz="171450">
              <a:lnSpc>
                <a:spcPct val="150000"/>
              </a:lnSpc>
            </a:pPr>
            <a:r>
              <a:rPr lang="en-US" sz="1700" dirty="0"/>
              <a:t>- </a:t>
            </a:r>
            <a:r>
              <a:rPr lang="en-US" sz="1700" dirty="0">
                <a:solidFill>
                  <a:srgbClr val="00B050"/>
                </a:solidFill>
              </a:rPr>
              <a:t>Based on the effectiveness of the solidarity of their constituent elements</a:t>
            </a:r>
            <a:r>
              <a:rPr lang="en-US" sz="1700" dirty="0"/>
              <a:t>:</a:t>
            </a:r>
          </a:p>
          <a:p>
            <a:pPr algn="just" defTabSz="171450">
              <a:lnSpc>
                <a:spcPct val="150000"/>
              </a:lnSpc>
            </a:pPr>
            <a:r>
              <a:rPr lang="en-US" sz="1700" dirty="0"/>
              <a:t>(wood truss diaphragm)“</a:t>
            </a:r>
          </a:p>
          <a:p>
            <a:pPr algn="just" defTabSz="171450">
              <a:lnSpc>
                <a:spcPct val="150000"/>
              </a:lnSpc>
            </a:pPr>
            <a:r>
              <a:rPr lang="en-US" sz="1700" dirty="0">
                <a:solidFill>
                  <a:srgbClr val="00CC66"/>
                </a:solidFill>
              </a:rPr>
              <a:t>Based on the significance of openings (voids) </a:t>
            </a:r>
            <a:r>
              <a:rPr lang="en-US" sz="1700" dirty="0"/>
              <a:t>which should be minimized. The presence of voids leads to stress concentrations, most notably at reentrant angles. Openings should be kept as small as possible, and their contours reinforced</a:t>
            </a:r>
          </a:p>
          <a:p>
            <a:pPr algn="just" defTabSz="114300">
              <a:lnSpc>
                <a:spcPct val="150000"/>
              </a:lnSpc>
            </a:pPr>
            <a:endParaRPr lang="fr-FR" sz="1700" dirty="0"/>
          </a:p>
          <a:p>
            <a:pPr algn="just">
              <a:lnSpc>
                <a:spcPct val="150000"/>
              </a:lnSpc>
            </a:pPr>
            <a:endParaRPr lang="fr-FR" sz="1700" dirty="0">
              <a:solidFill>
                <a:srgbClr val="00CC66"/>
              </a:solidFill>
            </a:endParaRPr>
          </a:p>
          <a:p>
            <a:pPr algn="just">
              <a:lnSpc>
                <a:spcPct val="150000"/>
              </a:lnSpc>
            </a:pPr>
            <a:endParaRPr lang="fr-FR" sz="1700" dirty="0"/>
          </a:p>
          <a:p>
            <a:pPr algn="just">
              <a:lnSpc>
                <a:spcPct val="150000"/>
              </a:lnSpc>
            </a:pPr>
            <a:endParaRPr lang="fr-FR" sz="1700" dirty="0"/>
          </a:p>
          <a:p>
            <a:pPr algn="just">
              <a:lnSpc>
                <a:spcPct val="150000"/>
              </a:lnSpc>
            </a:pPr>
            <a:endParaRPr lang="fr-FR" sz="1700" dirty="0"/>
          </a:p>
          <a:p>
            <a:pPr algn="just">
              <a:lnSpc>
                <a:spcPct val="150000"/>
              </a:lnSpc>
            </a:pPr>
            <a:endParaRPr lang="fr-FR" sz="1700" dirty="0"/>
          </a:p>
          <a:p>
            <a:pPr algn="just">
              <a:lnSpc>
                <a:spcPct val="150000"/>
              </a:lnSpc>
            </a:pPr>
            <a:endParaRPr lang="fr-FR" sz="1700" dirty="0"/>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16</a:t>
            </a:fld>
            <a:endParaRPr lang="fr-BE"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22" y="5470350"/>
            <a:ext cx="2448569" cy="123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571" y="5470350"/>
            <a:ext cx="1928780" cy="120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1426" b="8970"/>
          <a:stretch/>
        </p:blipFill>
        <p:spPr bwMode="auto">
          <a:xfrm>
            <a:off x="5041712" y="5470350"/>
            <a:ext cx="1932063" cy="1236520"/>
          </a:xfrm>
          <a:prstGeom prst="rect">
            <a:avLst/>
          </a:prstGeom>
          <a:ln/>
        </p:spPr>
        <p:style>
          <a:lnRef idx="2">
            <a:schemeClr val="dk1"/>
          </a:lnRef>
          <a:fillRef idx="1">
            <a:schemeClr val="lt1"/>
          </a:fillRef>
          <a:effectRef idx="0">
            <a:schemeClr val="dk1"/>
          </a:effectRef>
          <a:fontRef idx="minor">
            <a:schemeClr val="dk1"/>
          </a:fontRef>
        </p:style>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116039" y="5199300"/>
            <a:ext cx="1236520" cy="177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186293"/>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9718" cy="6696744"/>
          </a:xfrm>
          <a:prstGeom prst="rect">
            <a:avLst/>
          </a:prstGeom>
          <a:ln>
            <a:solidFill>
              <a:schemeClr val="accent1"/>
            </a:solidFill>
          </a:ln>
        </p:spPr>
        <p:txBody>
          <a:bodyPr/>
          <a:lstStyle/>
          <a:p>
            <a:pPr>
              <a:lnSpc>
                <a:spcPct val="150000"/>
              </a:lnSpc>
            </a:pPr>
            <a:r>
              <a:rPr lang="en-US" sz="1800" dirty="0"/>
              <a:t>Two arrangements are crucial for satisfactory diaphragm behavior:</a:t>
            </a:r>
          </a:p>
          <a:p>
            <a:pPr>
              <a:lnSpc>
                <a:spcPct val="150000"/>
              </a:lnSpc>
            </a:pPr>
            <a:r>
              <a:rPr lang="en-US" sz="1800" dirty="0"/>
              <a:t>- Proper anchoring of diaphragms to the perimeter beams throughout to enable the transfer of horizontal forces to the bracing elements.</a:t>
            </a:r>
          </a:p>
          <a:p>
            <a:pPr>
              <a:lnSpc>
                <a:spcPct val="150000"/>
              </a:lnSpc>
            </a:pPr>
            <a:r>
              <a:rPr lang="en-US" sz="1800" dirty="0"/>
              <a:t>- Solidarity among the components forming the diaphragms (reinforcement of openings).</a:t>
            </a:r>
          </a:p>
          <a:p>
            <a:pPr>
              <a:lnSpc>
                <a:spcPct val="150000"/>
              </a:lnSpc>
            </a:pPr>
            <a:r>
              <a:rPr lang="en-US" sz="1800" dirty="0"/>
              <a:t>According to RPA 2024 , the horizontal diaphragms or bracings of floors and roofs must be designed to withstand seismic forces determined by the formula:</a:t>
            </a:r>
            <a:endParaRPr lang="fr-FR" sz="1800" dirty="0"/>
          </a:p>
          <a:p>
            <a:pPr algn="just">
              <a:lnSpc>
                <a:spcPct val="150000"/>
              </a:lnSpc>
            </a:pPr>
            <a:endParaRPr lang="fr-FR" sz="1800" dirty="0"/>
          </a:p>
          <a:p>
            <a:pPr algn="just">
              <a:lnSpc>
                <a:spcPct val="150000"/>
              </a:lnSpc>
            </a:pPr>
            <a:endParaRPr lang="fr-FR" sz="1800" dirty="0"/>
          </a:p>
          <a:p>
            <a:pPr marL="285750" indent="-285750" algn="just">
              <a:lnSpc>
                <a:spcPct val="150000"/>
              </a:lnSpc>
              <a:buFontTx/>
              <a:buChar char="-"/>
            </a:pPr>
            <a:r>
              <a:rPr lang="en-US" sz="1800" dirty="0" err="1"/>
              <a:t>Wpk</a:t>
            </a:r>
            <a:r>
              <a:rPr lang="en-US" sz="1800" dirty="0"/>
              <a:t> = weight of the diaphragm and the elements dependent on level k, including a minimum of operating loads (see Table 4.2: Coefficient </a:t>
            </a:r>
            <a:r>
              <a:rPr lang="el-GR" sz="1800" dirty="0"/>
              <a:t>ψ</a:t>
            </a:r>
            <a:r>
              <a:rPr lang="en-US" sz="1800" dirty="0"/>
              <a:t>)</a:t>
            </a:r>
          </a:p>
          <a:p>
            <a:pPr marL="285750" indent="-285750" algn="just">
              <a:lnSpc>
                <a:spcPct val="150000"/>
              </a:lnSpc>
              <a:buFontTx/>
              <a:buChar char="-"/>
            </a:pPr>
            <a:r>
              <a:rPr lang="en-US" sz="1800" dirty="0"/>
              <a:t>The seismic force exerted on the diaphragm will be bounded as follows</a:t>
            </a:r>
          </a:p>
          <a:p>
            <a:pPr algn="just">
              <a:lnSpc>
                <a:spcPct val="150000"/>
              </a:lnSpc>
            </a:pPr>
            <a:endParaRPr lang="fr-FR" sz="1800" dirty="0"/>
          </a:p>
          <a:p>
            <a:pPr algn="just">
              <a:lnSpc>
                <a:spcPct val="150000"/>
              </a:lnSpc>
            </a:pPr>
            <a:endParaRPr lang="fr-FR" sz="1800" dirty="0"/>
          </a:p>
          <a:p>
            <a:pPr algn="just">
              <a:lnSpc>
                <a:spcPct val="150000"/>
              </a:lnSpc>
              <a:buFontTx/>
              <a:buChar char="-"/>
            </a:pPr>
            <a:r>
              <a:rPr lang="en-US" sz="1800" dirty="0"/>
              <a:t>Diaphragms supporting concrete or masonry walls must have transverse ties connecting edge ties to ensure the distribution of anchoring forces. In diaphragms, intermediate ties can be provided for the creation of sub-diaphragms to transmit anchoring forces to transverse ties</a:t>
            </a:r>
            <a:r>
              <a:rPr lang="fr-FR" sz="1800" dirty="0"/>
              <a:t>.</a:t>
            </a:r>
          </a:p>
          <a:p>
            <a:pPr marL="285750" indent="-285750" algn="just">
              <a:lnSpc>
                <a:spcPct val="150000"/>
              </a:lnSpc>
              <a:buFontTx/>
              <a:buChar char="-"/>
            </a:pPr>
            <a:endParaRPr lang="fr-FR" sz="1800" dirty="0"/>
          </a:p>
          <a:p>
            <a:pPr marL="285750" indent="-285750" algn="just">
              <a:lnSpc>
                <a:spcPct val="150000"/>
              </a:lnSpc>
              <a:buFontTx/>
              <a:buChar char="-"/>
            </a:pPr>
            <a:endParaRPr lang="fr-FR" sz="1800" dirty="0"/>
          </a:p>
          <a:p>
            <a:pPr marL="285750" indent="-285750" algn="just">
              <a:lnSpc>
                <a:spcPct val="150000"/>
              </a:lnSpc>
              <a:buFontTx/>
              <a:buChar char="-"/>
            </a:pPr>
            <a:endParaRPr lang="fr-FR" sz="1800" dirty="0"/>
          </a:p>
          <a:p>
            <a:pPr marL="285750" indent="-285750" algn="just">
              <a:lnSpc>
                <a:spcPct val="150000"/>
              </a:lnSpc>
              <a:buFontTx/>
              <a:buChar char="-"/>
            </a:pPr>
            <a:endParaRPr lang="fr-FR" sz="1800" dirty="0"/>
          </a:p>
          <a:p>
            <a:pPr marL="285750" indent="-285750" algn="just">
              <a:lnSpc>
                <a:spcPct val="150000"/>
              </a:lnSpc>
              <a:buFontTx/>
              <a:buChar char="-"/>
            </a:pPr>
            <a:endParaRPr lang="fr-FR" sz="1800" dirty="0"/>
          </a:p>
          <a:p>
            <a:pPr marL="285750" indent="-285750" algn="just">
              <a:lnSpc>
                <a:spcPct val="150000"/>
              </a:lnSpc>
              <a:buFontTx/>
              <a:buChar char="-"/>
            </a:pPr>
            <a:endParaRPr lang="fr-FR" sz="1800" dirty="0"/>
          </a:p>
          <a:p>
            <a:pPr marL="285750" indent="-285750" algn="just">
              <a:lnSpc>
                <a:spcPct val="150000"/>
              </a:lnSpc>
              <a:buFontTx/>
              <a:buChar char="-"/>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17</a:t>
            </a:fld>
            <a:endParaRPr lang="fr-BE"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68" y="2614050"/>
            <a:ext cx="220027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a:extLst>
              <a:ext uri="{FF2B5EF4-FFF2-40B4-BE49-F238E27FC236}">
                <a16:creationId xmlns:a16="http://schemas.microsoft.com/office/drawing/2014/main" id="{216D88EA-2553-E438-B942-21116A385FCA}"/>
              </a:ext>
            </a:extLst>
          </p:cNvPr>
          <p:cNvPicPr>
            <a:picLocks noChangeAspect="1"/>
          </p:cNvPicPr>
          <p:nvPr/>
        </p:nvPicPr>
        <p:blipFill>
          <a:blip r:embed="rId4"/>
          <a:stretch>
            <a:fillRect/>
          </a:stretch>
        </p:blipFill>
        <p:spPr>
          <a:xfrm>
            <a:off x="2987824" y="4707810"/>
            <a:ext cx="2633811" cy="793960"/>
          </a:xfrm>
          <a:prstGeom prst="rect">
            <a:avLst/>
          </a:prstGeom>
        </p:spPr>
      </p:pic>
    </p:spTree>
    <p:extLst>
      <p:ext uri="{BB962C8B-B14F-4D97-AF65-F5344CB8AC3E}">
        <p14:creationId xmlns:p14="http://schemas.microsoft.com/office/powerpoint/2010/main" val="1323284642"/>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2"/>
              <p:cNvSpPr txBox="1">
                <a:spLocks noChangeArrowheads="1"/>
              </p:cNvSpPr>
              <p:nvPr/>
            </p:nvSpPr>
            <p:spPr>
              <a:xfrm>
                <a:off x="0" y="44624"/>
                <a:ext cx="9037222" cy="6696744"/>
              </a:xfrm>
              <a:prstGeom prst="rect">
                <a:avLst/>
              </a:prstGeom>
              <a:ln>
                <a:solidFill>
                  <a:schemeClr val="accent1"/>
                </a:solidFill>
              </a:ln>
            </p:spPr>
            <p:txBody>
              <a:bodyPr/>
              <a:lstStyle/>
              <a:p>
                <a:pPr algn="just">
                  <a:lnSpc>
                    <a:spcPct val="150000"/>
                  </a:lnSpc>
                </a:pPr>
                <a:r>
                  <a:rPr lang="en-US" sz="1700" b="1" dirty="0">
                    <a:solidFill>
                      <a:srgbClr val="FFC000"/>
                    </a:solidFill>
                  </a:rPr>
                  <a:t>4. Adequate Foundation:</a:t>
                </a:r>
              </a:p>
              <a:p>
                <a:pPr algn="just">
                  <a:lnSpc>
                    <a:spcPct val="150000"/>
                  </a:lnSpc>
                </a:pPr>
                <a:r>
                  <a:rPr lang="en-US" sz="1700" b="1" dirty="0">
                    <a:solidFill>
                      <a:srgbClr val="00CC66"/>
                    </a:solidFill>
                  </a:rPr>
                  <a:t>4.1. Soil Behavior and Foundation Selection: </a:t>
                </a:r>
                <a:r>
                  <a:rPr lang="en-US" sz="1700" dirty="0"/>
                  <a:t>Soils exhibit complex behavior and often constitute a heterogeneous and anisotropic medium. Under the influence of an external load, interstitial water generates pressure, and the Coulomb equation is then expressed as:</a:t>
                </a:r>
                <a14:m>
                  <m:oMath xmlns:m="http://schemas.openxmlformats.org/officeDocument/2006/math">
                    <m:r>
                      <a:rPr lang="fr-FR" sz="1700" i="1">
                        <a:latin typeface="Cambria Math"/>
                        <a:ea typeface="Cambria Math"/>
                      </a:rPr>
                      <m:t>𝜏</m:t>
                    </m:r>
                    <m:r>
                      <a:rPr lang="fr-FR" sz="1700" i="1">
                        <a:latin typeface="Cambria Math"/>
                        <a:ea typeface="Cambria Math"/>
                      </a:rPr>
                      <m:t>=</m:t>
                    </m:r>
                    <m:r>
                      <a:rPr lang="fr-FR" sz="1700" i="1">
                        <a:latin typeface="Cambria Math"/>
                        <a:ea typeface="Cambria Math"/>
                      </a:rPr>
                      <m:t>𝐶</m:t>
                    </m:r>
                    <m:r>
                      <a:rPr lang="fr-FR" sz="1700" i="1">
                        <a:latin typeface="Cambria Math"/>
                        <a:ea typeface="Cambria Math"/>
                      </a:rPr>
                      <m:t>+</m:t>
                    </m:r>
                    <m:d>
                      <m:dPr>
                        <m:ctrlPr>
                          <a:rPr lang="fr-FR" sz="1700" i="1">
                            <a:latin typeface="Cambria Math" panose="02040503050406030204" pitchFamily="18" charset="0"/>
                            <a:ea typeface="Cambria Math"/>
                          </a:rPr>
                        </m:ctrlPr>
                      </m:dPr>
                      <m:e>
                        <m:r>
                          <a:rPr lang="fr-FR" sz="1700" i="1">
                            <a:latin typeface="Cambria Math"/>
                            <a:ea typeface="Cambria Math"/>
                          </a:rPr>
                          <m:t>𝜎</m:t>
                        </m:r>
                        <m:r>
                          <a:rPr lang="fr-FR" sz="1700" i="1">
                            <a:latin typeface="Cambria Math"/>
                            <a:ea typeface="Cambria Math"/>
                          </a:rPr>
                          <m:t>−</m:t>
                        </m:r>
                        <m:r>
                          <a:rPr lang="fr-FR" sz="1700" i="1">
                            <a:latin typeface="Cambria Math"/>
                            <a:ea typeface="Cambria Math"/>
                          </a:rPr>
                          <m:t>𝜇</m:t>
                        </m:r>
                      </m:e>
                    </m:d>
                    <m:r>
                      <a:rPr lang="fr-FR" sz="1700" i="1">
                        <a:latin typeface="Cambria Math"/>
                        <a:ea typeface="Cambria Math"/>
                      </a:rPr>
                      <m:t>𝑡𝑔</m:t>
                    </m:r>
                    <m:r>
                      <a:rPr lang="fr-FR" sz="1700" i="1">
                        <a:latin typeface="Cambria Math"/>
                        <a:ea typeface="Cambria Math"/>
                      </a:rPr>
                      <m:t>𝜑</m:t>
                    </m:r>
                  </m:oMath>
                </a14:m>
                <a:endParaRPr lang="fr-FR" sz="1700" dirty="0"/>
              </a:p>
              <a:p>
                <a:pPr algn="just">
                  <a:lnSpc>
                    <a:spcPct val="150000"/>
                  </a:lnSpc>
                </a:pPr>
                <a:r>
                  <a:rPr lang="en-US" sz="1700" dirty="0"/>
                  <a:t>"Soil Liquefaction: When a pulverulent mass (c=0) saturated with water is subjected to the action of an earthquake, the solid grains tend to compact, leading to the development of interstitial pressure.</a:t>
                </a:r>
                <a:r>
                  <a:rPr lang="fr-FR" sz="1700" dirty="0"/>
                  <a:t>"</a:t>
                </a:r>
                <a:r>
                  <a:rPr lang="fr-FR" sz="1700" dirty="0">
                    <a:solidFill>
                      <a:srgbClr val="FFFFFF"/>
                    </a:solidFill>
                    <a:ea typeface="Cambria Math"/>
                  </a:rPr>
                  <a:t> </a:t>
                </a:r>
                <a14:m>
                  <m:oMath xmlns:m="http://schemas.openxmlformats.org/officeDocument/2006/math">
                    <m:r>
                      <a:rPr lang="fr-FR" sz="1700" i="1">
                        <a:solidFill>
                          <a:srgbClr val="FFFFFF"/>
                        </a:solidFill>
                        <a:latin typeface="Cambria Math"/>
                        <a:ea typeface="Cambria Math"/>
                      </a:rPr>
                      <m:t>𝜇</m:t>
                    </m:r>
                  </m:oMath>
                </a14:m>
                <a:r>
                  <a:rPr lang="fr-FR" sz="1700" dirty="0"/>
                  <a:t>": si </a:t>
                </a:r>
                <a14:m>
                  <m:oMath xmlns:m="http://schemas.openxmlformats.org/officeDocument/2006/math">
                    <m:r>
                      <a:rPr lang="fr-FR" sz="1700" i="1">
                        <a:solidFill>
                          <a:srgbClr val="FFFFFF"/>
                        </a:solidFill>
                        <a:latin typeface="Cambria Math"/>
                        <a:ea typeface="Cambria Math"/>
                      </a:rPr>
                      <m:t>𝜇</m:t>
                    </m:r>
                  </m:oMath>
                </a14:m>
                <a:r>
                  <a:rPr lang="fr-FR" sz="1700" dirty="0"/>
                  <a:t> ≥ </a:t>
                </a:r>
                <a14:m>
                  <m:oMath xmlns:m="http://schemas.openxmlformats.org/officeDocument/2006/math">
                    <m:r>
                      <a:rPr lang="fr-FR" sz="1700" i="1">
                        <a:latin typeface="Cambria Math"/>
                        <a:ea typeface="Cambria Math"/>
                      </a:rPr>
                      <m:t>𝜎</m:t>
                    </m:r>
                  </m:oMath>
                </a14:m>
                <a:r>
                  <a:rPr lang="fr-FR" sz="1700" dirty="0"/>
                  <a:t>           </a:t>
                </a:r>
                <a14:m>
                  <m:oMath xmlns:m="http://schemas.openxmlformats.org/officeDocument/2006/math">
                    <m:r>
                      <a:rPr lang="fr-FR" sz="1700" i="1">
                        <a:latin typeface="Cambria Math"/>
                        <a:ea typeface="Cambria Math"/>
                      </a:rPr>
                      <m:t>𝜏</m:t>
                    </m:r>
                    <m:r>
                      <a:rPr lang="fr-FR" sz="1700" b="0" i="1" smtClean="0">
                        <a:latin typeface="Cambria Math"/>
                        <a:ea typeface="Cambria Math"/>
                      </a:rPr>
                      <m:t> </m:t>
                    </m:r>
                  </m:oMath>
                </a14:m>
                <a:r>
                  <a:rPr lang="fr-FR" sz="1700" dirty="0"/>
                  <a:t>= 0</a:t>
                </a:r>
              </a:p>
              <a:p>
                <a:pPr algn="just">
                  <a:lnSpc>
                    <a:spcPct val="150000"/>
                  </a:lnSpc>
                </a:pPr>
                <a:r>
                  <a:rPr lang="en-US" sz="1700" dirty="0">
                    <a:solidFill>
                      <a:srgbClr val="00CC66"/>
                    </a:solidFill>
                  </a:rPr>
                  <a:t>4.2 Site Influence on Seismic Spectrum: </a:t>
                </a:r>
              </a:p>
              <a:p>
                <a:pPr algn="just">
                  <a:lnSpc>
                    <a:spcPct val="150000"/>
                  </a:lnSpc>
                </a:pPr>
                <a:r>
                  <a:rPr lang="en-US" sz="1700" dirty="0"/>
                  <a:t>Structures built on loose soil experience more significant damage than those situated on rocky ground. The most favorable scenario is a flexible structure on rocky soil. An unfavorable scenario is a flexible structure on loose soil.</a:t>
                </a:r>
              </a:p>
              <a:p>
                <a:pPr algn="just">
                  <a:lnSpc>
                    <a:spcPct val="150000"/>
                  </a:lnSpc>
                </a:pPr>
                <a:r>
                  <a:rPr lang="en-US" sz="1700" dirty="0">
                    <a:solidFill>
                      <a:srgbClr val="00CC66"/>
                    </a:solidFill>
                  </a:rPr>
                  <a:t>4.3 Foundation Design: </a:t>
                </a:r>
              </a:p>
              <a:p>
                <a:pPr algn="just">
                  <a:lnSpc>
                    <a:spcPct val="150000"/>
                  </a:lnSpc>
                </a:pPr>
                <a:r>
                  <a:rPr lang="en-US" sz="1700" dirty="0"/>
                  <a:t>Foundations have a crucial impact on the performance of constructions during earthquakes. Experience shows that buildings erected on loose soils suffer more than those founded on stable ground. Reference should be made to the recommended practices outlined in the Algerian Seismic Code 'RPA' for foundation design, proper soil anchoring, settlement and deformation reduction.</a:t>
                </a:r>
                <a:endParaRPr lang="fr-FR" sz="1800" dirty="0"/>
              </a:p>
              <a:p>
                <a:pPr algn="just">
                  <a:lnSpc>
                    <a:spcPct val="150000"/>
                  </a:lnSpc>
                </a:pPr>
                <a:endParaRPr lang="fr-FR" sz="1800" b="1" dirty="0">
                  <a:solidFill>
                    <a:srgbClr val="FFC000"/>
                  </a:solidFill>
                </a:endParaRPr>
              </a:p>
            </p:txBody>
          </p:sp>
        </mc:Choice>
        <mc:Fallback xmlns="">
          <p:sp>
            <p:nvSpPr>
              <p:cNvPr id="4" name="Rectangle 2"/>
              <p:cNvSpPr txBox="1">
                <a:spLocks noRot="1" noChangeAspect="1" noMove="1" noResize="1" noEditPoints="1" noAdjustHandles="1" noChangeArrowheads="1" noChangeShapeType="1" noTextEdit="1"/>
              </p:cNvSpPr>
              <p:nvPr/>
            </p:nvSpPr>
            <p:spPr>
              <a:xfrm>
                <a:off x="0" y="44624"/>
                <a:ext cx="9037222" cy="6696744"/>
              </a:xfrm>
              <a:prstGeom prst="rect">
                <a:avLst/>
              </a:prstGeom>
              <a:blipFill>
                <a:blip r:embed="rId3"/>
                <a:stretch>
                  <a:fillRect l="-337" r="-337"/>
                </a:stretch>
              </a:blipFill>
              <a:ln>
                <a:solidFill>
                  <a:schemeClr val="accent1"/>
                </a:solidFill>
              </a:ln>
            </p:spPr>
            <p:txBody>
              <a:bodyPr/>
              <a:lstStyle/>
              <a:p>
                <a:r>
                  <a:rPr lang="fr-FR">
                    <a:noFill/>
                  </a:rPr>
                  <a:t> </a:t>
                </a:r>
              </a:p>
            </p:txBody>
          </p:sp>
        </mc:Fallback>
      </mc:AlternateContent>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18</a:t>
            </a:fld>
            <a:endParaRPr lang="fr-BE" dirty="0">
              <a:solidFill>
                <a:srgbClr val="FFFFFF"/>
              </a:solidFill>
            </a:endParaRPr>
          </a:p>
        </p:txBody>
      </p:sp>
      <p:sp>
        <p:nvSpPr>
          <p:cNvPr id="6" name="Right Arrow 5"/>
          <p:cNvSpPr/>
          <p:nvPr/>
        </p:nvSpPr>
        <p:spPr bwMode="auto">
          <a:xfrm>
            <a:off x="1187624" y="2564904"/>
            <a:ext cx="432411" cy="112867"/>
          </a:xfrm>
          <a:prstGeom prst="rightArrow">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836940452"/>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9718" cy="6696744"/>
          </a:xfrm>
          <a:prstGeom prst="rect">
            <a:avLst/>
          </a:prstGeom>
          <a:ln>
            <a:solidFill>
              <a:schemeClr val="accent1"/>
            </a:solidFill>
          </a:ln>
        </p:spPr>
        <p:txBody>
          <a:bodyPr/>
          <a:lstStyle/>
          <a:p>
            <a:pPr algn="just">
              <a:lnSpc>
                <a:spcPct val="150000"/>
              </a:lnSpc>
            </a:pPr>
            <a:r>
              <a:rPr lang="fr-FR" sz="1800" dirty="0">
                <a:solidFill>
                  <a:srgbClr val="FFFF00"/>
                </a:solidFill>
              </a:rPr>
              <a:t>Solution :</a:t>
            </a:r>
          </a:p>
          <a:p>
            <a:pPr marL="285750" indent="-285750" algn="just">
              <a:lnSpc>
                <a:spcPct val="150000"/>
              </a:lnSpc>
              <a:buFont typeface="Wingdings" panose="05000000000000000000" pitchFamily="2" charset="2"/>
              <a:buChar char="§"/>
            </a:pPr>
            <a:r>
              <a:rPr lang="en-US" sz="1800" b="1" i="1" dirty="0">
                <a:latin typeface="Palatino Linotype" pitchFamily="18" charset="0"/>
              </a:rPr>
              <a:t>Building division through seismic joints.</a:t>
            </a:r>
          </a:p>
          <a:p>
            <a:pPr marL="285750" indent="-285750" algn="just">
              <a:lnSpc>
                <a:spcPct val="150000"/>
              </a:lnSpc>
              <a:buFont typeface="Wingdings" panose="05000000000000000000" pitchFamily="2" charset="2"/>
              <a:buChar char="§"/>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r>
              <a:rPr lang="fr-FR" sz="1800" b="1" i="1" dirty="0">
                <a:solidFill>
                  <a:srgbClr val="00CC66"/>
                </a:solidFill>
                <a:latin typeface="Palatino Linotype" pitchFamily="18" charset="0"/>
              </a:rPr>
              <a:t>Example: Whip </a:t>
            </a:r>
            <a:r>
              <a:rPr lang="fr-FR" sz="1800" b="1" i="1" dirty="0" err="1">
                <a:solidFill>
                  <a:srgbClr val="00CC66"/>
                </a:solidFill>
                <a:latin typeface="Palatino Linotype" pitchFamily="18" charset="0"/>
              </a:rPr>
              <a:t>effect</a:t>
            </a:r>
            <a:r>
              <a:rPr lang="fr-FR" sz="1800" b="1" i="1" dirty="0">
                <a:solidFill>
                  <a:srgbClr val="00CC66"/>
                </a:solidFill>
                <a:latin typeface="Palatino Linotype" pitchFamily="18" charset="0"/>
              </a:rPr>
              <a:t>.</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marL="285750" indent="-285750" algn="just">
              <a:lnSpc>
                <a:spcPct val="150000"/>
              </a:lnSpc>
              <a:buFont typeface="Wingdings" panose="05000000000000000000" pitchFamily="2" charset="2"/>
              <a:buChar char="§"/>
            </a:pPr>
            <a:r>
              <a:rPr lang="en-US" sz="1800" dirty="0">
                <a:latin typeface="Palatino Linotype" pitchFamily="18" charset="0"/>
                <a:sym typeface="Wingdings" pitchFamily="2" charset="2"/>
              </a:rPr>
              <a:t>When dealing with vibrating machines, solid slabs should be used. It is advised not to allocate balconies for storage purposes (Q = 6 </a:t>
            </a:r>
            <a:r>
              <a:rPr lang="en-US" sz="1800" dirty="0" err="1">
                <a:latin typeface="Palatino Linotype" pitchFamily="18" charset="0"/>
                <a:sym typeface="Wingdings" pitchFamily="2" charset="2"/>
              </a:rPr>
              <a:t>kN</a:t>
            </a:r>
            <a:r>
              <a:rPr lang="en-US" sz="1800" dirty="0">
                <a:latin typeface="Palatino Linotype" pitchFamily="18" charset="0"/>
                <a:sym typeface="Wingdings" pitchFamily="2" charset="2"/>
              </a:rPr>
              <a:t>/m2).</a:t>
            </a:r>
            <a:endParaRPr lang="fr-FR" sz="1800" dirty="0">
              <a:latin typeface="Palatino Linotype" pitchFamily="18" charset="0"/>
            </a:endParaRPr>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19</a:t>
            </a:fld>
            <a:endParaRPr lang="fr-BE" dirty="0">
              <a:solidFill>
                <a:srgbClr val="FFFFFF"/>
              </a:solidFill>
            </a:endParaRPr>
          </a:p>
        </p:txBody>
      </p:sp>
      <p:pic>
        <p:nvPicPr>
          <p:cNvPr id="6" name="Picture 2"/>
          <p:cNvPicPr>
            <a:picLocks noChangeAspect="1" noChangeArrowheads="1"/>
          </p:cNvPicPr>
          <p:nvPr/>
        </p:nvPicPr>
        <p:blipFill rotWithShape="1">
          <a:blip r:embed="rId3"/>
          <a:srcRect t="15117"/>
          <a:stretch/>
        </p:blipFill>
        <p:spPr bwMode="auto">
          <a:xfrm>
            <a:off x="227994" y="946729"/>
            <a:ext cx="1967742" cy="928157"/>
          </a:xfrm>
          <a:prstGeom prst="rect">
            <a:avLst/>
          </a:prstGeom>
          <a:noFill/>
          <a:ln w="9525">
            <a:noFill/>
            <a:miter lim="800000"/>
            <a:headEnd/>
            <a:tailEnd/>
          </a:ln>
          <a:effectLst/>
        </p:spPr>
      </p:pic>
      <p:sp>
        <p:nvSpPr>
          <p:cNvPr id="2" name="TextBox 1"/>
          <p:cNvSpPr txBox="1"/>
          <p:nvPr/>
        </p:nvSpPr>
        <p:spPr>
          <a:xfrm>
            <a:off x="323527" y="1874887"/>
            <a:ext cx="3564397" cy="338554"/>
          </a:xfrm>
          <a:prstGeom prst="rect">
            <a:avLst/>
          </a:prstGeom>
          <a:noFill/>
        </p:spPr>
        <p:txBody>
          <a:bodyPr wrap="square" rtlCol="0">
            <a:spAutoFit/>
          </a:bodyPr>
          <a:lstStyle/>
          <a:p>
            <a:r>
              <a:rPr lang="en-US" sz="1600" b="1" i="1" dirty="0">
                <a:latin typeface="Palatino Linotype" pitchFamily="18" charset="0"/>
              </a:rPr>
              <a:t>Buildings with 2 axes of symmetry.</a:t>
            </a:r>
            <a:endParaRPr lang="fr-FR" sz="1600" b="1" i="1" dirty="0">
              <a:latin typeface="Palatino Linotype" pitchFamily="18" charset="0"/>
            </a:endParaRPr>
          </a:p>
        </p:txBody>
      </p:sp>
      <p:pic>
        <p:nvPicPr>
          <p:cNvPr id="8" name="Picture 1"/>
          <p:cNvPicPr>
            <a:picLocks noChangeAspect="1" noChangeArrowheads="1"/>
          </p:cNvPicPr>
          <p:nvPr/>
        </p:nvPicPr>
        <p:blipFill>
          <a:blip r:embed="rId4"/>
          <a:srcRect/>
          <a:stretch>
            <a:fillRect/>
          </a:stretch>
        </p:blipFill>
        <p:spPr bwMode="auto">
          <a:xfrm>
            <a:off x="5073749" y="877424"/>
            <a:ext cx="1804206" cy="949196"/>
          </a:xfrm>
          <a:prstGeom prst="rect">
            <a:avLst/>
          </a:prstGeom>
          <a:noFill/>
          <a:ln w="9525">
            <a:noFill/>
            <a:miter lim="800000"/>
            <a:headEnd/>
            <a:tailEnd/>
          </a:ln>
          <a:effectLst/>
        </p:spPr>
      </p:pic>
      <p:sp>
        <p:nvSpPr>
          <p:cNvPr id="9" name="TextBox 8"/>
          <p:cNvSpPr txBox="1"/>
          <p:nvPr/>
        </p:nvSpPr>
        <p:spPr>
          <a:xfrm>
            <a:off x="5148066" y="1844091"/>
            <a:ext cx="3564397" cy="338554"/>
          </a:xfrm>
          <a:prstGeom prst="rect">
            <a:avLst/>
          </a:prstGeom>
          <a:noFill/>
        </p:spPr>
        <p:txBody>
          <a:bodyPr wrap="square" rtlCol="0">
            <a:spAutoFit/>
          </a:bodyPr>
          <a:lstStyle/>
          <a:p>
            <a:r>
              <a:rPr lang="en-US" sz="1600" b="1" i="1" dirty="0">
                <a:latin typeface="Palatino Linotype" pitchFamily="18" charset="0"/>
              </a:rPr>
              <a:t>Buildings with 1 axis of symmetry.</a:t>
            </a:r>
            <a:endParaRPr lang="fr-FR" sz="1600" b="1" i="1" dirty="0">
              <a:latin typeface="Palatino Linotype" pitchFamily="18" charset="0"/>
            </a:endParaRPr>
          </a:p>
        </p:txBody>
      </p:sp>
      <p:pic>
        <p:nvPicPr>
          <p:cNvPr id="10" name="Picture 2"/>
          <p:cNvPicPr>
            <a:picLocks noChangeAspect="1" noChangeArrowheads="1"/>
          </p:cNvPicPr>
          <p:nvPr/>
        </p:nvPicPr>
        <p:blipFill>
          <a:blip r:embed="rId5"/>
          <a:srcRect/>
          <a:stretch>
            <a:fillRect/>
          </a:stretch>
        </p:blipFill>
        <p:spPr bwMode="auto">
          <a:xfrm>
            <a:off x="7047442" y="878540"/>
            <a:ext cx="1836204" cy="963731"/>
          </a:xfrm>
          <a:prstGeom prst="rect">
            <a:avLst/>
          </a:prstGeom>
          <a:noFill/>
          <a:ln w="9525">
            <a:noFill/>
            <a:miter lim="800000"/>
            <a:headEnd/>
            <a:tailEnd/>
          </a:ln>
          <a:effectLst/>
        </p:spPr>
      </p:pic>
      <p:pic>
        <p:nvPicPr>
          <p:cNvPr id="11" name="Picture 2" descr="D:\Stage S6 daguet\fouet.tif"/>
          <p:cNvPicPr>
            <a:picLocks noChangeAspect="1" noChangeArrowheads="1"/>
          </p:cNvPicPr>
          <p:nvPr/>
        </p:nvPicPr>
        <p:blipFill rotWithShape="1">
          <a:blip r:embed="rId6" cstate="print"/>
          <a:srcRect t="45156"/>
          <a:stretch/>
        </p:blipFill>
        <p:spPr bwMode="auto">
          <a:xfrm>
            <a:off x="2555776" y="2676835"/>
            <a:ext cx="2222351" cy="1333789"/>
          </a:xfrm>
          <a:prstGeom prst="rect">
            <a:avLst/>
          </a:prstGeom>
          <a:noFill/>
          <a:ln w="9525">
            <a:noFill/>
            <a:miter lim="800000"/>
            <a:headEnd/>
            <a:tailEnd/>
          </a:ln>
        </p:spPr>
      </p:pic>
      <p:pic>
        <p:nvPicPr>
          <p:cNvPr id="12" name="Picture 2" descr="D:\Stage S6 daguet\fouet.tif"/>
          <p:cNvPicPr>
            <a:picLocks noChangeAspect="1" noChangeArrowheads="1"/>
          </p:cNvPicPr>
          <p:nvPr/>
        </p:nvPicPr>
        <p:blipFill rotWithShape="1">
          <a:blip r:embed="rId6" cstate="print"/>
          <a:srcRect l="11226" r="18595" b="54058"/>
          <a:stretch/>
        </p:blipFill>
        <p:spPr bwMode="auto">
          <a:xfrm>
            <a:off x="179512" y="2672642"/>
            <a:ext cx="2257204" cy="1333789"/>
          </a:xfrm>
          <a:prstGeom prst="rect">
            <a:avLst/>
          </a:prstGeom>
          <a:noFill/>
          <a:ln w="9525">
            <a:noFill/>
            <a:miter lim="800000"/>
            <a:headEnd/>
            <a:tailEnd/>
          </a:ln>
        </p:spPr>
      </p:pic>
      <p:pic>
        <p:nvPicPr>
          <p:cNvPr id="13" name="Picture 2"/>
          <p:cNvPicPr>
            <a:picLocks noChangeAspect="1" noChangeArrowheads="1"/>
          </p:cNvPicPr>
          <p:nvPr/>
        </p:nvPicPr>
        <p:blipFill>
          <a:blip r:embed="rId7"/>
          <a:srcRect/>
          <a:stretch>
            <a:fillRect/>
          </a:stretch>
        </p:blipFill>
        <p:spPr bwMode="auto">
          <a:xfrm>
            <a:off x="5940152" y="2676834"/>
            <a:ext cx="2983114" cy="1333789"/>
          </a:xfrm>
          <a:prstGeom prst="rect">
            <a:avLst/>
          </a:prstGeom>
          <a:noFill/>
          <a:ln w="9525">
            <a:noFill/>
            <a:miter lim="800000"/>
            <a:headEnd/>
            <a:tailEnd/>
          </a:ln>
          <a:effectLst/>
        </p:spPr>
      </p:pic>
      <p:sp>
        <p:nvSpPr>
          <p:cNvPr id="3" name="Right Arrow 2"/>
          <p:cNvSpPr/>
          <p:nvPr/>
        </p:nvSpPr>
        <p:spPr bwMode="auto">
          <a:xfrm>
            <a:off x="5073749" y="3159516"/>
            <a:ext cx="648072" cy="36004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1" i="0" u="none" strike="noStrike" normalizeH="0" baseline="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ndParaRPr>
          </a:p>
        </p:txBody>
      </p:sp>
      <p:pic>
        <p:nvPicPr>
          <p:cNvPr id="15" name="Picture 2"/>
          <p:cNvPicPr>
            <a:picLocks noChangeAspect="1" noChangeArrowheads="1"/>
          </p:cNvPicPr>
          <p:nvPr/>
        </p:nvPicPr>
        <p:blipFill>
          <a:blip r:embed="rId8"/>
          <a:srcRect/>
          <a:stretch>
            <a:fillRect/>
          </a:stretch>
        </p:blipFill>
        <p:spPr bwMode="auto">
          <a:xfrm>
            <a:off x="216719" y="4365105"/>
            <a:ext cx="3671206" cy="1224135"/>
          </a:xfrm>
          <a:prstGeom prst="rect">
            <a:avLst/>
          </a:prstGeom>
          <a:noFill/>
          <a:ln w="9525">
            <a:noFill/>
            <a:miter lim="800000"/>
            <a:headEnd/>
            <a:tailEnd/>
          </a:ln>
          <a:effectLst/>
        </p:spPr>
      </p:pic>
      <p:pic>
        <p:nvPicPr>
          <p:cNvPr id="16" name="Picture 2"/>
          <p:cNvPicPr>
            <a:picLocks noChangeAspect="1" noChangeArrowheads="1"/>
          </p:cNvPicPr>
          <p:nvPr/>
        </p:nvPicPr>
        <p:blipFill>
          <a:blip r:embed="rId9"/>
          <a:srcRect/>
          <a:stretch>
            <a:fillRect/>
          </a:stretch>
        </p:blipFill>
        <p:spPr bwMode="auto">
          <a:xfrm>
            <a:off x="5940152" y="4365105"/>
            <a:ext cx="2983114" cy="1210443"/>
          </a:xfrm>
          <a:prstGeom prst="rect">
            <a:avLst/>
          </a:prstGeom>
          <a:noFill/>
          <a:ln w="9525">
            <a:noFill/>
            <a:miter lim="800000"/>
            <a:headEnd/>
            <a:tailEnd/>
          </a:ln>
          <a:effectLst/>
        </p:spPr>
      </p:pic>
      <p:pic>
        <p:nvPicPr>
          <p:cNvPr id="17" name="Picture 1"/>
          <p:cNvPicPr>
            <a:picLocks noChangeAspect="1" noChangeArrowheads="1"/>
          </p:cNvPicPr>
          <p:nvPr/>
        </p:nvPicPr>
        <p:blipFill>
          <a:blip r:embed="rId10"/>
          <a:srcRect/>
          <a:stretch>
            <a:fillRect/>
          </a:stretch>
        </p:blipFill>
        <p:spPr bwMode="auto">
          <a:xfrm>
            <a:off x="2281218" y="931337"/>
            <a:ext cx="1714718" cy="943550"/>
          </a:xfrm>
          <a:prstGeom prst="rect">
            <a:avLst/>
          </a:prstGeom>
          <a:noFill/>
          <a:ln w="9525">
            <a:noFill/>
            <a:miter lim="800000"/>
            <a:headEnd/>
            <a:tailEnd/>
          </a:ln>
          <a:effectLst/>
        </p:spPr>
      </p:pic>
    </p:spTree>
    <p:extLst>
      <p:ext uri="{BB962C8B-B14F-4D97-AF65-F5344CB8AC3E}">
        <p14:creationId xmlns:p14="http://schemas.microsoft.com/office/powerpoint/2010/main" val="1244075378"/>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2008" y="72008"/>
            <a:ext cx="9036496" cy="6741368"/>
          </a:xfrm>
          <a:prstGeom prst="rect">
            <a:avLst/>
          </a:prstGeom>
          <a:ln>
            <a:solidFill>
              <a:schemeClr val="accent1"/>
            </a:solidFill>
          </a:ln>
        </p:spPr>
        <p:txBody>
          <a:bodyPr/>
          <a:lstStyle/>
          <a:p>
            <a:pPr marL="342900" indent="-342900" algn="just">
              <a:lnSpc>
                <a:spcPct val="150000"/>
              </a:lnSpc>
              <a:buAutoNum type="arabicPeriod"/>
            </a:pPr>
            <a:r>
              <a:rPr lang="en-US" sz="1800" b="1" dirty="0">
                <a:solidFill>
                  <a:srgbClr val="FFFF00"/>
                </a:solidFill>
              </a:rPr>
              <a:t>Principle of seismic design: </a:t>
            </a:r>
            <a:r>
              <a:rPr lang="en-US" sz="1800" dirty="0"/>
              <a:t>The shape of buildings and the distribution of the various elements that constitute them have a significant impact on behavior under seismic loads. The designer should aim for simplicity and good regularity in forms, as well as in the distribution of masses and stiffness.“</a:t>
            </a:r>
          </a:p>
          <a:p>
            <a:pPr algn="just">
              <a:lnSpc>
                <a:spcPct val="150000"/>
              </a:lnSpc>
            </a:pPr>
            <a:r>
              <a:rPr lang="fr-FR" sz="1800" b="1" dirty="0">
                <a:solidFill>
                  <a:srgbClr val="FFC000"/>
                </a:solidFill>
              </a:rPr>
              <a:t>1. 1,Plan </a:t>
            </a:r>
            <a:r>
              <a:rPr lang="fr-FR" sz="1800" b="1" dirty="0" err="1">
                <a:solidFill>
                  <a:srgbClr val="FFC000"/>
                </a:solidFill>
              </a:rPr>
              <a:t>Regularity</a:t>
            </a:r>
            <a:r>
              <a:rPr lang="fr-FR" sz="1800" b="1" dirty="0">
                <a:solidFill>
                  <a:srgbClr val="FFC000"/>
                </a:solidFill>
              </a:rPr>
              <a:t>:</a:t>
            </a:r>
            <a:r>
              <a:rPr lang="en-US" sz="1800" dirty="0"/>
              <a:t>Plans that are symmetric along two axes exhibit good behavior under seismic loads. Square or nearly square plans are highly suitable; an ideal construction would have the same stiffness in all directions. Plan symmetry should be associated with structural symmetry to align the center of gravity with the center of rigidity.</a:t>
            </a:r>
            <a:endParaRPr lang="fr-FR" sz="1800" dirty="0"/>
          </a:p>
          <a:p>
            <a:pPr algn="just">
              <a:lnSpc>
                <a:spcPct val="150000"/>
              </a:lnSpc>
            </a:pPr>
            <a:endParaRPr lang="fr-FR" sz="1800" b="1" dirty="0">
              <a:solidFill>
                <a:srgbClr val="FFC000"/>
              </a:solidFill>
            </a:endParaRPr>
          </a:p>
          <a:p>
            <a:pPr algn="just">
              <a:lnSpc>
                <a:spcPct val="150000"/>
              </a:lnSpc>
            </a:pPr>
            <a:endParaRPr lang="fr-FR" sz="1800" b="1" dirty="0">
              <a:solidFill>
                <a:srgbClr val="FFC000"/>
              </a:solidFill>
            </a:endParaRPr>
          </a:p>
          <a:p>
            <a:pPr algn="just">
              <a:lnSpc>
                <a:spcPct val="150000"/>
              </a:lnSpc>
            </a:pPr>
            <a:endParaRPr lang="fr-FR" sz="1800" b="1" dirty="0">
              <a:solidFill>
                <a:srgbClr val="FFC000"/>
              </a:solidFill>
            </a:endParaRPr>
          </a:p>
          <a:p>
            <a:pPr algn="just">
              <a:lnSpc>
                <a:spcPct val="150000"/>
              </a:lnSpc>
              <a:buFont typeface="Wingdings" panose="05000000000000000000" pitchFamily="2" charset="2"/>
              <a:buChar char="Ø"/>
            </a:pPr>
            <a:r>
              <a:rPr lang="en-US" sz="1800" b="1" dirty="0">
                <a:solidFill>
                  <a:srgbClr val="FFC000"/>
                </a:solidFill>
              </a:rPr>
              <a:t>Plan Symmetry: </a:t>
            </a:r>
            <a:r>
              <a:rPr lang="en-US" sz="1800" dirty="0"/>
              <a:t>Plan symmetry along two axes tends to significantly reduce vertical axis torsion. The torsional stress on buildings shaped like L, T, U, V, or Z is much higher compared to symmetric and compact buildings. For instance, in an L-shaped building, the part of the building with lesser depth is more flexible than the adjacent part and deforms more under the influence of horizontal forces.</a:t>
            </a:r>
            <a:endParaRPr lang="fr-FR" sz="1800" dirty="0"/>
          </a:p>
          <a:p>
            <a:pPr algn="just">
              <a:lnSpc>
                <a:spcPct val="150000"/>
              </a:lnSpc>
            </a:pPr>
            <a:endParaRPr lang="fr-FR" sz="1800" dirty="0"/>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a:p>
            <a:pPr algn="just">
              <a:lnSpc>
                <a:spcPct val="150000"/>
              </a:lnSpc>
            </a:pPr>
            <a:endParaRPr lang="fr-FR" sz="2000" b="1" dirty="0">
              <a:solidFill>
                <a:srgbClr val="FFC000"/>
              </a:solidFill>
            </a:endParaRPr>
          </a:p>
        </p:txBody>
      </p:sp>
      <p:sp>
        <p:nvSpPr>
          <p:cNvPr id="5" name="Espace réservé du numéro de diapositive 4"/>
          <p:cNvSpPr>
            <a:spLocks noGrp="1"/>
          </p:cNvSpPr>
          <p:nvPr>
            <p:ph type="sldNum" sz="quarter" idx="12"/>
          </p:nvPr>
        </p:nvSpPr>
        <p:spPr>
          <a:xfrm>
            <a:off x="8869446" y="6557392"/>
            <a:ext cx="357808" cy="300608"/>
          </a:xfrm>
        </p:spPr>
        <p:txBody>
          <a:bodyPr/>
          <a:lstStyle/>
          <a:p>
            <a:fld id="{CF4668DC-857F-487D-BFFA-8C0CA5037977}" type="slidenum">
              <a:rPr lang="fr-BE" smtClean="0">
                <a:solidFill>
                  <a:srgbClr val="FFFFFF"/>
                </a:solidFill>
              </a:rPr>
              <a:pPr/>
              <a:t>2</a:t>
            </a:fld>
            <a:endParaRPr lang="fr-BE"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645024"/>
            <a:ext cx="6408712" cy="74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967733"/>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696744"/>
          </a:xfrm>
          <a:prstGeom prst="rect">
            <a:avLst/>
          </a:prstGeom>
          <a:ln>
            <a:solidFill>
              <a:schemeClr val="accent1"/>
            </a:solidFill>
          </a:ln>
        </p:spPr>
        <p:txBody>
          <a:bodyPr/>
          <a:lstStyle/>
          <a:p>
            <a:pPr marL="285750" indent="-285750" algn="just">
              <a:lnSpc>
                <a:spcPct val="150000"/>
              </a:lnSpc>
              <a:buFont typeface="Wingdings" panose="05000000000000000000" pitchFamily="2" charset="2"/>
              <a:buChar char="§"/>
            </a:pPr>
            <a:r>
              <a:rPr lang="en-US" sz="1800" dirty="0">
                <a:latin typeface="Palatino Linotype" pitchFamily="18" charset="0"/>
              </a:rPr>
              <a:t>It is not recommended to directly place pre-stressed beams on columns.</a:t>
            </a:r>
          </a:p>
          <a:p>
            <a:pPr marL="285750" indent="-285750" algn="just">
              <a:lnSpc>
                <a:spcPct val="150000"/>
              </a:lnSpc>
              <a:buFont typeface="Wingdings" panose="05000000000000000000" pitchFamily="2" charset="2"/>
              <a:buChar char="§"/>
            </a:pPr>
            <a:r>
              <a:rPr lang="fr-FR" sz="1800" dirty="0" err="1"/>
              <a:t>Avoid</a:t>
            </a:r>
            <a:r>
              <a:rPr lang="fr-FR" sz="1800" dirty="0"/>
              <a:t> 'short' </a:t>
            </a:r>
            <a:r>
              <a:rPr lang="fr-FR" sz="1800" dirty="0" err="1"/>
              <a:t>columns</a:t>
            </a:r>
            <a:endParaRPr lang="fr-FR" sz="1800" dirty="0"/>
          </a:p>
          <a:p>
            <a:pPr marL="285750" indent="-285750" algn="just">
              <a:lnSpc>
                <a:spcPct val="150000"/>
              </a:lnSpc>
              <a:buFont typeface="Wingdings" panose="05000000000000000000" pitchFamily="2" charset="2"/>
              <a:buChar char="§"/>
            </a:pPr>
            <a:r>
              <a:rPr lang="en-US" sz="1800" dirty="0">
                <a:latin typeface="Palatino Linotype" pitchFamily="18" charset="0"/>
                <a:sym typeface="Wingdings" pitchFamily="2" charset="2"/>
              </a:rPr>
              <a:t>It is not recommended to place slabs directly on columns.</a:t>
            </a:r>
            <a:endParaRPr lang="fr-FR" sz="1800"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en-US" sz="1800" dirty="0">
                <a:latin typeface="Palatino Linotype" pitchFamily="18" charset="0"/>
                <a:sym typeface="Wingdings" pitchFamily="2" charset="2"/>
              </a:rPr>
              <a:t>It is advisable to reinforce corner masonry</a:t>
            </a:r>
          </a:p>
          <a:p>
            <a:pPr marL="285750" indent="-285750" algn="just">
              <a:lnSpc>
                <a:spcPct val="150000"/>
              </a:lnSpc>
              <a:buFont typeface="Wingdings" panose="05000000000000000000" pitchFamily="2" charset="2"/>
              <a:buChar char="§"/>
            </a:pPr>
            <a:r>
              <a:rPr lang="en-US" sz="1800" dirty="0">
                <a:latin typeface="Palatino Linotype" pitchFamily="18" charset="0"/>
              </a:rPr>
              <a:t>Failures often occur at corners, which is typical because angles are highly stressed, much more than the regular parts, either due to bending or overall torsion.</a:t>
            </a:r>
          </a:p>
          <a:p>
            <a:pPr algn="just">
              <a:lnSpc>
                <a:spcPct val="150000"/>
              </a:lnSpc>
            </a:pPr>
            <a:r>
              <a:rPr lang="en-US" sz="1800" dirty="0">
                <a:latin typeface="Palatino Linotype" pitchFamily="18" charset="0"/>
              </a:rPr>
              <a:t> It's important to avoid the plastic hinge effect: the 'strong columns - weak beams' principle should be followed. The beam should yield first. Its ultimate strength should be lower than that of the column</a:t>
            </a:r>
            <a:endParaRPr lang="fr-FR" sz="1800" dirty="0">
              <a:latin typeface="Palatino Linotype" pitchFamily="18" charset="0"/>
            </a:endParaRPr>
          </a:p>
          <a:p>
            <a:pPr algn="just">
              <a:lnSpc>
                <a:spcPct val="150000"/>
              </a:lnSpc>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dirty="0"/>
          </a:p>
          <a:p>
            <a:pPr marL="285750" indent="-285750" algn="just">
              <a:lnSpc>
                <a:spcPct val="150000"/>
              </a:lnSpc>
              <a:buFont typeface="Wingdings" panose="05000000000000000000" pitchFamily="2" charset="2"/>
              <a:buChar char="§"/>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20</a:t>
            </a:fld>
            <a:endParaRPr lang="fr-BE" dirty="0">
              <a:solidFill>
                <a:srgbClr val="FFFFFF"/>
              </a:solidFill>
            </a:endParaRPr>
          </a:p>
        </p:txBody>
      </p:sp>
      <p:pic>
        <p:nvPicPr>
          <p:cNvPr id="18" name="Picture 6" descr="C:\Documents and Settings\csaintjean\Mes documents\Mes images\diapositivesZacek\ps061.jpg"/>
          <p:cNvPicPr>
            <a:picLocks noChangeAspect="1" noChangeArrowheads="1"/>
          </p:cNvPicPr>
          <p:nvPr/>
        </p:nvPicPr>
        <p:blipFill>
          <a:blip r:embed="rId3" cstate="print"/>
          <a:srcRect/>
          <a:stretch>
            <a:fillRect/>
          </a:stretch>
        </p:blipFill>
        <p:spPr bwMode="auto">
          <a:xfrm>
            <a:off x="3151828" y="1460558"/>
            <a:ext cx="2696058" cy="1336292"/>
          </a:xfrm>
          <a:prstGeom prst="rect">
            <a:avLst/>
          </a:prstGeom>
          <a:noFill/>
        </p:spPr>
      </p:pic>
      <p:grpSp>
        <p:nvGrpSpPr>
          <p:cNvPr id="21" name="Group 20"/>
          <p:cNvGrpSpPr/>
          <p:nvPr/>
        </p:nvGrpSpPr>
        <p:grpSpPr>
          <a:xfrm>
            <a:off x="92920" y="1492374"/>
            <a:ext cx="2988122" cy="1336292"/>
            <a:chOff x="2411759" y="2132856"/>
            <a:chExt cx="2268598" cy="1686188"/>
          </a:xfrm>
        </p:grpSpPr>
        <p:pic>
          <p:nvPicPr>
            <p:cNvPr id="20" name="Picture 6" descr="C:\Documents and Settings\csaintjean\Mes documents\Mes images\diapositivesZacek\ps040.jpg"/>
            <p:cNvPicPr>
              <a:picLocks noChangeAspect="1" noChangeArrowheads="1"/>
            </p:cNvPicPr>
            <p:nvPr/>
          </p:nvPicPr>
          <p:blipFill>
            <a:blip r:embed="rId4" cstate="print"/>
            <a:srcRect/>
            <a:stretch>
              <a:fillRect/>
            </a:stretch>
          </p:blipFill>
          <p:spPr bwMode="auto">
            <a:xfrm>
              <a:off x="2411759" y="2132856"/>
              <a:ext cx="2268597" cy="1686188"/>
            </a:xfrm>
            <a:prstGeom prst="rect">
              <a:avLst/>
            </a:prstGeom>
            <a:noFill/>
          </p:spPr>
        </p:pic>
        <p:sp>
          <p:nvSpPr>
            <p:cNvPr id="14" name="Rectangle 13"/>
            <p:cNvSpPr/>
            <p:nvPr/>
          </p:nvSpPr>
          <p:spPr>
            <a:xfrm>
              <a:off x="2953602" y="3472045"/>
              <a:ext cx="1726755" cy="338555"/>
            </a:xfrm>
            <a:prstGeom prst="rect">
              <a:avLst/>
            </a:prstGeom>
          </p:spPr>
          <p:txBody>
            <a:bodyPr wrap="none">
              <a:spAutoFit/>
            </a:bodyPr>
            <a:lstStyle/>
            <a:p>
              <a:pPr>
                <a:spcBef>
                  <a:spcPct val="50000"/>
                </a:spcBef>
              </a:pPr>
              <a:r>
                <a:rPr lang="fr-FR" sz="1600" i="1" dirty="0" err="1">
                  <a:solidFill>
                    <a:srgbClr val="FF0000"/>
                  </a:solidFill>
                  <a:latin typeface="Palatino Linotype" pitchFamily="18" charset="0"/>
                </a:rPr>
                <a:t>Loma</a:t>
              </a:r>
              <a:r>
                <a:rPr lang="fr-FR" sz="1600" i="1" dirty="0">
                  <a:solidFill>
                    <a:srgbClr val="FF0000"/>
                  </a:solidFill>
                  <a:latin typeface="Palatino Linotype" pitchFamily="18" charset="0"/>
                </a:rPr>
                <a:t> </a:t>
              </a:r>
              <a:r>
                <a:rPr lang="fr-FR" sz="1600" i="1" dirty="0" err="1">
                  <a:solidFill>
                    <a:srgbClr val="FF0000"/>
                  </a:solidFill>
                  <a:latin typeface="Palatino Linotype" pitchFamily="18" charset="0"/>
                </a:rPr>
                <a:t>Prieta</a:t>
              </a:r>
              <a:r>
                <a:rPr lang="fr-FR" sz="1600" i="1" dirty="0">
                  <a:solidFill>
                    <a:srgbClr val="FF0000"/>
                  </a:solidFill>
                  <a:latin typeface="Palatino Linotype" pitchFamily="18" charset="0"/>
                </a:rPr>
                <a:t> -1989</a:t>
              </a:r>
            </a:p>
          </p:txBody>
        </p:sp>
      </p:grpSp>
      <p:grpSp>
        <p:nvGrpSpPr>
          <p:cNvPr id="24" name="Group 23"/>
          <p:cNvGrpSpPr/>
          <p:nvPr/>
        </p:nvGrpSpPr>
        <p:grpSpPr>
          <a:xfrm>
            <a:off x="82643" y="2894256"/>
            <a:ext cx="3141104" cy="1254824"/>
            <a:chOff x="7335249" y="3013928"/>
            <a:chExt cx="1883142" cy="1487596"/>
          </a:xfrm>
        </p:grpSpPr>
        <p:pic>
          <p:nvPicPr>
            <p:cNvPr id="22" name="Picture 21" descr="C:\Documents and Settings\csaintjean\Mes documents\Mes images\diapositivesZacek\ps016.jpg"/>
            <p:cNvPicPr>
              <a:picLocks noChangeAspect="1" noChangeArrowheads="1"/>
            </p:cNvPicPr>
            <p:nvPr/>
          </p:nvPicPr>
          <p:blipFill>
            <a:blip r:embed="rId5" cstate="print"/>
            <a:srcRect/>
            <a:stretch>
              <a:fillRect/>
            </a:stretch>
          </p:blipFill>
          <p:spPr bwMode="auto">
            <a:xfrm>
              <a:off x="7335249" y="3013928"/>
              <a:ext cx="1800200" cy="1487596"/>
            </a:xfrm>
            <a:prstGeom prst="rect">
              <a:avLst/>
            </a:prstGeom>
            <a:noFill/>
          </p:spPr>
        </p:pic>
        <p:sp>
          <p:nvSpPr>
            <p:cNvPr id="23" name="Rectangle 22"/>
            <p:cNvSpPr/>
            <p:nvPr/>
          </p:nvSpPr>
          <p:spPr>
            <a:xfrm>
              <a:off x="7463615" y="4049517"/>
              <a:ext cx="1754776" cy="400109"/>
            </a:xfrm>
            <a:prstGeom prst="rect">
              <a:avLst/>
            </a:prstGeom>
          </p:spPr>
          <p:txBody>
            <a:bodyPr wrap="none">
              <a:spAutoFit/>
            </a:bodyPr>
            <a:lstStyle/>
            <a:p>
              <a:pPr>
                <a:spcBef>
                  <a:spcPct val="50000"/>
                </a:spcBef>
              </a:pPr>
              <a:r>
                <a:rPr lang="fr-FR" sz="2000" i="1" dirty="0">
                  <a:solidFill>
                    <a:srgbClr val="FF0000"/>
                  </a:solidFill>
                  <a:latin typeface="Palatino Linotype" pitchFamily="18" charset="0"/>
                </a:rPr>
                <a:t>Turquie – 1997</a:t>
              </a:r>
            </a:p>
          </p:txBody>
        </p:sp>
      </p:grpSp>
      <p:pic>
        <p:nvPicPr>
          <p:cNvPr id="25" name="Picture 5" descr="C:\Documents and Settings\csaintjean\Mes documents\Mes images\diapositivesZacek\ps093.jpg"/>
          <p:cNvPicPr>
            <a:picLocks noChangeAspect="1" noChangeArrowheads="1"/>
          </p:cNvPicPr>
          <p:nvPr/>
        </p:nvPicPr>
        <p:blipFill>
          <a:blip r:embed="rId6" cstate="print"/>
          <a:srcRect/>
          <a:stretch>
            <a:fillRect/>
          </a:stretch>
        </p:blipFill>
        <p:spPr bwMode="auto">
          <a:xfrm>
            <a:off x="3151828" y="2840362"/>
            <a:ext cx="2679914" cy="1308718"/>
          </a:xfrm>
          <a:prstGeom prst="rect">
            <a:avLst/>
          </a:prstGeom>
          <a:noFill/>
        </p:spPr>
      </p:pic>
      <p:sp>
        <p:nvSpPr>
          <p:cNvPr id="26" name="Rectangle 25"/>
          <p:cNvSpPr/>
          <p:nvPr/>
        </p:nvSpPr>
        <p:spPr>
          <a:xfrm>
            <a:off x="3399691" y="3568164"/>
            <a:ext cx="2184188" cy="400110"/>
          </a:xfrm>
          <a:prstGeom prst="rect">
            <a:avLst/>
          </a:prstGeom>
        </p:spPr>
        <p:txBody>
          <a:bodyPr wrap="none">
            <a:spAutoFit/>
          </a:bodyPr>
          <a:lstStyle/>
          <a:p>
            <a:pPr>
              <a:spcBef>
                <a:spcPct val="50000"/>
              </a:spcBef>
            </a:pPr>
            <a:r>
              <a:rPr lang="fr-FR" sz="2000" i="1" dirty="0">
                <a:solidFill>
                  <a:srgbClr val="FF0000"/>
                </a:solidFill>
                <a:latin typeface="Palatino Linotype" pitchFamily="18" charset="0"/>
              </a:rPr>
              <a:t>Japon : </a:t>
            </a:r>
            <a:r>
              <a:rPr lang="fr-FR" sz="2000" i="1" dirty="0" err="1">
                <a:solidFill>
                  <a:srgbClr val="FF0000"/>
                </a:solidFill>
                <a:latin typeface="Palatino Linotype" pitchFamily="18" charset="0"/>
              </a:rPr>
              <a:t>Tokachi</a:t>
            </a:r>
            <a:r>
              <a:rPr lang="fr-FR" sz="2000" i="1" dirty="0">
                <a:solidFill>
                  <a:srgbClr val="FF0000"/>
                </a:solidFill>
                <a:latin typeface="Palatino Linotype" pitchFamily="18" charset="0"/>
              </a:rPr>
              <a:t> </a:t>
            </a:r>
            <a:r>
              <a:rPr lang="fr-FR" sz="2000" i="1" dirty="0" err="1">
                <a:solidFill>
                  <a:srgbClr val="FF0000"/>
                </a:solidFill>
                <a:latin typeface="Palatino Linotype" pitchFamily="18" charset="0"/>
              </a:rPr>
              <a:t>Oki</a:t>
            </a:r>
            <a:endParaRPr lang="fr-FR" sz="2000" i="1" dirty="0">
              <a:solidFill>
                <a:srgbClr val="FF0000"/>
              </a:solidFill>
              <a:latin typeface="Palatino Linotype" pitchFamily="18" charset="0"/>
            </a:endParaRPr>
          </a:p>
        </p:txBody>
      </p:sp>
      <p:pic>
        <p:nvPicPr>
          <p:cNvPr id="2" name="Picture 1">
            <a:extLst>
              <a:ext uri="{FF2B5EF4-FFF2-40B4-BE49-F238E27FC236}">
                <a16:creationId xmlns:a16="http://schemas.microsoft.com/office/drawing/2014/main" id="{3BFD8488-96BE-4EA9-90A9-B1D22D60858F}"/>
              </a:ext>
            </a:extLst>
          </p:cNvPr>
          <p:cNvPicPr>
            <a:picLocks noChangeAspect="1"/>
          </p:cNvPicPr>
          <p:nvPr/>
        </p:nvPicPr>
        <p:blipFill>
          <a:blip r:embed="rId7"/>
          <a:stretch>
            <a:fillRect/>
          </a:stretch>
        </p:blipFill>
        <p:spPr>
          <a:xfrm>
            <a:off x="5935028" y="1460558"/>
            <a:ext cx="2898219" cy="2688522"/>
          </a:xfrm>
          <a:prstGeom prst="rect">
            <a:avLst/>
          </a:prstGeom>
        </p:spPr>
      </p:pic>
    </p:spTree>
    <p:extLst>
      <p:ext uri="{BB962C8B-B14F-4D97-AF65-F5344CB8AC3E}">
        <p14:creationId xmlns:p14="http://schemas.microsoft.com/office/powerpoint/2010/main" val="1737266868"/>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696744"/>
          </a:xfrm>
          <a:prstGeom prst="rect">
            <a:avLst/>
          </a:prstGeom>
          <a:ln>
            <a:solidFill>
              <a:schemeClr val="accent1"/>
            </a:solidFill>
          </a:ln>
        </p:spPr>
        <p:txBody>
          <a:bodyPr/>
          <a:lstStyle/>
          <a:p>
            <a:pPr marL="285750" indent="-285750">
              <a:lnSpc>
                <a:spcPct val="150000"/>
              </a:lnSpc>
              <a:buFont typeface="Wingdings" panose="05000000000000000000" pitchFamily="2" charset="2"/>
              <a:buChar char="§"/>
            </a:pPr>
            <a:r>
              <a:rPr lang="en-US" sz="1800" dirty="0">
                <a:latin typeface="Palatino Linotype" pitchFamily="18" charset="0"/>
              </a:rPr>
              <a:t>Avoid flexible ground floors (lack of infill walls at ground level, transparency at ground level, different ground floor height at upper levels for commercial use).</a:t>
            </a:r>
            <a:endParaRPr lang="fr-FR" sz="1800"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fr-FR" sz="1800" dirty="0" err="1">
                <a:latin typeface="Palatino Linotype" pitchFamily="18" charset="0"/>
              </a:rPr>
              <a:t>Avoid</a:t>
            </a:r>
            <a:r>
              <a:rPr lang="fr-FR" sz="1800" dirty="0">
                <a:latin typeface="Palatino Linotype" pitchFamily="18" charset="0"/>
              </a:rPr>
              <a:t> flexible </a:t>
            </a:r>
            <a:r>
              <a:rPr lang="fr-FR" sz="1800" dirty="0" err="1">
                <a:latin typeface="Palatino Linotype" pitchFamily="18" charset="0"/>
              </a:rPr>
              <a:t>upper</a:t>
            </a:r>
            <a:r>
              <a:rPr lang="fr-FR" sz="1800" dirty="0">
                <a:latin typeface="Palatino Linotype" pitchFamily="18" charset="0"/>
              </a:rPr>
              <a:t> </a:t>
            </a:r>
            <a:r>
              <a:rPr lang="fr-FR" sz="1800" dirty="0" err="1">
                <a:latin typeface="Palatino Linotype" pitchFamily="18" charset="0"/>
              </a:rPr>
              <a:t>floors</a:t>
            </a:r>
            <a:endParaRPr lang="fr-FR" sz="1800"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en-US" sz="1800" dirty="0">
                <a:latin typeface="Palatino Linotype" pitchFamily="18" charset="0"/>
              </a:rPr>
              <a:t>Avoid partial frame infilling! (Avoid short columns and poor stiffness distribution)</a:t>
            </a:r>
            <a:endParaRPr lang="fr-FR" sz="1800" dirty="0">
              <a:latin typeface="Palatino Linotype" pitchFamily="18" charset="0"/>
            </a:endParaRPr>
          </a:p>
          <a:p>
            <a:pPr algn="just">
              <a:lnSpc>
                <a:spcPct val="150000"/>
              </a:lnSpc>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dirty="0"/>
          </a:p>
          <a:p>
            <a:pPr marL="285750" indent="-285750" algn="just">
              <a:lnSpc>
                <a:spcPct val="150000"/>
              </a:lnSpc>
              <a:buFont typeface="Wingdings" panose="05000000000000000000" pitchFamily="2" charset="2"/>
              <a:buChar char="§"/>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21</a:t>
            </a:fld>
            <a:endParaRPr lang="fr-BE"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29" y="1060957"/>
            <a:ext cx="300173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3" y="1052736"/>
            <a:ext cx="273630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991" y="1052736"/>
            <a:ext cx="281250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5" y="3068960"/>
            <a:ext cx="2664295" cy="157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087136"/>
            <a:ext cx="2520281" cy="15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3" y="3104752"/>
            <a:ext cx="3024334" cy="15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983155" y="4621694"/>
            <a:ext cx="1590514" cy="242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5040958"/>
            <a:ext cx="2543671" cy="159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5040959"/>
            <a:ext cx="3240360" cy="169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948716"/>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696744"/>
          </a:xfrm>
          <a:prstGeom prst="rect">
            <a:avLst/>
          </a:prstGeom>
          <a:ln>
            <a:solidFill>
              <a:schemeClr val="accent1"/>
            </a:solidFill>
          </a:ln>
        </p:spPr>
        <p:txBody>
          <a:bodyPr/>
          <a:lstStyle/>
          <a:p>
            <a:pPr marL="285750" indent="-285750">
              <a:lnSpc>
                <a:spcPct val="150000"/>
              </a:lnSpc>
              <a:buFont typeface="Wingdings" panose="05000000000000000000" pitchFamily="2" charset="2"/>
              <a:buChar char="§"/>
            </a:pPr>
            <a:r>
              <a:rPr lang="en-US" sz="1800" dirty="0">
                <a:latin typeface="Palatino Linotype" pitchFamily="18" charset="0"/>
              </a:rPr>
              <a:t>Avoid infilling frames with masonry</a:t>
            </a:r>
            <a:endParaRPr lang="fr-FR" sz="1800"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en-US" sz="1800" dirty="0">
                <a:latin typeface="Palatino Linotype" pitchFamily="18" charset="0"/>
              </a:rPr>
              <a:t>For buildings stabilized by shear walls, two slender reinforced concrete shear walls in each principal direction are often sufficient</a:t>
            </a:r>
            <a:endParaRPr lang="fr-FR" sz="1800"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en-US" sz="1800" dirty="0">
                <a:latin typeface="Palatino Linotype" pitchFamily="18" charset="0"/>
              </a:rPr>
              <a:t>Avoid stiffness and strength discontinuities! (Avoid short columns and poor stiffness distribution)</a:t>
            </a:r>
            <a:endParaRPr lang="fr-FR" sz="1800"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dirty="0"/>
          </a:p>
          <a:p>
            <a:pPr marL="285750" indent="-285750" algn="just">
              <a:lnSpc>
                <a:spcPct val="150000"/>
              </a:lnSpc>
              <a:buFont typeface="Wingdings" panose="05000000000000000000" pitchFamily="2" charset="2"/>
              <a:buChar char="§"/>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22</a:t>
            </a:fld>
            <a:endParaRPr lang="fr-BE" dirty="0">
              <a:solidFill>
                <a:srgbClr val="FFFFFF"/>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04" y="620688"/>
            <a:ext cx="4017838" cy="120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068" y="606996"/>
            <a:ext cx="2762250" cy="122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590056"/>
            <a:ext cx="2948235" cy="201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564904"/>
            <a:ext cx="2500684" cy="201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2244" y="5094128"/>
            <a:ext cx="2085602" cy="153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5527" y="5040587"/>
            <a:ext cx="2030810" cy="164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293966"/>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696744"/>
          </a:xfrm>
          <a:prstGeom prst="rect">
            <a:avLst/>
          </a:prstGeom>
          <a:ln>
            <a:solidFill>
              <a:schemeClr val="accent1"/>
            </a:solidFill>
          </a:ln>
        </p:spPr>
        <p:txBody>
          <a:bodyPr/>
          <a:lstStyle/>
          <a:p>
            <a:pPr marL="285750" indent="-285750">
              <a:lnSpc>
                <a:spcPct val="150000"/>
              </a:lnSpc>
              <a:buFont typeface="Wingdings" panose="05000000000000000000" pitchFamily="2" charset="2"/>
              <a:buChar char="§"/>
            </a:pPr>
            <a:r>
              <a:rPr lang="fr-FR" sz="1800" b="1" i="1" dirty="0" err="1">
                <a:latin typeface="Palatino Linotype" pitchFamily="18" charset="0"/>
              </a:rPr>
              <a:t>Avoid</a:t>
            </a:r>
            <a:r>
              <a:rPr lang="fr-FR" sz="1800" b="1" i="1" dirty="0">
                <a:latin typeface="Palatino Linotype" pitchFamily="18" charset="0"/>
              </a:rPr>
              <a:t> </a:t>
            </a:r>
            <a:r>
              <a:rPr lang="fr-FR" sz="1800" b="1" i="1" dirty="0" err="1">
                <a:latin typeface="Palatino Linotype" pitchFamily="18" charset="0"/>
              </a:rPr>
              <a:t>stabilization</a:t>
            </a:r>
            <a:r>
              <a:rPr lang="fr-FR" sz="1800" b="1" i="1" dirty="0">
                <a:latin typeface="Palatino Linotype" pitchFamily="18" charset="0"/>
              </a:rPr>
              <a:t> </a:t>
            </a:r>
            <a:r>
              <a:rPr lang="fr-FR" sz="1800" b="1" i="1" dirty="0" err="1">
                <a:latin typeface="Palatino Linotype" pitchFamily="18" charset="0"/>
              </a:rPr>
              <a:t>discontinuities</a:t>
            </a:r>
            <a:r>
              <a:rPr lang="fr-FR" sz="1800" b="1" i="1" dirty="0">
                <a:latin typeface="Palatino Linotype" pitchFamily="18" charset="0"/>
              </a:rPr>
              <a:t>: </a:t>
            </a: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en-US" sz="1800" b="1" i="1" dirty="0">
                <a:latin typeface="Palatino Linotype" pitchFamily="18" charset="0"/>
              </a:rPr>
              <a:t>Avoid non-symmetric stabilizations.</a:t>
            </a:r>
          </a:p>
          <a:p>
            <a:pPr algn="just">
              <a:lnSpc>
                <a:spcPct val="150000"/>
              </a:lnSpc>
            </a:pPr>
            <a:r>
              <a:rPr lang="en-US" sz="1800" dirty="0">
                <a:latin typeface="Palatino Linotype" pitchFamily="18" charset="0"/>
              </a:rPr>
              <a:t>Buildings exposed to vertical axis torsion during earthquakes can suffer severe damage. The shape of buildings can contribute to torsion when it leads to different horizontal dimensions (depths) within the same building.</a:t>
            </a:r>
          </a:p>
          <a:p>
            <a:pPr algn="just">
              <a:lnSpc>
                <a:spcPct val="150000"/>
              </a:lnSpc>
            </a:pPr>
            <a:r>
              <a:rPr lang="fr-FR" sz="1050" dirty="0"/>
              <a:t> </a:t>
            </a:r>
            <a:br>
              <a:rPr lang="fr-FR" sz="1050" dirty="0"/>
            </a:br>
            <a:endParaRPr lang="fr-FR" sz="1800" b="1" i="1" dirty="0">
              <a:latin typeface="Palatino Linotype" pitchFamily="18" charset="0"/>
            </a:endParaRPr>
          </a:p>
          <a:p>
            <a:pPr algn="just">
              <a:lnSpc>
                <a:spcPct val="150000"/>
              </a:lnSpc>
            </a:pPr>
            <a:br>
              <a:rPr lang="fr-FR" sz="1800" dirty="0">
                <a:latin typeface="Times-Roman"/>
              </a:rPr>
            </a:br>
            <a:endParaRPr lang="fr-FR" sz="1800" b="0" i="0" dirty="0">
              <a:effectLst/>
              <a:latin typeface="Times-Roman"/>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algn="just">
              <a:lnSpc>
                <a:spcPct val="150000"/>
              </a:lnSpc>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dirty="0"/>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23</a:t>
            </a:fld>
            <a:endParaRPr lang="fr-BE"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771" y="110095"/>
            <a:ext cx="2160240" cy="144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36484"/>
            <a:ext cx="1907704" cy="144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4" y="3068960"/>
            <a:ext cx="194007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2641" y="3112524"/>
            <a:ext cx="1872208" cy="169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D2BA219-4D6C-7D8F-B3FB-930B52CDBE1C}"/>
              </a:ext>
            </a:extLst>
          </p:cNvPr>
          <p:cNvPicPr>
            <a:picLocks noChangeAspect="1"/>
          </p:cNvPicPr>
          <p:nvPr/>
        </p:nvPicPr>
        <p:blipFill>
          <a:blip r:embed="rId7"/>
          <a:stretch>
            <a:fillRect/>
          </a:stretch>
        </p:blipFill>
        <p:spPr>
          <a:xfrm>
            <a:off x="151283" y="4928592"/>
            <a:ext cx="1904577" cy="1728192"/>
          </a:xfrm>
          <a:prstGeom prst="rect">
            <a:avLst/>
          </a:prstGeom>
        </p:spPr>
      </p:pic>
      <p:pic>
        <p:nvPicPr>
          <p:cNvPr id="7" name="Picture 6">
            <a:extLst>
              <a:ext uri="{FF2B5EF4-FFF2-40B4-BE49-F238E27FC236}">
                <a16:creationId xmlns:a16="http://schemas.microsoft.com/office/drawing/2014/main" id="{AEC171D2-A001-1CD8-9553-378C9B8515C1}"/>
              </a:ext>
            </a:extLst>
          </p:cNvPr>
          <p:cNvPicPr>
            <a:picLocks noChangeAspect="1"/>
          </p:cNvPicPr>
          <p:nvPr/>
        </p:nvPicPr>
        <p:blipFill>
          <a:blip r:embed="rId8"/>
          <a:stretch>
            <a:fillRect/>
          </a:stretch>
        </p:blipFill>
        <p:spPr>
          <a:xfrm>
            <a:off x="2108643" y="4921039"/>
            <a:ext cx="2006205" cy="1756951"/>
          </a:xfrm>
          <a:prstGeom prst="rect">
            <a:avLst/>
          </a:prstGeom>
        </p:spPr>
      </p:pic>
      <p:pic>
        <p:nvPicPr>
          <p:cNvPr id="9" name="Picture 8">
            <a:extLst>
              <a:ext uri="{FF2B5EF4-FFF2-40B4-BE49-F238E27FC236}">
                <a16:creationId xmlns:a16="http://schemas.microsoft.com/office/drawing/2014/main" id="{33E5ADDF-59FE-9F10-7658-0A0A49A1DC85}"/>
              </a:ext>
            </a:extLst>
          </p:cNvPr>
          <p:cNvPicPr>
            <a:picLocks noChangeAspect="1"/>
          </p:cNvPicPr>
          <p:nvPr/>
        </p:nvPicPr>
        <p:blipFill>
          <a:blip r:embed="rId9"/>
          <a:stretch>
            <a:fillRect/>
          </a:stretch>
        </p:blipFill>
        <p:spPr>
          <a:xfrm>
            <a:off x="4319911" y="3161326"/>
            <a:ext cx="4743450" cy="3286125"/>
          </a:xfrm>
          <a:prstGeom prst="rect">
            <a:avLst/>
          </a:prstGeom>
        </p:spPr>
      </p:pic>
    </p:spTree>
    <p:extLst>
      <p:ext uri="{BB962C8B-B14F-4D97-AF65-F5344CB8AC3E}">
        <p14:creationId xmlns:p14="http://schemas.microsoft.com/office/powerpoint/2010/main" val="1433912754"/>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696744"/>
          </a:xfrm>
          <a:prstGeom prst="rect">
            <a:avLst/>
          </a:prstGeom>
          <a:ln>
            <a:solidFill>
              <a:schemeClr val="accent1"/>
            </a:solidFill>
          </a:ln>
        </p:spPr>
        <p:txBody>
          <a:bodyPr/>
          <a:lstStyle/>
          <a:p>
            <a:pPr marL="285750" indent="-285750">
              <a:lnSpc>
                <a:spcPct val="150000"/>
              </a:lnSpc>
              <a:buFont typeface="Wingdings" panose="05000000000000000000" pitchFamily="2" charset="2"/>
              <a:buChar char="§"/>
            </a:pPr>
            <a:r>
              <a:rPr lang="fr-FR" sz="1800" dirty="0" err="1">
                <a:latin typeface="Palatino Linotype" pitchFamily="18" charset="0"/>
              </a:rPr>
              <a:t>Avoid</a:t>
            </a:r>
            <a:r>
              <a:rPr lang="fr-FR" sz="1800" dirty="0">
                <a:latin typeface="Palatino Linotype" pitchFamily="18" charset="0"/>
              </a:rPr>
              <a:t> </a:t>
            </a:r>
            <a:r>
              <a:rPr lang="fr-FR" sz="1800" dirty="0" err="1">
                <a:latin typeface="Palatino Linotype" pitchFamily="18" charset="0"/>
              </a:rPr>
              <a:t>stabilization</a:t>
            </a:r>
            <a:r>
              <a:rPr lang="fr-FR" sz="1800" dirty="0">
                <a:latin typeface="Palatino Linotype" pitchFamily="18" charset="0"/>
              </a:rPr>
              <a:t> </a:t>
            </a:r>
            <a:r>
              <a:rPr lang="fr-FR" sz="1800" dirty="0" err="1">
                <a:latin typeface="Palatino Linotype" pitchFamily="18" charset="0"/>
              </a:rPr>
              <a:t>discontinuities</a:t>
            </a:r>
            <a:r>
              <a:rPr lang="fr-FR" sz="1800" dirty="0">
                <a:latin typeface="Palatino Linotype" pitchFamily="18" charset="0"/>
              </a:rPr>
              <a:t>.</a:t>
            </a: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fr-FR" sz="1800" dirty="0" err="1">
                <a:latin typeface="Palatino Linotype" pitchFamily="18" charset="0"/>
              </a:rPr>
              <a:t>Avoid</a:t>
            </a:r>
            <a:r>
              <a:rPr lang="fr-FR" sz="1800" dirty="0">
                <a:latin typeface="Palatino Linotype" pitchFamily="18" charset="0"/>
              </a:rPr>
              <a:t> </a:t>
            </a:r>
            <a:r>
              <a:rPr lang="fr-FR" sz="1800" dirty="0" err="1">
                <a:latin typeface="Palatino Linotype" pitchFamily="18" charset="0"/>
              </a:rPr>
              <a:t>asymmetric</a:t>
            </a:r>
            <a:r>
              <a:rPr lang="fr-FR" sz="1800" dirty="0">
                <a:latin typeface="Palatino Linotype" pitchFamily="18" charset="0"/>
              </a:rPr>
              <a:t> </a:t>
            </a:r>
            <a:r>
              <a:rPr lang="fr-FR" sz="1800" dirty="0" err="1">
                <a:latin typeface="Palatino Linotype" pitchFamily="18" charset="0"/>
              </a:rPr>
              <a:t>stabilizations</a:t>
            </a:r>
            <a:r>
              <a:rPr lang="fr-FR" sz="1800" dirty="0">
                <a:latin typeface="Palatino Linotype" pitchFamily="18" charset="0"/>
              </a:rPr>
              <a:t>.</a:t>
            </a: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en-US" sz="1800" dirty="0">
                <a:latin typeface="Palatino Linotype" pitchFamily="18" charset="0"/>
              </a:rPr>
              <a:t>Design appropriate joints between two buildings' facades.</a:t>
            </a:r>
          </a:p>
          <a:p>
            <a:pPr marL="285750" indent="-285750" algn="just">
              <a:lnSpc>
                <a:spcPct val="150000"/>
              </a:lnSpc>
              <a:buFont typeface="Wingdings" panose="05000000000000000000" pitchFamily="2" charset="2"/>
              <a:buChar char="§"/>
            </a:pPr>
            <a:endParaRPr lang="en-US" sz="1800" b="1" i="1" dirty="0">
              <a:latin typeface="Palatino Linotype" pitchFamily="18" charset="0"/>
            </a:endParaRPr>
          </a:p>
          <a:p>
            <a:pPr marL="285750" indent="-285750" algn="just">
              <a:lnSpc>
                <a:spcPct val="150000"/>
              </a:lnSpc>
              <a:buFont typeface="Wingdings" panose="05000000000000000000" pitchFamily="2" charset="2"/>
              <a:buChar char="§"/>
            </a:pPr>
            <a:endParaRPr lang="en-US" sz="1800" b="1" i="1" dirty="0">
              <a:latin typeface="Palatino Linotype" pitchFamily="18" charset="0"/>
            </a:endParaRPr>
          </a:p>
          <a:p>
            <a:pPr marL="285750" indent="-285750" algn="just">
              <a:lnSpc>
                <a:spcPct val="150000"/>
              </a:lnSpc>
              <a:buFont typeface="Wingdings" panose="05000000000000000000" pitchFamily="2" charset="2"/>
              <a:buChar char="§"/>
            </a:pPr>
            <a:endParaRPr lang="en-US" sz="1800" b="1" i="1" dirty="0">
              <a:latin typeface="Palatino Linotype" pitchFamily="18" charset="0"/>
            </a:endParaRPr>
          </a:p>
          <a:p>
            <a:pPr marL="285750" indent="-285750" algn="just">
              <a:lnSpc>
                <a:spcPct val="150000"/>
              </a:lnSpc>
              <a:buFont typeface="Wingdings" panose="05000000000000000000" pitchFamily="2" charset="2"/>
              <a:buChar char="§"/>
            </a:pPr>
            <a:endParaRPr lang="en-US" sz="1800" b="1" i="1" dirty="0">
              <a:latin typeface="Palatino Linotype" pitchFamily="18" charset="0"/>
            </a:endParaRPr>
          </a:p>
          <a:p>
            <a:pPr algn="just">
              <a:lnSpc>
                <a:spcPct val="150000"/>
              </a:lnSpc>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sym typeface="Wingdings" pitchFamily="2" charset="2"/>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dirty="0"/>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24</a:t>
            </a:fld>
            <a:endParaRPr lang="fr-BE"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76672"/>
            <a:ext cx="2160240" cy="171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76673"/>
            <a:ext cx="2443907" cy="171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3" y="2636912"/>
            <a:ext cx="266429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2636912"/>
            <a:ext cx="252028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4797152"/>
            <a:ext cx="1824409" cy="168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4797152"/>
            <a:ext cx="2085775" cy="168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5008" y="4797152"/>
            <a:ext cx="1962336" cy="168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741639"/>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44624"/>
            <a:ext cx="9144000" cy="6813376"/>
          </a:xfrm>
          <a:prstGeom prst="rect">
            <a:avLst/>
          </a:prstGeom>
          <a:ln>
            <a:solidFill>
              <a:schemeClr val="accent1"/>
            </a:solidFill>
          </a:ln>
        </p:spPr>
        <p:txBody>
          <a:bodyPr/>
          <a:lstStyle/>
          <a:p>
            <a:pPr marL="285750" indent="-285750">
              <a:lnSpc>
                <a:spcPct val="150000"/>
              </a:lnSpc>
              <a:buFont typeface="Wingdings" panose="05000000000000000000" pitchFamily="2" charset="2"/>
              <a:buChar char="§"/>
            </a:pPr>
            <a:r>
              <a:rPr lang="en-US" sz="1800" b="1" i="1" dirty="0">
                <a:latin typeface="Palatino Linotype" pitchFamily="18" charset="0"/>
              </a:rPr>
              <a:t>Avoid openings for pipes, ventilation channels in load-bearing walls.</a:t>
            </a:r>
          </a:p>
          <a:p>
            <a:pPr marL="285750" indent="-285750">
              <a:lnSpc>
                <a:spcPct val="150000"/>
              </a:lnSpc>
              <a:buFont typeface="Wingdings" panose="05000000000000000000" pitchFamily="2" charset="2"/>
              <a:buChar char="§"/>
            </a:pPr>
            <a:endParaRPr lang="en-US" sz="1800" b="1" i="1" dirty="0">
              <a:latin typeface="Palatino Linotype" pitchFamily="18" charset="0"/>
            </a:endParaRPr>
          </a:p>
          <a:p>
            <a:pPr marL="285750" indent="-285750">
              <a:lnSpc>
                <a:spcPct val="150000"/>
              </a:lnSpc>
              <a:buFont typeface="Wingdings" panose="05000000000000000000" pitchFamily="2" charset="2"/>
              <a:buChar char="§"/>
            </a:pPr>
            <a:endParaRPr lang="en-US" sz="1800" b="1" i="1" dirty="0">
              <a:latin typeface="Palatino Linotype" pitchFamily="18" charset="0"/>
            </a:endParaRPr>
          </a:p>
          <a:p>
            <a:pPr marL="285750" indent="-285750">
              <a:lnSpc>
                <a:spcPct val="150000"/>
              </a:lnSpc>
              <a:buFont typeface="Wingdings" panose="05000000000000000000" pitchFamily="2" charset="2"/>
              <a:buChar char="§"/>
            </a:pPr>
            <a:endParaRPr lang="en-US" sz="1800" b="1" i="1" dirty="0">
              <a:latin typeface="Palatino Linotype" pitchFamily="18" charset="0"/>
            </a:endParaRPr>
          </a:p>
          <a:p>
            <a:pPr marL="285750" indent="-285750">
              <a:lnSpc>
                <a:spcPct val="150000"/>
              </a:lnSpc>
              <a:buFont typeface="Wingdings" panose="05000000000000000000" pitchFamily="2" charset="2"/>
              <a:buChar char="§"/>
            </a:pPr>
            <a:endParaRPr lang="en-US"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r>
              <a:rPr lang="fr-FR" sz="1800" b="1" i="1" dirty="0">
                <a:latin typeface="Palatino Linotype" pitchFamily="18" charset="0"/>
              </a:rPr>
              <a:t>Promote ductile </a:t>
            </a:r>
            <a:r>
              <a:rPr lang="fr-FR" sz="1800" b="1" i="1" dirty="0" err="1">
                <a:latin typeface="Palatino Linotype" pitchFamily="18" charset="0"/>
              </a:rPr>
              <a:t>load-bearing</a:t>
            </a:r>
            <a:r>
              <a:rPr lang="fr-FR" sz="1800" b="1" i="1" dirty="0">
                <a:latin typeface="Palatino Linotype" pitchFamily="18" charset="0"/>
              </a:rPr>
              <a:t> structures.</a:t>
            </a: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algn="just">
              <a:lnSpc>
                <a:spcPct val="150000"/>
              </a:lnSpc>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a:p>
            <a:pPr marL="285750" indent="-285750" algn="just">
              <a:lnSpc>
                <a:spcPct val="150000"/>
              </a:lnSpc>
              <a:buFont typeface="Wingdings" panose="05000000000000000000" pitchFamily="2" charset="2"/>
              <a:buChar char="§"/>
            </a:pPr>
            <a:endParaRPr lang="fr-FR" sz="1800" b="1" i="1" dirty="0">
              <a:latin typeface="Palatino Linotype" pitchFamily="18" charset="0"/>
            </a:endParaRPr>
          </a:p>
        </p:txBody>
      </p:sp>
      <p:sp>
        <p:nvSpPr>
          <p:cNvPr id="5" name="Espace réservé du numéro de diapositive 4"/>
          <p:cNvSpPr>
            <a:spLocks noGrp="1"/>
          </p:cNvSpPr>
          <p:nvPr>
            <p:ph type="sldNum" sz="quarter" idx="12"/>
          </p:nvPr>
        </p:nvSpPr>
        <p:spPr>
          <a:xfrm>
            <a:off x="8715127" y="6428184"/>
            <a:ext cx="393377" cy="457200"/>
          </a:xfrm>
        </p:spPr>
        <p:txBody>
          <a:bodyPr/>
          <a:lstStyle/>
          <a:p>
            <a:fld id="{CF4668DC-857F-487D-BFFA-8C0CA5037977}" type="slidenum">
              <a:rPr lang="fr-BE" smtClean="0">
                <a:solidFill>
                  <a:srgbClr val="FFFFFF"/>
                </a:solidFill>
              </a:rPr>
              <a:pPr/>
              <a:t>25</a:t>
            </a:fld>
            <a:endParaRPr lang="fr-BE" dirty="0">
              <a:solidFill>
                <a:srgbClr val="FFFFFF"/>
              </a:solidFill>
            </a:endParaRPr>
          </a:p>
        </p:txBody>
      </p:sp>
      <p:grpSp>
        <p:nvGrpSpPr>
          <p:cNvPr id="3" name="Group 2"/>
          <p:cNvGrpSpPr/>
          <p:nvPr/>
        </p:nvGrpSpPr>
        <p:grpSpPr>
          <a:xfrm>
            <a:off x="984076" y="584684"/>
            <a:ext cx="3851302" cy="1692188"/>
            <a:chOff x="1174675" y="584684"/>
            <a:chExt cx="4713987" cy="2016224"/>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675" y="584684"/>
              <a:ext cx="288607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70597" y="1959744"/>
              <a:ext cx="1718065" cy="338554"/>
            </a:xfrm>
            <a:prstGeom prst="rect">
              <a:avLst/>
            </a:prstGeom>
            <a:noFill/>
          </p:spPr>
          <p:txBody>
            <a:bodyPr wrap="square" rtlCol="0">
              <a:spAutoFit/>
            </a:bodyPr>
            <a:lstStyle/>
            <a:p>
              <a:r>
                <a:rPr lang="fr-FR" sz="1600" dirty="0"/>
                <a:t>not </a:t>
              </a:r>
              <a:r>
                <a:rPr lang="fr-FR" sz="1600" dirty="0" err="1"/>
                <a:t>allowed</a:t>
              </a:r>
              <a:endParaRPr lang="fr-FR" sz="1600" dirty="0"/>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231" y="2453714"/>
            <a:ext cx="3523072" cy="1580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522" y="584684"/>
            <a:ext cx="2229941" cy="179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5180" y="570223"/>
            <a:ext cx="2044103" cy="179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7"/>
          <a:stretch>
            <a:fillRect/>
          </a:stretch>
        </p:blipFill>
        <p:spPr>
          <a:xfrm>
            <a:off x="47700" y="3284984"/>
            <a:ext cx="5293343" cy="3338075"/>
          </a:xfrm>
          <a:prstGeom prst="rect">
            <a:avLst/>
          </a:prstGeom>
        </p:spPr>
      </p:pic>
    </p:spTree>
    <p:extLst>
      <p:ext uri="{BB962C8B-B14F-4D97-AF65-F5344CB8AC3E}">
        <p14:creationId xmlns:p14="http://schemas.microsoft.com/office/powerpoint/2010/main" val="4091934128"/>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71950" cy="6741368"/>
          </a:xfrm>
          <a:prstGeom prst="rect">
            <a:avLst/>
          </a:prstGeom>
          <a:ln>
            <a:solidFill>
              <a:schemeClr val="accent1"/>
            </a:solidFill>
          </a:ln>
        </p:spPr>
        <p:txBody>
          <a:bodyPr/>
          <a:lstStyle/>
          <a:p>
            <a:pPr marL="342900" indent="-342900" algn="just">
              <a:lnSpc>
                <a:spcPct val="150000"/>
              </a:lnSpc>
              <a:buFont typeface="Wingdings" panose="05000000000000000000" pitchFamily="2" charset="2"/>
              <a:buChar char="Ø"/>
            </a:pPr>
            <a:endParaRPr lang="fr-FR" sz="1800" b="1" dirty="0">
              <a:solidFill>
                <a:srgbClr val="FFC000"/>
              </a:solidFill>
            </a:endParaRPr>
          </a:p>
          <a:p>
            <a:pPr marL="342900" indent="-342900" algn="just">
              <a:lnSpc>
                <a:spcPct val="150000"/>
              </a:lnSpc>
              <a:buFont typeface="Wingdings" panose="05000000000000000000" pitchFamily="2" charset="2"/>
              <a:buChar char="Ø"/>
            </a:pPr>
            <a:endParaRPr lang="fr-FR" sz="1800" b="1" dirty="0">
              <a:solidFill>
                <a:srgbClr val="FFC000"/>
              </a:solidFill>
            </a:endParaRPr>
          </a:p>
          <a:p>
            <a:pPr marL="342900" indent="-342900" algn="just">
              <a:lnSpc>
                <a:spcPct val="150000"/>
              </a:lnSpc>
              <a:buFont typeface="Wingdings" panose="05000000000000000000" pitchFamily="2" charset="2"/>
              <a:buChar char="Ø"/>
            </a:pPr>
            <a:endParaRPr lang="fr-FR" sz="1800" b="1" dirty="0">
              <a:solidFill>
                <a:srgbClr val="FFC000"/>
              </a:solidFill>
            </a:endParaRPr>
          </a:p>
          <a:p>
            <a:pPr algn="just">
              <a:lnSpc>
                <a:spcPct val="150000"/>
              </a:lnSpc>
              <a:buFont typeface="Wingdings" panose="05000000000000000000" pitchFamily="2" charset="2"/>
              <a:buChar char="Ø"/>
            </a:pPr>
            <a:r>
              <a:rPr lang="en-US" sz="1800" b="1" dirty="0">
                <a:solidFill>
                  <a:srgbClr val="FFC000"/>
                </a:solidFill>
              </a:rPr>
              <a:t>Simplicity of Plan: </a:t>
            </a:r>
            <a:r>
              <a:rPr lang="en-US" sz="1800" dirty="0"/>
              <a:t>Buildings with angles are considered irregular. These angles occur at the junction of two parts with different stiffness.</a:t>
            </a:r>
            <a:endParaRPr lang="fr-FR" sz="1800" dirty="0"/>
          </a:p>
          <a:p>
            <a:pPr algn="just">
              <a:lnSpc>
                <a:spcPct val="150000"/>
              </a:lnSpc>
              <a:buFont typeface="Wingdings" panose="05000000000000000000" pitchFamily="2" charset="2"/>
              <a:buChar char="Ø"/>
            </a:pPr>
            <a:endParaRPr lang="fr-FR" sz="1800" dirty="0"/>
          </a:p>
          <a:p>
            <a:pPr algn="just">
              <a:lnSpc>
                <a:spcPct val="150000"/>
              </a:lnSpc>
              <a:buFont typeface="Wingdings" panose="05000000000000000000" pitchFamily="2" charset="2"/>
              <a:buChar char="Ø"/>
            </a:pPr>
            <a:endParaRPr lang="fr-FR" sz="1800" dirty="0"/>
          </a:p>
          <a:p>
            <a:pPr algn="just">
              <a:lnSpc>
                <a:spcPct val="150000"/>
              </a:lnSpc>
              <a:buFont typeface="Wingdings" panose="05000000000000000000" pitchFamily="2" charset="2"/>
              <a:buChar char="Ø"/>
            </a:pPr>
            <a:endParaRPr lang="fr-FR" sz="1800" dirty="0"/>
          </a:p>
          <a:p>
            <a:pPr algn="just">
              <a:lnSpc>
                <a:spcPct val="150000"/>
              </a:lnSpc>
            </a:pPr>
            <a:r>
              <a:rPr lang="en-US" sz="1800" dirty="0"/>
              <a:t>The difference in stiffness leads to differential oscillations, resulting in stress concentrations. To address this situation, three approaches are possible:</a:t>
            </a:r>
          </a:p>
          <a:p>
            <a:pPr algn="just">
              <a:lnSpc>
                <a:spcPct val="150000"/>
              </a:lnSpc>
            </a:pPr>
            <a:r>
              <a:rPr lang="en-US" sz="1800" dirty="0"/>
              <a:t>- Choose shapes without reentrant angles.</a:t>
            </a:r>
          </a:p>
          <a:p>
            <a:pPr algn="just">
              <a:lnSpc>
                <a:spcPct val="150000"/>
              </a:lnSpc>
            </a:pPr>
            <a:r>
              <a:rPr lang="en-US" sz="1800" dirty="0"/>
              <a:t>- Divide the building into simple volumes using seismic joints (Fig a).</a:t>
            </a:r>
          </a:p>
          <a:p>
            <a:pPr algn="just">
              <a:lnSpc>
                <a:spcPct val="150000"/>
              </a:lnSpc>
            </a:pPr>
            <a:r>
              <a:rPr lang="en-US" sz="1800" dirty="0"/>
              <a:t>- Simplify the plan shape (Fig b)</a:t>
            </a:r>
            <a:endParaRPr lang="fr-FR" sz="1800" dirty="0"/>
          </a:p>
          <a:p>
            <a:pPr algn="just">
              <a:lnSpc>
                <a:spcPct val="150000"/>
              </a:lnSpc>
            </a:pPr>
            <a:r>
              <a:rPr lang="en-US" sz="1800" dirty="0"/>
              <a:t>When it comes to plan regularity, two types are identified:</a:t>
            </a: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a:xfrm>
            <a:off x="8532440" y="6224736"/>
            <a:ext cx="418772" cy="457200"/>
          </a:xfrm>
        </p:spPr>
        <p:txBody>
          <a:bodyPr/>
          <a:lstStyle/>
          <a:p>
            <a:fld id="{CF4668DC-857F-487D-BFFA-8C0CA5037977}" type="slidenum">
              <a:rPr lang="fr-BE" smtClean="0">
                <a:solidFill>
                  <a:srgbClr val="FFFFFF"/>
                </a:solidFill>
              </a:rPr>
              <a:pPr/>
              <a:t>3</a:t>
            </a:fld>
            <a:endParaRPr lang="fr-BE" dirty="0">
              <a:solidFill>
                <a:srgbClr val="FFFFFF"/>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482" y="1777946"/>
            <a:ext cx="4327706" cy="1651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12" y="2204865"/>
            <a:ext cx="3700362" cy="123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0518" y="5980022"/>
            <a:ext cx="4621461" cy="72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733" y="5964733"/>
            <a:ext cx="395191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46708" y="132129"/>
            <a:ext cx="1440160" cy="1232559"/>
            <a:chOff x="6156176" y="3058121"/>
            <a:chExt cx="1666875" cy="1695450"/>
          </a:xfrm>
        </p:grpSpPr>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058121"/>
              <a:ext cx="1666875" cy="1695450"/>
            </a:xfrm>
            <a:prstGeom prst="rect">
              <a:avLst/>
            </a:prstGeom>
            <a:ln/>
          </p:spPr>
          <p:style>
            <a:lnRef idx="2">
              <a:schemeClr val="dk1"/>
            </a:lnRef>
            <a:fillRef idx="1">
              <a:schemeClr val="lt1"/>
            </a:fillRef>
            <a:effectRef idx="0">
              <a:schemeClr val="dk1"/>
            </a:effectRef>
            <a:fontRef idx="minor">
              <a:schemeClr val="dk1"/>
            </a:fontRef>
          </p:style>
        </p:pic>
        <p:cxnSp>
          <p:nvCxnSpPr>
            <p:cNvPr id="11" name="Straight Connector 10"/>
            <p:cNvCxnSpPr/>
            <p:nvPr/>
          </p:nvCxnSpPr>
          <p:spPr bwMode="auto">
            <a:xfrm>
              <a:off x="6732240" y="3717032"/>
              <a:ext cx="0" cy="1036539"/>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pic>
        <p:nvPicPr>
          <p:cNvPr id="1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9449" y="129862"/>
            <a:ext cx="1407577"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3687" y="129862"/>
            <a:ext cx="172819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2874" y="157897"/>
            <a:ext cx="2160240" cy="119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847330"/>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7384"/>
            <a:ext cx="9144000" cy="6741368"/>
          </a:xfrm>
          <a:prstGeom prst="rect">
            <a:avLst/>
          </a:prstGeom>
          <a:ln>
            <a:solidFill>
              <a:schemeClr val="accent1"/>
            </a:solidFill>
          </a:ln>
        </p:spPr>
        <p:txBody>
          <a:bodyPr/>
          <a:lstStyle/>
          <a:p>
            <a:pPr marL="285750" indent="-285750" algn="just">
              <a:lnSpc>
                <a:spcPct val="150000"/>
              </a:lnSpc>
              <a:buFont typeface="Wingdings" panose="05000000000000000000" pitchFamily="2" charset="2"/>
              <a:buChar char="Ø"/>
            </a:pPr>
            <a:r>
              <a:rPr lang="fr-FR" sz="1800" dirty="0" err="1">
                <a:solidFill>
                  <a:srgbClr val="00CC66"/>
                </a:solidFill>
              </a:rPr>
              <a:t>Geometric</a:t>
            </a:r>
            <a:r>
              <a:rPr lang="fr-FR" sz="1800" dirty="0">
                <a:solidFill>
                  <a:srgbClr val="00CC66"/>
                </a:solidFill>
              </a:rPr>
              <a:t> Plan </a:t>
            </a:r>
            <a:r>
              <a:rPr lang="fr-FR" sz="1800" dirty="0" err="1">
                <a:solidFill>
                  <a:srgbClr val="00CC66"/>
                </a:solidFill>
              </a:rPr>
              <a:t>Regularity</a:t>
            </a:r>
            <a:r>
              <a:rPr lang="fr-FR" sz="1800" dirty="0">
                <a:solidFill>
                  <a:srgbClr val="00CC66"/>
                </a:solidFill>
              </a:rPr>
              <a:t>:</a:t>
            </a:r>
          </a:p>
          <a:p>
            <a:pPr algn="just">
              <a:lnSpc>
                <a:spcPct val="150000"/>
              </a:lnSpc>
            </a:pPr>
            <a:r>
              <a:rPr lang="fr-FR" sz="1800" dirty="0">
                <a:solidFill>
                  <a:srgbClr val="00CC66"/>
                </a:solidFill>
              </a:rPr>
              <a:t>- </a:t>
            </a:r>
            <a:r>
              <a:rPr lang="en-US" sz="1800" dirty="0"/>
              <a:t>According to </a:t>
            </a:r>
            <a:r>
              <a:rPr lang="en-US" sz="1800" dirty="0">
                <a:solidFill>
                  <a:srgbClr val="00B050"/>
                </a:solidFill>
              </a:rPr>
              <a:t>RPA 2024 Paragraph §3.7.1.a</a:t>
            </a:r>
            <a:r>
              <a:rPr lang="en-US" sz="1800" dirty="0"/>
              <a:t>, the shape of the building should be compact, with a length-to-width ratio of the floor plan between:</a:t>
            </a:r>
          </a:p>
          <a:p>
            <a:pPr algn="just">
              <a:lnSpc>
                <a:spcPct val="150000"/>
              </a:lnSpc>
            </a:pPr>
            <a:r>
              <a:rPr lang="en-US" sz="1800" dirty="0"/>
              <a:t>The sum of the dimensions of the recessed or projecting parts of the building in a given direction must </a:t>
            </a:r>
            <a:r>
              <a:rPr lang="en-US" sz="1800" dirty="0">
                <a:solidFill>
                  <a:srgbClr val="00B050"/>
                </a:solidFill>
              </a:rPr>
              <a:t>not exceed 25% of the total dimension of the building in that direction</a:t>
            </a:r>
            <a:r>
              <a:rPr lang="en-US" sz="1800" dirty="0"/>
              <a:t>.</a:t>
            </a:r>
            <a:r>
              <a:rPr lang="fr-FR" sz="1700" dirty="0"/>
              <a:t>.             </a:t>
            </a:r>
          </a:p>
          <a:p>
            <a:pPr marL="285750" indent="-285750" algn="just">
              <a:lnSpc>
                <a:spcPct val="150000"/>
              </a:lnSpc>
              <a:buFont typeface="Wingdings" panose="05000000000000000000" pitchFamily="2" charset="2"/>
              <a:buChar char="Ø"/>
            </a:pPr>
            <a:endParaRPr lang="fr-FR" sz="1800" dirty="0"/>
          </a:p>
          <a:p>
            <a:pPr marL="285750" indent="-285750" algn="just">
              <a:lnSpc>
                <a:spcPct val="150000"/>
              </a:lnSpc>
              <a:buFont typeface="Wingdings" panose="05000000000000000000" pitchFamily="2" charset="2"/>
              <a:buChar char="Ø"/>
            </a:pPr>
            <a:endParaRPr lang="fr-FR" sz="1800" dirty="0"/>
          </a:p>
          <a:p>
            <a:pPr marL="285750" indent="-285750" algn="just">
              <a:lnSpc>
                <a:spcPct val="150000"/>
              </a:lnSpc>
              <a:buFont typeface="Wingdings" panose="05000000000000000000" pitchFamily="2" charset="2"/>
              <a:buChar char="Ø"/>
            </a:pPr>
            <a:endParaRPr lang="fr-FR" sz="1800" dirty="0"/>
          </a:p>
          <a:p>
            <a:pPr algn="just">
              <a:lnSpc>
                <a:spcPct val="150000"/>
              </a:lnSpc>
            </a:pPr>
            <a:endParaRPr lang="fr-FR" sz="1800" dirty="0"/>
          </a:p>
          <a:p>
            <a:pPr algn="just">
              <a:lnSpc>
                <a:spcPct val="150000"/>
              </a:lnSpc>
            </a:pPr>
            <a:r>
              <a:rPr lang="en-US" sz="1800" dirty="0"/>
              <a:t>The advantage of the ratio (Lx/Ly) is to limit the influence of ground deformations on the structure. Therefore, it is desirable not to exceed a ratio of 4 between Lx and Ly or to divide the building using seismic joints.</a:t>
            </a:r>
          </a:p>
          <a:p>
            <a:pPr algn="just">
              <a:lnSpc>
                <a:spcPct val="150000"/>
              </a:lnSpc>
            </a:pPr>
            <a:endParaRPr lang="fr-FR" sz="1800" dirty="0"/>
          </a:p>
          <a:p>
            <a:pPr algn="just">
              <a:lnSpc>
                <a:spcPct val="150000"/>
              </a:lnSpc>
              <a:buFont typeface="Wingdings" panose="05000000000000000000" pitchFamily="2" charset="2"/>
              <a:buChar char="Ø"/>
            </a:pPr>
            <a:endParaRPr lang="fr-FR" sz="1800" dirty="0"/>
          </a:p>
          <a:p>
            <a:pPr algn="just">
              <a:lnSpc>
                <a:spcPct val="150000"/>
              </a:lnSpc>
              <a:buFont typeface="Wingdings" panose="05000000000000000000" pitchFamily="2" charset="2"/>
              <a:buChar char="Ø"/>
            </a:pPr>
            <a:r>
              <a:rPr lang="fr-FR" sz="1800" dirty="0"/>
              <a:t> </a:t>
            </a:r>
            <a:r>
              <a:rPr lang="en-US" sz="1800" dirty="0"/>
              <a:t>Limit openings in floor surfaces: </a:t>
            </a:r>
            <a:r>
              <a:rPr lang="en-US" sz="1800" dirty="0">
                <a:solidFill>
                  <a:srgbClr val="00B050"/>
                </a:solidFill>
              </a:rPr>
              <a:t>RPA 2024, Paragraph §3.7.1.a.4</a:t>
            </a:r>
          </a:p>
          <a:p>
            <a:pPr algn="just">
              <a:lnSpc>
                <a:spcPct val="150000"/>
              </a:lnSpc>
            </a:pPr>
            <a:r>
              <a:rPr lang="en-US" sz="1800" dirty="0">
                <a:solidFill>
                  <a:srgbClr val="FFC000"/>
                </a:solidFill>
              </a:rPr>
              <a:t>Examples</a:t>
            </a:r>
            <a:r>
              <a:rPr lang="en-US" sz="1800" dirty="0"/>
              <a:t>: stairwells, elevator shafts</a:t>
            </a:r>
            <a:endParaRPr lang="fr-FR" sz="1800" dirty="0"/>
          </a:p>
          <a:p>
            <a:pPr algn="just">
              <a:lnSpc>
                <a:spcPct val="150000"/>
              </a:lnSpc>
            </a:pPr>
            <a:endParaRPr lang="fr-FR" sz="1800" dirty="0"/>
          </a:p>
          <a:p>
            <a:pPr algn="just">
              <a:lnSpc>
                <a:spcPct val="150000"/>
              </a:lnSpc>
            </a:pPr>
            <a:endParaRPr lang="fr-FR" sz="1800" dirty="0"/>
          </a:p>
          <a:p>
            <a:pPr marL="285750" indent="-285750" algn="just">
              <a:lnSpc>
                <a:spcPct val="150000"/>
              </a:lnSpc>
              <a:buFont typeface="Wingdings" panose="05000000000000000000" pitchFamily="2" charset="2"/>
              <a:buChar char="Ø"/>
            </a:pPr>
            <a:endParaRPr lang="fr-FR" sz="1800" dirty="0"/>
          </a:p>
          <a:p>
            <a:pPr algn="just">
              <a:lnSpc>
                <a:spcPct val="150000"/>
              </a:lnSpc>
            </a:pPr>
            <a:endParaRPr lang="fr-FR" sz="1800" dirty="0"/>
          </a:p>
          <a:p>
            <a:pPr>
              <a:lnSpc>
                <a:spcPct val="150000"/>
              </a:lnSpc>
            </a:pPr>
            <a:endParaRPr lang="fr-FR" sz="2000" b="1" dirty="0">
              <a:solidFill>
                <a:srgbClr val="FFFF00"/>
              </a:solidFill>
            </a:endParaRPr>
          </a:p>
          <a:p>
            <a:pPr>
              <a:lnSpc>
                <a:spcPct val="150000"/>
              </a:lnSpc>
            </a:pPr>
            <a:endParaRPr lang="fr-FR" sz="2000" b="1" dirty="0">
              <a:solidFill>
                <a:srgbClr val="FFFF00"/>
              </a:solidFill>
            </a:endParaRPr>
          </a:p>
          <a:p>
            <a:pPr>
              <a:lnSpc>
                <a:spcPct val="150000"/>
              </a:lnSpc>
            </a:pPr>
            <a:endParaRPr lang="fr-FR" sz="2000" dirty="0"/>
          </a:p>
          <a:p>
            <a:pPr>
              <a:lnSpc>
                <a:spcPct val="150000"/>
              </a:lnSpc>
            </a:pPr>
            <a:endParaRPr lang="fr-FR" sz="2000" dirty="0"/>
          </a:p>
        </p:txBody>
      </p:sp>
      <p:sp>
        <p:nvSpPr>
          <p:cNvPr id="5" name="Espace réservé du numéro de diapositive 4"/>
          <p:cNvSpPr>
            <a:spLocks noGrp="1"/>
          </p:cNvSpPr>
          <p:nvPr>
            <p:ph type="sldNum" sz="quarter" idx="12"/>
          </p:nvPr>
        </p:nvSpPr>
        <p:spPr>
          <a:xfrm>
            <a:off x="8532440" y="6173131"/>
            <a:ext cx="357808" cy="457200"/>
          </a:xfrm>
        </p:spPr>
        <p:txBody>
          <a:bodyPr/>
          <a:lstStyle/>
          <a:p>
            <a:fld id="{CF4668DC-857F-487D-BFFA-8C0CA5037977}" type="slidenum">
              <a:rPr lang="fr-BE" smtClean="0">
                <a:solidFill>
                  <a:srgbClr val="FFFFFF"/>
                </a:solidFill>
              </a:rPr>
              <a:pPr/>
              <a:t>4</a:t>
            </a:fld>
            <a:endParaRPr lang="fr-BE" dirty="0">
              <a:solidFill>
                <a:srgbClr val="FFFFFF"/>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748" y="865807"/>
            <a:ext cx="8382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67" y="4941168"/>
            <a:ext cx="268444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905" y="4941168"/>
            <a:ext cx="509587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365" y="6229362"/>
            <a:ext cx="1605533" cy="4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a:extLst>
              <a:ext uri="{FF2B5EF4-FFF2-40B4-BE49-F238E27FC236}">
                <a16:creationId xmlns:a16="http://schemas.microsoft.com/office/drawing/2014/main" id="{44A268E0-1FD0-7A35-E2B0-1B7985DEF715}"/>
              </a:ext>
            </a:extLst>
          </p:cNvPr>
          <p:cNvPicPr>
            <a:picLocks noChangeAspect="1"/>
          </p:cNvPicPr>
          <p:nvPr/>
        </p:nvPicPr>
        <p:blipFill>
          <a:blip r:embed="rId7"/>
          <a:stretch>
            <a:fillRect/>
          </a:stretch>
        </p:blipFill>
        <p:spPr>
          <a:xfrm>
            <a:off x="1043608" y="2056511"/>
            <a:ext cx="7488832" cy="1732530"/>
          </a:xfrm>
          <a:prstGeom prst="rect">
            <a:avLst/>
          </a:prstGeom>
        </p:spPr>
      </p:pic>
    </p:spTree>
    <p:extLst>
      <p:ext uri="{BB962C8B-B14F-4D97-AF65-F5344CB8AC3E}">
        <p14:creationId xmlns:p14="http://schemas.microsoft.com/office/powerpoint/2010/main" val="1937572803"/>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8992" cy="6741368"/>
          </a:xfrm>
          <a:prstGeom prst="rect">
            <a:avLst/>
          </a:prstGeom>
          <a:ln>
            <a:solidFill>
              <a:schemeClr val="accent1"/>
            </a:solidFill>
          </a:ln>
        </p:spPr>
        <p:txBody>
          <a:bodyPr/>
          <a:lstStyle/>
          <a:p>
            <a:pPr algn="just">
              <a:lnSpc>
                <a:spcPct val="150000"/>
              </a:lnSpc>
            </a:pPr>
            <a:r>
              <a:rPr lang="en-US" sz="1800" dirty="0"/>
              <a:t>"We must therefore seek simple symmetric plans or divide complex symmetric plans with seismic joints. It should be noted that the beneficial effect of architectural geometric symmetry can be entirely negated by asymmetry in the load-bearing system (structural irregularity). In this case, the center of masses will be offset from the center of stiffness, and the construction will be subjected to vertical axis torsion, which will be greater the further apart these two centers are from each other."</a:t>
            </a:r>
          </a:p>
          <a:p>
            <a:pPr marL="285750" indent="-285750" algn="just">
              <a:lnSpc>
                <a:spcPct val="150000"/>
              </a:lnSpc>
              <a:buFont typeface="Wingdings" panose="05000000000000000000" pitchFamily="2" charset="2"/>
              <a:buChar char="Ø"/>
            </a:pPr>
            <a:r>
              <a:rPr lang="en-US" sz="1800" dirty="0">
                <a:solidFill>
                  <a:srgbClr val="00CC66"/>
                </a:solidFill>
              </a:rPr>
              <a:t>Structural Plan Regularity:</a:t>
            </a:r>
          </a:p>
          <a:p>
            <a:pPr algn="just">
              <a:lnSpc>
                <a:spcPct val="150000"/>
              </a:lnSpc>
            </a:pPr>
            <a:r>
              <a:rPr lang="en-US" sz="1800" dirty="0"/>
              <a:t>According to </a:t>
            </a:r>
            <a:r>
              <a:rPr lang="en-US" sz="1800" dirty="0">
                <a:solidFill>
                  <a:srgbClr val="FFC000"/>
                </a:solidFill>
              </a:rPr>
              <a:t>RPA 2024, Paragraph §3.7.1.a.2</a:t>
            </a:r>
            <a:r>
              <a:rPr lang="en-US" sz="1800" dirty="0"/>
              <a:t>: At each level and for each calculation direction, the distance between the center of gravity of masses and the center of stiffness does </a:t>
            </a:r>
            <a:r>
              <a:rPr lang="en-US" sz="1800" dirty="0">
                <a:solidFill>
                  <a:srgbClr val="00CC66"/>
                </a:solidFill>
              </a:rPr>
              <a:t>not exceed 15%</a:t>
            </a:r>
            <a:r>
              <a:rPr lang="en-US" sz="1800" dirty="0"/>
              <a:t> of the building's dimension measured perpendicular to the direction of the considered seismic action:</a:t>
            </a:r>
          </a:p>
          <a:p>
            <a:pPr algn="just">
              <a:lnSpc>
                <a:spcPct val="150000"/>
              </a:lnSpc>
            </a:pPr>
            <a:r>
              <a:rPr lang="en-US" sz="1800" dirty="0"/>
              <a:t>To achieve maximum overall torsional stiffness, elements capable of providing torsional stiffness to the structure should be placed as close as possible to the perimeter of the construction.</a:t>
            </a:r>
            <a:endParaRPr lang="fr-FR" sz="2000" b="1" dirty="0"/>
          </a:p>
          <a:p>
            <a:pPr>
              <a:lnSpc>
                <a:spcPct val="150000"/>
              </a:lnSpc>
            </a:pPr>
            <a:endParaRPr lang="fr-FR" sz="2000" dirty="0"/>
          </a:p>
          <a:p>
            <a:pPr>
              <a:lnSpc>
                <a:spcPct val="150000"/>
              </a:lnSpc>
            </a:pPr>
            <a:endParaRPr lang="fr-FR" sz="2000" dirty="0"/>
          </a:p>
        </p:txBody>
      </p:sp>
      <p:sp>
        <p:nvSpPr>
          <p:cNvPr id="5" name="Espace réservé du numéro de diapositive 4"/>
          <p:cNvSpPr>
            <a:spLocks noGrp="1"/>
          </p:cNvSpPr>
          <p:nvPr>
            <p:ph type="sldNum" sz="quarter" idx="12"/>
          </p:nvPr>
        </p:nvSpPr>
        <p:spPr>
          <a:xfrm>
            <a:off x="8820471" y="6400800"/>
            <a:ext cx="300633" cy="457200"/>
          </a:xfrm>
        </p:spPr>
        <p:txBody>
          <a:bodyPr/>
          <a:lstStyle/>
          <a:p>
            <a:fld id="{CF4668DC-857F-487D-BFFA-8C0CA5037977}" type="slidenum">
              <a:rPr lang="fr-BE" smtClean="0">
                <a:solidFill>
                  <a:srgbClr val="FFFFFF"/>
                </a:solidFill>
              </a:rPr>
              <a:pPr/>
              <a:t>5</a:t>
            </a:fld>
            <a:endParaRPr lang="fr-BE" dirty="0">
              <a:solidFill>
                <a:srgbClr val="FFFFFF"/>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149080"/>
            <a:ext cx="2427910" cy="57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5220072" y="5493166"/>
            <a:ext cx="3600400" cy="1216472"/>
            <a:chOff x="4139952" y="5007742"/>
            <a:chExt cx="4401294" cy="1661618"/>
          </a:xfrm>
        </p:grpSpPr>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6640"/>
            <a:stretch/>
          </p:blipFill>
          <p:spPr bwMode="auto">
            <a:xfrm>
              <a:off x="4139952" y="5007742"/>
              <a:ext cx="1974304" cy="1661618"/>
            </a:xfrm>
            <a:prstGeom prst="rect">
              <a:avLst/>
            </a:prstGeom>
            <a:ln>
              <a:noFill/>
            </a:ln>
          </p:spPr>
          <p:style>
            <a:lnRef idx="2">
              <a:schemeClr val="dk1"/>
            </a:lnRef>
            <a:fillRef idx="1">
              <a:schemeClr val="lt1"/>
            </a:fillRef>
            <a:effectRef idx="0">
              <a:schemeClr val="dk1"/>
            </a:effectRef>
            <a:fontRef idx="minor">
              <a:schemeClr val="dk1"/>
            </a:fontRef>
          </p:style>
        </p:pic>
        <p:grpSp>
          <p:nvGrpSpPr>
            <p:cNvPr id="11" name="Group 10"/>
            <p:cNvGrpSpPr/>
            <p:nvPr/>
          </p:nvGrpSpPr>
          <p:grpSpPr>
            <a:xfrm>
              <a:off x="6084168" y="5013176"/>
              <a:ext cx="2457078" cy="1654052"/>
              <a:chOff x="6300192" y="4662984"/>
              <a:chExt cx="2457078" cy="2123008"/>
            </a:xfrm>
          </p:grpSpPr>
          <p:pic>
            <p:nvPicPr>
              <p:cNvPr id="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8483"/>
              <a:stretch/>
            </p:blipFill>
            <p:spPr bwMode="auto">
              <a:xfrm>
                <a:off x="6300192" y="4662984"/>
                <a:ext cx="2457078" cy="2123008"/>
              </a:xfrm>
              <a:prstGeom prst="rect">
                <a:avLst/>
              </a:prstGeom>
              <a:ln>
                <a:noFill/>
              </a:ln>
            </p:spPr>
            <p:style>
              <a:lnRef idx="2">
                <a:schemeClr val="dk1"/>
              </a:lnRef>
              <a:fillRef idx="1">
                <a:schemeClr val="lt1"/>
              </a:fillRef>
              <a:effectRef idx="0">
                <a:schemeClr val="dk1"/>
              </a:effectRef>
              <a:fontRef idx="minor">
                <a:schemeClr val="dk1"/>
              </a:fontRef>
            </p:style>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4880147"/>
                <a:ext cx="561975" cy="295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4"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8966"/>
          <a:stretch/>
        </p:blipFill>
        <p:spPr bwMode="auto">
          <a:xfrm>
            <a:off x="3146092" y="5493166"/>
            <a:ext cx="2001971" cy="1214911"/>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558599161"/>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8506" y="44624"/>
            <a:ext cx="9065494" cy="6696744"/>
          </a:xfrm>
          <a:prstGeom prst="rect">
            <a:avLst/>
          </a:prstGeom>
          <a:ln>
            <a:solidFill>
              <a:schemeClr val="accent1"/>
            </a:solidFill>
          </a:ln>
        </p:spPr>
        <p:txBody>
          <a:bodyPr/>
          <a:lstStyle/>
          <a:p>
            <a:pPr algn="just">
              <a:lnSpc>
                <a:spcPct val="150000"/>
              </a:lnSpc>
            </a:pPr>
            <a:r>
              <a:rPr lang="en-US" sz="1800" b="1" dirty="0">
                <a:solidFill>
                  <a:srgbClr val="FFC000"/>
                </a:solidFill>
              </a:rPr>
              <a:t>3.2 Elevation Regularity: </a:t>
            </a:r>
            <a:r>
              <a:rPr lang="en-US" sz="1800" dirty="0"/>
              <a:t>In elevation, the regularity of shapes, distribution of masses, and stiffness are just as crucial as in the plan. The absence of simplicity or symmetry along two axes is generally more detrimental in elevation than in the plan. </a:t>
            </a:r>
          </a:p>
          <a:p>
            <a:pPr algn="just">
              <a:lnSpc>
                <a:spcPct val="150000"/>
              </a:lnSpc>
            </a:pPr>
            <a:r>
              <a:rPr lang="en-US" sz="1800" dirty="0">
                <a:solidFill>
                  <a:srgbClr val="00CC66"/>
                </a:solidFill>
              </a:rPr>
              <a:t>Geometric Elevation Regularity: </a:t>
            </a:r>
            <a:r>
              <a:rPr lang="en-US" sz="1800" dirty="0"/>
              <a:t>According to RPA 2024, Paragraph §3.7.1.b.4: In the case of setbacks in elevation, the variation in building dimensions between two successive levels does not exceed 20% in both directions.</a:t>
            </a:r>
          </a:p>
          <a:p>
            <a:pPr algn="just">
              <a:lnSpc>
                <a:spcPct val="150000"/>
              </a:lnSpc>
            </a:pPr>
            <a:endParaRPr lang="en-US" sz="1800" dirty="0"/>
          </a:p>
          <a:p>
            <a:pPr algn="just">
              <a:lnSpc>
                <a:spcPct val="150000"/>
              </a:lnSpc>
            </a:pPr>
            <a:endParaRPr lang="en-US" sz="1800" dirty="0"/>
          </a:p>
          <a:p>
            <a:pPr algn="just">
              <a:lnSpc>
                <a:spcPct val="150000"/>
              </a:lnSpc>
            </a:pPr>
            <a:r>
              <a:rPr lang="en-US" sz="1800" dirty="0">
                <a:solidFill>
                  <a:srgbClr val="00CC66"/>
                </a:solidFill>
              </a:rPr>
              <a:t>Structural Elevation Regularity:</a:t>
            </a:r>
            <a:r>
              <a:rPr lang="en-US" sz="1800" dirty="0"/>
              <a:t> </a:t>
            </a:r>
          </a:p>
          <a:p>
            <a:pPr algn="just">
              <a:lnSpc>
                <a:spcPct val="150000"/>
              </a:lnSpc>
            </a:pPr>
            <a:r>
              <a:rPr lang="en-US" sz="1800" dirty="0"/>
              <a:t>Vertical structural irregularities that can unfavorably affect the seismic resistance of a building:</a:t>
            </a:r>
          </a:p>
          <a:p>
            <a:pPr algn="just">
              <a:lnSpc>
                <a:spcPct val="150000"/>
              </a:lnSpc>
            </a:pPr>
            <a:r>
              <a:rPr lang="en-US" sz="1800" dirty="0">
                <a:solidFill>
                  <a:srgbClr val="00CC66"/>
                </a:solidFill>
              </a:rPr>
              <a:t>Soft Story Irregularity: </a:t>
            </a:r>
            <a:r>
              <a:rPr lang="en-US" sz="1800" dirty="0"/>
              <a:t>This irregularity occurs when one or more stories are significantly more flexible (subjected to large deformations) than the stories located just above. A soft story is defined as one in which the lateral stiffness is </a:t>
            </a:r>
            <a:r>
              <a:rPr lang="en-US" sz="1800" dirty="0">
                <a:solidFill>
                  <a:srgbClr val="00CC66"/>
                </a:solidFill>
              </a:rPr>
              <a:t>less than 70% </a:t>
            </a:r>
            <a:r>
              <a:rPr lang="en-US" sz="1800" dirty="0"/>
              <a:t>of that of the story located just </a:t>
            </a:r>
            <a:r>
              <a:rPr lang="en-US" sz="1800" dirty="0">
                <a:solidFill>
                  <a:srgbClr val="00CC66"/>
                </a:solidFill>
              </a:rPr>
              <a:t>above or lower than 80% of the average lateral stiffness of the three stories immediately above</a:t>
            </a:r>
            <a:r>
              <a:rPr lang="en-US" sz="1800" dirty="0"/>
              <a:t>.</a:t>
            </a:r>
          </a:p>
          <a:p>
            <a:pPr algn="just">
              <a:lnSpc>
                <a:spcPct val="150000"/>
              </a:lnSpc>
            </a:pPr>
            <a:r>
              <a:rPr lang="en-US" sz="1800" dirty="0"/>
              <a:t>Where:</a:t>
            </a:r>
            <a:endParaRPr lang="fr-FR" sz="1800" dirty="0"/>
          </a:p>
          <a:p>
            <a:pPr algn="just">
              <a:lnSpc>
                <a:spcPct val="150000"/>
              </a:lnSpc>
              <a:buFont typeface="Wingdings" panose="05000000000000000000" pitchFamily="2" charset="2"/>
              <a:buChar char="Ø"/>
            </a:pPr>
            <a:endParaRPr lang="fr-FR" sz="1800" dirty="0"/>
          </a:p>
          <a:p>
            <a:pPr algn="just">
              <a:lnSpc>
                <a:spcPct val="150000"/>
              </a:lnSpc>
              <a:buFont typeface="Wingdings" panose="05000000000000000000" pitchFamily="2" charset="2"/>
              <a:buChar char="Ø"/>
            </a:pPr>
            <a:endParaRPr lang="fr-FR" sz="1800" dirty="0"/>
          </a:p>
          <a:p>
            <a:pPr algn="just">
              <a:lnSpc>
                <a:spcPct val="150000"/>
              </a:lnSpc>
              <a:buFont typeface="Wingdings" panose="05000000000000000000" pitchFamily="2" charset="2"/>
              <a:buChar char="Ø"/>
            </a:pPr>
            <a:endParaRPr lang="fr-FR" sz="1800" dirty="0"/>
          </a:p>
          <a:p>
            <a:pPr algn="just">
              <a:lnSpc>
                <a:spcPct val="150000"/>
              </a:lnSpc>
              <a:buFont typeface="Wingdings" panose="05000000000000000000" pitchFamily="2" charset="2"/>
              <a:buChar char="Ø"/>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r>
              <a:rPr lang="fr-FR" sz="1800" dirty="0"/>
              <a:t> </a:t>
            </a:r>
          </a:p>
          <a:p>
            <a:pPr algn="just">
              <a:lnSpc>
                <a:spcPct val="150000"/>
              </a:lnSpc>
            </a:pPr>
            <a:endParaRPr lang="fr-FR" sz="1800" dirty="0"/>
          </a:p>
          <a:p>
            <a:pPr marL="342900" indent="-342900" algn="just">
              <a:lnSpc>
                <a:spcPct val="150000"/>
              </a:lnSpc>
              <a:buFont typeface="Wingdings" panose="05000000000000000000" pitchFamily="2" charset="2"/>
              <a:buChar char="ü"/>
            </a:pPr>
            <a:endParaRPr lang="fr-FR" sz="1800" dirty="0"/>
          </a:p>
          <a:p>
            <a:pPr>
              <a:lnSpc>
                <a:spcPct val="150000"/>
              </a:lnSpc>
            </a:pPr>
            <a:endParaRPr lang="fr-FR" sz="2000" b="1" dirty="0">
              <a:solidFill>
                <a:srgbClr val="FFFF00"/>
              </a:solidFill>
            </a:endParaRPr>
          </a:p>
          <a:p>
            <a:pPr>
              <a:lnSpc>
                <a:spcPct val="150000"/>
              </a:lnSpc>
            </a:pPr>
            <a:endParaRPr lang="fr-FR" sz="2000" dirty="0"/>
          </a:p>
          <a:p>
            <a:pPr>
              <a:lnSpc>
                <a:spcPct val="150000"/>
              </a:lnSpc>
            </a:pPr>
            <a:endParaRPr lang="fr-FR" sz="2000" dirty="0"/>
          </a:p>
        </p:txBody>
      </p:sp>
      <p:sp>
        <p:nvSpPr>
          <p:cNvPr id="5" name="Espace réservé du numéro de diapositive 4"/>
          <p:cNvSpPr>
            <a:spLocks noGrp="1"/>
          </p:cNvSpPr>
          <p:nvPr>
            <p:ph type="sldNum" sz="quarter" idx="12"/>
          </p:nvPr>
        </p:nvSpPr>
        <p:spPr>
          <a:xfrm>
            <a:off x="7452320" y="6248400"/>
            <a:ext cx="1005880" cy="457200"/>
          </a:xfrm>
        </p:spPr>
        <p:txBody>
          <a:bodyPr/>
          <a:lstStyle/>
          <a:p>
            <a:fld id="{CF4668DC-857F-487D-BFFA-8C0CA5037977}" type="slidenum">
              <a:rPr lang="fr-BE" smtClean="0">
                <a:solidFill>
                  <a:srgbClr val="FFFFFF"/>
                </a:solidFill>
              </a:rPr>
              <a:pPr/>
              <a:t>6</a:t>
            </a:fld>
            <a:endParaRPr lang="fr-BE" dirty="0">
              <a:solidFill>
                <a:srgbClr val="FFFFFF"/>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224" b="24809"/>
          <a:stretch/>
        </p:blipFill>
        <p:spPr bwMode="auto">
          <a:xfrm>
            <a:off x="1133597" y="6032826"/>
            <a:ext cx="1919959" cy="48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3278"/>
          <a:stretch/>
        </p:blipFill>
        <p:spPr bwMode="auto">
          <a:xfrm>
            <a:off x="3995936" y="6093296"/>
            <a:ext cx="1571625" cy="4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a:extLst>
              <a:ext uri="{FF2B5EF4-FFF2-40B4-BE49-F238E27FC236}">
                <a16:creationId xmlns:a16="http://schemas.microsoft.com/office/drawing/2014/main" id="{5BC868D7-AFCC-A573-106E-BD3B18F0BBBE}"/>
              </a:ext>
            </a:extLst>
          </p:cNvPr>
          <p:cNvPicPr>
            <a:picLocks noChangeAspect="1"/>
          </p:cNvPicPr>
          <p:nvPr/>
        </p:nvPicPr>
        <p:blipFill>
          <a:blip r:embed="rId5"/>
          <a:stretch>
            <a:fillRect/>
          </a:stretch>
        </p:blipFill>
        <p:spPr>
          <a:xfrm>
            <a:off x="3347864" y="2132856"/>
            <a:ext cx="5616624" cy="1656184"/>
          </a:xfrm>
          <a:prstGeom prst="rect">
            <a:avLst/>
          </a:prstGeom>
        </p:spPr>
      </p:pic>
    </p:spTree>
    <p:extLst>
      <p:ext uri="{BB962C8B-B14F-4D97-AF65-F5344CB8AC3E}">
        <p14:creationId xmlns:p14="http://schemas.microsoft.com/office/powerpoint/2010/main" val="3108101950"/>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9036496" cy="6813376"/>
          </a:xfrm>
          <a:prstGeom prst="rect">
            <a:avLst/>
          </a:prstGeom>
          <a:ln>
            <a:solidFill>
              <a:schemeClr val="accent1"/>
            </a:solidFill>
          </a:ln>
        </p:spPr>
        <p:txBody>
          <a:bodyPr/>
          <a:lstStyle/>
          <a:p>
            <a:pPr algn="just">
              <a:lnSpc>
                <a:spcPct val="150000"/>
              </a:lnSpc>
            </a:pPr>
            <a:r>
              <a:rPr lang="en-US" sz="1800" dirty="0"/>
              <a:t>Some of the most illustrative examples are the 'reception' levels or lobbies of large hotels (sparse partitions or, at times, greater height compared to typical floors...) or open floors for functional reasons (computer rooms, special equipment spaces, etc.). These systems are generally to be avoided. Otherwise, besides being penalized by an appropriate behavior coefficient.</a:t>
            </a:r>
          </a:p>
          <a:p>
            <a:pPr algn="just">
              <a:lnSpc>
                <a:spcPct val="150000"/>
              </a:lnSpc>
            </a:pPr>
            <a:endParaRPr lang="fr-FR" sz="1800" dirty="0"/>
          </a:p>
          <a:p>
            <a:pPr algn="just">
              <a:lnSpc>
                <a:spcPct val="150000"/>
              </a:lnSpc>
            </a:pPr>
            <a:endParaRPr lang="fr-FR" sz="1800" dirty="0"/>
          </a:p>
          <a:p>
            <a:pPr algn="just">
              <a:lnSpc>
                <a:spcPct val="150000"/>
              </a:lnSpc>
              <a:buFont typeface="Wingdings" panose="05000000000000000000" pitchFamily="2" charset="2"/>
              <a:buChar char="Ø"/>
            </a:pPr>
            <a:endParaRPr lang="fr-FR" sz="1800" dirty="0"/>
          </a:p>
          <a:p>
            <a:pPr algn="just">
              <a:lnSpc>
                <a:spcPct val="150000"/>
              </a:lnSpc>
            </a:pPr>
            <a:r>
              <a:rPr lang="en-US" sz="1800" b="1" dirty="0">
                <a:solidFill>
                  <a:srgbClr val="00CC66"/>
                </a:solidFill>
              </a:rPr>
              <a:t>2. Weight (Mass) Irregularity: </a:t>
            </a:r>
          </a:p>
          <a:p>
            <a:pPr algn="just">
              <a:lnSpc>
                <a:spcPct val="150000"/>
              </a:lnSpc>
            </a:pPr>
            <a:r>
              <a:rPr lang="en-US" sz="1800" dirty="0"/>
              <a:t>This irregularity occurs when the effective mass (weight divided by the acceleration due to gravity) of a story is significantly greater (exceeding 150%) than that of the adjacent story. The last story (the roof), which is not as loaded as the story directly below, does not need to be considered</a:t>
            </a:r>
            <a:endParaRPr lang="fr-FR" sz="1800" dirty="0"/>
          </a:p>
          <a:p>
            <a:pPr algn="just">
              <a:lnSpc>
                <a:spcPct val="150000"/>
              </a:lnSpc>
            </a:pPr>
            <a:endParaRPr lang="fr-FR" sz="1800" dirty="0"/>
          </a:p>
          <a:p>
            <a:pPr algn="just">
              <a:lnSpc>
                <a:spcPct val="150000"/>
              </a:lnSpc>
            </a:pPr>
            <a:endParaRPr lang="fr-FR" sz="1800" dirty="0"/>
          </a:p>
          <a:p>
            <a:pPr algn="just">
              <a:lnSpc>
                <a:spcPct val="150000"/>
              </a:lnSpc>
            </a:pPr>
            <a:r>
              <a:rPr lang="fr-FR" sz="1800" dirty="0"/>
              <a:t> </a:t>
            </a:r>
          </a:p>
          <a:p>
            <a:pPr algn="just">
              <a:lnSpc>
                <a:spcPct val="150000"/>
              </a:lnSpc>
            </a:pPr>
            <a:endParaRPr lang="fr-FR" sz="1800" dirty="0"/>
          </a:p>
          <a:p>
            <a:pPr marL="342900" indent="-342900" algn="just">
              <a:lnSpc>
                <a:spcPct val="150000"/>
              </a:lnSpc>
              <a:buFont typeface="Wingdings" panose="05000000000000000000" pitchFamily="2" charset="2"/>
              <a:buChar char="ü"/>
            </a:pPr>
            <a:endParaRPr lang="fr-FR" sz="1800" dirty="0"/>
          </a:p>
          <a:p>
            <a:pPr>
              <a:lnSpc>
                <a:spcPct val="150000"/>
              </a:lnSpc>
            </a:pPr>
            <a:endParaRPr lang="fr-FR" sz="2000" b="1" dirty="0">
              <a:solidFill>
                <a:srgbClr val="FFFF00"/>
              </a:solidFill>
            </a:endParaRPr>
          </a:p>
          <a:p>
            <a:pPr>
              <a:lnSpc>
                <a:spcPct val="150000"/>
              </a:lnSpc>
            </a:pPr>
            <a:endParaRPr lang="fr-FR" sz="2000" dirty="0"/>
          </a:p>
          <a:p>
            <a:pPr>
              <a:lnSpc>
                <a:spcPct val="150000"/>
              </a:lnSpc>
            </a:pPr>
            <a:endParaRPr lang="fr-FR" sz="20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7</a:t>
            </a:fld>
            <a:endParaRPr lang="fr-BE"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25205"/>
            <a:ext cx="252028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729484"/>
            <a:ext cx="259228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729484"/>
            <a:ext cx="3456384" cy="12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34" y="5085184"/>
            <a:ext cx="335266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862" y="5096692"/>
            <a:ext cx="1329755" cy="170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413" r="6486"/>
          <a:stretch/>
        </p:blipFill>
        <p:spPr bwMode="auto">
          <a:xfrm>
            <a:off x="4019550" y="5106863"/>
            <a:ext cx="143286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01051"/>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9718" cy="6696744"/>
          </a:xfrm>
          <a:prstGeom prst="rect">
            <a:avLst/>
          </a:prstGeom>
          <a:ln>
            <a:solidFill>
              <a:schemeClr val="accent1"/>
            </a:solidFill>
          </a:ln>
        </p:spPr>
        <p:txBody>
          <a:bodyPr/>
          <a:lstStyle/>
          <a:p>
            <a:pPr algn="just">
              <a:lnSpc>
                <a:spcPct val="150000"/>
              </a:lnSpc>
            </a:pPr>
            <a:r>
              <a:rPr lang="en-US" sz="1800" b="1" dirty="0">
                <a:solidFill>
                  <a:srgbClr val="FFC000"/>
                </a:solidFill>
              </a:rPr>
              <a:t>3. Adequate Foundation: </a:t>
            </a:r>
          </a:p>
          <a:p>
            <a:pPr algn="just">
              <a:lnSpc>
                <a:spcPct val="150000"/>
              </a:lnSpc>
            </a:pPr>
            <a:r>
              <a:rPr lang="en-US" sz="1800" dirty="0"/>
              <a:t>Observations indicate that structures built on easily deformable formations suffer significantly more damage than those resting on compact soils or rock. </a:t>
            </a:r>
          </a:p>
          <a:p>
            <a:pPr algn="just">
              <a:lnSpc>
                <a:spcPct val="150000"/>
              </a:lnSpc>
            </a:pPr>
            <a:r>
              <a:rPr lang="en-US" sz="1800" dirty="0"/>
              <a:t>Their vulnerability is even greater when their foundation is shallower. These differences in behavior can be explained as follows:</a:t>
            </a:r>
          </a:p>
          <a:p>
            <a:pPr marL="285750" indent="-285750" algn="just">
              <a:lnSpc>
                <a:spcPct val="150000"/>
              </a:lnSpc>
              <a:buFont typeface="Wingdings" panose="05000000000000000000" pitchFamily="2" charset="2"/>
              <a:buChar char="§"/>
            </a:pPr>
            <a:r>
              <a:rPr lang="en-US" sz="1800" dirty="0"/>
              <a:t>Seismic motion is more intense near the surface of the ground than at depth.</a:t>
            </a:r>
          </a:p>
          <a:p>
            <a:pPr marL="285750" indent="-285750" algn="just">
              <a:lnSpc>
                <a:spcPct val="150000"/>
              </a:lnSpc>
              <a:buFont typeface="Wingdings" panose="05000000000000000000" pitchFamily="2" charset="2"/>
              <a:buChar char="§"/>
            </a:pPr>
            <a:r>
              <a:rPr lang="en-US" sz="1800" dirty="0"/>
              <a:t>Deformable soils are inherently prone to causing reversible or irreversible differential movements, particularly settlements that are significantly higher than in rigid formations. The amplification of seismic motion itself contributes to exacerbating these effects.</a:t>
            </a:r>
          </a:p>
          <a:p>
            <a:pPr algn="just">
              <a:lnSpc>
                <a:spcPct val="150000"/>
              </a:lnSpc>
            </a:pPr>
            <a:r>
              <a:rPr lang="en-US" sz="1800" dirty="0"/>
              <a:t>Rocky, homogeneous, and sound soils are by far the best foundation materials. Experience shows that structures built on such soils perform better than the same structures on sandy or clayey soils. When the rock is not uniform, the bearing capacity is determined based on the least resistant parts.</a:t>
            </a:r>
            <a:endParaRPr lang="fr-FR" sz="1800" dirty="0"/>
          </a:p>
          <a:p>
            <a:pPr algn="just">
              <a:lnSpc>
                <a:spcPct val="150000"/>
              </a:lnSpc>
            </a:pPr>
            <a:r>
              <a:rPr lang="en-US" sz="1800" dirty="0"/>
              <a:t>In principle, the construction site and the nature of the foundation soil should ideally be free from various risks (settlement, sliding, liquefaction, surface expression of a fault, etc.) to prevent any kind of hazards.</a:t>
            </a:r>
            <a:endParaRPr lang="fr-FR" sz="1800" dirty="0"/>
          </a:p>
          <a:p>
            <a:pPr algn="just">
              <a:lnSpc>
                <a:spcPct val="150000"/>
              </a:lnSpc>
            </a:pPr>
            <a:endParaRPr lang="fr-FR" sz="1800" dirty="0"/>
          </a:p>
          <a:p>
            <a:pPr algn="just">
              <a:lnSpc>
                <a:spcPct val="150000"/>
              </a:lnSpc>
            </a:pPr>
            <a:endParaRPr lang="fr-FR" sz="18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8</a:t>
            </a:fld>
            <a:endParaRPr lang="fr-BE" dirty="0">
              <a:solidFill>
                <a:srgbClr val="FFFFFF"/>
              </a:solidFill>
            </a:endParaRPr>
          </a:p>
        </p:txBody>
      </p:sp>
    </p:spTree>
    <p:extLst>
      <p:ext uri="{BB962C8B-B14F-4D97-AF65-F5344CB8AC3E}">
        <p14:creationId xmlns:p14="http://schemas.microsoft.com/office/powerpoint/2010/main" val="2942785512"/>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44624"/>
            <a:ext cx="8929718" cy="6696744"/>
          </a:xfrm>
          <a:prstGeom prst="rect">
            <a:avLst/>
          </a:prstGeom>
          <a:ln>
            <a:solidFill>
              <a:schemeClr val="accent1"/>
            </a:solidFill>
          </a:ln>
        </p:spPr>
        <p:txBody>
          <a:bodyPr/>
          <a:lstStyle/>
          <a:p>
            <a:pPr algn="just">
              <a:lnSpc>
                <a:spcPct val="150000"/>
              </a:lnSpc>
            </a:pPr>
            <a:r>
              <a:rPr lang="fr-FR" sz="1800" dirty="0"/>
              <a:t>						 </a:t>
            </a:r>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lnSpc>
                <a:spcPct val="150000"/>
              </a:lnSpc>
            </a:pPr>
            <a:endParaRPr lang="fr-FR" sz="1800" dirty="0"/>
          </a:p>
          <a:p>
            <a:pPr algn="just"/>
            <a:r>
              <a:rPr lang="en-US" sz="1800" dirty="0"/>
              <a:t>In general, soils not suitable as foundation bases include:</a:t>
            </a:r>
          </a:p>
          <a:p>
            <a:pPr algn="just"/>
            <a:r>
              <a:rPr lang="en-US" sz="1800" dirty="0"/>
              <a:t>Soils with very low characteristics: mud, peat, loose debris, uncompacted fill</a:t>
            </a:r>
          </a:p>
          <a:p>
            <a:pPr algn="just"/>
            <a:r>
              <a:rPr lang="en-US" sz="1800" dirty="0"/>
              <a:t>Powdery soils</a:t>
            </a:r>
          </a:p>
          <a:p>
            <a:pPr algn="just"/>
            <a:r>
              <a:rPr lang="en-US" sz="1800" dirty="0"/>
              <a:t>Swelling soils</a:t>
            </a:r>
          </a:p>
          <a:p>
            <a:pPr algn="just"/>
            <a:r>
              <a:rPr lang="en-US" sz="1800" dirty="0"/>
              <a:t>Unstable soils: prone to liquefaction, sliding, etc.</a:t>
            </a:r>
            <a:endParaRPr lang="fr-FR" sz="18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srgbClr val="FFFFFF"/>
                </a:solidFill>
              </a:rPr>
              <a:pPr/>
              <a:t>9</a:t>
            </a:fld>
            <a:endParaRPr lang="fr-BE" dirty="0">
              <a:solidFill>
                <a:srgbClr val="FFFFFF"/>
              </a:solidFill>
            </a:endParaRPr>
          </a:p>
        </p:txBody>
      </p:sp>
      <p:grpSp>
        <p:nvGrpSpPr>
          <p:cNvPr id="7" name="Group 6"/>
          <p:cNvGrpSpPr/>
          <p:nvPr/>
        </p:nvGrpSpPr>
        <p:grpSpPr>
          <a:xfrm>
            <a:off x="289695" y="152401"/>
            <a:ext cx="8912470" cy="5148808"/>
            <a:chOff x="289695" y="908720"/>
            <a:chExt cx="8912470" cy="4222828"/>
          </a:xfrm>
        </p:grpSpPr>
        <p:grpSp>
          <p:nvGrpSpPr>
            <p:cNvPr id="3" name="Group 2"/>
            <p:cNvGrpSpPr/>
            <p:nvPr/>
          </p:nvGrpSpPr>
          <p:grpSpPr>
            <a:xfrm>
              <a:off x="289695" y="908720"/>
              <a:ext cx="3096344" cy="2050741"/>
              <a:chOff x="289695" y="908720"/>
              <a:chExt cx="3096344" cy="20507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302"/>
              <a:stretch/>
            </p:blipFill>
            <p:spPr bwMode="auto">
              <a:xfrm>
                <a:off x="289695" y="908720"/>
                <a:ext cx="3096344" cy="205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1155" y="935618"/>
                <a:ext cx="2762944" cy="429122"/>
              </a:xfrm>
              <a:prstGeom prst="rect">
                <a:avLst/>
              </a:prstGeom>
              <a:noFill/>
            </p:spPr>
            <p:txBody>
              <a:bodyPr wrap="square" rtlCol="0">
                <a:spAutoFit/>
              </a:bodyPr>
              <a:lstStyle/>
              <a:p>
                <a:r>
                  <a:rPr lang="es-ES" sz="1400" b="1" dirty="0" err="1">
                    <a:solidFill>
                      <a:schemeClr val="bg2"/>
                    </a:solidFill>
                  </a:rPr>
                  <a:t>Landslides</a:t>
                </a:r>
                <a:r>
                  <a:rPr lang="es-ES" sz="1400" b="1" dirty="0">
                    <a:solidFill>
                      <a:schemeClr val="bg2"/>
                    </a:solidFill>
                  </a:rPr>
                  <a:t> in El Salvador, Las Colinas, 2001</a:t>
                </a:r>
                <a:endParaRPr lang="fr-FR" sz="1400" b="1" dirty="0">
                  <a:solidFill>
                    <a:schemeClr val="bg2"/>
                  </a:solidFill>
                </a:endParaRPr>
              </a:p>
            </p:txBody>
          </p:sp>
        </p:grpSp>
        <p:grpSp>
          <p:nvGrpSpPr>
            <p:cNvPr id="6" name="Group 5"/>
            <p:cNvGrpSpPr/>
            <p:nvPr/>
          </p:nvGrpSpPr>
          <p:grpSpPr>
            <a:xfrm>
              <a:off x="289695" y="908720"/>
              <a:ext cx="8912470" cy="4222828"/>
              <a:chOff x="289695" y="908720"/>
              <a:chExt cx="8912470" cy="4222828"/>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1" y="908720"/>
                <a:ext cx="2880320" cy="205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418906" y="921434"/>
                <a:ext cx="2762944" cy="1135913"/>
              </a:xfrm>
              <a:prstGeom prst="rect">
                <a:avLst/>
              </a:prstGeom>
              <a:noFill/>
            </p:spPr>
            <p:txBody>
              <a:bodyPr wrap="square" rtlCol="0">
                <a:spAutoFit/>
              </a:bodyPr>
              <a:lstStyle/>
              <a:p>
                <a:pPr algn="ctr"/>
                <a:r>
                  <a:rPr lang="en-US" sz="1400" b="1" dirty="0">
                    <a:solidFill>
                      <a:schemeClr val="bg2"/>
                    </a:solidFill>
                  </a:rPr>
                  <a:t>Landslides in California, Northridge, 1994</a:t>
                </a:r>
              </a:p>
              <a:p>
                <a:pPr algn="ctr"/>
                <a:endParaRPr lang="en-US" sz="1400" b="1" dirty="0">
                  <a:solidFill>
                    <a:schemeClr val="bg2"/>
                  </a:solidFill>
                </a:endParaRPr>
              </a:p>
              <a:p>
                <a:pPr algn="ctr"/>
                <a:endParaRPr lang="en-US" sz="1400" b="1" dirty="0">
                  <a:solidFill>
                    <a:schemeClr val="bg2"/>
                  </a:solidFill>
                </a:endParaRPr>
              </a:p>
              <a:p>
                <a:pPr algn="ctr"/>
                <a:endParaRPr lang="en-US" sz="1400" b="1" dirty="0">
                  <a:solidFill>
                    <a:schemeClr val="bg2"/>
                  </a:solidFill>
                </a:endParaRPr>
              </a:p>
              <a:p>
                <a:pPr algn="ctr"/>
                <a:endParaRPr lang="en-US" sz="1400" b="1" dirty="0">
                  <a:solidFill>
                    <a:schemeClr val="bg2"/>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95" y="3069704"/>
                <a:ext cx="3096344" cy="206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1155" y="3212976"/>
                <a:ext cx="2762944" cy="429122"/>
              </a:xfrm>
              <a:prstGeom prst="rect">
                <a:avLst/>
              </a:prstGeom>
              <a:noFill/>
            </p:spPr>
            <p:txBody>
              <a:bodyPr wrap="square" rtlCol="0">
                <a:spAutoFit/>
              </a:bodyPr>
              <a:lstStyle/>
              <a:p>
                <a:pPr algn="ctr"/>
                <a:r>
                  <a:rPr lang="fr-FR" sz="1400" b="1" dirty="0" err="1">
                    <a:solidFill>
                      <a:schemeClr val="bg2"/>
                    </a:solidFill>
                  </a:rPr>
                  <a:t>Liquefaction</a:t>
                </a:r>
                <a:r>
                  <a:rPr lang="fr-FR" sz="1400" b="1" dirty="0">
                    <a:solidFill>
                      <a:schemeClr val="bg2"/>
                    </a:solidFill>
                  </a:rPr>
                  <a:t> of </a:t>
                </a:r>
                <a:r>
                  <a:rPr lang="fr-FR" sz="1400" b="1" dirty="0" err="1">
                    <a:solidFill>
                      <a:schemeClr val="bg2"/>
                    </a:solidFill>
                  </a:rPr>
                  <a:t>soil</a:t>
                </a:r>
                <a:r>
                  <a:rPr lang="fr-FR" sz="1400" b="1" dirty="0">
                    <a:solidFill>
                      <a:schemeClr val="bg2"/>
                    </a:solidFill>
                  </a:rPr>
                  <a:t> , Kocaeli-Izmit, 1999 ;</a:t>
                </a: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1" y="3069704"/>
                <a:ext cx="2880320" cy="206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550569" y="3131386"/>
                <a:ext cx="2762944" cy="429122"/>
              </a:xfrm>
              <a:prstGeom prst="rect">
                <a:avLst/>
              </a:prstGeom>
              <a:noFill/>
            </p:spPr>
            <p:txBody>
              <a:bodyPr wrap="square" rtlCol="0">
                <a:spAutoFit/>
              </a:bodyPr>
              <a:lstStyle/>
              <a:p>
                <a:r>
                  <a:rPr lang="fr-FR" sz="1400" b="1" dirty="0" err="1">
                    <a:solidFill>
                      <a:schemeClr val="bg2"/>
                    </a:solidFill>
                  </a:rPr>
                  <a:t>Mechanism</a:t>
                </a:r>
                <a:r>
                  <a:rPr lang="fr-FR" sz="1400" b="1" dirty="0">
                    <a:solidFill>
                      <a:schemeClr val="bg2"/>
                    </a:solidFill>
                  </a:rPr>
                  <a:t> of </a:t>
                </a:r>
                <a:r>
                  <a:rPr lang="fr-FR" sz="1400" b="1" dirty="0" err="1">
                    <a:solidFill>
                      <a:schemeClr val="bg2"/>
                    </a:solidFill>
                  </a:rPr>
                  <a:t>Liquefaction</a:t>
                </a:r>
                <a:endParaRPr lang="fr-FR" sz="1400" b="1" dirty="0">
                  <a:solidFill>
                    <a:schemeClr val="bg2"/>
                  </a:solidFill>
                </a:endParaRPr>
              </a:p>
              <a:p>
                <a:endParaRPr lang="fr-FR" sz="1400" b="1" dirty="0">
                  <a:solidFill>
                    <a:schemeClr val="bg2"/>
                  </a:solidFill>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7" y="925850"/>
                <a:ext cx="2536303" cy="203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439221" y="935618"/>
                <a:ext cx="2762944" cy="429122"/>
              </a:xfrm>
              <a:prstGeom prst="rect">
                <a:avLst/>
              </a:prstGeom>
              <a:noFill/>
            </p:spPr>
            <p:txBody>
              <a:bodyPr wrap="square" rtlCol="0">
                <a:spAutoFit/>
              </a:bodyPr>
              <a:lstStyle/>
              <a:p>
                <a:r>
                  <a:rPr lang="en-US" sz="1400" b="1" dirty="0">
                    <a:solidFill>
                      <a:schemeClr val="bg2"/>
                    </a:solidFill>
                  </a:rPr>
                  <a:t>Surface Rupture of a Fault; Taiwan, 1999</a:t>
                </a:r>
                <a:endParaRPr lang="fr-FR" sz="1400" b="1" dirty="0">
                  <a:solidFill>
                    <a:schemeClr val="bg2"/>
                  </a:solidFill>
                </a:endParaRPr>
              </a:p>
            </p:txBody>
          </p:sp>
        </p:grpSp>
      </p:grpSp>
      <p:grpSp>
        <p:nvGrpSpPr>
          <p:cNvPr id="9" name="Group 8"/>
          <p:cNvGrpSpPr/>
          <p:nvPr/>
        </p:nvGrpSpPr>
        <p:grpSpPr>
          <a:xfrm>
            <a:off x="6478043" y="2793400"/>
            <a:ext cx="2762944" cy="2507809"/>
            <a:chOff x="6478043" y="3707773"/>
            <a:chExt cx="2762944" cy="1801626"/>
          </a:xfrm>
        </p:grpSpPr>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0211" y="3707773"/>
              <a:ext cx="2464294" cy="180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478043" y="3746508"/>
              <a:ext cx="2762944" cy="994989"/>
            </a:xfrm>
            <a:prstGeom prst="rect">
              <a:avLst/>
            </a:prstGeom>
            <a:noFill/>
          </p:spPr>
          <p:txBody>
            <a:bodyPr wrap="square" rtlCol="0">
              <a:spAutoFit/>
            </a:bodyPr>
            <a:lstStyle/>
            <a:p>
              <a:r>
                <a:rPr lang="en-US" sz="1400" b="1" dirty="0"/>
                <a:t>Soil Liquefaction:</a:t>
              </a:r>
            </a:p>
            <a:p>
              <a:r>
                <a:rPr lang="en-US" sz="1400" b="1" dirty="0"/>
                <a:t>Characteristic Sand Uplift</a:t>
              </a:r>
            </a:p>
            <a:p>
              <a:endParaRPr lang="en-US" sz="1400" b="1" dirty="0"/>
            </a:p>
            <a:p>
              <a:endParaRPr lang="en-US" sz="1400" b="1" dirty="0"/>
            </a:p>
            <a:p>
              <a:endParaRPr lang="en-US" sz="1400" b="1" dirty="0"/>
            </a:p>
            <a:p>
              <a:endParaRPr lang="en-US" sz="1400" b="1" dirty="0"/>
            </a:p>
          </p:txBody>
        </p:sp>
      </p:grpSp>
    </p:spTree>
    <p:extLst>
      <p:ext uri="{BB962C8B-B14F-4D97-AF65-F5344CB8AC3E}">
        <p14:creationId xmlns:p14="http://schemas.microsoft.com/office/powerpoint/2010/main" val="640173370"/>
      </p:ext>
    </p:extLst>
  </p:cSld>
  <p:clrMapOvr>
    <a:masterClrMapping/>
  </p:clrMapOvr>
  <p:transition>
    <p:zoom/>
  </p:transition>
</p:sld>
</file>

<file path=ppt/theme/theme1.xml><?xml version="1.0" encoding="utf-8"?>
<a:theme xmlns:a="http://schemas.openxmlformats.org/drawingml/2006/main" name="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byrint">
  <a:themeElements>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Laby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dash"/>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abyrin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Labyrin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Labyrin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Labyrin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Labyrin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Labyrin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Designs\Spirale.pot</Template>
  <TotalTime>21453</TotalTime>
  <Words>3118</Words>
  <Application>Microsoft Office PowerPoint</Application>
  <PresentationFormat>Affichage à l'écran (4:3)</PresentationFormat>
  <Paragraphs>429</Paragraphs>
  <Slides>25</Slides>
  <Notes>25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Arial</vt:lpstr>
      <vt:lpstr>Cambria Math</vt:lpstr>
      <vt:lpstr>Lucida Handwriting</vt:lpstr>
      <vt:lpstr>Palatino Linotype</vt:lpstr>
      <vt:lpstr>Times New Roman</vt:lpstr>
      <vt:lpstr>Times-Roman</vt:lpstr>
      <vt:lpstr>Wingdings</vt:lpstr>
      <vt:lpstr>Labyrint</vt:lpstr>
      <vt:lpstr>1_Labyrint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ehtp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khaled</dc:creator>
  <cp:lastModifiedBy>guettiche abdelheq</cp:lastModifiedBy>
  <cp:revision>887</cp:revision>
  <cp:lastPrinted>2014-10-18T18:00:57Z</cp:lastPrinted>
  <dcterms:created xsi:type="dcterms:W3CDTF">2002-03-26T08:44:42Z</dcterms:created>
  <dcterms:modified xsi:type="dcterms:W3CDTF">2024-08-31T22:35:16Z</dcterms:modified>
</cp:coreProperties>
</file>