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41" r:id="rId1"/>
  </p:sldMasterIdLst>
  <p:notesMasterIdLst>
    <p:notesMasterId r:id="rId17"/>
  </p:notesMasterIdLst>
  <p:sldIdLst>
    <p:sldId id="256" r:id="rId2"/>
    <p:sldId id="342" r:id="rId3"/>
    <p:sldId id="343" r:id="rId4"/>
    <p:sldId id="357" r:id="rId5"/>
    <p:sldId id="362" r:id="rId6"/>
    <p:sldId id="364" r:id="rId7"/>
    <p:sldId id="365" r:id="rId8"/>
    <p:sldId id="367" r:id="rId9"/>
    <p:sldId id="368" r:id="rId10"/>
    <p:sldId id="369" r:id="rId11"/>
    <p:sldId id="370" r:id="rId12"/>
    <p:sldId id="371" r:id="rId13"/>
    <p:sldId id="372" r:id="rId14"/>
    <p:sldId id="373" r:id="rId15"/>
    <p:sldId id="374"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Wingdings 3" panose="05040102010807070707" pitchFamily="18" charset="2"/>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59" autoAdjust="0"/>
  </p:normalViewPr>
  <p:slideViewPr>
    <p:cSldViewPr snapToGrid="0">
      <p:cViewPr varScale="1">
        <p:scale>
          <a:sx n="90" d="100"/>
          <a:sy n="90" d="100"/>
        </p:scale>
        <p:origin x="816" y="132"/>
      </p:cViewPr>
      <p:guideLst>
        <p:guide orient="horz" pos="1620"/>
        <p:guide pos="2880"/>
      </p:guideLst>
    </p:cSldViewPr>
  </p:slideViewPr>
  <p:outlineViewPr>
    <p:cViewPr>
      <p:scale>
        <a:sx n="33" d="100"/>
        <a:sy n="33" d="100"/>
      </p:scale>
      <p:origin x="0" y="-1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51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a3edeba6e6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a3edeba6e6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08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8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1091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8624D31-43A5-475A-80CF-332C9F6DCF35}"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67783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8624D31-43A5-475A-80CF-332C9F6DCF35}"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pPr/>
              <a:t>‹#›</a:t>
            </a:fld>
            <a:endParaRPr lang="en-US"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0209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98624D31-43A5-475A-80CF-332C9F6DCF35}"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62570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98624D31-43A5-475A-80CF-332C9F6DCF35}"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a:t>
            </a:fld>
            <a:endParaRPr lang="en-US"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79546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98624D31-43A5-475A-80CF-332C9F6DCF35}"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46779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98557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19354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8"/>
        <p:cNvGrpSpPr/>
        <p:nvPr/>
      </p:nvGrpSpPr>
      <p:grpSpPr>
        <a:xfrm>
          <a:off x="0" y="0"/>
          <a:ext cx="0" cy="0"/>
          <a:chOff x="0" y="0"/>
          <a:chExt cx="0" cy="0"/>
        </a:xfrm>
      </p:grpSpPr>
      <p:sp>
        <p:nvSpPr>
          <p:cNvPr id="359" name="Google Shape;359;p11"/>
          <p:cNvSpPr txBox="1">
            <a:spLocks noGrp="1"/>
          </p:cNvSpPr>
          <p:nvPr>
            <p:ph type="title" hasCustomPrompt="1"/>
          </p:nvPr>
        </p:nvSpPr>
        <p:spPr>
          <a:xfrm>
            <a:off x="713225" y="2012563"/>
            <a:ext cx="7717500" cy="912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0" name="Google Shape;360;p11"/>
          <p:cNvSpPr txBox="1">
            <a:spLocks noGrp="1"/>
          </p:cNvSpPr>
          <p:nvPr>
            <p:ph type="subTitle" idx="1"/>
          </p:nvPr>
        </p:nvSpPr>
        <p:spPr>
          <a:xfrm>
            <a:off x="713225" y="2856738"/>
            <a:ext cx="7717500" cy="274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r>
              <a:rPr lang="fr-FR"/>
              <a:t>Cliquez pour modifier le style des sous-titres du masque</a:t>
            </a:r>
            <a:endParaRPr/>
          </a:p>
        </p:txBody>
      </p:sp>
    </p:spTree>
    <p:extLst>
      <p:ext uri="{BB962C8B-B14F-4D97-AF65-F5344CB8AC3E}">
        <p14:creationId xmlns:p14="http://schemas.microsoft.com/office/powerpoint/2010/main" val="3811937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a:t>Cliquez pour modifier le style du titre</a:t>
            </a:r>
            <a:endParaRPr/>
          </a:p>
        </p:txBody>
      </p:sp>
    </p:spTree>
    <p:extLst>
      <p:ext uri="{BB962C8B-B14F-4D97-AF65-F5344CB8AC3E}">
        <p14:creationId xmlns:p14="http://schemas.microsoft.com/office/powerpoint/2010/main" val="117710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817"/>
        <p:cNvGrpSpPr/>
        <p:nvPr/>
      </p:nvGrpSpPr>
      <p:grpSpPr>
        <a:xfrm>
          <a:off x="0" y="0"/>
          <a:ext cx="0" cy="0"/>
          <a:chOff x="0" y="0"/>
          <a:chExt cx="0" cy="0"/>
        </a:xfrm>
      </p:grpSpPr>
      <p:sp>
        <p:nvSpPr>
          <p:cNvPr id="818" name="Google Shape;818;p22"/>
          <p:cNvSpPr txBox="1">
            <a:spLocks noGrp="1"/>
          </p:cNvSpPr>
          <p:nvPr>
            <p:ph type="title" hasCustomPrompt="1"/>
          </p:nvPr>
        </p:nvSpPr>
        <p:spPr>
          <a:xfrm>
            <a:off x="3350875" y="1756725"/>
            <a:ext cx="2442300" cy="91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9" name="Google Shape;819;p22"/>
          <p:cNvSpPr txBox="1">
            <a:spLocks noGrp="1"/>
          </p:cNvSpPr>
          <p:nvPr>
            <p:ph type="subTitle" idx="1"/>
          </p:nvPr>
        </p:nvSpPr>
        <p:spPr>
          <a:xfrm>
            <a:off x="3350825" y="2600900"/>
            <a:ext cx="2442300" cy="58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fr-FR"/>
              <a:t>Cliquez pour modifier le style des sous-titres du masque</a:t>
            </a:r>
            <a:endParaRPr/>
          </a:p>
        </p:txBody>
      </p:sp>
    </p:spTree>
    <p:extLst>
      <p:ext uri="{BB962C8B-B14F-4D97-AF65-F5344CB8AC3E}">
        <p14:creationId xmlns:p14="http://schemas.microsoft.com/office/powerpoint/2010/main" val="374085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9703599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0EBB0C4-6273-4C6E-B9BD-2EDC30F1CD52}"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6993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37470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91946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33114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15955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2ABBEA6-7C60-4B02-AE87-00D78D8422AF}"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19865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9CAD897-D46E-4AD2-BD9B-49DD3E640873}"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4998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24"/>
            <a:ext cx="1767506" cy="5139964"/>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98624D31-43A5-475A-80CF-332C9F6DCF35}" type="datetimeFigureOut">
              <a:rPr lang="en-US" smtClean="0"/>
              <a:t>11/8/2025</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139931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47" name="Organigramme : Processus 11">
            <a:extLst>
              <a:ext uri="{FF2B5EF4-FFF2-40B4-BE49-F238E27FC236}">
                <a16:creationId xmlns:a16="http://schemas.microsoft.com/office/drawing/2014/main" id="{E398CE6A-9918-40B5-B133-D2F90E44F5B3}"/>
              </a:ext>
            </a:extLst>
          </p:cNvPr>
          <p:cNvSpPr/>
          <p:nvPr/>
        </p:nvSpPr>
        <p:spPr>
          <a:xfrm>
            <a:off x="823964" y="1557496"/>
            <a:ext cx="7325247" cy="1949380"/>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lumMod val="95000"/>
                  </a:schemeClr>
                </a:solidFill>
              </a:rPr>
              <a:t>المحور الأول: مصادر وهيئات التشريع المالي والبنكي  في الجزائر</a:t>
            </a:r>
            <a:endParaRPr lang="fr-FR" sz="2000" b="1" dirty="0">
              <a:solidFill>
                <a:schemeClr val="tx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71476" y="819149"/>
            <a:ext cx="8382000" cy="3572097"/>
          </a:xfrm>
        </p:spPr>
        <p:txBody>
          <a:bodyPr/>
          <a:lstStyle/>
          <a:p>
            <a:pPr algn="just" rtl="1">
              <a:lnSpc>
                <a:spcPct val="150000"/>
              </a:lnSpc>
            </a:pPr>
            <a:endParaRPr lang="ar-DZ" sz="1600" dirty="0"/>
          </a:p>
          <a:p>
            <a:pPr marL="93663" indent="0" algn="just" rtl="1">
              <a:lnSpc>
                <a:spcPct val="150000"/>
              </a:lnSpc>
            </a:pPr>
            <a:r>
              <a:rPr lang="ar-SA" sz="1600" b="1" dirty="0"/>
              <a:t>يُقصد بالتشريع المالي والبنكي: </a:t>
            </a:r>
            <a:r>
              <a:rPr lang="ar-SA" sz="1600" dirty="0"/>
              <a:t>"مجموعة القوانين والأنظمة التي تحكم وتنظم العمليات المالية والمصرفية في الدولة، بهدف ضمان استقرار النظام المالي وحماية حقوق الأطراف المتعاملة، وتحقيق الشفافية في المعاملات المالية</a:t>
            </a:r>
            <a:r>
              <a:rPr lang="fr-FR" sz="1600" dirty="0"/>
              <a:t>".</a:t>
            </a:r>
          </a:p>
          <a:p>
            <a:pPr marL="93663" indent="0" algn="just" rtl="1">
              <a:lnSpc>
                <a:spcPct val="150000"/>
              </a:lnSpc>
            </a:pPr>
            <a:r>
              <a:rPr lang="ar-SA" sz="1600" dirty="0"/>
              <a:t>ويشمل هذا الإطار التشريعي جانبين هما</a:t>
            </a:r>
            <a:r>
              <a:rPr lang="fr-FR" sz="1600" dirty="0"/>
              <a:t>:</a:t>
            </a:r>
          </a:p>
          <a:p>
            <a:pPr marL="93663" indent="0" algn="just" rtl="1">
              <a:lnSpc>
                <a:spcPct val="150000"/>
              </a:lnSpc>
            </a:pPr>
            <a:r>
              <a:rPr lang="ar-SA" sz="1600" b="1" dirty="0"/>
              <a:t>‌أ</a:t>
            </a:r>
            <a:r>
              <a:rPr lang="ar-DZ" sz="1600" b="1" dirty="0"/>
              <a:t>-</a:t>
            </a:r>
            <a:r>
              <a:rPr lang="ar-SA" sz="1600" b="1" dirty="0"/>
              <a:t> التشريع المالي</a:t>
            </a:r>
            <a:r>
              <a:rPr lang="fr-FR" sz="1600" b="1" dirty="0"/>
              <a:t>:</a:t>
            </a:r>
          </a:p>
          <a:p>
            <a:pPr marL="93663" indent="0" algn="just" rtl="1">
              <a:lnSpc>
                <a:spcPct val="150000"/>
              </a:lnSpc>
            </a:pPr>
            <a:r>
              <a:rPr lang="ar-SA" sz="1600" dirty="0"/>
              <a:t>يشير هذا التشريع إلى القوانين التي تحكم السياسات المالية العامة للدولة، مثل: الضرائب، الموازنة العامة، الإنفاق الحكومي، وإدارة الديون...</a:t>
            </a:r>
            <a:r>
              <a:rPr lang="ar-SA" sz="1600" dirty="0" err="1"/>
              <a:t>إلخ</a:t>
            </a:r>
            <a:r>
              <a:rPr lang="fr-FR" sz="1600" dirty="0"/>
              <a:t>.</a:t>
            </a:r>
          </a:p>
          <a:p>
            <a:pPr marL="93663" indent="0" algn="just" rtl="1">
              <a:lnSpc>
                <a:spcPct val="150000"/>
              </a:lnSpc>
            </a:pPr>
            <a:r>
              <a:rPr lang="ar-SA" sz="1600" dirty="0"/>
              <a:t>يحدد هذا الجانب الأداة (الطريقة) التي تُدير </a:t>
            </a:r>
            <a:r>
              <a:rPr lang="ar-SA" sz="1600" dirty="0" err="1"/>
              <a:t>بها</a:t>
            </a:r>
            <a:r>
              <a:rPr lang="ar-SA" sz="1600" dirty="0"/>
              <a:t> الحكومة مواردها المالية، ومن ذلك: آليات تحصيل الضرائب، توزيع الإنفاق على القطاعات المختلفة، آليات ضبط العجز </a:t>
            </a:r>
            <a:r>
              <a:rPr lang="ar-SA" sz="1600" dirty="0" err="1"/>
              <a:t>الموازني</a:t>
            </a:r>
            <a:r>
              <a:rPr lang="ar-SA" sz="1600" dirty="0"/>
              <a:t> والفائض المالي</a:t>
            </a:r>
            <a:r>
              <a:rPr lang="fr-FR" sz="1600" dirty="0"/>
              <a:t>.</a:t>
            </a:r>
          </a:p>
          <a:p>
            <a:pPr algn="just" rtl="1"/>
            <a:endParaRPr lang="fr-FR" sz="1200" dirty="0"/>
          </a:p>
        </p:txBody>
      </p:sp>
      <p:sp>
        <p:nvSpPr>
          <p:cNvPr id="5" name="Rectangle 4"/>
          <p:cNvSpPr/>
          <p:nvPr/>
        </p:nvSpPr>
        <p:spPr>
          <a:xfrm>
            <a:off x="4040372" y="251883"/>
            <a:ext cx="494627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a:t>2- </a:t>
            </a:r>
            <a:r>
              <a:rPr lang="ar-SA" sz="1800" b="1" dirty="0"/>
              <a:t>مفهوم التشريع المالي والبنكي </a:t>
            </a:r>
            <a:r>
              <a:rPr lang="ar-DZ" sz="1800" b="1" dirty="0"/>
              <a:t>:</a:t>
            </a:r>
            <a:endParaRPr lang="fr-FR" sz="1800" b="1"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704851" y="742950"/>
            <a:ext cx="8048624" cy="3086100"/>
          </a:xfrm>
        </p:spPr>
        <p:txBody>
          <a:bodyPr/>
          <a:lstStyle/>
          <a:p>
            <a:pPr algn="just" rtl="1">
              <a:lnSpc>
                <a:spcPct val="150000"/>
              </a:lnSpc>
            </a:pPr>
            <a:r>
              <a:rPr lang="ar-DZ" sz="1600" b="1" dirty="0"/>
              <a:t>ب-</a:t>
            </a:r>
            <a:r>
              <a:rPr lang="ar-SA" sz="1600" b="1" dirty="0"/>
              <a:t> التشريع </a:t>
            </a:r>
            <a:r>
              <a:rPr lang="ar-SA" sz="1600" b="1" dirty="0" err="1"/>
              <a:t>ال</a:t>
            </a:r>
            <a:r>
              <a:rPr lang="ar-DZ" sz="1600" b="1" dirty="0"/>
              <a:t>بنكي</a:t>
            </a:r>
            <a:r>
              <a:rPr lang="fr-FR" sz="1600" b="1" dirty="0"/>
              <a:t>:</a:t>
            </a:r>
          </a:p>
          <a:p>
            <a:pPr algn="just" rtl="1">
              <a:lnSpc>
                <a:spcPct val="150000"/>
              </a:lnSpc>
            </a:pPr>
            <a:r>
              <a:rPr lang="ar-DZ" sz="1600" dirty="0"/>
              <a:t>        يركز هذا التشريع على تنظيم القطاع المصرفي، بما في ذلك البنوك والمؤسسات المالية الأخرى، ويشير هذا الجانب إلى القوانين التي تحكم: إنشاء البنوك، تنظيم الائتمان، إدارة المخاطر، تحديد أسعار الفائدة، وحماية الودائع....</a:t>
            </a:r>
            <a:r>
              <a:rPr lang="ar-DZ" sz="1600" dirty="0" err="1"/>
              <a:t>إلخ</a:t>
            </a:r>
            <a:r>
              <a:rPr lang="ar-DZ" sz="1600" dirty="0"/>
              <a:t>. كما يهدف إلى ضمان أن تكون البنوك في وضع مالي مستقر وتحمي أموال المودعين، بالإضافة إلى منع الممارسات المالية غير القانونية، مثل غسيل الأموال وغيرها.</a:t>
            </a:r>
          </a:p>
          <a:p>
            <a:pPr algn="just" rtl="1">
              <a:lnSpc>
                <a:spcPct val="150000"/>
              </a:lnSpc>
            </a:pPr>
            <a:endParaRPr lang="fr-FR" sz="1600" dirty="0"/>
          </a:p>
          <a:p>
            <a:pPr algn="just" rtl="1"/>
            <a:endParaRPr lang="fr-FR" sz="1200" dirty="0"/>
          </a:p>
        </p:txBody>
      </p:sp>
      <p:sp>
        <p:nvSpPr>
          <p:cNvPr id="5" name="Rectangle 4"/>
          <p:cNvSpPr/>
          <p:nvPr/>
        </p:nvSpPr>
        <p:spPr>
          <a:xfrm>
            <a:off x="6076950" y="251883"/>
            <a:ext cx="2909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a:t>2- </a:t>
            </a:r>
            <a:r>
              <a:rPr lang="ar-SA" sz="1800" b="1" dirty="0"/>
              <a:t>مفهوم التشريع المالي والبنكي </a:t>
            </a:r>
            <a:r>
              <a:rPr lang="ar-DZ" sz="1800" b="1" dirty="0"/>
              <a:t>:</a:t>
            </a:r>
            <a:endParaRPr lang="fr-FR" sz="1800" b="1"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1" y="3418609"/>
            <a:ext cx="2933699" cy="17248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59773" y="431222"/>
            <a:ext cx="8884227" cy="4200525"/>
          </a:xfrm>
        </p:spPr>
        <p:txBody>
          <a:bodyPr/>
          <a:lstStyle/>
          <a:p>
            <a:pPr algn="just" rtl="1">
              <a:lnSpc>
                <a:spcPct val="150000"/>
              </a:lnSpc>
            </a:pPr>
            <a:endParaRPr lang="ar-DZ" sz="1600" dirty="0"/>
          </a:p>
          <a:p>
            <a:pPr algn="just" rtl="1">
              <a:lnSpc>
                <a:spcPct val="150000"/>
              </a:lnSpc>
            </a:pPr>
            <a:r>
              <a:rPr lang="ar-DZ" sz="1600" dirty="0"/>
              <a:t>ت</a:t>
            </a:r>
            <a:r>
              <a:rPr lang="ar-SA" sz="1600" dirty="0"/>
              <a:t>سعى الحكومات من خلال التشريعات المالية والبنكية إلى</a:t>
            </a:r>
            <a:r>
              <a:rPr lang="fr-FR" sz="1600" dirty="0"/>
              <a:t>:</a:t>
            </a:r>
          </a:p>
          <a:p>
            <a:pPr marL="176213" indent="0" algn="just" rtl="1">
              <a:lnSpc>
                <a:spcPct val="150000"/>
              </a:lnSpc>
            </a:pPr>
            <a:r>
              <a:rPr lang="ar-SA" sz="1600" b="1" dirty="0"/>
              <a:t>حماية النظام المالي: </a:t>
            </a:r>
            <a:r>
              <a:rPr lang="ar-SA" sz="1600" dirty="0"/>
              <a:t>يسهم التشريع المالي في ضمان استقرار الاقتصاد عبر تنظيم تدفق الأموال والسيطرة على التضخم والبطالة، كما يهدف التشريع البنكي إلى حماية النظام المصرفي من الأزمات المالية وضمان سلامة المعاملات المصرفية؛</a:t>
            </a:r>
            <a:endParaRPr lang="fr-FR" sz="1600" dirty="0"/>
          </a:p>
          <a:p>
            <a:pPr marL="176213" indent="0" algn="just" rtl="1">
              <a:lnSpc>
                <a:spcPct val="150000"/>
              </a:lnSpc>
            </a:pPr>
            <a:r>
              <a:rPr lang="ar-SA" sz="1600" b="1" dirty="0"/>
              <a:t>تعزيز الثقة: </a:t>
            </a:r>
            <a:r>
              <a:rPr lang="ar-SA" sz="1600" dirty="0"/>
              <a:t>يهدف التشريع المالي والبنكي إلى تعزيز ثقة المستثمرين والمواطنين في النظام المالي، وذلك من خلال تطبيق قواعد صارمة لضمان الشفافية والكفاءة؛</a:t>
            </a:r>
            <a:endParaRPr lang="fr-FR" sz="1600" dirty="0"/>
          </a:p>
          <a:p>
            <a:pPr marL="176213" indent="0" algn="just" rtl="1">
              <a:lnSpc>
                <a:spcPct val="150000"/>
              </a:lnSpc>
            </a:pPr>
            <a:r>
              <a:rPr lang="ar-SA" sz="1600" b="1" dirty="0"/>
              <a:t>مكافحة الفساد والاحتيال: </a:t>
            </a:r>
            <a:r>
              <a:rPr lang="ar-SA" sz="1600" dirty="0"/>
              <a:t>يسمح التشريع المالي والبنكي بوضع آليات قانونية تمنع الاحتيال المالي وغسيل الأموال والممارسات غير المشروعة في الأسواق المالية والبنوك؛</a:t>
            </a:r>
            <a:endParaRPr lang="fr-FR" sz="1600" dirty="0"/>
          </a:p>
          <a:p>
            <a:pPr marL="176213" indent="0" algn="just" rtl="1">
              <a:lnSpc>
                <a:spcPct val="150000"/>
              </a:lnSpc>
            </a:pPr>
            <a:r>
              <a:rPr lang="ar-SA" sz="1600" b="1" dirty="0"/>
              <a:t>تشجيع التنمية الاقتصادية: </a:t>
            </a:r>
            <a:r>
              <a:rPr lang="ar-SA" sz="1600" dirty="0"/>
              <a:t>يساعد التشريع المالي والبنكي على توجيه الموارد المالية نحو التنمية الاقتصادية عبر دعم القطاعات الإنتاجية، وتحفيز الاستثمار والنمو؛</a:t>
            </a:r>
            <a:endParaRPr lang="fr-FR" sz="1600" dirty="0"/>
          </a:p>
          <a:p>
            <a:pPr marL="176213" indent="0" algn="just" rtl="1">
              <a:lnSpc>
                <a:spcPct val="150000"/>
              </a:lnSpc>
            </a:pPr>
            <a:r>
              <a:rPr lang="ar-SA" sz="1600" b="1" dirty="0"/>
              <a:t>التكامل مع المعايير الدولية: </a:t>
            </a:r>
            <a:r>
              <a:rPr lang="ar-SA" sz="1600" dirty="0"/>
              <a:t>يجب أن يتماشى التشريع المالي والبنكي مع المعايير المالية الدولية للحفاظ على علاقات تجارية ومالية مع مختلف المؤسسات المالية الدولية</a:t>
            </a:r>
            <a:r>
              <a:rPr lang="fr-FR" sz="1600" dirty="0"/>
              <a:t>.</a:t>
            </a:r>
          </a:p>
          <a:p>
            <a:pPr algn="just" rtl="1">
              <a:lnSpc>
                <a:spcPct val="150000"/>
              </a:lnSpc>
            </a:pPr>
            <a:endParaRPr lang="fr-FR" sz="1600" dirty="0"/>
          </a:p>
          <a:p>
            <a:pPr algn="just" rtl="1"/>
            <a:endParaRPr lang="fr-FR" sz="1200" dirty="0"/>
          </a:p>
        </p:txBody>
      </p:sp>
      <p:sp>
        <p:nvSpPr>
          <p:cNvPr id="5" name="Rectangle 4"/>
          <p:cNvSpPr/>
          <p:nvPr/>
        </p:nvSpPr>
        <p:spPr>
          <a:xfrm>
            <a:off x="4933742" y="0"/>
            <a:ext cx="405290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a:t>3- أهداف</a:t>
            </a:r>
            <a:r>
              <a:rPr lang="ar-SA" sz="1800" b="1" dirty="0"/>
              <a:t> التشريع المالي والبنكي </a:t>
            </a:r>
            <a:r>
              <a:rPr lang="ar-DZ" sz="1800" b="1" dirty="0"/>
              <a:t>:</a:t>
            </a:r>
            <a:endParaRPr lang="fr-FR" sz="1800" b="1" dirty="0"/>
          </a:p>
        </p:txBody>
      </p:sp>
      <p:cxnSp>
        <p:nvCxnSpPr>
          <p:cNvPr id="6" name="Connecteur droit 5"/>
          <p:cNvCxnSpPr/>
          <p:nvPr/>
        </p:nvCxnSpPr>
        <p:spPr>
          <a:xfrm rot="16200000" flipH="1">
            <a:off x="5701668" y="194486"/>
            <a:ext cx="394855" cy="5882"/>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0" y="1343328"/>
            <a:ext cx="9144000" cy="3189766"/>
          </a:xfrm>
        </p:spPr>
        <p:txBody>
          <a:bodyPr/>
          <a:lstStyle/>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r>
              <a:rPr lang="ar-SA" sz="1600" dirty="0"/>
              <a:t>يتم تنظيم النظام المالي والبنكي والإشراف عليه في الجزائر من قبل عدة هيئات ومصادر تشريعية تلعب دورًا رئيسيًا في صياغة السياسات، تنظيم الأسواق المالية، وضمان الاستقرار المالي، ومن أهم هذه الهيئات</a:t>
            </a:r>
            <a:r>
              <a:rPr lang="fr-FR" sz="1600" dirty="0"/>
              <a:t>:</a:t>
            </a:r>
          </a:p>
          <a:p>
            <a:pPr marL="93663" indent="-93663" algn="just" rtl="1">
              <a:lnSpc>
                <a:spcPct val="150000"/>
              </a:lnSpc>
            </a:pPr>
            <a:r>
              <a:rPr lang="ar-SA" sz="1600" b="1" dirty="0"/>
              <a:t>‌أ</a:t>
            </a:r>
            <a:r>
              <a:rPr lang="ar-DZ" sz="1600" b="1" dirty="0"/>
              <a:t>-</a:t>
            </a:r>
            <a:r>
              <a:rPr lang="ar-SA" sz="1600" b="1" dirty="0"/>
              <a:t> وزارة المالية</a:t>
            </a:r>
            <a:r>
              <a:rPr lang="fr-FR" sz="1600" b="1" dirty="0"/>
              <a:t>:</a:t>
            </a:r>
          </a:p>
          <a:p>
            <a:pPr marL="93663" indent="-93663" algn="just" rtl="1">
              <a:lnSpc>
                <a:spcPct val="150000"/>
              </a:lnSpc>
            </a:pPr>
            <a:r>
              <a:rPr lang="ar-SA" sz="1600" dirty="0"/>
              <a:t>هي الجهة الحكومية </a:t>
            </a:r>
            <a:r>
              <a:rPr lang="ar-SA" sz="1600" dirty="0" err="1"/>
              <a:t>المسؤولة</a:t>
            </a:r>
            <a:r>
              <a:rPr lang="ar-SA" sz="1600" dirty="0"/>
              <a:t> عن صياغة وتنفيذ السياسات المالية والاقتصادية في الجزائر، تُصدر التشريعات المالية المتعلقة </a:t>
            </a:r>
            <a:r>
              <a:rPr lang="ar-SA" sz="1600" dirty="0" err="1"/>
              <a:t>بـ</a:t>
            </a:r>
            <a:r>
              <a:rPr lang="ar-SA" sz="1600" dirty="0"/>
              <a:t>: الميزانية العامة، الضرائب، الإنفاق الحكومي، وإدارة الديون العامة... </a:t>
            </a:r>
            <a:r>
              <a:rPr lang="ar-SA" sz="1600" dirty="0" err="1"/>
              <a:t>إلخ</a:t>
            </a:r>
            <a:r>
              <a:rPr lang="ar-SA" sz="1600" dirty="0"/>
              <a:t>، كما تقترح مشاريع القوانين المالية وتشرف على تنفيذها</a:t>
            </a:r>
            <a:r>
              <a:rPr lang="fr-FR" sz="1600" dirty="0"/>
              <a:t>.</a:t>
            </a:r>
          </a:p>
          <a:p>
            <a:pPr marL="93663" indent="-93663" algn="just" rtl="1">
              <a:lnSpc>
                <a:spcPct val="150000"/>
              </a:lnSpc>
            </a:pPr>
            <a:r>
              <a:rPr lang="ar-SA" sz="1600" b="1" dirty="0"/>
              <a:t>‌ب</a:t>
            </a:r>
            <a:r>
              <a:rPr lang="ar-DZ" sz="1600" b="1" dirty="0"/>
              <a:t>-</a:t>
            </a:r>
            <a:r>
              <a:rPr lang="ar-SA" sz="1600" b="1" dirty="0"/>
              <a:t> البنك المركزي الجزائري (بنك الجزائر</a:t>
            </a:r>
            <a:r>
              <a:rPr lang="ar-DZ" sz="1600" b="1" dirty="0"/>
              <a:t>)</a:t>
            </a:r>
            <a:r>
              <a:rPr lang="fr-FR" sz="1600" b="1" dirty="0"/>
              <a:t>:</a:t>
            </a:r>
          </a:p>
          <a:p>
            <a:pPr marL="93663" indent="-93663" algn="just" rtl="1">
              <a:lnSpc>
                <a:spcPct val="150000"/>
              </a:lnSpc>
            </a:pPr>
            <a:r>
              <a:rPr lang="ar-SA" sz="1600" dirty="0"/>
              <a:t>يعدّ بنك الجزائر السلطة النقدية الرئيسية في البلاد، </a:t>
            </a:r>
            <a:r>
              <a:rPr lang="ar-SA" sz="1600" dirty="0" err="1"/>
              <a:t>والمسؤول</a:t>
            </a:r>
            <a:r>
              <a:rPr lang="ar-SA" sz="1600" dirty="0"/>
              <a:t> عن إصدار العملة الوطنية (الدينار الجزائري) وتنظيم السياسة النقدية، ولإشراف على القطاع المصرفي وضمان استقراره، كما يُصدر التعليمات والأنظمة المتعلقة بالعمليات المصرفية والمالية. </a:t>
            </a:r>
            <a:endParaRPr lang="fr-FR"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fr-FR" sz="1600" dirty="0"/>
          </a:p>
          <a:p>
            <a:pPr algn="just" rtl="1"/>
            <a:endParaRPr lang="fr-FR" sz="1200"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1955658" y="133350"/>
            <a:ext cx="3740292" cy="600076"/>
          </a:xfrm>
          <a:prstGeom prst="rect">
            <a:avLst/>
          </a:prstGeom>
          <a:solidFill>
            <a:srgbClr val="00B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tx1"/>
                </a:solidFill>
              </a:rPr>
              <a:t>مصادر وهيئات التشريعات المالية والبنكية في الجزائر</a:t>
            </a:r>
            <a:endParaRPr lang="fr-FR" sz="1600"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6285627" y="0"/>
            <a:ext cx="2858373" cy="1371600"/>
          </a:xfrm>
          <a:prstGeom prst="rect">
            <a:avLst/>
          </a:prstGeom>
          <a:noFill/>
          <a:ln w="9525">
            <a:noFill/>
            <a:miter lim="800000"/>
            <a:headEnd/>
            <a:tailEnd/>
          </a:ln>
          <a:effectLst/>
        </p:spPr>
      </p:pic>
      <p:sp>
        <p:nvSpPr>
          <p:cNvPr id="1029" name="AutoShape 5" descr="خريطة البرلمان الجزائري القادم.. تكهنات عدة مع كثرة القوائم | سكاي نيوز  عرب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12410" y="1281708"/>
            <a:ext cx="8591107" cy="3019646"/>
          </a:xfrm>
        </p:spPr>
        <p:txBody>
          <a:bodyPr/>
          <a:lstStyle/>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r>
              <a:rPr lang="ar-SA" sz="1600" dirty="0"/>
              <a:t>ويضم البنك المركزي هيئتين رئيسيتين هما</a:t>
            </a:r>
            <a:r>
              <a:rPr lang="ar-DZ" sz="1600" dirty="0"/>
              <a:t>:</a:t>
            </a:r>
          </a:p>
          <a:p>
            <a:pPr marL="361950" indent="-222250" algn="just" rtl="1">
              <a:lnSpc>
                <a:spcPct val="150000"/>
              </a:lnSpc>
              <a:buSzPct val="100000"/>
              <a:buFont typeface="Wingdings" pitchFamily="2" charset="2"/>
              <a:buChar char="ü"/>
            </a:pPr>
            <a:r>
              <a:rPr lang="fr-FR" sz="1600" b="1" dirty="0"/>
              <a:t> </a:t>
            </a:r>
            <a:r>
              <a:rPr lang="ar-SA" sz="1600" b="1" dirty="0"/>
              <a:t>المجلس النقدي والمصرفي (مجلس النقد والقرض سابقاً): </a:t>
            </a:r>
            <a:r>
              <a:rPr lang="ar-SA" sz="1600" dirty="0"/>
              <a:t>وهو </a:t>
            </a:r>
            <a:r>
              <a:rPr lang="ar-SA" sz="1600" dirty="0" err="1"/>
              <a:t>المسؤول</a:t>
            </a:r>
            <a:r>
              <a:rPr lang="ar-SA" sz="1600" dirty="0"/>
              <a:t> عن إصدار الأنظمة المصرفية والمالية</a:t>
            </a:r>
            <a:r>
              <a:rPr lang="fr-FR" sz="1600" dirty="0"/>
              <a:t>.</a:t>
            </a:r>
          </a:p>
          <a:p>
            <a:pPr marL="179388" indent="268288" algn="just" rtl="1">
              <a:lnSpc>
                <a:spcPct val="150000"/>
              </a:lnSpc>
              <a:buSzPct val="100000"/>
              <a:buFont typeface="Wingdings" pitchFamily="2" charset="2"/>
              <a:buChar char="ü"/>
            </a:pPr>
            <a:r>
              <a:rPr lang="ar-SA" sz="1600" b="1" dirty="0"/>
              <a:t>اللجنة المصرفية: </a:t>
            </a:r>
            <a:r>
              <a:rPr lang="ar-SA" sz="1600" dirty="0"/>
              <a:t>وهي </a:t>
            </a:r>
            <a:r>
              <a:rPr lang="ar-SA" sz="1600" dirty="0" err="1"/>
              <a:t>المسؤولة</a:t>
            </a:r>
            <a:r>
              <a:rPr lang="ar-SA" sz="1600" dirty="0"/>
              <a:t> عن الرقابة على البنوك والمؤسسات المالية، كما تسهر على ضمان احترام القوانين والأنظمة المصرفية المعمول </a:t>
            </a:r>
            <a:r>
              <a:rPr lang="ar-SA" sz="1600" dirty="0" err="1"/>
              <a:t>بها</a:t>
            </a:r>
            <a:r>
              <a:rPr lang="fr-FR" sz="1600" dirty="0"/>
              <a:t>.</a:t>
            </a:r>
            <a:endParaRPr lang="ar-DZ" sz="1600" dirty="0"/>
          </a:p>
          <a:p>
            <a:pPr algn="just" rtl="1">
              <a:lnSpc>
                <a:spcPct val="150000"/>
              </a:lnSpc>
            </a:pPr>
            <a:r>
              <a:rPr lang="ar-SA" sz="1600" b="1" dirty="0"/>
              <a:t>‌ج</a:t>
            </a:r>
            <a:r>
              <a:rPr lang="ar-DZ" sz="1600" b="1" dirty="0"/>
              <a:t>-</a:t>
            </a:r>
            <a:r>
              <a:rPr lang="ar-SA" sz="1600" b="1" dirty="0"/>
              <a:t> البرلمان</a:t>
            </a:r>
            <a:r>
              <a:rPr lang="fr-FR" sz="1600" b="1" dirty="0"/>
              <a:t>:</a:t>
            </a:r>
          </a:p>
          <a:p>
            <a:pPr marL="176213" indent="-36513" algn="just" rtl="1">
              <a:lnSpc>
                <a:spcPct val="150000"/>
              </a:lnSpc>
            </a:pPr>
            <a:r>
              <a:rPr lang="ar-SA" sz="1600" dirty="0"/>
              <a:t>وهو السلطة التشريعية في البلاد، مهمته إصدار القواعد التشريعية، إضافة إلى مناقشة مشاريع القوانين والمصادقة عليها أو رفضها بما يضمن حماية الحقوق والحريات الأساسية، كما يُخوّل له القانون آليات لمراقبة عمل السلطات التنفيذية لمنعها من المساس بالحقوق والحريات المكفولة بصفته مُمثل عن الشعب</a:t>
            </a:r>
            <a:r>
              <a:rPr lang="fr-FR" sz="1600" dirty="0"/>
              <a:t>.</a:t>
            </a:r>
          </a:p>
          <a:p>
            <a:pPr algn="just" rtl="1">
              <a:lnSpc>
                <a:spcPct val="150000"/>
              </a:lnSpc>
            </a:pPr>
            <a:endParaRPr lang="fr-FR"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fr-FR" sz="1600" dirty="0"/>
          </a:p>
          <a:p>
            <a:pPr algn="just" rtl="1"/>
            <a:endParaRPr lang="fr-FR" sz="1200"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1955658" y="133350"/>
            <a:ext cx="3740292" cy="6000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tx1"/>
                </a:solidFill>
              </a:rPr>
              <a:t>مصادر وهيئات التشريعات المالية والبنكية في الجزائر</a:t>
            </a:r>
            <a:endParaRPr lang="fr-FR" sz="1600"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6027579" y="-1"/>
            <a:ext cx="3116421" cy="1495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993623"/>
            <a:ext cx="1818409" cy="1149877"/>
          </a:xfrm>
          <a:prstGeom prst="rect">
            <a:avLst/>
          </a:prstGeom>
          <a:noFill/>
          <a:ln w="9525">
            <a:noFill/>
            <a:miter lim="800000"/>
            <a:headEnd/>
            <a:tailEnd/>
          </a:ln>
          <a:effectLst/>
        </p:spPr>
      </p:pic>
      <p:sp>
        <p:nvSpPr>
          <p:cNvPr id="1029" name="AutoShape 5" descr="خريطة البرلمان الجزائري القادم.. تكهنات عدة مع كثرة القوائم | سكاي نيوز  عرب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02019" y="1645389"/>
            <a:ext cx="8591107" cy="2116120"/>
          </a:xfrm>
        </p:spPr>
        <p:txBody>
          <a:bodyPr/>
          <a:lstStyle/>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b="1" dirty="0"/>
          </a:p>
          <a:p>
            <a:pPr algn="just" rtl="1">
              <a:lnSpc>
                <a:spcPct val="150000"/>
              </a:lnSpc>
            </a:pPr>
            <a:endParaRPr lang="ar-DZ" sz="1600" b="1" dirty="0"/>
          </a:p>
          <a:p>
            <a:pPr algn="just" rtl="1">
              <a:lnSpc>
                <a:spcPct val="150000"/>
              </a:lnSpc>
            </a:pPr>
            <a:endParaRPr lang="ar-DZ" sz="1600" b="1" dirty="0"/>
          </a:p>
          <a:p>
            <a:pPr algn="just" rtl="1">
              <a:lnSpc>
                <a:spcPct val="150000"/>
              </a:lnSpc>
            </a:pPr>
            <a:endParaRPr lang="ar-DZ" sz="1600" b="1" dirty="0"/>
          </a:p>
          <a:p>
            <a:pPr algn="just" rtl="1">
              <a:lnSpc>
                <a:spcPct val="150000"/>
              </a:lnSpc>
            </a:pPr>
            <a:endParaRPr lang="ar-DZ" sz="1600" b="1" dirty="0"/>
          </a:p>
          <a:p>
            <a:pPr algn="just" rtl="1">
              <a:lnSpc>
                <a:spcPct val="150000"/>
              </a:lnSpc>
            </a:pPr>
            <a:r>
              <a:rPr lang="ar-SA" sz="1600" b="1" dirty="0"/>
              <a:t>‌د</a:t>
            </a:r>
            <a:r>
              <a:rPr lang="ar-DZ" sz="1600" b="1" dirty="0"/>
              <a:t>- </a:t>
            </a:r>
            <a:r>
              <a:rPr lang="ar-SA" sz="1600" b="1" dirty="0"/>
              <a:t>هيئة </a:t>
            </a:r>
            <a:r>
              <a:rPr lang="ar-DZ" sz="1600" b="1" dirty="0"/>
              <a:t>تنظيم ومراقبة عمليات بورصة </a:t>
            </a:r>
            <a:r>
              <a:rPr lang="ar-SA" sz="1600" b="1" dirty="0"/>
              <a:t>الأوراق المالية</a:t>
            </a:r>
            <a:r>
              <a:rPr lang="ar-DZ" sz="1600" b="1" dirty="0"/>
              <a:t>:  </a:t>
            </a:r>
            <a:r>
              <a:rPr lang="fr-FR" sz="1600" b="1" dirty="0"/>
              <a:t> (COSOB)</a:t>
            </a:r>
            <a:r>
              <a:rPr lang="ar-DZ" sz="1600" b="1" dirty="0"/>
              <a:t> </a:t>
            </a:r>
            <a:r>
              <a:rPr lang="fr-FR" sz="1600" b="1" dirty="0"/>
              <a:t> </a:t>
            </a:r>
            <a:endParaRPr lang="ar-DZ" sz="1600" b="1" dirty="0"/>
          </a:p>
          <a:p>
            <a:pPr algn="just" rtl="1">
              <a:lnSpc>
                <a:spcPct val="150000"/>
              </a:lnSpc>
            </a:pPr>
            <a:r>
              <a:rPr lang="fr-FR" sz="1600" b="1" dirty="0"/>
              <a:t>La Commission d'Organisation et de Surveillance des Opérations de Bourse</a:t>
            </a:r>
            <a:r>
              <a:rPr lang="ar-DZ" sz="1600" b="1" dirty="0"/>
              <a:t>)</a:t>
            </a:r>
            <a:endParaRPr lang="fr-FR" sz="1600" b="1" dirty="0"/>
          </a:p>
          <a:p>
            <a:pPr marL="176213" indent="0" algn="just" rtl="1">
              <a:lnSpc>
                <a:spcPct val="150000"/>
              </a:lnSpc>
            </a:pPr>
            <a:r>
              <a:rPr lang="ar-SA" sz="1600" dirty="0"/>
              <a:t>هذه الهيئة هي </a:t>
            </a:r>
            <a:r>
              <a:rPr lang="ar-SA" sz="1600" dirty="0" err="1"/>
              <a:t>المسؤولة</a:t>
            </a:r>
            <a:r>
              <a:rPr lang="ar-SA" sz="1600" dirty="0"/>
              <a:t> عن تنظيم السوق المالي في الجزائر، بما في ذلك إصدار الأسهم والسندات، وحماية حقوق المستثمرين. كما تسهر على ضمان شفافية العمليات المالية في سوق الأسهم</a:t>
            </a:r>
            <a:r>
              <a:rPr lang="fr-FR" sz="1600" dirty="0"/>
              <a:t>.</a:t>
            </a:r>
          </a:p>
          <a:p>
            <a:pPr algn="just" rtl="1">
              <a:lnSpc>
                <a:spcPct val="150000"/>
              </a:lnSpc>
            </a:pPr>
            <a:endParaRPr lang="fr-FR"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ar-DZ" sz="1600" dirty="0"/>
          </a:p>
          <a:p>
            <a:pPr algn="just" rtl="1">
              <a:lnSpc>
                <a:spcPct val="150000"/>
              </a:lnSpc>
            </a:pPr>
            <a:endParaRPr lang="fr-FR" sz="1600" dirty="0"/>
          </a:p>
          <a:p>
            <a:pPr algn="just" rtl="1"/>
            <a:endParaRPr lang="fr-FR" sz="1200"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1955658" y="133350"/>
            <a:ext cx="3740292" cy="6000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tx1"/>
                </a:solidFill>
              </a:rPr>
              <a:t>مصادر وهيئات التشريعات المالية والبنكية في الجزائر</a:t>
            </a:r>
            <a:endParaRPr lang="fr-FR" sz="1600" b="1" dirty="0">
              <a:solidFill>
                <a:schemeClr val="tx1"/>
              </a:solidFill>
            </a:endParaRPr>
          </a:p>
        </p:txBody>
      </p:sp>
      <p:sp>
        <p:nvSpPr>
          <p:cNvPr id="1029" name="AutoShape 5" descr="خريطة البرلمان الجزائري القادم.. تكهنات عدة مع كثرة القوائم | سكاي نيوز  عرب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Picture 2"/>
          <p:cNvPicPr>
            <a:picLocks noChangeAspect="1" noChangeArrowheads="1"/>
          </p:cNvPicPr>
          <p:nvPr/>
        </p:nvPicPr>
        <p:blipFill>
          <a:blip r:embed="rId2"/>
          <a:srcRect/>
          <a:stretch>
            <a:fillRect/>
          </a:stretch>
        </p:blipFill>
        <p:spPr bwMode="auto">
          <a:xfrm>
            <a:off x="6067425" y="0"/>
            <a:ext cx="3076575" cy="18868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0" y="3343275"/>
            <a:ext cx="4000501" cy="18002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a:off x="770590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3072809" y="1952838"/>
            <a:ext cx="5673955" cy="40504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DZ" sz="2000" dirty="0"/>
              <a:t>التعرف على أهم المفاهيم المتعلقة بالقانون البنكي</a:t>
            </a:r>
            <a:endParaRPr lang="fr-FR" sz="2000" b="1" dirty="0">
              <a:solidFill>
                <a:schemeClr val="bg1">
                  <a:lumMod val="10000"/>
                </a:schemeClr>
              </a:solidFill>
            </a:endParaRPr>
          </a:p>
        </p:txBody>
      </p:sp>
      <p:sp>
        <p:nvSpPr>
          <p:cNvPr id="8" name="Rectangle 7"/>
          <p:cNvSpPr/>
          <p:nvPr/>
        </p:nvSpPr>
        <p:spPr>
          <a:xfrm>
            <a:off x="188539" y="2676034"/>
            <a:ext cx="7062865"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DZ" sz="2000" dirty="0"/>
              <a:t>التطرق إلى خصائص القانون البنكي وأهم المصادر التي يستمد منها وجوده</a:t>
            </a:r>
            <a:endParaRPr lang="fr-FR" sz="2000" b="1" dirty="0">
              <a:solidFill>
                <a:schemeClr val="bg1">
                  <a:lumMod val="10000"/>
                </a:schemeClr>
              </a:solidFill>
            </a:endParaRPr>
          </a:p>
        </p:txBody>
      </p:sp>
      <p:sp>
        <p:nvSpPr>
          <p:cNvPr id="9" name="Rectangle 8"/>
          <p:cNvSpPr/>
          <p:nvPr/>
        </p:nvSpPr>
        <p:spPr>
          <a:xfrm>
            <a:off x="2286000" y="3398579"/>
            <a:ext cx="647447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2000" dirty="0"/>
              <a:t> التعرف على مفهوم التشريع المالي والبنكي</a:t>
            </a:r>
            <a:endParaRPr lang="fr-FR" sz="2000" b="1" dirty="0">
              <a:solidFill>
                <a:schemeClr val="bg1">
                  <a:lumMod val="10000"/>
                </a:schemeClr>
              </a:solidFill>
            </a:endParaRPr>
          </a:p>
        </p:txBody>
      </p:sp>
      <p:sp>
        <p:nvSpPr>
          <p:cNvPr id="10" name="Rectangle 9"/>
          <p:cNvSpPr/>
          <p:nvPr/>
        </p:nvSpPr>
        <p:spPr>
          <a:xfrm>
            <a:off x="284048" y="4111091"/>
            <a:ext cx="576587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DZ" sz="2000" dirty="0"/>
              <a:t>تبيان مصادر وهيئات التشريع المالي والبنكي في الجزائر</a:t>
            </a:r>
            <a:endParaRPr lang="fr-FR" sz="2000" dirty="0"/>
          </a:p>
        </p:txBody>
      </p:sp>
      <p:sp>
        <p:nvSpPr>
          <p:cNvPr id="13" name="Rectangle 12"/>
          <p:cNvSpPr/>
          <p:nvPr/>
        </p:nvSpPr>
        <p:spPr>
          <a:xfrm>
            <a:off x="291830" y="1055272"/>
            <a:ext cx="7743218" cy="400110"/>
          </a:xfrm>
          <a:prstGeom prst="rect">
            <a:avLst/>
          </a:prstGeom>
        </p:spPr>
        <p:txBody>
          <a:bodyPr wrap="square">
            <a:spAutoFit/>
          </a:bodyPr>
          <a:lstStyle/>
          <a:p>
            <a:pPr algn="just" rtl="1"/>
            <a:r>
              <a:rPr lang="ar-DZ" sz="2000" dirty="0">
                <a:solidFill>
                  <a:schemeClr val="dk1"/>
                </a:solidFill>
                <a:latin typeface="+mn-lt"/>
                <a:ea typeface="+mn-ea"/>
                <a:cs typeface="+mn-cs"/>
              </a:rPr>
              <a:t>عند الانتهاء من مضمون هذا المحور، يجب أن يكون الطالب قد تمكن من بلوغ الأهداف التالية:</a:t>
            </a:r>
            <a:endParaRPr lang="fr-FR" sz="2000" dirty="0">
              <a:solidFill>
                <a:schemeClr val="dk1"/>
              </a:solidFill>
              <a:latin typeface="+mn-lt"/>
              <a:ea typeface="+mn-ea"/>
              <a:cs typeface="+mn-cs"/>
            </a:endParaRP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5" name="Rectangle 4"/>
          <p:cNvSpPr/>
          <p:nvPr/>
        </p:nvSpPr>
        <p:spPr>
          <a:xfrm>
            <a:off x="7718378" y="267341"/>
            <a:ext cx="1271502" cy="369332"/>
          </a:xfrm>
          <a:prstGeom prst="rect">
            <a:avLst/>
          </a:prstGeom>
        </p:spPr>
        <p:txBody>
          <a:bodyPr wrap="none">
            <a:spAutoFit/>
          </a:bodyPr>
          <a:lstStyle/>
          <a:p>
            <a:pPr lvl="0" algn="r"/>
            <a:r>
              <a:rPr lang="ar-DZ" sz="1800" b="1" dirty="0"/>
              <a:t>محتوى الدرس</a:t>
            </a:r>
            <a:endParaRPr lang="fr-FR" sz="1800" dirty="0"/>
          </a:p>
        </p:txBody>
      </p:sp>
      <p:cxnSp>
        <p:nvCxnSpPr>
          <p:cNvPr id="7" name="Connecteur droit 6"/>
          <p:cNvCxnSpPr/>
          <p:nvPr/>
        </p:nvCxnSpPr>
        <p:spPr>
          <a:xfrm>
            <a:off x="7625017" y="0"/>
            <a:ext cx="0" cy="764728"/>
          </a:xfrm>
          <a:prstGeom prst="line">
            <a:avLst/>
          </a:prstGeom>
        </p:spPr>
        <p:style>
          <a:lnRef idx="2">
            <a:schemeClr val="accent2"/>
          </a:lnRef>
          <a:fillRef idx="0">
            <a:schemeClr val="accent2"/>
          </a:fillRef>
          <a:effectRef idx="1">
            <a:schemeClr val="accent2"/>
          </a:effectRef>
          <a:fontRef idx="minor">
            <a:schemeClr val="tx1"/>
          </a:fontRef>
        </p:style>
      </p:cxnSp>
      <p:sp>
        <p:nvSpPr>
          <p:cNvPr id="13" name="Organigramme : Processus 12"/>
          <p:cNvSpPr/>
          <p:nvPr/>
        </p:nvSpPr>
        <p:spPr>
          <a:xfrm>
            <a:off x="844062" y="232353"/>
            <a:ext cx="6403045" cy="802519"/>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a:solidFill>
                  <a:schemeClr val="dk1"/>
                </a:solidFill>
              </a:rPr>
              <a:t>المحور الأول: مصادر وهيئات التشريع المالي والبنكي  في الجزائر</a:t>
            </a:r>
            <a:endParaRPr lang="fr-FR" sz="1800" b="1" dirty="0">
              <a:solidFill>
                <a:schemeClr val="dk1"/>
              </a:solidFill>
            </a:endParaRPr>
          </a:p>
        </p:txBody>
      </p:sp>
      <p:sp>
        <p:nvSpPr>
          <p:cNvPr id="14" name="Flèche vers le bas 13"/>
          <p:cNvSpPr/>
          <p:nvPr/>
        </p:nvSpPr>
        <p:spPr>
          <a:xfrm>
            <a:off x="7060064" y="1474806"/>
            <a:ext cx="618818" cy="103493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505450" y="2793251"/>
            <a:ext cx="3403695" cy="582247"/>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tx1"/>
                </a:solidFill>
              </a:rPr>
              <a:t>مفهوم القانون البنكي ومصادره</a:t>
            </a:r>
            <a:endParaRPr lang="fr-FR" sz="1600" b="1" dirty="0">
              <a:solidFill>
                <a:schemeClr val="tx1"/>
              </a:solidFill>
            </a:endParaRPr>
          </a:p>
        </p:txBody>
      </p:sp>
      <p:sp>
        <p:nvSpPr>
          <p:cNvPr id="16" name="Flèche vers le bas 15"/>
          <p:cNvSpPr/>
          <p:nvPr/>
        </p:nvSpPr>
        <p:spPr>
          <a:xfrm>
            <a:off x="4348264" y="1449421"/>
            <a:ext cx="587418" cy="241246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45933" y="2933700"/>
            <a:ext cx="3740292" cy="600076"/>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tx1"/>
                </a:solidFill>
              </a:rPr>
              <a:t>مصادر وهيئات التشريعات المالية والبنكية في الجزائر</a:t>
            </a:r>
            <a:endParaRPr lang="fr-FR" sz="1600" b="1" dirty="0">
              <a:solidFill>
                <a:schemeClr val="tx1"/>
              </a:solidFill>
            </a:endParaRPr>
          </a:p>
        </p:txBody>
      </p:sp>
      <p:sp>
        <p:nvSpPr>
          <p:cNvPr id="18" name="Flèche vers le bas 17"/>
          <p:cNvSpPr/>
          <p:nvPr/>
        </p:nvSpPr>
        <p:spPr>
          <a:xfrm>
            <a:off x="1745215" y="1537211"/>
            <a:ext cx="615939" cy="1108953"/>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994406" y="4036115"/>
            <a:ext cx="3244469" cy="511768"/>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tx1"/>
                </a:solidFill>
              </a:rPr>
              <a:t>مفهوم التشريع المالي والبنكي</a:t>
            </a:r>
            <a:endParaRPr lang="fr-FR" sz="1600" b="1" dirty="0">
              <a:solidFill>
                <a:schemeClr val="tx1"/>
              </a:solidFill>
            </a:endParaRPr>
          </a:p>
        </p:txBody>
      </p:sp>
    </p:spTree>
    <p:extLst>
      <p:ext uri="{BB962C8B-B14F-4D97-AF65-F5344CB8AC3E}">
        <p14:creationId xmlns:p14="http://schemas.microsoft.com/office/powerpoint/2010/main" val="4140643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7723558" y="133974"/>
            <a:ext cx="1293780"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ar-DZ" sz="2400" b="1" dirty="0"/>
              <a:t>مقدمة</a:t>
            </a:r>
            <a:endParaRPr lang="fr-FR" sz="2400" dirty="0"/>
          </a:p>
        </p:txBody>
      </p:sp>
      <p:cxnSp>
        <p:nvCxnSpPr>
          <p:cNvPr id="6" name="Connecteur droit 5"/>
          <p:cNvCxnSpPr/>
          <p:nvPr/>
        </p:nvCxnSpPr>
        <p:spPr>
          <a:xfrm rot="16200000" flipH="1">
            <a:off x="7453312" y="271462"/>
            <a:ext cx="542928" cy="3"/>
          </a:xfrm>
          <a:prstGeom prst="line">
            <a:avLst/>
          </a:prstGeom>
        </p:spPr>
        <p:style>
          <a:lnRef idx="2">
            <a:schemeClr val="accent3"/>
          </a:lnRef>
          <a:fillRef idx="0">
            <a:schemeClr val="accent3"/>
          </a:fillRef>
          <a:effectRef idx="1">
            <a:schemeClr val="accent3"/>
          </a:effectRef>
          <a:fontRef idx="minor">
            <a:schemeClr val="tx1"/>
          </a:fontRef>
        </p:style>
      </p:cxnSp>
      <p:sp>
        <p:nvSpPr>
          <p:cNvPr id="5" name="عنصر نائب للنص 4">
            <a:extLst>
              <a:ext uri="{FF2B5EF4-FFF2-40B4-BE49-F238E27FC236}">
                <a16:creationId xmlns:a16="http://schemas.microsoft.com/office/drawing/2014/main" id="{D9E3D713-1320-4F25-AE6A-3DF5A4474B67}"/>
              </a:ext>
            </a:extLst>
          </p:cNvPr>
          <p:cNvSpPr>
            <a:spLocks noGrp="1"/>
          </p:cNvSpPr>
          <p:nvPr>
            <p:ph type="body" sz="half" idx="2"/>
          </p:nvPr>
        </p:nvSpPr>
        <p:spPr>
          <a:xfrm>
            <a:off x="472277" y="729613"/>
            <a:ext cx="8400414" cy="4053401"/>
          </a:xfrm>
        </p:spPr>
        <p:txBody>
          <a:bodyPr>
            <a:normAutofit/>
          </a:bodyPr>
          <a:lstStyle/>
          <a:p>
            <a:pPr algn="just" rtl="1">
              <a:lnSpc>
                <a:spcPct val="150000"/>
              </a:lnSpc>
            </a:pPr>
            <a:r>
              <a:rPr lang="ar-DZ" sz="1600" dirty="0">
                <a:solidFill>
                  <a:schemeClr val="tx1">
                    <a:lumMod val="95000"/>
                  </a:schemeClr>
                </a:solidFill>
                <a:latin typeface="+mj-lt"/>
              </a:rPr>
              <a:t>يعتبر</a:t>
            </a:r>
            <a:r>
              <a:rPr lang="ar-SA" sz="1600" dirty="0">
                <a:solidFill>
                  <a:schemeClr val="tx1">
                    <a:lumMod val="95000"/>
                  </a:schemeClr>
                </a:solidFill>
                <a:latin typeface="+mj-lt"/>
              </a:rPr>
              <a:t> القطاع البنكي والمالي أحد القطاعات الحساسة ضمن النشاط الاقتصادي</a:t>
            </a:r>
            <a:r>
              <a:rPr lang="ar-DZ" sz="1600" dirty="0">
                <a:solidFill>
                  <a:schemeClr val="tx1">
                    <a:lumMod val="95000"/>
                  </a:schemeClr>
                </a:solidFill>
                <a:latin typeface="+mj-lt"/>
              </a:rPr>
              <a:t>، وبالتالي </a:t>
            </a:r>
            <a:r>
              <a:rPr lang="ar-SA" sz="1600" dirty="0">
                <a:solidFill>
                  <a:schemeClr val="tx1">
                    <a:lumMod val="95000"/>
                  </a:schemeClr>
                </a:solidFill>
                <a:latin typeface="+mj-lt"/>
              </a:rPr>
              <a:t> فهو </a:t>
            </a:r>
            <a:r>
              <a:rPr lang="ar-DZ" sz="1600" dirty="0">
                <a:solidFill>
                  <a:schemeClr val="tx1">
                    <a:lumMod val="95000"/>
                  </a:schemeClr>
                </a:solidFill>
                <a:latin typeface="+mj-lt"/>
              </a:rPr>
              <a:t>يحتاج الى مجموعة من القوانين والتشريعات لتنظيم مختلف نشاطاته</a:t>
            </a:r>
            <a:r>
              <a:rPr lang="ar-SA" sz="1600" dirty="0">
                <a:solidFill>
                  <a:schemeClr val="tx1">
                    <a:lumMod val="95000"/>
                  </a:schemeClr>
                </a:solidFill>
                <a:latin typeface="+mj-lt"/>
              </a:rPr>
              <a:t>، فالقوانين والتشريعات المالية والبنكية </a:t>
            </a:r>
            <a:r>
              <a:rPr lang="ar-DZ" sz="1600" dirty="0">
                <a:solidFill>
                  <a:schemeClr val="tx1">
                    <a:lumMod val="95000"/>
                  </a:schemeClr>
                </a:solidFill>
                <a:latin typeface="+mj-lt"/>
              </a:rPr>
              <a:t>تعد </a:t>
            </a:r>
            <a:r>
              <a:rPr lang="ar-SA" sz="1600" dirty="0">
                <a:solidFill>
                  <a:schemeClr val="tx1">
                    <a:lumMod val="95000"/>
                  </a:schemeClr>
                </a:solidFill>
                <a:latin typeface="+mj-lt"/>
              </a:rPr>
              <a:t>بمثابة القانون الذي ينظم النشاط المالي</a:t>
            </a:r>
            <a:r>
              <a:rPr lang="ar-DZ" sz="1600" dirty="0">
                <a:solidFill>
                  <a:schemeClr val="tx1">
                    <a:lumMod val="95000"/>
                  </a:schemeClr>
                </a:solidFill>
                <a:latin typeface="+mj-lt"/>
              </a:rPr>
              <a:t> والبنكي</a:t>
            </a:r>
            <a:r>
              <a:rPr lang="ar-SA" sz="1600" dirty="0">
                <a:solidFill>
                  <a:schemeClr val="tx1">
                    <a:lumMod val="95000"/>
                  </a:schemeClr>
                </a:solidFill>
                <a:latin typeface="+mj-lt"/>
              </a:rPr>
              <a:t>، وهي بذلك تعتبر أداة رئيسية في يد السلطة ي</a:t>
            </a:r>
            <a:r>
              <a:rPr lang="ar-DZ" sz="1600" dirty="0">
                <a:solidFill>
                  <a:schemeClr val="tx1">
                    <a:lumMod val="95000"/>
                  </a:schemeClr>
                </a:solidFill>
                <a:latin typeface="+mj-lt"/>
              </a:rPr>
              <a:t>خو</a:t>
            </a:r>
            <a:r>
              <a:rPr lang="ar-SA" sz="1600" dirty="0">
                <a:solidFill>
                  <a:schemeClr val="tx1">
                    <a:lumMod val="95000"/>
                  </a:schemeClr>
                </a:solidFill>
                <a:latin typeface="+mj-lt"/>
              </a:rPr>
              <a:t>ل</a:t>
            </a:r>
            <a:r>
              <a:rPr lang="ar-DZ" sz="1600" dirty="0">
                <a:solidFill>
                  <a:schemeClr val="tx1">
                    <a:lumMod val="95000"/>
                  </a:schemeClr>
                </a:solidFill>
                <a:latin typeface="+mj-lt"/>
              </a:rPr>
              <a:t> </a:t>
            </a:r>
            <a:r>
              <a:rPr lang="ar-SA" sz="1600" dirty="0">
                <a:solidFill>
                  <a:schemeClr val="tx1">
                    <a:lumMod val="95000"/>
                  </a:schemeClr>
                </a:solidFill>
                <a:latin typeface="+mj-lt"/>
              </a:rPr>
              <a:t>لها بها تنفيذ كل السياسات المتعلقة بالنقد والصرف والقرض من جهة، وتنظيم مختلف العمليات والخدمات المالية للمتعاملين الاقتصاديين (الدولة، المؤسسات المالية، الأفراد والهيئات</a:t>
            </a:r>
            <a:r>
              <a:rPr lang="fr-FR" sz="1600" dirty="0">
                <a:solidFill>
                  <a:schemeClr val="tx1">
                    <a:lumMod val="95000"/>
                  </a:schemeClr>
                </a:solidFill>
                <a:latin typeface="+mj-lt"/>
              </a:rPr>
              <a:t> ...</a:t>
            </a:r>
            <a:r>
              <a:rPr lang="ar-DZ" sz="1600" dirty="0">
                <a:solidFill>
                  <a:schemeClr val="tx1">
                    <a:lumMod val="95000"/>
                  </a:schemeClr>
                </a:solidFill>
                <a:latin typeface="+mj-lt"/>
              </a:rPr>
              <a:t>)</a:t>
            </a:r>
            <a:r>
              <a:rPr lang="fr-FR" sz="1600" dirty="0">
                <a:solidFill>
                  <a:schemeClr val="tx1">
                    <a:lumMod val="95000"/>
                  </a:schemeClr>
                </a:solidFill>
                <a:latin typeface="+mj-lt"/>
              </a:rPr>
              <a:t>.</a:t>
            </a:r>
          </a:p>
          <a:p>
            <a:pPr algn="just" rtl="1">
              <a:lnSpc>
                <a:spcPct val="150000"/>
              </a:lnSpc>
            </a:pPr>
            <a:r>
              <a:rPr lang="ar-DZ" sz="1600" dirty="0">
                <a:solidFill>
                  <a:schemeClr val="tx1">
                    <a:lumMod val="95000"/>
                  </a:schemeClr>
                </a:solidFill>
                <a:latin typeface="+mj-lt"/>
              </a:rPr>
              <a:t>    </a:t>
            </a:r>
            <a:r>
              <a:rPr lang="ar-SA" sz="1600" dirty="0">
                <a:solidFill>
                  <a:schemeClr val="tx1">
                    <a:lumMod val="95000"/>
                  </a:schemeClr>
                </a:solidFill>
                <a:latin typeface="+mj-lt"/>
              </a:rPr>
              <a:t>ولا يمكن للنظام البنكي والمالي القيام بالدور المنوط به وبالشكل المطلوب، إلا في ظل وجود إطار تنظيمي محكم وملائم يستجيب لمتطلبات الاقتصاد المحلي، ويشجع ويفسح المجال أمام مواكبة وتبني التطور السريع والابتكار المتواصل، الذي تشهده الخدمات المالية والبنكية بصفة عامة على المستوى الدولي، متأثرة بالتطورات المسجلة في قطاع تكنولوجيا المعلومات والاتصال في معالجة المعلومات وتبادلها</a:t>
            </a:r>
            <a:r>
              <a:rPr lang="fr-FR" sz="1600" dirty="0">
                <a:solidFill>
                  <a:schemeClr val="tx1">
                    <a:lumMod val="95000"/>
                  </a:schemeClr>
                </a:solidFill>
                <a:latin typeface="+mj-lt"/>
              </a:rPr>
              <a:t>.</a:t>
            </a:r>
            <a:endParaRPr lang="fr-FR" sz="1600" b="1" dirty="0">
              <a:solidFill>
                <a:schemeClr val="tx1">
                  <a:lumMod val="95000"/>
                </a:schemeClr>
              </a:solidFill>
              <a:latin typeface="+mj-lt"/>
            </a:endParaRPr>
          </a:p>
          <a:p>
            <a:endParaRPr lang="fr-DZ" sz="1600" dirty="0">
              <a:solidFill>
                <a:schemeClr val="tx1">
                  <a:lumMod val="95000"/>
                </a:schemeClr>
              </a:solidFill>
            </a:endParaRP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6307283" y="197428"/>
            <a:ext cx="394857" cy="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6819900" y="0"/>
            <a:ext cx="2093652" cy="3737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rtl="1">
              <a:lnSpc>
                <a:spcPct val="107000"/>
              </a:lnSpc>
              <a:spcAft>
                <a:spcPts val="800"/>
              </a:spcAft>
            </a:pPr>
            <a:r>
              <a:rPr lang="ar-DZ" sz="1800" b="1" dirty="0"/>
              <a:t>1- تعريف القانون البنكي:</a:t>
            </a:r>
            <a:endParaRPr lang="fr-FR" b="1"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0" y="486350"/>
            <a:ext cx="8905876" cy="4549130"/>
          </a:xfrm>
          <a:prstGeom prst="rect">
            <a:avLst/>
          </a:prstGeom>
        </p:spPr>
        <p:txBody>
          <a:bodyPr wrap="square">
            <a:spAutoFit/>
          </a:bodyPr>
          <a:lstStyle/>
          <a:p>
            <a:pPr algn="just" rtl="1">
              <a:lnSpc>
                <a:spcPct val="150000"/>
              </a:lnSpc>
            </a:pPr>
            <a:r>
              <a:rPr lang="ar-DZ" sz="1500" dirty="0"/>
              <a:t>   </a:t>
            </a:r>
            <a:r>
              <a:rPr lang="ar-SA" sz="1500" dirty="0"/>
              <a:t>نظرا للأهمية الاقتصادية والمالية للقانون البنكي فإن مجمل التعريفات تلجأ إلى تعريف القانون البنكي بحسب</a:t>
            </a:r>
            <a:r>
              <a:rPr lang="fr-FR" sz="1500" dirty="0"/>
              <a:t>:</a:t>
            </a:r>
          </a:p>
          <a:p>
            <a:pPr algn="just" rtl="1">
              <a:lnSpc>
                <a:spcPct val="150000"/>
              </a:lnSpc>
            </a:pPr>
            <a:r>
              <a:rPr lang="ar-SA" sz="1500" b="1" dirty="0"/>
              <a:t>‌أ</a:t>
            </a:r>
            <a:r>
              <a:rPr lang="fr-FR" sz="1500" b="1" dirty="0"/>
              <a:t>- </a:t>
            </a:r>
            <a:r>
              <a:rPr lang="ar-SA" sz="1500" b="1" dirty="0"/>
              <a:t>طبيعة الموضوع</a:t>
            </a:r>
            <a:r>
              <a:rPr lang="fr-FR" sz="1500" b="1" dirty="0"/>
              <a:t>:</a:t>
            </a:r>
            <a:endParaRPr lang="ar-DZ" sz="1500" dirty="0"/>
          </a:p>
          <a:p>
            <a:pPr algn="just" rtl="1">
              <a:lnSpc>
                <a:spcPct val="150000"/>
              </a:lnSpc>
            </a:pPr>
            <a:r>
              <a:rPr lang="ar-SA" sz="1500" dirty="0"/>
              <a:t>يُعرَّف القانون البنكي من هذه الزاوية على أنّه: "مجموعة القواعد القانونية المتعلقة بالعمليات البنكية والمهنيين القائمين عليها بشكل احترافي، وهو قانون مهني (ينظم المهنة البنكية بكل علاقاتها وما ينتج عنها)، وهو قانون تقني (ينظم عمليات متكررة)، فضلا عن كونه قانونا دوليا (تقنياته أغلبها مستوردة من الخارج وله علاقة وطيدة بالتجارة الدولية</a:t>
            </a:r>
            <a:r>
              <a:rPr lang="ar-DZ" sz="1500" dirty="0"/>
              <a:t>)</a:t>
            </a:r>
            <a:r>
              <a:rPr lang="fr-FR" sz="1500" dirty="0"/>
              <a:t>".</a:t>
            </a:r>
          </a:p>
          <a:p>
            <a:pPr algn="just" rtl="1">
              <a:lnSpc>
                <a:spcPct val="150000"/>
              </a:lnSpc>
            </a:pPr>
            <a:r>
              <a:rPr lang="ar-DZ" sz="1500" dirty="0"/>
              <a:t>   </a:t>
            </a:r>
            <a:r>
              <a:rPr lang="ar-SA" sz="1500" dirty="0"/>
              <a:t>وقد عرّف المشرع الجزائري العمليات البنكية (الأعمال المصرفية) في المادة 110 من قانون النّقد والقرض 90-10 على أنها: "تلقي الأموال من الجمهور، وعمليات القرض، ووضع وسائل الدفع تحت تصرف الزبائن وإدارة هذه الوسائل</a:t>
            </a:r>
            <a:r>
              <a:rPr lang="fr-FR" sz="1500" dirty="0"/>
              <a:t>".</a:t>
            </a:r>
          </a:p>
          <a:p>
            <a:pPr algn="just" rtl="1">
              <a:lnSpc>
                <a:spcPct val="150000"/>
              </a:lnSpc>
            </a:pPr>
            <a:r>
              <a:rPr lang="ar-SA" sz="1500" dirty="0"/>
              <a:t>وتشمل العمليات البنكية التي يمكن للبنوك والمؤسسات المالية أن تقوم </a:t>
            </a:r>
            <a:r>
              <a:rPr lang="ar-SA" sz="1500" dirty="0" err="1"/>
              <a:t>بها</a:t>
            </a:r>
            <a:r>
              <a:rPr lang="ar-SA" sz="1500" dirty="0"/>
              <a:t> حسب نص المادة 116 من قانون 90-10 كل العمليات التّابعة لنشاطاتها مثل: عمليات الصرف، العمليات على الذهب والمعادن الثمينة والقطع المعدنية الثمينة، وكذا توظيف القيم المنقولة وجميع الموجودات المالية والاكتتاب </a:t>
            </a:r>
            <a:r>
              <a:rPr lang="ar-SA" sz="1500" dirty="0" err="1"/>
              <a:t>بها</a:t>
            </a:r>
            <a:r>
              <a:rPr lang="ar-SA" sz="1500" dirty="0"/>
              <a:t> وشرائها وإدارتها وحفظها وبيعها، وتسديد المشورة والعون في إدارة الممتلكات، والمشورة المالية</a:t>
            </a:r>
            <a:r>
              <a:rPr lang="fr-FR" sz="1500" dirty="0"/>
              <a:t> .</a:t>
            </a:r>
          </a:p>
        </p:txBody>
      </p:sp>
      <p:sp>
        <p:nvSpPr>
          <p:cNvPr id="10" name="Rectangle 9"/>
          <p:cNvSpPr/>
          <p:nvPr/>
        </p:nvSpPr>
        <p:spPr>
          <a:xfrm>
            <a:off x="499736" y="0"/>
            <a:ext cx="5362470" cy="5741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a:solidFill>
                  <a:schemeClr val="tx1"/>
                </a:solidFill>
              </a:rPr>
              <a:t>أولا- مفهوم التشريع البنكي ومصادره:</a:t>
            </a:r>
            <a:endParaRPr lang="fr-FR" sz="1600" b="1" dirty="0">
              <a:solidFill>
                <a:schemeClr val="tx1"/>
              </a:solidFill>
            </a:endParaRP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6260523" y="264968"/>
            <a:ext cx="529940" cy="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5645888" y="141669"/>
            <a:ext cx="3278055" cy="3737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rtl="1">
              <a:lnSpc>
                <a:spcPct val="107000"/>
              </a:lnSpc>
              <a:spcAft>
                <a:spcPts val="800"/>
              </a:spcAft>
            </a:pPr>
            <a:r>
              <a:rPr lang="ar-DZ" sz="1800" b="1" dirty="0"/>
              <a:t>تعريف القانون البنكي:</a:t>
            </a:r>
            <a:endParaRPr lang="fr-FR" b="1"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190501" y="579868"/>
            <a:ext cx="8743950" cy="3785652"/>
          </a:xfrm>
          <a:prstGeom prst="rect">
            <a:avLst/>
          </a:prstGeom>
        </p:spPr>
        <p:txBody>
          <a:bodyPr wrap="square">
            <a:spAutoFit/>
          </a:bodyPr>
          <a:lstStyle/>
          <a:p>
            <a:pPr algn="just" rtl="1">
              <a:lnSpc>
                <a:spcPct val="150000"/>
              </a:lnSpc>
            </a:pPr>
            <a:r>
              <a:rPr lang="ar-SA" sz="1600" dirty="0"/>
              <a:t>وبحسب قانون النقد والقرض فإن العمليات التي تقوم </a:t>
            </a:r>
            <a:r>
              <a:rPr lang="ar-SA" sz="1600" dirty="0" err="1"/>
              <a:t>بها</a:t>
            </a:r>
            <a:r>
              <a:rPr lang="ar-SA" sz="1600" dirty="0"/>
              <a:t> البنوك والمؤسسات المالية تشمل ما يلي</a:t>
            </a:r>
            <a:r>
              <a:rPr lang="fr-FR" sz="1600" dirty="0"/>
              <a:t>:</a:t>
            </a:r>
          </a:p>
          <a:p>
            <a:pPr algn="just" rtl="1">
              <a:lnSpc>
                <a:spcPct val="150000"/>
              </a:lnSpc>
              <a:buFont typeface="Wingdings" pitchFamily="2" charset="2"/>
              <a:buChar char="ü"/>
            </a:pPr>
            <a:r>
              <a:rPr lang="ar-DZ" sz="1600" b="1" dirty="0"/>
              <a:t> </a:t>
            </a:r>
            <a:r>
              <a:rPr lang="ar-SA" sz="1600" b="1" dirty="0"/>
              <a:t>تلقي الأموال من الجمهور: </a:t>
            </a:r>
            <a:r>
              <a:rPr lang="ar-SA" sz="1600" dirty="0"/>
              <a:t>بما أن الوظيفة الأساسية للمصرف هي الوساطة المالية بين أصحاب الفائض النّقدي (عن طريق إيداع أموالهم في المصرف) وأصحاب العجز لتمويل احتياجاته (عن طريق اقتراض الأموال من المصرف</a:t>
            </a:r>
            <a:r>
              <a:rPr lang="ar-DZ" sz="1600" dirty="0"/>
              <a:t>)</a:t>
            </a:r>
            <a:r>
              <a:rPr lang="fr-FR" sz="1600" dirty="0"/>
              <a:t>.</a:t>
            </a:r>
          </a:p>
          <a:p>
            <a:pPr algn="just" rtl="1">
              <a:lnSpc>
                <a:spcPct val="150000"/>
              </a:lnSpc>
              <a:buFont typeface="Wingdings" pitchFamily="2" charset="2"/>
              <a:buChar char="ü"/>
            </a:pPr>
            <a:r>
              <a:rPr lang="ar-DZ" sz="1600" b="1" dirty="0"/>
              <a:t> </a:t>
            </a:r>
            <a:r>
              <a:rPr lang="ar-SA" sz="1600" b="1" dirty="0"/>
              <a:t>منح القروض: </a:t>
            </a:r>
            <a:r>
              <a:rPr lang="ar-SA" sz="1600" dirty="0"/>
              <a:t>من الودائع تنشأ القروض، فالأموال </a:t>
            </a:r>
            <a:r>
              <a:rPr lang="ar-SA" sz="1600" dirty="0" err="1"/>
              <a:t>المتلقاة</a:t>
            </a:r>
            <a:r>
              <a:rPr lang="ar-SA" sz="1600" dirty="0"/>
              <a:t> من المصرف تُوظف وتُستثمر بمنح القروض</a:t>
            </a:r>
            <a:r>
              <a:rPr lang="fr-FR" sz="1600" dirty="0"/>
              <a:t>.</a:t>
            </a:r>
          </a:p>
          <a:p>
            <a:pPr algn="just" rtl="1">
              <a:lnSpc>
                <a:spcPct val="150000"/>
              </a:lnSpc>
              <a:buFont typeface="Wingdings" pitchFamily="2" charset="2"/>
              <a:buChar char="ü"/>
            </a:pPr>
            <a:r>
              <a:rPr lang="ar-DZ" sz="1600" b="1" dirty="0"/>
              <a:t> </a:t>
            </a:r>
            <a:r>
              <a:rPr lang="ar-SA" sz="1600" b="1" dirty="0"/>
              <a:t>وضع وسائل الدفع تحت تصرف الجمهور وإدارتها: </a:t>
            </a:r>
            <a:r>
              <a:rPr lang="ar-SA" sz="1600" dirty="0"/>
              <a:t>أي أن العمليات المصرفية تستند إلى مرجع مستندي، مثل الشيكات أو البطاقات المصرفية الإلكترونية أو أوامر التحويل...وغيرها</a:t>
            </a:r>
            <a:r>
              <a:rPr lang="fr-FR" sz="1600" dirty="0"/>
              <a:t>.</a:t>
            </a:r>
          </a:p>
          <a:p>
            <a:pPr algn="just" rtl="1">
              <a:lnSpc>
                <a:spcPct val="150000"/>
              </a:lnSpc>
            </a:pPr>
            <a:r>
              <a:rPr lang="ar-SA" sz="1600" b="1" dirty="0"/>
              <a:t>‌ب</a:t>
            </a:r>
            <a:r>
              <a:rPr lang="fr-FR" sz="1600" b="1" dirty="0"/>
              <a:t>- </a:t>
            </a:r>
            <a:r>
              <a:rPr lang="ar-DZ" sz="1600" b="1" dirty="0"/>
              <a:t> </a:t>
            </a:r>
            <a:r>
              <a:rPr lang="ar-SA" sz="1600" b="1" dirty="0"/>
              <a:t>حسب الأشخاص القائمين على العمليات البنكية (محترفو العمليات البنكية</a:t>
            </a:r>
            <a:r>
              <a:rPr lang="ar-DZ" sz="1600" b="1" dirty="0"/>
              <a:t>)</a:t>
            </a:r>
            <a:r>
              <a:rPr lang="fr-FR" sz="1600" b="1" dirty="0"/>
              <a:t>:</a:t>
            </a:r>
          </a:p>
          <a:p>
            <a:pPr algn="just" rtl="1">
              <a:lnSpc>
                <a:spcPct val="150000"/>
              </a:lnSpc>
            </a:pPr>
            <a:r>
              <a:rPr lang="ar-SA" sz="1600" dirty="0"/>
              <a:t>القانون البنكي من هذه الزاوية </a:t>
            </a:r>
            <a:r>
              <a:rPr lang="ar-DZ" sz="1600" dirty="0"/>
              <a:t>يعرف </a:t>
            </a:r>
            <a:r>
              <a:rPr lang="ar-SA" sz="1600" dirty="0"/>
              <a:t>بأنه: "مجموعة الأشخاص والبنوك والمؤسسات المالية الذين يقومون بالعمليات البنكية في إطار مِهني (فهو إذاً قانون مِهنيّـي تجارة النقود)، والأشخاص الذين يُشرفون على تنظيم ومراقبة القطاع البنكي (يمارسون وظائف التنظيم والرقابة</a:t>
            </a:r>
            <a:r>
              <a:rPr lang="ar-DZ" sz="1600" dirty="0"/>
              <a:t>)</a:t>
            </a:r>
            <a:r>
              <a:rPr lang="fr-FR" sz="1600" dirty="0"/>
              <a:t>".</a:t>
            </a: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00025" y="315191"/>
            <a:ext cx="8943975" cy="4565153"/>
          </a:xfrm>
        </p:spPr>
        <p:txBody>
          <a:bodyPr/>
          <a:lstStyle/>
          <a:p>
            <a:pPr algn="just" rtl="1">
              <a:lnSpc>
                <a:spcPct val="150000"/>
              </a:lnSpc>
            </a:pPr>
            <a:endParaRPr lang="ar-DZ" sz="1500" dirty="0"/>
          </a:p>
          <a:p>
            <a:pPr algn="just" rtl="1">
              <a:lnSpc>
                <a:spcPct val="150000"/>
              </a:lnSpc>
            </a:pPr>
            <a:r>
              <a:rPr lang="ar-DZ" sz="1500" dirty="0"/>
              <a:t>   </a:t>
            </a:r>
            <a:r>
              <a:rPr lang="ar-SA" sz="1500" dirty="0"/>
              <a:t>يستمد القانون البنكي كغيره من القوانين مصادره من مصادر داخلية ومصادر دولية، فبالإضافة للنصوص التشريعية والأحكام الفقهية والعرفية، يعتمد كذلك على مصادر خارجية دولية، فيما يلي شرح موجز لأبرز مصادره</a:t>
            </a:r>
            <a:r>
              <a:rPr lang="fr-FR" sz="1500" dirty="0"/>
              <a:t>:</a:t>
            </a:r>
          </a:p>
          <a:p>
            <a:pPr algn="just" rtl="1">
              <a:lnSpc>
                <a:spcPct val="150000"/>
              </a:lnSpc>
            </a:pPr>
            <a:r>
              <a:rPr lang="ar-SA" sz="1500" b="1" dirty="0"/>
              <a:t>‌أ</a:t>
            </a:r>
            <a:r>
              <a:rPr lang="ar-DZ" sz="1500" b="1" dirty="0"/>
              <a:t>- </a:t>
            </a:r>
            <a:r>
              <a:rPr lang="ar-SA" sz="1500" b="1" dirty="0"/>
              <a:t>المصادر الداخلية (الوطنية) للقانون البنكي</a:t>
            </a:r>
            <a:r>
              <a:rPr lang="ar-DZ" sz="1500" b="1" dirty="0"/>
              <a:t>:</a:t>
            </a:r>
            <a:r>
              <a:rPr lang="fr-FR" sz="1500" b="1" dirty="0"/>
              <a:t> </a:t>
            </a:r>
            <a:r>
              <a:rPr lang="ar-DZ" sz="1500" b="1" dirty="0"/>
              <a:t> </a:t>
            </a:r>
            <a:r>
              <a:rPr lang="ar-SA" sz="1500" dirty="0"/>
              <a:t>وتشمل</a:t>
            </a:r>
            <a:r>
              <a:rPr lang="fr-FR" sz="1500" dirty="0"/>
              <a:t>:</a:t>
            </a:r>
          </a:p>
          <a:p>
            <a:pPr marL="93663" indent="0" algn="just" rtl="1">
              <a:lnSpc>
                <a:spcPct val="150000"/>
              </a:lnSpc>
              <a:tabLst>
                <a:tab pos="176213" algn="l"/>
                <a:tab pos="539750" algn="l"/>
              </a:tabLst>
            </a:pPr>
            <a:r>
              <a:rPr lang="ar-SA" sz="1500" b="1" dirty="0"/>
              <a:t>النصوص التنظيمية والتشريعية</a:t>
            </a:r>
            <a:r>
              <a:rPr lang="fr-FR" sz="1500" b="1" dirty="0"/>
              <a:t>:</a:t>
            </a:r>
            <a:r>
              <a:rPr lang="ar-DZ" sz="1500" b="1" dirty="0"/>
              <a:t> </a:t>
            </a:r>
            <a:r>
              <a:rPr lang="ar-SA" sz="1500" dirty="0"/>
              <a:t>وتضم مجموعة القوانين والأنظمة والمراسيم والأوامر واللوائح المنظمة لمؤسسات القرض والعمليات البنكية، كذلك فباعتبار النشاط البنكي نشاطا تجاريا فهو يخضع للقانون التجاري الذي يحكم كل المعاملات التجارية،</a:t>
            </a:r>
            <a:endParaRPr lang="fr-FR" sz="1500" dirty="0"/>
          </a:p>
          <a:p>
            <a:pPr marL="176213" indent="0" algn="just" rtl="1">
              <a:lnSpc>
                <a:spcPct val="150000"/>
              </a:lnSpc>
            </a:pPr>
            <a:r>
              <a:rPr lang="ar-SA" sz="1500" b="1" dirty="0"/>
              <a:t>الاجــتهاد </a:t>
            </a:r>
            <a:r>
              <a:rPr lang="ar-SA" sz="1500" b="1" dirty="0" err="1"/>
              <a:t>ال</a:t>
            </a:r>
            <a:r>
              <a:rPr lang="ar-DZ" sz="1500" b="1" dirty="0"/>
              <a:t>فقهي</a:t>
            </a:r>
            <a:r>
              <a:rPr lang="fr-FR" sz="1500" b="1" dirty="0"/>
              <a:t>:</a:t>
            </a:r>
            <a:r>
              <a:rPr lang="ar-DZ" sz="1500" b="1" dirty="0"/>
              <a:t> </a:t>
            </a:r>
            <a:r>
              <a:rPr lang="ar-SA" sz="1500" dirty="0"/>
              <a:t>إن للاجتهاد</a:t>
            </a:r>
            <a:r>
              <a:rPr lang="ar-DZ" sz="1500" dirty="0"/>
              <a:t> الفقهي</a:t>
            </a:r>
            <a:r>
              <a:rPr lang="ar-SA" sz="1500" dirty="0"/>
              <a:t> دور أساسي في القانون البنكي فتظهر أهميته في تفسير وشرح النصوص القانونية لبعض العمليات البنكية، وفي تحديد القواعد المطبقة في مجال الضمانات على سبيل المثال</a:t>
            </a:r>
            <a:r>
              <a:rPr lang="fr-FR" sz="1500" dirty="0"/>
              <a:t>.</a:t>
            </a:r>
            <a:endParaRPr lang="ar-DZ" sz="1500" dirty="0"/>
          </a:p>
          <a:p>
            <a:pPr marL="176213" indent="0" algn="just" rtl="1">
              <a:lnSpc>
                <a:spcPct val="150000"/>
              </a:lnSpc>
            </a:pPr>
            <a:r>
              <a:rPr lang="ar-DZ" sz="1500" b="1" dirty="0" err="1"/>
              <a:t>ال</a:t>
            </a:r>
            <a:r>
              <a:rPr lang="ar-SA" sz="1500" b="1" dirty="0"/>
              <a:t>عرف</a:t>
            </a:r>
            <a:r>
              <a:rPr lang="fr-FR" sz="1500" b="1" dirty="0"/>
              <a:t>:</a:t>
            </a:r>
            <a:r>
              <a:rPr lang="ar-DZ" sz="1500" b="1" dirty="0"/>
              <a:t> </a:t>
            </a:r>
            <a:r>
              <a:rPr lang="ar-SA" sz="1500" dirty="0"/>
              <a:t>وهو ما تعارف عليه الناس واتفقوا عليه، وكثير من الأعراف تسير العلاقات بين البنوك من جهة، والعلاقات بين البنوك وزبائنهم من جهة أخرى، ويتعلق الأمر بالممارسة المهنية في منطقة معينة خلال فترة طويلة نسبيا، ولا يعتبر حكما إلا إذا صدر من طرف ممارسين مهنيين ذوي خبرة</a:t>
            </a:r>
            <a:r>
              <a:rPr lang="fr-FR" sz="1500" dirty="0"/>
              <a:t>.</a:t>
            </a:r>
            <a:r>
              <a:rPr lang="ar-DZ" sz="1500" dirty="0"/>
              <a:t> </a:t>
            </a:r>
            <a:r>
              <a:rPr lang="ar-SA" sz="1500" dirty="0"/>
              <a:t>ويجب التأكيد على أن هذه الأعراف لا تكتسب القوة الإلزامية تجاه الزبون إلا إذا قبل </a:t>
            </a:r>
            <a:r>
              <a:rPr lang="ar-SA" sz="1500" dirty="0" err="1"/>
              <a:t>بها</a:t>
            </a:r>
            <a:r>
              <a:rPr lang="ar-SA" sz="1500" dirty="0"/>
              <a:t> صراحة، كما لا يمكن العرف إلغاء القواعد القانونية التي بينها المشرّع</a:t>
            </a:r>
            <a:r>
              <a:rPr lang="fr-FR" sz="1500" dirty="0"/>
              <a:t>.</a:t>
            </a:r>
          </a:p>
          <a:p>
            <a:pPr algn="just" rtl="1"/>
            <a:endParaRPr lang="fr-FR" sz="1500" dirty="0"/>
          </a:p>
        </p:txBody>
      </p:sp>
      <p:sp>
        <p:nvSpPr>
          <p:cNvPr id="5" name="Rectangle 4"/>
          <p:cNvSpPr/>
          <p:nvPr/>
        </p:nvSpPr>
        <p:spPr>
          <a:xfrm>
            <a:off x="5280322" y="62346"/>
            <a:ext cx="361020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a:t>3- مصادر القانون البنكي:</a:t>
            </a:r>
            <a:endParaRPr lang="fr-FR" sz="1800" b="1" dirty="0">
              <a:solidFill>
                <a:schemeClr val="bg1">
                  <a:lumMod val="10000"/>
                </a:schemeClr>
              </a:solidFill>
            </a:endParaRPr>
          </a:p>
        </p:txBody>
      </p:sp>
      <p:cxnSp>
        <p:nvCxnSpPr>
          <p:cNvPr id="6" name="Connecteur droit 5"/>
          <p:cNvCxnSpPr/>
          <p:nvPr/>
        </p:nvCxnSpPr>
        <p:spPr>
          <a:xfrm rot="16200000" flipH="1">
            <a:off x="6144580" y="180198"/>
            <a:ext cx="363682" cy="3285"/>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81001" y="914400"/>
            <a:ext cx="8382000" cy="2876549"/>
          </a:xfrm>
        </p:spPr>
        <p:txBody>
          <a:bodyPr/>
          <a:lstStyle/>
          <a:p>
            <a:pPr marL="93663" indent="0" algn="just" rtl="1">
              <a:lnSpc>
                <a:spcPct val="150000"/>
              </a:lnSpc>
            </a:pPr>
            <a:r>
              <a:rPr lang="ar-SA" sz="1600" b="1" dirty="0"/>
              <a:t>ب</a:t>
            </a:r>
            <a:r>
              <a:rPr lang="ar-DZ" sz="1600" b="1" dirty="0"/>
              <a:t>-</a:t>
            </a:r>
            <a:r>
              <a:rPr lang="ar-SA" sz="1600" b="1" dirty="0"/>
              <a:t> المصادر الخارجية (الدولية) للقانون البنكي</a:t>
            </a:r>
            <a:r>
              <a:rPr lang="fr-FR" sz="1600" b="1" dirty="0"/>
              <a:t>:</a:t>
            </a:r>
          </a:p>
          <a:p>
            <a:pPr marL="93663" indent="0" algn="just" rtl="1">
              <a:lnSpc>
                <a:spcPct val="150000"/>
              </a:lnSpc>
            </a:pPr>
            <a:r>
              <a:rPr lang="ar-SA" sz="1600" dirty="0"/>
              <a:t>للقانون البنكي طبيعة دولية وخاصة في جانبه التّقني المرتبط بالتجارة الدولية، وعليه تظهر الأهمية الكبرى للاتفاقيات الدولية في مجال التنظيم البنكي وأهمية الأعراف الدولية كذلك في تسيير العمليات البنكية</a:t>
            </a:r>
            <a:r>
              <a:rPr lang="fr-FR" sz="1600" dirty="0"/>
              <a:t>.</a:t>
            </a:r>
          </a:p>
          <a:p>
            <a:pPr marL="93663" indent="0" algn="just" rtl="1">
              <a:lnSpc>
                <a:spcPct val="150000"/>
              </a:lnSpc>
            </a:pPr>
            <a:r>
              <a:rPr lang="ar-SA" sz="1600" dirty="0"/>
              <a:t>بالإضافة إلى ذلك، يجب الإشارة إلى دور الهيئات المالية الدولية في العمل على توحيد القواعد والممارسات المطبقة على بعض العمليات البنكية الدولية، كالقواعد التي وضعتها الغرفة التجارية الدولية والتي تخص الإجراءات الموحدة المتعلقة بالاعتماد </a:t>
            </a:r>
            <a:r>
              <a:rPr lang="ar-SA" sz="1600" dirty="0" err="1"/>
              <a:t>المستندي</a:t>
            </a:r>
            <a:r>
              <a:rPr lang="ar-SA" sz="1600" dirty="0"/>
              <a:t> بصفته الوسيلة الأكثر استعمالا في تمويل عمليات التجارة الخارجية</a:t>
            </a:r>
            <a:r>
              <a:rPr lang="fr-FR" sz="1600" dirty="0"/>
              <a:t>.</a:t>
            </a:r>
          </a:p>
          <a:p>
            <a:pPr algn="just" rtl="1"/>
            <a:endParaRPr lang="fr-FR" sz="1200" dirty="0"/>
          </a:p>
        </p:txBody>
      </p:sp>
      <p:sp>
        <p:nvSpPr>
          <p:cNvPr id="5" name="Rectangle 4"/>
          <p:cNvSpPr/>
          <p:nvPr/>
        </p:nvSpPr>
        <p:spPr>
          <a:xfrm>
            <a:off x="5613991" y="232833"/>
            <a:ext cx="328692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a:t>3- مصادر القانون البنكي:</a:t>
            </a:r>
            <a:endParaRPr lang="fr-FR" sz="1800" b="1" dirty="0">
              <a:solidFill>
                <a:schemeClr val="bg1">
                  <a:lumMod val="10000"/>
                </a:schemeClr>
              </a:solidFill>
            </a:endParaRPr>
          </a:p>
        </p:txBody>
      </p:sp>
      <p:cxnSp>
        <p:nvCxnSpPr>
          <p:cNvPr id="6" name="Connecteur droit 5"/>
          <p:cNvCxnSpPr/>
          <p:nvPr/>
        </p:nvCxnSpPr>
        <p:spPr>
          <a:xfrm>
            <a:off x="6324779" y="0"/>
            <a:ext cx="0" cy="714852"/>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81001" y="1190625"/>
            <a:ext cx="8382000" cy="2876549"/>
          </a:xfrm>
        </p:spPr>
        <p:txBody>
          <a:bodyPr/>
          <a:lstStyle/>
          <a:p>
            <a:pPr algn="just" rtl="1">
              <a:lnSpc>
                <a:spcPct val="150000"/>
              </a:lnSpc>
            </a:pPr>
            <a:r>
              <a:rPr lang="ar-SA" sz="1600" b="1" dirty="0"/>
              <a:t>يعرف التشريع </a:t>
            </a:r>
            <a:r>
              <a:rPr lang="ar-SA" sz="1600" dirty="0"/>
              <a:t>بأنه: "المصدر الرئيسي للقوانين (النصوص القانونية) التي يتم إصدارها من قبل هيئة تشريعية مختصة (مثل</a:t>
            </a:r>
            <a:r>
              <a:rPr lang="ar-DZ" sz="1600" dirty="0"/>
              <a:t>:</a:t>
            </a:r>
            <a:r>
              <a:rPr lang="ar-SA" sz="1600" dirty="0"/>
              <a:t> البرلمان) أو من قبل السلطة التنفيذية بموجب تفويض قانوني</a:t>
            </a:r>
            <a:r>
              <a:rPr lang="fr-FR" sz="1600" dirty="0"/>
              <a:t>".</a:t>
            </a:r>
          </a:p>
          <a:p>
            <a:pPr algn="just" rtl="1">
              <a:lnSpc>
                <a:spcPct val="150000"/>
              </a:lnSpc>
            </a:pPr>
            <a:r>
              <a:rPr lang="ar-SA" sz="1600" dirty="0"/>
              <a:t>ويتضمن التشريع ثلاثة (03) أنواع هي</a:t>
            </a:r>
            <a:r>
              <a:rPr lang="fr-FR" sz="1600" dirty="0"/>
              <a:t>:</a:t>
            </a:r>
          </a:p>
          <a:p>
            <a:pPr algn="just" rtl="1">
              <a:lnSpc>
                <a:spcPct val="150000"/>
              </a:lnSpc>
            </a:pPr>
            <a:r>
              <a:rPr lang="ar-SA" sz="1600" b="1" dirty="0"/>
              <a:t>التشريع الأساسي (الدستور): </a:t>
            </a:r>
            <a:r>
              <a:rPr lang="ar-SA" sz="1600" dirty="0"/>
              <a:t>وهي القوانين الدستورية التي تحدد الإطار العام لنظام الحكم وتحديد السلطات؛</a:t>
            </a:r>
            <a:endParaRPr lang="fr-FR" sz="1600" dirty="0"/>
          </a:p>
          <a:p>
            <a:pPr algn="just" rtl="1">
              <a:lnSpc>
                <a:spcPct val="150000"/>
              </a:lnSpc>
            </a:pPr>
            <a:r>
              <a:rPr lang="ar-SA" sz="1600" b="1" dirty="0"/>
              <a:t>التشريعات العادية: </a:t>
            </a:r>
            <a:r>
              <a:rPr lang="ar-SA" sz="1600" dirty="0"/>
              <a:t>وهي القوانين التي تصدر عن البرلمان أو السلطة التشريعية؛</a:t>
            </a:r>
            <a:endParaRPr lang="fr-FR" sz="1600" dirty="0"/>
          </a:p>
          <a:p>
            <a:pPr algn="just" rtl="1">
              <a:lnSpc>
                <a:spcPct val="150000"/>
              </a:lnSpc>
            </a:pPr>
            <a:r>
              <a:rPr lang="ar-SA" sz="1600" b="1" dirty="0"/>
              <a:t>التشريع الفرعي</a:t>
            </a:r>
            <a:r>
              <a:rPr lang="ar-DZ" sz="1600" b="1" dirty="0"/>
              <a:t> </a:t>
            </a:r>
            <a:r>
              <a:rPr lang="ar-SA" sz="1600" b="1" dirty="0"/>
              <a:t>(أو اللوائح):</a:t>
            </a:r>
            <a:r>
              <a:rPr lang="ar-SA" sz="1600" dirty="0"/>
              <a:t> وهي القوانين التي تصدرها الحكومة أو السلطة التنفيذية لتنفيذ وتفسير التشريعات العادية</a:t>
            </a:r>
            <a:r>
              <a:rPr lang="fr-FR" sz="1600" dirty="0"/>
              <a:t>.</a:t>
            </a:r>
          </a:p>
          <a:p>
            <a:pPr algn="just" rtl="1"/>
            <a:endParaRPr lang="fr-FR" sz="1200" dirty="0"/>
          </a:p>
        </p:txBody>
      </p:sp>
      <p:sp>
        <p:nvSpPr>
          <p:cNvPr id="5" name="Rectangle 4"/>
          <p:cNvSpPr/>
          <p:nvPr/>
        </p:nvSpPr>
        <p:spPr>
          <a:xfrm>
            <a:off x="5709686" y="232833"/>
            <a:ext cx="319123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a:t>1- مفهوم التشريع وأنواعه:</a:t>
            </a:r>
            <a:endParaRPr lang="fr-FR" sz="1800" b="1" dirty="0">
              <a:solidFill>
                <a:schemeClr val="bg1">
                  <a:lumMod val="10000"/>
                </a:schemeClr>
              </a:solidFill>
            </a:endParaRPr>
          </a:p>
        </p:txBody>
      </p:sp>
      <p:cxnSp>
        <p:nvCxnSpPr>
          <p:cNvPr id="6" name="Connecteur droit 5"/>
          <p:cNvCxnSpPr/>
          <p:nvPr/>
        </p:nvCxnSpPr>
        <p:spPr>
          <a:xfrm>
            <a:off x="6324779"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287079" y="197540"/>
            <a:ext cx="4772468" cy="5117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tx1"/>
                </a:solidFill>
              </a:rPr>
              <a:t>مفهوم التشريع المالي والبنكي</a:t>
            </a:r>
            <a:endParaRPr lang="fr-FR" sz="1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1483</TotalTime>
  <Words>1637</Words>
  <Application>Microsoft Office PowerPoint</Application>
  <PresentationFormat>عرض على الشاشة (16:9)</PresentationFormat>
  <Paragraphs>135</Paragraphs>
  <Slides>15</Slides>
  <Notes>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15</vt:i4>
      </vt:variant>
    </vt:vector>
  </HeadingPairs>
  <TitlesOfParts>
    <vt:vector size="21" baseType="lpstr">
      <vt:lpstr>Wingdings 3</vt:lpstr>
      <vt:lpstr>Arial</vt:lpstr>
      <vt:lpstr>Century Gothic</vt:lpstr>
      <vt:lpstr>Wingdings</vt:lpstr>
      <vt:lpstr>Calibri</vt:lpstr>
      <vt:lpstr>ربطة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user</cp:lastModifiedBy>
  <cp:revision>171</cp:revision>
  <dcterms:modified xsi:type="dcterms:W3CDTF">2025-11-08T11:23:09Z</dcterms:modified>
</cp:coreProperties>
</file>