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5FDC97A-7F8B-4E19-9C44-5D015803ABB3}" type="datetimeFigureOut">
              <a:rPr lang="fr-FR" smtClean="0"/>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14716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FDC97A-7F8B-4E19-9C44-5D015803ABB3}" type="datetimeFigureOut">
              <a:rPr lang="fr-FR" smtClean="0"/>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339229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FDC97A-7F8B-4E19-9C44-5D015803ABB3}" type="datetimeFigureOut">
              <a:rPr lang="fr-FR" smtClean="0"/>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354744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FDC97A-7F8B-4E19-9C44-5D015803ABB3}" type="datetimeFigureOut">
              <a:rPr lang="fr-FR" smtClean="0"/>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259146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5FDC97A-7F8B-4E19-9C44-5D015803ABB3}" type="datetimeFigureOut">
              <a:rPr lang="fr-FR" smtClean="0"/>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331338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5FDC97A-7F8B-4E19-9C44-5D015803ABB3}" type="datetimeFigureOut">
              <a:rPr lang="fr-FR" smtClean="0"/>
              <a:t>07/10/2024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183188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5FDC97A-7F8B-4E19-9C44-5D015803ABB3}" type="datetimeFigureOut">
              <a:rPr lang="fr-FR" smtClean="0"/>
              <a:t>07/10/2024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161369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5FDC97A-7F8B-4E19-9C44-5D015803ABB3}" type="datetimeFigureOut">
              <a:rPr lang="fr-FR" smtClean="0"/>
              <a:t>07/10/2024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105397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FDC97A-7F8B-4E19-9C44-5D015803ABB3}" type="datetimeFigureOut">
              <a:rPr lang="fr-FR" smtClean="0"/>
              <a:t>07/10/2024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274174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5FDC97A-7F8B-4E19-9C44-5D015803ABB3}" type="datetimeFigureOut">
              <a:rPr lang="fr-FR" smtClean="0"/>
              <a:t>07/10/2024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69395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5FDC97A-7F8B-4E19-9C44-5D015803ABB3}" type="datetimeFigureOut">
              <a:rPr lang="fr-FR" smtClean="0"/>
              <a:t>07/10/2024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FEE48F-B516-4E17-8D01-6DF9B43F1EB2}" type="slidenum">
              <a:rPr lang="fr-FR" smtClean="0"/>
              <a:t>‹N°›</a:t>
            </a:fld>
            <a:endParaRPr lang="fr-FR"/>
          </a:p>
        </p:txBody>
      </p:sp>
    </p:spTree>
    <p:extLst>
      <p:ext uri="{BB962C8B-B14F-4D97-AF65-F5344CB8AC3E}">
        <p14:creationId xmlns:p14="http://schemas.microsoft.com/office/powerpoint/2010/main" val="170431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DC97A-7F8B-4E19-9C44-5D015803ABB3}" type="datetimeFigureOut">
              <a:rPr lang="fr-FR" smtClean="0"/>
              <a:t>07/10/2024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EE48F-B516-4E17-8D01-6DF9B43F1EB2}" type="slidenum">
              <a:rPr lang="fr-FR" smtClean="0"/>
              <a:t>‹N°›</a:t>
            </a:fld>
            <a:endParaRPr lang="fr-FR"/>
          </a:p>
        </p:txBody>
      </p:sp>
    </p:spTree>
    <p:extLst>
      <p:ext uri="{BB962C8B-B14F-4D97-AF65-F5344CB8AC3E}">
        <p14:creationId xmlns:p14="http://schemas.microsoft.com/office/powerpoint/2010/main" val="1535961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fr.wikipedia.org/wiki/Cellule_%C3%A9pith%C3%A9lial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34397"/>
            <a:ext cx="10795379" cy="1077218"/>
          </a:xfrm>
          <a:prstGeom prst="rect">
            <a:avLst/>
          </a:prstGeom>
        </p:spPr>
        <p:txBody>
          <a:bodyPr wrap="square">
            <a:spAutoFit/>
          </a:bodyPr>
          <a:lstStyle/>
          <a:p>
            <a:pPr algn="ctr"/>
            <a:r>
              <a:rPr lang="fr-FR" sz="3200" dirty="0" smtClean="0">
                <a:latin typeface="Algerian" panose="04020705040A02060702" pitchFamily="82" charset="0"/>
                <a:cs typeface="Arial" panose="020B0604020202020204" pitchFamily="34" charset="0"/>
              </a:rPr>
              <a:t>Biotechnologie instrumentation and maintenance</a:t>
            </a:r>
            <a:endParaRPr lang="fr-FR" sz="3200" dirty="0">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339896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 photo of a microscope is shown with all of the various parts labelled."/>
          <p:cNvPicPr/>
          <p:nvPr/>
        </p:nvPicPr>
        <p:blipFill>
          <a:blip r:embed="rId2">
            <a:extLst>
              <a:ext uri="{28A0092B-C50C-407E-A947-70E740481C1C}">
                <a14:useLocalDpi xmlns:a14="http://schemas.microsoft.com/office/drawing/2010/main" val="0"/>
              </a:ext>
            </a:extLst>
          </a:blip>
          <a:srcRect/>
          <a:stretch>
            <a:fillRect/>
          </a:stretch>
        </p:blipFill>
        <p:spPr bwMode="auto">
          <a:xfrm>
            <a:off x="1091821" y="286602"/>
            <a:ext cx="7915702" cy="6073254"/>
          </a:xfrm>
          <a:prstGeom prst="rect">
            <a:avLst/>
          </a:prstGeom>
          <a:noFill/>
          <a:ln>
            <a:noFill/>
          </a:ln>
        </p:spPr>
      </p:pic>
      <p:sp>
        <p:nvSpPr>
          <p:cNvPr id="3" name="Rectangle 2"/>
          <p:cNvSpPr/>
          <p:nvPr/>
        </p:nvSpPr>
        <p:spPr>
          <a:xfrm>
            <a:off x="9119559" y="1947796"/>
            <a:ext cx="2753994" cy="923330"/>
          </a:xfrm>
          <a:prstGeom prst="rect">
            <a:avLst/>
          </a:prstGeom>
        </p:spPr>
        <p:txBody>
          <a:bodyPr wrap="square">
            <a:spAutoFit/>
          </a:bodyPr>
          <a:lstStyle/>
          <a:p>
            <a:pPr algn="ctr"/>
            <a:r>
              <a:rPr lang="en-US" b="1" dirty="0" smtClean="0">
                <a:effectLst/>
                <a:latin typeface="Times New Roman" panose="02020603050405020304" pitchFamily="18" charset="0"/>
                <a:ea typeface="Calibri" panose="020F0502020204030204" pitchFamily="34" charset="0"/>
              </a:rPr>
              <a:t>Fig 1:</a:t>
            </a:r>
            <a:r>
              <a:rPr lang="en-US" dirty="0" smtClean="0">
                <a:effectLst/>
                <a:latin typeface="Times New Roman" panose="02020603050405020304" pitchFamily="18" charset="0"/>
                <a:ea typeface="Calibri" panose="020F0502020204030204" pitchFamily="34" charset="0"/>
              </a:rPr>
              <a:t> Components of a typical </a:t>
            </a:r>
            <a:r>
              <a:rPr lang="en-US" dirty="0" err="1" smtClean="0">
                <a:effectLst/>
                <a:latin typeface="Times New Roman" panose="02020603050405020304" pitchFamily="18" charset="0"/>
                <a:ea typeface="Calibri" panose="020F0502020204030204" pitchFamily="34" charset="0"/>
              </a:rPr>
              <a:t>brightfield</a:t>
            </a:r>
            <a:r>
              <a:rPr lang="en-US" dirty="0" smtClean="0">
                <a:effectLst/>
                <a:latin typeface="Times New Roman" panose="02020603050405020304" pitchFamily="18" charset="0"/>
                <a:ea typeface="Calibri" panose="020F0502020204030204" pitchFamily="34" charset="0"/>
              </a:rPr>
              <a:t> microscope.</a:t>
            </a: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endParaRPr lang="fr-FR" dirty="0"/>
          </a:p>
        </p:txBody>
      </p:sp>
    </p:spTree>
    <p:extLst>
      <p:ext uri="{BB962C8B-B14F-4D97-AF65-F5344CB8AC3E}">
        <p14:creationId xmlns:p14="http://schemas.microsoft.com/office/powerpoint/2010/main" val="24306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3113" y="213521"/>
            <a:ext cx="5144357" cy="663708"/>
          </a:xfrm>
          <a:prstGeom prst="rect">
            <a:avLst/>
          </a:prstGeom>
        </p:spPr>
        <p:txBody>
          <a:bodyPr wrap="none">
            <a:spAutoFit/>
          </a:bodyPr>
          <a:lstStyle/>
          <a:p>
            <a:pPr lvl="0">
              <a:lnSpc>
                <a:spcPct val="150000"/>
              </a:lnSpc>
              <a:spcAft>
                <a:spcPts val="800"/>
              </a:spcAft>
            </a:pPr>
            <a:r>
              <a:rPr lang="en-US" sz="2800" b="1" dirty="0">
                <a:latin typeface="Algerian" panose="04020705040A02060702" pitchFamily="82" charset="0"/>
                <a:ea typeface="Calibri" panose="020F0502020204030204" pitchFamily="34" charset="0"/>
                <a:cs typeface="Arial" panose="020B0604020202020204" pitchFamily="34" charset="0"/>
              </a:rPr>
              <a:t>application of microscopy</a:t>
            </a:r>
            <a:endParaRPr lang="fr-FR" sz="2400" dirty="0">
              <a:effectLst/>
              <a:latin typeface="Algerian" panose="04020705040A02060702" pitchFamily="82" charset="0"/>
              <a:ea typeface="Calibri" panose="020F0502020204030204" pitchFamily="34" charset="0"/>
              <a:cs typeface="Arial" panose="020B0604020202020204" pitchFamily="34" charset="0"/>
            </a:endParaRPr>
          </a:p>
        </p:txBody>
      </p:sp>
      <p:pic>
        <p:nvPicPr>
          <p:cNvPr id="1026" name="Picture 2" descr="Select a clean sl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6787" y="2643405"/>
            <a:ext cx="1985512" cy="14236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amine the sample to determine whether sectioning is requi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015" y="2643405"/>
            <a:ext cx="2071906" cy="14742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32966" y="1830058"/>
            <a:ext cx="2153154" cy="369332"/>
          </a:xfrm>
          <a:prstGeom prst="rect">
            <a:avLst/>
          </a:prstGeom>
        </p:spPr>
        <p:txBody>
          <a:bodyPr wrap="none">
            <a:spAutoFit/>
          </a:bodyPr>
          <a:lstStyle/>
          <a:p>
            <a:r>
              <a:rPr lang="fr-FR" b="1" dirty="0" err="1">
                <a:solidFill>
                  <a:srgbClr val="4B4B4B"/>
                </a:solidFill>
                <a:latin typeface="Times New Roman" panose="02020603050405020304" pitchFamily="18" charset="0"/>
                <a:cs typeface="Times New Roman" panose="02020603050405020304" pitchFamily="18" charset="0"/>
              </a:rPr>
              <a:t>Choose</a:t>
            </a:r>
            <a:r>
              <a:rPr lang="fr-FR" b="1" dirty="0">
                <a:solidFill>
                  <a:srgbClr val="4B4B4B"/>
                </a:solidFill>
                <a:latin typeface="Times New Roman" panose="02020603050405020304" pitchFamily="18" charset="0"/>
                <a:cs typeface="Times New Roman" panose="02020603050405020304" pitchFamily="18" charset="0"/>
              </a:rPr>
              <a:t> a clean </a:t>
            </a:r>
            <a:r>
              <a:rPr lang="fr-FR" b="1" dirty="0" err="1">
                <a:solidFill>
                  <a:srgbClr val="4B4B4B"/>
                </a:solidFill>
                <a:latin typeface="Times New Roman" panose="02020603050405020304" pitchFamily="18" charset="0"/>
                <a:cs typeface="Times New Roman" panose="02020603050405020304" pitchFamily="18" charset="0"/>
              </a:rPr>
              <a:t>slide</a:t>
            </a:r>
            <a:endParaRPr lang="fr-FR" dirty="0">
              <a:latin typeface="Times New Roman" panose="02020603050405020304" pitchFamily="18" charset="0"/>
              <a:cs typeface="Times New Roman" panose="02020603050405020304" pitchFamily="18" charset="0"/>
            </a:endParaRPr>
          </a:p>
        </p:txBody>
      </p:sp>
      <p:pic>
        <p:nvPicPr>
          <p:cNvPr id="1030" name="Picture 6" descr="Slice off a thin piece of the sample specim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8703" y="2338555"/>
            <a:ext cx="2404265" cy="17173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ce the sample specimen on the sli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787" y="4811622"/>
            <a:ext cx="2214061" cy="15936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lace the cover glass on the sam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0764" y="4811622"/>
            <a:ext cx="2292204" cy="16435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68877" y="1606309"/>
            <a:ext cx="2836181" cy="923330"/>
          </a:xfrm>
          <a:prstGeom prst="rect">
            <a:avLst/>
          </a:prstGeom>
        </p:spPr>
        <p:txBody>
          <a:bodyPr wrap="square">
            <a:spAutoFit/>
          </a:bodyPr>
          <a:lstStyle/>
          <a:p>
            <a:pPr algn="just"/>
            <a:r>
              <a:rPr lang="en-US" b="1" dirty="0">
                <a:solidFill>
                  <a:srgbClr val="4B4B4B"/>
                </a:solidFill>
                <a:latin typeface="Arial" panose="020B0604020202020204" pitchFamily="34" charset="0"/>
              </a:rPr>
              <a:t> Examine the sample to determine whether sectioning is required.</a:t>
            </a:r>
            <a:endParaRPr lang="fr-FR" dirty="0"/>
          </a:p>
        </p:txBody>
      </p:sp>
      <p:sp>
        <p:nvSpPr>
          <p:cNvPr id="6" name="Rectangle 5"/>
          <p:cNvSpPr/>
          <p:nvPr/>
        </p:nvSpPr>
        <p:spPr>
          <a:xfrm>
            <a:off x="287609" y="4270775"/>
            <a:ext cx="5160387" cy="369332"/>
          </a:xfrm>
          <a:prstGeom prst="rect">
            <a:avLst/>
          </a:prstGeom>
        </p:spPr>
        <p:txBody>
          <a:bodyPr wrap="none">
            <a:spAutoFit/>
          </a:bodyPr>
          <a:lstStyle/>
          <a:p>
            <a:r>
              <a:rPr lang="en-US" b="1" dirty="0">
                <a:solidFill>
                  <a:srgbClr val="4B4B4B"/>
                </a:solidFill>
                <a:latin typeface="Arial" panose="020B0604020202020204" pitchFamily="34" charset="0"/>
              </a:rPr>
              <a:t>Slice off a thin piece of the sample specimen.</a:t>
            </a:r>
            <a:endParaRPr lang="fr-FR" dirty="0"/>
          </a:p>
        </p:txBody>
      </p:sp>
      <p:sp>
        <p:nvSpPr>
          <p:cNvPr id="7" name="Rectangle 6"/>
          <p:cNvSpPr/>
          <p:nvPr/>
        </p:nvSpPr>
        <p:spPr>
          <a:xfrm>
            <a:off x="7322921" y="4270775"/>
            <a:ext cx="4467890" cy="369332"/>
          </a:xfrm>
          <a:prstGeom prst="rect">
            <a:avLst/>
          </a:prstGeom>
        </p:spPr>
        <p:txBody>
          <a:bodyPr wrap="none">
            <a:spAutoFit/>
          </a:bodyPr>
          <a:lstStyle/>
          <a:p>
            <a:r>
              <a:rPr lang="en-US" b="1" dirty="0">
                <a:solidFill>
                  <a:srgbClr val="4B4B4B"/>
                </a:solidFill>
                <a:latin typeface="Arial" panose="020B0604020202020204" pitchFamily="34" charset="0"/>
              </a:rPr>
              <a:t>5. Place the cover glass on the sample.</a:t>
            </a:r>
            <a:endParaRPr lang="fr-FR" dirty="0"/>
          </a:p>
        </p:txBody>
      </p:sp>
      <p:sp>
        <p:nvSpPr>
          <p:cNvPr id="8" name="Rectangle 7"/>
          <p:cNvSpPr/>
          <p:nvPr/>
        </p:nvSpPr>
        <p:spPr>
          <a:xfrm>
            <a:off x="8298703" y="1691559"/>
            <a:ext cx="2745754" cy="646331"/>
          </a:xfrm>
          <a:prstGeom prst="rect">
            <a:avLst/>
          </a:prstGeom>
        </p:spPr>
        <p:txBody>
          <a:bodyPr wrap="square">
            <a:spAutoFit/>
          </a:bodyPr>
          <a:lstStyle/>
          <a:p>
            <a:r>
              <a:rPr lang="en-US" b="1" dirty="0">
                <a:solidFill>
                  <a:srgbClr val="4B4B4B"/>
                </a:solidFill>
                <a:latin typeface="Arial" panose="020B0604020202020204" pitchFamily="34" charset="0"/>
              </a:rPr>
              <a:t>Slice off a thin piece of the sample specimen.</a:t>
            </a:r>
            <a:endParaRPr lang="fr-FR" dirty="0"/>
          </a:p>
        </p:txBody>
      </p:sp>
      <p:sp>
        <p:nvSpPr>
          <p:cNvPr id="9" name="Rectangle 8"/>
          <p:cNvSpPr/>
          <p:nvPr/>
        </p:nvSpPr>
        <p:spPr>
          <a:xfrm>
            <a:off x="3950889" y="1010936"/>
            <a:ext cx="4459875" cy="461665"/>
          </a:xfrm>
          <a:prstGeom prst="rect">
            <a:avLst/>
          </a:prstGeom>
        </p:spPr>
        <p:txBody>
          <a:bodyPr wrap="none">
            <a:spAutoFit/>
          </a:bodyPr>
          <a:lstStyle/>
          <a:p>
            <a:r>
              <a:rPr lang="fr-FR" sz="2400" b="1" dirty="0" smtClean="0">
                <a:solidFill>
                  <a:srgbClr val="4B4B4B"/>
                </a:solidFill>
                <a:latin typeface="Arial" panose="020B0604020202020204" pitchFamily="34" charset="0"/>
              </a:rPr>
              <a:t>1, </a:t>
            </a:r>
            <a:r>
              <a:rPr lang="fr-FR" sz="2400" b="1" dirty="0" err="1" smtClean="0">
                <a:solidFill>
                  <a:srgbClr val="4B4B4B"/>
                </a:solidFill>
                <a:latin typeface="Arial" panose="020B0604020202020204" pitchFamily="34" charset="0"/>
              </a:rPr>
              <a:t>Prepare</a:t>
            </a:r>
            <a:r>
              <a:rPr lang="fr-FR" sz="2400" b="1" dirty="0" smtClean="0">
                <a:solidFill>
                  <a:srgbClr val="4B4B4B"/>
                </a:solidFill>
                <a:latin typeface="Arial" panose="020B0604020202020204" pitchFamily="34" charset="0"/>
              </a:rPr>
              <a:t> </a:t>
            </a:r>
            <a:r>
              <a:rPr lang="fr-FR" sz="2400" b="1" dirty="0">
                <a:solidFill>
                  <a:srgbClr val="4B4B4B"/>
                </a:solidFill>
                <a:latin typeface="Arial" panose="020B0604020202020204" pitchFamily="34" charset="0"/>
              </a:rPr>
              <a:t>Microscope </a:t>
            </a:r>
            <a:r>
              <a:rPr lang="fr-FR" sz="2400" b="1" dirty="0" err="1">
                <a:solidFill>
                  <a:srgbClr val="4B4B4B"/>
                </a:solidFill>
                <a:latin typeface="Arial" panose="020B0604020202020204" pitchFamily="34" charset="0"/>
              </a:rPr>
              <a:t>Slides</a:t>
            </a:r>
            <a:endParaRPr lang="fr-FR" sz="2400" b="1" i="0" dirty="0">
              <a:solidFill>
                <a:srgbClr val="4B4B4B"/>
              </a:solidFill>
              <a:effectLst/>
              <a:latin typeface="Arial" panose="020B0604020202020204" pitchFamily="34" charset="0"/>
            </a:endParaRPr>
          </a:p>
        </p:txBody>
      </p:sp>
    </p:spTree>
    <p:extLst>
      <p:ext uri="{BB962C8B-B14F-4D97-AF65-F5344CB8AC3E}">
        <p14:creationId xmlns:p14="http://schemas.microsoft.com/office/powerpoint/2010/main" val="6619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at Do Stage Clips Do On A Microscop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15" y="464024"/>
            <a:ext cx="5663821" cy="56638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37612" y="717477"/>
            <a:ext cx="4499212"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then clipped </a:t>
            </a:r>
            <a:r>
              <a:rPr lang="en-US" dirty="0" smtClean="0">
                <a:latin typeface="Times New Roman" panose="02020603050405020304" pitchFamily="18" charset="0"/>
                <a:ea typeface="Calibri" panose="020F0502020204030204" pitchFamily="34" charset="0"/>
              </a:rPr>
              <a:t>the slide into </a:t>
            </a:r>
            <a:r>
              <a:rPr lang="en-US" dirty="0">
                <a:latin typeface="Times New Roman" panose="02020603050405020304" pitchFamily="18" charset="0"/>
                <a:ea typeface="Calibri" panose="020F0502020204030204" pitchFamily="34" charset="0"/>
              </a:rPr>
              <a:t>place on the stage (a platform) of the microscope</a:t>
            </a:r>
            <a:endParaRPr lang="fr-FR" dirty="0"/>
          </a:p>
        </p:txBody>
      </p:sp>
    </p:spTree>
    <p:extLst>
      <p:ext uri="{BB962C8B-B14F-4D97-AF65-F5344CB8AC3E}">
        <p14:creationId xmlns:p14="http://schemas.microsoft.com/office/powerpoint/2010/main" val="70727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 photo of a microscope is shown with all of the various parts labelled."/>
          <p:cNvPicPr/>
          <p:nvPr/>
        </p:nvPicPr>
        <p:blipFill>
          <a:blip r:embed="rId2">
            <a:extLst>
              <a:ext uri="{28A0092B-C50C-407E-A947-70E740481C1C}">
                <a14:useLocalDpi xmlns:a14="http://schemas.microsoft.com/office/drawing/2010/main" val="0"/>
              </a:ext>
            </a:extLst>
          </a:blip>
          <a:srcRect/>
          <a:stretch>
            <a:fillRect/>
          </a:stretch>
        </p:blipFill>
        <p:spPr bwMode="auto">
          <a:xfrm>
            <a:off x="1091821" y="286602"/>
            <a:ext cx="7915702" cy="6073254"/>
          </a:xfrm>
          <a:prstGeom prst="rect">
            <a:avLst/>
          </a:prstGeom>
          <a:noFill/>
          <a:ln>
            <a:noFill/>
          </a:ln>
        </p:spPr>
      </p:pic>
      <p:sp>
        <p:nvSpPr>
          <p:cNvPr id="3" name="Rectangle 2"/>
          <p:cNvSpPr/>
          <p:nvPr/>
        </p:nvSpPr>
        <p:spPr>
          <a:xfrm>
            <a:off x="9119559" y="1947796"/>
            <a:ext cx="2753994" cy="923330"/>
          </a:xfrm>
          <a:prstGeom prst="rect">
            <a:avLst/>
          </a:prstGeom>
        </p:spPr>
        <p:txBody>
          <a:bodyPr wrap="square">
            <a:spAutoFit/>
          </a:bodyPr>
          <a:lstStyle/>
          <a:p>
            <a:pPr algn="ctr"/>
            <a:r>
              <a:rPr lang="en-US" b="1" dirty="0" smtClean="0">
                <a:solidFill>
                  <a:prstClr val="black"/>
                </a:solidFill>
                <a:latin typeface="Times New Roman" panose="02020603050405020304" pitchFamily="18" charset="0"/>
                <a:ea typeface="Calibri" panose="020F0502020204030204" pitchFamily="34" charset="0"/>
              </a:rPr>
              <a:t>Fig 1:</a:t>
            </a:r>
            <a:r>
              <a:rPr lang="en-US" dirty="0" smtClean="0">
                <a:solidFill>
                  <a:prstClr val="black"/>
                </a:solidFill>
                <a:latin typeface="Times New Roman" panose="02020603050405020304" pitchFamily="18" charset="0"/>
                <a:ea typeface="Calibri" panose="020F0502020204030204" pitchFamily="34" charset="0"/>
              </a:rPr>
              <a:t> Components of a typical </a:t>
            </a:r>
            <a:r>
              <a:rPr lang="en-US" dirty="0" err="1" smtClean="0">
                <a:solidFill>
                  <a:prstClr val="black"/>
                </a:solidFill>
                <a:latin typeface="Times New Roman" panose="02020603050405020304" pitchFamily="18" charset="0"/>
                <a:ea typeface="Calibri" panose="020F0502020204030204" pitchFamily="34" charset="0"/>
              </a:rPr>
              <a:t>brightfield</a:t>
            </a:r>
            <a:r>
              <a:rPr lang="en-US" dirty="0" smtClean="0">
                <a:solidFill>
                  <a:prstClr val="black"/>
                </a:solidFill>
                <a:latin typeface="Times New Roman" panose="02020603050405020304" pitchFamily="18" charset="0"/>
                <a:ea typeface="Calibri" panose="020F0502020204030204" pitchFamily="34" charset="0"/>
              </a:rPr>
              <a:t> microscope.</a:t>
            </a:r>
            <a:r>
              <a:rPr lang="en-US" sz="1600" dirty="0" smtClean="0">
                <a:solidFill>
                  <a:prstClr val="black"/>
                </a:solidFill>
                <a:ea typeface="Calibri" panose="020F0502020204030204" pitchFamily="34" charset="0"/>
                <a:cs typeface="Arial" panose="020B0604020202020204" pitchFamily="34" charset="0"/>
              </a:rPr>
              <a:t> </a:t>
            </a:r>
            <a:endParaRPr lang="fr-FR" dirty="0">
              <a:solidFill>
                <a:prstClr val="black"/>
              </a:solidFill>
            </a:endParaRPr>
          </a:p>
        </p:txBody>
      </p:sp>
    </p:spTree>
    <p:extLst>
      <p:ext uri="{BB962C8B-B14F-4D97-AF65-F5344CB8AC3E}">
        <p14:creationId xmlns:p14="http://schemas.microsoft.com/office/powerpoint/2010/main" val="422278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94542" y="122830"/>
            <a:ext cx="9528574" cy="4626591"/>
          </a:xfrm>
          <a:prstGeom prst="rect">
            <a:avLst/>
          </a:prstGeom>
        </p:spPr>
      </p:pic>
      <p:sp>
        <p:nvSpPr>
          <p:cNvPr id="3" name="Rectangle 2"/>
          <p:cNvSpPr/>
          <p:nvPr/>
        </p:nvSpPr>
        <p:spPr>
          <a:xfrm>
            <a:off x="878004" y="5103674"/>
            <a:ext cx="11118377" cy="923330"/>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Fig 2: </a:t>
            </a:r>
            <a:r>
              <a:rPr lang="en-US" dirty="0">
                <a:latin typeface="Times New Roman" panose="02020603050405020304" pitchFamily="18" charset="0"/>
                <a:cs typeface="Times New Roman" panose="02020603050405020304" pitchFamily="18" charset="0"/>
              </a:rPr>
              <a:t>(a) Oil immersion lenses like this one are used to improve resolution. (b) Because immersion oil and glass have very similar refractive indices, there is a minimal amount of refraction before the light reaches the lens. Without immersion oil, light scatters as it passes through the air above the slide, degrading the resolution of the image.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22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2598" y="295407"/>
            <a:ext cx="4690708" cy="663708"/>
          </a:xfrm>
          <a:prstGeom prst="rect">
            <a:avLst/>
          </a:prstGeom>
        </p:spPr>
        <p:txBody>
          <a:bodyPr wrap="none">
            <a:spAutoFit/>
          </a:bodyPr>
          <a:lstStyle/>
          <a:p>
            <a:pPr lvl="0" algn="just">
              <a:lnSpc>
                <a:spcPct val="150000"/>
              </a:lnSpc>
              <a:spcAft>
                <a:spcPts val="800"/>
              </a:spcAft>
            </a:pPr>
            <a:r>
              <a:rPr lang="fr-FR" sz="2800" b="1" dirty="0" smtClean="0">
                <a:latin typeface="Algerian" panose="04020705040A02060702" pitchFamily="82" charset="0"/>
                <a:ea typeface="Calibri" panose="020F0502020204030204" pitchFamily="34" charset="0"/>
                <a:cs typeface="Arial" panose="020B0604020202020204" pitchFamily="34" charset="0"/>
              </a:rPr>
              <a:t>2, </a:t>
            </a:r>
            <a:r>
              <a:rPr lang="en-US" sz="2800" b="1" dirty="0" err="1" smtClean="0">
                <a:latin typeface="Algerian" panose="04020705040A02060702" pitchFamily="82" charset="0"/>
                <a:ea typeface="Calibri" panose="020F0502020204030204" pitchFamily="34" charset="0"/>
                <a:cs typeface="Arial" panose="020B0604020202020204" pitchFamily="34" charset="0"/>
              </a:rPr>
              <a:t>Darkfield</a:t>
            </a:r>
            <a:r>
              <a:rPr lang="en-US" sz="2800" b="1" dirty="0" smtClean="0">
                <a:latin typeface="Algerian" panose="04020705040A02060702" pitchFamily="82" charset="0"/>
                <a:ea typeface="Calibri" panose="020F0502020204030204" pitchFamily="34" charset="0"/>
                <a:cs typeface="Arial" panose="020B0604020202020204" pitchFamily="34" charset="0"/>
              </a:rPr>
              <a:t> </a:t>
            </a:r>
            <a:r>
              <a:rPr lang="en-US" sz="2800" b="1" dirty="0">
                <a:latin typeface="Algerian" panose="04020705040A02060702" pitchFamily="82" charset="0"/>
                <a:ea typeface="Calibri" panose="020F0502020204030204" pitchFamily="34" charset="0"/>
                <a:cs typeface="Arial" panose="020B0604020202020204" pitchFamily="34" charset="0"/>
              </a:rPr>
              <a:t>Microscopy</a:t>
            </a:r>
            <a:endParaRPr lang="fr-FR" sz="2400" dirty="0">
              <a:effectLst/>
              <a:latin typeface="Algerian" panose="04020705040A02060702" pitchFamily="82" charset="0"/>
              <a:ea typeface="Calibri" panose="020F0502020204030204" pitchFamily="34" charset="0"/>
              <a:cs typeface="Arial" panose="020B0604020202020204" pitchFamily="34" charset="0"/>
            </a:endParaRPr>
          </a:p>
        </p:txBody>
      </p:sp>
      <p:pic>
        <p:nvPicPr>
          <p:cNvPr id="3" name="Image 2" descr="A diagram showing the light path in a darkfield microscope. Light travels from the light source to an opaque light stop which blocks the centre of the light beam. The outer beams are focused by a condenser lens onto the sample on the slide. The sample scatters some of the light. Another objective lens blocks direct illumination but transmits scattered light."/>
          <p:cNvPicPr/>
          <p:nvPr/>
        </p:nvPicPr>
        <p:blipFill>
          <a:blip r:embed="rId2">
            <a:extLst>
              <a:ext uri="{28A0092B-C50C-407E-A947-70E740481C1C}">
                <a14:useLocalDpi xmlns:a14="http://schemas.microsoft.com/office/drawing/2010/main" val="0"/>
              </a:ext>
            </a:extLst>
          </a:blip>
          <a:srcRect/>
          <a:stretch>
            <a:fillRect/>
          </a:stretch>
        </p:blipFill>
        <p:spPr bwMode="auto">
          <a:xfrm>
            <a:off x="6633664" y="959115"/>
            <a:ext cx="4434669" cy="5496276"/>
          </a:xfrm>
          <a:prstGeom prst="rect">
            <a:avLst/>
          </a:prstGeom>
          <a:noFill/>
          <a:ln>
            <a:noFill/>
          </a:ln>
        </p:spPr>
      </p:pic>
      <p:sp>
        <p:nvSpPr>
          <p:cNvPr id="4" name="Rectangle 3"/>
          <p:cNvSpPr/>
          <p:nvPr/>
        </p:nvSpPr>
        <p:spPr>
          <a:xfrm>
            <a:off x="373039" y="1175434"/>
            <a:ext cx="5672919" cy="2777940"/>
          </a:xfrm>
          <a:prstGeom prst="rect">
            <a:avLst/>
          </a:prstGeom>
        </p:spPr>
        <p:txBody>
          <a:bodyPr wrap="square">
            <a:spAutoFit/>
          </a:bodyPr>
          <a:lstStyle/>
          <a:p>
            <a:pPr marL="285750" indent="-285750" algn="just">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opaque light stop inserted into a </a:t>
            </a:r>
            <a:r>
              <a:rPr lang="en-US" dirty="0" err="1" smtClean="0">
                <a:latin typeface="Times New Roman" panose="02020603050405020304" pitchFamily="18" charset="0"/>
                <a:cs typeface="Times New Roman" panose="02020603050405020304" pitchFamily="18" charset="0"/>
              </a:rPr>
              <a:t>brightfield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microscope is used to produce a </a:t>
            </a:r>
            <a:r>
              <a:rPr lang="en-US" dirty="0" err="1">
                <a:latin typeface="Times New Roman" panose="02020603050405020304" pitchFamily="18" charset="0"/>
                <a:cs typeface="Times New Roman" panose="02020603050405020304" pitchFamily="18" charset="0"/>
              </a:rPr>
              <a:t>darkfield</a:t>
            </a:r>
            <a:r>
              <a:rPr lang="en-US" dirty="0">
                <a:latin typeface="Times New Roman" panose="02020603050405020304" pitchFamily="18" charset="0"/>
                <a:cs typeface="Times New Roman" panose="02020603050405020304" pitchFamily="18" charset="0"/>
              </a:rPr>
              <a:t> image. </a:t>
            </a:r>
            <a:endParaRPr lang="en-US" dirty="0" smtClean="0">
              <a:latin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light stop blocks light traveling directly from the illuminator to the objective lens, allowing only light reflected or refracted off the specimen to reach the eye.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44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755" y="292373"/>
            <a:ext cx="2847833" cy="4939814"/>
          </a:xfrm>
          <a:prstGeom prst="rect">
            <a:avLst/>
          </a:prstGeom>
        </p:spPr>
        <p:txBody>
          <a:bodyPr wrap="square">
            <a:spAutoFit/>
          </a:bodyPr>
          <a:lstStyle/>
          <a:p>
            <a:pPr algn="just">
              <a:lnSpc>
                <a:spcPct val="250000"/>
              </a:lnSpc>
            </a:pPr>
            <a:r>
              <a:rPr lang="en-US" dirty="0">
                <a:latin typeface="Times New Roman" panose="02020603050405020304" pitchFamily="18" charset="0"/>
                <a:ea typeface="Calibri" panose="020F0502020204030204" pitchFamily="34" charset="0"/>
              </a:rPr>
              <a:t>is particularly suitable for observing tiny living aquatic organisms, diatoms, small insects, bones, fibers, hair, unstained bacteria, yeast, tissue culture cells, and protozoa.</a:t>
            </a:r>
            <a:endParaRPr lang="fr-FR" dirty="0"/>
          </a:p>
        </p:txBody>
      </p:sp>
      <p:pic>
        <p:nvPicPr>
          <p:cNvPr id="3" name="Image 2"/>
          <p:cNvPicPr>
            <a:picLocks noChangeAspect="1"/>
          </p:cNvPicPr>
          <p:nvPr/>
        </p:nvPicPr>
        <p:blipFill>
          <a:blip r:embed="rId2"/>
          <a:stretch>
            <a:fillRect/>
          </a:stretch>
        </p:blipFill>
        <p:spPr>
          <a:xfrm>
            <a:off x="3748585" y="263801"/>
            <a:ext cx="7856807" cy="4416327"/>
          </a:xfrm>
          <a:prstGeom prst="rect">
            <a:avLst/>
          </a:prstGeom>
        </p:spPr>
      </p:pic>
      <p:sp>
        <p:nvSpPr>
          <p:cNvPr id="5" name="Rectangle 4"/>
          <p:cNvSpPr/>
          <p:nvPr/>
        </p:nvSpPr>
        <p:spPr>
          <a:xfrm>
            <a:off x="4503761" y="4909021"/>
            <a:ext cx="6096000" cy="873572"/>
          </a:xfrm>
          <a:prstGeom prst="rect">
            <a:avLst/>
          </a:prstGeom>
        </p:spPr>
        <p:txBody>
          <a:bodyPr>
            <a:spAutoFit/>
          </a:bodyPr>
          <a:lstStyle/>
          <a:p>
            <a:pPr algn="ctr">
              <a:lnSpc>
                <a:spcPct val="150000"/>
              </a:lnSpc>
            </a:pPr>
            <a:r>
              <a:rPr lang="en-US" b="1" dirty="0">
                <a:latin typeface="Times New Roman" panose="02020603050405020304" pitchFamily="18" charset="0"/>
                <a:cs typeface="Times New Roman" panose="02020603050405020304" pitchFamily="18" charset="0"/>
              </a:rPr>
              <a:t>Fig 4: </a:t>
            </a:r>
            <a:r>
              <a:rPr lang="en-US" dirty="0">
                <a:latin typeface="Times New Roman" panose="02020603050405020304" pitchFamily="18" charset="0"/>
                <a:cs typeface="Times New Roman" panose="02020603050405020304" pitchFamily="18" charset="0"/>
              </a:rPr>
              <a:t>A colony of green planktonic algae </a:t>
            </a:r>
            <a:r>
              <a:rPr lang="en-US" dirty="0" err="1">
                <a:latin typeface="Times New Roman" panose="02020603050405020304" pitchFamily="18" charset="0"/>
                <a:cs typeface="Times New Roman" panose="02020603050405020304" pitchFamily="18" charset="0"/>
              </a:rPr>
              <a:t>Volvox</a:t>
            </a:r>
            <a:r>
              <a:rPr lang="en-US" dirty="0">
                <a:latin typeface="Times New Roman" panose="02020603050405020304" pitchFamily="18" charset="0"/>
                <a:cs typeface="Times New Roman" panose="02020603050405020304" pitchFamily="18" charset="0"/>
              </a:rPr>
              <a:t> under the dark field microscope.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41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9" y="259308"/>
            <a:ext cx="4239494" cy="587148"/>
          </a:xfrm>
          <a:prstGeom prst="rect">
            <a:avLst/>
          </a:prstGeom>
        </p:spPr>
        <p:txBody>
          <a:bodyPr wrap="none">
            <a:spAutoFit/>
          </a:bodyPr>
          <a:lstStyle/>
          <a:p>
            <a:pPr lvl="0">
              <a:lnSpc>
                <a:spcPct val="150000"/>
              </a:lnSpc>
              <a:spcAft>
                <a:spcPts val="800"/>
              </a:spcAft>
            </a:pPr>
            <a:r>
              <a:rPr lang="fr-FR" sz="2400" b="1" dirty="0" smtClean="0">
                <a:latin typeface="Times New Roman" panose="02020603050405020304" pitchFamily="18" charset="0"/>
                <a:ea typeface="Calibri" panose="020F0502020204030204" pitchFamily="34" charset="0"/>
                <a:cs typeface="Arial" panose="020B0604020202020204" pitchFamily="34" charset="0"/>
              </a:rPr>
              <a:t>3, Phase-</a:t>
            </a:r>
            <a:r>
              <a:rPr lang="fr-FR" sz="2400" b="1" dirty="0" err="1" smtClean="0">
                <a:latin typeface="Times New Roman" panose="02020603050405020304" pitchFamily="18" charset="0"/>
                <a:ea typeface="Calibri" panose="020F0502020204030204" pitchFamily="34" charset="0"/>
                <a:cs typeface="Arial" panose="020B0604020202020204" pitchFamily="34" charset="0"/>
              </a:rPr>
              <a:t>Contrast</a:t>
            </a:r>
            <a:r>
              <a:rPr lang="fr-FR" sz="2400" b="1" dirty="0" smtClean="0">
                <a:latin typeface="Times New Roman" panose="02020603050405020304" pitchFamily="18" charset="0"/>
                <a:ea typeface="Calibri" panose="020F0502020204030204" pitchFamily="34" charset="0"/>
                <a:cs typeface="Arial" panose="020B0604020202020204" pitchFamily="34" charset="0"/>
              </a:rPr>
              <a:t> </a:t>
            </a:r>
            <a:r>
              <a:rPr lang="fr-FR" sz="2400" b="1" dirty="0">
                <a:latin typeface="Times New Roman" panose="02020603050405020304" pitchFamily="18" charset="0"/>
                <a:ea typeface="Calibri" panose="020F0502020204030204" pitchFamily="34" charset="0"/>
                <a:cs typeface="Arial" panose="020B0604020202020204" pitchFamily="34" charset="0"/>
              </a:rPr>
              <a:t>Microscopes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0" y="1208796"/>
            <a:ext cx="6096000" cy="923330"/>
          </a:xfrm>
          <a:prstGeom prst="rect">
            <a:avLst/>
          </a:prstGeom>
        </p:spPr>
        <p:txBody>
          <a:bodyPr>
            <a:spAutoFit/>
          </a:bodyPr>
          <a:lstStyle/>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Phase-contrast microscopes use refraction and interference caused by structures in a specimen to create high-contrast, high-resolution images without staining.</a:t>
            </a:r>
            <a:endParaRPr lang="fr-FR" dirty="0"/>
          </a:p>
        </p:txBody>
      </p:sp>
      <p:pic>
        <p:nvPicPr>
          <p:cNvPr id="4" name="Image 3" descr="A diagram shows the path of light through a phase-contrast microscope. Light from the light source travels to the annular ring in the condenser which produces a cone of light focused on the specimen. The specimen refracts or reflects light. Light traveling directly from the condenser lens (undiffracted light) and light traveling through the specimen (diffracted light) are out of phase when they pass through the objective and phase plates. Wavelengths in phase or out of phase either add together or cancel out each other."/>
          <p:cNvPicPr/>
          <p:nvPr/>
        </p:nvPicPr>
        <p:blipFill>
          <a:blip r:embed="rId2">
            <a:extLst>
              <a:ext uri="{28A0092B-C50C-407E-A947-70E740481C1C}">
                <a14:useLocalDpi xmlns:a14="http://schemas.microsoft.com/office/drawing/2010/main" val="0"/>
              </a:ext>
            </a:extLst>
          </a:blip>
          <a:srcRect/>
          <a:stretch>
            <a:fillRect/>
          </a:stretch>
        </p:blipFill>
        <p:spPr bwMode="auto">
          <a:xfrm>
            <a:off x="5999026" y="962361"/>
            <a:ext cx="5274310" cy="4824095"/>
          </a:xfrm>
          <a:prstGeom prst="rect">
            <a:avLst/>
          </a:prstGeom>
          <a:noFill/>
          <a:ln>
            <a:noFill/>
          </a:ln>
        </p:spPr>
      </p:pic>
      <p:pic>
        <p:nvPicPr>
          <p:cNvPr id="5" name="Image 4" descr="https://upload.wikimedia.org/wikipedia/commons/thumb/7/7e/Cheek_cell_phase_contrast.jpg/220px-Cheek_cell_phase_contrast.jpg"/>
          <p:cNvPicPr/>
          <p:nvPr/>
        </p:nvPicPr>
        <p:blipFill>
          <a:blip r:embed="rId3">
            <a:extLst>
              <a:ext uri="{28A0092B-C50C-407E-A947-70E740481C1C}">
                <a14:useLocalDpi xmlns:a14="http://schemas.microsoft.com/office/drawing/2010/main" val="0"/>
              </a:ext>
            </a:extLst>
          </a:blip>
          <a:srcRect/>
          <a:stretch>
            <a:fillRect/>
          </a:stretch>
        </p:blipFill>
        <p:spPr bwMode="auto">
          <a:xfrm>
            <a:off x="599079" y="2132125"/>
            <a:ext cx="5228515" cy="3654331"/>
          </a:xfrm>
          <a:prstGeom prst="rect">
            <a:avLst/>
          </a:prstGeom>
          <a:noFill/>
          <a:ln>
            <a:noFill/>
          </a:ln>
        </p:spPr>
      </p:pic>
      <p:sp>
        <p:nvSpPr>
          <p:cNvPr id="6" name="Rectangle 5"/>
          <p:cNvSpPr/>
          <p:nvPr/>
        </p:nvSpPr>
        <p:spPr>
          <a:xfrm>
            <a:off x="823970" y="5786456"/>
            <a:ext cx="4156907" cy="369332"/>
          </a:xfrm>
          <a:prstGeom prst="rect">
            <a:avLst/>
          </a:prstGeom>
        </p:spPr>
        <p:txBody>
          <a:bodyPr wrap="none">
            <a:spAutoFit/>
          </a:bodyPr>
          <a:lstStyle/>
          <a:p>
            <a:r>
              <a:rPr lang="fr-FR" b="1" dirty="0" err="1">
                <a:latin typeface="Times New Roman" panose="02020603050405020304" pitchFamily="18" charset="0"/>
                <a:ea typeface="Calibri" panose="020F0502020204030204" pitchFamily="34" charset="0"/>
              </a:rPr>
              <a:t>Fig</a:t>
            </a:r>
            <a:r>
              <a:rPr lang="fr-FR" b="1" dirty="0">
                <a:latin typeface="Times New Roman" panose="02020603050405020304" pitchFamily="18" charset="0"/>
                <a:ea typeface="Calibri" panose="020F0502020204030204" pitchFamily="34" charset="0"/>
              </a:rPr>
              <a:t> 6: </a:t>
            </a:r>
            <a:r>
              <a:rPr lang="fr-FR" dirty="0">
                <a:latin typeface="Times New Roman" panose="02020603050405020304" pitchFamily="18" charset="0"/>
                <a:ea typeface="Calibri" panose="020F0502020204030204" pitchFamily="34" charset="0"/>
              </a:rPr>
              <a:t>Photographie d'un </a:t>
            </a:r>
            <a:r>
              <a:rPr lang="fr-FR"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4" tooltip="Cellule épithéliale"/>
              </a:rPr>
              <a:t>cellule épithéliale</a:t>
            </a:r>
            <a:endParaRPr lang="fr-FR" dirty="0"/>
          </a:p>
        </p:txBody>
      </p:sp>
    </p:spTree>
    <p:extLst>
      <p:ext uri="{BB962C8B-B14F-4D97-AF65-F5344CB8AC3E}">
        <p14:creationId xmlns:p14="http://schemas.microsoft.com/office/powerpoint/2010/main" val="406647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264" y="150126"/>
            <a:ext cx="5038880" cy="463397"/>
          </a:xfrm>
          <a:prstGeom prst="rect">
            <a:avLst/>
          </a:prstGeom>
        </p:spPr>
        <p:txBody>
          <a:bodyPr wrap="none">
            <a:spAutoFit/>
          </a:bodyPr>
          <a:lstStyle/>
          <a:p>
            <a:pPr lvl="0" algn="just">
              <a:lnSpc>
                <a:spcPct val="150000"/>
              </a:lnSpc>
              <a:spcAft>
                <a:spcPts val="800"/>
              </a:spcAft>
            </a:pPr>
            <a:r>
              <a:rPr lang="fr-FR" b="1" dirty="0" smtClean="0">
                <a:latin typeface="Times New Roman" panose="02020603050405020304" pitchFamily="18" charset="0"/>
                <a:ea typeface="Calibri" panose="020F0502020204030204" pitchFamily="34" charset="0"/>
                <a:cs typeface="Arial" panose="020B0604020202020204" pitchFamily="34" charset="0"/>
              </a:rPr>
              <a:t>4, </a:t>
            </a:r>
            <a:r>
              <a:rPr lang="fr-FR" b="1" dirty="0" err="1" smtClean="0">
                <a:latin typeface="Times New Roman" panose="02020603050405020304" pitchFamily="18" charset="0"/>
                <a:ea typeface="Calibri" panose="020F0502020204030204" pitchFamily="34" charset="0"/>
                <a:cs typeface="Arial" panose="020B0604020202020204" pitchFamily="34" charset="0"/>
              </a:rPr>
              <a:t>Differential</a:t>
            </a:r>
            <a:r>
              <a:rPr lang="fr-FR" b="1" dirty="0" smtClean="0">
                <a:latin typeface="Times New Roman" panose="02020603050405020304" pitchFamily="18" charset="0"/>
                <a:ea typeface="Calibri" panose="020F0502020204030204" pitchFamily="34" charset="0"/>
                <a:cs typeface="Arial" panose="020B0604020202020204" pitchFamily="34" charset="0"/>
              </a:rPr>
              <a:t> </a:t>
            </a:r>
            <a:r>
              <a:rPr lang="fr-FR" b="1" dirty="0" err="1">
                <a:latin typeface="Times New Roman" panose="02020603050405020304" pitchFamily="18" charset="0"/>
                <a:ea typeface="Calibri" panose="020F0502020204030204" pitchFamily="34" charset="0"/>
                <a:cs typeface="Arial" panose="020B0604020202020204" pitchFamily="34" charset="0"/>
              </a:rPr>
              <a:t>Interference</a:t>
            </a:r>
            <a:r>
              <a:rPr lang="fr-FR" b="1" dirty="0">
                <a:latin typeface="Times New Roman" panose="02020603050405020304" pitchFamily="18" charset="0"/>
                <a:ea typeface="Calibri" panose="020F0502020204030204" pitchFamily="34" charset="0"/>
                <a:cs typeface="Arial" panose="020B0604020202020204" pitchFamily="34" charset="0"/>
              </a:rPr>
              <a:t> </a:t>
            </a:r>
            <a:r>
              <a:rPr lang="fr-FR" b="1" dirty="0" err="1">
                <a:latin typeface="Times New Roman" panose="02020603050405020304" pitchFamily="18" charset="0"/>
                <a:ea typeface="Calibri" panose="020F0502020204030204" pitchFamily="34" charset="0"/>
                <a:cs typeface="Arial" panose="020B0604020202020204" pitchFamily="34" charset="0"/>
              </a:rPr>
              <a:t>Contrast</a:t>
            </a:r>
            <a:r>
              <a:rPr lang="fr-FR" b="1" dirty="0">
                <a:latin typeface="Times New Roman" panose="02020603050405020304" pitchFamily="18" charset="0"/>
                <a:ea typeface="Calibri" panose="020F0502020204030204" pitchFamily="34" charset="0"/>
                <a:cs typeface="Arial" panose="020B0604020202020204" pitchFamily="34" charset="0"/>
              </a:rPr>
              <a:t> Microscopes</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92082" y="613523"/>
            <a:ext cx="8301542" cy="4139595"/>
          </a:xfrm>
          <a:prstGeom prst="rect">
            <a:avLst/>
          </a:prstGeom>
        </p:spPr>
        <p:txBody>
          <a:bodyPr wrap="square">
            <a:spAutoFit/>
          </a:bodyPr>
          <a:lstStyle/>
          <a:p>
            <a:pPr marL="285750" indent="-285750" algn="just">
              <a:lnSpc>
                <a:spcPct val="150000"/>
              </a:lnSpc>
              <a:spcAft>
                <a:spcPts val="800"/>
              </a:spcAft>
              <a:buFont typeface="Wingdings" panose="05000000000000000000" pitchFamily="2" charset="2"/>
              <a:buChar char="§"/>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a Differential Interference Contrast Microscopes, two beams of light are created in which the direction of wave movement (polarization) differs. </a:t>
            </a:r>
            <a:endParaRPr lang="ar-DZ"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Wingdings" panose="05000000000000000000" pitchFamily="2" charset="2"/>
              <a:buChar char="§"/>
            </a:pPr>
            <a:r>
              <a:rPr lang="en-US" dirty="0" smtClean="0">
                <a:latin typeface="Times New Roman" panose="02020603050405020304" pitchFamily="18" charset="0"/>
                <a:ea typeface="Calibri" panose="020F0502020204030204" pitchFamily="34" charset="0"/>
                <a:cs typeface="Arial" panose="020B0604020202020204" pitchFamily="34" charset="0"/>
              </a:rPr>
              <a:t>Once </a:t>
            </a:r>
            <a:r>
              <a:rPr lang="en-US" dirty="0">
                <a:latin typeface="Times New Roman" panose="02020603050405020304" pitchFamily="18" charset="0"/>
                <a:ea typeface="Calibri" panose="020F0502020204030204" pitchFamily="34" charset="0"/>
                <a:cs typeface="Arial" panose="020B0604020202020204" pitchFamily="34" charset="0"/>
              </a:rPr>
              <a:t>the beams pass through either the specimen or specimen-free space, they are recombined and effects of the specimens cause differences in the interference patterns generated by the combining of the beams</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ar-DZ"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Wingdings" panose="05000000000000000000" pitchFamily="2" charset="2"/>
              <a:buChar char="§"/>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This results in high-contrast images of living organisms with a three-dimensional appearance. </a:t>
            </a:r>
            <a:endParaRPr lang="ar-DZ"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Wingdings" panose="05000000000000000000" pitchFamily="2" charset="2"/>
              <a:buChar char="§"/>
            </a:pPr>
            <a:r>
              <a:rPr lang="en-US" dirty="0" smtClean="0">
                <a:latin typeface="Times New Roman" panose="02020603050405020304" pitchFamily="18" charset="0"/>
                <a:ea typeface="Calibri" panose="020F0502020204030204" pitchFamily="34" charset="0"/>
                <a:cs typeface="Arial" panose="020B0604020202020204" pitchFamily="34" charset="0"/>
              </a:rPr>
              <a:t>These </a:t>
            </a:r>
            <a:r>
              <a:rPr lang="en-US" dirty="0">
                <a:latin typeface="Times New Roman" panose="02020603050405020304" pitchFamily="18" charset="0"/>
                <a:ea typeface="Calibri" panose="020F0502020204030204" pitchFamily="34" charset="0"/>
                <a:cs typeface="Arial" panose="020B0604020202020204" pitchFamily="34" charset="0"/>
              </a:rPr>
              <a:t>microscopes are especially useful in distinguishing structures within live, unstained </a:t>
            </a:r>
            <a:r>
              <a:rPr lang="en-US" dirty="0" smtClean="0">
                <a:latin typeface="Times New Roman" panose="02020603050405020304" pitchFamily="18" charset="0"/>
                <a:ea typeface="Calibri" panose="020F0502020204030204" pitchFamily="34" charset="0"/>
                <a:cs typeface="Arial" panose="020B0604020202020204" pitchFamily="34" charset="0"/>
              </a:rPr>
              <a:t>specimens</a:t>
            </a:r>
            <a:r>
              <a:rPr lang="ar-DZ" dirty="0" smtClean="0">
                <a:latin typeface="Times New Roman" panose="02020603050405020304" pitchFamily="18" charset="0"/>
                <a:ea typeface="Calibri" panose="020F0502020204030204" pitchFamily="34"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descr="diagram of a Differential Interference contrast (DIC) microsco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1120" y="150126"/>
            <a:ext cx="3150870" cy="6521000"/>
          </a:xfrm>
          <a:prstGeom prst="rect">
            <a:avLst/>
          </a:prstGeom>
          <a:noFill/>
          <a:ln>
            <a:noFill/>
          </a:ln>
        </p:spPr>
      </p:pic>
      <p:pic>
        <p:nvPicPr>
          <p:cNvPr id="5" name="Image 4" descr="A micrograph shows a chain of rectangles that have thick edges. The chains branch and have clusters of spheres on the ends. The entire image is variations of grey but the difference in depth between cells in front and behind each other is distinguishable."/>
          <p:cNvPicPr/>
          <p:nvPr/>
        </p:nvPicPr>
        <p:blipFill>
          <a:blip r:embed="rId3">
            <a:extLst>
              <a:ext uri="{28A0092B-C50C-407E-A947-70E740481C1C}">
                <a14:useLocalDpi xmlns:a14="http://schemas.microsoft.com/office/drawing/2010/main" val="0"/>
              </a:ext>
            </a:extLst>
          </a:blip>
          <a:srcRect/>
          <a:stretch>
            <a:fillRect/>
          </a:stretch>
        </p:blipFill>
        <p:spPr bwMode="auto">
          <a:xfrm>
            <a:off x="4205060" y="4319958"/>
            <a:ext cx="3997244" cy="2381534"/>
          </a:xfrm>
          <a:prstGeom prst="rect">
            <a:avLst/>
          </a:prstGeom>
          <a:noFill/>
          <a:ln>
            <a:noFill/>
          </a:ln>
        </p:spPr>
      </p:pic>
      <p:sp>
        <p:nvSpPr>
          <p:cNvPr id="6" name="Rectangle 5"/>
          <p:cNvSpPr/>
          <p:nvPr/>
        </p:nvSpPr>
        <p:spPr>
          <a:xfrm>
            <a:off x="512487" y="4753118"/>
            <a:ext cx="3443757" cy="1754326"/>
          </a:xfrm>
          <a:prstGeom prst="rect">
            <a:avLst/>
          </a:prstGeom>
        </p:spPr>
        <p:txBody>
          <a:bodyPr wrap="square">
            <a:spAutoFit/>
          </a:bodyPr>
          <a:lstStyle/>
          <a:p>
            <a:pPr algn="just"/>
            <a:r>
              <a:rPr lang="en-US" dirty="0">
                <a:latin typeface="Times New Roman" panose="02020603050405020304" pitchFamily="18" charset="0"/>
                <a:ea typeface="Calibri" panose="020F0502020204030204" pitchFamily="34" charset="0"/>
              </a:rPr>
              <a:t>A DIC image of </a:t>
            </a:r>
            <a:r>
              <a:rPr lang="en-US" i="1" dirty="0" err="1">
                <a:latin typeface="Times New Roman" panose="02020603050405020304" pitchFamily="18" charset="0"/>
                <a:ea typeface="Calibri" panose="020F0502020204030204" pitchFamily="34" charset="0"/>
              </a:rPr>
              <a:t>Fonsecaea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pedrosoi</a:t>
            </a:r>
            <a:r>
              <a:rPr lang="en-US" dirty="0">
                <a:latin typeface="Times New Roman" panose="02020603050405020304" pitchFamily="18" charset="0"/>
                <a:ea typeface="Calibri" panose="020F0502020204030204" pitchFamily="34" charset="0"/>
              </a:rPr>
              <a:t> grown on modified </a:t>
            </a:r>
            <a:r>
              <a:rPr lang="en-US" dirty="0" err="1">
                <a:latin typeface="Times New Roman" panose="02020603050405020304" pitchFamily="18" charset="0"/>
                <a:ea typeface="Calibri" panose="020F0502020204030204" pitchFamily="34" charset="0"/>
              </a:rPr>
              <a:t>Leonian’s</a:t>
            </a:r>
            <a:r>
              <a:rPr lang="en-US" dirty="0">
                <a:latin typeface="Times New Roman" panose="02020603050405020304" pitchFamily="18" charset="0"/>
                <a:ea typeface="Calibri" panose="020F0502020204030204" pitchFamily="34" charset="0"/>
              </a:rPr>
              <a:t> agar. This fungus causes </a:t>
            </a:r>
            <a:r>
              <a:rPr lang="en-US" dirty="0" err="1">
                <a:latin typeface="Times New Roman" panose="02020603050405020304" pitchFamily="18" charset="0"/>
                <a:ea typeface="Calibri" panose="020F0502020204030204" pitchFamily="34" charset="0"/>
              </a:rPr>
              <a:t>chromoblastomycosis</a:t>
            </a:r>
            <a:r>
              <a:rPr lang="en-US" dirty="0">
                <a:latin typeface="Times New Roman" panose="02020603050405020304" pitchFamily="18" charset="0"/>
                <a:ea typeface="Calibri" panose="020F0502020204030204" pitchFamily="34" charset="0"/>
              </a:rPr>
              <a:t>, a chronic skin infection common in tropical and subtropical climates. </a:t>
            </a:r>
            <a:endParaRPr lang="fr-FR" dirty="0"/>
          </a:p>
        </p:txBody>
      </p:sp>
    </p:spTree>
    <p:extLst>
      <p:ext uri="{BB962C8B-B14F-4D97-AF65-F5344CB8AC3E}">
        <p14:creationId xmlns:p14="http://schemas.microsoft.com/office/powerpoint/2010/main" val="298011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0488" y="145282"/>
            <a:ext cx="2978379" cy="463397"/>
          </a:xfrm>
          <a:prstGeom prst="rect">
            <a:avLst/>
          </a:prstGeom>
        </p:spPr>
        <p:txBody>
          <a:bodyPr wrap="none">
            <a:spAutoFit/>
          </a:bodyPr>
          <a:lstStyle/>
          <a:p>
            <a:pPr lvl="0">
              <a:lnSpc>
                <a:spcPct val="150000"/>
              </a:lnSpc>
              <a:spcAft>
                <a:spcPts val="800"/>
              </a:spcAft>
            </a:pPr>
            <a:r>
              <a:rPr lang="fr-FR" b="1" dirty="0" smtClean="0">
                <a:latin typeface="Times New Roman" panose="02020603050405020304" pitchFamily="18" charset="0"/>
                <a:ea typeface="Calibri" panose="020F0502020204030204" pitchFamily="34" charset="0"/>
                <a:cs typeface="Arial" panose="020B0604020202020204" pitchFamily="34" charset="0"/>
              </a:rPr>
              <a:t>6, Fluorescence </a:t>
            </a:r>
            <a:r>
              <a:rPr lang="fr-FR" b="1" dirty="0">
                <a:latin typeface="Times New Roman" panose="02020603050405020304" pitchFamily="18" charset="0"/>
                <a:ea typeface="Calibri" panose="020F0502020204030204" pitchFamily="34" charset="0"/>
                <a:cs typeface="Arial" panose="020B0604020202020204" pitchFamily="34" charset="0"/>
              </a:rPr>
              <a:t>Microscopes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700585" y="794308"/>
            <a:ext cx="4553803" cy="6529993"/>
          </a:xfrm>
          <a:prstGeom prst="rect">
            <a:avLst/>
          </a:prstGeom>
        </p:spPr>
        <p:txBody>
          <a:bodyPr wrap="square">
            <a:spAutoFit/>
          </a:bodyPr>
          <a:lstStyle/>
          <a:p>
            <a:pPr algn="just">
              <a:lnSpc>
                <a:spcPct val="150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A fluorescence microscope uses fluorescent </a:t>
            </a:r>
            <a:r>
              <a:rPr lang="en-US" dirty="0" err="1">
                <a:latin typeface="Times New Roman" panose="02020603050405020304" pitchFamily="18" charset="0"/>
                <a:ea typeface="Calibri" panose="020F0502020204030204" pitchFamily="34" charset="0"/>
                <a:cs typeface="Arial" panose="020B0604020202020204" pitchFamily="34" charset="0"/>
              </a:rPr>
              <a:t>chromophores</a:t>
            </a:r>
            <a:r>
              <a:rPr lang="en-US" dirty="0">
                <a:latin typeface="Times New Roman" panose="02020603050405020304" pitchFamily="18" charset="0"/>
                <a:ea typeface="Calibri" panose="020F0502020204030204" pitchFamily="34" charset="0"/>
                <a:cs typeface="Arial" panose="020B0604020202020204" pitchFamily="34" charset="0"/>
              </a:rPr>
              <a:t> called </a:t>
            </a:r>
            <a:r>
              <a:rPr lang="en-US" dirty="0" err="1">
                <a:latin typeface="Times New Roman" panose="02020603050405020304" pitchFamily="18" charset="0"/>
                <a:ea typeface="Calibri" panose="020F0502020204030204" pitchFamily="34" charset="0"/>
                <a:cs typeface="Arial" panose="020B0604020202020204" pitchFamily="34" charset="0"/>
              </a:rPr>
              <a:t>fluorochromes</a:t>
            </a:r>
            <a:r>
              <a:rPr lang="en-US" dirty="0">
                <a:latin typeface="Times New Roman" panose="02020603050405020304" pitchFamily="18" charset="0"/>
                <a:ea typeface="Calibri" panose="020F0502020204030204" pitchFamily="34" charset="0"/>
                <a:cs typeface="Arial" panose="020B0604020202020204" pitchFamily="34" charset="0"/>
              </a:rPr>
              <a:t>, which are capable of absorbing energy from a light source and then emitting this energy as visible light</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algn="just">
              <a:lnSpc>
                <a:spcPct val="150000"/>
              </a:lnSpc>
              <a:spcAft>
                <a:spcPts val="800"/>
              </a:spcAft>
            </a:pPr>
            <a:r>
              <a:rPr lang="en-US" dirty="0"/>
              <a:t>The microscope transmits an excitation light,  toward the specimen; the </a:t>
            </a:r>
            <a:r>
              <a:rPr lang="en-US" dirty="0" err="1"/>
              <a:t>chromophores</a:t>
            </a:r>
            <a:r>
              <a:rPr lang="en-US" dirty="0"/>
              <a:t> absorb the excitation light and emit visible light with longer wavelengths. The excitation light is then filtered out (in part because ultraviolet light is harmful to the eyes) so that only visible light passes through the ocular lens. This produces an image of the specimen in bright </a:t>
            </a:r>
            <a:r>
              <a:rPr lang="en-US" dirty="0" err="1"/>
              <a:t>colours</a:t>
            </a:r>
            <a:r>
              <a:rPr lang="en-US" dirty="0"/>
              <a:t> against a dark background.</a:t>
            </a:r>
            <a:endParaRPr lang="fr-FR" dirty="0"/>
          </a:p>
          <a:p>
            <a:pPr algn="just">
              <a:lnSpc>
                <a:spcPct val="150000"/>
              </a:lnSpc>
              <a:spcAft>
                <a:spcPts val="800"/>
              </a:spcAft>
            </a:pPr>
            <a:r>
              <a:rPr lang="en-US" dirty="0" smtClean="0">
                <a:latin typeface="Times New Roman" panose="02020603050405020304" pitchFamily="18" charset="0"/>
                <a:ea typeface="Calibri" panose="020F0502020204030204" pitchFamily="34"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descr="https://lnf-wiki.eecs.umich.edu/wiki/images/5/51/Fluorescence_microscopy.jpg"/>
          <p:cNvPicPr/>
          <p:nvPr/>
        </p:nvPicPr>
        <p:blipFill>
          <a:blip r:embed="rId2">
            <a:extLst>
              <a:ext uri="{28A0092B-C50C-407E-A947-70E740481C1C}">
                <a14:useLocalDpi xmlns:a14="http://schemas.microsoft.com/office/drawing/2010/main" val="0"/>
              </a:ext>
            </a:extLst>
          </a:blip>
          <a:srcRect/>
          <a:stretch>
            <a:fillRect/>
          </a:stretch>
        </p:blipFill>
        <p:spPr bwMode="auto">
          <a:xfrm>
            <a:off x="5254388" y="794308"/>
            <a:ext cx="6837528" cy="5702026"/>
          </a:xfrm>
          <a:prstGeom prst="rect">
            <a:avLst/>
          </a:prstGeom>
          <a:noFill/>
          <a:ln>
            <a:noFill/>
          </a:ln>
        </p:spPr>
      </p:pic>
    </p:spTree>
    <p:extLst>
      <p:ext uri="{BB962C8B-B14F-4D97-AF65-F5344CB8AC3E}">
        <p14:creationId xmlns:p14="http://schemas.microsoft.com/office/powerpoint/2010/main" val="126203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096" y="1105469"/>
            <a:ext cx="7287904" cy="4401205"/>
          </a:xfrm>
          <a:prstGeom prst="rect">
            <a:avLst/>
          </a:prstGeom>
        </p:spPr>
        <p:txBody>
          <a:bodyPr wrap="square">
            <a:spAutoFit/>
          </a:bodyPr>
          <a:lstStyle/>
          <a:p>
            <a:pPr algn="just">
              <a:lnSpc>
                <a:spcPct val="200000"/>
              </a:lnSpc>
              <a:buFont typeface="Arial" panose="020B0604020202020204" pitchFamily="34" charset="0"/>
              <a:buChar char="•"/>
            </a:pPr>
            <a:r>
              <a:rPr lang="fr-FR" sz="2000" b="1" i="0" dirty="0" err="1" smtClean="0">
                <a:solidFill>
                  <a:srgbClr val="333333"/>
                </a:solidFill>
                <a:effectLst/>
                <a:latin typeface="Times New Roman" panose="02020603050405020304" pitchFamily="18" charset="0"/>
                <a:cs typeface="Times New Roman" panose="02020603050405020304" pitchFamily="18" charset="0"/>
              </a:rPr>
              <a:t>Subject</a:t>
            </a:r>
            <a:r>
              <a:rPr lang="fr-FR" sz="2000" b="1" i="0" dirty="0" smtClean="0">
                <a:solidFill>
                  <a:srgbClr val="333333"/>
                </a:solidFill>
                <a:effectLst/>
                <a:latin typeface="Times New Roman" panose="02020603050405020304" pitchFamily="18" charset="0"/>
                <a:cs typeface="Times New Roman" panose="02020603050405020304" pitchFamily="18" charset="0"/>
              </a:rPr>
              <a:t> : </a:t>
            </a:r>
            <a:r>
              <a:rPr lang="fr-FR" sz="2000" b="0" i="0" dirty="0" err="1" smtClean="0">
                <a:solidFill>
                  <a:srgbClr val="333333"/>
                </a:solidFill>
                <a:effectLst/>
                <a:latin typeface="Times New Roman" panose="02020603050405020304" pitchFamily="18" charset="0"/>
                <a:cs typeface="Times New Roman" panose="02020603050405020304" pitchFamily="18" charset="0"/>
              </a:rPr>
              <a:t>Biotechnology</a:t>
            </a:r>
            <a:r>
              <a:rPr lang="fr-FR" sz="2000" b="0" i="0" dirty="0" smtClean="0">
                <a:solidFill>
                  <a:srgbClr val="333333"/>
                </a:solidFill>
                <a:effectLst/>
                <a:latin typeface="Times New Roman" panose="02020603050405020304" pitchFamily="18" charset="0"/>
                <a:cs typeface="Times New Roman" panose="02020603050405020304" pitchFamily="18" charset="0"/>
              </a:rPr>
              <a:t> instrumentation and maintenance</a:t>
            </a:r>
          </a:p>
          <a:p>
            <a:pPr algn="just">
              <a:lnSpc>
                <a:spcPct val="200000"/>
              </a:lnSpc>
              <a:buFont typeface="Arial" panose="020B0604020202020204" pitchFamily="34" charset="0"/>
              <a:buChar char="•"/>
            </a:pPr>
            <a:r>
              <a:rPr lang="fr-FR" sz="2000" b="0" i="0" dirty="0" smtClean="0">
                <a:solidFill>
                  <a:srgbClr val="333333"/>
                </a:solidFill>
                <a:effectLst/>
                <a:latin typeface="Times New Roman" panose="02020603050405020304" pitchFamily="18" charset="0"/>
                <a:cs typeface="Times New Roman" panose="02020603050405020304" pitchFamily="18" charset="0"/>
              </a:rPr>
              <a:t> UED1</a:t>
            </a:r>
          </a:p>
          <a:p>
            <a:pPr algn="just">
              <a:lnSpc>
                <a:spcPct val="200000"/>
              </a:lnSpc>
              <a:buFont typeface="Arial" panose="020B0604020202020204" pitchFamily="34" charset="0"/>
              <a:buChar char="•"/>
            </a:pPr>
            <a:r>
              <a:rPr lang="fr-FR" sz="2000" b="1" i="0" dirty="0" smtClean="0">
                <a:solidFill>
                  <a:srgbClr val="333333"/>
                </a:solidFill>
                <a:effectLst/>
                <a:latin typeface="Times New Roman" panose="02020603050405020304" pitchFamily="18" charset="0"/>
                <a:cs typeface="Times New Roman" panose="02020603050405020304" pitchFamily="18" charset="0"/>
              </a:rPr>
              <a:t>crédits: </a:t>
            </a:r>
            <a:r>
              <a:rPr lang="fr-FR" sz="2000" b="0" i="0" dirty="0" smtClean="0">
                <a:solidFill>
                  <a:srgbClr val="333333"/>
                </a:solidFill>
                <a:effectLst/>
                <a:latin typeface="Times New Roman" panose="02020603050405020304" pitchFamily="18" charset="0"/>
                <a:cs typeface="Times New Roman" panose="02020603050405020304" pitchFamily="18" charset="0"/>
              </a:rPr>
              <a:t>2</a:t>
            </a:r>
          </a:p>
          <a:p>
            <a:pPr algn="just">
              <a:lnSpc>
                <a:spcPct val="200000"/>
              </a:lnSpc>
              <a:buFont typeface="Arial" panose="020B0604020202020204" pitchFamily="34" charset="0"/>
              <a:buChar char="•"/>
            </a:pPr>
            <a:r>
              <a:rPr lang="fr-FR" sz="2000" b="1" i="0" dirty="0" smtClean="0">
                <a:solidFill>
                  <a:srgbClr val="333333"/>
                </a:solidFill>
                <a:effectLst/>
                <a:latin typeface="Times New Roman" panose="02020603050405020304" pitchFamily="18" charset="0"/>
                <a:cs typeface="Times New Roman" panose="02020603050405020304" pitchFamily="18" charset="0"/>
              </a:rPr>
              <a:t>coefficient:</a:t>
            </a:r>
            <a:r>
              <a:rPr lang="fr-FR" sz="2000" b="0" i="0" dirty="0" smtClean="0">
                <a:solidFill>
                  <a:srgbClr val="333333"/>
                </a:solidFill>
                <a:effectLst/>
                <a:latin typeface="Times New Roman" panose="02020603050405020304" pitchFamily="18" charset="0"/>
                <a:cs typeface="Times New Roman" panose="02020603050405020304" pitchFamily="18" charset="0"/>
              </a:rPr>
              <a:t> 2</a:t>
            </a:r>
          </a:p>
          <a:p>
            <a:pPr algn="just">
              <a:lnSpc>
                <a:spcPct val="200000"/>
              </a:lnSpc>
              <a:buFont typeface="Arial" panose="020B0604020202020204" pitchFamily="34" charset="0"/>
              <a:buChar char="•"/>
            </a:pPr>
            <a:r>
              <a:rPr lang="fr-FR" sz="2000" b="1" i="0" dirty="0" smtClean="0">
                <a:solidFill>
                  <a:srgbClr val="333333"/>
                </a:solidFill>
                <a:effectLst/>
                <a:latin typeface="Times New Roman" panose="02020603050405020304" pitchFamily="18" charset="0"/>
                <a:cs typeface="Times New Roman" panose="02020603050405020304" pitchFamily="18" charset="0"/>
              </a:rPr>
              <a:t>TD:</a:t>
            </a:r>
            <a:r>
              <a:rPr lang="fr-FR" sz="2000" b="0" i="0" dirty="0" smtClean="0">
                <a:solidFill>
                  <a:srgbClr val="333333"/>
                </a:solidFill>
                <a:effectLst/>
                <a:latin typeface="Times New Roman" panose="02020603050405020304" pitchFamily="18" charset="0"/>
                <a:cs typeface="Times New Roman" panose="02020603050405020304" pitchFamily="18" charset="0"/>
              </a:rPr>
              <a:t> 1.30h, </a:t>
            </a:r>
            <a:r>
              <a:rPr lang="fr-FR" sz="2000" b="1" i="0" dirty="0" smtClean="0">
                <a:solidFill>
                  <a:srgbClr val="333333"/>
                </a:solidFill>
                <a:effectLst/>
                <a:latin typeface="Times New Roman" panose="02020603050405020304" pitchFamily="18" charset="0"/>
                <a:cs typeface="Times New Roman" panose="02020603050405020304" pitchFamily="18" charset="0"/>
              </a:rPr>
              <a:t>cours:</a:t>
            </a:r>
            <a:r>
              <a:rPr lang="fr-FR" sz="2000" b="0" i="0" dirty="0" smtClean="0">
                <a:solidFill>
                  <a:srgbClr val="333333"/>
                </a:solidFill>
                <a:effectLst/>
                <a:latin typeface="Times New Roman" panose="02020603050405020304" pitchFamily="18" charset="0"/>
                <a:cs typeface="Times New Roman" panose="02020603050405020304" pitchFamily="18" charset="0"/>
              </a:rPr>
              <a:t> 1.30h / par semaine </a:t>
            </a:r>
          </a:p>
          <a:p>
            <a:pPr algn="just">
              <a:lnSpc>
                <a:spcPct val="200000"/>
              </a:lnSpc>
              <a:buFont typeface="Arial" panose="020B0604020202020204" pitchFamily="34" charset="0"/>
              <a:buChar char="•"/>
            </a:pPr>
            <a:r>
              <a:rPr lang="fr-FR" sz="2000" b="1" i="0" dirty="0" smtClean="0">
                <a:solidFill>
                  <a:srgbClr val="333333"/>
                </a:solidFill>
                <a:effectLst/>
                <a:latin typeface="Times New Roman" panose="02020603050405020304" pitchFamily="18" charset="0"/>
                <a:cs typeface="Times New Roman" panose="02020603050405020304" pitchFamily="18" charset="0"/>
              </a:rPr>
              <a:t>modalités d'évaluation</a:t>
            </a:r>
            <a:r>
              <a:rPr lang="fr-FR" sz="2000" b="0" i="0" dirty="0" smtClean="0">
                <a:solidFill>
                  <a:srgbClr val="333333"/>
                </a:solidFill>
                <a:effectLst/>
                <a:latin typeface="Times New Roman" panose="02020603050405020304" pitchFamily="18" charset="0"/>
                <a:cs typeface="Times New Roman" panose="02020603050405020304" pitchFamily="18" charset="0"/>
              </a:rPr>
              <a:t>: TD: 1 interrogation + la présentation et la participation + des exposes ; cours: contrôle</a:t>
            </a:r>
            <a:endParaRPr lang="fr-FR" sz="20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27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 fluorescence microscopy image of a mitochondrion showing the distribution of mitochondria within a"/>
          <p:cNvPicPr/>
          <p:nvPr/>
        </p:nvPicPr>
        <p:blipFill>
          <a:blip r:embed="rId2">
            <a:extLst>
              <a:ext uri="{28A0092B-C50C-407E-A947-70E740481C1C}">
                <a14:useLocalDpi xmlns:a14="http://schemas.microsoft.com/office/drawing/2010/main" val="0"/>
              </a:ext>
            </a:extLst>
          </a:blip>
          <a:srcRect/>
          <a:stretch>
            <a:fillRect/>
          </a:stretch>
        </p:blipFill>
        <p:spPr bwMode="auto">
          <a:xfrm>
            <a:off x="456337" y="189841"/>
            <a:ext cx="6708738" cy="4504989"/>
          </a:xfrm>
          <a:prstGeom prst="rect">
            <a:avLst/>
          </a:prstGeom>
          <a:noFill/>
          <a:ln>
            <a:noFill/>
          </a:ln>
        </p:spPr>
      </p:pic>
      <p:sp>
        <p:nvSpPr>
          <p:cNvPr id="3" name="Rectangle 2"/>
          <p:cNvSpPr/>
          <p:nvPr/>
        </p:nvSpPr>
        <p:spPr>
          <a:xfrm>
            <a:off x="697690" y="4854770"/>
            <a:ext cx="5910721"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Fig 6: </a:t>
            </a:r>
            <a:r>
              <a:rPr lang="en-US" dirty="0">
                <a:latin typeface="Times New Roman" panose="02020603050405020304" pitchFamily="18" charset="0"/>
                <a:ea typeface="Calibri" panose="020F0502020204030204" pitchFamily="34" charset="0"/>
                <a:cs typeface="Arial" panose="020B0604020202020204" pitchFamily="34" charset="0"/>
              </a:rPr>
              <a:t>A fluorescence microscopy image of a mitochondrion.  </a:t>
            </a:r>
            <a:endParaRPr lang="fr-FR" dirty="0"/>
          </a:p>
        </p:txBody>
      </p:sp>
      <p:sp>
        <p:nvSpPr>
          <p:cNvPr id="4" name="Rectangle 3"/>
          <p:cNvSpPr/>
          <p:nvPr/>
        </p:nvSpPr>
        <p:spPr>
          <a:xfrm>
            <a:off x="7360692" y="346460"/>
            <a:ext cx="4622042" cy="5727850"/>
          </a:xfrm>
          <a:prstGeom prst="rect">
            <a:avLst/>
          </a:prstGeom>
        </p:spPr>
        <p:txBody>
          <a:bodyPr wrap="square">
            <a:spAutoFit/>
          </a:bodyPr>
          <a:lstStyle/>
          <a:p>
            <a:r>
              <a:rPr lang="fr-FR" dirty="0" err="1">
                <a:latin typeface="Times New Roman" panose="02020603050405020304" pitchFamily="18" charset="0"/>
                <a:cs typeface="Times New Roman" panose="02020603050405020304" pitchFamily="18" charset="0"/>
              </a:rPr>
              <a:t>They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can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used</a:t>
            </a:r>
            <a:r>
              <a:rPr lang="fr-FR" dirty="0">
                <a:latin typeface="Times New Roman" panose="02020603050405020304" pitchFamily="18" charset="0"/>
                <a:cs typeface="Times New Roman" panose="02020603050405020304" pitchFamily="18" charset="0"/>
              </a:rPr>
              <a:t> to:</a:t>
            </a:r>
          </a:p>
          <a:p>
            <a:pPr marL="285750" indent="-285750" algn="just">
              <a:lnSpc>
                <a:spcPct val="150000"/>
              </a:lnSpc>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identify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pathogens</a:t>
            </a:r>
            <a:r>
              <a:rPr lang="fr-FR"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find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particular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species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within</a:t>
            </a:r>
            <a:r>
              <a:rPr lang="fr-FR" dirty="0">
                <a:latin typeface="Times New Roman" panose="02020603050405020304" pitchFamily="18" charset="0"/>
                <a:cs typeface="Times New Roman" panose="02020603050405020304" pitchFamily="18" charset="0"/>
              </a:rPr>
              <a:t> an </a:t>
            </a:r>
            <a:r>
              <a:rPr lang="fr-FR" dirty="0" err="1">
                <a:latin typeface="Times New Roman" panose="02020603050405020304" pitchFamily="18" charset="0"/>
                <a:cs typeface="Times New Roman" panose="02020603050405020304" pitchFamily="18" charset="0"/>
              </a:rPr>
              <a:t>environment</a:t>
            </a:r>
            <a:r>
              <a:rPr lang="fr-FR"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find</a:t>
            </a:r>
            <a:r>
              <a:rPr lang="fr-FR" dirty="0">
                <a:latin typeface="Times New Roman" panose="02020603050405020304" pitchFamily="18" charset="0"/>
                <a:cs typeface="Times New Roman" panose="02020603050405020304" pitchFamily="18" charset="0"/>
              </a:rPr>
              <a:t> the locations of </a:t>
            </a:r>
            <a:r>
              <a:rPr lang="fr-FR" dirty="0" err="1">
                <a:latin typeface="Times New Roman" panose="02020603050405020304" pitchFamily="18" charset="0"/>
                <a:cs typeface="Times New Roman" panose="02020603050405020304" pitchFamily="18" charset="0"/>
              </a:rPr>
              <a:t>particular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molecules</a:t>
            </a:r>
            <a:r>
              <a:rPr lang="fr-FR" dirty="0">
                <a:latin typeface="Times New Roman" panose="02020603050405020304" pitchFamily="18" charset="0"/>
                <a:cs typeface="Times New Roman" panose="02020603050405020304" pitchFamily="18" charset="0"/>
              </a:rPr>
              <a:t> and structures </a:t>
            </a:r>
            <a:r>
              <a:rPr lang="fr-FR" dirty="0" err="1">
                <a:latin typeface="Times New Roman" panose="02020603050405020304" pitchFamily="18" charset="0"/>
                <a:cs typeface="Times New Roman" panose="02020603050405020304" pitchFamily="18" charset="0"/>
              </a:rPr>
              <a:t>within</a:t>
            </a:r>
            <a:r>
              <a:rPr lang="fr-FR" dirty="0">
                <a:latin typeface="Times New Roman" panose="02020603050405020304" pitchFamily="18" charset="0"/>
                <a:cs typeface="Times New Roman" panose="02020603050405020304" pitchFamily="18" charset="0"/>
              </a:rPr>
              <a:t> a </a:t>
            </a:r>
            <a:r>
              <a:rPr lang="fr-FR" dirty="0" err="1">
                <a:latin typeface="Times New Roman" panose="02020603050405020304" pitchFamily="18" charset="0"/>
                <a:cs typeface="Times New Roman" panose="02020603050405020304" pitchFamily="18" charset="0"/>
              </a:rPr>
              <a:t>cell</a:t>
            </a:r>
            <a:r>
              <a:rPr lang="fr-FR"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Approaches</a:t>
            </a:r>
            <a:r>
              <a:rPr lang="fr-FR" dirty="0">
                <a:latin typeface="Times New Roman" panose="02020603050405020304" pitchFamily="18" charset="0"/>
                <a:cs typeface="Times New Roman" panose="02020603050405020304" pitchFamily="18" charset="0"/>
              </a:rPr>
              <a:t> have </a:t>
            </a:r>
            <a:r>
              <a:rPr lang="fr-FR" dirty="0" err="1">
                <a:latin typeface="Times New Roman" panose="02020603050405020304" pitchFamily="18" charset="0"/>
                <a:cs typeface="Times New Roman" panose="02020603050405020304" pitchFamily="18" charset="0"/>
              </a:rPr>
              <a:t>also</a:t>
            </a:r>
            <a:r>
              <a:rPr lang="fr-FR" dirty="0">
                <a:latin typeface="Times New Roman" panose="02020603050405020304" pitchFamily="18" charset="0"/>
                <a:cs typeface="Times New Roman" panose="02020603050405020304" pitchFamily="18" charset="0"/>
              </a:rPr>
              <a:t> been </a:t>
            </a:r>
            <a:r>
              <a:rPr lang="fr-FR" dirty="0" err="1">
                <a:latin typeface="Times New Roman" panose="02020603050405020304" pitchFamily="18" charset="0"/>
                <a:cs typeface="Times New Roman" panose="02020603050405020304" pitchFamily="18" charset="0"/>
              </a:rPr>
              <a:t>developed</a:t>
            </a:r>
            <a:r>
              <a:rPr lang="fr-FR" dirty="0">
                <a:latin typeface="Times New Roman" panose="02020603050405020304" pitchFamily="18" charset="0"/>
                <a:cs typeface="Times New Roman" panose="02020603050405020304" pitchFamily="18" charset="0"/>
              </a:rPr>
              <a:t> to </a:t>
            </a:r>
            <a:r>
              <a:rPr lang="fr-FR" dirty="0" err="1">
                <a:latin typeface="Times New Roman" panose="02020603050405020304" pitchFamily="18" charset="0"/>
                <a:cs typeface="Times New Roman" panose="02020603050405020304" pitchFamily="18" charset="0"/>
              </a:rPr>
              <a:t>distinguish</a:t>
            </a:r>
            <a:r>
              <a:rPr lang="fr-FR" dirty="0">
                <a:latin typeface="Times New Roman" panose="02020603050405020304" pitchFamily="18" charset="0"/>
                <a:cs typeface="Times New Roman" panose="02020603050405020304" pitchFamily="18" charset="0"/>
              </a:rPr>
              <a:t> living </a:t>
            </a:r>
            <a:r>
              <a:rPr lang="fr-FR" dirty="0" err="1">
                <a:latin typeface="Times New Roman" panose="02020603050405020304" pitchFamily="18" charset="0"/>
                <a:cs typeface="Times New Roman" panose="02020603050405020304" pitchFamily="18" charset="0"/>
              </a:rPr>
              <a:t>from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dead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cells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using</a:t>
            </a:r>
            <a:r>
              <a:rPr lang="fr-FR" dirty="0">
                <a:latin typeface="Times New Roman" panose="02020603050405020304" pitchFamily="18" charset="0"/>
                <a:cs typeface="Times New Roman" panose="02020603050405020304" pitchFamily="18" charset="0"/>
              </a:rPr>
              <a:t> fluorescence </a:t>
            </a:r>
            <a:r>
              <a:rPr lang="fr-FR" dirty="0" err="1">
                <a:latin typeface="Times New Roman" panose="02020603050405020304" pitchFamily="18" charset="0"/>
                <a:cs typeface="Times New Roman" panose="02020603050405020304" pitchFamily="18" charset="0"/>
              </a:rPr>
              <a:t>microscopy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based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upon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whether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they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take</a:t>
            </a:r>
            <a:r>
              <a:rPr lang="fr-FR" dirty="0">
                <a:latin typeface="Times New Roman" panose="02020603050405020304" pitchFamily="18" charset="0"/>
                <a:cs typeface="Times New Roman" panose="02020603050405020304" pitchFamily="18" charset="0"/>
              </a:rPr>
              <a:t> up </a:t>
            </a:r>
            <a:r>
              <a:rPr lang="fr-FR" dirty="0" err="1">
                <a:latin typeface="Times New Roman" panose="02020603050405020304" pitchFamily="18" charset="0"/>
                <a:cs typeface="Times New Roman" panose="02020603050405020304" pitchFamily="18" charset="0"/>
              </a:rPr>
              <a:t>particular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fluorochromes</a:t>
            </a:r>
            <a:r>
              <a:rPr lang="fr-FR"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Sometimes</a:t>
            </a:r>
            <a:r>
              <a:rPr lang="fr-FR" dirty="0">
                <a:latin typeface="Times New Roman" panose="02020603050405020304" pitchFamily="18" charset="0"/>
                <a:cs typeface="Times New Roman" panose="02020603050405020304" pitchFamily="18" charset="0"/>
              </a:rPr>
              <a:t>, multiple </a:t>
            </a:r>
            <a:r>
              <a:rPr lang="fr-FR" dirty="0" err="1">
                <a:latin typeface="Times New Roman" panose="02020603050405020304" pitchFamily="18" charset="0"/>
                <a:cs typeface="Times New Roman" panose="02020603050405020304" pitchFamily="18" charset="0"/>
              </a:rPr>
              <a:t>fluorochromes</a:t>
            </a:r>
            <a:r>
              <a:rPr lang="fr-FR" dirty="0">
                <a:latin typeface="Times New Roman" panose="02020603050405020304" pitchFamily="18" charset="0"/>
                <a:cs typeface="Times New Roman" panose="02020603050405020304" pitchFamily="18" charset="0"/>
              </a:rPr>
              <a:t> are </a:t>
            </a:r>
            <a:r>
              <a:rPr lang="fr-FR" dirty="0" err="1">
                <a:latin typeface="Times New Roman" panose="02020603050405020304" pitchFamily="18" charset="0"/>
                <a:cs typeface="Times New Roman" panose="02020603050405020304" pitchFamily="18" charset="0"/>
              </a:rPr>
              <a:t>used</a:t>
            </a:r>
            <a:r>
              <a:rPr lang="fr-FR" dirty="0">
                <a:latin typeface="Times New Roman" panose="02020603050405020304" pitchFamily="18" charset="0"/>
                <a:cs typeface="Times New Roman" panose="02020603050405020304" pitchFamily="18" charset="0"/>
              </a:rPr>
              <a:t> on the </a:t>
            </a:r>
            <a:r>
              <a:rPr lang="fr-FR" dirty="0" err="1">
                <a:latin typeface="Times New Roman" panose="02020603050405020304" pitchFamily="18" charset="0"/>
                <a:cs typeface="Times New Roman" panose="02020603050405020304" pitchFamily="18" charset="0"/>
              </a:rPr>
              <a:t>same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specimen</a:t>
            </a:r>
            <a:r>
              <a:rPr lang="fr-FR" dirty="0">
                <a:latin typeface="Times New Roman" panose="02020603050405020304" pitchFamily="18" charset="0"/>
                <a:cs typeface="Times New Roman" panose="02020603050405020304" pitchFamily="18" charset="0"/>
              </a:rPr>
              <a:t> to show </a:t>
            </a:r>
            <a:r>
              <a:rPr lang="fr-FR" dirty="0" err="1">
                <a:latin typeface="Times New Roman" panose="02020603050405020304" pitchFamily="18" charset="0"/>
                <a:cs typeface="Times New Roman" panose="02020603050405020304" pitchFamily="18" charset="0"/>
              </a:rPr>
              <a:t>different</a:t>
            </a:r>
            <a:r>
              <a:rPr lang="fr-FR" dirty="0">
                <a:latin typeface="Times New Roman" panose="02020603050405020304" pitchFamily="18" charset="0"/>
                <a:cs typeface="Times New Roman" panose="02020603050405020304" pitchFamily="18" charset="0"/>
              </a:rPr>
              <a:t> structures or </a:t>
            </a:r>
            <a:r>
              <a:rPr lang="fr-FR" dirty="0" err="1">
                <a:latin typeface="Times New Roman" panose="02020603050405020304" pitchFamily="18" charset="0"/>
                <a:cs typeface="Times New Roman" panose="02020603050405020304" pitchFamily="18" charset="0"/>
              </a:rPr>
              <a:t>features</a:t>
            </a:r>
            <a:r>
              <a:rPr lang="fr-F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904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9061" y="186225"/>
            <a:ext cx="2585003" cy="463397"/>
          </a:xfrm>
          <a:prstGeom prst="rect">
            <a:avLst/>
          </a:prstGeom>
        </p:spPr>
        <p:txBody>
          <a:bodyPr wrap="none">
            <a:spAutoFit/>
          </a:bodyPr>
          <a:lstStyle/>
          <a:p>
            <a:pPr lvl="0">
              <a:lnSpc>
                <a:spcPct val="150000"/>
              </a:lnSpc>
              <a:spcAft>
                <a:spcPts val="800"/>
              </a:spcAft>
            </a:pPr>
            <a:r>
              <a:rPr lang="fr-FR" b="1" dirty="0" smtClean="0">
                <a:latin typeface="Times New Roman" panose="02020603050405020304" pitchFamily="18" charset="0"/>
                <a:ea typeface="Calibri" panose="020F0502020204030204" pitchFamily="34" charset="0"/>
                <a:cs typeface="Arial" panose="020B0604020202020204" pitchFamily="34" charset="0"/>
              </a:rPr>
              <a:t>6, </a:t>
            </a:r>
            <a:r>
              <a:rPr lang="fr-FR" b="1" dirty="0" err="1" smtClean="0">
                <a:latin typeface="Times New Roman" panose="02020603050405020304" pitchFamily="18" charset="0"/>
                <a:ea typeface="Calibri" panose="020F0502020204030204" pitchFamily="34" charset="0"/>
                <a:cs typeface="Arial" panose="020B0604020202020204" pitchFamily="34" charset="0"/>
              </a:rPr>
              <a:t>Confocal</a:t>
            </a:r>
            <a:r>
              <a:rPr lang="fr-FR" b="1" dirty="0" smtClean="0">
                <a:latin typeface="Times New Roman" panose="02020603050405020304" pitchFamily="18" charset="0"/>
                <a:ea typeface="Calibri" panose="020F0502020204030204" pitchFamily="34" charset="0"/>
                <a:cs typeface="Arial" panose="020B0604020202020204" pitchFamily="34" charset="0"/>
              </a:rPr>
              <a:t> </a:t>
            </a:r>
            <a:r>
              <a:rPr lang="fr-FR" b="1" dirty="0">
                <a:latin typeface="Times New Roman" panose="02020603050405020304" pitchFamily="18" charset="0"/>
                <a:ea typeface="Calibri" panose="020F0502020204030204" pitchFamily="34" charset="0"/>
                <a:cs typeface="Arial" panose="020B0604020202020204" pitchFamily="34" charset="0"/>
              </a:rPr>
              <a:t>Microscopes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433015" y="745156"/>
            <a:ext cx="9635320" cy="3337260"/>
          </a:xfrm>
          <a:prstGeom prst="rect">
            <a:avLst/>
          </a:prstGeom>
        </p:spPr>
        <p:txBody>
          <a:bodyPr wrap="square">
            <a:spAutoFit/>
          </a:bodyPr>
          <a:lstStyle/>
          <a:p>
            <a:pPr algn="just">
              <a:lnSpc>
                <a:spcPct val="200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a confocal microscope uses a laser to scan multiple z-planes successively. This produces numerous two-dimensional, high-resolution images at various depths, which can be constructed into a three-dimensional image by a computer. As with fluorescence microscopes, fluorescent stains are generally used to increase contrast and resolution. Image clarity is further enhanced by a narrow aperture that eliminates any light that is not from the z-plane. Confocal microscopes are thus very useful for examining thick specimens such as biofilms, which can be examined alive and unfixed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639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A_CF_Principle.jpg"/>
          <p:cNvPicPr/>
          <p:nvPr/>
        </p:nvPicPr>
        <p:blipFill>
          <a:blip r:embed="rId2">
            <a:extLst>
              <a:ext uri="{28A0092B-C50C-407E-A947-70E740481C1C}">
                <a14:useLocalDpi xmlns:a14="http://schemas.microsoft.com/office/drawing/2010/main" val="0"/>
              </a:ext>
            </a:extLst>
          </a:blip>
          <a:srcRect/>
          <a:stretch>
            <a:fillRect/>
          </a:stretch>
        </p:blipFill>
        <p:spPr bwMode="auto">
          <a:xfrm>
            <a:off x="6905768" y="206280"/>
            <a:ext cx="5055002" cy="6651720"/>
          </a:xfrm>
          <a:prstGeom prst="rect">
            <a:avLst/>
          </a:prstGeom>
          <a:noFill/>
          <a:ln>
            <a:noFill/>
          </a:ln>
        </p:spPr>
      </p:pic>
      <p:sp>
        <p:nvSpPr>
          <p:cNvPr id="3" name="Rectangle 2"/>
          <p:cNvSpPr/>
          <p:nvPr/>
        </p:nvSpPr>
        <p:spPr>
          <a:xfrm>
            <a:off x="509516" y="492884"/>
            <a:ext cx="6096000" cy="4765407"/>
          </a:xfrm>
          <a:prstGeom prst="rect">
            <a:avLst/>
          </a:prstGeom>
        </p:spPr>
        <p:txBody>
          <a:bodyPr>
            <a:spAutoFit/>
          </a:bodyPr>
          <a:lstStyle/>
          <a:p>
            <a:pPr algn="just">
              <a:lnSpc>
                <a:spcPct val="150000"/>
              </a:lnSpc>
              <a:spcAft>
                <a:spcPts val="800"/>
              </a:spcAft>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confocal microscope uses fluorescence optics. Instead of illuminating the whole sample at once, laser light is focused onto a defined spot at a specific depth within the sample. This leads to the emission of fluorescent light at exactly this point. A pinhole inside the optical pathway cuts off signals that are out of focus, thus allowing only the fluorescence signals from the illuminated spot to enter the light detector.</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By scanning the specimen in a raster pattern, images of one single optical plane are created. 3D objects can be visualized by scanning several optical planes and stacking them using a suitable microscopy </a:t>
            </a:r>
            <a:r>
              <a:rPr lang="en-US" dirty="0" err="1">
                <a:latin typeface="Times New Roman" panose="02020603050405020304" pitchFamily="18" charset="0"/>
                <a:ea typeface="Calibri" panose="020F0502020204030204" pitchFamily="34" charset="0"/>
                <a:cs typeface="Arial" panose="020B0604020202020204" pitchFamily="34" charset="0"/>
              </a:rPr>
              <a:t>deconvolution</a:t>
            </a:r>
            <a:r>
              <a:rPr lang="en-US" dirty="0">
                <a:latin typeface="Times New Roman" panose="02020603050405020304" pitchFamily="18" charset="0"/>
                <a:ea typeface="Calibri" panose="020F0502020204030204" pitchFamily="34" charset="0"/>
                <a:cs typeface="Arial" panose="020B0604020202020204" pitchFamily="34" charset="0"/>
              </a:rPr>
              <a:t> software (</a:t>
            </a:r>
            <a:r>
              <a:rPr lang="en-US" dirty="0" smtClean="0">
                <a:latin typeface="Times New Roman" panose="02020603050405020304" pitchFamily="18" charset="0"/>
                <a:ea typeface="Calibri" panose="020F0502020204030204" pitchFamily="34" charset="0"/>
                <a:cs typeface="Arial" panose="020B0604020202020204" pitchFamily="34" charset="0"/>
              </a:rPr>
              <a:t>z-stack</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8279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A_Confocal_MCF7.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87516" cy="4433745"/>
          </a:xfrm>
          <a:prstGeom prst="rect">
            <a:avLst/>
          </a:prstGeom>
          <a:noFill/>
          <a:ln>
            <a:noFill/>
          </a:ln>
        </p:spPr>
      </p:pic>
      <p:sp>
        <p:nvSpPr>
          <p:cNvPr id="3" name="Rectangle 2"/>
          <p:cNvSpPr/>
          <p:nvPr/>
        </p:nvSpPr>
        <p:spPr>
          <a:xfrm>
            <a:off x="6096000" y="1272992"/>
            <a:ext cx="5641075" cy="2308324"/>
          </a:xfrm>
          <a:prstGeom prst="rect">
            <a:avLst/>
          </a:prstGeom>
        </p:spPr>
        <p:txBody>
          <a:bodyPr wrap="square">
            <a:spAutoFit/>
          </a:bodyPr>
          <a:lstStyle/>
          <a:p>
            <a:pPr algn="just">
              <a:lnSpc>
                <a:spcPct val="200000"/>
              </a:lnSpc>
            </a:pPr>
            <a:r>
              <a:rPr lang="en-US" i="1" dirty="0">
                <a:latin typeface="Times New Roman" panose="02020603050405020304" pitchFamily="18" charset="0"/>
                <a:ea typeface="Calibri" panose="020F0502020204030204" pitchFamily="34" charset="0"/>
              </a:rPr>
              <a:t>Fig 7 : Z-stack of an FDA/PI-stained MCF-7 spheroid, acquisition by confocal microscopy. Green: FDA-stained living cells. Red: PI-stained dead cells in the necrotic center of the spheroid.</a:t>
            </a:r>
            <a:r>
              <a:rPr lang="en-US" sz="1600" dirty="0">
                <a:latin typeface="Calibri" panose="020F0502020204030204" pitchFamily="34" charset="0"/>
                <a:ea typeface="Calibri" panose="020F0502020204030204" pitchFamily="34" charset="0"/>
                <a:cs typeface="Arial" panose="020B0604020202020204" pitchFamily="34" charset="0"/>
              </a:rPr>
              <a:t> </a:t>
            </a:r>
            <a:endParaRPr lang="fr-FR" dirty="0"/>
          </a:p>
        </p:txBody>
      </p:sp>
    </p:spTree>
    <p:extLst>
      <p:ext uri="{BB962C8B-B14F-4D97-AF65-F5344CB8AC3E}">
        <p14:creationId xmlns:p14="http://schemas.microsoft.com/office/powerpoint/2010/main" val="186537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9759" y="186226"/>
            <a:ext cx="2897140" cy="463397"/>
          </a:xfrm>
          <a:prstGeom prst="rect">
            <a:avLst/>
          </a:prstGeom>
        </p:spPr>
        <p:txBody>
          <a:bodyPr wrap="none">
            <a:spAutoFit/>
          </a:bodyPr>
          <a:lstStyle/>
          <a:p>
            <a:pPr lvl="0" algn="just">
              <a:lnSpc>
                <a:spcPct val="150000"/>
              </a:lnSpc>
              <a:spcAft>
                <a:spcPts val="800"/>
              </a:spcAft>
            </a:pPr>
            <a:r>
              <a:rPr lang="en-US" b="1" dirty="0" smtClean="0">
                <a:latin typeface="Times New Roman" panose="02020603050405020304" pitchFamily="18" charset="0"/>
                <a:ea typeface="Calibri" panose="020F0502020204030204" pitchFamily="34" charset="0"/>
                <a:cs typeface="Arial" panose="020B0604020202020204" pitchFamily="34" charset="0"/>
              </a:rPr>
              <a:t>7, Two-Photon </a:t>
            </a:r>
            <a:r>
              <a:rPr lang="en-US" b="1" dirty="0">
                <a:latin typeface="Times New Roman" panose="02020603050405020304" pitchFamily="18" charset="0"/>
                <a:ea typeface="Calibri" panose="020F0502020204030204" pitchFamily="34" charset="0"/>
                <a:cs typeface="Arial" panose="020B0604020202020204" pitchFamily="34" charset="0"/>
              </a:rPr>
              <a:t>Microscopes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023583" y="784218"/>
            <a:ext cx="10208524" cy="4547848"/>
          </a:xfrm>
          <a:prstGeom prst="rect">
            <a:avLst/>
          </a:prstGeom>
        </p:spPr>
        <p:txBody>
          <a:bodyPr wrap="square">
            <a:spAutoFit/>
          </a:bodyPr>
          <a:lstStyle/>
          <a:p>
            <a:pPr algn="just">
              <a:lnSpc>
                <a:spcPct val="200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the two-photon microscope uses a scanning technique, </a:t>
            </a:r>
            <a:r>
              <a:rPr lang="en-US" dirty="0" err="1">
                <a:latin typeface="Times New Roman" panose="02020603050405020304" pitchFamily="18" charset="0"/>
                <a:ea typeface="Calibri" panose="020F0502020204030204" pitchFamily="34" charset="0"/>
                <a:cs typeface="Arial" panose="020B0604020202020204" pitchFamily="34" charset="0"/>
              </a:rPr>
              <a:t>fluorochromes</a:t>
            </a:r>
            <a:r>
              <a:rPr lang="en-US" dirty="0">
                <a:latin typeface="Times New Roman" panose="02020603050405020304" pitchFamily="18" charset="0"/>
                <a:ea typeface="Calibri" panose="020F0502020204030204" pitchFamily="34" charset="0"/>
                <a:cs typeface="Arial" panose="020B0604020202020204" pitchFamily="34" charset="0"/>
              </a:rPr>
              <a:t>, and long-wavelength light (such as infrared) to visualize specimens. The low energy associated with the long-wavelength light means that two photons must strike a location at the same time to excite the </a:t>
            </a:r>
            <a:r>
              <a:rPr lang="en-US" dirty="0" err="1">
                <a:latin typeface="Times New Roman" panose="02020603050405020304" pitchFamily="18" charset="0"/>
                <a:ea typeface="Calibri" panose="020F0502020204030204" pitchFamily="34" charset="0"/>
                <a:cs typeface="Arial" panose="020B0604020202020204" pitchFamily="34" charset="0"/>
              </a:rPr>
              <a:t>fluorochrome</a:t>
            </a:r>
            <a:r>
              <a:rPr lang="en-US" dirty="0">
                <a:latin typeface="Times New Roman" panose="02020603050405020304" pitchFamily="18" charset="0"/>
                <a:ea typeface="Calibri" panose="020F0502020204030204" pitchFamily="34" charset="0"/>
                <a:cs typeface="Arial" panose="020B0604020202020204" pitchFamily="34" charset="0"/>
              </a:rPr>
              <a:t>. The low energy of the excitation light is less damaging to cells, and the long wavelength of the excitation light more easily penetrates deep into thick specimens. This makes the two-photon microscope useful for examining living cells within intact tissues—brain slices, embryos, whole organs, and even entire animals</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a:lnSpc>
                <a:spcPct val="200000"/>
              </a:lnSpc>
            </a:pPr>
            <a:r>
              <a:rPr lang="en-US" dirty="0">
                <a:latin typeface="Times New Roman" panose="02020603050405020304" pitchFamily="18" charset="0"/>
                <a:ea typeface="Calibri" panose="020F0502020204030204" pitchFamily="34" charset="0"/>
              </a:rPr>
              <a:t>Currently, use of two-photon microscopes is limited to advanced clinical and research laboratories because of the high costs of the instruments. </a:t>
            </a:r>
            <a:endParaRPr lang="fr-FR" dirty="0"/>
          </a:p>
        </p:txBody>
      </p:sp>
    </p:spTree>
    <p:extLst>
      <p:ext uri="{BB962C8B-B14F-4D97-AF65-F5344CB8AC3E}">
        <p14:creationId xmlns:p14="http://schemas.microsoft.com/office/powerpoint/2010/main" val="922909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10" y="136477"/>
            <a:ext cx="10358650" cy="6586418"/>
          </a:xfrm>
          <a:prstGeom prst="rect">
            <a:avLst/>
          </a:prstGeom>
        </p:spPr>
        <p:txBody>
          <a:bodyPr wrap="square">
            <a:spAutoFit/>
          </a:bodyPr>
          <a:lstStyle/>
          <a:p>
            <a:pPr algn="just">
              <a:lnSpc>
                <a:spcPct val="150000"/>
              </a:lnSpc>
              <a:spcAft>
                <a:spcPts val="800"/>
              </a:spcAft>
            </a:pPr>
            <a:r>
              <a:rPr lang="en-US" dirty="0" smtClean="0">
                <a:latin typeface="Times New Roman" panose="02020603050405020304" pitchFamily="18" charset="0"/>
                <a:ea typeface="Calibri" panose="020F0502020204030204" pitchFamily="34" charset="0"/>
                <a:cs typeface="Arial" panose="020B0604020202020204" pitchFamily="34" charset="0"/>
              </a:rPr>
              <a:t>two-photon </a:t>
            </a:r>
            <a:r>
              <a:rPr lang="en-US" dirty="0">
                <a:latin typeface="Times New Roman" panose="02020603050405020304" pitchFamily="18" charset="0"/>
                <a:ea typeface="Calibri" panose="020F0502020204030204" pitchFamily="34" charset="0"/>
                <a:cs typeface="Arial" panose="020B0604020202020204" pitchFamily="34" charset="0"/>
              </a:rPr>
              <a:t>microscopy is based on </a:t>
            </a:r>
            <a:r>
              <a:rPr lang="en-US" dirty="0" err="1">
                <a:latin typeface="Times New Roman" panose="02020603050405020304" pitchFamily="18" charset="0"/>
                <a:ea typeface="Calibri" panose="020F0502020204030204" pitchFamily="34" charset="0"/>
                <a:cs typeface="Arial" panose="020B0604020202020204" pitchFamily="34" charset="0"/>
              </a:rPr>
              <a:t>fluorophore</a:t>
            </a:r>
            <a:r>
              <a:rPr lang="en-US" dirty="0">
                <a:latin typeface="Times New Roman" panose="02020603050405020304" pitchFamily="18" charset="0"/>
                <a:ea typeface="Calibri" panose="020F0502020204030204" pitchFamily="34" charset="0"/>
                <a:cs typeface="Arial" panose="020B0604020202020204" pitchFamily="34" charset="0"/>
              </a:rPr>
              <a:t> excitation, which results in the emission of light. In classic fluorescence microscopy, a </a:t>
            </a:r>
            <a:r>
              <a:rPr lang="en-US" dirty="0" err="1">
                <a:latin typeface="Times New Roman" panose="02020603050405020304" pitchFamily="18" charset="0"/>
                <a:ea typeface="Calibri" panose="020F0502020204030204" pitchFamily="34" charset="0"/>
                <a:cs typeface="Arial" panose="020B0604020202020204" pitchFamily="34" charset="0"/>
              </a:rPr>
              <a:t>fluorophore</a:t>
            </a:r>
            <a:r>
              <a:rPr lang="en-US" dirty="0">
                <a:latin typeface="Times New Roman" panose="02020603050405020304" pitchFamily="18" charset="0"/>
                <a:ea typeface="Calibri" panose="020F0502020204030204" pitchFamily="34" charset="0"/>
                <a:cs typeface="Arial" panose="020B0604020202020204" pitchFamily="34" charset="0"/>
              </a:rPr>
              <a:t> is excited by absorbing one single photon of a certain wavelength. When using two-photon microscopy, two or three photons of a higher wavelength do the work of one: When they hit the </a:t>
            </a:r>
            <a:r>
              <a:rPr lang="en-US" dirty="0" err="1">
                <a:latin typeface="Times New Roman" panose="02020603050405020304" pitchFamily="18" charset="0"/>
                <a:ea typeface="Calibri" panose="020F0502020204030204" pitchFamily="34" charset="0"/>
                <a:cs typeface="Arial" panose="020B0604020202020204" pitchFamily="34" charset="0"/>
              </a:rPr>
              <a:t>fluorophore</a:t>
            </a:r>
            <a:r>
              <a:rPr lang="en-US" dirty="0">
                <a:latin typeface="Times New Roman" panose="02020603050405020304" pitchFamily="18" charset="0"/>
                <a:ea typeface="Calibri" panose="020F0502020204030204" pitchFamily="34" charset="0"/>
                <a:cs typeface="Arial" panose="020B0604020202020204" pitchFamily="34" charset="0"/>
              </a:rPr>
              <a:t> at the very same time (typically within several femtoseconds), they are absorbed, resulting in </a:t>
            </a:r>
            <a:r>
              <a:rPr lang="en-US" dirty="0" err="1">
                <a:latin typeface="Times New Roman" panose="02020603050405020304" pitchFamily="18" charset="0"/>
                <a:ea typeface="Calibri" panose="020F0502020204030204" pitchFamily="34" charset="0"/>
                <a:cs typeface="Arial" panose="020B0604020202020204" pitchFamily="34" charset="0"/>
              </a:rPr>
              <a:t>fluorophore</a:t>
            </a:r>
            <a:r>
              <a:rPr lang="en-US" dirty="0">
                <a:latin typeface="Times New Roman" panose="02020603050405020304" pitchFamily="18" charset="0"/>
                <a:ea typeface="Calibri" panose="020F0502020204030204" pitchFamily="34" charset="0"/>
                <a:cs typeface="Arial" panose="020B0604020202020204" pitchFamily="34" charset="0"/>
              </a:rPr>
              <a:t> excitation and emission of light.</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In this process, photons combine their energy, which allows low-energy infrared photons to excite standard </a:t>
            </a:r>
            <a:r>
              <a:rPr lang="en-US" dirty="0" err="1">
                <a:latin typeface="Times New Roman" panose="02020603050405020304" pitchFamily="18" charset="0"/>
                <a:ea typeface="Calibri" panose="020F0502020204030204" pitchFamily="34" charset="0"/>
                <a:cs typeface="Arial" panose="020B0604020202020204" pitchFamily="34" charset="0"/>
              </a:rPr>
              <a:t>fluorophores</a:t>
            </a:r>
            <a:r>
              <a:rPr lang="en-US" dirty="0">
                <a:latin typeface="Times New Roman" panose="02020603050405020304" pitchFamily="18" charset="0"/>
                <a:ea typeface="Calibri" panose="020F0502020204030204" pitchFamily="34" charset="0"/>
                <a:cs typeface="Arial" panose="020B0604020202020204" pitchFamily="34" charset="0"/>
              </a:rPr>
              <a:t>, such as GFP. The infrared light penetrates tissue more deeply than the standard excitation light used in fluorescence microscopy. Due to its low energy level, infrared light is less damaging, and therefore especially useful when working with living samples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algn="just">
              <a:lnSpc>
                <a:spcPct val="150000"/>
              </a:lnSpc>
              <a:spcAft>
                <a:spcPts val="800"/>
              </a:spcAft>
            </a:pPr>
            <a:r>
              <a:rPr lang="en-US" dirty="0">
                <a:latin typeface="Times New Roman" panose="02020603050405020304" pitchFamily="18" charset="0"/>
                <a:cs typeface="Times New Roman" panose="02020603050405020304" pitchFamily="18" charset="0"/>
              </a:rPr>
              <a:t>In order to increase the likelihood that two photons hit the </a:t>
            </a:r>
            <a:r>
              <a:rPr lang="en-US" dirty="0" err="1">
                <a:latin typeface="Times New Roman" panose="02020603050405020304" pitchFamily="18" charset="0"/>
                <a:cs typeface="Times New Roman" panose="02020603050405020304" pitchFamily="18" charset="0"/>
              </a:rPr>
              <a:t>fluorophore</a:t>
            </a:r>
            <a:r>
              <a:rPr lang="en-US" dirty="0">
                <a:latin typeface="Times New Roman" panose="02020603050405020304" pitchFamily="18" charset="0"/>
                <a:cs typeface="Times New Roman" panose="02020603050405020304" pitchFamily="18" charset="0"/>
              </a:rPr>
              <a:t> simultaneously, lasers with very high intensity are needed. Their infrared light only leads to excitation in the focus of the objective, because only in this area, the critical number of photons per time and space is reached. Therefore, all emitted light comes from one focal point in the specimen, strongly reducing background noise. The image is created just as in confocal microscopy: The laser scans across the sample, recording the image intensity point by point.</a:t>
            </a:r>
            <a:endParaRPr lang="fr-FR" dirty="0">
              <a:latin typeface="Times New Roman" panose="02020603050405020304" pitchFamily="18" charset="0"/>
              <a:cs typeface="Times New Roman" panose="02020603050405020304" pitchFamily="18" charset="0"/>
            </a:endParaRPr>
          </a:p>
          <a:p>
            <a:pPr algn="just">
              <a:lnSpc>
                <a:spcPct val="150000"/>
              </a:lnSpc>
              <a:spcAft>
                <a:spcPts val="800"/>
              </a:spcAft>
            </a:pP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149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9728" y="364656"/>
            <a:ext cx="2661947" cy="369332"/>
          </a:xfrm>
          <a:prstGeom prst="rect">
            <a:avLst/>
          </a:prstGeom>
        </p:spPr>
        <p:txBody>
          <a:bodyPr wrap="none">
            <a:spAutoFit/>
          </a:bodyPr>
          <a:lstStyle/>
          <a:p>
            <a:r>
              <a:rPr lang="fr-FR" b="1" dirty="0">
                <a:latin typeface="Times New Roman" panose="02020603050405020304" pitchFamily="18" charset="0"/>
                <a:ea typeface="Calibri" panose="020F0502020204030204" pitchFamily="34" charset="0"/>
                <a:cs typeface="Arial" panose="020B0604020202020204" pitchFamily="34" charset="0"/>
              </a:rPr>
              <a:t>Microscope </a:t>
            </a:r>
            <a:r>
              <a:rPr lang="fr-FR" b="1" dirty="0" smtClean="0">
                <a:latin typeface="Times New Roman" panose="02020603050405020304" pitchFamily="18" charset="0"/>
                <a:ea typeface="Calibri" panose="020F0502020204030204" pitchFamily="34" charset="0"/>
                <a:cs typeface="Arial" panose="020B0604020202020204" pitchFamily="34" charset="0"/>
              </a:rPr>
              <a:t>Maintenance</a:t>
            </a:r>
            <a:endParaRPr lang="fr-FR" dirty="0"/>
          </a:p>
        </p:txBody>
      </p:sp>
      <p:sp>
        <p:nvSpPr>
          <p:cNvPr id="6" name="Rectangle 5"/>
          <p:cNvSpPr/>
          <p:nvPr/>
        </p:nvSpPr>
        <p:spPr>
          <a:xfrm>
            <a:off x="1351128" y="937695"/>
            <a:ext cx="9430603" cy="5170646"/>
          </a:xfrm>
          <a:prstGeom prst="rect">
            <a:avLst/>
          </a:prstGeom>
        </p:spPr>
        <p:txBody>
          <a:bodyPr wrap="square">
            <a:spAutoFit/>
          </a:bodyPr>
          <a:lstStyle/>
          <a:p>
            <a:pPr algn="just">
              <a:lnSpc>
                <a:spcPct val="150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proper care of a microscope includes the following:</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Calibri" panose="020F0502020204030204" pitchFamily="34" charset="0"/>
                <a:cs typeface="Arial" panose="020B0604020202020204" pitchFamily="34" charset="0"/>
              </a:rPr>
              <a:t>cleaning the lenses with lens paper</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Calibri" panose="020F0502020204030204" pitchFamily="34" charset="0"/>
                <a:cs typeface="Arial" panose="020B0604020202020204" pitchFamily="34" charset="0"/>
              </a:rPr>
              <a:t>not allowing lenses to contact the slide (e.g., by rapidly changing the focus)</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Calibri" panose="020F0502020204030204" pitchFamily="34" charset="0"/>
                <a:cs typeface="Arial" panose="020B0604020202020204" pitchFamily="34" charset="0"/>
              </a:rPr>
              <a:t>protecting the bulb (if there is one) from breakage</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Calibri" panose="020F0502020204030204" pitchFamily="34" charset="0"/>
                <a:cs typeface="Arial" panose="020B0604020202020204" pitchFamily="34" charset="0"/>
              </a:rPr>
              <a:t>not pushing an objective into a slide</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Calibri" panose="020F0502020204030204" pitchFamily="34" charset="0"/>
                <a:cs typeface="Arial" panose="020B0604020202020204" pitchFamily="34" charset="0"/>
              </a:rPr>
              <a:t>not using the coarse focusing knob when using the 40</a:t>
            </a:r>
            <a:r>
              <a:rPr lang="fr-FR" dirty="0">
                <a:latin typeface="Cambria Math" panose="02040503050406030204" pitchFamily="18" charset="0"/>
                <a:ea typeface="Calibri" panose="020F0502020204030204" pitchFamily="34" charset="0"/>
                <a:cs typeface="Cambria Math" panose="020405030504060302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or greater objective lenses</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Calibri" panose="020F0502020204030204" pitchFamily="34" charset="0"/>
                <a:cs typeface="Arial" panose="020B0604020202020204" pitchFamily="34" charset="0"/>
              </a:rPr>
              <a:t>only using immersion oil with a specialized oil objective, usually the 100</a:t>
            </a:r>
            <a:r>
              <a:rPr lang="fr-FR" dirty="0">
                <a:latin typeface="Cambria Math" panose="02040503050406030204" pitchFamily="18" charset="0"/>
                <a:ea typeface="Calibri" panose="020F0502020204030204" pitchFamily="34" charset="0"/>
                <a:cs typeface="Cambria Math" panose="020405030504060302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objective</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Calibri" panose="020F0502020204030204" pitchFamily="34" charset="0"/>
                <a:cs typeface="Arial" panose="020B0604020202020204" pitchFamily="34" charset="0"/>
              </a:rPr>
              <a:t>cleaning oil from immersion lenses after using the microscope</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Calibri" panose="020F0502020204030204" pitchFamily="34" charset="0"/>
                <a:cs typeface="Arial" panose="020B0604020202020204" pitchFamily="34" charset="0"/>
              </a:rPr>
              <a:t>cleaning any oil accidentally transferred from other lenses</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Calibri" panose="020F0502020204030204" pitchFamily="34" charset="0"/>
                <a:cs typeface="Arial" panose="020B0604020202020204" pitchFamily="34" charset="0"/>
              </a:rPr>
              <a:t>covering the microscope or placing it in a cabinet when not in use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655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6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19" y="446544"/>
            <a:ext cx="10102138" cy="5016758"/>
          </a:xfrm>
          <a:prstGeom prst="rect">
            <a:avLst/>
          </a:prstGeom>
        </p:spPr>
        <p:txBody>
          <a:bodyPr wrap="square">
            <a:spAutoFit/>
          </a:bodyPr>
          <a:lstStyle/>
          <a:p>
            <a:pPr algn="ctr">
              <a:lnSpc>
                <a:spcPct val="200000"/>
              </a:lnSpc>
            </a:pPr>
            <a:r>
              <a:rPr lang="fr-FR" sz="2000" b="1" dirty="0" smtClean="0">
                <a:latin typeface="Times New Roman" panose="02020603050405020304" pitchFamily="18" charset="0"/>
                <a:cs typeface="Times New Roman" panose="02020603050405020304" pitchFamily="18" charset="0"/>
              </a:rPr>
              <a:t>GENERAL OBJECTIVES</a:t>
            </a:r>
          </a:p>
          <a:p>
            <a:pPr algn="just">
              <a:lnSpc>
                <a:spcPct val="200000"/>
              </a:lnSpc>
            </a:pPr>
            <a:r>
              <a:rPr lang="en-US" sz="2000" dirty="0" smtClean="0">
                <a:latin typeface="Times New Roman" panose="02020603050405020304" pitchFamily="18" charset="0"/>
                <a:cs typeface="Times New Roman" panose="02020603050405020304" pitchFamily="18" charset="0"/>
              </a:rPr>
              <a:t>at the end of this training course, the learner will be able to:</a:t>
            </a:r>
          </a:p>
          <a:p>
            <a:pPr marL="285750" indent="-28575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Know all the instruments used in the biotechnology laboratory</a:t>
            </a:r>
          </a:p>
          <a:p>
            <a:pPr marL="285750" indent="-285750" algn="just">
              <a:lnSpc>
                <a:spcPct val="200000"/>
              </a:lnSpc>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Recognise</a:t>
            </a:r>
            <a:r>
              <a:rPr lang="en-US" sz="2000" dirty="0" smtClean="0">
                <a:latin typeface="Times New Roman" panose="02020603050405020304" pitchFamily="18" charset="0"/>
                <a:cs typeface="Times New Roman" panose="02020603050405020304" pitchFamily="18" charset="0"/>
              </a:rPr>
              <a:t> the components used in the construction of each laboratory machine   </a:t>
            </a:r>
          </a:p>
          <a:p>
            <a:pPr marL="285750" indent="-28575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Understand the operation of each machine </a:t>
            </a:r>
          </a:p>
          <a:p>
            <a:pPr marL="285750" indent="-285750" algn="just">
              <a:lnSpc>
                <a:spcPct val="200000"/>
              </a:lnSpc>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Recognise</a:t>
            </a:r>
            <a:r>
              <a:rPr lang="en-US" sz="2000" dirty="0" smtClean="0">
                <a:latin typeface="Times New Roman" panose="02020603050405020304" pitchFamily="18" charset="0"/>
                <a:cs typeface="Times New Roman" panose="02020603050405020304" pitchFamily="18" charset="0"/>
              </a:rPr>
              <a:t> the types of machines and their uses </a:t>
            </a:r>
          </a:p>
          <a:p>
            <a:pPr marL="285750" indent="-28575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 be able to use the equipment safely  </a:t>
            </a:r>
          </a:p>
          <a:p>
            <a:pPr marL="285750" indent="-28575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 know how to maintain and repair them.</a:t>
            </a:r>
            <a:r>
              <a:rPr lang="fr-FR" sz="2000" dirty="0" smtClean="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27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9610" y="951510"/>
            <a:ext cx="1882310" cy="461665"/>
          </a:xfrm>
          <a:prstGeom prst="rect">
            <a:avLst/>
          </a:prstGeom>
        </p:spPr>
        <p:txBody>
          <a:bodyPr wrap="none">
            <a:spAutoFit/>
          </a:bodyPr>
          <a:lstStyle/>
          <a:p>
            <a:pPr algn="ctr"/>
            <a:r>
              <a:rPr lang="fr-FR" sz="2400" b="1" dirty="0" err="1" smtClean="0">
                <a:latin typeface="Times New Roman" panose="02020603050405020304" pitchFamily="18" charset="0"/>
                <a:cs typeface="Times New Roman" panose="02020603050405020304" pitchFamily="18" charset="0"/>
              </a:rPr>
              <a:t>prerequisites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560450" y="1674841"/>
            <a:ext cx="9330463" cy="1457130"/>
          </a:xfrm>
          <a:prstGeom prst="rect">
            <a:avLst/>
          </a:prstGeom>
        </p:spPr>
        <p:txBody>
          <a:bodyPr wrap="square">
            <a:spAutoFit/>
          </a:bodyPr>
          <a:lstStyle/>
          <a:p>
            <a:pPr marL="285750" indent="-285750">
              <a:lnSpc>
                <a:spcPct val="200000"/>
              </a:lnSpc>
              <a:buFont typeface="Arial" panose="020B0604020202020204" pitchFamily="34" charset="0"/>
              <a:buChar char="•"/>
            </a:pPr>
            <a:r>
              <a:rPr lang="en-US" sz="2400" b="0" i="0" dirty="0" smtClean="0">
                <a:solidFill>
                  <a:srgbClr val="333333"/>
                </a:solidFill>
                <a:effectLst/>
                <a:latin typeface="Times New Roman" panose="02020603050405020304" pitchFamily="18" charset="0"/>
                <a:cs typeface="Times New Roman" panose="02020603050405020304" pitchFamily="18" charset="0"/>
              </a:rPr>
              <a:t>hygiene and safety in the laboratory</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Biology instruments , methods and laboratory safety</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41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015" y="173083"/>
            <a:ext cx="8802806" cy="5478423"/>
          </a:xfrm>
          <a:prstGeom prst="rect">
            <a:avLst/>
          </a:prstGeom>
        </p:spPr>
        <p:txBody>
          <a:bodyPr wrap="square">
            <a:spAutoFit/>
          </a:bodyPr>
          <a:lstStyle/>
          <a:p>
            <a:pPr algn="ctr">
              <a:lnSpc>
                <a:spcPct val="250000"/>
              </a:lnSpc>
            </a:pPr>
            <a:r>
              <a:rPr lang="en-US" sz="2000" b="1" dirty="0" smtClean="0">
                <a:latin typeface="Algerian" panose="04020705040A02060702" pitchFamily="82" charset="0"/>
                <a:cs typeface="Times New Roman" panose="02020603050405020304" pitchFamily="18" charset="0"/>
              </a:rPr>
              <a:t>Introduction</a:t>
            </a:r>
            <a:r>
              <a:rPr lang="en-US" sz="2000" dirty="0" smtClean="0">
                <a:latin typeface="Times New Roman" panose="02020603050405020304" pitchFamily="18" charset="0"/>
                <a:cs typeface="Times New Roman" panose="02020603050405020304" pitchFamily="18" charset="0"/>
              </a:rPr>
              <a:t> </a:t>
            </a:r>
          </a:p>
          <a:p>
            <a:pPr algn="just">
              <a:lnSpc>
                <a:spcPct val="250000"/>
              </a:lnSpc>
            </a:pPr>
            <a:r>
              <a:rPr lang="en-US" sz="2000" b="1" dirty="0" smtClean="0">
                <a:latin typeface="Times New Roman" panose="02020603050405020304" pitchFamily="18" charset="0"/>
                <a:cs typeface="Times New Roman" panose="02020603050405020304" pitchFamily="18" charset="0"/>
              </a:rPr>
              <a:t>Biotechnological instrumentation </a:t>
            </a:r>
            <a:r>
              <a:rPr lang="en-US" sz="2000" dirty="0" smtClean="0">
                <a:latin typeface="Times New Roman" panose="02020603050405020304" pitchFamily="18" charset="0"/>
                <a:cs typeface="Times New Roman" panose="02020603050405020304" pitchFamily="18" charset="0"/>
              </a:rPr>
              <a:t>refers to the tools and machines used in biotechnology for analyzing, manipulating, and understanding biological systems. These instruments play a crucial role in research and development across industries such as medicine, agriculture, and environmental science. Essential equipment includes spectrophotometers, centrifuges, and PCR machines, each contributing to advancements in genetic engineering, drug discovery, and biological data analysis.</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63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1337" y="918150"/>
            <a:ext cx="8852848" cy="3539430"/>
          </a:xfrm>
          <a:prstGeom prst="rect">
            <a:avLst/>
          </a:prstGeom>
        </p:spPr>
        <p:txBody>
          <a:bodyPr wrap="square">
            <a:spAutoFit/>
          </a:bodyPr>
          <a:lstStyle/>
          <a:p>
            <a:pPr algn="ctr">
              <a:lnSpc>
                <a:spcPct val="200000"/>
              </a:lnSpc>
            </a:pPr>
            <a:r>
              <a:rPr lang="en-US" sz="2800" dirty="0" smtClean="0">
                <a:latin typeface="Algerian" panose="04020705040A02060702" pitchFamily="82" charset="0"/>
                <a:cs typeface="Times New Roman" panose="02020603050405020304" pitchFamily="18" charset="0"/>
              </a:rPr>
              <a:t>Definition </a:t>
            </a:r>
          </a:p>
          <a:p>
            <a:pPr algn="just">
              <a:lnSpc>
                <a:spcPct val="200000"/>
              </a:lnSpc>
            </a:pPr>
            <a:r>
              <a:rPr lang="en-US" sz="2800" b="1" dirty="0" smtClean="0">
                <a:latin typeface="Times New Roman" panose="02020603050405020304" pitchFamily="18" charset="0"/>
                <a:cs typeface="Times New Roman" panose="02020603050405020304" pitchFamily="18" charset="0"/>
              </a:rPr>
              <a:t>Biotechnological Instrumentation: </a:t>
            </a:r>
            <a:r>
              <a:rPr lang="en-US" sz="2800" dirty="0" smtClean="0">
                <a:latin typeface="Times New Roman" panose="02020603050405020304" pitchFamily="18" charset="0"/>
                <a:cs typeface="Times New Roman" panose="02020603050405020304" pitchFamily="18" charset="0"/>
              </a:rPr>
              <a:t>Tools and devices employed in biotechnology for analyzing and manipulating biological materials.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46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1" y="0"/>
            <a:ext cx="11109278" cy="615938"/>
          </a:xfrm>
          <a:prstGeom prst="rect">
            <a:avLst/>
          </a:prstGeom>
        </p:spPr>
        <p:txBody>
          <a:bodyPr wrap="square">
            <a:spAutoFit/>
          </a:bodyPr>
          <a:lstStyle/>
          <a:p>
            <a:pPr algn="ctr">
              <a:lnSpc>
                <a:spcPct val="200000"/>
              </a:lnSpc>
            </a:pPr>
            <a:r>
              <a:rPr lang="fr-FR" sz="2000" b="1" dirty="0" smtClean="0">
                <a:latin typeface="Algerian" panose="04020705040A02060702" pitchFamily="82" charset="0"/>
                <a:cs typeface="Times New Roman" panose="02020603050405020304" pitchFamily="18" charset="0"/>
              </a:rPr>
              <a:t>I.	Instruments of </a:t>
            </a:r>
            <a:r>
              <a:rPr lang="fr-FR" sz="2000" b="1" dirty="0" err="1" smtClean="0">
                <a:latin typeface="Algerian" panose="04020705040A02060702" pitchFamily="82" charset="0"/>
                <a:cs typeface="Times New Roman" panose="02020603050405020304" pitchFamily="18" charset="0"/>
              </a:rPr>
              <a:t>Microscopy</a:t>
            </a:r>
            <a:endParaRPr lang="fr-FR" sz="2000" b="1" dirty="0" smtClean="0">
              <a:latin typeface="Algerian" panose="04020705040A02060702" pitchFamily="82"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11" y="873456"/>
            <a:ext cx="11775239" cy="4517410"/>
          </a:xfrm>
          <a:prstGeom prst="rect">
            <a:avLst/>
          </a:prstGeom>
        </p:spPr>
      </p:pic>
    </p:spTree>
    <p:extLst>
      <p:ext uri="{BB962C8B-B14F-4D97-AF65-F5344CB8AC3E}">
        <p14:creationId xmlns:p14="http://schemas.microsoft.com/office/powerpoint/2010/main" val="238593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Olympus Monocular Laboratory Microscope at Rs 24000/unit in Malda | ID:  21979788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0"/>
            <a:ext cx="3788960" cy="3788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5661" y="229370"/>
            <a:ext cx="6960357" cy="6001643"/>
          </a:xfrm>
          <a:prstGeom prst="rect">
            <a:avLst/>
          </a:prstGeom>
        </p:spPr>
        <p:txBody>
          <a:bodyPr wrap="square">
            <a:spAutoFit/>
          </a:bodyPr>
          <a:lstStyle/>
          <a:p>
            <a:pPr marL="342900" indent="-342900" algn="ctr">
              <a:lnSpc>
                <a:spcPct val="200000"/>
              </a:lnSpc>
              <a:buFont typeface="+mj-lt"/>
              <a:buAutoNum type="alphaUcPeriod"/>
            </a:pPr>
            <a:r>
              <a:rPr lang="en-US" sz="2400" dirty="0" err="1" smtClean="0">
                <a:latin typeface="Algerian" panose="04020705040A02060702" pitchFamily="82" charset="0"/>
                <a:cs typeface="Times New Roman" panose="02020603050405020304" pitchFamily="18" charset="0"/>
              </a:rPr>
              <a:t>Brightfield</a:t>
            </a:r>
            <a:r>
              <a:rPr lang="en-US" sz="2400" dirty="0" smtClean="0">
                <a:latin typeface="Algerian" panose="04020705040A02060702" pitchFamily="82" charset="0"/>
                <a:cs typeface="Times New Roman" panose="02020603050405020304" pitchFamily="18" charset="0"/>
              </a:rPr>
              <a:t> Microscopes</a:t>
            </a:r>
          </a:p>
          <a:p>
            <a:pPr algn="just">
              <a:lnSpc>
                <a:spcPct val="200000"/>
              </a:lnSpc>
            </a:pPr>
            <a:r>
              <a:rPr lang="en-US" sz="2400" dirty="0" smtClean="0">
                <a:latin typeface="Times New Roman" panose="02020603050405020304" pitchFamily="18" charset="0"/>
                <a:cs typeface="Times New Roman" panose="02020603050405020304" pitchFamily="18" charset="0"/>
              </a:rPr>
              <a:t>The most </a:t>
            </a:r>
            <a:r>
              <a:rPr lang="en-US" sz="2400" b="1" dirty="0" smtClean="0">
                <a:latin typeface="Times New Roman" panose="02020603050405020304" pitchFamily="18" charset="0"/>
                <a:cs typeface="Times New Roman" panose="02020603050405020304" pitchFamily="18" charset="0"/>
              </a:rPr>
              <a:t>commonly used type of microscope </a:t>
            </a:r>
            <a:r>
              <a:rPr lang="en-US" sz="2400" dirty="0" smtClean="0">
                <a:latin typeface="Times New Roman" panose="02020603050405020304" pitchFamily="18" charset="0"/>
                <a:cs typeface="Times New Roman" panose="02020603050405020304" pitchFamily="18" charset="0"/>
              </a:rPr>
              <a:t>is the </a:t>
            </a:r>
            <a:r>
              <a:rPr lang="en-US" sz="2400" dirty="0" err="1" smtClean="0">
                <a:latin typeface="Times New Roman" panose="02020603050405020304" pitchFamily="18" charset="0"/>
                <a:cs typeface="Times New Roman" panose="02020603050405020304" pitchFamily="18" charset="0"/>
              </a:rPr>
              <a:t>brightfield</a:t>
            </a:r>
            <a:r>
              <a:rPr lang="en-US" sz="2400" dirty="0" smtClean="0">
                <a:latin typeface="Times New Roman" panose="02020603050405020304" pitchFamily="18" charset="0"/>
                <a:cs typeface="Times New Roman" panose="02020603050405020304" pitchFamily="18" charset="0"/>
              </a:rPr>
              <a:t> microscope, which produces a </a:t>
            </a:r>
            <a:r>
              <a:rPr lang="en-US" sz="2400" b="1" dirty="0" smtClean="0">
                <a:latin typeface="Times New Roman" panose="02020603050405020304" pitchFamily="18" charset="0"/>
                <a:cs typeface="Times New Roman" panose="02020603050405020304" pitchFamily="18" charset="0"/>
              </a:rPr>
              <a:t>dark image </a:t>
            </a:r>
            <a:r>
              <a:rPr lang="en-US" sz="2400" dirty="0" smtClean="0">
                <a:latin typeface="Times New Roman" panose="02020603050405020304" pitchFamily="18" charset="0"/>
                <a:cs typeface="Times New Roman" panose="02020603050405020304" pitchFamily="18" charset="0"/>
              </a:rPr>
              <a:t>against a bright background. </a:t>
            </a:r>
          </a:p>
          <a:p>
            <a:pPr algn="just">
              <a:lnSpc>
                <a:spcPct val="200000"/>
              </a:lnSpc>
            </a:pPr>
            <a:r>
              <a:rPr lang="en-US" sz="2400" dirty="0" smtClean="0">
                <a:latin typeface="Times New Roman" panose="02020603050405020304" pitchFamily="18" charset="0"/>
                <a:cs typeface="Times New Roman" panose="02020603050405020304" pitchFamily="18" charset="0"/>
              </a:rPr>
              <a:t>Some </a:t>
            </a:r>
            <a:r>
              <a:rPr lang="en-US" sz="2400" dirty="0" err="1" smtClean="0">
                <a:latin typeface="Times New Roman" panose="02020603050405020304" pitchFamily="18" charset="0"/>
                <a:cs typeface="Times New Roman" panose="02020603050405020304" pitchFamily="18" charset="0"/>
              </a:rPr>
              <a:t>brightfield</a:t>
            </a:r>
            <a:r>
              <a:rPr lang="en-US" sz="2400" dirty="0" smtClean="0">
                <a:latin typeface="Times New Roman" panose="02020603050405020304" pitchFamily="18" charset="0"/>
                <a:cs typeface="Times New Roman" panose="02020603050405020304" pitchFamily="18" charset="0"/>
              </a:rPr>
              <a:t> microscopes are monocular (with a single eyepiece), but most new </a:t>
            </a:r>
            <a:r>
              <a:rPr lang="en-US" sz="2400" dirty="0" err="1" smtClean="0">
                <a:latin typeface="Times New Roman" panose="02020603050405020304" pitchFamily="18" charset="0"/>
                <a:cs typeface="Times New Roman" panose="02020603050405020304" pitchFamily="18" charset="0"/>
              </a:rPr>
              <a:t>brightfield</a:t>
            </a:r>
            <a:r>
              <a:rPr lang="en-US" sz="2400" dirty="0" smtClean="0">
                <a:latin typeface="Times New Roman" panose="02020603050405020304" pitchFamily="18" charset="0"/>
                <a:cs typeface="Times New Roman" panose="02020603050405020304" pitchFamily="18" charset="0"/>
              </a:rPr>
              <a:t> microscopes are binocular (with two eyepieces); in both cases, each eyepiece contains a lens called an ocular lens. </a:t>
            </a:r>
            <a:endParaRPr lang="en-US" sz="2400" dirty="0">
              <a:latin typeface="Times New Roman" panose="02020603050405020304" pitchFamily="18" charset="0"/>
              <a:cs typeface="Times New Roman" panose="02020603050405020304" pitchFamily="18" charset="0"/>
            </a:endParaRPr>
          </a:p>
        </p:txBody>
      </p:sp>
      <p:pic>
        <p:nvPicPr>
          <p:cNvPr id="1033" name="Picture 9" descr="Monocular Compound Microscope 1250X Price in Banglad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259" y="3668475"/>
            <a:ext cx="3189525" cy="318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7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376" y="154382"/>
            <a:ext cx="10959152" cy="6247864"/>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ocular lens typically magnify images 10 times </a:t>
            </a:r>
          </a:p>
          <a:p>
            <a:pPr marL="342900" indent="-34290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At the other end of the body tube is a set of objective lenses on a rotating nosepiece. The magnification of these objective lenses generally varies from 4 to 100 times, the magnification of each lens being indicated on the metal casing of the lens. </a:t>
            </a:r>
          </a:p>
          <a:p>
            <a:pPr marL="342900" indent="-34290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ocular and objective lenses work together to create a magnified image. The total magnification is the product of the ocular magnification and the objective magnification:</a:t>
            </a:r>
          </a:p>
          <a:p>
            <a:pPr marL="342900" indent="-34290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Ocular magnification x objective magnification</a:t>
            </a:r>
          </a:p>
          <a:p>
            <a:pPr marL="342900" indent="-34290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For example, if we choose an objective of 40 and an ocular lens of 10 , the total magnification will be as follows:</a:t>
            </a:r>
          </a:p>
          <a:p>
            <a:pPr algn="ctr">
              <a:lnSpc>
                <a:spcPct val="200000"/>
              </a:lnSpc>
            </a:pPr>
            <a:r>
              <a:rPr lang="en-US" sz="2000" dirty="0" smtClean="0">
                <a:latin typeface="Times New Roman" panose="02020603050405020304" pitchFamily="18" charset="0"/>
                <a:cs typeface="Times New Roman" panose="02020603050405020304" pitchFamily="18" charset="0"/>
              </a:rPr>
              <a:t>(40x) (10x) = 400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6375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1613</Words>
  <Application>Microsoft Office PowerPoint</Application>
  <PresentationFormat>Grand écran</PresentationFormat>
  <Paragraphs>90</Paragraphs>
  <Slides>27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Algerian</vt:lpstr>
      <vt:lpstr>Arial</vt:lpstr>
      <vt:lpstr>Calibri</vt:lpstr>
      <vt:lpstr>Calibri Light</vt:lpstr>
      <vt:lpstr>Cambria Math</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55</cp:revision>
  <dcterms:created xsi:type="dcterms:W3CDTF">2024-10-01T09:50:24Z</dcterms:created>
  <dcterms:modified xsi:type="dcterms:W3CDTF">2024-10-07T16:44:16Z</dcterms:modified>
</cp:coreProperties>
</file>