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8" r:id="rId19"/>
    <p:sldId id="277" r:id="rId20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B00AE-BDB8-4DF5-9CA0-24CC079FAC92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E51F-9F07-4ABF-8502-81A1D406BE9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4FCA77C-6904-442F-ABC7-8E3EC19DA6D1}" type="datetime1">
              <a:rPr lang="en-US" smtClean="0"/>
              <a:pPr/>
              <a:t>3/3/2026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B395-3D0B-4B4E-8652-2C5485BF723F}" type="datetime1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605328F-8AC4-4DA7-B980-757C3C2362E8}" type="datetime1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7E15-556A-419F-B4C9-3D743F05DE7E}" type="datetime1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F1D3-10F7-4AEA-AFBB-927ABA34F639}" type="datetime1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622A-1777-4092-A825-A9CFA6814C91}" type="datetime1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3455-BC2F-47F7-8933-69920AFD44E3}" type="datetime1">
              <a:rPr lang="en-US" smtClean="0"/>
              <a:pPr/>
              <a:t>3/3/2026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F3BA16-8CF7-46EF-A49B-2F2548DB8C1C}" type="datetime1">
              <a:rPr lang="en-US" smtClean="0"/>
              <a:pPr/>
              <a:t>3/3/2026</a:t>
            </a:fld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AE4625-F86A-44E5-9F73-78DF96F3C2AC}" type="datetime1">
              <a:rPr lang="en-US" smtClean="0"/>
              <a:pPr/>
              <a:t>3/3/2026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6CF8-DDDB-4EF4-B40E-BBD78BA13086}" type="datetime1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E963-3CE9-4EC0-BDAC-EC20844C1E08}" type="datetime1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459E-1937-41AA-8916-B67E167B2CB8}" type="datetime1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4C2045F-049E-4D9F-90A7-5A4EEBD2E12A}" type="datetime1">
              <a:rPr lang="en-US" smtClean="0"/>
              <a:pPr/>
              <a:t>3/3/2026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0D774B-70AC-4033-B16F-30F6AA2122BD}" type="datetime1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aconda.com/downloa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.org/about/" TargetMode="External"/><Relationship Id="rId2" Type="http://schemas.openxmlformats.org/officeDocument/2006/relationships/hyperlink" Target="http://www.python.org/downloa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obe.com/tiobe-index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6948170" cy="276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l">
              <a:lnSpc>
                <a:spcPts val="5270"/>
              </a:lnSpc>
            </a:pPr>
            <a:r>
              <a:rPr lang="fr-FR" sz="6600" b="1" u="sng" spc="-10" dirty="0" smtClean="0">
                <a:solidFill>
                  <a:srgbClr val="0070C0"/>
                </a:solidFill>
                <a:latin typeface="Aldhabi" pitchFamily="2" charset="-78"/>
                <a:cs typeface="Aldhabi" pitchFamily="2" charset="-78"/>
              </a:rPr>
              <a:t>C</a:t>
            </a:r>
            <a:r>
              <a:rPr lang="en-US" sz="6600" b="1" u="sng" spc="-10" dirty="0" err="1" smtClean="0">
                <a:solidFill>
                  <a:srgbClr val="0070C0"/>
                </a:solidFill>
                <a:latin typeface="Aldhabi" pitchFamily="2" charset="-78"/>
                <a:cs typeface="Aldhabi" pitchFamily="2" charset="-78"/>
              </a:rPr>
              <a:t>hapitre</a:t>
            </a:r>
            <a:r>
              <a:rPr lang="en-US" sz="6600" b="1" u="sng" spc="-10" dirty="0" smtClean="0">
                <a:solidFill>
                  <a:srgbClr val="0070C0"/>
                </a:solidFill>
                <a:latin typeface="Aldhabi" pitchFamily="2" charset="-78"/>
                <a:cs typeface="Aldhabi" pitchFamily="2" charset="-78"/>
              </a:rPr>
              <a:t>  </a:t>
            </a:r>
            <a:r>
              <a:rPr lang="fr-FR" sz="6600" b="1" u="sng" spc="-10" dirty="0" smtClean="0">
                <a:solidFill>
                  <a:srgbClr val="0070C0"/>
                </a:solidFill>
                <a:latin typeface="Aldhabi" pitchFamily="2" charset="-78"/>
                <a:cs typeface="Aldhabi" pitchFamily="2" charset="-78"/>
              </a:rPr>
              <a:t>N °01 :</a:t>
            </a:r>
            <a:r>
              <a:rPr lang="fr-FR" u="sng" spc="-10" dirty="0" smtClean="0">
                <a:solidFill>
                  <a:srgbClr val="000000"/>
                </a:solidFill>
              </a:rPr>
              <a:t/>
            </a:r>
            <a:br>
              <a:rPr lang="fr-FR" u="sng" spc="-10" dirty="0" smtClean="0">
                <a:solidFill>
                  <a:srgbClr val="000000"/>
                </a:solidFill>
              </a:rPr>
            </a:br>
            <a:r>
              <a:rPr lang="fr-FR" u="sng" spc="-10" dirty="0" smtClean="0">
                <a:solidFill>
                  <a:srgbClr val="000000"/>
                </a:solidFill>
              </a:rPr>
              <a:t>  </a:t>
            </a:r>
            <a:r>
              <a:rPr lang="fr-FR" spc="-10" dirty="0" smtClean="0">
                <a:solidFill>
                  <a:srgbClr val="000000"/>
                </a:solidFill>
              </a:rPr>
              <a:t/>
            </a:r>
            <a:br>
              <a:rPr lang="fr-FR" spc="-10" dirty="0" smtClean="0">
                <a:solidFill>
                  <a:srgbClr val="000000"/>
                </a:solidFill>
              </a:rPr>
            </a:br>
            <a:r>
              <a:rPr lang="fr-FR" sz="6600" b="1" spc="-10" dirty="0" smtClean="0">
                <a:solidFill>
                  <a:srgbClr val="000000"/>
                </a:solidFill>
                <a:latin typeface="Bookman Old Style" pitchFamily="18" charset="0"/>
              </a:rPr>
              <a:t>Introduction à Python</a:t>
            </a:r>
            <a:endParaRPr b="1" spc="-1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2530" name="AutoShape 2" descr="What is Python And What Jobs Can You Get With it? | CI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1" name="Picture 3" descr="C:\Users\aaaaaaa\Documents\Enseignement\téléchar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050" y="3886200"/>
            <a:ext cx="4367349" cy="25908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57200" y="6096000"/>
            <a:ext cx="3505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Année universitaire 2025-2026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533400" y="5486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ndalus" pitchFamily="18" charset="-78"/>
                <a:cs typeface="Andalus" pitchFamily="18" charset="-78"/>
              </a:rPr>
              <a:t>L1 Maths Appliquées</a:t>
            </a:r>
            <a:endParaRPr lang="en-US" sz="2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43000" y="2286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Andalus" pitchFamily="18" charset="-78"/>
                <a:cs typeface="Andalus" pitchFamily="18" charset="-78"/>
              </a:rPr>
              <a:t>Université de </a:t>
            </a:r>
            <a:r>
              <a:rPr lang="fr-FR" sz="2000" b="1" dirty="0" err="1" smtClean="0">
                <a:latin typeface="Andalus" pitchFamily="18" charset="-78"/>
                <a:cs typeface="Andalus" pitchFamily="18" charset="-78"/>
              </a:rPr>
              <a:t>AbdelHafid</a:t>
            </a:r>
            <a:r>
              <a:rPr lang="fr-FR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000" b="1" dirty="0" err="1" smtClean="0">
                <a:latin typeface="Andalus" pitchFamily="18" charset="-78"/>
                <a:cs typeface="Andalus" pitchFamily="18" charset="-78"/>
              </a:rPr>
              <a:t>Boussouf</a:t>
            </a:r>
            <a:r>
              <a:rPr lang="fr-FR" sz="2000" b="1" dirty="0" smtClean="0">
                <a:latin typeface="Andalus" pitchFamily="18" charset="-78"/>
                <a:cs typeface="Andalus" pitchFamily="18" charset="-78"/>
              </a:rPr>
              <a:t> - Mila </a:t>
            </a:r>
            <a:endParaRPr lang="en-US" sz="20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90"/>
              </a:spcBef>
            </a:pPr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5. Environnements de travail (IDE)</a:t>
            </a:r>
            <a:endParaRPr b="1" spc="-1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752600"/>
            <a:ext cx="8689644" cy="4376198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6870" indent="-344805" algn="just" rtl="0">
              <a:lnSpc>
                <a:spcPct val="99800"/>
              </a:lnSpc>
              <a:spcBef>
                <a:spcPts val="825"/>
              </a:spcBef>
              <a:buClr>
                <a:schemeClr val="accent2"/>
              </a:buClr>
              <a:buSzPct val="60000"/>
              <a:buFont typeface="Microsoft Sans Serif"/>
              <a:buChar char="•"/>
              <a:tabLst>
                <a:tab pos="356870" algn="l"/>
              </a:tabLst>
            </a:pPr>
            <a:r>
              <a:rPr lang="fr-FR" sz="4400" b="1" u="sng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Visual Studio Code (VS Code):</a:t>
            </a:r>
          </a:p>
          <a:p>
            <a:pPr marL="356870" marR="700405" indent="-344805" algn="just" rtl="0">
              <a:lnSpc>
                <a:spcPct val="99800"/>
              </a:lnSpc>
              <a:spcBef>
                <a:spcPts val="720"/>
              </a:spcBef>
              <a:buClr>
                <a:schemeClr val="accent2"/>
              </a:buClr>
              <a:buSzPct val="60000"/>
              <a:buChar char="-"/>
              <a:tabLst>
                <a:tab pos="356870" algn="l"/>
              </a:tabLst>
            </a:pP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léger, extensible (extensions), terminal intégré, </a:t>
            </a:r>
            <a:r>
              <a:rPr lang="fr-FR" sz="3600" kern="1200" spc="-10" dirty="0" err="1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déboguere</a:t>
            </a: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.</a:t>
            </a:r>
          </a:p>
          <a:p>
            <a:pPr marL="356870" marR="5080" indent="-344805" algn="just" rtl="0">
              <a:lnSpc>
                <a:spcPct val="99800"/>
              </a:lnSpc>
              <a:spcBef>
                <a:spcPts val="725"/>
              </a:spcBef>
              <a:buClr>
                <a:schemeClr val="accent2"/>
              </a:buClr>
              <a:buSzPct val="60000"/>
              <a:buChar char="-"/>
              <a:tabLst>
                <a:tab pos="356870" algn="l"/>
              </a:tabLst>
            </a:pP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Extension Python : fournie par Microsoft — permet </a:t>
            </a:r>
            <a:r>
              <a:rPr lang="fr-FR" sz="3600" b="1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l’</a:t>
            </a:r>
            <a:r>
              <a:rPr lang="fr-FR" sz="3600" b="1" kern="1200" spc="-10" dirty="0" err="1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autocomplétion</a:t>
            </a: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 (proposer automatiquement la suite de ce qu’on tape), </a:t>
            </a:r>
            <a:r>
              <a:rPr lang="fr-FR" sz="3600" b="1" kern="1200" spc="-10" dirty="0" err="1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linting</a:t>
            </a: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 (outil qui vérifie la qualité du code pendant qu’on l’écrit), exécution facile, gestion d’environnements virtuels.</a:t>
            </a:r>
          </a:p>
          <a:p>
            <a:pPr marL="356870" indent="-344805" algn="just" rtl="0">
              <a:lnSpc>
                <a:spcPct val="99800"/>
              </a:lnSpc>
              <a:spcBef>
                <a:spcPts val="720"/>
              </a:spcBef>
              <a:buClr>
                <a:schemeClr val="accent2"/>
              </a:buClr>
              <a:buSzPct val="60000"/>
              <a:buChar char="-"/>
              <a:tabLst>
                <a:tab pos="356870" algn="l"/>
              </a:tabLst>
            </a:pP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Page officielle : </a:t>
            </a:r>
            <a:r>
              <a:rPr lang="fr-FR" sz="3600" u="sng" kern="1200" spc="-10" dirty="0" smtClean="0">
                <a:solidFill>
                  <a:srgbClr val="0070C0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https://code.visualstudio.com/</a:t>
            </a:r>
            <a:endParaRPr lang="fr-FR" sz="3600" u="sng" kern="1200" spc="-10" dirty="0">
              <a:solidFill>
                <a:srgbClr val="0070C0"/>
              </a:solidFill>
              <a:latin typeface="Arabic Typesetting" pitchFamily="66" charset="-78"/>
              <a:ea typeface="+mn-ea"/>
              <a:cs typeface="Arabic Typesetting" pitchFamily="66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4648" cy="685799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90"/>
              </a:spcBef>
            </a:pPr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5. Environnements de travail (IDE)</a:t>
            </a:r>
            <a:endParaRPr b="1" spc="-1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10650"/>
            <a:ext cx="8197215" cy="491288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805" algn="just" rtl="0">
              <a:lnSpc>
                <a:spcPct val="99800"/>
              </a:lnSpc>
              <a:spcBef>
                <a:spcPts val="869"/>
              </a:spcBef>
              <a:buClr>
                <a:schemeClr val="accent2"/>
              </a:buClr>
              <a:buSzPct val="60000"/>
              <a:buFont typeface="Microsoft Sans Serif"/>
              <a:buChar char="•"/>
              <a:tabLst>
                <a:tab pos="356870" algn="l"/>
              </a:tabLst>
            </a:pPr>
            <a:r>
              <a:rPr lang="fr-FR" sz="4000" b="1" u="sng" kern="1200" spc="-10" dirty="0" err="1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Jupyter</a:t>
            </a:r>
            <a:r>
              <a:rPr lang="fr-FR" sz="4000" b="1" u="sng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 Notebook</a:t>
            </a:r>
          </a:p>
          <a:p>
            <a:pPr marL="356870" marR="5080" indent="-344805" algn="just" rtl="0">
              <a:lnSpc>
                <a:spcPct val="99800"/>
              </a:lnSpc>
              <a:spcBef>
                <a:spcPts val="770"/>
              </a:spcBef>
              <a:buClr>
                <a:schemeClr val="accent2"/>
              </a:buClr>
              <a:buSzPct val="60000"/>
              <a:buChar char="-"/>
              <a:tabLst>
                <a:tab pos="356870" algn="l"/>
              </a:tabLst>
            </a:pP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Idéal pour l’expérimentation interactive : exécution cellule-par-cellule, voir directement les résultats (graphiques, tableaux), et même ajouter du texte ou des équations à côté du code.</a:t>
            </a:r>
          </a:p>
          <a:p>
            <a:pPr marL="356870" marR="311150" indent="-344805" algn="just" rtl="0">
              <a:lnSpc>
                <a:spcPct val="99800"/>
              </a:lnSpc>
              <a:spcBef>
                <a:spcPts val="775"/>
              </a:spcBef>
              <a:buClr>
                <a:schemeClr val="accent2"/>
              </a:buClr>
              <a:buSzPct val="60000"/>
              <a:buChar char="-"/>
              <a:tabLst>
                <a:tab pos="356870" algn="l"/>
              </a:tabLst>
            </a:pP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Parfait pour la data science, la présentation de résultats, et les TP.</a:t>
            </a:r>
          </a:p>
          <a:p>
            <a:pPr marL="356870" indent="-344805" algn="just" rtl="0">
              <a:lnSpc>
                <a:spcPct val="99800"/>
              </a:lnSpc>
              <a:spcBef>
                <a:spcPts val="775"/>
              </a:spcBef>
              <a:buClr>
                <a:schemeClr val="accent2"/>
              </a:buClr>
              <a:buSzPct val="60000"/>
              <a:buChar char="-"/>
              <a:tabLst>
                <a:tab pos="356870" algn="l"/>
              </a:tabLst>
            </a:pP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Page officielle : </a:t>
            </a:r>
            <a:r>
              <a:rPr lang="fr-FR" sz="3600" u="sng" kern="1200" spc="-10" dirty="0" smtClean="0">
                <a:solidFill>
                  <a:srgbClr val="0070C0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https://jupyter.org/</a:t>
            </a:r>
            <a:endParaRPr lang="fr-FR" sz="3600" u="sng" kern="1200" spc="-10" dirty="0">
              <a:solidFill>
                <a:srgbClr val="0070C0"/>
              </a:solidFill>
              <a:latin typeface="Arabic Typesetting" pitchFamily="66" charset="-78"/>
              <a:ea typeface="+mn-ea"/>
              <a:cs typeface="Arabic Typesetting" pitchFamily="66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7417" y="6465671"/>
            <a:ext cx="1511553" cy="1675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90"/>
              </a:spcBef>
            </a:pPr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</a:rPr>
              <a:t>5. Environnements de travail (IDE)</a:t>
            </a:r>
            <a:endParaRPr b="1" spc="-1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914400"/>
            <a:ext cx="8610600" cy="57150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7"/>
          </p:nvPr>
        </p:nvSpPr>
        <p:spPr>
          <a:xfrm>
            <a:off x="0" y="533400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371600"/>
            <a:ext cx="8203565" cy="5233483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Agency FB" pitchFamily="34" charset="0"/>
                <a:ea typeface="+mj-ea"/>
                <a:cs typeface="Calibri"/>
              </a:rPr>
              <a:t>A. </a:t>
            </a:r>
            <a:r>
              <a:rPr lang="en-US" sz="3600" b="1" kern="1200" dirty="0" smtClean="0">
                <a:solidFill>
                  <a:schemeClr val="tx1"/>
                </a:solidFill>
                <a:latin typeface="Agency FB" pitchFamily="34" charset="0"/>
                <a:ea typeface="+mj-ea"/>
                <a:cs typeface="Calibri"/>
              </a:rPr>
              <a:t>Installer Anaconda Distribution</a:t>
            </a:r>
            <a:endParaRPr lang="en-US" sz="4400" b="1" kern="1200" dirty="0">
              <a:solidFill>
                <a:schemeClr val="tx1"/>
              </a:solidFill>
              <a:latin typeface="Agency FB" pitchFamily="34" charset="0"/>
              <a:ea typeface="+mj-ea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Aller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👉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https://www.anaconda.com/download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Télécharger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version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Python 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compatible avec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(Windows 64-bit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recommandé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Lancer 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fichier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d’installation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Pendant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l’installation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Accepter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licence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Choisir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Just Me (recommended)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Choisir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 dossier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d’installation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Cocher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457200" lvl="1" indent="-4572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✔ Register Anaconda3 as my default Python 3.x</a:t>
            </a:r>
          </a:p>
          <a:p>
            <a:pPr marL="457200" lvl="1" indent="-4572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✔ Add Anaconda to my PATH environment variable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aucun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autre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Python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n’est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installé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Install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suivre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les instructions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jusqu’à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fin.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062595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7825" marR="5080" indent="-2722880">
              <a:spcBef>
                <a:spcPts val="90"/>
              </a:spcBef>
            </a:pPr>
            <a:r>
              <a:rPr lang="en-US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6</a:t>
            </a:r>
            <a:r>
              <a:rPr lang="fr-FR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Installer Anaconda Distribution</a:t>
            </a:r>
            <a:endParaRPr lang="fr-FR" b="1" dirty="0">
              <a:solidFill>
                <a:srgbClr val="002060"/>
              </a:solidFill>
              <a:latin typeface="Agency FB" pitchFamily="34" charset="0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371600"/>
            <a:ext cx="8019415" cy="5828518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r>
              <a:rPr lang="en-US" sz="3600" b="1" kern="1200" dirty="0" smtClean="0">
                <a:solidFill>
                  <a:schemeClr val="tx1"/>
                </a:solidFill>
                <a:latin typeface="Agency FB" pitchFamily="34" charset="0"/>
                <a:ea typeface="+mj-ea"/>
                <a:cs typeface="Calibri"/>
              </a:rPr>
              <a:t>B.</a:t>
            </a:r>
            <a:r>
              <a:rPr lang="en-US" sz="3600" b="1" kern="1200" dirty="0">
                <a:solidFill>
                  <a:schemeClr val="tx1"/>
                </a:solidFill>
                <a:latin typeface="Agency FB" pitchFamily="34" charset="0"/>
                <a:ea typeface="+mj-ea"/>
                <a:cs typeface="Calibri"/>
              </a:rPr>
              <a:t> Lancer </a:t>
            </a:r>
            <a:r>
              <a:rPr lang="en-US" sz="3600" b="1" kern="1200" dirty="0" err="1">
                <a:solidFill>
                  <a:schemeClr val="tx1"/>
                </a:solidFill>
                <a:latin typeface="Agency FB" pitchFamily="34" charset="0"/>
                <a:ea typeface="+mj-ea"/>
                <a:cs typeface="Calibri"/>
              </a:rPr>
              <a:t>Jupyter</a:t>
            </a:r>
            <a:r>
              <a:rPr lang="en-US" sz="3600" b="1" kern="1200" dirty="0">
                <a:solidFill>
                  <a:schemeClr val="tx1"/>
                </a:solidFill>
                <a:latin typeface="Agency FB" pitchFamily="34" charset="0"/>
                <a:ea typeface="+mj-ea"/>
                <a:cs typeface="Calibri"/>
              </a:rPr>
              <a:t> Notebook Après installation </a:t>
            </a:r>
            <a:r>
              <a:rPr lang="en-US" sz="3600" b="1" kern="1200" dirty="0" smtClean="0">
                <a:solidFill>
                  <a:schemeClr val="tx1"/>
                </a:solidFill>
                <a:latin typeface="Agency FB" pitchFamily="34" charset="0"/>
                <a:ea typeface="+mj-ea"/>
                <a:cs typeface="Calibri"/>
              </a:rPr>
              <a:t>:</a:t>
            </a:r>
            <a:endParaRPr lang="en-US" sz="3600" b="1" kern="1200" dirty="0">
              <a:solidFill>
                <a:schemeClr val="tx1"/>
              </a:solidFill>
              <a:latin typeface="Agency FB" pitchFamily="34" charset="0"/>
              <a:ea typeface="+mj-ea"/>
              <a:cs typeface="Calibri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Agency FB" pitchFamily="34" charset="0"/>
              </a:rPr>
              <a:t>Méthode</a:t>
            </a:r>
            <a:r>
              <a:rPr lang="en-US" sz="3200" b="1" dirty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gency FB" pitchFamily="34" charset="0"/>
              </a:rPr>
              <a:t>01 </a:t>
            </a:r>
            <a:r>
              <a:rPr lang="en-US" sz="3200" b="1" dirty="0">
                <a:solidFill>
                  <a:srgbClr val="0070C0"/>
                </a:solidFill>
                <a:latin typeface="Agency FB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err="1">
                <a:latin typeface="Aldhabi" pitchFamily="2" charset="-78"/>
                <a:cs typeface="Aldhabi" pitchFamily="2" charset="-78"/>
              </a:rPr>
              <a:t>Ouvrir</a:t>
            </a:r>
            <a:r>
              <a:rPr lang="en-US" sz="3200" dirty="0">
                <a:latin typeface="Aldhabi" pitchFamily="2" charset="-78"/>
                <a:cs typeface="Aldhabi" pitchFamily="2" charset="-78"/>
              </a:rPr>
              <a:t> Anaconda </a:t>
            </a:r>
            <a:r>
              <a:rPr lang="en-US" sz="3200" dirty="0" smtClean="0">
                <a:latin typeface="Aldhabi" pitchFamily="2" charset="-78"/>
                <a:cs typeface="Aldhabi" pitchFamily="2" charset="-78"/>
              </a:rPr>
              <a:t>Navigator.</a:t>
            </a:r>
            <a:endParaRPr lang="en-US" sz="3200" dirty="0">
              <a:latin typeface="Aldhabi" pitchFamily="2" charset="-78"/>
              <a:cs typeface="Aldhabi" pitchFamily="2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err="1">
                <a:latin typeface="Aldhabi" pitchFamily="2" charset="-78"/>
                <a:cs typeface="Aldhabi" pitchFamily="2" charset="-78"/>
              </a:rPr>
              <a:t>Cliquer</a:t>
            </a:r>
            <a:r>
              <a:rPr lang="en-US" sz="3200" dirty="0">
                <a:latin typeface="Aldhabi" pitchFamily="2" charset="-78"/>
                <a:cs typeface="Aldhabi" pitchFamily="2" charset="-78"/>
              </a:rPr>
              <a:t> </a:t>
            </a:r>
            <a:r>
              <a:rPr lang="en-US" sz="3200" dirty="0" err="1">
                <a:latin typeface="Aldhabi" pitchFamily="2" charset="-78"/>
                <a:cs typeface="Aldhabi" pitchFamily="2" charset="-78"/>
              </a:rPr>
              <a:t>sur</a:t>
            </a:r>
            <a:r>
              <a:rPr lang="en-US" sz="3200" dirty="0">
                <a:latin typeface="Aldhabi" pitchFamily="2" charset="-78"/>
                <a:cs typeface="Aldhabi" pitchFamily="2" charset="-78"/>
              </a:rPr>
              <a:t> Launch </a:t>
            </a:r>
            <a:r>
              <a:rPr lang="en-US" sz="3200" dirty="0" err="1">
                <a:latin typeface="Aldhabi" pitchFamily="2" charset="-78"/>
                <a:cs typeface="Aldhabi" pitchFamily="2" charset="-78"/>
              </a:rPr>
              <a:t>sous</a:t>
            </a:r>
            <a:r>
              <a:rPr lang="en-US" sz="3200" dirty="0">
                <a:latin typeface="Aldhabi" pitchFamily="2" charset="-78"/>
                <a:cs typeface="Aldhabi" pitchFamily="2" charset="-78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Jupyter</a:t>
            </a:r>
            <a:r>
              <a:rPr lang="en-US" sz="4000" b="1" dirty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Notebook</a:t>
            </a:r>
            <a:r>
              <a:rPr lang="en-US" sz="3200" dirty="0" smtClean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.</a:t>
            </a:r>
          </a:p>
          <a:p>
            <a:endParaRPr lang="en-US" sz="2000" b="1" dirty="0"/>
          </a:p>
          <a:p>
            <a:r>
              <a:rPr lang="en-US" sz="3200" b="1" dirty="0" err="1">
                <a:solidFill>
                  <a:srgbClr val="0070C0"/>
                </a:solidFill>
                <a:latin typeface="Agency FB" pitchFamily="34" charset="0"/>
              </a:rPr>
              <a:t>Méthode</a:t>
            </a:r>
            <a:r>
              <a:rPr lang="en-US" sz="3200" b="1" dirty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gency FB" pitchFamily="34" charset="0"/>
              </a:rPr>
              <a:t>02 </a:t>
            </a:r>
            <a:r>
              <a:rPr lang="en-US" sz="3200" b="1" dirty="0">
                <a:solidFill>
                  <a:srgbClr val="0070C0"/>
                </a:solidFill>
                <a:latin typeface="Agency FB" pitchFamily="34" charset="0"/>
              </a:rPr>
              <a:t>:</a:t>
            </a:r>
          </a:p>
          <a:p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Ouvrir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Anaconda Prompt</a:t>
            </a:r>
            <a:endParaRPr lang="en-US" sz="20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000" b="1" dirty="0">
                <a:latin typeface="Century" pitchFamily="18" charset="0"/>
              </a:rPr>
              <a:t>Taper :</a:t>
            </a:r>
          </a:p>
          <a:p>
            <a:r>
              <a:rPr lang="en-US" sz="2400" dirty="0" err="1">
                <a:latin typeface="Agency FB" pitchFamily="34" charset="0"/>
              </a:rPr>
              <a:t>jupyter</a:t>
            </a:r>
            <a:r>
              <a:rPr lang="en-US" sz="2400" dirty="0">
                <a:latin typeface="Agency FB" pitchFamily="34" charset="0"/>
              </a:rPr>
              <a:t> notebook </a:t>
            </a:r>
            <a:endParaRPr lang="en-US" sz="2400" dirty="0" smtClean="0">
              <a:latin typeface="Agency FB" pitchFamily="34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s’ouvre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automatiquement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navigateur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commencer à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travailler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521334" algn="l"/>
              </a:tabLst>
            </a:pP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063865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34945" marR="5080" indent="-2722880">
              <a:lnSpc>
                <a:spcPct val="100000"/>
              </a:lnSpc>
              <a:spcBef>
                <a:spcPts val="110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6</a:t>
            </a:r>
            <a:r>
              <a:rPr lang="fr-FR" sz="4000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. </a:t>
            </a:r>
            <a:r>
              <a:rPr lang="en-US" sz="4000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Installer Anaconda Distribution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010400" y="3962400"/>
            <a:ext cx="1752600" cy="289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15340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34945" marR="5080" indent="-2722880" algn="ctr">
              <a:spcBef>
                <a:spcPts val="110"/>
              </a:spcBef>
            </a:pPr>
            <a:r>
              <a:rPr lang="en-US" sz="4800" b="1" dirty="0" err="1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Références</a:t>
            </a:r>
            <a:endParaRPr lang="en-US" sz="4800" b="1" dirty="0">
              <a:solidFill>
                <a:srgbClr val="002060"/>
              </a:solidFill>
              <a:latin typeface="Agency FB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676400"/>
            <a:ext cx="7976539" cy="3953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925" indent="-149225">
              <a:lnSpc>
                <a:spcPts val="2375"/>
              </a:lnSpc>
              <a:spcBef>
                <a:spcPts val="105"/>
              </a:spcBef>
              <a:buChar char="-"/>
              <a:tabLst>
                <a:tab pos="161925" algn="l"/>
              </a:tabLst>
            </a:pPr>
            <a:r>
              <a:rPr sz="3200" dirty="0">
                <a:latin typeface="Arabic Typesetting" pitchFamily="66" charset="-78"/>
                <a:cs typeface="Arabic Typesetting" pitchFamily="66" charset="-78"/>
              </a:rPr>
              <a:t>Python</a:t>
            </a:r>
            <a:r>
              <a:rPr sz="3200" spc="-6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(site</a:t>
            </a:r>
            <a:r>
              <a:rPr sz="3200" spc="-3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officiel</a:t>
            </a:r>
            <a:r>
              <a:rPr sz="3200" spc="-5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et</a:t>
            </a:r>
            <a:r>
              <a:rPr sz="3200" spc="-10" dirty="0">
                <a:latin typeface="Arabic Typesetting" pitchFamily="66" charset="-78"/>
                <a:cs typeface="Arabic Typesetting" pitchFamily="66" charset="-78"/>
              </a:rPr>
              <a:t> téléchargements)</a:t>
            </a:r>
            <a:r>
              <a:rPr sz="3200" spc="-7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50" dirty="0">
                <a:latin typeface="Arabic Typesetting" pitchFamily="66" charset="-78"/>
                <a:cs typeface="Arabic Typesetting" pitchFamily="66" charset="-78"/>
              </a:rPr>
              <a:t>:</a:t>
            </a:r>
            <a:endParaRPr sz="3200">
              <a:latin typeface="Arabic Typesetting" pitchFamily="66" charset="-78"/>
              <a:cs typeface="Arabic Typesetting" pitchFamily="66" charset="-78"/>
            </a:endParaRPr>
          </a:p>
          <a:p>
            <a:pPr marL="12700">
              <a:lnSpc>
                <a:spcPts val="2375"/>
              </a:lnSpc>
            </a:pPr>
            <a:r>
              <a:rPr sz="3200" spc="-10" dirty="0">
                <a:latin typeface="Arabic Typesetting" pitchFamily="66" charset="-78"/>
                <a:cs typeface="Arabic Typesetting" pitchFamily="66" charset="-78"/>
              </a:rPr>
              <a:t>https://</a:t>
            </a:r>
            <a:r>
              <a:rPr sz="3200" spc="-10" dirty="0">
                <a:latin typeface="Arabic Typesetting" pitchFamily="66" charset="-78"/>
                <a:cs typeface="Arabic Typesetting" pitchFamily="66" charset="-78"/>
                <a:hlinkClick r:id="rId2"/>
              </a:rPr>
              <a:t>www.python.org/downloads/</a:t>
            </a:r>
            <a:endParaRPr sz="3200">
              <a:latin typeface="Arabic Typesetting" pitchFamily="66" charset="-78"/>
              <a:cs typeface="Arabic Typesetting" pitchFamily="66" charset="-78"/>
            </a:endParaRPr>
          </a:p>
          <a:p>
            <a:pPr marL="161925" indent="-149225">
              <a:lnSpc>
                <a:spcPts val="2375"/>
              </a:lnSpc>
              <a:spcBef>
                <a:spcPts val="5"/>
              </a:spcBef>
              <a:buChar char="-"/>
              <a:tabLst>
                <a:tab pos="161925" algn="l"/>
              </a:tabLst>
            </a:pPr>
            <a:r>
              <a:rPr sz="3200" spc="-10" dirty="0">
                <a:latin typeface="Arabic Typesetting" pitchFamily="66" charset="-78"/>
                <a:cs typeface="Arabic Typesetting" pitchFamily="66" charset="-78"/>
              </a:rPr>
              <a:t>Documentation</a:t>
            </a:r>
            <a:r>
              <a:rPr sz="3200" spc="-8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Python</a:t>
            </a:r>
            <a:r>
              <a:rPr sz="3200" spc="-5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(guide</a:t>
            </a:r>
            <a:r>
              <a:rPr sz="3200" spc="-1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10" dirty="0">
                <a:latin typeface="Arabic Typesetting" pitchFamily="66" charset="-78"/>
                <a:cs typeface="Arabic Typesetting" pitchFamily="66" charset="-78"/>
              </a:rPr>
              <a:t>d’utilisation</a:t>
            </a:r>
            <a:r>
              <a:rPr sz="3200" spc="-5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Windows)</a:t>
            </a:r>
            <a:r>
              <a:rPr sz="3200" spc="-6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50" dirty="0">
                <a:latin typeface="Arabic Typesetting" pitchFamily="66" charset="-78"/>
                <a:cs typeface="Arabic Typesetting" pitchFamily="66" charset="-78"/>
              </a:rPr>
              <a:t>:</a:t>
            </a:r>
            <a:endParaRPr sz="3200">
              <a:latin typeface="Arabic Typesetting" pitchFamily="66" charset="-78"/>
              <a:cs typeface="Arabic Typesetting" pitchFamily="66" charset="-78"/>
            </a:endParaRPr>
          </a:p>
          <a:p>
            <a:pPr marL="12700">
              <a:lnSpc>
                <a:spcPts val="2375"/>
              </a:lnSpc>
            </a:pPr>
            <a:r>
              <a:rPr sz="3200" spc="-10" dirty="0">
                <a:latin typeface="Arabic Typesetting" pitchFamily="66" charset="-78"/>
                <a:cs typeface="Arabic Typesetting" pitchFamily="66" charset="-78"/>
              </a:rPr>
              <a:t>https://docs.python.org/3/using/windows.html</a:t>
            </a:r>
            <a:endParaRPr sz="3200">
              <a:latin typeface="Arabic Typesetting" pitchFamily="66" charset="-78"/>
              <a:cs typeface="Arabic Typesetting" pitchFamily="66" charset="-78"/>
            </a:endParaRPr>
          </a:p>
          <a:p>
            <a:pPr marL="161925" indent="-149225">
              <a:lnSpc>
                <a:spcPct val="100000"/>
              </a:lnSpc>
              <a:buChar char="-"/>
              <a:tabLst>
                <a:tab pos="161925" algn="l"/>
              </a:tabLst>
            </a:pPr>
            <a:r>
              <a:rPr sz="3200" dirty="0">
                <a:latin typeface="Arabic Typesetting" pitchFamily="66" charset="-78"/>
                <a:cs typeface="Arabic Typesetting" pitchFamily="66" charset="-78"/>
              </a:rPr>
              <a:t>About</a:t>
            </a:r>
            <a:r>
              <a:rPr sz="3200" spc="-2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Python</a:t>
            </a:r>
            <a:r>
              <a:rPr sz="3200" spc="-5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10" dirty="0">
                <a:latin typeface="Arabic Typesetting" pitchFamily="66" charset="-78"/>
                <a:cs typeface="Arabic Typesetting" pitchFamily="66" charset="-78"/>
              </a:rPr>
              <a:t>(présentation)</a:t>
            </a:r>
            <a:r>
              <a:rPr sz="3200" spc="-9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sz="3200" spc="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10" dirty="0">
                <a:latin typeface="Arabic Typesetting" pitchFamily="66" charset="-78"/>
                <a:cs typeface="Arabic Typesetting" pitchFamily="66" charset="-78"/>
              </a:rPr>
              <a:t>https://</a:t>
            </a:r>
            <a:r>
              <a:rPr sz="3200" spc="-10" dirty="0">
                <a:latin typeface="Arabic Typesetting" pitchFamily="66" charset="-78"/>
                <a:cs typeface="Arabic Typesetting" pitchFamily="66" charset="-78"/>
                <a:hlinkClick r:id="rId3"/>
              </a:rPr>
              <a:t>www.python.org/about/</a:t>
            </a:r>
            <a:endParaRPr sz="3200">
              <a:latin typeface="Arabic Typesetting" pitchFamily="66" charset="-78"/>
              <a:cs typeface="Arabic Typesetting" pitchFamily="66" charset="-78"/>
            </a:endParaRPr>
          </a:p>
          <a:p>
            <a:pPr marL="161925" indent="-149225">
              <a:lnSpc>
                <a:spcPct val="100000"/>
              </a:lnSpc>
              <a:buChar char="-"/>
              <a:tabLst>
                <a:tab pos="161925" algn="l"/>
              </a:tabLst>
            </a:pPr>
            <a:r>
              <a:rPr sz="3200" dirty="0">
                <a:latin typeface="Arabic Typesetting" pitchFamily="66" charset="-78"/>
                <a:cs typeface="Arabic Typesetting" pitchFamily="66" charset="-78"/>
              </a:rPr>
              <a:t>Visual</a:t>
            </a:r>
            <a:r>
              <a:rPr sz="3200" spc="-5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Studio</a:t>
            </a:r>
            <a:r>
              <a:rPr sz="3200" spc="-4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Code</a:t>
            </a:r>
            <a:r>
              <a:rPr sz="3200" spc="-4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(site</a:t>
            </a:r>
            <a:r>
              <a:rPr sz="3200" spc="-4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officiel)</a:t>
            </a:r>
            <a:r>
              <a:rPr sz="3200" spc="-7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sz="3200" spc="-4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10" dirty="0">
                <a:latin typeface="Arabic Typesetting" pitchFamily="66" charset="-78"/>
                <a:cs typeface="Arabic Typesetting" pitchFamily="66" charset="-78"/>
              </a:rPr>
              <a:t>https://code.visualstudio.com/</a:t>
            </a:r>
            <a:endParaRPr sz="3200">
              <a:latin typeface="Arabic Typesetting" pitchFamily="66" charset="-78"/>
              <a:cs typeface="Arabic Typesetting" pitchFamily="66" charset="-78"/>
            </a:endParaRPr>
          </a:p>
          <a:p>
            <a:pPr marL="161925" indent="-149225">
              <a:lnSpc>
                <a:spcPct val="100000"/>
              </a:lnSpc>
              <a:spcBef>
                <a:spcPts val="5"/>
              </a:spcBef>
              <a:buChar char="-"/>
              <a:tabLst>
                <a:tab pos="161925" algn="l"/>
              </a:tabLst>
            </a:pPr>
            <a:r>
              <a:rPr sz="3200" dirty="0">
                <a:latin typeface="Arabic Typesetting" pitchFamily="66" charset="-78"/>
                <a:cs typeface="Arabic Typesetting" pitchFamily="66" charset="-78"/>
              </a:rPr>
              <a:t>Jupyter</a:t>
            </a:r>
            <a:r>
              <a:rPr sz="3200" spc="-5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(site</a:t>
            </a:r>
            <a:r>
              <a:rPr sz="3200" spc="-5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officiel)</a:t>
            </a:r>
            <a:r>
              <a:rPr sz="3200" spc="-7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sz="3200" spc="-5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10" dirty="0">
                <a:latin typeface="Arabic Typesetting" pitchFamily="66" charset="-78"/>
                <a:cs typeface="Arabic Typesetting" pitchFamily="66" charset="-78"/>
              </a:rPr>
              <a:t>https://jupyter.org/</a:t>
            </a:r>
            <a:endParaRPr sz="3200">
              <a:latin typeface="Arabic Typesetting" pitchFamily="66" charset="-78"/>
              <a:cs typeface="Arabic Typesetting" pitchFamily="66" charset="-78"/>
            </a:endParaRPr>
          </a:p>
          <a:p>
            <a:pPr marL="161925" indent="-149225">
              <a:lnSpc>
                <a:spcPts val="2375"/>
              </a:lnSpc>
              <a:buChar char="-"/>
              <a:tabLst>
                <a:tab pos="161925" algn="l"/>
              </a:tabLst>
            </a:pPr>
            <a:r>
              <a:rPr sz="3200" dirty="0">
                <a:latin typeface="Arabic Typesetting" pitchFamily="66" charset="-78"/>
                <a:cs typeface="Arabic Typesetting" pitchFamily="66" charset="-78"/>
              </a:rPr>
              <a:t>Stack</a:t>
            </a:r>
            <a:r>
              <a:rPr sz="3200" spc="-4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Overflow</a:t>
            </a:r>
            <a:r>
              <a:rPr sz="3200" spc="-8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Developer</a:t>
            </a:r>
            <a:r>
              <a:rPr sz="3200" spc="-10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Survey</a:t>
            </a:r>
            <a:r>
              <a:rPr sz="3200" spc="-3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(rapports</a:t>
            </a:r>
            <a:r>
              <a:rPr sz="3200" spc="-6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10" dirty="0">
                <a:latin typeface="Arabic Typesetting" pitchFamily="66" charset="-78"/>
                <a:cs typeface="Arabic Typesetting" pitchFamily="66" charset="-78"/>
              </a:rPr>
              <a:t>technologiques)</a:t>
            </a:r>
            <a:r>
              <a:rPr sz="3200" spc="-10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50" dirty="0">
                <a:latin typeface="Arabic Typesetting" pitchFamily="66" charset="-78"/>
                <a:cs typeface="Arabic Typesetting" pitchFamily="66" charset="-78"/>
              </a:rPr>
              <a:t>:</a:t>
            </a:r>
            <a:endParaRPr sz="3200">
              <a:latin typeface="Arabic Typesetting" pitchFamily="66" charset="-78"/>
              <a:cs typeface="Arabic Typesetting" pitchFamily="66" charset="-78"/>
            </a:endParaRPr>
          </a:p>
          <a:p>
            <a:pPr marL="12700">
              <a:lnSpc>
                <a:spcPts val="2375"/>
              </a:lnSpc>
            </a:pPr>
            <a:r>
              <a:rPr sz="3200" spc="-10" dirty="0">
                <a:latin typeface="Arabic Typesetting" pitchFamily="66" charset="-78"/>
                <a:cs typeface="Arabic Typesetting" pitchFamily="66" charset="-78"/>
              </a:rPr>
              <a:t>https://survey.stackoverflow.co/2024/technology</a:t>
            </a:r>
            <a:endParaRPr sz="3200">
              <a:latin typeface="Arabic Typesetting" pitchFamily="66" charset="-78"/>
              <a:cs typeface="Arabic Typesetting" pitchFamily="66" charset="-78"/>
            </a:endParaRPr>
          </a:p>
          <a:p>
            <a:pPr marL="161925" indent="-149225">
              <a:lnSpc>
                <a:spcPts val="2375"/>
              </a:lnSpc>
              <a:buChar char="-"/>
              <a:tabLst>
                <a:tab pos="161925" algn="l"/>
              </a:tabLst>
            </a:pPr>
            <a:r>
              <a:rPr sz="3200" dirty="0">
                <a:latin typeface="Arabic Typesetting" pitchFamily="66" charset="-78"/>
                <a:cs typeface="Arabic Typesetting" pitchFamily="66" charset="-78"/>
              </a:rPr>
              <a:t>TIOBE</a:t>
            </a:r>
            <a:r>
              <a:rPr sz="3200" spc="-5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Index</a:t>
            </a:r>
            <a:r>
              <a:rPr sz="3200" spc="-5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(classement</a:t>
            </a:r>
            <a:r>
              <a:rPr sz="3200" spc="-9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dirty="0">
                <a:latin typeface="Arabic Typesetting" pitchFamily="66" charset="-78"/>
                <a:cs typeface="Arabic Typesetting" pitchFamily="66" charset="-78"/>
              </a:rPr>
              <a:t>des</a:t>
            </a:r>
            <a:r>
              <a:rPr sz="3200" spc="-3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10" dirty="0">
                <a:latin typeface="Arabic Typesetting" pitchFamily="66" charset="-78"/>
                <a:cs typeface="Arabic Typesetting" pitchFamily="66" charset="-78"/>
              </a:rPr>
              <a:t>langages)</a:t>
            </a:r>
            <a:r>
              <a:rPr sz="3200" spc="-50" dirty="0">
                <a:latin typeface="Arabic Typesetting" pitchFamily="66" charset="-78"/>
                <a:cs typeface="Arabic Typesetting" pitchFamily="66" charset="-78"/>
              </a:rPr>
              <a:t> :</a:t>
            </a:r>
            <a:endParaRPr sz="3200">
              <a:latin typeface="Arabic Typesetting" pitchFamily="66" charset="-78"/>
              <a:cs typeface="Arabic Typesetting" pitchFamily="66" charset="-78"/>
            </a:endParaRPr>
          </a:p>
          <a:p>
            <a:pPr marL="12700">
              <a:lnSpc>
                <a:spcPts val="2375"/>
              </a:lnSpc>
            </a:pPr>
            <a:r>
              <a:rPr sz="3200" spc="-20" dirty="0">
                <a:latin typeface="Arabic Typesetting" pitchFamily="66" charset="-78"/>
                <a:cs typeface="Arabic Typesetting" pitchFamily="66" charset="-78"/>
              </a:rPr>
              <a:t>https://</a:t>
            </a:r>
            <a:r>
              <a:rPr sz="3200" spc="-20" dirty="0">
                <a:latin typeface="Arabic Typesetting" pitchFamily="66" charset="-78"/>
                <a:cs typeface="Arabic Typesetting" pitchFamily="66" charset="-78"/>
                <a:hlinkClick r:id="rId4"/>
              </a:rPr>
              <a:t>www.tiobe.com/tiobe-</a:t>
            </a:r>
            <a:r>
              <a:rPr sz="3200" spc="-10" dirty="0">
                <a:latin typeface="Arabic Typesetting" pitchFamily="66" charset="-78"/>
                <a:cs typeface="Arabic Typesetting" pitchFamily="66" charset="-78"/>
                <a:hlinkClick r:id="rId4"/>
              </a:rPr>
              <a:t>index/</a:t>
            </a:r>
            <a:endParaRPr sz="320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648" y="379575"/>
            <a:ext cx="815340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65425">
              <a:lnSpc>
                <a:spcPct val="100000"/>
              </a:lnSpc>
              <a:spcBef>
                <a:spcPts val="90"/>
              </a:spcBef>
            </a:pPr>
            <a:r>
              <a:rPr sz="4800" b="1" dirty="0">
                <a:solidFill>
                  <a:srgbClr val="002060"/>
                </a:solidFill>
                <a:latin typeface="Agency FB" pitchFamily="34" charset="0"/>
                <a:cs typeface="Calibri"/>
              </a:rPr>
              <a:t>Plan</a:t>
            </a:r>
            <a:r>
              <a:rPr sz="4800" b="1" spc="-50" dirty="0">
                <a:solidFill>
                  <a:srgbClr val="002060"/>
                </a:solidFill>
                <a:latin typeface="Agency FB" pitchFamily="34" charset="0"/>
                <a:cs typeface="Calibri"/>
              </a:rPr>
              <a:t> </a:t>
            </a:r>
            <a:r>
              <a:rPr sz="4800" b="1" dirty="0">
                <a:solidFill>
                  <a:srgbClr val="002060"/>
                </a:solidFill>
                <a:latin typeface="Agency FB" pitchFamily="34" charset="0"/>
                <a:cs typeface="Calibri"/>
              </a:rPr>
              <a:t>du</a:t>
            </a:r>
            <a:r>
              <a:rPr sz="4800" b="1" spc="-80" dirty="0">
                <a:solidFill>
                  <a:srgbClr val="002060"/>
                </a:solidFill>
                <a:latin typeface="Agency FB" pitchFamily="34" charset="0"/>
                <a:cs typeface="Calibri"/>
              </a:rPr>
              <a:t> </a:t>
            </a:r>
            <a:r>
              <a:rPr sz="4800" b="1" spc="-20" dirty="0">
                <a:solidFill>
                  <a:srgbClr val="002060"/>
                </a:solidFill>
                <a:latin typeface="Agency FB" pitchFamily="34" charset="0"/>
                <a:cs typeface="Calibri"/>
              </a:rPr>
              <a:t>cours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612468"/>
            <a:ext cx="7984490" cy="41030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indent="-40068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13384" algn="l"/>
              </a:tabLst>
            </a:pP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Introduction</a:t>
            </a:r>
            <a:r>
              <a:rPr sz="4000" spc="-13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dirty="0">
                <a:latin typeface="Arabic Typesetting" pitchFamily="66" charset="-78"/>
                <a:cs typeface="Arabic Typesetting" pitchFamily="66" charset="-78"/>
              </a:rPr>
              <a:t>à</a:t>
            </a:r>
            <a:r>
              <a:rPr sz="4000" spc="-4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dirty="0">
                <a:latin typeface="Arabic Typesetting" pitchFamily="66" charset="-78"/>
                <a:cs typeface="Arabic Typesetting" pitchFamily="66" charset="-78"/>
              </a:rPr>
              <a:t>la</a:t>
            </a:r>
            <a:r>
              <a:rPr sz="4000" spc="-5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spc="-10" dirty="0" err="1" smtClean="0">
                <a:latin typeface="Arabic Typesetting" pitchFamily="66" charset="-78"/>
                <a:cs typeface="Arabic Typesetting" pitchFamily="66" charset="-78"/>
              </a:rPr>
              <a:t>Programmation</a:t>
            </a:r>
            <a:endParaRPr sz="4000" dirty="0">
              <a:latin typeface="Arabic Typesetting" pitchFamily="66" charset="-78"/>
              <a:cs typeface="Arabic Typesetting" pitchFamily="66" charset="-78"/>
            </a:endParaRPr>
          </a:p>
          <a:p>
            <a:pPr marL="414020" indent="-401320">
              <a:lnSpc>
                <a:spcPct val="100000"/>
              </a:lnSpc>
              <a:spcBef>
                <a:spcPts val="745"/>
              </a:spcBef>
              <a:buAutoNum type="arabicPeriod" startAt="2"/>
              <a:tabLst>
                <a:tab pos="414020" algn="l"/>
              </a:tabLst>
            </a:pPr>
            <a:r>
              <a:rPr sz="4000" dirty="0" err="1" smtClean="0">
                <a:latin typeface="Arabic Typesetting" pitchFamily="66" charset="-78"/>
                <a:cs typeface="Arabic Typesetting" pitchFamily="66" charset="-78"/>
              </a:rPr>
              <a:t>Définition</a:t>
            </a:r>
            <a:r>
              <a:rPr sz="4000" spc="-9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dirty="0"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sz="4000" spc="-8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dirty="0">
                <a:latin typeface="Arabic Typesetting" pitchFamily="66" charset="-78"/>
                <a:cs typeface="Arabic Typesetting" pitchFamily="66" charset="-78"/>
              </a:rPr>
              <a:t>algorithme</a:t>
            </a:r>
            <a:r>
              <a:rPr sz="4000" spc="-7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dirty="0">
                <a:latin typeface="Arabic Typesetting" pitchFamily="66" charset="-78"/>
                <a:cs typeface="Arabic Typesetting" pitchFamily="66" charset="-78"/>
              </a:rPr>
              <a:t>vs</a:t>
            </a:r>
            <a:r>
              <a:rPr sz="4000" spc="-5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programme</a:t>
            </a:r>
            <a:endParaRPr sz="4000" dirty="0">
              <a:latin typeface="Arabic Typesetting" pitchFamily="66" charset="-78"/>
              <a:cs typeface="Arabic Typesetting" pitchFamily="66" charset="-78"/>
            </a:endParaRPr>
          </a:p>
          <a:p>
            <a:pPr marL="12700" marR="1105535" indent="401320">
              <a:lnSpc>
                <a:spcPct val="100000"/>
              </a:lnSpc>
              <a:spcBef>
                <a:spcPts val="770"/>
              </a:spcBef>
              <a:buAutoNum type="arabicPeriod" startAt="2"/>
              <a:tabLst>
                <a:tab pos="414020" algn="l"/>
              </a:tabLst>
            </a:pPr>
            <a:r>
              <a:rPr sz="4000" dirty="0">
                <a:latin typeface="Arabic Typesetting" pitchFamily="66" charset="-78"/>
                <a:cs typeface="Arabic Typesetting" pitchFamily="66" charset="-78"/>
              </a:rPr>
              <a:t>Importance</a:t>
            </a:r>
            <a:r>
              <a:rPr sz="4000" spc="-4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dirty="0">
                <a:latin typeface="Arabic Typesetting" pitchFamily="66" charset="-78"/>
                <a:cs typeface="Arabic Typesetting" pitchFamily="66" charset="-78"/>
              </a:rPr>
              <a:t>de</a:t>
            </a:r>
            <a:r>
              <a:rPr sz="4000" spc="-8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dirty="0" smtClean="0">
                <a:latin typeface="Arabic Typesetting" pitchFamily="66" charset="-78"/>
                <a:cs typeface="Arabic Typesetting" pitchFamily="66" charset="-78"/>
              </a:rPr>
              <a:t>Python</a:t>
            </a:r>
            <a:endParaRPr sz="4000" dirty="0">
              <a:latin typeface="Arabic Typesetting" pitchFamily="66" charset="-78"/>
              <a:cs typeface="Arabic Typesetting" pitchFamily="66" charset="-78"/>
            </a:endParaRPr>
          </a:p>
          <a:p>
            <a:pPr marL="12700" marR="584835" indent="400685">
              <a:lnSpc>
                <a:spcPct val="100000"/>
              </a:lnSpc>
              <a:spcBef>
                <a:spcPts val="775"/>
              </a:spcBef>
              <a:buAutoNum type="arabicPeriod" startAt="2"/>
              <a:tabLst>
                <a:tab pos="413384" algn="l"/>
              </a:tabLst>
            </a:pP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Découverte</a:t>
            </a:r>
            <a:r>
              <a:rPr sz="4000" spc="-11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dirty="0">
                <a:latin typeface="Arabic Typesetting" pitchFamily="66" charset="-78"/>
                <a:cs typeface="Arabic Typesetting" pitchFamily="66" charset="-78"/>
              </a:rPr>
              <a:t>des</a:t>
            </a:r>
            <a:r>
              <a:rPr sz="4000" spc="-9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environnements</a:t>
            </a:r>
            <a:r>
              <a:rPr sz="4000" spc="-5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dirty="0">
                <a:latin typeface="Arabic Typesetting" pitchFamily="66" charset="-78"/>
                <a:cs typeface="Arabic Typesetting" pitchFamily="66" charset="-78"/>
              </a:rPr>
              <a:t>de</a:t>
            </a:r>
            <a:r>
              <a:rPr sz="4000" spc="-10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travail </a:t>
            </a:r>
            <a:r>
              <a:rPr sz="4000" dirty="0">
                <a:latin typeface="Arabic Typesetting" pitchFamily="66" charset="-78"/>
                <a:cs typeface="Arabic Typesetting" pitchFamily="66" charset="-78"/>
              </a:rPr>
              <a:t>(IDE)</a:t>
            </a:r>
            <a:r>
              <a:rPr sz="4000" spc="-3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dirty="0"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sz="4000" spc="-6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dirty="0">
                <a:latin typeface="Arabic Typesetting" pitchFamily="66" charset="-78"/>
                <a:cs typeface="Arabic Typesetting" pitchFamily="66" charset="-78"/>
              </a:rPr>
              <a:t>VS</a:t>
            </a:r>
            <a:r>
              <a:rPr sz="4000" spc="-4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dirty="0">
                <a:latin typeface="Arabic Typesetting" pitchFamily="66" charset="-78"/>
                <a:cs typeface="Arabic Typesetting" pitchFamily="66" charset="-78"/>
              </a:rPr>
              <a:t>Code</a:t>
            </a:r>
            <a:r>
              <a:rPr sz="4000" spc="-3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dirty="0">
                <a:latin typeface="Arabic Typesetting" pitchFamily="66" charset="-78"/>
                <a:cs typeface="Arabic Typesetting" pitchFamily="66" charset="-78"/>
              </a:rPr>
              <a:t>et</a:t>
            </a:r>
            <a:r>
              <a:rPr sz="4000" spc="-45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dirty="0">
                <a:latin typeface="Arabic Typesetting" pitchFamily="66" charset="-78"/>
                <a:cs typeface="Arabic Typesetting" pitchFamily="66" charset="-78"/>
              </a:rPr>
              <a:t>Jupyter</a:t>
            </a:r>
            <a:r>
              <a:rPr sz="4000" spc="-3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Notebook</a:t>
            </a:r>
            <a:endParaRPr sz="4000" dirty="0">
              <a:latin typeface="Arabic Typesetting" pitchFamily="66" charset="-78"/>
              <a:cs typeface="Arabic Typesetting" pitchFamily="66" charset="-78"/>
            </a:endParaRPr>
          </a:p>
          <a:p>
            <a:pPr marL="414020" indent="-401320">
              <a:lnSpc>
                <a:spcPct val="100000"/>
              </a:lnSpc>
              <a:spcBef>
                <a:spcPts val="770"/>
              </a:spcBef>
              <a:buAutoNum type="arabicPeriod" startAt="2"/>
              <a:tabLst>
                <a:tab pos="414020" algn="l"/>
              </a:tabLst>
            </a:pPr>
            <a:r>
              <a:rPr lang="en-US" sz="4000" dirty="0" smtClean="0">
                <a:latin typeface="Arabic Typesetting" pitchFamily="66" charset="-78"/>
                <a:cs typeface="Arabic Typesetting" pitchFamily="66" charset="-78"/>
              </a:rPr>
              <a:t>Installer Anaconda Distribution</a:t>
            </a:r>
            <a:endParaRPr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828800" y="381000"/>
            <a:ext cx="10972800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65425">
              <a:spcBef>
                <a:spcPts val="90"/>
              </a:spcBef>
            </a:pPr>
            <a:r>
              <a:rPr lang="en-US" sz="4800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1</a:t>
            </a:r>
            <a:r>
              <a:rPr lang="en-US" sz="4000" b="1" dirty="0" smtClean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sz="4800" b="1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Qu’est-ce </a:t>
            </a:r>
            <a:r>
              <a:rPr sz="4800" b="1" dirty="0">
                <a:solidFill>
                  <a:srgbClr val="002060"/>
                </a:solidFill>
                <a:latin typeface="Agency FB" pitchFamily="34" charset="0"/>
                <a:cs typeface="Calibri"/>
              </a:rPr>
              <a:t>que la </a:t>
            </a:r>
            <a:r>
              <a:rPr sz="4800" b="1" dirty="0" err="1">
                <a:solidFill>
                  <a:srgbClr val="002060"/>
                </a:solidFill>
                <a:latin typeface="Agency FB" pitchFamily="34" charset="0"/>
                <a:cs typeface="Calibri"/>
              </a:rPr>
              <a:t>programmation</a:t>
            </a:r>
            <a:r>
              <a:rPr sz="4800" b="1" dirty="0">
                <a:solidFill>
                  <a:srgbClr val="002060"/>
                </a:solidFill>
                <a:latin typeface="Agency FB" pitchFamily="34" charset="0"/>
                <a:cs typeface="Calibri"/>
              </a:rPr>
              <a:t> </a:t>
            </a:r>
            <a:r>
              <a:rPr sz="4800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?</a:t>
            </a:r>
            <a:endParaRPr sz="4800" b="1" dirty="0">
              <a:solidFill>
                <a:srgbClr val="002060"/>
              </a:solidFill>
              <a:latin typeface="Agency FB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560652"/>
            <a:ext cx="8862695" cy="530337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6870" marR="5080" indent="-344805">
              <a:spcBef>
                <a:spcPts val="47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3600" spc="-10" dirty="0">
                <a:latin typeface="Arabic Typesetting" pitchFamily="66" charset="-78"/>
                <a:cs typeface="Arabic Typesetting" pitchFamily="66" charset="-78"/>
              </a:rPr>
              <a:t>La </a:t>
            </a:r>
            <a:r>
              <a:rPr sz="3600" spc="-10">
                <a:latin typeface="Arabic Typesetting" pitchFamily="66" charset="-78"/>
                <a:cs typeface="Arabic Typesetting" pitchFamily="66" charset="-78"/>
              </a:rPr>
              <a:t>programmation </a:t>
            </a:r>
            <a:r>
              <a:rPr sz="3600" spc="-10" smtClean="0">
                <a:latin typeface="Arabic Typesetting" pitchFamily="66" charset="-78"/>
                <a:cs typeface="Arabic Typesetting" pitchFamily="66" charset="-78"/>
              </a:rPr>
              <a:t>cons</a:t>
            </a:r>
            <a:r>
              <a:rPr lang="fr-FR" sz="3600" spc="-10" dirty="0" smtClean="0">
                <a:latin typeface="Arabic Typesetting" pitchFamily="66" charset="-78"/>
                <a:cs typeface="Arabic Typesetting" pitchFamily="66" charset="-78"/>
              </a:rPr>
              <a:t>i</a:t>
            </a:r>
            <a:r>
              <a:rPr sz="3600" spc="-10" smtClean="0">
                <a:latin typeface="Arabic Typesetting" pitchFamily="66" charset="-78"/>
                <a:cs typeface="Arabic Typesetting" pitchFamily="66" charset="-78"/>
              </a:rPr>
              <a:t>ste </a:t>
            </a:r>
            <a:r>
              <a:rPr sz="3600" spc="-10" dirty="0">
                <a:latin typeface="Arabic Typesetting" pitchFamily="66" charset="-78"/>
                <a:cs typeface="Arabic Typesetting" pitchFamily="66" charset="-78"/>
              </a:rPr>
              <a:t>à écrire des instructions (un programme) que l’ordinateur peut exécuter pour</a:t>
            </a:r>
            <a:r>
              <a:rPr sz="3600" u="sng" spc="-10" dirty="0">
                <a:latin typeface="Arabic Typesetting" pitchFamily="66" charset="-78"/>
                <a:cs typeface="Arabic Typesetting" pitchFamily="66" charset="-78"/>
              </a:rPr>
              <a:t> accomplir une tâche</a:t>
            </a:r>
            <a:r>
              <a:rPr sz="3600" spc="-10" dirty="0">
                <a:latin typeface="Arabic Typesetting" pitchFamily="66" charset="-78"/>
                <a:cs typeface="Arabic Typesetting" pitchFamily="66" charset="-78"/>
              </a:rPr>
              <a:t>. Ces instructions suivent une logique — </a:t>
            </a:r>
            <a:r>
              <a:rPr sz="3600" b="1" spc="-10" dirty="0">
                <a:latin typeface="Arabic Typesetting" pitchFamily="66" charset="-78"/>
                <a:cs typeface="Arabic Typesetting" pitchFamily="66" charset="-78"/>
              </a:rPr>
              <a:t>un algorithme </a:t>
            </a:r>
            <a:r>
              <a:rPr sz="3600" spc="-10" dirty="0">
                <a:latin typeface="Arabic Typesetting" pitchFamily="66" charset="-78"/>
                <a:cs typeface="Arabic Typesetting" pitchFamily="66" charset="-78"/>
              </a:rPr>
              <a:t>— qui décrit étape par étape la manière de résoudre un problème.</a:t>
            </a:r>
          </a:p>
          <a:p>
            <a:pPr marL="12700">
              <a:spcBef>
                <a:spcPts val="385"/>
              </a:spcBef>
            </a:pPr>
            <a:r>
              <a:rPr sz="3600" b="1" spc="-10" dirty="0">
                <a:latin typeface="Arabic Typesetting" pitchFamily="66" charset="-78"/>
                <a:cs typeface="Arabic Typesetting" pitchFamily="66" charset="-78"/>
              </a:rPr>
              <a:t>Exemples de tâches :</a:t>
            </a:r>
          </a:p>
          <a:p>
            <a:pPr marL="356870" indent="-344170">
              <a:spcBef>
                <a:spcPts val="390"/>
              </a:spcBef>
              <a:buFont typeface="Wingdings" pitchFamily="2" charset="2"/>
              <a:buChar char="§"/>
              <a:tabLst>
                <a:tab pos="356870" algn="l"/>
              </a:tabLst>
            </a:pPr>
            <a:r>
              <a:rPr sz="3600" spc="-10" dirty="0">
                <a:latin typeface="Arabic Typesetting" pitchFamily="66" charset="-78"/>
                <a:cs typeface="Arabic Typesetting" pitchFamily="66" charset="-78"/>
              </a:rPr>
              <a:t>Calculer </a:t>
            </a:r>
            <a:r>
              <a:rPr sz="3600" spc="-10">
                <a:latin typeface="Arabic Typesetting" pitchFamily="66" charset="-78"/>
                <a:cs typeface="Arabic Typesetting" pitchFamily="66" charset="-78"/>
              </a:rPr>
              <a:t>une </a:t>
            </a:r>
            <a:r>
              <a:rPr sz="3600" spc="-10" smtClean="0">
                <a:latin typeface="Arabic Typesetting" pitchFamily="66" charset="-78"/>
                <a:cs typeface="Arabic Typesetting" pitchFamily="66" charset="-78"/>
              </a:rPr>
              <a:t>moyenne</a:t>
            </a:r>
            <a:r>
              <a:rPr lang="fr-FR" sz="3600" spc="-10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sz="3600" spc="-10" dirty="0">
              <a:latin typeface="Arabic Typesetting" pitchFamily="66" charset="-78"/>
              <a:cs typeface="Arabic Typesetting" pitchFamily="66" charset="-78"/>
            </a:endParaRPr>
          </a:p>
          <a:p>
            <a:pPr marL="356870" indent="-344170">
              <a:spcBef>
                <a:spcPts val="385"/>
              </a:spcBef>
              <a:buFont typeface="Wingdings" pitchFamily="2" charset="2"/>
              <a:buChar char="§"/>
              <a:tabLst>
                <a:tab pos="356870" algn="l"/>
              </a:tabLst>
            </a:pPr>
            <a:r>
              <a:rPr sz="3600" spc="-10" dirty="0">
                <a:latin typeface="Arabic Typesetting" pitchFamily="66" charset="-78"/>
                <a:cs typeface="Arabic Typesetting" pitchFamily="66" charset="-78"/>
              </a:rPr>
              <a:t>Trier une liste </a:t>
            </a:r>
            <a:r>
              <a:rPr sz="3600" spc="-10">
                <a:latin typeface="Arabic Typesetting" pitchFamily="66" charset="-78"/>
                <a:cs typeface="Arabic Typesetting" pitchFamily="66" charset="-78"/>
              </a:rPr>
              <a:t>de </a:t>
            </a:r>
            <a:r>
              <a:rPr sz="3600" spc="-10" smtClean="0">
                <a:latin typeface="Arabic Typesetting" pitchFamily="66" charset="-78"/>
                <a:cs typeface="Arabic Typesetting" pitchFamily="66" charset="-78"/>
              </a:rPr>
              <a:t>données</a:t>
            </a:r>
            <a:r>
              <a:rPr lang="fr-FR" sz="3600" spc="-10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sz="3600" spc="-10" dirty="0">
              <a:latin typeface="Arabic Typesetting" pitchFamily="66" charset="-78"/>
              <a:cs typeface="Arabic Typesetting" pitchFamily="66" charset="-78"/>
            </a:endParaRPr>
          </a:p>
          <a:p>
            <a:pPr marL="356870" indent="-344170">
              <a:spcBef>
                <a:spcPts val="385"/>
              </a:spcBef>
              <a:buFont typeface="Wingdings" pitchFamily="2" charset="2"/>
              <a:buChar char="§"/>
              <a:tabLst>
                <a:tab pos="356870" algn="l"/>
              </a:tabLst>
            </a:pPr>
            <a:r>
              <a:rPr sz="3600" spc="-10" dirty="0">
                <a:latin typeface="Arabic Typesetting" pitchFamily="66" charset="-78"/>
                <a:cs typeface="Arabic Typesetting" pitchFamily="66" charset="-78"/>
              </a:rPr>
              <a:t>Automatiser des </a:t>
            </a:r>
            <a:r>
              <a:rPr sz="3600" spc="-10">
                <a:latin typeface="Arabic Typesetting" pitchFamily="66" charset="-78"/>
                <a:cs typeface="Arabic Typesetting" pitchFamily="66" charset="-78"/>
              </a:rPr>
              <a:t>tâches </a:t>
            </a:r>
            <a:r>
              <a:rPr sz="3600" spc="-10" smtClean="0">
                <a:latin typeface="Arabic Typesetting" pitchFamily="66" charset="-78"/>
                <a:cs typeface="Arabic Typesetting" pitchFamily="66" charset="-78"/>
              </a:rPr>
              <a:t>répétitives</a:t>
            </a:r>
            <a:r>
              <a:rPr lang="fr-FR" sz="3600" spc="-10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sz="3600" spc="-10" dirty="0">
              <a:latin typeface="Arabic Typesetting" pitchFamily="66" charset="-78"/>
              <a:cs typeface="Arabic Typesetting" pitchFamily="66" charset="-78"/>
            </a:endParaRPr>
          </a:p>
          <a:p>
            <a:pPr marL="356870" indent="-344170">
              <a:spcBef>
                <a:spcPts val="385"/>
              </a:spcBef>
              <a:buFont typeface="Wingdings" pitchFamily="2" charset="2"/>
              <a:buChar char="§"/>
              <a:tabLst>
                <a:tab pos="356870" algn="l"/>
              </a:tabLst>
            </a:pPr>
            <a:r>
              <a:rPr sz="3600" spc="-10" dirty="0">
                <a:latin typeface="Arabic Typesetting" pitchFamily="66" charset="-78"/>
                <a:cs typeface="Arabic Typesetting" pitchFamily="66" charset="-78"/>
              </a:rPr>
              <a:t>Créer une application ou un </a:t>
            </a:r>
            <a:r>
              <a:rPr sz="3600" spc="-10">
                <a:latin typeface="Arabic Typesetting" pitchFamily="66" charset="-78"/>
                <a:cs typeface="Arabic Typesetting" pitchFamily="66" charset="-78"/>
              </a:rPr>
              <a:t>site </a:t>
            </a:r>
            <a:r>
              <a:rPr sz="3600" spc="-10" smtClean="0">
                <a:latin typeface="Arabic Typesetting" pitchFamily="66" charset="-78"/>
                <a:cs typeface="Arabic Typesetting" pitchFamily="66" charset="-78"/>
              </a:rPr>
              <a:t>web</a:t>
            </a:r>
            <a:r>
              <a:rPr lang="fr-FR" sz="3600" spc="-10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sz="3600" spc="-1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98744"/>
            <a:ext cx="8686800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04339" marR="5080" indent="-1692275">
              <a:lnSpc>
                <a:spcPct val="100000"/>
              </a:lnSpc>
              <a:spcBef>
                <a:spcPts val="110"/>
              </a:spcBef>
            </a:pPr>
            <a:r>
              <a:rPr sz="4800" b="1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2. Définition </a:t>
            </a:r>
            <a:r>
              <a:rPr sz="4800" b="1" dirty="0">
                <a:solidFill>
                  <a:srgbClr val="002060"/>
                </a:solidFill>
                <a:latin typeface="Agency FB" pitchFamily="34" charset="0"/>
                <a:cs typeface="Calibri"/>
              </a:rPr>
              <a:t>: </a:t>
            </a:r>
            <a:r>
              <a:rPr sz="4800" b="1" dirty="0" err="1">
                <a:solidFill>
                  <a:srgbClr val="002060"/>
                </a:solidFill>
                <a:latin typeface="Agency FB" pitchFamily="34" charset="0"/>
                <a:cs typeface="Calibri"/>
              </a:rPr>
              <a:t>algorithme</a:t>
            </a:r>
            <a:r>
              <a:rPr sz="4800" b="1" dirty="0">
                <a:solidFill>
                  <a:srgbClr val="002060"/>
                </a:solidFill>
                <a:latin typeface="Agency FB" pitchFamily="34" charset="0"/>
                <a:cs typeface="Calibri"/>
              </a:rPr>
              <a:t> </a:t>
            </a:r>
            <a:r>
              <a:rPr sz="4800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v</a:t>
            </a:r>
            <a:r>
              <a:rPr lang="fr-FR" sz="4800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s </a:t>
            </a:r>
            <a:r>
              <a:rPr sz="4800" b="1" dirty="0" err="1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programme</a:t>
            </a:r>
            <a:endParaRPr sz="4800" b="1" dirty="0">
              <a:solidFill>
                <a:srgbClr val="002060"/>
              </a:solidFill>
              <a:latin typeface="Agency FB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752600"/>
            <a:ext cx="8397875" cy="38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99060" indent="-344805">
              <a:lnSpc>
                <a:spcPct val="998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Algorithm (Algorithme) /</a:t>
            </a:r>
            <a:r>
              <a:rPr sz="4000" spc="-10" dirty="0" err="1">
                <a:latin typeface="Arabic Typesetting" pitchFamily="66" charset="-78"/>
                <a:cs typeface="Arabic Typesetting" pitchFamily="66" charset="-78"/>
              </a:rPr>
              <a:t>Définition</a:t>
            </a: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 : une suite finie d'opérations qui permet de résoudre un problème en un nombre fini d'étapes.</a:t>
            </a:r>
          </a:p>
          <a:p>
            <a:pPr marL="356870" marR="5080" indent="-344805">
              <a:lnSpc>
                <a:spcPct val="99800"/>
              </a:lnSpc>
              <a:spcBef>
                <a:spcPts val="800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Programme (Program) /</a:t>
            </a:r>
            <a:r>
              <a:rPr sz="4000" spc="-10" dirty="0" err="1">
                <a:latin typeface="Arabic Typesetting" pitchFamily="66" charset="-78"/>
                <a:cs typeface="Arabic Typesetting" pitchFamily="66" charset="-78"/>
              </a:rPr>
              <a:t>Définition</a:t>
            </a:r>
            <a:r>
              <a:rPr lang="fr-FR" sz="4000" spc="-1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: une implémentation d’un ou plusieurs algorithmes dans un langage exécutable par une machine.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815340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40130">
              <a:lnSpc>
                <a:spcPct val="100000"/>
              </a:lnSpc>
              <a:spcBef>
                <a:spcPts val="90"/>
              </a:spcBef>
            </a:pPr>
            <a:r>
              <a:rPr lang="en-US" sz="4800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2.1 </a:t>
            </a:r>
            <a:r>
              <a:rPr sz="4800" b="1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Langages </a:t>
            </a:r>
            <a:r>
              <a:rPr sz="4800" b="1" dirty="0">
                <a:solidFill>
                  <a:srgbClr val="002060"/>
                </a:solidFill>
                <a:latin typeface="Agency FB" pitchFamily="34" charset="0"/>
                <a:cs typeface="Calibri"/>
              </a:rPr>
              <a:t>de programmation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2195017"/>
            <a:ext cx="8278495" cy="2576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99800"/>
              </a:lnSpc>
              <a:spcBef>
                <a:spcPts val="9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Langages de bas niveau : proches de la machine (ex. Assembleur, C).</a:t>
            </a:r>
            <a:endParaRPr sz="4000" spc="-10">
              <a:latin typeface="Arabic Typesetting" pitchFamily="66" charset="-78"/>
              <a:cs typeface="Arabic Typesetting" pitchFamily="66" charset="-78"/>
            </a:endParaRPr>
          </a:p>
          <a:p>
            <a:pPr marL="356870" marR="314960" indent="-344805">
              <a:lnSpc>
                <a:spcPct val="99800"/>
              </a:lnSpc>
              <a:spcBef>
                <a:spcPts val="770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Langages de haut niveau : proches du langage humain (ex. </a:t>
            </a:r>
            <a:r>
              <a:rPr sz="4000" b="1" spc="-10" dirty="0">
                <a:latin typeface="Arabic Typesetting" pitchFamily="66" charset="-78"/>
                <a:cs typeface="Arabic Typesetting" pitchFamily="66" charset="-78"/>
              </a:rPr>
              <a:t>Python</a:t>
            </a: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, Java, C++).</a:t>
            </a:r>
            <a:endParaRPr sz="4000" spc="-1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40130">
              <a:spcBef>
                <a:spcPts val="90"/>
              </a:spcBef>
            </a:pPr>
            <a:r>
              <a:rPr sz="4800" b="1" dirty="0">
                <a:solidFill>
                  <a:srgbClr val="002060"/>
                </a:solidFill>
                <a:latin typeface="Agency FB" pitchFamily="34" charset="0"/>
                <a:cs typeface="Calibri"/>
              </a:rPr>
              <a:t>3. Pourquoi choisir Python 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600200"/>
            <a:ext cx="9144000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434975" indent="-344805" algn="just">
              <a:lnSpc>
                <a:spcPct val="99800"/>
              </a:lnSpc>
              <a:spcBef>
                <a:spcPts val="9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Syntaxe claire et lisible : facile à </a:t>
            </a:r>
            <a:r>
              <a:rPr sz="4000" spc="-10">
                <a:latin typeface="Arabic Typesetting" pitchFamily="66" charset="-78"/>
                <a:cs typeface="Arabic Typesetting" pitchFamily="66" charset="-78"/>
              </a:rPr>
              <a:t>apprendre </a:t>
            </a:r>
            <a:r>
              <a:rPr sz="4000" spc="-10" smtClean="0">
                <a:latin typeface="Arabic Typesetting" pitchFamily="66" charset="-78"/>
                <a:cs typeface="Arabic Typesetting" pitchFamily="66" charset="-78"/>
              </a:rPr>
              <a:t>pour </a:t>
            </a: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débutants et efficace pour les experts.</a:t>
            </a:r>
            <a:endParaRPr sz="4000" spc="-10">
              <a:latin typeface="Arabic Typesetting" pitchFamily="66" charset="-78"/>
              <a:cs typeface="Arabic Typesetting" pitchFamily="66" charset="-78"/>
            </a:endParaRPr>
          </a:p>
          <a:p>
            <a:pPr marL="356870" marR="5080" indent="-344805" algn="just">
              <a:lnSpc>
                <a:spcPct val="99800"/>
              </a:lnSpc>
              <a:spcBef>
                <a:spcPts val="770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Écosystème riche : Python a beaucoup </a:t>
            </a:r>
            <a:r>
              <a:rPr sz="4000" spc="-10">
                <a:latin typeface="Arabic Typesetting" pitchFamily="66" charset="-78"/>
                <a:cs typeface="Arabic Typesetting" pitchFamily="66" charset="-78"/>
              </a:rPr>
              <a:t>d’outils </a:t>
            </a:r>
            <a:r>
              <a:rPr sz="4000" spc="-10" smtClean="0">
                <a:latin typeface="Arabic Typesetting" pitchFamily="66" charset="-78"/>
                <a:cs typeface="Arabic Typesetting" pitchFamily="66" charset="-78"/>
              </a:rPr>
              <a:t>déjà</a:t>
            </a:r>
            <a:r>
              <a:rPr lang="en-US" sz="4000" spc="-1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4000" spc="-10" smtClean="0">
                <a:latin typeface="Arabic Typesetting" pitchFamily="66" charset="-78"/>
                <a:cs typeface="Arabic Typesetting" pitchFamily="66" charset="-78"/>
              </a:rPr>
              <a:t>prêts</a:t>
            </a: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, appelés </a:t>
            </a:r>
            <a:r>
              <a:rPr sz="4400" b="1" spc="-10" dirty="0">
                <a:latin typeface="Arabic Typesetting" pitchFamily="66" charset="-78"/>
                <a:cs typeface="Arabic Typesetting" pitchFamily="66" charset="-78"/>
              </a:rPr>
              <a:t>bibliothèques</a:t>
            </a: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, qui </a:t>
            </a:r>
            <a:r>
              <a:rPr sz="4000" spc="-10">
                <a:latin typeface="Arabic Typesetting" pitchFamily="66" charset="-78"/>
                <a:cs typeface="Arabic Typesetting" pitchFamily="66" charset="-78"/>
              </a:rPr>
              <a:t>servent </a:t>
            </a:r>
            <a:r>
              <a:rPr sz="4000" spc="-10" smtClean="0">
                <a:latin typeface="Arabic Typesetting" pitchFamily="66" charset="-78"/>
                <a:cs typeface="Arabic Typesetting" pitchFamily="66" charset="-78"/>
              </a:rPr>
              <a:t>à </a:t>
            </a:r>
            <a:r>
              <a:rPr sz="4000" spc="-10">
                <a:latin typeface="Arabic Typesetting" pitchFamily="66" charset="-78"/>
                <a:cs typeface="Arabic Typesetting" pitchFamily="66" charset="-78"/>
              </a:rPr>
              <a:t>différents </a:t>
            </a:r>
            <a:r>
              <a:rPr sz="4000" spc="-10" smtClean="0">
                <a:latin typeface="Arabic Typesetting" pitchFamily="66" charset="-78"/>
                <a:cs typeface="Arabic Typesetting" pitchFamily="66" charset="-78"/>
              </a:rPr>
              <a:t>domaines</a:t>
            </a:r>
            <a:r>
              <a:rPr lang="en-US" sz="4000" spc="-10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sz="4000" spc="-10">
              <a:latin typeface="Arabic Typesetting" pitchFamily="66" charset="-78"/>
              <a:cs typeface="Arabic Typesetting" pitchFamily="66" charset="-78"/>
            </a:endParaRPr>
          </a:p>
          <a:p>
            <a:pPr marL="356870" indent="-344805" algn="just">
              <a:lnSpc>
                <a:spcPct val="99800"/>
              </a:lnSpc>
              <a:spcBef>
                <a:spcPts val="77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4000" spc="-10" dirty="0">
                <a:latin typeface="Arabic Typesetting" pitchFamily="66" charset="-78"/>
                <a:cs typeface="Arabic Typesetting" pitchFamily="66" charset="-78"/>
              </a:rPr>
              <a:t>Fonctionne sur Windows, macOS </a:t>
            </a:r>
            <a:r>
              <a:rPr sz="4000" spc="-10">
                <a:latin typeface="Arabic Typesetting" pitchFamily="66" charset="-78"/>
                <a:cs typeface="Arabic Typesetting" pitchFamily="66" charset="-78"/>
              </a:rPr>
              <a:t>et </a:t>
            </a:r>
            <a:r>
              <a:rPr sz="4000" spc="-10" smtClean="0">
                <a:latin typeface="Arabic Typesetting" pitchFamily="66" charset="-78"/>
                <a:cs typeface="Arabic Typesetting" pitchFamily="66" charset="-78"/>
              </a:rPr>
              <a:t>Linux</a:t>
            </a:r>
            <a:r>
              <a:rPr lang="en-US" sz="4000" spc="-10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sz="4000" spc="-1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304800"/>
            <a:ext cx="8153400" cy="752129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z="4800" b="1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4</a:t>
            </a:r>
            <a:r>
              <a:rPr lang="en-US" sz="4000" b="1" dirty="0" smtClean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sz="4000" b="1" smtClean="0"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002060"/>
                </a:solidFill>
                <a:latin typeface="Agency FB" pitchFamily="34" charset="0"/>
                <a:cs typeface="Calibri"/>
              </a:rPr>
              <a:t>Importance de </a:t>
            </a:r>
            <a:r>
              <a:rPr sz="4800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Python</a:t>
            </a:r>
            <a:endParaRPr sz="4800" b="1" dirty="0">
              <a:solidFill>
                <a:srgbClr val="002060"/>
              </a:solidFill>
              <a:latin typeface="Agency FB" pitchFamily="34" charset="0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03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805" algn="just">
              <a:lnSpc>
                <a:spcPct val="99800"/>
              </a:lnSpc>
              <a:spcBef>
                <a:spcPts val="770"/>
              </a:spcBef>
              <a:buNone/>
              <a:tabLst>
                <a:tab pos="356870" algn="l"/>
              </a:tabLst>
            </a:pPr>
            <a:r>
              <a:rPr sz="3600" spc="-10" dirty="0">
                <a:latin typeface="Arabic Typesetting" pitchFamily="66" charset="-78"/>
                <a:cs typeface="Arabic Typesetting" pitchFamily="66" charset="-78"/>
              </a:rPr>
              <a:t>Python est utilisé dans de nombreux secteurs :</a:t>
            </a:r>
          </a:p>
          <a:p>
            <a:pPr marL="356870" marR="5080" indent="-344805" algn="just">
              <a:lnSpc>
                <a:spcPct val="99800"/>
              </a:lnSpc>
              <a:spcBef>
                <a:spcPts val="67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3600" spc="-10" dirty="0">
                <a:latin typeface="Arabic Typesetting" pitchFamily="66" charset="-78"/>
                <a:cs typeface="Arabic Typesetting" pitchFamily="66" charset="-78"/>
              </a:rPr>
              <a:t>Science des données et intelligence artificielle (Data science &amp; Machine Learning) : manipulation de données, analyses statistiques.</a:t>
            </a:r>
          </a:p>
          <a:p>
            <a:pPr marL="356870" marR="621030" indent="-344805" algn="just">
              <a:lnSpc>
                <a:spcPct val="99800"/>
              </a:lnSpc>
              <a:spcBef>
                <a:spcPts val="67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3600" spc="-10" dirty="0">
                <a:latin typeface="Arabic Typesetting" pitchFamily="66" charset="-78"/>
                <a:cs typeface="Arabic Typesetting" pitchFamily="66" charset="-78"/>
              </a:rPr>
              <a:t>Finances &amp; Assurance : analyse de l’argent, test des stratégies et automatisation des calculs.</a:t>
            </a:r>
          </a:p>
          <a:p>
            <a:pPr marL="356870" marR="1276350" indent="-344805" algn="just">
              <a:lnSpc>
                <a:spcPct val="99800"/>
              </a:lnSpc>
              <a:spcBef>
                <a:spcPts val="67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3600" spc="-10" dirty="0">
                <a:latin typeface="Arabic Typesetting" pitchFamily="66" charset="-78"/>
                <a:cs typeface="Arabic Typesetting" pitchFamily="66" charset="-78"/>
              </a:rPr>
              <a:t>Industrie &amp; Ingénierie : contrôle des machines, automatisation des tâches, calcul scientifique.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998220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fr-FR" sz="4800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4.1 Domaines d’utilisation de Python en mathématiques :</a:t>
            </a:r>
            <a:endParaRPr lang="fr-FR" sz="4000" dirty="0" smtClean="0"/>
          </a:p>
        </p:txBody>
      </p:sp>
      <p:sp>
        <p:nvSpPr>
          <p:cNvPr id="3" name="object 3"/>
          <p:cNvSpPr txBox="1"/>
          <p:nvPr/>
        </p:nvSpPr>
        <p:spPr>
          <a:xfrm>
            <a:off x="533400" y="1905000"/>
            <a:ext cx="8208009" cy="2825132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6870" indent="-344805" algn="just" rtl="0">
              <a:lnSpc>
                <a:spcPct val="99800"/>
              </a:lnSpc>
              <a:buClr>
                <a:schemeClr val="accent2"/>
              </a:buClr>
              <a:buSzPct val="60000"/>
              <a:buFont typeface="+mj-lt"/>
              <a:buAutoNum type="arabicPeriod"/>
              <a:tabLst>
                <a:tab pos="356870" algn="l"/>
              </a:tabLst>
            </a:pPr>
            <a:r>
              <a:rPr lang="fr-FR" sz="3600" kern="1200" spc="-10" dirty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Analyse numérique et calcul </a:t>
            </a: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scientifique.</a:t>
            </a:r>
            <a:endParaRPr lang="fr-FR" sz="3600" kern="1200" spc="-10" dirty="0">
              <a:solidFill>
                <a:schemeClr val="tx1"/>
              </a:solidFill>
              <a:latin typeface="Arabic Typesetting" pitchFamily="66" charset="-78"/>
              <a:ea typeface="+mn-ea"/>
              <a:cs typeface="Arabic Typesetting" pitchFamily="66" charset="-78"/>
            </a:endParaRPr>
          </a:p>
          <a:p>
            <a:pPr marL="356870" indent="-344805" algn="just" rtl="0">
              <a:lnSpc>
                <a:spcPct val="99800"/>
              </a:lnSpc>
              <a:buClr>
                <a:schemeClr val="accent2"/>
              </a:buClr>
              <a:buSzPct val="60000"/>
              <a:buFont typeface="+mj-lt"/>
              <a:buAutoNum type="arabicPeriod"/>
              <a:tabLst>
                <a:tab pos="356870" algn="l"/>
              </a:tabLst>
            </a:pPr>
            <a:r>
              <a:rPr lang="fr-FR" sz="3600" kern="1200" spc="-10" dirty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Algèbre linéaire (vecteurs, matrices</a:t>
            </a: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).</a:t>
            </a:r>
            <a:endParaRPr lang="fr-FR" sz="3600" kern="1200" spc="-10" dirty="0">
              <a:solidFill>
                <a:schemeClr val="tx1"/>
              </a:solidFill>
              <a:latin typeface="Arabic Typesetting" pitchFamily="66" charset="-78"/>
              <a:ea typeface="+mn-ea"/>
              <a:cs typeface="Arabic Typesetting" pitchFamily="66" charset="-78"/>
            </a:endParaRPr>
          </a:p>
          <a:p>
            <a:pPr marL="356870" indent="-344805" algn="just" rtl="0">
              <a:lnSpc>
                <a:spcPct val="99800"/>
              </a:lnSpc>
              <a:buClr>
                <a:schemeClr val="accent2"/>
              </a:buClr>
              <a:buSzPct val="60000"/>
              <a:buFont typeface="+mj-lt"/>
              <a:buAutoNum type="arabicPeriod"/>
              <a:tabLst>
                <a:tab pos="356870" algn="l"/>
              </a:tabLst>
            </a:pPr>
            <a:r>
              <a:rPr lang="fr-FR" sz="3600" kern="1200" spc="-10" dirty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Probabilités et </a:t>
            </a: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statistiques.</a:t>
            </a:r>
            <a:endParaRPr lang="fr-FR" sz="3600" kern="1200" spc="-10" dirty="0">
              <a:solidFill>
                <a:schemeClr val="tx1"/>
              </a:solidFill>
              <a:latin typeface="Arabic Typesetting" pitchFamily="66" charset="-78"/>
              <a:ea typeface="+mn-ea"/>
              <a:cs typeface="Arabic Typesetting" pitchFamily="66" charset="-78"/>
            </a:endParaRPr>
          </a:p>
          <a:p>
            <a:pPr marL="356870" indent="-344805" algn="just" rtl="0">
              <a:lnSpc>
                <a:spcPct val="99800"/>
              </a:lnSpc>
              <a:buClr>
                <a:schemeClr val="accent2"/>
              </a:buClr>
              <a:buSzPct val="60000"/>
              <a:buFont typeface="+mj-lt"/>
              <a:buAutoNum type="arabicPeriod"/>
              <a:tabLst>
                <a:tab pos="356870" algn="l"/>
              </a:tabLst>
            </a:pPr>
            <a:r>
              <a:rPr lang="fr-FR" sz="3600" kern="1200" spc="-10" dirty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Optimisation et </a:t>
            </a: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modélisation.</a:t>
            </a:r>
            <a:endParaRPr lang="fr-FR" sz="3600" kern="1200" spc="-10" dirty="0">
              <a:solidFill>
                <a:schemeClr val="tx1"/>
              </a:solidFill>
              <a:latin typeface="Arabic Typesetting" pitchFamily="66" charset="-78"/>
              <a:ea typeface="+mn-ea"/>
              <a:cs typeface="Arabic Typesetting" pitchFamily="66" charset="-78"/>
            </a:endParaRPr>
          </a:p>
          <a:p>
            <a:pPr marL="356870" indent="-344805" algn="just" rtl="0">
              <a:lnSpc>
                <a:spcPct val="99800"/>
              </a:lnSpc>
              <a:buClr>
                <a:schemeClr val="accent2"/>
              </a:buClr>
              <a:buSzPct val="60000"/>
              <a:buFont typeface="+mj-lt"/>
              <a:buAutoNum type="arabicPeriod"/>
              <a:tabLst>
                <a:tab pos="356870" algn="l"/>
              </a:tabLst>
            </a:pPr>
            <a:r>
              <a:rPr lang="fr-FR" sz="3600" kern="1200" spc="-10" dirty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Recherche et </a:t>
            </a: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enseignement.</a:t>
            </a:r>
            <a:endParaRPr lang="fr-FR" sz="3600" kern="1200" spc="-10" dirty="0">
              <a:solidFill>
                <a:schemeClr val="tx1"/>
              </a:solidFill>
              <a:latin typeface="Arabic Typesetting" pitchFamily="66" charset="-78"/>
              <a:ea typeface="+mn-ea"/>
              <a:cs typeface="Arabic Typesetting" pitchFamily="66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7825">
              <a:lnSpc>
                <a:spcPct val="100000"/>
              </a:lnSpc>
            </a:pPr>
            <a:r>
              <a:rPr lang="fr-FR" sz="4800" b="1" dirty="0" smtClean="0">
                <a:solidFill>
                  <a:srgbClr val="002060"/>
                </a:solidFill>
                <a:latin typeface="Agency FB" pitchFamily="34" charset="0"/>
                <a:cs typeface="Calibri"/>
              </a:rPr>
              <a:t>5. Environnements de travail (IDE)</a:t>
            </a:r>
            <a:endParaRPr lang="fr-FR" sz="4800" b="1" dirty="0">
              <a:solidFill>
                <a:srgbClr val="002060"/>
              </a:solidFill>
              <a:latin typeface="Agency FB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2095994"/>
            <a:ext cx="7725409" cy="249234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56870" indent="-344805" algn="just" rtl="0">
              <a:lnSpc>
                <a:spcPct val="99800"/>
              </a:lnSpc>
              <a:spcBef>
                <a:spcPts val="875"/>
              </a:spcBef>
              <a:buClr>
                <a:schemeClr val="accent2"/>
              </a:buClr>
              <a:buSzPct val="60000"/>
              <a:tabLst>
                <a:tab pos="356870" algn="l"/>
              </a:tabLst>
            </a:pPr>
            <a:r>
              <a:rPr lang="fr-FR" sz="4000" b="1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Qu’est-ce qu’un IDE ?</a:t>
            </a:r>
          </a:p>
          <a:p>
            <a:pPr marL="356870" marR="5080" indent="-344805" algn="just" rtl="0">
              <a:lnSpc>
                <a:spcPct val="99800"/>
              </a:lnSpc>
              <a:spcBef>
                <a:spcPts val="77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356870" algn="l"/>
              </a:tabLst>
            </a:pP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Un IDE (</a:t>
            </a:r>
            <a:r>
              <a:rPr lang="fr-FR" sz="3600" b="1" kern="1200" spc="-10" dirty="0" err="1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I</a:t>
            </a:r>
            <a:r>
              <a:rPr lang="fr-FR" sz="3600" kern="1200" spc="-10" dirty="0" err="1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ntegrated</a:t>
            </a: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 </a:t>
            </a:r>
            <a:r>
              <a:rPr lang="fr-FR" sz="3600" b="1" kern="1200" spc="-10" dirty="0" err="1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D</a:t>
            </a:r>
            <a:r>
              <a:rPr lang="fr-FR" sz="3600" kern="1200" spc="-10" dirty="0" err="1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evelopment</a:t>
            </a: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 </a:t>
            </a:r>
            <a:r>
              <a:rPr lang="fr-FR" sz="3600" b="1" kern="1200" spc="-10" dirty="0" err="1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E</a:t>
            </a:r>
            <a:r>
              <a:rPr lang="fr-FR" sz="3600" kern="1200" spc="-10" dirty="0" err="1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nvironment</a:t>
            </a:r>
            <a:r>
              <a:rPr lang="fr-FR" sz="3600" kern="1200" spc="-10" dirty="0" smtClean="0">
                <a:solidFill>
                  <a:schemeClr val="tx1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) est un logiciel qui facilite l’écriture, le test et le débogage du code.</a:t>
            </a:r>
            <a:endParaRPr lang="fr-FR" sz="3600" kern="1200" spc="-10" dirty="0">
              <a:solidFill>
                <a:schemeClr val="tx1"/>
              </a:solidFill>
              <a:latin typeface="Arabic Typesetting" pitchFamily="66" charset="-78"/>
              <a:ea typeface="+mn-ea"/>
              <a:cs typeface="Arabic Typesetting" pitchFamily="66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702</Words>
  <Application>Microsoft Office PowerPoint</Application>
  <PresentationFormat>Affichage à l'écran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Médian</vt:lpstr>
      <vt:lpstr>Chapitre  N °01 :    Introduction à Python</vt:lpstr>
      <vt:lpstr>Plan du cours</vt:lpstr>
      <vt:lpstr>1.Qu’est-ce que la programmation ?</vt:lpstr>
      <vt:lpstr>2. Définition : algorithme vs programme</vt:lpstr>
      <vt:lpstr>2.1 Langages de programmation</vt:lpstr>
      <vt:lpstr>3. Pourquoi choisir Python ?</vt:lpstr>
      <vt:lpstr>4. Importance de Python</vt:lpstr>
      <vt:lpstr>4.1 Domaines d’utilisation de Python en mathématiques :</vt:lpstr>
      <vt:lpstr>5. Environnements de travail (IDE)</vt:lpstr>
      <vt:lpstr>5. Environnements de travail (IDE)</vt:lpstr>
      <vt:lpstr>Diapositive 11</vt:lpstr>
      <vt:lpstr>Diapositive 12</vt:lpstr>
      <vt:lpstr>5. Environnements de travail (IDE)</vt:lpstr>
      <vt:lpstr>Diapositive 14</vt:lpstr>
      <vt:lpstr>5. Environnements de travail (IDE)</vt:lpstr>
      <vt:lpstr>6. Installer Anaconda Distribution</vt:lpstr>
      <vt:lpstr>6. Installer Anaconda Distribution</vt:lpstr>
      <vt:lpstr>Diapositive 18</vt:lpstr>
      <vt:lpstr>Références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N °01 :    Introduction à Python</dc:title>
  <dc:creator>ahlam</dc:creator>
  <cp:lastModifiedBy>PC</cp:lastModifiedBy>
  <cp:revision>73</cp:revision>
  <dcterms:created xsi:type="dcterms:W3CDTF">2026-02-02T18:29:44Z</dcterms:created>
  <dcterms:modified xsi:type="dcterms:W3CDTF">2026-03-03T20:15:23Z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2026-02-02T00:00:00Z</vt:filetime>
  </property>
  <property fmtid="{D5CDD505-2E9C-101B-9397-08002B2CF9AE}" pid="5" name="Producer">
    <vt:lpwstr>www.ilovepdf.com</vt:lpwstr>
  </property>
</Properties>
</file>