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8" r:id="rId24"/>
    <p:sldId id="279"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369714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280168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2489180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153792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163574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8C0DDD-4748-4F90-A6D2-DCE3FEEFA114}" type="datetimeFigureOut">
              <a:rPr lang="fr-FR" smtClean="0"/>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2100420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8C0DDD-4748-4F90-A6D2-DCE3FEEFA114}" type="datetimeFigureOut">
              <a:rPr lang="fr-FR" smtClean="0"/>
              <a:t>29/10/2024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2561395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A8C0DDD-4748-4F90-A6D2-DCE3FEEFA114}" type="datetimeFigureOut">
              <a:rPr lang="fr-FR" smtClean="0"/>
              <a:t>29/10/2024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3000788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8C0DDD-4748-4F90-A6D2-DCE3FEEFA114}" type="datetimeFigureOut">
              <a:rPr lang="fr-FR" smtClean="0"/>
              <a:t>29/10/2024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1649727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8C0DDD-4748-4F90-A6D2-DCE3FEEFA114}" type="datetimeFigureOut">
              <a:rPr lang="fr-FR" smtClean="0"/>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842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8C0DDD-4748-4F90-A6D2-DCE3FEEFA114}" type="datetimeFigureOut">
              <a:rPr lang="fr-FR" smtClean="0"/>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79FAF5-F104-4546-8B32-B01BEA915C58}" type="slidenum">
              <a:rPr lang="fr-FR" smtClean="0"/>
              <a:t>‹N°›</a:t>
            </a:fld>
            <a:endParaRPr lang="fr-FR"/>
          </a:p>
        </p:txBody>
      </p:sp>
    </p:spTree>
    <p:extLst>
      <p:ext uri="{BB962C8B-B14F-4D97-AF65-F5344CB8AC3E}">
        <p14:creationId xmlns:p14="http://schemas.microsoft.com/office/powerpoint/2010/main" val="155498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C0DDD-4748-4F90-A6D2-DCE3FEEFA114}" type="datetimeFigureOut">
              <a:rPr lang="fr-FR" smtClean="0"/>
              <a:t>29/10/2024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9FAF5-F104-4546-8B32-B01BEA915C58}" type="slidenum">
              <a:rPr lang="fr-FR" smtClean="0"/>
              <a:t>‹N°›</a:t>
            </a:fld>
            <a:endParaRPr lang="fr-FR"/>
          </a:p>
        </p:txBody>
      </p:sp>
    </p:spTree>
    <p:extLst>
      <p:ext uri="{BB962C8B-B14F-4D97-AF65-F5344CB8AC3E}">
        <p14:creationId xmlns:p14="http://schemas.microsoft.com/office/powerpoint/2010/main" val="3607862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microbenotes.com/instruments-used-in-microbiology-lab/"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8678" y="1987730"/>
            <a:ext cx="4932761" cy="1453026"/>
          </a:xfrm>
          <a:prstGeom prst="rect">
            <a:avLst/>
          </a:prstGeom>
        </p:spPr>
        <p:txBody>
          <a:bodyPr wrap="none">
            <a:spAutoFit/>
          </a:bodyPr>
          <a:lstStyle/>
          <a:p>
            <a:pPr lvl="0" algn="just">
              <a:lnSpc>
                <a:spcPct val="150000"/>
              </a:lnSpc>
              <a:spcAft>
                <a:spcPts val="800"/>
              </a:spcAft>
            </a:pPr>
            <a:r>
              <a:rPr lang="en-US" sz="6600" b="1" dirty="0" smtClean="0">
                <a:effectLst/>
                <a:latin typeface="Times New Roman" panose="02020603050405020304" pitchFamily="18" charset="0"/>
                <a:ea typeface="Calibri" panose="020F0502020204030204" pitchFamily="34" charset="0"/>
                <a:cs typeface="Arial" panose="020B0604020202020204" pitchFamily="34" charset="0"/>
              </a:rPr>
              <a:t>3, Centrifuge</a:t>
            </a:r>
            <a:endParaRPr lang="fr-FR" sz="6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33070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00380" y="0"/>
            <a:ext cx="4923143" cy="584775"/>
          </a:xfrm>
          <a:prstGeom prst="rect">
            <a:avLst/>
          </a:prstGeom>
        </p:spPr>
        <p:txBody>
          <a:bodyPr wrap="none">
            <a:spAutoFit/>
          </a:bodyPr>
          <a:lstStyle/>
          <a:p>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Principle of Centrifugation</a:t>
            </a:r>
            <a:endParaRPr lang="fr-FR" sz="3200" dirty="0"/>
          </a:p>
        </p:txBody>
      </p:sp>
      <p:sp>
        <p:nvSpPr>
          <p:cNvPr id="5" name="Rectangle 4"/>
          <p:cNvSpPr/>
          <p:nvPr/>
        </p:nvSpPr>
        <p:spPr>
          <a:xfrm>
            <a:off x="700585" y="841866"/>
            <a:ext cx="10763534" cy="5565947"/>
          </a:xfrm>
          <a:prstGeom prst="rect">
            <a:avLst/>
          </a:prstGeom>
        </p:spPr>
        <p:txBody>
          <a:bodyPr wrap="square">
            <a:sp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Centrifugal Force and Sedimentation Caused by centrifugal force </a:t>
            </a:r>
          </a:p>
          <a:p>
            <a:pPr algn="just">
              <a:lnSpc>
                <a:spcPct val="150000"/>
              </a:lnSpc>
            </a:pPr>
            <a:r>
              <a:rPr lang="en-US" sz="2400" dirty="0" smtClean="0">
                <a:latin typeface="Times New Roman" panose="02020603050405020304" pitchFamily="18" charset="0"/>
                <a:cs typeface="Times New Roman" panose="02020603050405020304" pitchFamily="18" charset="0"/>
              </a:rPr>
              <a:t> sedimentation is the process by which denser particles settle at the bottom of a sample tube inside a centrifuge. The sedimentation rate is determined by the particles’ </a:t>
            </a:r>
            <a:r>
              <a:rPr lang="en-US" sz="2400" u="sng" dirty="0" smtClean="0">
                <a:latin typeface="Times New Roman" panose="02020603050405020304" pitchFamily="18" charset="0"/>
                <a:cs typeface="Times New Roman" panose="02020603050405020304" pitchFamily="18" charset="0"/>
              </a:rPr>
              <a:t>size, shape</a:t>
            </a:r>
            <a:r>
              <a:rPr lang="en-US" sz="2400" dirty="0" smtClean="0">
                <a:latin typeface="Times New Roman" panose="02020603050405020304" pitchFamily="18" charset="0"/>
                <a:cs typeface="Times New Roman" panose="02020603050405020304" pitchFamily="18" charset="0"/>
              </a:rPr>
              <a:t>, and </a:t>
            </a:r>
            <a:r>
              <a:rPr lang="en-US" sz="2400" u="sng" dirty="0" smtClean="0">
                <a:latin typeface="Times New Roman" panose="02020603050405020304" pitchFamily="18" charset="0"/>
                <a:cs typeface="Times New Roman" panose="02020603050405020304" pitchFamily="18" charset="0"/>
              </a:rPr>
              <a:t>density, </a:t>
            </a:r>
            <a:r>
              <a:rPr lang="en-US" sz="2400" dirty="0" smtClean="0">
                <a:latin typeface="Times New Roman" panose="02020603050405020304" pitchFamily="18" charset="0"/>
                <a:cs typeface="Times New Roman" panose="02020603050405020304" pitchFamily="18" charset="0"/>
              </a:rPr>
              <a:t>with heavier and more </a:t>
            </a:r>
            <a:r>
              <a:rPr lang="en-US" sz="2400" u="sng" dirty="0" smtClean="0">
                <a:latin typeface="Times New Roman" panose="02020603050405020304" pitchFamily="18" charset="0"/>
                <a:cs typeface="Times New Roman" panose="02020603050405020304" pitchFamily="18" charset="0"/>
              </a:rPr>
              <a:t>dense</a:t>
            </a:r>
            <a:r>
              <a:rPr lang="en-US" sz="2400" dirty="0" smtClean="0">
                <a:latin typeface="Times New Roman" panose="02020603050405020304" pitchFamily="18" charset="0"/>
                <a:cs typeface="Times New Roman" panose="02020603050405020304" pitchFamily="18" charset="0"/>
              </a:rPr>
              <a:t> particles moving faster. </a:t>
            </a:r>
            <a:r>
              <a:rPr lang="en-US" sz="2400" u="sng" dirty="0" smtClean="0">
                <a:solidFill>
                  <a:schemeClr val="accent1"/>
                </a:solidFill>
                <a:latin typeface="Times New Roman" panose="02020603050405020304" pitchFamily="18" charset="0"/>
                <a:cs typeface="Times New Roman" panose="02020603050405020304" pitchFamily="18" charset="0"/>
              </a:rPr>
              <a:t>Differential sedimentation</a:t>
            </a:r>
            <a:r>
              <a:rPr lang="en-US" sz="2400" dirty="0" smtClean="0">
                <a:latin typeface="Times New Roman" panose="02020603050405020304" pitchFamily="18" charset="0"/>
                <a:cs typeface="Times New Roman" panose="02020603050405020304" pitchFamily="18" charset="0"/>
              </a:rPr>
              <a:t> depends on the varied sedimentation rates of particles through a fluid.</a:t>
            </a:r>
          </a:p>
          <a:p>
            <a:pPr algn="just">
              <a:lnSpc>
                <a:spcPct val="150000"/>
              </a:lnSpc>
            </a:pPr>
            <a:endParaRPr lang="en-US" sz="2400" dirty="0">
              <a:latin typeface="Times New Roman" panose="02020603050405020304" pitchFamily="18" charset="0"/>
              <a:cs typeface="Times New Roman" panose="02020603050405020304" pitchFamily="18" charset="0"/>
            </a:endParaRPr>
          </a:p>
          <a:p>
            <a:pPr algn="just">
              <a:lnSpc>
                <a:spcPct val="150000"/>
              </a:lnSpc>
            </a:pPr>
            <a:r>
              <a:rPr lang="en-US" sz="2400" dirty="0" smtClean="0">
                <a:latin typeface="Times New Roman" panose="02020603050405020304" pitchFamily="18" charset="0"/>
                <a:cs typeface="Times New Roman" panose="02020603050405020304" pitchFamily="18" charset="0"/>
              </a:rPr>
              <a:t>Sedimentation Rate and Pellet Formation During rapid centrifugation, particles will sediment into a pellet at the base of the tube or container. This pellet is composed of heavy and dense particles suspended in the sample and can be easily separated for direct analysis after centrifugation.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624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5121" y="1035151"/>
            <a:ext cx="10913660" cy="3970318"/>
          </a:xfrm>
          <a:prstGeom prst="rect">
            <a:avLst/>
          </a:prstGeom>
        </p:spPr>
        <p:txBody>
          <a:bodyPr wrap="square">
            <a:sp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Other </a:t>
            </a:r>
            <a:r>
              <a:rPr lang="en-US" sz="2400" dirty="0" smtClean="0">
                <a:latin typeface="Times New Roman" panose="02020603050405020304" pitchFamily="18" charset="0"/>
                <a:cs typeface="Times New Roman" panose="02020603050405020304" pitchFamily="18" charset="0"/>
              </a:rPr>
              <a:t>Factors Involved in Centrifugation Another principle at work during centrifugation is:</a:t>
            </a:r>
          </a:p>
          <a:p>
            <a:pPr algn="just">
              <a:lnSpc>
                <a:spcPct val="150000"/>
              </a:lnSpc>
            </a:pPr>
            <a:r>
              <a:rPr lang="en-US" sz="2400" dirty="0" smtClean="0">
                <a:latin typeface="Times New Roman" panose="02020603050405020304" pitchFamily="18" charset="0"/>
                <a:cs typeface="Times New Roman" panose="02020603050405020304" pitchFamily="18" charset="0"/>
              </a:rPr>
              <a:t> 1) </a:t>
            </a:r>
            <a:r>
              <a:rPr lang="en-US" sz="2400" b="1" dirty="0" smtClean="0">
                <a:latin typeface="Times New Roman" panose="02020603050405020304" pitchFamily="18" charset="0"/>
                <a:cs typeface="Times New Roman" panose="02020603050405020304" pitchFamily="18" charset="0"/>
              </a:rPr>
              <a:t>buoyancy</a:t>
            </a:r>
            <a:r>
              <a:rPr lang="en-US" sz="2400" dirty="0" smtClean="0">
                <a:latin typeface="Times New Roman" panose="02020603050405020304" pitchFamily="18" charset="0"/>
                <a:cs typeface="Times New Roman" panose="02020603050405020304" pitchFamily="18" charset="0"/>
              </a:rPr>
              <a:t>: which is influenced by the medium in which the particles are suspended. 2) </a:t>
            </a:r>
            <a:r>
              <a:rPr lang="en-US" sz="2400" b="1" dirty="0" smtClean="0">
                <a:latin typeface="Times New Roman" panose="02020603050405020304" pitchFamily="18" charset="0"/>
                <a:cs typeface="Times New Roman" panose="02020603050405020304" pitchFamily="18" charset="0"/>
              </a:rPr>
              <a:t>Speed and time of centrifugation </a:t>
            </a:r>
            <a:r>
              <a:rPr lang="en-US" sz="2400" dirty="0" smtClean="0">
                <a:latin typeface="Times New Roman" panose="02020603050405020304" pitchFamily="18" charset="0"/>
                <a:cs typeface="Times New Roman" panose="02020603050405020304" pitchFamily="18" charset="0"/>
              </a:rPr>
              <a:t>are also crucial factors to consider in experimental design, as increasing centrifugation’s duration and speed increases the extent of separation. </a:t>
            </a:r>
          </a:p>
          <a:p>
            <a:pPr algn="just">
              <a:lnSpc>
                <a:spcPct val="150000"/>
              </a:lnSpc>
            </a:pPr>
            <a:r>
              <a:rPr lang="en-US" sz="2400" dirty="0" smtClean="0">
                <a:latin typeface="Times New Roman" panose="02020603050405020304" pitchFamily="18" charset="0"/>
                <a:cs typeface="Times New Roman" panose="02020603050405020304" pitchFamily="18" charset="0"/>
              </a:rPr>
              <a:t>3) The rotors’ size and tubes can also impact efficiency and performance.</a:t>
            </a:r>
            <a:endParaRPr lang="en-US"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3500380" y="0"/>
            <a:ext cx="4923143" cy="584775"/>
          </a:xfrm>
          <a:prstGeom prst="rect">
            <a:avLst/>
          </a:prstGeom>
        </p:spPr>
        <p:txBody>
          <a:bodyPr wrap="none">
            <a:spAutoFit/>
          </a:bodyPr>
          <a:lstStyle/>
          <a:p>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Principle of Centrifugation</a:t>
            </a:r>
            <a:endParaRPr lang="fr-FR" sz="3200" dirty="0"/>
          </a:p>
        </p:txBody>
      </p:sp>
    </p:spTree>
    <p:extLst>
      <p:ext uri="{BB962C8B-B14F-4D97-AF65-F5344CB8AC3E}">
        <p14:creationId xmlns:p14="http://schemas.microsoft.com/office/powerpoint/2010/main" val="1670680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2221" y="368490"/>
            <a:ext cx="11227558" cy="5262979"/>
          </a:xfrm>
          <a:prstGeom prst="rect">
            <a:avLst/>
          </a:prstGeom>
        </p:spPr>
        <p:txBody>
          <a:bodyPr wrap="square">
            <a:spAutoFit/>
          </a:bodyPr>
          <a:lstStyle/>
          <a:p>
            <a:pPr algn="ctr">
              <a:lnSpc>
                <a:spcPct val="150000"/>
              </a:lnSpc>
            </a:pPr>
            <a:r>
              <a:rPr lang="en-US" sz="2800" b="1" dirty="0" smtClean="0">
                <a:latin typeface="Times New Roman" panose="02020603050405020304" pitchFamily="18" charset="0"/>
                <a:cs typeface="Times New Roman" panose="02020603050405020304" pitchFamily="18" charset="0"/>
              </a:rPr>
              <a:t>Centrifugation Techniques</a:t>
            </a:r>
          </a:p>
          <a:p>
            <a:pPr algn="ctr">
              <a:lnSpc>
                <a:spcPct val="150000"/>
              </a:lnSpc>
            </a:pPr>
            <a:endParaRPr lang="en-US" sz="2800" b="1" dirty="0" smtClean="0">
              <a:latin typeface="Times New Roman" panose="02020603050405020304" pitchFamily="18" charset="0"/>
              <a:cs typeface="Times New Roman" panose="02020603050405020304" pitchFamily="18" charset="0"/>
            </a:endParaRPr>
          </a:p>
          <a:p>
            <a:pPr algn="just">
              <a:lnSpc>
                <a:spcPct val="150000"/>
              </a:lnSpc>
            </a:pPr>
            <a:r>
              <a:rPr lang="en-US" sz="2800" dirty="0" smtClean="0">
                <a:latin typeface="Times New Roman" panose="02020603050405020304" pitchFamily="18" charset="0"/>
                <a:cs typeface="Times New Roman" panose="02020603050405020304" pitchFamily="18" charset="0"/>
              </a:rPr>
              <a:t>There are two types of centrifugation techniques:</a:t>
            </a:r>
          </a:p>
          <a:p>
            <a:pPr marL="514350" indent="-514350" algn="just">
              <a:lnSpc>
                <a:spcPct val="150000"/>
              </a:lnSpc>
              <a:buAutoNum type="arabicParenR"/>
            </a:pPr>
            <a:r>
              <a:rPr lang="en-US" sz="2800" b="1" dirty="0" smtClean="0">
                <a:latin typeface="Times New Roman" panose="02020603050405020304" pitchFamily="18" charset="0"/>
                <a:cs typeface="Times New Roman" panose="02020603050405020304" pitchFamily="18" charset="0"/>
              </a:rPr>
              <a:t>Preparatory centrifugation </a:t>
            </a:r>
            <a:r>
              <a:rPr lang="en-US" sz="2800" dirty="0" smtClean="0">
                <a:latin typeface="Times New Roman" panose="02020603050405020304" pitchFamily="18" charset="0"/>
                <a:cs typeface="Times New Roman" panose="02020603050405020304" pitchFamily="18" charset="0"/>
              </a:rPr>
              <a:t>deals with the isolation and purification of components such as tissue, cells, subcellular structure, membrane vesicles, and other particles of biochemical interest.</a:t>
            </a:r>
          </a:p>
          <a:p>
            <a:pPr marL="514350" indent="-514350" algn="just">
              <a:lnSpc>
                <a:spcPct val="150000"/>
              </a:lnSpc>
              <a:buAutoNum type="arabicParenR"/>
            </a:pPr>
            <a:r>
              <a:rPr lang="en-US" sz="2800" b="1" dirty="0" smtClean="0">
                <a:latin typeface="Times New Roman" panose="02020603050405020304" pitchFamily="18" charset="0"/>
                <a:cs typeface="Times New Roman" panose="02020603050405020304" pitchFamily="18" charset="0"/>
              </a:rPr>
              <a:t>analytical centrifugation </a:t>
            </a:r>
            <a:r>
              <a:rPr lang="en-US" sz="2800" dirty="0" smtClean="0">
                <a:latin typeface="Times New Roman" panose="02020603050405020304" pitchFamily="18" charset="0"/>
                <a:cs typeface="Times New Roman" panose="02020603050405020304" pitchFamily="18" charset="0"/>
              </a:rPr>
              <a:t>is carried out to characterize purified biomolecules.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7343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3040" y="483442"/>
            <a:ext cx="11063784" cy="5632311"/>
          </a:xfrm>
          <a:prstGeom prst="rect">
            <a:avLst/>
          </a:prstGeom>
        </p:spPr>
        <p:txBody>
          <a:bodyPr wrap="square">
            <a:sp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1) preparatory centrifugation</a:t>
            </a:r>
          </a:p>
          <a:p>
            <a:pPr algn="just">
              <a:lnSpc>
                <a:spcPct val="150000"/>
              </a:lnSpc>
            </a:pPr>
            <a:r>
              <a:rPr lang="en-US" sz="2400" dirty="0" smtClean="0">
                <a:latin typeface="Times New Roman" panose="02020603050405020304" pitchFamily="18" charset="0"/>
                <a:cs typeface="Times New Roman" panose="02020603050405020304" pitchFamily="18" charset="0"/>
              </a:rPr>
              <a:t>Based on suspension, preparative centrifugation is divided into two different types: </a:t>
            </a:r>
          </a:p>
          <a:p>
            <a:pPr marL="514350" indent="-514350" algn="just">
              <a:lnSpc>
                <a:spcPct val="150000"/>
              </a:lnSpc>
              <a:buFont typeface="+mj-lt"/>
              <a:buAutoNum type="alphaUcPeriod"/>
            </a:pPr>
            <a:r>
              <a:rPr lang="en-US" sz="2400" b="1" dirty="0" smtClean="0">
                <a:latin typeface="Times New Roman" panose="02020603050405020304" pitchFamily="18" charset="0"/>
                <a:cs typeface="Times New Roman" panose="02020603050405020304" pitchFamily="18" charset="0"/>
              </a:rPr>
              <a:t>Differential Centrifugation</a:t>
            </a:r>
          </a:p>
          <a:p>
            <a:pPr algn="just">
              <a:lnSpc>
                <a:spcPct val="150000"/>
              </a:lnSpc>
            </a:pPr>
            <a:r>
              <a:rPr lang="en-US" sz="2400" dirty="0" smtClean="0">
                <a:latin typeface="Times New Roman" panose="02020603050405020304" pitchFamily="18" charset="0"/>
                <a:cs typeface="Times New Roman" panose="02020603050405020304" pitchFamily="18" charset="0"/>
              </a:rPr>
              <a:t>It separates particles based on shape, size, and density. A suspension of particles with varying densities or sizes will sediment at varying speeds, with the larger and denser particles </a:t>
            </a:r>
            <a:r>
              <a:rPr lang="en-US" sz="2400" dirty="0" err="1" smtClean="0">
                <a:latin typeface="Times New Roman" panose="02020603050405020304" pitchFamily="18" charset="0"/>
                <a:cs typeface="Times New Roman" panose="02020603050405020304" pitchFamily="18" charset="0"/>
              </a:rPr>
              <a:t>sedimenting</a:t>
            </a:r>
            <a:r>
              <a:rPr lang="en-US" sz="2400" dirty="0" smtClean="0">
                <a:latin typeface="Times New Roman" panose="02020603050405020304" pitchFamily="18" charset="0"/>
                <a:cs typeface="Times New Roman" panose="02020603050405020304" pitchFamily="18" charset="0"/>
              </a:rPr>
              <a:t> more quickly. Following a series of rising centrifugal force cycles on a suspension of cells, a series of pellets containing cells with a decreasing sedimentation rate will result.</a:t>
            </a:r>
          </a:p>
          <a:p>
            <a:pPr algn="just">
              <a:lnSpc>
                <a:spcPct val="150000"/>
              </a:lnSpc>
            </a:pPr>
            <a:r>
              <a:rPr lang="en-US" sz="2400" dirty="0" smtClean="0">
                <a:latin typeface="Times New Roman" panose="02020603050405020304" pitchFamily="18" charset="0"/>
                <a:cs typeface="Times New Roman" panose="02020603050405020304" pitchFamily="18" charset="0"/>
              </a:rPr>
              <a:t> Differential centrifugation utilizes multiple rounds of centrifugation at progressively higher speeds to separate components based on size and density.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390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https://microbenotes.com/wp-content/uploads/2022/12/Differential-centrifugation.jpg"/>
          <p:cNvPicPr/>
          <p:nvPr/>
        </p:nvPicPr>
        <p:blipFill>
          <a:blip r:embed="rId2">
            <a:extLst>
              <a:ext uri="{28A0092B-C50C-407E-A947-70E740481C1C}">
                <a14:useLocalDpi xmlns:a14="http://schemas.microsoft.com/office/drawing/2010/main" val="0"/>
              </a:ext>
            </a:extLst>
          </a:blip>
          <a:srcRect/>
          <a:stretch>
            <a:fillRect/>
          </a:stretch>
        </p:blipFill>
        <p:spPr bwMode="auto">
          <a:xfrm>
            <a:off x="510928" y="544356"/>
            <a:ext cx="5274310" cy="4841240"/>
          </a:xfrm>
          <a:prstGeom prst="rect">
            <a:avLst/>
          </a:prstGeom>
          <a:noFill/>
          <a:ln>
            <a:noFill/>
          </a:ln>
        </p:spPr>
      </p:pic>
      <p:sp>
        <p:nvSpPr>
          <p:cNvPr id="3" name="Rectangle 2"/>
          <p:cNvSpPr/>
          <p:nvPr/>
        </p:nvSpPr>
        <p:spPr>
          <a:xfrm>
            <a:off x="5689704" y="39389"/>
            <a:ext cx="6096000" cy="6555641"/>
          </a:xfrm>
          <a:prstGeom prst="rect">
            <a:avLst/>
          </a:prstGeom>
        </p:spPr>
        <p:txBody>
          <a:bodyPr>
            <a:spAutoFit/>
          </a:bodyPr>
          <a:lstStyle/>
          <a:p>
            <a:pPr>
              <a:lnSpc>
                <a:spcPct val="150000"/>
              </a:lnSpc>
            </a:pPr>
            <a:r>
              <a:rPr lang="en-US" sz="2000" dirty="0" smtClean="0">
                <a:effectLst/>
                <a:latin typeface="Times New Roman" panose="02020603050405020304" pitchFamily="18" charset="0"/>
                <a:ea typeface="Calibri" panose="020F0502020204030204" pitchFamily="34" charset="0"/>
              </a:rPr>
              <a:t>EX:</a:t>
            </a:r>
          </a:p>
          <a:p>
            <a:pPr>
              <a:lnSpc>
                <a:spcPct val="150000"/>
              </a:lnSpc>
            </a:pPr>
            <a:r>
              <a:rPr lang="en-US" sz="2000" b="1" dirty="0" smtClean="0">
                <a:effectLst/>
                <a:latin typeface="Times New Roman" panose="02020603050405020304" pitchFamily="18" charset="0"/>
                <a:ea typeface="Calibri" panose="020F0502020204030204" pitchFamily="34" charset="0"/>
              </a:rPr>
              <a:t>1- low-speed: </a:t>
            </a:r>
            <a:r>
              <a:rPr lang="en-US" sz="2000" dirty="0" smtClean="0">
                <a:effectLst/>
                <a:latin typeface="Times New Roman" panose="02020603050405020304" pitchFamily="18" charset="0"/>
                <a:ea typeface="Calibri" panose="020F0502020204030204" pitchFamily="34" charset="0"/>
              </a:rPr>
              <a:t>whole cells, nuclei, and cell membranes to pellet,</a:t>
            </a:r>
          </a:p>
          <a:p>
            <a:pPr>
              <a:lnSpc>
                <a:spcPct val="150000"/>
              </a:lnSpc>
            </a:pPr>
            <a:r>
              <a:rPr lang="en-US" sz="2000" dirty="0" smtClean="0">
                <a:effectLst/>
                <a:latin typeface="Times New Roman" panose="02020603050405020304" pitchFamily="18" charset="0"/>
                <a:ea typeface="Calibri" panose="020F0502020204030204" pitchFamily="34" charset="0"/>
              </a:rPr>
              <a:t> </a:t>
            </a:r>
            <a:r>
              <a:rPr lang="en-US" sz="2000" b="1" dirty="0" smtClean="0">
                <a:effectLst/>
                <a:latin typeface="Times New Roman" panose="02020603050405020304" pitchFamily="18" charset="0"/>
                <a:ea typeface="Calibri" panose="020F0502020204030204" pitchFamily="34" charset="0"/>
              </a:rPr>
              <a:t>2- medium speed: </a:t>
            </a:r>
            <a:r>
              <a:rPr lang="en-US" sz="2000" dirty="0" smtClean="0">
                <a:effectLst/>
                <a:latin typeface="Times New Roman" panose="02020603050405020304" pitchFamily="18" charset="0"/>
                <a:ea typeface="Calibri" panose="020F0502020204030204" pitchFamily="34" charset="0"/>
              </a:rPr>
              <a:t>The pellet that forms during this step is composed of organelles and the consequent supernatant contains the remaining small particles, proteins, and nucleic acids.</a:t>
            </a:r>
          </a:p>
          <a:p>
            <a:pPr>
              <a:lnSpc>
                <a:spcPct val="150000"/>
              </a:lnSpc>
            </a:pPr>
            <a:r>
              <a:rPr lang="en-US" sz="2000" b="1" dirty="0" smtClean="0">
                <a:latin typeface="Times New Roman" panose="02020603050405020304" pitchFamily="18" charset="0"/>
              </a:rPr>
              <a:t>3- highest speed. </a:t>
            </a:r>
            <a:r>
              <a:rPr lang="en-US" sz="2000" dirty="0" smtClean="0">
                <a:latin typeface="Times New Roman" panose="02020603050405020304" pitchFamily="18" charset="0"/>
              </a:rPr>
              <a:t>This ensures the separation of small ribosomal and viral particles along with proteins and nucleic acids. </a:t>
            </a:r>
          </a:p>
          <a:p>
            <a:pPr>
              <a:lnSpc>
                <a:spcPct val="150000"/>
              </a:lnSpc>
            </a:pPr>
            <a:r>
              <a:rPr lang="en-US" sz="2000" b="1" dirty="0" smtClean="0">
                <a:latin typeface="Times New Roman" panose="02020603050405020304" pitchFamily="18" charset="0"/>
              </a:rPr>
              <a:t>After centrifugation</a:t>
            </a:r>
            <a:r>
              <a:rPr lang="en-US" sz="2000" dirty="0" smtClean="0">
                <a:latin typeface="Times New Roman" panose="02020603050405020304" pitchFamily="18" charset="0"/>
              </a:rPr>
              <a:t>, the tubes from each step of the process can be divided into several fractions, each containing particles with similar densities for further analysis and processing.</a:t>
            </a:r>
            <a:endParaRPr lang="fr-FR" sz="2000" dirty="0"/>
          </a:p>
        </p:txBody>
      </p:sp>
    </p:spTree>
    <p:extLst>
      <p:ext uri="{BB962C8B-B14F-4D97-AF65-F5344CB8AC3E}">
        <p14:creationId xmlns:p14="http://schemas.microsoft.com/office/powerpoint/2010/main" val="104715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80010" y="0"/>
            <a:ext cx="6486071" cy="752065"/>
          </a:xfrm>
          <a:prstGeom prst="rect">
            <a:avLst/>
          </a:prstGeom>
        </p:spPr>
        <p:txBody>
          <a:bodyPr wrap="none">
            <a:spAutoFit/>
          </a:bodyPr>
          <a:lstStyle/>
          <a:p>
            <a:pPr lvl="0" algn="just">
              <a:lnSpc>
                <a:spcPct val="150000"/>
              </a:lnSpc>
              <a:spcAft>
                <a:spcPts val="800"/>
              </a:spcAft>
            </a:pPr>
            <a:r>
              <a:rPr lang="fr-FR" sz="3200" b="1" dirty="0" smtClean="0">
                <a:effectLst/>
                <a:latin typeface="Times New Roman" panose="02020603050405020304" pitchFamily="18" charset="0"/>
                <a:ea typeface="Calibri" panose="020F0502020204030204" pitchFamily="34" charset="0"/>
                <a:cs typeface="Arial" panose="020B0604020202020204" pitchFamily="34" charset="0"/>
              </a:rPr>
              <a:t>B,  </a:t>
            </a:r>
            <a:r>
              <a:rPr lang="fr-FR" sz="3200" b="1" dirty="0" err="1" smtClean="0">
                <a:effectLst/>
                <a:latin typeface="Times New Roman" panose="02020603050405020304" pitchFamily="18" charset="0"/>
                <a:ea typeface="Calibri" panose="020F0502020204030204" pitchFamily="34" charset="0"/>
                <a:cs typeface="Arial" panose="020B0604020202020204" pitchFamily="34" charset="0"/>
              </a:rPr>
              <a:t>Density</a:t>
            </a:r>
            <a:r>
              <a:rPr lang="fr-FR" sz="3200" b="1" dirty="0" smtClean="0">
                <a:effectLst/>
                <a:latin typeface="Times New Roman" panose="02020603050405020304" pitchFamily="18" charset="0"/>
                <a:ea typeface="Calibri" panose="020F0502020204030204" pitchFamily="34" charset="0"/>
                <a:cs typeface="Arial" panose="020B0604020202020204" pitchFamily="34" charset="0"/>
              </a:rPr>
              <a:t> Gradient Centrifugation</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832514" y="954544"/>
            <a:ext cx="10727140" cy="5632311"/>
          </a:xfrm>
          <a:prstGeom prst="rect">
            <a:avLst/>
          </a:prstGeom>
        </p:spPr>
        <p:txBody>
          <a:bodyPr wrap="square">
            <a:spAutoFit/>
          </a:bodyPr>
          <a:lstStyle/>
          <a:p>
            <a:pPr algn="just">
              <a:lnSpc>
                <a:spcPct val="150000"/>
              </a:lnSpc>
            </a:pPr>
            <a:r>
              <a:rPr lang="en-US" sz="2400" dirty="0" smtClean="0">
                <a:latin typeface="Times New Roman" panose="02020603050405020304" pitchFamily="18" charset="0"/>
                <a:cs typeface="Times New Roman" panose="02020603050405020304" pitchFamily="18" charset="0"/>
              </a:rPr>
              <a:t>Density-gradient centrifugation is an essential tool that allows for separating and defining the relative density of particles in a sample using a </a:t>
            </a:r>
            <a:r>
              <a:rPr lang="en-US" sz="2400" b="1" dirty="0" smtClean="0">
                <a:latin typeface="Times New Roman" panose="02020603050405020304" pitchFamily="18" charset="0"/>
                <a:cs typeface="Times New Roman" panose="02020603050405020304" pitchFamily="18" charset="0"/>
              </a:rPr>
              <a:t>gradient of known density.</a:t>
            </a:r>
            <a:r>
              <a:rPr lang="en-US" sz="2400" dirty="0" smtClean="0">
                <a:latin typeface="Times New Roman" panose="02020603050405020304" pitchFamily="18" charset="0"/>
                <a:cs typeface="Times New Roman" panose="02020603050405020304" pitchFamily="18" charset="0"/>
              </a:rPr>
              <a:t> A density gradient is created within a centrifuge vessel by layering solutions by known density. Compound </a:t>
            </a:r>
            <a:r>
              <a:rPr lang="en-US" sz="2400" dirty="0" err="1" smtClean="0">
                <a:latin typeface="Times New Roman" panose="02020603050405020304" pitchFamily="18" charset="0"/>
                <a:cs typeface="Times New Roman" panose="02020603050405020304" pitchFamily="18" charset="0"/>
              </a:rPr>
              <a:t>CsCl</a:t>
            </a:r>
            <a:r>
              <a:rPr lang="en-US" sz="2400" dirty="0" smtClean="0">
                <a:latin typeface="Times New Roman" panose="02020603050405020304" pitchFamily="18" charset="0"/>
                <a:cs typeface="Times New Roman" panose="02020603050405020304" pitchFamily="18" charset="0"/>
              </a:rPr>
              <a:t> is commonly used in this application to prepare a gradient.</a:t>
            </a:r>
          </a:p>
          <a:p>
            <a:pPr algn="just">
              <a:lnSpc>
                <a:spcPct val="150000"/>
              </a:lnSpc>
            </a:pPr>
            <a:r>
              <a:rPr lang="en-US" sz="2400" dirty="0" smtClean="0">
                <a:latin typeface="Times New Roman" panose="02020603050405020304" pitchFamily="18" charset="0"/>
                <a:cs typeface="Times New Roman" panose="02020603050405020304" pitchFamily="18" charset="0"/>
              </a:rPr>
              <a:t>The sample of unknown density is loaded onto the density gradient and centrifuged at a high speed until the particles migrate to their equilibrium positions. These positions align with the density of the particles themselves. This technique is especially useful in separating DNA, RNA, proteins, and nucleic acids, as buoyant density plays an important role in their response to the gradient.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146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83397" y="228179"/>
            <a:ext cx="4309193" cy="584775"/>
          </a:xfrm>
          <a:prstGeom prst="rect">
            <a:avLst/>
          </a:prstGeom>
        </p:spPr>
        <p:txBody>
          <a:bodyPr wrap="none">
            <a:spAutoFit/>
          </a:bodyPr>
          <a:lstStyle/>
          <a:p>
            <a:r>
              <a:rPr lang="fr-FR" sz="3200" b="1" dirty="0" err="1" smtClean="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liquid</a:t>
            </a:r>
            <a:r>
              <a:rPr lang="fr-FR" sz="3200" b="1" dirty="0" smtClean="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err="1" smtClean="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density</a:t>
            </a:r>
            <a:r>
              <a:rPr lang="fr-FR" sz="3200" b="1" dirty="0" smtClean="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gradients</a:t>
            </a:r>
            <a:endParaRPr lang="fr-FR" sz="32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727881" y="957294"/>
            <a:ext cx="10845420" cy="5262979"/>
          </a:xfrm>
          <a:prstGeom prst="rect">
            <a:avLst/>
          </a:prstGeom>
        </p:spPr>
        <p:txBody>
          <a:bodyPr wrap="square">
            <a:spAutoFit/>
          </a:bodyPr>
          <a:lstStyle/>
          <a:p>
            <a:pPr lvl="1" algn="just">
              <a:lnSpc>
                <a:spcPct val="200000"/>
              </a:lnSpc>
            </a:pPr>
            <a:r>
              <a:rPr lang="fr-FR" sz="2400" b="1" dirty="0" smtClean="0">
                <a:latin typeface="Times New Roman" panose="02020603050405020304" pitchFamily="18" charset="0"/>
                <a:cs typeface="Times New Roman" panose="02020603050405020304" pitchFamily="18" charset="0"/>
              </a:rPr>
              <a:t> 1) </a:t>
            </a:r>
            <a:r>
              <a:rPr lang="fr-FR" sz="2400" b="1" dirty="0" err="1" smtClean="0">
                <a:latin typeface="Times New Roman" panose="02020603050405020304" pitchFamily="18" charset="0"/>
                <a:cs typeface="Times New Roman" panose="02020603050405020304" pitchFamily="18" charset="0"/>
              </a:rPr>
              <a:t>CsCl</a:t>
            </a:r>
            <a:r>
              <a:rPr lang="fr-FR" sz="2400" b="1"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for DNA </a:t>
            </a:r>
            <a:r>
              <a:rPr lang="fr-FR" sz="2400" dirty="0" err="1" smtClean="0">
                <a:latin typeface="Times New Roman" panose="02020603050405020304" pitchFamily="18" charset="0"/>
                <a:cs typeface="Times New Roman" panose="02020603050405020304" pitchFamily="18" charset="0"/>
              </a:rPr>
              <a:t>banding</a:t>
            </a:r>
            <a:r>
              <a:rPr lang="fr-FR" sz="2400" dirty="0" smtClean="0">
                <a:latin typeface="Times New Roman" panose="02020603050405020304" pitchFamily="18" charset="0"/>
                <a:cs typeface="Times New Roman" panose="02020603050405020304" pitchFamily="18" charset="0"/>
              </a:rPr>
              <a:t> and isolation of </a:t>
            </a:r>
            <a:r>
              <a:rPr lang="fr-FR" sz="2400" dirty="0" err="1" smtClean="0">
                <a:latin typeface="Times New Roman" panose="02020603050405020304" pitchFamily="18" charset="0"/>
                <a:cs typeface="Times New Roman" panose="02020603050405020304" pitchFamily="18" charset="0"/>
              </a:rPr>
              <a:t>plasmids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nucleoproteins</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viruses</a:t>
            </a:r>
            <a:r>
              <a:rPr lang="fr-FR" sz="2400" dirty="0" smtClean="0">
                <a:latin typeface="Times New Roman" panose="02020603050405020304" pitchFamily="18" charset="0"/>
                <a:cs typeface="Times New Roman" panose="02020603050405020304" pitchFamily="18" charset="0"/>
              </a:rPr>
              <a:t>; </a:t>
            </a:r>
          </a:p>
          <a:p>
            <a:pPr lvl="1" algn="just">
              <a:lnSpc>
                <a:spcPct val="200000"/>
              </a:lnSpc>
            </a:pPr>
            <a:r>
              <a:rPr lang="fr-FR" sz="2400" b="1" dirty="0" smtClean="0">
                <a:latin typeface="Times New Roman" panose="02020603050405020304" pitchFamily="18" charset="0"/>
                <a:cs typeface="Times New Roman" panose="02020603050405020304" pitchFamily="18" charset="0"/>
              </a:rPr>
              <a:t>2) </a:t>
            </a:r>
            <a:r>
              <a:rPr lang="fr-FR" sz="2400" b="1" dirty="0" err="1" smtClean="0">
                <a:latin typeface="Times New Roman" panose="02020603050405020304" pitchFamily="18" charset="0"/>
                <a:cs typeface="Times New Roman" panose="02020603050405020304" pitchFamily="18" charset="0"/>
              </a:rPr>
              <a:t>NaBr</a:t>
            </a:r>
            <a:r>
              <a:rPr lang="fr-FR" sz="2400" b="1" dirty="0" smtClean="0">
                <a:latin typeface="Times New Roman" panose="02020603050405020304" pitchFamily="18" charset="0"/>
                <a:cs typeface="Times New Roman" panose="02020603050405020304" pitchFamily="18" charset="0"/>
              </a:rPr>
              <a:t> and </a:t>
            </a:r>
            <a:r>
              <a:rPr lang="fr-FR" sz="2400" b="1" dirty="0" err="1" smtClean="0">
                <a:latin typeface="Times New Roman" panose="02020603050405020304" pitchFamily="18" charset="0"/>
                <a:cs typeface="Times New Roman" panose="02020603050405020304" pitchFamily="18" charset="0"/>
              </a:rPr>
              <a:t>NaI</a:t>
            </a:r>
            <a:r>
              <a:rPr lang="fr-FR" sz="2400" b="1"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for </a:t>
            </a:r>
            <a:r>
              <a:rPr lang="fr-FR" sz="2400" dirty="0" err="1" smtClean="0">
                <a:latin typeface="Times New Roman" panose="02020603050405020304" pitchFamily="18" charset="0"/>
                <a:cs typeface="Times New Roman" panose="02020603050405020304" pitchFamily="18" charset="0"/>
              </a:rPr>
              <a:t>fractionation</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lipoprotein</a:t>
            </a:r>
            <a:r>
              <a:rPr lang="fr-FR" sz="2400" dirty="0" smtClean="0">
                <a:latin typeface="Times New Roman" panose="02020603050405020304" pitchFamily="18" charset="0"/>
                <a:cs typeface="Times New Roman" panose="02020603050405020304" pitchFamily="18" charset="0"/>
              </a:rPr>
              <a:t>; </a:t>
            </a:r>
          </a:p>
          <a:p>
            <a:pPr lvl="1" algn="just">
              <a:lnSpc>
                <a:spcPct val="200000"/>
              </a:lnSpc>
            </a:pPr>
            <a:r>
              <a:rPr lang="fr-FR" sz="2400" b="1" dirty="0" smtClean="0">
                <a:latin typeface="Times New Roman" panose="02020603050405020304" pitchFamily="18" charset="0"/>
                <a:cs typeface="Times New Roman" panose="02020603050405020304" pitchFamily="18" charset="0"/>
              </a:rPr>
              <a:t>3) Per </a:t>
            </a:r>
            <a:r>
              <a:rPr lang="fr-FR" sz="2400" b="1" dirty="0" err="1" smtClean="0">
                <a:latin typeface="Times New Roman" panose="02020603050405020304" pitchFamily="18" charset="0"/>
                <a:cs typeface="Times New Roman" panose="02020603050405020304" pitchFamily="18" charset="0"/>
              </a:rPr>
              <a:t>coll</a:t>
            </a:r>
            <a:r>
              <a:rPr lang="fr-FR"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Ficoll</a:t>
            </a:r>
            <a:r>
              <a:rPr lang="fr-FR"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Metrizamide</a:t>
            </a:r>
            <a:r>
              <a:rPr lang="fr-FR"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Dextran</a:t>
            </a:r>
            <a:r>
              <a:rPr lang="fr-FR" sz="2400" b="1"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for </a:t>
            </a:r>
            <a:r>
              <a:rPr lang="fr-FR" sz="2400" dirty="0" err="1" smtClean="0">
                <a:latin typeface="Times New Roman" panose="02020603050405020304" pitchFamily="18" charset="0"/>
                <a:cs typeface="Times New Roman" panose="02020603050405020304" pitchFamily="18" charset="0"/>
              </a:rPr>
              <a:t>separation</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whole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cells</a:t>
            </a:r>
            <a:r>
              <a:rPr lang="fr-FR" sz="2400" dirty="0" smtClean="0">
                <a:latin typeface="Times New Roman" panose="02020603050405020304" pitchFamily="18" charset="0"/>
                <a:cs typeface="Times New Roman" panose="02020603050405020304" pitchFamily="18" charset="0"/>
              </a:rPr>
              <a:t> and sucrose solution for the </a:t>
            </a:r>
            <a:r>
              <a:rPr lang="fr-FR" sz="2400" dirty="0" err="1" smtClean="0">
                <a:latin typeface="Times New Roman" panose="02020603050405020304" pitchFamily="18" charset="0"/>
                <a:cs typeface="Times New Roman" panose="02020603050405020304" pitchFamily="18" charset="0"/>
              </a:rPr>
              <a:t>separation</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DNase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RNase</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Protease</a:t>
            </a:r>
            <a:r>
              <a:rPr lang="fr-FR" sz="2400" dirty="0" smtClean="0">
                <a:latin typeface="Times New Roman" panose="02020603050405020304" pitchFamily="18" charset="0"/>
                <a:cs typeface="Times New Roman" panose="02020603050405020304" pitchFamily="18" charset="0"/>
              </a:rPr>
              <a:t>.</a:t>
            </a:r>
          </a:p>
          <a:p>
            <a:pPr algn="just">
              <a:lnSpc>
                <a:spcPct val="200000"/>
              </a:lnSpc>
            </a:pPr>
            <a:r>
              <a:rPr lang="fr-FR" sz="2400" dirty="0" smtClean="0">
                <a:latin typeface="Times New Roman" panose="02020603050405020304" pitchFamily="18" charset="0"/>
                <a:cs typeface="Times New Roman" panose="02020603050405020304" pitchFamily="18" charset="0"/>
              </a:rPr>
              <a:t>The </a:t>
            </a:r>
            <a:r>
              <a:rPr lang="fr-FR" sz="2400" dirty="0" err="1" smtClean="0">
                <a:latin typeface="Times New Roman" panose="02020603050405020304" pitchFamily="18" charset="0"/>
                <a:cs typeface="Times New Roman" panose="02020603050405020304" pitchFamily="18" charset="0"/>
              </a:rPr>
              <a:t>two</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subtypes</a:t>
            </a:r>
            <a:r>
              <a:rPr lang="fr-FR" sz="2400" dirty="0" smtClean="0">
                <a:latin typeface="Times New Roman" panose="02020603050405020304" pitchFamily="18" charset="0"/>
                <a:cs typeface="Times New Roman" panose="02020603050405020304" pitchFamily="18" charset="0"/>
              </a:rPr>
              <a:t> of </a:t>
            </a:r>
            <a:r>
              <a:rPr lang="fr-FR" sz="2400" b="1" dirty="0" err="1" smtClean="0">
                <a:latin typeface="Times New Roman" panose="02020603050405020304" pitchFamily="18" charset="0"/>
                <a:cs typeface="Times New Roman" panose="02020603050405020304" pitchFamily="18" charset="0"/>
              </a:rPr>
              <a:t>density</a:t>
            </a:r>
            <a:r>
              <a:rPr lang="fr-FR" sz="2400" b="1" dirty="0" smtClean="0">
                <a:latin typeface="Times New Roman" panose="02020603050405020304" pitchFamily="18" charset="0"/>
                <a:cs typeface="Times New Roman" panose="02020603050405020304" pitchFamily="18" charset="0"/>
              </a:rPr>
              <a:t> gradient centrifugation </a:t>
            </a:r>
            <a:r>
              <a:rPr lang="fr-FR" sz="2400" dirty="0" smtClean="0">
                <a:latin typeface="Times New Roman" panose="02020603050405020304" pitchFamily="18" charset="0"/>
                <a:cs typeface="Times New Roman" panose="02020603050405020304" pitchFamily="18" charset="0"/>
              </a:rPr>
              <a:t>are:</a:t>
            </a:r>
          </a:p>
          <a:p>
            <a:pPr lvl="1" algn="just">
              <a:lnSpc>
                <a:spcPct val="200000"/>
              </a:lnSpc>
            </a:pPr>
            <a:r>
              <a:rPr lang="fr-FR" sz="2400" dirty="0" smtClean="0">
                <a:latin typeface="Times New Roman" panose="02020603050405020304" pitchFamily="18" charset="0"/>
                <a:cs typeface="Times New Roman" panose="02020603050405020304" pitchFamily="18" charset="0"/>
              </a:rPr>
              <a:t>1,  rate-zonal </a:t>
            </a:r>
            <a:r>
              <a:rPr lang="fr-FR" sz="2400" dirty="0" smtClean="0">
                <a:latin typeface="Times New Roman" panose="02020603050405020304" pitchFamily="18" charset="0"/>
                <a:cs typeface="Times New Roman" panose="02020603050405020304" pitchFamily="18" charset="0"/>
              </a:rPr>
              <a:t>centrifugation</a:t>
            </a:r>
            <a:endParaRPr lang="fr-FR" sz="2400" dirty="0" smtClean="0">
              <a:latin typeface="Times New Roman" panose="02020603050405020304" pitchFamily="18" charset="0"/>
              <a:cs typeface="Times New Roman" panose="02020603050405020304" pitchFamily="18" charset="0"/>
            </a:endParaRPr>
          </a:p>
          <a:p>
            <a:pPr lvl="1" algn="just">
              <a:lnSpc>
                <a:spcPct val="200000"/>
              </a:lnSpc>
            </a:pPr>
            <a:r>
              <a:rPr lang="fr-FR" sz="2400" dirty="0" smtClean="0">
                <a:latin typeface="Times New Roman" panose="02020603050405020304" pitchFamily="18" charset="0"/>
                <a:cs typeface="Times New Roman" panose="02020603050405020304" pitchFamily="18" charset="0"/>
              </a:rPr>
              <a:t>2, </a:t>
            </a:r>
            <a:r>
              <a:rPr lang="fr-FR" sz="2400" dirty="0" err="1" smtClean="0">
                <a:latin typeface="Times New Roman" panose="02020603050405020304" pitchFamily="18" charset="0"/>
                <a:cs typeface="Times New Roman" panose="02020603050405020304" pitchFamily="18" charset="0"/>
              </a:rPr>
              <a:t>isopycnic</a:t>
            </a:r>
            <a:r>
              <a:rPr lang="fr-FR" sz="2400" dirty="0" smtClean="0">
                <a:latin typeface="Times New Roman" panose="02020603050405020304" pitchFamily="18" charset="0"/>
                <a:cs typeface="Times New Roman" panose="02020603050405020304" pitchFamily="18" charset="0"/>
              </a:rPr>
              <a:t> centrifugation</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660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36693" y="495499"/>
            <a:ext cx="6096000" cy="5016758"/>
          </a:xfrm>
          <a:prstGeom prst="rect">
            <a:avLst/>
          </a:prstGeom>
        </p:spPr>
        <p:txBody>
          <a:bodyPr>
            <a:spAutoFit/>
          </a:bodyPr>
          <a:lstStyle/>
          <a:p>
            <a:pPr algn="just">
              <a:lnSpc>
                <a:spcPct val="200000"/>
              </a:lnSpc>
            </a:pPr>
            <a:r>
              <a:rPr lang="en-US" sz="2400" b="1" dirty="0" smtClean="0">
                <a:latin typeface="Times New Roman" panose="02020603050405020304" pitchFamily="18" charset="0"/>
                <a:cs typeface="Times New Roman" panose="02020603050405020304" pitchFamily="18" charset="0"/>
              </a:rPr>
              <a:t>b.1. Rate-zonal centrifugation</a:t>
            </a:r>
          </a:p>
          <a:p>
            <a:pPr algn="just">
              <a:lnSpc>
                <a:spcPct val="200000"/>
              </a:lnSpc>
            </a:pPr>
            <a:r>
              <a:rPr lang="en-US" sz="2000" dirty="0" smtClean="0">
                <a:latin typeface="Times New Roman" panose="02020603050405020304" pitchFamily="18" charset="0"/>
                <a:cs typeface="Times New Roman" panose="02020603050405020304" pitchFamily="18" charset="0"/>
              </a:rPr>
              <a:t>On top of a density gradient, the sample is overlaid as a small zone. Depending on their mass, particles travel under centrifugal force at various speeds. </a:t>
            </a:r>
            <a:r>
              <a:rPr lang="en-US" sz="2000" b="1" dirty="0" smtClean="0">
                <a:latin typeface="Times New Roman" panose="02020603050405020304" pitchFamily="18" charset="0"/>
                <a:cs typeface="Times New Roman" panose="02020603050405020304" pitchFamily="18" charset="0"/>
              </a:rPr>
              <a:t>Size and mass </a:t>
            </a:r>
            <a:r>
              <a:rPr lang="en-US" sz="2000" dirty="0" smtClean="0">
                <a:latin typeface="Times New Roman" panose="02020603050405020304" pitchFamily="18" charset="0"/>
                <a:cs typeface="Times New Roman" panose="02020603050405020304" pitchFamily="18" charset="0"/>
              </a:rPr>
              <a:t>are the main determinants of how quickly particles settle. As the band of particles descends through the density medium, zones with particles of comparable size develop as the faster </a:t>
            </a:r>
            <a:r>
              <a:rPr lang="en-US" sz="2000" dirty="0" err="1" smtClean="0">
                <a:latin typeface="Times New Roman" panose="02020603050405020304" pitchFamily="18" charset="0"/>
                <a:cs typeface="Times New Roman" panose="02020603050405020304" pitchFamily="18" charset="0"/>
              </a:rPr>
              <a:t>sedimenting</a:t>
            </a:r>
            <a:r>
              <a:rPr lang="en-US" sz="2000" dirty="0" smtClean="0">
                <a:latin typeface="Times New Roman" panose="02020603050405020304" pitchFamily="18" charset="0"/>
                <a:cs typeface="Times New Roman" panose="02020603050405020304" pitchFamily="18" charset="0"/>
              </a:rPr>
              <a:t> particles pass the slower ones. </a:t>
            </a:r>
            <a:endParaRPr lang="en-US" sz="2000" dirty="0">
              <a:latin typeface="Times New Roman" panose="02020603050405020304" pitchFamily="18" charset="0"/>
              <a:cs typeface="Times New Roman" panose="02020603050405020304" pitchFamily="18" charset="0"/>
            </a:endParaRPr>
          </a:p>
        </p:txBody>
      </p:sp>
      <p:pic>
        <p:nvPicPr>
          <p:cNvPr id="3" name="Image 2" descr="https://microbenotes.com/wp-content/uploads/2022/12/Rate-zonal-centrifugation.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854" y="495499"/>
            <a:ext cx="5022376" cy="5809767"/>
          </a:xfrm>
          <a:prstGeom prst="rect">
            <a:avLst/>
          </a:prstGeom>
          <a:noFill/>
          <a:ln>
            <a:noFill/>
          </a:ln>
        </p:spPr>
      </p:pic>
    </p:spTree>
    <p:extLst>
      <p:ext uri="{BB962C8B-B14F-4D97-AF65-F5344CB8AC3E}">
        <p14:creationId xmlns:p14="http://schemas.microsoft.com/office/powerpoint/2010/main" val="222221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https://microbenotes.com/wp-content/uploads/2022/12/Isopycnic-centrifugation-792x1024.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0465" y="585567"/>
            <a:ext cx="3753989" cy="5173787"/>
          </a:xfrm>
          <a:prstGeom prst="rect">
            <a:avLst/>
          </a:prstGeom>
          <a:noFill/>
          <a:ln>
            <a:noFill/>
          </a:ln>
        </p:spPr>
      </p:pic>
      <p:sp>
        <p:nvSpPr>
          <p:cNvPr id="2" name="Rectangle 1"/>
          <p:cNvSpPr/>
          <p:nvPr/>
        </p:nvSpPr>
        <p:spPr>
          <a:xfrm>
            <a:off x="4080681" y="148838"/>
            <a:ext cx="7947546" cy="5837495"/>
          </a:xfrm>
          <a:prstGeom prst="rect">
            <a:avLst/>
          </a:prstGeom>
        </p:spPr>
        <p:txBody>
          <a:bodyPr wrap="square">
            <a:spAutoFit/>
          </a:bodyPr>
          <a:lstStyle/>
          <a:p>
            <a:pPr algn="just">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b.2. </a:t>
            </a:r>
            <a:r>
              <a:rPr lang="en-US" sz="2400" b="1" dirty="0" err="1" smtClean="0">
                <a:effectLst/>
                <a:latin typeface="Times New Roman" panose="02020603050405020304" pitchFamily="18" charset="0"/>
                <a:ea typeface="Calibri" panose="020F0502020204030204" pitchFamily="34" charset="0"/>
                <a:cs typeface="Arial" panose="020B0604020202020204" pitchFamily="34" charset="0"/>
              </a:rPr>
              <a:t>Isopycnic</a:t>
            </a: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 centrifugation</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Particles are separated exclusively based on their density in an </a:t>
            </a:r>
            <a:r>
              <a:rPr lang="en-US" sz="2400" dirty="0" err="1" smtClean="0">
                <a:effectLst/>
                <a:latin typeface="Times New Roman" panose="02020603050405020304" pitchFamily="18" charset="0"/>
                <a:ea typeface="Calibri" panose="020F0502020204030204" pitchFamily="34" charset="0"/>
                <a:cs typeface="Arial" panose="020B0604020202020204" pitchFamily="34" charset="0"/>
              </a:rPr>
              <a:t>isopycnic</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separation, also known as buoyant or equilibrium separation. It is necessary for the gradient medium to have a higher density than the particles that need to be separated.</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Particles migrate under the influence of centrifugal force from a uniformly mixed sample and density gradient until their densities are equal to those of the surrounding medium. After centrifugation, particles of a certain density settle until their density equals that of the gradient media</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64279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0710" y="422786"/>
            <a:ext cx="10149386" cy="6247864"/>
          </a:xfrm>
          <a:prstGeom prst="rect">
            <a:avLst/>
          </a:prstGeom>
        </p:spPr>
        <p:txBody>
          <a:bodyPr wrap="square">
            <a:spAutoFit/>
          </a:bodyPr>
          <a:lstStyle/>
          <a:p>
            <a:pPr algn="just">
              <a:lnSpc>
                <a:spcPct val="200000"/>
              </a:lnSpc>
            </a:pPr>
            <a:r>
              <a:rPr lang="fr-FR" sz="2000" b="1" dirty="0" smtClean="0">
                <a:latin typeface="Times New Roman" panose="02020603050405020304" pitchFamily="18" charset="0"/>
                <a:cs typeface="Times New Roman" panose="02020603050405020304" pitchFamily="18" charset="0"/>
              </a:rPr>
              <a:t>2, </a:t>
            </a:r>
            <a:r>
              <a:rPr lang="en-US" sz="2000" b="1" dirty="0" smtClean="0">
                <a:latin typeface="Times New Roman" panose="02020603050405020304" pitchFamily="18" charset="0"/>
                <a:cs typeface="Times New Roman" panose="02020603050405020304" pitchFamily="18" charset="0"/>
              </a:rPr>
              <a:t>Analytical</a:t>
            </a:r>
            <a:r>
              <a:rPr lang="fr-FR" sz="2000" b="1" dirty="0" smtClean="0">
                <a:latin typeface="Times New Roman" panose="02020603050405020304" pitchFamily="18" charset="0"/>
                <a:cs typeface="Times New Roman" panose="02020603050405020304" pitchFamily="18" charset="0"/>
              </a:rPr>
              <a:t> Centrifugation</a:t>
            </a:r>
          </a:p>
          <a:p>
            <a:pPr algn="just">
              <a:lnSpc>
                <a:spcPct val="200000"/>
              </a:lnSpc>
            </a:pPr>
            <a:r>
              <a:rPr lang="en-US" sz="2000" dirty="0" smtClean="0">
                <a:latin typeface="Times New Roman" panose="02020603050405020304" pitchFamily="18" charset="0"/>
                <a:cs typeface="Times New Roman" panose="02020603050405020304" pitchFamily="18" charset="0"/>
              </a:rPr>
              <a:t>Analytical Centrifugation It aims to collect information to characterize the spun sample (sedimentation velocity, viscosity, concentration, etc.), determine the relative molecular weight of the solutes, purity of biomolecules, detect conformational changes of protein structure, etc.</a:t>
            </a:r>
          </a:p>
          <a:p>
            <a:pPr algn="just">
              <a:lnSpc>
                <a:spcPct val="200000"/>
              </a:lnSpc>
            </a:pPr>
            <a:r>
              <a:rPr lang="en-US" sz="2000" b="1" dirty="0" smtClean="0">
                <a:latin typeface="Times New Roman" panose="02020603050405020304" pitchFamily="18" charset="0"/>
                <a:cs typeface="Times New Roman" panose="02020603050405020304" pitchFamily="18" charset="0"/>
              </a:rPr>
              <a:t>A, Ultracentrifugation</a:t>
            </a:r>
          </a:p>
          <a:p>
            <a:pPr algn="just">
              <a:lnSpc>
                <a:spcPct val="200000"/>
              </a:lnSpc>
            </a:pPr>
            <a:r>
              <a:rPr lang="en-US" sz="2000" dirty="0" smtClean="0">
                <a:latin typeface="Times New Roman" panose="02020603050405020304" pitchFamily="18" charset="0"/>
                <a:cs typeface="Times New Roman" panose="02020603050405020304" pitchFamily="18" charset="0"/>
              </a:rPr>
              <a:t>Ultracentrifugation provides maximum separation power and precision using high rotation speed and specialized rotors. Commonly used to separate macromolecules and </a:t>
            </a:r>
            <a:r>
              <a:rPr lang="en-US" sz="2000" dirty="0" err="1" smtClean="0">
                <a:latin typeface="Times New Roman" panose="02020603050405020304" pitchFamily="18" charset="0"/>
                <a:cs typeface="Times New Roman" panose="02020603050405020304" pitchFamily="18" charset="0"/>
              </a:rPr>
              <a:t>subcell</a:t>
            </a:r>
            <a:r>
              <a:rPr lang="en-US" sz="2000" dirty="0" smtClean="0">
                <a:latin typeface="Times New Roman" panose="02020603050405020304" pitchFamily="18" charset="0"/>
                <a:cs typeface="Times New Roman" panose="02020603050405020304" pitchFamily="18" charset="0"/>
              </a:rPr>
              <a:t> components, there are two main types of ultracentrifugation: </a:t>
            </a:r>
          </a:p>
          <a:p>
            <a:pPr marL="342900" indent="-342900" algn="just">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Analytical </a:t>
            </a:r>
            <a:r>
              <a:rPr lang="en-US" sz="2000" dirty="0" smtClean="0">
                <a:latin typeface="Times New Roman" panose="02020603050405020304" pitchFamily="18" charset="0"/>
                <a:cs typeface="Times New Roman" panose="02020603050405020304" pitchFamily="18" charset="0"/>
              </a:rPr>
              <a:t>ultracentrifugation</a:t>
            </a:r>
            <a:endParaRPr lang="en-US" sz="2000" dirty="0" smtClean="0">
              <a:latin typeface="Times New Roman" panose="02020603050405020304" pitchFamily="18" charset="0"/>
              <a:cs typeface="Times New Roman" panose="02020603050405020304" pitchFamily="18" charset="0"/>
            </a:endParaRPr>
          </a:p>
          <a:p>
            <a:pPr marL="342900" indent="-342900" algn="just">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Preparative </a:t>
            </a:r>
            <a:r>
              <a:rPr lang="en-US" sz="2000" dirty="0" smtClean="0">
                <a:latin typeface="Times New Roman" panose="02020603050405020304" pitchFamily="18" charset="0"/>
                <a:cs typeface="Times New Roman" panose="02020603050405020304" pitchFamily="18" charset="0"/>
              </a:rPr>
              <a:t>ultracentrifugation</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38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1217" y="0"/>
            <a:ext cx="2550698" cy="916982"/>
          </a:xfrm>
          <a:prstGeom prst="rect">
            <a:avLst/>
          </a:prstGeom>
        </p:spPr>
        <p:txBody>
          <a:bodyPr wrap="none">
            <a:spAutoFit/>
          </a:bodyPr>
          <a:lstStyle/>
          <a:p>
            <a:pPr lvl="0" algn="just">
              <a:lnSpc>
                <a:spcPct val="150000"/>
              </a:lnSpc>
              <a:spcAft>
                <a:spcPts val="800"/>
              </a:spcAft>
            </a:pPr>
            <a:r>
              <a:rPr lang="en-US" sz="4000" b="1" dirty="0" smtClean="0">
                <a:effectLst/>
                <a:latin typeface="Times New Roman" panose="02020603050405020304" pitchFamily="18" charset="0"/>
                <a:ea typeface="Calibri" panose="020F0502020204030204" pitchFamily="34" charset="0"/>
                <a:cs typeface="Arial" panose="020B0604020202020204" pitchFamily="34" charset="0"/>
              </a:rPr>
              <a:t>Centrifuge</a:t>
            </a:r>
            <a:endParaRPr lang="fr-FR"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105468" y="1238882"/>
            <a:ext cx="10345003" cy="4626908"/>
          </a:xfrm>
          <a:prstGeom prst="rect">
            <a:avLst/>
          </a:prstGeom>
        </p:spPr>
        <p:txBody>
          <a:bodyPr wrap="square">
            <a:spAutoFit/>
          </a:bodyPr>
          <a:lstStyle/>
          <a:p>
            <a:pPr lvl="0" algn="just">
              <a:lnSpc>
                <a:spcPct val="150000"/>
              </a:lnSpc>
              <a:spcAft>
                <a:spcPts val="800"/>
              </a:spcAft>
              <a:buSzPts val="1000"/>
              <a:tabLst>
                <a:tab pos="457200" algn="l"/>
              </a:tabLst>
            </a:pP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Definition</a:t>
            </a:r>
            <a:endParaRPr lang="fr-FR" sz="32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A centrifuge is a </a:t>
            </a:r>
            <a:r>
              <a:rPr lang="en-US" sz="3200" u="none" strike="noStrike" dirty="0" smtClean="0">
                <a:solidFill>
                  <a:srgbClr val="0563C1"/>
                </a:solidFill>
                <a:effectLst/>
                <a:latin typeface="Times New Roman" panose="02020603050405020304" pitchFamily="18" charset="0"/>
                <a:ea typeface="Calibri" panose="020F0502020204030204" pitchFamily="34" charset="0"/>
                <a:cs typeface="Arial" panose="020B0604020202020204" pitchFamily="34" charset="0"/>
                <a:hlinkClick r:id="rId2"/>
              </a:rPr>
              <a:t>laboratory instrument </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for the density-based separation of fluids, gas, or liquid. Centrifuges are used in daily life as well as in science and medical research. Cells, subcellular organelles, viruses, proteins, and nucleic acids can all be purified with it.²</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0757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2346" y="114729"/>
            <a:ext cx="11022842" cy="6309420"/>
          </a:xfrm>
          <a:prstGeom prst="rect">
            <a:avLst/>
          </a:prstGeom>
        </p:spPr>
        <p:txBody>
          <a:bodyPr wrap="square">
            <a:spAutoFit/>
          </a:bodyPr>
          <a:lstStyle/>
          <a:p>
            <a:pPr lvl="2" algn="just">
              <a:lnSpc>
                <a:spcPct val="200000"/>
              </a:lnSpc>
              <a:spcAft>
                <a:spcPts val="800"/>
              </a:spcAft>
              <a:buSzPts val="1000"/>
              <a:tabLst>
                <a:tab pos="1371600" algn="l"/>
              </a:tabLst>
            </a:pPr>
            <a:r>
              <a:rPr lang="fr-FR" sz="2400" b="1" dirty="0" smtClean="0">
                <a:effectLst/>
                <a:latin typeface="Times New Roman" panose="02020603050405020304" pitchFamily="18" charset="0"/>
                <a:ea typeface="Calibri" panose="020F0502020204030204" pitchFamily="34" charset="0"/>
                <a:cs typeface="Arial" panose="020B0604020202020204" pitchFamily="34" charset="0"/>
              </a:rPr>
              <a:t>A,1, </a:t>
            </a:r>
            <a:r>
              <a:rPr lang="fr-FR" sz="2400" b="1" dirty="0" err="1" smtClean="0">
                <a:effectLst/>
                <a:latin typeface="Times New Roman" panose="02020603050405020304" pitchFamily="18" charset="0"/>
                <a:ea typeface="Calibri" panose="020F0502020204030204" pitchFamily="34" charset="0"/>
                <a:cs typeface="Arial" panose="020B0604020202020204" pitchFamily="34" charset="0"/>
              </a:rPr>
              <a:t>Analytical</a:t>
            </a:r>
            <a:r>
              <a:rPr lang="fr-FR" sz="2400" b="1" dirty="0" smtClean="0">
                <a:effectLst/>
                <a:latin typeface="Times New Roman" panose="02020603050405020304" pitchFamily="18" charset="0"/>
                <a:ea typeface="Calibri" panose="020F0502020204030204" pitchFamily="34" charset="0"/>
                <a:cs typeface="Arial" panose="020B0604020202020204" pitchFamily="34" charset="0"/>
              </a:rPr>
              <a:t> Ultracentrifugation</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This is a technique used to study the hydrodynamic properties of small molecules, such as DNA. Analytical ultracentrifugation involves subjecting samples to high speeds and monitoring the reactions based on sedimentation velocity and equilibrium factors.</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lvl="2" algn="just">
              <a:lnSpc>
                <a:spcPct val="200000"/>
              </a:lnSpc>
              <a:spcAft>
                <a:spcPts val="800"/>
              </a:spcAft>
              <a:buSzPts val="1000"/>
              <a:tabLst>
                <a:tab pos="1371600" algn="l"/>
              </a:tabLst>
            </a:pPr>
            <a:r>
              <a:rPr lang="fr-FR" sz="2400" b="1" dirty="0" smtClean="0">
                <a:effectLst/>
                <a:latin typeface="Times New Roman" panose="02020603050405020304" pitchFamily="18" charset="0"/>
                <a:ea typeface="Calibri" panose="020F0502020204030204" pitchFamily="34" charset="0"/>
                <a:cs typeface="Arial" panose="020B0604020202020204" pitchFamily="34" charset="0"/>
              </a:rPr>
              <a:t>A,2, </a:t>
            </a:r>
            <a:r>
              <a:rPr lang="fr-FR" sz="2400" b="1" dirty="0" err="1" smtClean="0">
                <a:effectLst/>
                <a:latin typeface="Times New Roman" panose="02020603050405020304" pitchFamily="18" charset="0"/>
                <a:ea typeface="Calibri" panose="020F0502020204030204" pitchFamily="34" charset="0"/>
                <a:cs typeface="Arial" panose="020B0604020202020204" pitchFamily="34" charset="0"/>
              </a:rPr>
              <a:t>Preparative</a:t>
            </a:r>
            <a:r>
              <a:rPr lang="fr-FR" sz="2400" b="1" dirty="0" smtClean="0">
                <a:effectLst/>
                <a:latin typeface="Times New Roman" panose="02020603050405020304" pitchFamily="18" charset="0"/>
                <a:ea typeface="Calibri" panose="020F0502020204030204" pitchFamily="34" charset="0"/>
                <a:cs typeface="Arial" panose="020B0604020202020204" pitchFamily="34" charset="0"/>
              </a:rPr>
              <a:t> Ultracentrifugation</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Ideal for large-scale research, preparative ultracentrifugation purifies small molecules like DNA and proteins at </a:t>
            </a: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high speed using unique rotors</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This high-speed ultracentrifugation results in a pellet of dense particles.</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33151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022" y="436728"/>
            <a:ext cx="11150221" cy="5782160"/>
          </a:xfrm>
          <a:prstGeom prst="rect">
            <a:avLst/>
          </a:prstGeom>
        </p:spPr>
        <p:txBody>
          <a:bodyPr wrap="square">
            <a:spAutoFit/>
          </a:bodyPr>
          <a:lstStyle/>
          <a:p>
            <a:pPr lvl="1" algn="just">
              <a:lnSpc>
                <a:spcPct val="150000"/>
              </a:lnSpc>
              <a:spcAft>
                <a:spcPts val="800"/>
              </a:spcAft>
              <a:buSzPts val="1000"/>
              <a:tabLst>
                <a:tab pos="914400" algn="l"/>
              </a:tabLst>
            </a:pPr>
            <a:r>
              <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fr-FR"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Counterflow</a:t>
            </a:r>
            <a:r>
              <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rPr>
              <a:t> Centrifugation</a:t>
            </a: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centrifugation is a specialized technique that allows for the continuous separation of components based on density.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Counterflow</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centrifugation differs from conventional centrifugation by sample and separation medium introduction and collection. In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counterflow</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centrifugation, the sample and medium are introduced to opposing ends of the rotor and flow in opposite directions. The flow causes the components to separate based on density.</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The sample is introduced to the rotor through a feeding tube and mixed with a separation medium to create a density gradient. The buffer or separation medium, generally composed of sucrose, is fed through the other end of the rotor. As the two products flow opposite each other, the particles migrate through the separation medium according to buoyant density. Heavier particles will move more quickly against the current, while lighter particles are swept up in the current. This design allows for the continuous flow of separation. The sample and medium will collect at their opposite ends for separate collection.</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9338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cdn.insights.bio/uploads/Figure/e825221277db4b928c710e521d42eea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558" y="90346"/>
            <a:ext cx="6591870" cy="676765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hermo Gibco Rotea Counterflow Centrifugation System | Surplus Solu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095029"/>
            <a:ext cx="4975983" cy="2796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6921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3665" y="356064"/>
            <a:ext cx="10272216" cy="6186309"/>
          </a:xfrm>
          <a:prstGeom prst="rect">
            <a:avLst/>
          </a:prstGeom>
        </p:spPr>
        <p:txBody>
          <a:bodyPr wrap="square">
            <a:spAutoFit/>
          </a:bodyPr>
          <a:lstStyle/>
          <a:p>
            <a:pPr>
              <a:lnSpc>
                <a:spcPct val="150000"/>
              </a:lnSpc>
            </a:pPr>
            <a:r>
              <a:rPr lang="fr-FR" sz="2400" b="1" dirty="0" smtClean="0">
                <a:latin typeface="Times New Roman" panose="02020603050405020304" pitchFamily="18" charset="0"/>
                <a:cs typeface="Times New Roman" panose="02020603050405020304" pitchFamily="18" charset="0"/>
              </a:rPr>
              <a:t>5.	Centrifuge Operating </a:t>
            </a:r>
            <a:r>
              <a:rPr lang="fr-FR" sz="2400" b="1" dirty="0" err="1" smtClean="0">
                <a:latin typeface="Times New Roman" panose="02020603050405020304" pitchFamily="18" charset="0"/>
                <a:cs typeface="Times New Roman" panose="02020603050405020304" pitchFamily="18" charset="0"/>
              </a:rPr>
              <a:t>Procedure</a:t>
            </a:r>
            <a:endParaRPr lang="fr-FR" sz="2400" b="1" dirty="0" smtClean="0">
              <a:latin typeface="Times New Roman" panose="02020603050405020304" pitchFamily="18" charset="0"/>
              <a:cs typeface="Times New Roman" panose="02020603050405020304" pitchFamily="18" charset="0"/>
            </a:endParaRPr>
          </a:p>
          <a:p>
            <a:pPr marL="742950" lvl="1" indent="-285750">
              <a:lnSpc>
                <a:spcPct val="150000"/>
              </a:lnSpc>
              <a:buFont typeface="Wingdings" panose="05000000000000000000" pitchFamily="2" charset="2"/>
              <a:buChar char="§"/>
            </a:pPr>
            <a:r>
              <a:rPr lang="fr-FR" sz="2400" dirty="0" smtClean="0">
                <a:latin typeface="Times New Roman" panose="02020603050405020304" pitchFamily="18" charset="0"/>
                <a:cs typeface="Times New Roman" panose="02020603050405020304" pitchFamily="18" charset="0"/>
              </a:rPr>
              <a:t>Check the centrifuge to </a:t>
            </a:r>
            <a:r>
              <a:rPr lang="fr-FR" sz="2400" dirty="0" err="1" smtClean="0">
                <a:latin typeface="Times New Roman" panose="02020603050405020304" pitchFamily="18" charset="0"/>
                <a:cs typeface="Times New Roman" panose="02020603050405020304" pitchFamily="18" charset="0"/>
              </a:rPr>
              <a:t>ensure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operates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properly</a:t>
            </a:r>
            <a:r>
              <a:rPr lang="fr-FR" sz="2400" dirty="0" smtClean="0">
                <a:latin typeface="Times New Roman" panose="02020603050405020304" pitchFamily="18" charset="0"/>
                <a:cs typeface="Times New Roman" panose="02020603050405020304" pitchFamily="18" charset="0"/>
              </a:rPr>
              <a:t>. </a:t>
            </a:r>
          </a:p>
          <a:p>
            <a:pPr marL="742950" lvl="1" indent="-285750">
              <a:lnSpc>
                <a:spcPct val="150000"/>
              </a:lnSpc>
              <a:buFont typeface="Wingdings" panose="05000000000000000000" pitchFamily="2" charset="2"/>
              <a:buChar char="§"/>
            </a:pP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choosing</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proper</a:t>
            </a:r>
            <a:r>
              <a:rPr lang="fr-FR" sz="2400" dirty="0" smtClean="0">
                <a:latin typeface="Times New Roman" panose="02020603050405020304" pitchFamily="18" charset="0"/>
                <a:cs typeface="Times New Roman" panose="02020603050405020304" pitchFamily="18" charset="0"/>
              </a:rPr>
              <a:t> centrifuge tubes or containers .</a:t>
            </a:r>
          </a:p>
          <a:p>
            <a:pPr marL="742950" lvl="1" indent="-285750">
              <a:lnSpc>
                <a:spcPct val="15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Fill</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preferred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liquid</a:t>
            </a:r>
            <a:r>
              <a:rPr lang="fr-FR" sz="2400" dirty="0" smtClean="0">
                <a:latin typeface="Times New Roman" panose="02020603050405020304" pitchFamily="18" charset="0"/>
                <a:cs typeface="Times New Roman" panose="02020603050405020304" pitchFamily="18" charset="0"/>
              </a:rPr>
              <a:t> in the tubes. </a:t>
            </a:r>
          </a:p>
          <a:p>
            <a:pPr marL="742950" lvl="1" indent="-285750">
              <a:lnSpc>
                <a:spcPct val="150000"/>
              </a:lnSpc>
              <a:buFont typeface="Wingdings" panose="05000000000000000000" pitchFamily="2" charset="2"/>
              <a:buChar char="§"/>
            </a:pPr>
            <a:r>
              <a:rPr lang="fr-FR" sz="2400" dirty="0" smtClean="0">
                <a:latin typeface="Times New Roman" panose="02020603050405020304" pitchFamily="18" charset="0"/>
                <a:cs typeface="Times New Roman" panose="02020603050405020304" pitchFamily="18" charset="0"/>
              </a:rPr>
              <a:t>Check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the centrifuge tubes are </a:t>
            </a:r>
            <a:r>
              <a:rPr lang="fr-FR" sz="2400" dirty="0" err="1" smtClean="0">
                <a:latin typeface="Times New Roman" panose="02020603050405020304" pitchFamily="18" charset="0"/>
                <a:cs typeface="Times New Roman" panose="02020603050405020304" pitchFamily="18" charset="0"/>
              </a:rPr>
              <a:t>balanced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weigh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each</a:t>
            </a:r>
            <a:r>
              <a:rPr lang="fr-FR" sz="2400" dirty="0" smtClean="0">
                <a:latin typeface="Times New Roman" panose="02020603050405020304" pitchFamily="18" charset="0"/>
                <a:cs typeface="Times New Roman" panose="02020603050405020304" pitchFamily="18" charset="0"/>
              </a:rPr>
              <a:t> tube </a:t>
            </a:r>
            <a:r>
              <a:rPr lang="fr-FR" sz="2400" dirty="0" err="1" smtClean="0">
                <a:latin typeface="Times New Roman" panose="02020603050405020304" pitchFamily="18" charset="0"/>
                <a:cs typeface="Times New Roman" panose="02020603050405020304" pitchFamily="18" charset="0"/>
              </a:rPr>
              <a:t>separately</a:t>
            </a:r>
            <a:r>
              <a:rPr lang="fr-FR" sz="2400" dirty="0" smtClean="0">
                <a:latin typeface="Times New Roman" panose="02020603050405020304" pitchFamily="18" charset="0"/>
                <a:cs typeface="Times New Roman" panose="02020603050405020304" pitchFamily="18" charset="0"/>
              </a:rPr>
              <a:t> on a </a:t>
            </a:r>
            <a:r>
              <a:rPr lang="fr-FR" sz="2400" dirty="0" err="1" smtClean="0">
                <a:latin typeface="Times New Roman" panose="02020603050405020304" pitchFamily="18" charset="0"/>
                <a:cs typeface="Times New Roman" panose="02020603050405020304" pitchFamily="18" charset="0"/>
              </a:rPr>
              <a:t>scale</a:t>
            </a:r>
            <a:r>
              <a:rPr lang="fr-FR" sz="2400" dirty="0" smtClean="0">
                <a:latin typeface="Times New Roman" panose="02020603050405020304" pitchFamily="18" charset="0"/>
                <a:cs typeface="Times New Roman" panose="02020603050405020304" pitchFamily="18" charset="0"/>
              </a:rPr>
              <a:t> to </a:t>
            </a:r>
            <a:r>
              <a:rPr lang="fr-FR" sz="2400" dirty="0" err="1" smtClean="0">
                <a:latin typeface="Times New Roman" panose="02020603050405020304" pitchFamily="18" charset="0"/>
                <a:cs typeface="Times New Roman" panose="02020603050405020304" pitchFamily="18" charset="0"/>
              </a:rPr>
              <a:t>confirm</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their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weights</a:t>
            </a:r>
            <a:r>
              <a:rPr lang="fr-FR" sz="2400" dirty="0" smtClean="0">
                <a:latin typeface="Times New Roman" panose="02020603050405020304" pitchFamily="18" charset="0"/>
                <a:cs typeface="Times New Roman" panose="02020603050405020304" pitchFamily="18" charset="0"/>
              </a:rPr>
              <a:t> are </a:t>
            </a:r>
            <a:r>
              <a:rPr lang="fr-FR" sz="2400" dirty="0" err="1" smtClean="0">
                <a:latin typeface="Times New Roman" panose="02020603050405020304" pitchFamily="18" charset="0"/>
                <a:cs typeface="Times New Roman" panose="02020603050405020304" pitchFamily="18" charset="0"/>
              </a:rPr>
              <a:t>equal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Avoid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balancing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solely</a:t>
            </a:r>
            <a:r>
              <a:rPr lang="fr-FR" sz="2400" dirty="0" smtClean="0">
                <a:latin typeface="Times New Roman" panose="02020603050405020304" pitchFamily="18" charset="0"/>
                <a:cs typeface="Times New Roman" panose="02020603050405020304" pitchFamily="18" charset="0"/>
              </a:rPr>
              <a:t> on volume! This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especially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true</a:t>
            </a:r>
            <a:r>
              <a:rPr lang="fr-FR" sz="2400" dirty="0" smtClean="0">
                <a:latin typeface="Times New Roman" panose="02020603050405020304" pitchFamily="18" charset="0"/>
                <a:cs typeface="Times New Roman" panose="02020603050405020304" pitchFamily="18" charset="0"/>
              </a:rPr>
              <a:t> for solutions </a:t>
            </a:r>
            <a:r>
              <a:rPr lang="fr-FR" sz="2400" dirty="0" err="1" smtClean="0">
                <a:latin typeface="Times New Roman" panose="02020603050405020304" pitchFamily="18" charset="0"/>
                <a:cs typeface="Times New Roman" panose="02020603050405020304" pitchFamily="18" charset="0"/>
              </a:rPr>
              <a:t>containing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various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sample</a:t>
            </a:r>
            <a:r>
              <a:rPr lang="fr-FR" sz="2400" dirty="0" smtClean="0">
                <a:latin typeface="Times New Roman" panose="02020603050405020304" pitchFamily="18" charset="0"/>
                <a:cs typeface="Times New Roman" panose="02020603050405020304" pitchFamily="18" charset="0"/>
              </a:rPr>
              <a:t> types or </a:t>
            </a:r>
            <a:r>
              <a:rPr lang="fr-FR" sz="2400" dirty="0" err="1" smtClean="0">
                <a:latin typeface="Times New Roman" panose="02020603050405020304" pitchFamily="18" charset="0"/>
                <a:cs typeface="Times New Roman" panose="02020603050405020304" pitchFamily="18" charset="0"/>
              </a:rPr>
              <a:t>varied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sample</a:t>
            </a:r>
            <a:r>
              <a:rPr lang="fr-FR" sz="2400" dirty="0" smtClean="0">
                <a:latin typeface="Times New Roman" panose="02020603050405020304" pitchFamily="18" charset="0"/>
                <a:cs typeface="Times New Roman" panose="02020603050405020304" pitchFamily="18" charset="0"/>
              </a:rPr>
              <a:t> concentrations.</a:t>
            </a:r>
          </a:p>
          <a:p>
            <a:pPr marL="742950" lvl="1" indent="-285750">
              <a:lnSpc>
                <a:spcPct val="15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Screw</a:t>
            </a:r>
            <a:r>
              <a:rPr lang="fr-FR" sz="2400" dirty="0" smtClean="0">
                <a:latin typeface="Times New Roman" panose="02020603050405020304" pitchFamily="18" charset="0"/>
                <a:cs typeface="Times New Roman" panose="02020603050405020304" pitchFamily="18" charset="0"/>
              </a:rPr>
              <a:t> the centrifuge tubes’ </a:t>
            </a:r>
            <a:r>
              <a:rPr lang="fr-FR" sz="2400" dirty="0" err="1" smtClean="0">
                <a:latin typeface="Times New Roman" panose="02020603050405020304" pitchFamily="18" charset="0"/>
                <a:cs typeface="Times New Roman" panose="02020603050405020304" pitchFamily="18" charset="0"/>
              </a:rPr>
              <a:t>lids</a:t>
            </a:r>
            <a:r>
              <a:rPr lang="fr-FR" sz="2400" dirty="0" smtClean="0">
                <a:latin typeface="Times New Roman" panose="02020603050405020304" pitchFamily="18" charset="0"/>
                <a:cs typeface="Times New Roman" panose="02020603050405020304" pitchFamily="18" charset="0"/>
              </a:rPr>
              <a:t> on </a:t>
            </a:r>
            <a:r>
              <a:rPr lang="fr-FR" sz="2400" dirty="0" err="1" smtClean="0">
                <a:latin typeface="Times New Roman" panose="02020603050405020304" pitchFamily="18" charset="0"/>
                <a:cs typeface="Times New Roman" panose="02020603050405020304" pitchFamily="18" charset="0"/>
              </a:rPr>
              <a:t>firmly</a:t>
            </a:r>
            <a:r>
              <a:rPr lang="fr-FR" sz="2400" dirty="0" smtClean="0">
                <a:latin typeface="Times New Roman" panose="02020603050405020304" pitchFamily="18" charset="0"/>
                <a:cs typeface="Times New Roman" panose="02020603050405020304" pitchFamily="18" charset="0"/>
              </a:rPr>
              <a:t>.</a:t>
            </a:r>
          </a:p>
          <a:p>
            <a:pPr marL="742950" lvl="1" indent="-285750">
              <a:lnSpc>
                <a:spcPct val="15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Before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inserting</a:t>
            </a:r>
            <a:r>
              <a:rPr lang="fr-FR" sz="2400" dirty="0" smtClean="0">
                <a:latin typeface="Times New Roman" panose="02020603050405020304" pitchFamily="18" charset="0"/>
                <a:cs typeface="Times New Roman" panose="02020603050405020304" pitchFamily="18" charset="0"/>
              </a:rPr>
              <a:t> the centrifuge tubes, </a:t>
            </a:r>
            <a:r>
              <a:rPr lang="fr-FR" sz="2400" dirty="0" err="1" smtClean="0">
                <a:latin typeface="Times New Roman" panose="02020603050405020304" pitchFamily="18" charset="0"/>
                <a:cs typeface="Times New Roman" panose="02020603050405020304" pitchFamily="18" charset="0"/>
              </a:rPr>
              <a:t>ensure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their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exteriors</a:t>
            </a:r>
            <a:r>
              <a:rPr lang="fr-FR" sz="2400" dirty="0" smtClean="0">
                <a:latin typeface="Times New Roman" panose="02020603050405020304" pitchFamily="18" charset="0"/>
                <a:cs typeface="Times New Roman" panose="02020603050405020304" pitchFamily="18" charset="0"/>
              </a:rPr>
              <a:t> are dry and clean.</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845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2389" y="0"/>
            <a:ext cx="10686197" cy="6740307"/>
          </a:xfrm>
          <a:prstGeom prst="rect">
            <a:avLst/>
          </a:prstGeom>
        </p:spPr>
        <p:txBody>
          <a:bodyPr wrap="square">
            <a:spAutoFit/>
          </a:bodyPr>
          <a:lstStyle/>
          <a:p>
            <a:pPr marL="285750" indent="-285750" algn="just">
              <a:lnSpc>
                <a:spcPct val="20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Shut</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lid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Ensure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lid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fits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tightly</a:t>
            </a:r>
            <a:r>
              <a:rPr lang="fr-FR" sz="2400" dirty="0" smtClean="0">
                <a:latin typeface="Times New Roman" panose="02020603050405020304" pitchFamily="18" charset="0"/>
                <a:cs typeface="Times New Roman" panose="02020603050405020304" pitchFamily="18" charset="0"/>
              </a:rPr>
              <a:t>.</a:t>
            </a:r>
          </a:p>
          <a:p>
            <a:pPr marL="285750" indent="-285750" algn="just">
              <a:lnSpc>
                <a:spcPct val="200000"/>
              </a:lnSpc>
              <a:buFont typeface="Wingdings" panose="05000000000000000000" pitchFamily="2" charset="2"/>
              <a:buChar char="§"/>
            </a:pPr>
            <a:r>
              <a:rPr lang="fr-FR" sz="2400" dirty="0" smtClean="0">
                <a:latin typeface="Times New Roman" panose="02020603050405020304" pitchFamily="18" charset="0"/>
                <a:cs typeface="Times New Roman" panose="02020603050405020304" pitchFamily="18" charset="0"/>
              </a:rPr>
              <a:t>Configure the </a:t>
            </a:r>
            <a:r>
              <a:rPr lang="fr-FR" sz="2400" dirty="0" err="1" smtClean="0">
                <a:latin typeface="Times New Roman" panose="02020603050405020304" pitchFamily="18" charset="0"/>
                <a:cs typeface="Times New Roman" panose="02020603050405020304" pitchFamily="18" charset="0"/>
              </a:rPr>
              <a:t>run</a:t>
            </a:r>
            <a:r>
              <a:rPr lang="fr-FR" sz="2400" dirty="0" smtClean="0">
                <a:latin typeface="Times New Roman" panose="02020603050405020304" pitchFamily="18" charset="0"/>
                <a:cs typeface="Times New Roman" panose="02020603050405020304" pitchFamily="18" charset="0"/>
              </a:rPr>
              <a:t> time and speed.</a:t>
            </a:r>
          </a:p>
          <a:p>
            <a:pPr marL="285750" indent="-285750" algn="just">
              <a:lnSpc>
                <a:spcPct val="20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Turn</a:t>
            </a:r>
            <a:r>
              <a:rPr lang="fr-FR" sz="2400" dirty="0" smtClean="0">
                <a:latin typeface="Times New Roman" panose="02020603050405020304" pitchFamily="18" charset="0"/>
                <a:cs typeface="Times New Roman" panose="02020603050405020304" pitchFamily="18" charset="0"/>
              </a:rPr>
              <a:t> the centrifuge off and </a:t>
            </a:r>
            <a:r>
              <a:rPr lang="fr-FR" sz="2400" dirty="0" err="1" smtClean="0">
                <a:latin typeface="Times New Roman" panose="02020603050405020304" pitchFamily="18" charset="0"/>
                <a:cs typeface="Times New Roman" panose="02020603050405020304" pitchFamily="18" charset="0"/>
              </a:rPr>
              <a:t>remove</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sample</a:t>
            </a:r>
            <a:r>
              <a:rPr lang="fr-FR" sz="2400" dirty="0" smtClean="0">
                <a:latin typeface="Times New Roman" panose="02020603050405020304" pitchFamily="18" charset="0"/>
                <a:cs typeface="Times New Roman" panose="02020603050405020304" pitchFamily="18" charset="0"/>
              </a:rPr>
              <a:t> as </a:t>
            </a:r>
            <a:r>
              <a:rPr lang="fr-FR" sz="2400" dirty="0" err="1" smtClean="0">
                <a:latin typeface="Times New Roman" panose="02020603050405020304" pitchFamily="18" charset="0"/>
                <a:cs typeface="Times New Roman" panose="02020603050405020304" pitchFamily="18" charset="0"/>
              </a:rPr>
              <a:t>soon</a:t>
            </a:r>
            <a:r>
              <a:rPr lang="fr-FR" sz="2400" dirty="0" smtClean="0">
                <a:latin typeface="Times New Roman" panose="02020603050405020304" pitchFamily="18" charset="0"/>
                <a:cs typeface="Times New Roman" panose="02020603050405020304" pitchFamily="18" charset="0"/>
              </a:rPr>
              <a:t> as </a:t>
            </a:r>
            <a:r>
              <a:rPr lang="fr-FR" sz="2400" dirty="0" err="1" smtClean="0">
                <a:latin typeface="Times New Roman" panose="02020603050405020304" pitchFamily="18" charset="0"/>
                <a:cs typeface="Times New Roman" panose="02020603050405020304" pitchFamily="18" charset="0"/>
              </a:rPr>
              <a:t>you</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hear</a:t>
            </a:r>
            <a:r>
              <a:rPr lang="fr-FR" sz="2400" dirty="0" smtClean="0">
                <a:latin typeface="Times New Roman" panose="02020603050405020304" pitchFamily="18" charset="0"/>
                <a:cs typeface="Times New Roman" panose="02020603050405020304" pitchFamily="18" charset="0"/>
              </a:rPr>
              <a:t> an </a:t>
            </a:r>
            <a:r>
              <a:rPr lang="fr-FR" sz="2400" dirty="0" err="1" smtClean="0">
                <a:latin typeface="Times New Roman" panose="02020603050405020304" pitchFamily="18" charset="0"/>
                <a:cs typeface="Times New Roman" panose="02020603050405020304" pitchFamily="18" charset="0"/>
              </a:rPr>
              <a:t>odd</a:t>
            </a:r>
            <a:r>
              <a:rPr lang="fr-FR" sz="2400" dirty="0" smtClean="0">
                <a:latin typeface="Times New Roman" panose="02020603050405020304" pitchFamily="18" charset="0"/>
                <a:cs typeface="Times New Roman" panose="02020603050405020304" pitchFamily="18" charset="0"/>
              </a:rPr>
              <a:t> noise or </a:t>
            </a:r>
            <a:r>
              <a:rPr lang="fr-FR" sz="2400" dirty="0" err="1" smtClean="0">
                <a:latin typeface="Times New Roman" panose="02020603050405020304" pitchFamily="18" charset="0"/>
                <a:cs typeface="Times New Roman" panose="02020603050405020304" pitchFamily="18" charset="0"/>
              </a:rPr>
              <a:t>feel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strong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shaking</a:t>
            </a:r>
            <a:r>
              <a:rPr lang="fr-FR" sz="2400" dirty="0" smtClean="0">
                <a:latin typeface="Times New Roman" panose="02020603050405020304" pitchFamily="18" charset="0"/>
                <a:cs typeface="Times New Roman" panose="02020603050405020304" pitchFamily="18" charset="0"/>
              </a:rPr>
              <a:t>. </a:t>
            </a:r>
          </a:p>
          <a:p>
            <a:pPr marL="285750" indent="-285750" algn="just">
              <a:lnSpc>
                <a:spcPct val="20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After</a:t>
            </a:r>
            <a:r>
              <a:rPr lang="fr-FR" sz="2400" dirty="0" smtClean="0">
                <a:latin typeface="Times New Roman" panose="02020603050405020304" pitchFamily="18" charset="0"/>
                <a:cs typeface="Times New Roman" panose="02020603050405020304" pitchFamily="18" charset="0"/>
              </a:rPr>
              <a:t> the centrifuge has </a:t>
            </a:r>
            <a:r>
              <a:rPr lang="fr-FR" sz="2400" dirty="0" err="1" smtClean="0">
                <a:latin typeface="Times New Roman" panose="02020603050405020304" pitchFamily="18" charset="0"/>
                <a:cs typeface="Times New Roman" panose="02020603050405020304" pitchFamily="18" charset="0"/>
              </a:rPr>
              <a:t>finished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its</a:t>
            </a:r>
            <a:r>
              <a:rPr lang="fr-FR" sz="2400" dirty="0" smtClean="0">
                <a:latin typeface="Times New Roman" panose="02020603050405020304" pitchFamily="18" charset="0"/>
                <a:cs typeface="Times New Roman" panose="02020603050405020304" pitchFamily="18" charset="0"/>
              </a:rPr>
              <a:t> cycle, </a:t>
            </a:r>
            <a:r>
              <a:rPr lang="fr-FR" sz="2400" dirty="0" err="1" smtClean="0">
                <a:latin typeface="Times New Roman" panose="02020603050405020304" pitchFamily="18" charset="0"/>
                <a:cs typeface="Times New Roman" panose="02020603050405020304" pitchFamily="18" charset="0"/>
              </a:rPr>
              <a:t>wait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until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has </a:t>
            </a:r>
            <a:r>
              <a:rPr lang="fr-FR" sz="2400" dirty="0" err="1" smtClean="0">
                <a:latin typeface="Times New Roman" panose="02020603050405020304" pitchFamily="18" charset="0"/>
                <a:cs typeface="Times New Roman" panose="02020603050405020304" pitchFamily="18" charset="0"/>
              </a:rPr>
              <a:t>stopped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rotating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before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opening</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cover</a:t>
            </a:r>
            <a:r>
              <a:rPr lang="fr-FR" sz="2400" dirty="0" smtClean="0">
                <a:latin typeface="Times New Roman" panose="02020603050405020304" pitchFamily="18" charset="0"/>
                <a:cs typeface="Times New Roman" panose="02020603050405020304" pitchFamily="18" charset="0"/>
              </a:rPr>
              <a:t>. </a:t>
            </a:r>
          </a:p>
          <a:p>
            <a:pPr marL="285750" indent="-285750" algn="just">
              <a:lnSpc>
                <a:spcPct val="20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Mechanical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failure</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harm</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might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result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from</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prematurely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stopping</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equipment</a:t>
            </a:r>
            <a:r>
              <a:rPr lang="fr-FR" sz="2400" dirty="0" smtClean="0">
                <a:latin typeface="Times New Roman" panose="02020603050405020304" pitchFamily="18" charset="0"/>
                <a:cs typeface="Times New Roman" panose="02020603050405020304" pitchFamily="18" charset="0"/>
              </a:rPr>
              <a:t>.</a:t>
            </a:r>
          </a:p>
          <a:p>
            <a:pPr marL="285750" indent="-285750" algn="just">
              <a:lnSpc>
                <a:spcPct val="200000"/>
              </a:lnSpc>
              <a:buFont typeface="Wingdings" panose="05000000000000000000" pitchFamily="2" charset="2"/>
              <a:buChar char="§"/>
            </a:pPr>
            <a:r>
              <a:rPr lang="fr-FR" sz="2400" dirty="0" err="1" smtClean="0">
                <a:latin typeface="Times New Roman" panose="02020603050405020304" pitchFamily="18" charset="0"/>
                <a:cs typeface="Times New Roman" panose="02020603050405020304" pitchFamily="18" charset="0"/>
              </a:rPr>
              <a:t>Samples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can</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taken</a:t>
            </a:r>
            <a:r>
              <a:rPr lang="fr-FR" sz="2400" dirty="0" smtClean="0">
                <a:latin typeface="Times New Roman" panose="02020603050405020304" pitchFamily="18" charset="0"/>
                <a:cs typeface="Times New Roman" panose="02020603050405020304" pitchFamily="18" charset="0"/>
              </a:rPr>
              <a:t> out of the centrifuge once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has </a:t>
            </a:r>
            <a:r>
              <a:rPr lang="fr-FR" sz="2400" dirty="0" err="1" smtClean="0">
                <a:latin typeface="Times New Roman" panose="02020603050405020304" pitchFamily="18" charset="0"/>
                <a:cs typeface="Times New Roman" panose="02020603050405020304" pitchFamily="18" charset="0"/>
              </a:rPr>
              <a:t>stopped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spinning</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21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7230" y="0"/>
            <a:ext cx="4788490" cy="916982"/>
          </a:xfrm>
          <a:prstGeom prst="rect">
            <a:avLst/>
          </a:prstGeom>
        </p:spPr>
        <p:txBody>
          <a:bodyPr wrap="none">
            <a:spAutoFit/>
          </a:bodyPr>
          <a:lstStyle/>
          <a:p>
            <a:pPr lvl="0" algn="just">
              <a:lnSpc>
                <a:spcPct val="150000"/>
              </a:lnSpc>
              <a:spcAft>
                <a:spcPts val="800"/>
              </a:spcAft>
              <a:buSzPts val="1000"/>
              <a:tabLst>
                <a:tab pos="457200" algn="l"/>
              </a:tabLst>
            </a:pPr>
            <a:r>
              <a:rPr lang="fr-FR" sz="4000" b="1" dirty="0" smtClean="0">
                <a:effectLst/>
                <a:latin typeface="Times New Roman" panose="02020603050405020304" pitchFamily="18" charset="0"/>
                <a:ea typeface="Calibri" panose="020F0502020204030204" pitchFamily="34" charset="0"/>
                <a:cs typeface="Arial" panose="020B0604020202020204" pitchFamily="34" charset="0"/>
              </a:rPr>
              <a:t>Parts of a Centrifuge</a:t>
            </a:r>
            <a:endParaRPr lang="fr-FR"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7243236" y="1307423"/>
            <a:ext cx="4753145" cy="3673121"/>
          </a:xfrm>
          <a:prstGeom prst="rect">
            <a:avLst/>
          </a:prstGeom>
        </p:spPr>
        <p:txBody>
          <a:bodyPr wrap="square">
            <a:spAutoFit/>
          </a:bodyPr>
          <a:lstStyle/>
          <a:p>
            <a:pPr algn="just">
              <a:lnSpc>
                <a:spcPct val="200000"/>
              </a:lnSpc>
            </a:pPr>
            <a:r>
              <a:rPr lang="fr-FR" sz="2400" b="1" dirty="0" smtClean="0">
                <a:latin typeface="Times New Roman" panose="02020603050405020304" pitchFamily="18" charset="0"/>
                <a:cs typeface="Times New Roman" panose="02020603050405020304" pitchFamily="18" charset="0"/>
              </a:rPr>
              <a:t>1, Electric Motors: </a:t>
            </a:r>
            <a:r>
              <a:rPr lang="fr-FR" sz="2400" dirty="0" smtClean="0">
                <a:latin typeface="Times New Roman" panose="02020603050405020304" pitchFamily="18" charset="0"/>
                <a:cs typeface="Times New Roman" panose="02020603050405020304" pitchFamily="18" charset="0"/>
              </a:rPr>
              <a:t>créâtes the spin.</a:t>
            </a:r>
          </a:p>
          <a:p>
            <a:pPr algn="just">
              <a:lnSpc>
                <a:spcPct val="200000"/>
              </a:lnSpc>
            </a:pPr>
            <a:r>
              <a:rPr lang="fr-FR" sz="2400" b="1" dirty="0" smtClean="0">
                <a:latin typeface="Times New Roman" panose="02020603050405020304" pitchFamily="18" charset="0"/>
                <a:cs typeface="Times New Roman" panose="02020603050405020304" pitchFamily="18" charset="0"/>
              </a:rPr>
              <a:t>2, </a:t>
            </a:r>
            <a:r>
              <a:rPr lang="en-US" sz="2400" b="1" dirty="0" smtClean="0">
                <a:latin typeface="Times New Roman" panose="02020603050405020304" pitchFamily="18" charset="0"/>
                <a:cs typeface="Times New Roman" panose="02020603050405020304" pitchFamily="18" charset="0"/>
              </a:rPr>
              <a:t>Rotor assembly: </a:t>
            </a:r>
            <a:r>
              <a:rPr lang="en-US" sz="2400" dirty="0" smtClean="0">
                <a:latin typeface="Times New Roman" panose="02020603050405020304" pitchFamily="18" charset="0"/>
                <a:cs typeface="Times New Roman" panose="02020603050405020304" pitchFamily="18" charset="0"/>
              </a:rPr>
              <a:t>A drive shaft and a rotor comprise the rotor assembly. There are mainly three types of rotors:</a:t>
            </a:r>
          </a:p>
        </p:txBody>
      </p:sp>
      <p:pic>
        <p:nvPicPr>
          <p:cNvPr id="5" name="Image 4"/>
          <p:cNvPicPr>
            <a:picLocks noChangeAspect="1"/>
          </p:cNvPicPr>
          <p:nvPr/>
        </p:nvPicPr>
        <p:blipFill>
          <a:blip r:embed="rId2"/>
          <a:stretch>
            <a:fillRect/>
          </a:stretch>
        </p:blipFill>
        <p:spPr>
          <a:xfrm>
            <a:off x="622855" y="1875036"/>
            <a:ext cx="6620382" cy="4662242"/>
          </a:xfrm>
          <a:prstGeom prst="rect">
            <a:avLst/>
          </a:prstGeom>
        </p:spPr>
      </p:pic>
    </p:spTree>
    <p:extLst>
      <p:ext uri="{BB962C8B-B14F-4D97-AF65-F5344CB8AC3E}">
        <p14:creationId xmlns:p14="http://schemas.microsoft.com/office/powerpoint/2010/main" val="335388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91869" y="519837"/>
            <a:ext cx="5227092" cy="5122941"/>
          </a:xfrm>
          <a:prstGeom prst="rect">
            <a:avLst/>
          </a:prstGeom>
        </p:spPr>
        <p:txBody>
          <a:bodyPr wrap="square">
            <a:spAutoFit/>
          </a:bodyPr>
          <a:lstStyle/>
          <a:p>
            <a:pPr algn="just">
              <a:lnSpc>
                <a:spcPct val="150000"/>
              </a:lnSpc>
            </a:pPr>
            <a:r>
              <a:rPr lang="en-US" sz="2000" b="1" dirty="0" smtClean="0">
                <a:latin typeface="Times New Roman" panose="02020603050405020304" pitchFamily="18" charset="0"/>
                <a:cs typeface="Times New Roman" panose="02020603050405020304" pitchFamily="18" charset="0"/>
              </a:rPr>
              <a:t>A, Fixed angle rotors: </a:t>
            </a:r>
            <a:r>
              <a:rPr lang="en-US" sz="2000" dirty="0" smtClean="0">
                <a:latin typeface="Times New Roman" panose="02020603050405020304" pitchFamily="18" charset="0"/>
                <a:cs typeface="Times New Roman" panose="02020603050405020304" pitchFamily="18" charset="0"/>
              </a:rPr>
              <a:t>These rotors hold the tubes at an angle of 14 to 40° to the vertical such that particles travel a short distance while moving radially outwards and are used in differential centrifugation. The sedimentation takes place at the walls of the tubes at an angle since the sedimentation direction is the same as the direction of centrifugal force. The pellets (cluster of sediments) later settle at the corner of the base and the wall surface after colliding with the wall surface.</a:t>
            </a:r>
            <a:endParaRPr lang="en-US" sz="2000" dirty="0" smtClean="0">
              <a:latin typeface="Times New Roman" panose="02020603050405020304" pitchFamily="18" charset="0"/>
              <a:cs typeface="Times New Roman" panose="02020603050405020304" pitchFamily="18" charset="0"/>
            </a:endParaRPr>
          </a:p>
        </p:txBody>
      </p:sp>
      <p:pic>
        <p:nvPicPr>
          <p:cNvPr id="3" name="Picture 2" descr="Rotor typ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406" y="-228599"/>
            <a:ext cx="5931325" cy="691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3142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32813" y="226680"/>
            <a:ext cx="5131558" cy="5565947"/>
          </a:xfrm>
          <a:prstGeom prst="rect">
            <a:avLst/>
          </a:prstGeom>
        </p:spPr>
        <p:txBody>
          <a:bodyPr wrap="square">
            <a:sp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B, Swinging bucket/ Horizontal rotors: </a:t>
            </a:r>
            <a:r>
              <a:rPr lang="en-US" sz="2400" dirty="0" smtClean="0">
                <a:latin typeface="Times New Roman" panose="02020603050405020304" pitchFamily="18" charset="0"/>
                <a:cs typeface="Times New Roman" panose="02020603050405020304" pitchFamily="18" charset="0"/>
              </a:rPr>
              <a:t>These rotors, along with the centrifuge tubes, swing out to a horizontal position during the time of acceleration such that particles travel a longer distance, thereby facilitating easier separation of supernatant from the pellet. These types of motors are employed in density gradient centrifugation.</a:t>
            </a:r>
            <a:endParaRPr lang="en-US" sz="2400" dirty="0" smtClean="0">
              <a:latin typeface="Times New Roman" panose="02020603050405020304" pitchFamily="18" charset="0"/>
              <a:cs typeface="Times New Roman" panose="02020603050405020304" pitchFamily="18" charset="0"/>
            </a:endParaRPr>
          </a:p>
        </p:txBody>
      </p:sp>
      <p:pic>
        <p:nvPicPr>
          <p:cNvPr id="3" name="Picture 2" descr="Rotor typ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406" y="-228599"/>
            <a:ext cx="5931325" cy="691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3612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otor typ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907" y="-133065"/>
            <a:ext cx="5931325" cy="6912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151427" y="263062"/>
            <a:ext cx="4649337" cy="6119945"/>
          </a:xfrm>
          <a:prstGeom prst="rect">
            <a:avLst/>
          </a:prstGeom>
        </p:spPr>
        <p:txBody>
          <a:bodyPr wrap="square">
            <a:spAutoFit/>
          </a:bodyPr>
          <a:lstStyle/>
          <a:p>
            <a:pPr algn="just">
              <a:lnSpc>
                <a:spcPct val="150000"/>
              </a:lnSpc>
            </a:pPr>
            <a:r>
              <a:rPr lang="fr-FR" sz="2400" b="1" dirty="0" smtClean="0">
                <a:latin typeface="Times New Roman" panose="02020603050405020304" pitchFamily="18" charset="0"/>
                <a:cs typeface="Times New Roman" panose="02020603050405020304" pitchFamily="18" charset="0"/>
              </a:rPr>
              <a:t>C, Vertical rotors: </a:t>
            </a:r>
            <a:r>
              <a:rPr lang="fr-FR" sz="2400" dirty="0" err="1" smtClean="0">
                <a:latin typeface="Times New Roman" panose="02020603050405020304" pitchFamily="18" charset="0"/>
                <a:cs typeface="Times New Roman" panose="02020603050405020304" pitchFamily="18" charset="0"/>
              </a:rPr>
              <a:t>These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hold</a:t>
            </a:r>
            <a:r>
              <a:rPr lang="fr-FR" sz="2400" dirty="0" smtClean="0">
                <a:latin typeface="Times New Roman" panose="02020603050405020304" pitchFamily="18" charset="0"/>
                <a:cs typeface="Times New Roman" panose="02020603050405020304" pitchFamily="18" charset="0"/>
              </a:rPr>
              <a:t> the tubes </a:t>
            </a:r>
            <a:r>
              <a:rPr lang="fr-FR" sz="2400" dirty="0" err="1" smtClean="0">
                <a:latin typeface="Times New Roman" panose="02020603050405020304" pitchFamily="18" charset="0"/>
                <a:cs typeface="Times New Roman" panose="02020603050405020304" pitchFamily="18" charset="0"/>
              </a:rPr>
              <a:t>vertically</a:t>
            </a:r>
            <a:r>
              <a:rPr lang="fr-FR" sz="2400" dirty="0" smtClean="0">
                <a:latin typeface="Times New Roman" panose="02020603050405020304" pitchFamily="18" charset="0"/>
                <a:cs typeface="Times New Roman" panose="02020603050405020304" pitchFamily="18" charset="0"/>
              </a:rPr>
              <a:t>, i.e., </a:t>
            </a:r>
            <a:r>
              <a:rPr lang="fr-FR" sz="2400" dirty="0" err="1" smtClean="0">
                <a:latin typeface="Times New Roman" panose="02020603050405020304" pitchFamily="18" charset="0"/>
                <a:cs typeface="Times New Roman" panose="02020603050405020304" pitchFamily="18" charset="0"/>
              </a:rPr>
              <a:t>parallel</a:t>
            </a:r>
            <a:r>
              <a:rPr lang="fr-FR" sz="2400" dirty="0" smtClean="0">
                <a:latin typeface="Times New Roman" panose="02020603050405020304" pitchFamily="18" charset="0"/>
                <a:cs typeface="Times New Roman" panose="02020603050405020304" pitchFamily="18" charset="0"/>
              </a:rPr>
              <a:t> to the </a:t>
            </a:r>
            <a:r>
              <a:rPr lang="fr-FR" sz="2400" dirty="0" err="1" smtClean="0">
                <a:latin typeface="Times New Roman" panose="02020603050405020304" pitchFamily="18" charset="0"/>
                <a:cs typeface="Times New Roman" panose="02020603050405020304" pitchFamily="18" charset="0"/>
              </a:rPr>
              <a:t>motor</a:t>
            </a:r>
            <a:r>
              <a:rPr lang="fr-FR" sz="2400" dirty="0" smtClean="0">
                <a:latin typeface="Times New Roman" panose="02020603050405020304" pitchFamily="18" charset="0"/>
                <a:cs typeface="Times New Roman" panose="02020603050405020304" pitchFamily="18" charset="0"/>
              </a:rPr>
              <a:t> axis, and the </a:t>
            </a:r>
            <a:r>
              <a:rPr lang="fr-FR" sz="2400" dirty="0" err="1" smtClean="0">
                <a:latin typeface="Times New Roman" panose="02020603050405020304" pitchFamily="18" charset="0"/>
                <a:cs typeface="Times New Roman" panose="02020603050405020304" pitchFamily="18" charset="0"/>
              </a:rPr>
              <a:t>particles</a:t>
            </a:r>
            <a:r>
              <a:rPr lang="fr-FR" sz="2400" dirty="0" smtClean="0">
                <a:latin typeface="Times New Roman" panose="02020603050405020304" pitchFamily="18" charset="0"/>
                <a:cs typeface="Times New Roman" panose="02020603050405020304" pitchFamily="18" charset="0"/>
              </a:rPr>
              <a:t> move </a:t>
            </a:r>
            <a:r>
              <a:rPr lang="fr-FR" sz="2400" dirty="0" err="1" smtClean="0">
                <a:latin typeface="Times New Roman" panose="02020603050405020304" pitchFamily="18" charset="0"/>
                <a:cs typeface="Times New Roman" panose="02020603050405020304" pitchFamily="18" charset="0"/>
              </a:rPr>
              <a:t>shorter</a:t>
            </a:r>
            <a:r>
              <a:rPr lang="fr-FR" sz="2400" dirty="0" smtClean="0">
                <a:latin typeface="Times New Roman" panose="02020603050405020304" pitchFamily="18" charset="0"/>
                <a:cs typeface="Times New Roman" panose="02020603050405020304" pitchFamily="18" charset="0"/>
              </a:rPr>
              <a:t> distances </a:t>
            </a:r>
            <a:r>
              <a:rPr lang="fr-FR" sz="2400" dirty="0" err="1" smtClean="0">
                <a:latin typeface="Times New Roman" panose="02020603050405020304" pitchFamily="18" charset="0"/>
                <a:cs typeface="Times New Roman" panose="02020603050405020304" pitchFamily="18" charset="0"/>
              </a:rPr>
              <a:t>with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shorter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periods</a:t>
            </a:r>
            <a:r>
              <a:rPr lang="fr-FR" sz="2400" dirty="0" smtClean="0">
                <a:latin typeface="Times New Roman" panose="02020603050405020304" pitchFamily="18" charset="0"/>
                <a:cs typeface="Times New Roman" panose="02020603050405020304" pitchFamily="18" charset="0"/>
              </a:rPr>
              <a:t> for </a:t>
            </a:r>
            <a:r>
              <a:rPr lang="fr-FR" sz="2400" dirty="0" err="1" smtClean="0">
                <a:latin typeface="Times New Roman" panose="02020603050405020304" pitchFamily="18" charset="0"/>
                <a:cs typeface="Times New Roman" panose="02020603050405020304" pitchFamily="18" charset="0"/>
              </a:rPr>
              <a:t>separation</a:t>
            </a:r>
            <a:r>
              <a:rPr lang="fr-FR" sz="2400" dirty="0" smtClean="0">
                <a:latin typeface="Times New Roman" panose="02020603050405020304" pitchFamily="18" charset="0"/>
                <a:cs typeface="Times New Roman" panose="02020603050405020304" pitchFamily="18" charset="0"/>
              </a:rPr>
              <a:t>. It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used</a:t>
            </a:r>
            <a:r>
              <a:rPr lang="fr-FR" sz="2400" dirty="0" smtClean="0">
                <a:latin typeface="Times New Roman" panose="02020603050405020304" pitchFamily="18" charset="0"/>
                <a:cs typeface="Times New Roman" panose="02020603050405020304" pitchFamily="18" charset="0"/>
              </a:rPr>
              <a:t> for </a:t>
            </a:r>
            <a:r>
              <a:rPr lang="fr-FR" sz="2400" dirty="0" err="1" smtClean="0">
                <a:latin typeface="Times New Roman" panose="02020603050405020304" pitchFamily="18" charset="0"/>
                <a:cs typeface="Times New Roman" panose="02020603050405020304" pitchFamily="18" charset="0"/>
              </a:rPr>
              <a:t>isopycnic</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density</a:t>
            </a:r>
            <a:r>
              <a:rPr lang="fr-FR" sz="2400" dirty="0" smtClean="0">
                <a:latin typeface="Times New Roman" panose="02020603050405020304" pitchFamily="18" charset="0"/>
                <a:cs typeface="Times New Roman" panose="02020603050405020304" pitchFamily="18" charset="0"/>
              </a:rPr>
              <a:t> gradient </a:t>
            </a:r>
            <a:r>
              <a:rPr lang="fr-FR" sz="2400" dirty="0" err="1" smtClean="0">
                <a:latin typeface="Times New Roman" panose="02020603050405020304" pitchFamily="18" charset="0"/>
                <a:cs typeface="Times New Roman" panose="02020603050405020304" pitchFamily="18" charset="0"/>
              </a:rPr>
              <a:t>separation</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however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not </a:t>
            </a:r>
            <a:r>
              <a:rPr lang="fr-FR" sz="2400" dirty="0" err="1" smtClean="0">
                <a:latin typeface="Times New Roman" panose="02020603050405020304" pitchFamily="18" charset="0"/>
                <a:cs typeface="Times New Roman" panose="02020603050405020304" pitchFamily="18" charset="0"/>
              </a:rPr>
              <a:t>considered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useful</a:t>
            </a:r>
            <a:r>
              <a:rPr lang="fr-FR" sz="2400" dirty="0" smtClean="0">
                <a:latin typeface="Times New Roman" panose="02020603050405020304" pitchFamily="18" charset="0"/>
                <a:cs typeface="Times New Roman" panose="02020603050405020304" pitchFamily="18" charset="0"/>
              </a:rPr>
              <a:t> for </a:t>
            </a:r>
            <a:r>
              <a:rPr lang="fr-FR" sz="2400" dirty="0" err="1" smtClean="0">
                <a:latin typeface="Times New Roman" panose="02020603050405020304" pitchFamily="18" charset="0"/>
                <a:cs typeface="Times New Roman" panose="02020603050405020304" pitchFamily="18" charset="0"/>
              </a:rPr>
              <a:t>pelleting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because</a:t>
            </a:r>
            <a:r>
              <a:rPr lang="fr-FR" sz="2400" dirty="0" smtClean="0">
                <a:latin typeface="Times New Roman" panose="02020603050405020304" pitchFamily="18" charset="0"/>
                <a:cs typeface="Times New Roman" panose="02020603050405020304" pitchFamily="18" charset="0"/>
              </a:rPr>
              <a:t> the pellets are </a:t>
            </a:r>
            <a:r>
              <a:rPr lang="fr-FR" sz="2400" dirty="0" err="1" smtClean="0">
                <a:latin typeface="Times New Roman" panose="02020603050405020304" pitchFamily="18" charset="0"/>
                <a:cs typeface="Times New Roman" panose="02020603050405020304" pitchFamily="18" charset="0"/>
              </a:rPr>
              <a:t>spread</a:t>
            </a:r>
            <a:r>
              <a:rPr lang="fr-FR" sz="2400" dirty="0" smtClean="0">
                <a:latin typeface="Times New Roman" panose="02020603050405020304" pitchFamily="18" charset="0"/>
                <a:cs typeface="Times New Roman" panose="02020603050405020304" pitchFamily="18" charset="0"/>
              </a:rPr>
              <a:t> out </a:t>
            </a:r>
            <a:r>
              <a:rPr lang="fr-FR" sz="2400" dirty="0" err="1" smtClean="0">
                <a:latin typeface="Times New Roman" panose="02020603050405020304" pitchFamily="18" charset="0"/>
                <a:cs typeface="Times New Roman" panose="02020603050405020304" pitchFamily="18" charset="0"/>
              </a:rPr>
              <a:t>along</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entire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outer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wall</a:t>
            </a:r>
            <a:r>
              <a:rPr lang="fr-FR" sz="2400" dirty="0" smtClean="0">
                <a:latin typeface="Times New Roman" panose="02020603050405020304" pitchFamily="18" charset="0"/>
                <a:cs typeface="Times New Roman" panose="02020603050405020304" pitchFamily="18" charset="0"/>
              </a:rPr>
              <a:t> of the tube by </a:t>
            </a:r>
            <a:r>
              <a:rPr lang="fr-FR" sz="2400" dirty="0" err="1" smtClean="0">
                <a:latin typeface="Times New Roman" panose="02020603050405020304" pitchFamily="18" charset="0"/>
                <a:cs typeface="Times New Roman" panose="02020603050405020304" pitchFamily="18" charset="0"/>
              </a:rPr>
              <a:t>centrifugal</a:t>
            </a:r>
            <a:r>
              <a:rPr lang="fr-FR" sz="2400" dirty="0" smtClean="0">
                <a:latin typeface="Times New Roman" panose="02020603050405020304" pitchFamily="18" charset="0"/>
                <a:cs typeface="Times New Roman" panose="02020603050405020304" pitchFamily="18" charset="0"/>
              </a:rPr>
              <a:t> force.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685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968991"/>
            <a:ext cx="6018663" cy="4190564"/>
          </a:xfrm>
          <a:prstGeom prst="rect">
            <a:avLst/>
          </a:prstGeom>
        </p:spPr>
      </p:pic>
      <p:sp>
        <p:nvSpPr>
          <p:cNvPr id="3" name="Rectangle 2"/>
          <p:cNvSpPr/>
          <p:nvPr/>
        </p:nvSpPr>
        <p:spPr>
          <a:xfrm>
            <a:off x="5895834" y="108846"/>
            <a:ext cx="6127844" cy="6740307"/>
          </a:xfrm>
          <a:prstGeom prst="rect">
            <a:avLst/>
          </a:prstGeom>
        </p:spPr>
        <p:txBody>
          <a:bodyPr wrap="square">
            <a:spAutoFit/>
          </a:bodyPr>
          <a:lstStyle/>
          <a:p>
            <a:pPr algn="just">
              <a:lnSpc>
                <a:spcPct val="150000"/>
              </a:lnSpc>
            </a:pPr>
            <a:r>
              <a:rPr lang="fr-FR" sz="2400" b="1" dirty="0" smtClean="0">
                <a:latin typeface="Times New Roman" panose="02020603050405020304" pitchFamily="18" charset="0"/>
                <a:cs typeface="Times New Roman" panose="02020603050405020304" pitchFamily="18" charset="0"/>
              </a:rPr>
              <a:t>3) Containers: </a:t>
            </a:r>
            <a:r>
              <a:rPr lang="fr-FR" sz="2400" dirty="0" err="1" smtClean="0">
                <a:latin typeface="Times New Roman" panose="02020603050405020304" pitchFamily="18" charset="0"/>
                <a:cs typeface="Times New Roman" panose="02020603050405020304" pitchFamily="18" charset="0"/>
              </a:rPr>
              <a:t>Several</a:t>
            </a:r>
            <a:r>
              <a:rPr lang="fr-FR" sz="2400" dirty="0" smtClean="0">
                <a:latin typeface="Times New Roman" panose="02020603050405020304" pitchFamily="18" charset="0"/>
                <a:cs typeface="Times New Roman" panose="02020603050405020304" pitchFamily="18" charset="0"/>
              </a:rPr>
              <a:t> types of containers, </a:t>
            </a:r>
            <a:r>
              <a:rPr lang="fr-FR" sz="2400" dirty="0" err="1" smtClean="0">
                <a:latin typeface="Times New Roman" panose="02020603050405020304" pitchFamily="18" charset="0"/>
                <a:cs typeface="Times New Roman" panose="02020603050405020304" pitchFamily="18" charset="0"/>
              </a:rPr>
              <a:t>such</a:t>
            </a:r>
            <a:r>
              <a:rPr lang="fr-FR" sz="2400" dirty="0" smtClean="0">
                <a:latin typeface="Times New Roman" panose="02020603050405020304" pitchFamily="18" charset="0"/>
                <a:cs typeface="Times New Roman" panose="02020603050405020304" pitchFamily="18" charset="0"/>
              </a:rPr>
              <a:t> as test tubes, </a:t>
            </a:r>
            <a:r>
              <a:rPr lang="fr-FR" sz="2400" dirty="0" err="1" smtClean="0">
                <a:latin typeface="Times New Roman" panose="02020603050405020304" pitchFamily="18" charset="0"/>
                <a:cs typeface="Times New Roman" panose="02020603050405020304" pitchFamily="18" charset="0"/>
              </a:rPr>
              <a:t>blood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bags</a:t>
            </a:r>
            <a:r>
              <a:rPr lang="fr-FR" sz="2400" dirty="0" smtClean="0">
                <a:latin typeface="Times New Roman" panose="02020603050405020304" pitchFamily="18" charset="0"/>
                <a:cs typeface="Times New Roman" panose="02020603050405020304" pitchFamily="18" charset="0"/>
              </a:rPr>
              <a:t>, cuvettes, centrifuge tubes, etc., are </a:t>
            </a:r>
            <a:r>
              <a:rPr lang="fr-FR" sz="2400" dirty="0" err="1" smtClean="0">
                <a:latin typeface="Times New Roman" panose="02020603050405020304" pitchFamily="18" charset="0"/>
                <a:cs typeface="Times New Roman" panose="02020603050405020304" pitchFamily="18" charset="0"/>
              </a:rPr>
              <a:t>held</a:t>
            </a:r>
            <a:r>
              <a:rPr lang="fr-FR" sz="2400" dirty="0" smtClean="0">
                <a:latin typeface="Times New Roman" panose="02020603050405020304" pitchFamily="18" charset="0"/>
                <a:cs typeface="Times New Roman" panose="02020603050405020304" pitchFamily="18" charset="0"/>
              </a:rPr>
              <a:t> in the rotors </a:t>
            </a:r>
            <a:r>
              <a:rPr lang="fr-FR" sz="2400" dirty="0" err="1" smtClean="0">
                <a:latin typeface="Times New Roman" panose="02020603050405020304" pitchFamily="18" charset="0"/>
                <a:cs typeface="Times New Roman" panose="02020603050405020304" pitchFamily="18" charset="0"/>
              </a:rPr>
              <a:t>such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sample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rotates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along</a:t>
            </a:r>
            <a:r>
              <a:rPr lang="fr-FR" sz="2400" dirty="0" smtClean="0">
                <a:latin typeface="Times New Roman" panose="02020603050405020304" pitchFamily="18" charset="0"/>
                <a:cs typeface="Times New Roman" panose="02020603050405020304" pitchFamily="18" charset="0"/>
              </a:rPr>
              <a:t> as the rotor </a:t>
            </a:r>
            <a:r>
              <a:rPr lang="fr-FR" sz="2400" dirty="0" err="1" smtClean="0">
                <a:latin typeface="Times New Roman" panose="02020603050405020304" pitchFamily="18" charset="0"/>
                <a:cs typeface="Times New Roman" panose="02020603050405020304" pitchFamily="18" charset="0"/>
              </a:rPr>
              <a:t>rotates</a:t>
            </a:r>
            <a:r>
              <a:rPr lang="fr-FR" sz="2400" dirty="0" smtClean="0">
                <a:latin typeface="Times New Roman" panose="02020603050405020304" pitchFamily="18" charset="0"/>
                <a:cs typeface="Times New Roman" panose="02020603050405020304" pitchFamily="18" charset="0"/>
              </a:rPr>
              <a:t>.</a:t>
            </a:r>
          </a:p>
          <a:p>
            <a:pPr algn="just">
              <a:lnSpc>
                <a:spcPct val="150000"/>
              </a:lnSpc>
            </a:pPr>
            <a:r>
              <a:rPr lang="fr-FR" sz="2400" b="1" dirty="0" smtClean="0">
                <a:latin typeface="Times New Roman" panose="02020603050405020304" pitchFamily="18" charset="0"/>
                <a:cs typeface="Times New Roman" panose="02020603050405020304" pitchFamily="18" charset="0"/>
              </a:rPr>
              <a:t>4)</a:t>
            </a:r>
            <a:r>
              <a:rPr lang="fr-FR" sz="2400" dirty="0" smtClean="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Control Panel: </a:t>
            </a:r>
            <a:r>
              <a:rPr lang="fr-FR" sz="2400" dirty="0" smtClean="0">
                <a:latin typeface="Times New Roman" panose="02020603050405020304" pitchFamily="18" charset="0"/>
                <a:cs typeface="Times New Roman" panose="02020603050405020304" pitchFamily="18" charset="0"/>
              </a:rPr>
              <a:t>It serves the </a:t>
            </a:r>
            <a:r>
              <a:rPr lang="fr-FR" sz="2400" dirty="0" err="1" smtClean="0">
                <a:latin typeface="Times New Roman" panose="02020603050405020304" pitchFamily="18" charset="0"/>
                <a:cs typeface="Times New Roman" panose="02020603050405020304" pitchFamily="18" charset="0"/>
              </a:rPr>
              <a:t>purpose</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controlling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different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parameters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such</a:t>
            </a:r>
            <a:r>
              <a:rPr lang="fr-FR" sz="2400" dirty="0" smtClean="0">
                <a:latin typeface="Times New Roman" panose="02020603050405020304" pitchFamily="18" charset="0"/>
                <a:cs typeface="Times New Roman" panose="02020603050405020304" pitchFamily="18" charset="0"/>
              </a:rPr>
              <a:t> as </a:t>
            </a:r>
            <a:r>
              <a:rPr lang="fr-FR" sz="2400" dirty="0" err="1" smtClean="0">
                <a:latin typeface="Times New Roman" panose="02020603050405020304" pitchFamily="18" charset="0"/>
                <a:cs typeface="Times New Roman" panose="02020603050405020304" pitchFamily="18" charset="0"/>
              </a:rPr>
              <a:t>temperature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rotational</a:t>
            </a:r>
            <a:r>
              <a:rPr lang="fr-FR" sz="2400" dirty="0" smtClean="0">
                <a:latin typeface="Times New Roman" panose="02020603050405020304" pitchFamily="18" charset="0"/>
                <a:cs typeface="Times New Roman" panose="02020603050405020304" pitchFamily="18" charset="0"/>
              </a:rPr>
              <a:t> speed </a:t>
            </a:r>
          </a:p>
          <a:p>
            <a:pPr algn="just">
              <a:lnSpc>
                <a:spcPct val="150000"/>
              </a:lnSpc>
            </a:pPr>
            <a:r>
              <a:rPr lang="fr-FR" sz="2400" b="1" dirty="0" smtClean="0">
                <a:latin typeface="Times New Roman" panose="02020603050405020304" pitchFamily="18" charset="0"/>
                <a:cs typeface="Times New Roman" panose="02020603050405020304" pitchFamily="18" charset="0"/>
              </a:rPr>
              <a:t>5) </a:t>
            </a:r>
            <a:r>
              <a:rPr lang="fr-FR" sz="2400" b="1" dirty="0" err="1" smtClean="0">
                <a:latin typeface="Times New Roman" panose="02020603050405020304" pitchFamily="18" charset="0"/>
                <a:cs typeface="Times New Roman" panose="02020603050405020304" pitchFamily="18" charset="0"/>
              </a:rPr>
              <a:t>Latch</a:t>
            </a:r>
            <a:r>
              <a:rPr lang="fr-FR" sz="2400" b="1" dirty="0" smtClean="0">
                <a:latin typeface="Times New Roman" panose="02020603050405020304" pitchFamily="18" charset="0"/>
                <a:cs typeface="Times New Roman" panose="02020603050405020304" pitchFamily="18" charset="0"/>
              </a:rPr>
              <a: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When</a:t>
            </a:r>
            <a:r>
              <a:rPr lang="fr-FR" sz="2400" dirty="0" smtClean="0">
                <a:latin typeface="Times New Roman" panose="02020603050405020304" pitchFamily="18" charset="0"/>
                <a:cs typeface="Times New Roman" panose="02020603050405020304" pitchFamily="18" charset="0"/>
              </a:rPr>
              <a:t> a tube breaks, or </a:t>
            </a:r>
            <a:r>
              <a:rPr lang="fr-FR" sz="2400" dirty="0" err="1" smtClean="0">
                <a:latin typeface="Times New Roman" panose="02020603050405020304" pitchFamily="18" charset="0"/>
                <a:cs typeface="Times New Roman" panose="02020603050405020304" pitchFamily="18" charset="0"/>
              </a:rPr>
              <a:t>there</a:t>
            </a:r>
            <a:r>
              <a:rPr lang="fr-FR" sz="2400" dirty="0" smtClean="0">
                <a:latin typeface="Times New Roman" panose="02020603050405020304" pitchFamily="18" charset="0"/>
                <a:cs typeface="Times New Roman" panose="02020603050405020304" pitchFamily="18" charset="0"/>
              </a:rPr>
              <a:t> are </a:t>
            </a:r>
            <a:r>
              <a:rPr lang="fr-FR" sz="2400" dirty="0" err="1" smtClean="0">
                <a:latin typeface="Times New Roman" panose="02020603050405020304" pitchFamily="18" charset="0"/>
                <a:cs typeface="Times New Roman" panose="02020603050405020304" pitchFamily="18" charset="0"/>
              </a:rPr>
              <a:t>other</a:t>
            </a:r>
            <a:r>
              <a:rPr lang="fr-FR" sz="2400" dirty="0" smtClean="0">
                <a:latin typeface="Times New Roman" panose="02020603050405020304" pitchFamily="18" charset="0"/>
                <a:cs typeface="Times New Roman" panose="02020603050405020304" pitchFamily="18" charset="0"/>
              </a:rPr>
              <a:t> issues </a:t>
            </a:r>
            <a:r>
              <a:rPr lang="fr-FR" sz="2400" dirty="0" err="1" smtClean="0">
                <a:latin typeface="Times New Roman" panose="02020603050405020304" pitchFamily="18" charset="0"/>
                <a:cs typeface="Times New Roman" panose="02020603050405020304" pitchFamily="18" charset="0"/>
              </a:rPr>
              <a:t>with</a:t>
            </a:r>
            <a:r>
              <a:rPr lang="fr-FR" sz="2400" dirty="0" smtClean="0">
                <a:latin typeface="Times New Roman" panose="02020603050405020304" pitchFamily="18" charset="0"/>
                <a:cs typeface="Times New Roman" panose="02020603050405020304" pitchFamily="18" charset="0"/>
              </a:rPr>
              <a:t> the centrifuge </a:t>
            </a:r>
            <a:r>
              <a:rPr lang="fr-FR" sz="2400" dirty="0" err="1" smtClean="0">
                <a:latin typeface="Times New Roman" panose="02020603050405020304" pitchFamily="18" charset="0"/>
                <a:cs typeface="Times New Roman" panose="02020603050405020304" pitchFamily="18" charset="0"/>
              </a:rPr>
              <a:t>while</a:t>
            </a:r>
            <a:r>
              <a:rPr lang="fr-FR" sz="2400" dirty="0" smtClean="0">
                <a:latin typeface="Times New Roman" panose="02020603050405020304" pitchFamily="18" charset="0"/>
                <a:cs typeface="Times New Roman" panose="02020603050405020304" pitchFamily="18" charset="0"/>
              </a:rPr>
              <a:t> running, the </a:t>
            </a:r>
            <a:r>
              <a:rPr lang="fr-FR" sz="2400" dirty="0" err="1" smtClean="0">
                <a:latin typeface="Times New Roman" panose="02020603050405020304" pitchFamily="18" charset="0"/>
                <a:cs typeface="Times New Roman" panose="02020603050405020304" pitchFamily="18" charset="0"/>
              </a:rPr>
              <a:t>latch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keeps</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lid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closed</a:t>
            </a:r>
            <a:r>
              <a:rPr lang="fr-FR" sz="2400" dirty="0" smtClean="0">
                <a:latin typeface="Times New Roman" panose="02020603050405020304" pitchFamily="18" charset="0"/>
                <a:cs typeface="Times New Roman" panose="02020603050405020304" pitchFamily="18" charset="0"/>
              </a:rPr>
              <a:t>.</a:t>
            </a:r>
          </a:p>
          <a:p>
            <a:pPr algn="just">
              <a:lnSpc>
                <a:spcPct val="150000"/>
              </a:lnSpc>
            </a:pPr>
            <a:r>
              <a:rPr lang="fr-FR" sz="2400" b="1" dirty="0" smtClean="0">
                <a:latin typeface="Times New Roman" panose="02020603050405020304" pitchFamily="18" charset="0"/>
                <a:cs typeface="Times New Roman" panose="02020603050405020304" pitchFamily="18" charset="0"/>
              </a:rPr>
              <a:t>6) </a:t>
            </a:r>
            <a:r>
              <a:rPr lang="fr-FR" sz="2400" b="1" dirty="0" err="1" smtClean="0">
                <a:latin typeface="Times New Roman" panose="02020603050405020304" pitchFamily="18" charset="0"/>
                <a:cs typeface="Times New Roman" panose="02020603050405020304" pitchFamily="18" charset="0"/>
              </a:rPr>
              <a:t>Lid</a:t>
            </a:r>
            <a:r>
              <a:rPr lang="fr-FR" sz="2400" b="1" dirty="0" smtClean="0">
                <a:latin typeface="Times New Roman" panose="02020603050405020304" pitchFamily="18" charset="0"/>
                <a:cs typeface="Times New Roman" panose="02020603050405020304" pitchFamily="18" charset="0"/>
              </a:rPr>
              <a:t>:</a:t>
            </a:r>
            <a:r>
              <a:rPr lang="fr-FR" sz="2400" dirty="0" smtClean="0">
                <a:latin typeface="Times New Roman" panose="02020603050405020304" pitchFamily="18" charset="0"/>
                <a:cs typeface="Times New Roman" panose="02020603050405020304" pitchFamily="18" charset="0"/>
              </a:rPr>
              <a:t> The centrifuge </a:t>
            </a:r>
            <a:r>
              <a:rPr lang="fr-FR" sz="2400" dirty="0" err="1" smtClean="0">
                <a:latin typeface="Times New Roman" panose="02020603050405020304" pitchFamily="18" charset="0"/>
                <a:cs typeface="Times New Roman" panose="02020603050405020304" pitchFamily="18" charset="0"/>
              </a:rPr>
              <a:t>will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only</a:t>
            </a:r>
            <a:r>
              <a:rPr lang="fr-FR" sz="2400" dirty="0" smtClean="0">
                <a:latin typeface="Times New Roman" panose="02020603050405020304" pitchFamily="18" charset="0"/>
                <a:cs typeface="Times New Roman" panose="02020603050405020304" pitchFamily="18" charset="0"/>
              </a:rPr>
              <a:t> spin if the </a:t>
            </a:r>
            <a:r>
              <a:rPr lang="fr-FR" sz="2400" dirty="0" err="1" smtClean="0">
                <a:latin typeface="Times New Roman" panose="02020603050405020304" pitchFamily="18" charset="0"/>
                <a:cs typeface="Times New Roman" panose="02020603050405020304" pitchFamily="18" charset="0"/>
              </a:rPr>
              <a:t>lid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closed</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locked</a:t>
            </a:r>
            <a:r>
              <a:rPr lang="fr-FR" sz="2400" dirty="0" smtClean="0">
                <a:latin typeface="Times New Roman" panose="02020603050405020304" pitchFamily="18" charset="0"/>
                <a:cs typeface="Times New Roman" panose="02020603050405020304" pitchFamily="18" charset="0"/>
              </a:rPr>
              <a:t> to </a:t>
            </a:r>
            <a:r>
              <a:rPr lang="fr-FR" sz="2400" dirty="0" err="1" smtClean="0">
                <a:latin typeface="Times New Roman" panose="02020603050405020304" pitchFamily="18" charset="0"/>
                <a:cs typeface="Times New Roman" panose="02020603050405020304" pitchFamily="18" charset="0"/>
              </a:rPr>
              <a:t>prevent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mishaps</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0812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stretch>
            <a:fillRect/>
          </a:stretch>
        </p:blipFill>
        <p:spPr>
          <a:xfrm>
            <a:off x="6197007" y="943422"/>
            <a:ext cx="5739701" cy="5211717"/>
          </a:xfrm>
          <a:prstGeom prst="rect">
            <a:avLst/>
          </a:prstGeom>
        </p:spPr>
      </p:pic>
      <p:sp>
        <p:nvSpPr>
          <p:cNvPr id="2" name="Rectangle 1"/>
          <p:cNvSpPr/>
          <p:nvPr/>
        </p:nvSpPr>
        <p:spPr>
          <a:xfrm>
            <a:off x="3500380" y="0"/>
            <a:ext cx="4923143" cy="584775"/>
          </a:xfrm>
          <a:prstGeom prst="rect">
            <a:avLst/>
          </a:prstGeom>
        </p:spPr>
        <p:txBody>
          <a:bodyPr wrap="none">
            <a:spAutoFit/>
          </a:bodyPr>
          <a:lstStyle/>
          <a:p>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Principle of Centrifugation</a:t>
            </a:r>
            <a:endParaRPr lang="fr-FR" sz="3200" dirty="0"/>
          </a:p>
        </p:txBody>
      </p:sp>
      <p:sp>
        <p:nvSpPr>
          <p:cNvPr id="4" name="Rectangle 3"/>
          <p:cNvSpPr/>
          <p:nvPr/>
        </p:nvSpPr>
        <p:spPr>
          <a:xfrm>
            <a:off x="235364" y="292387"/>
            <a:ext cx="6111768" cy="6186309"/>
          </a:xfrm>
          <a:prstGeom prst="rect">
            <a:avLst/>
          </a:prstGeom>
        </p:spPr>
        <p:txBody>
          <a:bodyPr wrap="square">
            <a:spAutoFit/>
          </a:bodyPr>
          <a:lstStyle/>
          <a:p>
            <a:pPr algn="just">
              <a:lnSpc>
                <a:spcPct val="150000"/>
              </a:lnSpc>
            </a:pPr>
            <a:r>
              <a:rPr lang="fr-FR" sz="2400" dirty="0" err="1" smtClean="0">
                <a:latin typeface="Times New Roman" panose="02020603050405020304" pitchFamily="18" charset="0"/>
                <a:cs typeface="Times New Roman" panose="02020603050405020304" pitchFamily="18" charset="0"/>
              </a:rPr>
              <a:t>Many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principles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govern</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mechanics</a:t>
            </a:r>
            <a:r>
              <a:rPr lang="fr-FR" sz="2400" dirty="0" smtClean="0">
                <a:latin typeface="Times New Roman" panose="02020603050405020304" pitchFamily="18" charset="0"/>
                <a:cs typeface="Times New Roman" panose="02020603050405020304" pitchFamily="18" charset="0"/>
              </a:rPr>
              <a:t> of centrifugation, but the </a:t>
            </a:r>
            <a:r>
              <a:rPr lang="fr-FR" sz="2400" dirty="0" err="1" smtClean="0">
                <a:latin typeface="Times New Roman" panose="02020603050405020304" pitchFamily="18" charset="0"/>
                <a:cs typeface="Times New Roman" panose="02020603050405020304" pitchFamily="18" charset="0"/>
              </a:rPr>
              <a:t>primary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b="1" u="sng" dirty="0" err="1" smtClean="0">
                <a:solidFill>
                  <a:schemeClr val="accent1"/>
                </a:solidFill>
                <a:latin typeface="Times New Roman" panose="02020603050405020304" pitchFamily="18" charset="0"/>
                <a:cs typeface="Times New Roman" panose="02020603050405020304" pitchFamily="18" charset="0"/>
              </a:rPr>
              <a:t>centrifugal</a:t>
            </a:r>
            <a:r>
              <a:rPr lang="fr-FR" sz="2400" b="1" u="sng" dirty="0" smtClean="0">
                <a:solidFill>
                  <a:schemeClr val="accent1"/>
                </a:solidFill>
                <a:latin typeface="Times New Roman" panose="02020603050405020304" pitchFamily="18" charset="0"/>
                <a:cs typeface="Times New Roman" panose="02020603050405020304" pitchFamily="18" charset="0"/>
              </a:rPr>
              <a:t> force</a:t>
            </a:r>
            <a:r>
              <a:rPr lang="fr-FR" sz="2400" u="sng" dirty="0" smtClean="0">
                <a:solidFill>
                  <a:schemeClr val="accent1"/>
                </a:solidFill>
                <a:latin typeface="Times New Roman" panose="02020603050405020304" pitchFamily="18" charset="0"/>
                <a:cs typeface="Times New Roman" panose="02020603050405020304" pitchFamily="18" charset="0"/>
              </a:rPr>
              <a:t>. </a:t>
            </a:r>
          </a:p>
          <a:p>
            <a:pPr algn="just">
              <a:lnSpc>
                <a:spcPct val="150000"/>
              </a:lnSpc>
            </a:pPr>
            <a:r>
              <a:rPr lang="fr-FR" sz="2400" b="1" dirty="0" err="1" smtClean="0">
                <a:latin typeface="Times New Roman" panose="02020603050405020304" pitchFamily="18" charset="0"/>
                <a:cs typeface="Times New Roman" panose="02020603050405020304" pitchFamily="18" charset="0"/>
              </a:rPr>
              <a:t>Centrifugal</a:t>
            </a:r>
            <a:r>
              <a:rPr lang="fr-FR" sz="2400" b="1" dirty="0" smtClean="0">
                <a:latin typeface="Times New Roman" panose="02020603050405020304" pitchFamily="18" charset="0"/>
                <a:cs typeface="Times New Roman" panose="02020603050405020304" pitchFamily="18" charset="0"/>
              </a:rPr>
              <a:t> force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an </a:t>
            </a:r>
            <a:r>
              <a:rPr lang="fr-FR" sz="2400" dirty="0" err="1" smtClean="0">
                <a:latin typeface="Times New Roman" panose="02020603050405020304" pitchFamily="18" charset="0"/>
                <a:cs typeface="Times New Roman" panose="02020603050405020304" pitchFamily="18" charset="0"/>
              </a:rPr>
              <a:t>outward</a:t>
            </a:r>
            <a:r>
              <a:rPr lang="fr-FR" sz="2400" dirty="0" smtClean="0">
                <a:latin typeface="Times New Roman" panose="02020603050405020304" pitchFamily="18" charset="0"/>
                <a:cs typeface="Times New Roman" panose="02020603050405020304" pitchFamily="18" charset="0"/>
              </a:rPr>
              <a:t> push </a:t>
            </a:r>
            <a:r>
              <a:rPr lang="fr-FR" sz="2400" dirty="0" err="1" smtClean="0">
                <a:latin typeface="Times New Roman" panose="02020603050405020304" pitchFamily="18" charset="0"/>
                <a:cs typeface="Times New Roman" panose="02020603050405020304" pitchFamily="18" charset="0"/>
              </a:rPr>
              <a:t>experienced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during</a:t>
            </a:r>
            <a:r>
              <a:rPr lang="fr-FR" sz="2400" dirty="0" smtClean="0">
                <a:latin typeface="Times New Roman" panose="02020603050405020304" pitchFamily="18" charset="0"/>
                <a:cs typeface="Times New Roman" panose="02020603050405020304" pitchFamily="18" charset="0"/>
              </a:rPr>
              <a:t> high-speed rotation, acting </a:t>
            </a:r>
            <a:r>
              <a:rPr lang="fr-FR" sz="2400" dirty="0" err="1" smtClean="0">
                <a:latin typeface="Times New Roman" panose="02020603050405020304" pitchFamily="18" charset="0"/>
                <a:cs typeface="Times New Roman" panose="02020603050405020304" pitchFamily="18" charset="0"/>
              </a:rPr>
              <a:t>radially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from</a:t>
            </a:r>
            <a:r>
              <a:rPr lang="fr-FR" sz="2400" dirty="0" smtClean="0">
                <a:latin typeface="Times New Roman" panose="02020603050405020304" pitchFamily="18" charset="0"/>
                <a:cs typeface="Times New Roman" panose="02020603050405020304" pitchFamily="18" charset="0"/>
              </a:rPr>
              <a:t> the center of rotation and </a:t>
            </a:r>
            <a:r>
              <a:rPr lang="fr-FR" sz="2400" dirty="0" err="1" smtClean="0">
                <a:latin typeface="Times New Roman" panose="02020603050405020304" pitchFamily="18" charset="0"/>
                <a:cs typeface="Times New Roman" panose="02020603050405020304" pitchFamily="18" charset="0"/>
              </a:rPr>
              <a:t>causing</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movement</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sedimentation</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particles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suspended</a:t>
            </a:r>
            <a:r>
              <a:rPr lang="fr-FR" sz="2400" dirty="0" smtClean="0">
                <a:latin typeface="Times New Roman" panose="02020603050405020304" pitchFamily="18" charset="0"/>
                <a:cs typeface="Times New Roman" panose="02020603050405020304" pitchFamily="18" charset="0"/>
              </a:rPr>
              <a:t> in a </a:t>
            </a:r>
            <a:r>
              <a:rPr lang="fr-FR" sz="2400" dirty="0" err="1" smtClean="0">
                <a:latin typeface="Times New Roman" panose="02020603050405020304" pitchFamily="18" charset="0"/>
                <a:cs typeface="Times New Roman" panose="02020603050405020304" pitchFamily="18" charset="0"/>
              </a:rPr>
              <a:t>sample</a:t>
            </a:r>
            <a:r>
              <a:rPr lang="fr-FR" sz="2400"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The principle of the centrifugation technique is to separate the particles suspended in liquid media under the influence of a centrifugal field.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90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00380" y="0"/>
            <a:ext cx="4923143" cy="584775"/>
          </a:xfrm>
          <a:prstGeom prst="rect">
            <a:avLst/>
          </a:prstGeom>
        </p:spPr>
        <p:txBody>
          <a:bodyPr wrap="none">
            <a:spAutoFit/>
          </a:bodyPr>
          <a:lstStyle/>
          <a:p>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Principle of Centrifugation</a:t>
            </a:r>
            <a:endParaRPr lang="fr-FR" sz="3200" dirty="0"/>
          </a:p>
        </p:txBody>
      </p:sp>
      <p:sp>
        <p:nvSpPr>
          <p:cNvPr id="3" name="Rectangle 2"/>
          <p:cNvSpPr/>
          <p:nvPr/>
        </p:nvSpPr>
        <p:spPr>
          <a:xfrm>
            <a:off x="700585" y="584775"/>
            <a:ext cx="9985612" cy="4539191"/>
          </a:xfrm>
          <a:prstGeom prst="rect">
            <a:avLst/>
          </a:prstGeom>
        </p:spPr>
        <p:txBody>
          <a:bodyPr wrap="square">
            <a:spAutoFit/>
          </a:bodyPr>
          <a:lstStyle/>
          <a:p>
            <a:pPr algn="just">
              <a:lnSpc>
                <a:spcPct val="150000"/>
              </a:lnSpc>
            </a:pPr>
            <a:r>
              <a:rPr lang="fr-FR" sz="2800" u="sng" dirty="0" err="1" smtClean="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Sedimentation</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is</a:t>
            </a:r>
            <a:r>
              <a:rPr lang="fr-FR" sz="2800" dirty="0" smtClean="0">
                <a:latin typeface="Times New Roman" panose="02020603050405020304" pitchFamily="18" charset="0"/>
                <a:cs typeface="Times New Roman" panose="02020603050405020304" pitchFamily="18" charset="0"/>
              </a:rPr>
              <a:t> a </a:t>
            </a:r>
            <a:r>
              <a:rPr lang="fr-FR" sz="2800" dirty="0" err="1" smtClean="0">
                <a:latin typeface="Times New Roman" panose="02020603050405020304" pitchFamily="18" charset="0"/>
                <a:cs typeface="Times New Roman" panose="02020603050405020304" pitchFamily="18" charset="0"/>
              </a:rPr>
              <a:t>phenomenon</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where</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suspended</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material</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settles</a:t>
            </a:r>
            <a:r>
              <a:rPr lang="fr-FR" sz="2800" dirty="0" smtClean="0">
                <a:latin typeface="Times New Roman" panose="02020603050405020304" pitchFamily="18" charset="0"/>
                <a:cs typeface="Times New Roman" panose="02020603050405020304" pitchFamily="18" charset="0"/>
              </a:rPr>
              <a:t> out of the </a:t>
            </a:r>
            <a:r>
              <a:rPr lang="fr-FR" sz="2800" dirty="0" err="1" smtClean="0">
                <a:latin typeface="Times New Roman" panose="02020603050405020304" pitchFamily="18" charset="0"/>
                <a:cs typeface="Times New Roman" panose="02020603050405020304" pitchFamily="18" charset="0"/>
              </a:rPr>
              <a:t>fluids</a:t>
            </a:r>
            <a:r>
              <a:rPr lang="fr-FR" sz="2800" dirty="0" smtClean="0">
                <a:latin typeface="Times New Roman" panose="02020603050405020304" pitchFamily="18" charset="0"/>
                <a:cs typeface="Times New Roman" panose="02020603050405020304" pitchFamily="18" charset="0"/>
              </a:rPr>
              <a:t> by </a:t>
            </a:r>
            <a:r>
              <a:rPr lang="fr-FR" sz="2800" dirty="0" err="1" smtClean="0">
                <a:latin typeface="Times New Roman" panose="02020603050405020304" pitchFamily="18" charset="0"/>
                <a:cs typeface="Times New Roman" panose="02020603050405020304" pitchFamily="18" charset="0"/>
              </a:rPr>
              <a:t>gravity</a:t>
            </a:r>
            <a:r>
              <a:rPr lang="fr-FR" sz="2800" dirty="0" smtClean="0">
                <a:latin typeface="Times New Roman" panose="02020603050405020304" pitchFamily="18" charset="0"/>
                <a:cs typeface="Times New Roman" panose="02020603050405020304" pitchFamily="18" charset="0"/>
              </a:rPr>
              <a:t>. The </a:t>
            </a:r>
            <a:r>
              <a:rPr lang="fr-FR" sz="2800" dirty="0" err="1" smtClean="0">
                <a:latin typeface="Times New Roman" panose="02020603050405020304" pitchFamily="18" charset="0"/>
                <a:cs typeface="Times New Roman" panose="02020603050405020304" pitchFamily="18" charset="0"/>
              </a:rPr>
              <a:t>suspended</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material</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can</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be</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particles</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such</a:t>
            </a:r>
            <a:r>
              <a:rPr lang="fr-FR" sz="2800" dirty="0" smtClean="0">
                <a:latin typeface="Times New Roman" panose="02020603050405020304" pitchFamily="18" charset="0"/>
                <a:cs typeface="Times New Roman" panose="02020603050405020304" pitchFamily="18" charset="0"/>
              </a:rPr>
              <a:t> as </a:t>
            </a:r>
            <a:r>
              <a:rPr lang="fr-FR" sz="2800" dirty="0" err="1" smtClean="0">
                <a:latin typeface="Times New Roman" panose="02020603050405020304" pitchFamily="18" charset="0"/>
                <a:cs typeface="Times New Roman" panose="02020603050405020304" pitchFamily="18" charset="0"/>
              </a:rPr>
              <a:t>clay</a:t>
            </a:r>
            <a:r>
              <a:rPr lang="fr-FR" sz="2800" dirty="0" smtClean="0">
                <a:latin typeface="Times New Roman" panose="02020603050405020304" pitchFamily="18" charset="0"/>
                <a:cs typeface="Times New Roman" panose="02020603050405020304" pitchFamily="18" charset="0"/>
              </a:rPr>
              <a:t> or </a:t>
            </a:r>
            <a:r>
              <a:rPr lang="fr-FR" sz="2800" dirty="0" err="1" smtClean="0">
                <a:latin typeface="Times New Roman" panose="02020603050405020304" pitchFamily="18" charset="0"/>
                <a:cs typeface="Times New Roman" panose="02020603050405020304" pitchFamily="18" charset="0"/>
              </a:rPr>
              <a:t>powder</a:t>
            </a:r>
            <a:endParaRPr lang="fr-FR" sz="2800" dirty="0" smtClean="0">
              <a:latin typeface="Times New Roman" panose="02020603050405020304" pitchFamily="18" charset="0"/>
              <a:cs typeface="Times New Roman" panose="02020603050405020304" pitchFamily="18" charset="0"/>
            </a:endParaRPr>
          </a:p>
          <a:p>
            <a:pPr algn="just">
              <a:lnSpc>
                <a:spcPct val="150000"/>
              </a:lnSpc>
            </a:pPr>
            <a:r>
              <a:rPr lang="fr-FR" sz="2800" dirty="0" smtClean="0">
                <a:latin typeface="Times New Roman" panose="02020603050405020304" pitchFamily="18" charset="0"/>
                <a:cs typeface="Times New Roman" panose="02020603050405020304" pitchFamily="18" charset="0"/>
              </a:rPr>
              <a:t>The </a:t>
            </a:r>
            <a:r>
              <a:rPr lang="fr-FR" sz="2800" dirty="0" err="1" smtClean="0">
                <a:latin typeface="Times New Roman" panose="02020603050405020304" pitchFamily="18" charset="0"/>
                <a:cs typeface="Times New Roman" panose="02020603050405020304" pitchFamily="18" charset="0"/>
              </a:rPr>
              <a:t>particles</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having</a:t>
            </a:r>
            <a:r>
              <a:rPr lang="fr-FR" sz="2800" dirty="0" smtClean="0">
                <a:latin typeface="Times New Roman" panose="02020603050405020304" pitchFamily="18" charset="0"/>
                <a:cs typeface="Times New Roman" panose="02020603050405020304" pitchFamily="18" charset="0"/>
              </a:rPr>
              <a:t> size more </a:t>
            </a:r>
            <a:r>
              <a:rPr lang="fr-FR" sz="2800" dirty="0" err="1" smtClean="0">
                <a:latin typeface="Times New Roman" panose="02020603050405020304" pitchFamily="18" charset="0"/>
                <a:cs typeface="Times New Roman" panose="02020603050405020304" pitchFamily="18" charset="0"/>
              </a:rPr>
              <a:t>than</a:t>
            </a:r>
            <a:r>
              <a:rPr lang="fr-FR" sz="2800" dirty="0" smtClean="0">
                <a:latin typeface="Times New Roman" panose="02020603050405020304" pitchFamily="18" charset="0"/>
                <a:cs typeface="Times New Roman" panose="02020603050405020304" pitchFamily="18" charset="0"/>
              </a:rPr>
              <a:t> 5 </a:t>
            </a:r>
            <a:r>
              <a:rPr lang="fr-FR" sz="2800" dirty="0" err="1" smtClean="0">
                <a:latin typeface="Times New Roman" panose="02020603050405020304" pitchFamily="18" charset="0"/>
                <a:cs typeface="Times New Roman" panose="02020603050405020304" pitchFamily="18" charset="0"/>
              </a:rPr>
              <a:t>micrometres</a:t>
            </a:r>
            <a:r>
              <a:rPr lang="fr-FR" sz="2800" dirty="0" smtClean="0">
                <a:latin typeface="Times New Roman" panose="02020603050405020304" pitchFamily="18" charset="0"/>
                <a:cs typeface="Times New Roman" panose="02020603050405020304" pitchFamily="18" charset="0"/>
              </a:rPr>
              <a:t> are </a:t>
            </a:r>
            <a:r>
              <a:rPr lang="fr-FR" sz="2800" dirty="0" err="1" smtClean="0">
                <a:latin typeface="Times New Roman" panose="02020603050405020304" pitchFamily="18" charset="0"/>
                <a:cs typeface="Times New Roman" panose="02020603050405020304" pitchFamily="18" charset="0"/>
              </a:rPr>
              <a:t>separated</a:t>
            </a:r>
            <a:r>
              <a:rPr lang="fr-FR" sz="2800" dirty="0" smtClean="0">
                <a:latin typeface="Times New Roman" panose="02020603050405020304" pitchFamily="18" charset="0"/>
                <a:cs typeface="Times New Roman" panose="02020603050405020304" pitchFamily="18" charset="0"/>
              </a:rPr>
              <a:t> by simple filtration </a:t>
            </a:r>
            <a:r>
              <a:rPr lang="fr-FR" sz="2800" dirty="0" err="1" smtClean="0">
                <a:latin typeface="Times New Roman" panose="02020603050405020304" pitchFamily="18" charset="0"/>
                <a:cs typeface="Times New Roman" panose="02020603050405020304" pitchFamily="18" charset="0"/>
              </a:rPr>
              <a:t>process</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while</a:t>
            </a:r>
            <a:r>
              <a:rPr lang="fr-FR" sz="2800" dirty="0" smtClean="0">
                <a:latin typeface="Times New Roman" panose="02020603050405020304" pitchFamily="18" charset="0"/>
                <a:cs typeface="Times New Roman" panose="02020603050405020304" pitchFamily="18" charset="0"/>
              </a:rPr>
              <a:t> the </a:t>
            </a:r>
            <a:r>
              <a:rPr lang="fr-FR" sz="2800" dirty="0" err="1" smtClean="0">
                <a:latin typeface="Times New Roman" panose="02020603050405020304" pitchFamily="18" charset="0"/>
                <a:cs typeface="Times New Roman" panose="02020603050405020304" pitchFamily="18" charset="0"/>
              </a:rPr>
              <a:t>particles</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having</a:t>
            </a:r>
            <a:r>
              <a:rPr lang="fr-FR" sz="2800" dirty="0" smtClean="0">
                <a:latin typeface="Times New Roman" panose="02020603050405020304" pitchFamily="18" charset="0"/>
                <a:cs typeface="Times New Roman" panose="02020603050405020304" pitchFamily="18" charset="0"/>
              </a:rPr>
              <a:t> size 5 </a:t>
            </a:r>
            <a:r>
              <a:rPr lang="fr-FR" sz="2800" dirty="0" err="1" smtClean="0">
                <a:latin typeface="Times New Roman" panose="02020603050405020304" pitchFamily="18" charset="0"/>
                <a:cs typeface="Times New Roman" panose="02020603050405020304" pitchFamily="18" charset="0"/>
              </a:rPr>
              <a:t>micrometre</a:t>
            </a:r>
            <a:r>
              <a:rPr lang="fr-FR" sz="2800" dirty="0" smtClean="0">
                <a:latin typeface="Times New Roman" panose="02020603050405020304" pitchFamily="18" charset="0"/>
                <a:cs typeface="Times New Roman" panose="02020603050405020304" pitchFamily="18" charset="0"/>
              </a:rPr>
              <a:t> or </a:t>
            </a:r>
            <a:r>
              <a:rPr lang="fr-FR" sz="2800" dirty="0" err="1" smtClean="0">
                <a:latin typeface="Times New Roman" panose="02020603050405020304" pitchFamily="18" charset="0"/>
                <a:cs typeface="Times New Roman" panose="02020603050405020304" pitchFamily="18" charset="0"/>
              </a:rPr>
              <a:t>less</a:t>
            </a:r>
            <a:r>
              <a:rPr lang="fr-FR" sz="2800" dirty="0" smtClean="0">
                <a:latin typeface="Times New Roman" panose="02020603050405020304" pitchFamily="18" charset="0"/>
                <a:cs typeface="Times New Roman" panose="02020603050405020304" pitchFamily="18" charset="0"/>
              </a:rPr>
              <a:t> do not </a:t>
            </a:r>
            <a:r>
              <a:rPr lang="fr-FR" sz="2800" dirty="0" err="1" smtClean="0">
                <a:latin typeface="Times New Roman" panose="02020603050405020304" pitchFamily="18" charset="0"/>
                <a:cs typeface="Times New Roman" panose="02020603050405020304" pitchFamily="18" charset="0"/>
              </a:rPr>
              <a:t>sediment</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under</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gravity</a:t>
            </a:r>
            <a:r>
              <a:rPr lang="fr-FR" sz="2800" dirty="0" smtClean="0">
                <a:latin typeface="Times New Roman" panose="02020603050405020304" pitchFamily="18" charset="0"/>
                <a:cs typeface="Times New Roman" panose="02020603050405020304" pitchFamily="18" charset="0"/>
              </a:rPr>
              <a:t>. The central force </a:t>
            </a:r>
            <a:r>
              <a:rPr lang="fr-FR" sz="2800" dirty="0" err="1" smtClean="0">
                <a:latin typeface="Times New Roman" panose="02020603050405020304" pitchFamily="18" charset="0"/>
                <a:cs typeface="Times New Roman" panose="02020603050405020304" pitchFamily="18" charset="0"/>
              </a:rPr>
              <a:t>is</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useful</a:t>
            </a:r>
            <a:r>
              <a:rPr lang="fr-FR" sz="2800" dirty="0" smtClean="0">
                <a:latin typeface="Times New Roman" panose="02020603050405020304" pitchFamily="18" charset="0"/>
                <a:cs typeface="Times New Roman" panose="02020603050405020304" pitchFamily="18" charset="0"/>
              </a:rPr>
              <a:t> to </a:t>
            </a:r>
            <a:r>
              <a:rPr lang="fr-FR" sz="2800" dirty="0" err="1" smtClean="0">
                <a:latin typeface="Times New Roman" panose="02020603050405020304" pitchFamily="18" charset="0"/>
                <a:cs typeface="Times New Roman" panose="02020603050405020304" pitchFamily="18" charset="0"/>
              </a:rPr>
              <a:t>separate</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those</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particles</a:t>
            </a:r>
            <a:r>
              <a:rPr lang="fr-FR" sz="2800" dirty="0" smtClean="0">
                <a:latin typeface="Times New Roman" panose="02020603050405020304" pitchFamily="18" charset="0"/>
                <a:cs typeface="Times New Roman" panose="02020603050405020304" pitchFamily="18" charset="0"/>
              </a:rPr>
              <a:t>.</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7222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TotalTime>
  <Words>1760</Words>
  <Application>Microsoft Office PowerPoint</Application>
  <PresentationFormat>Grand écran</PresentationFormat>
  <Paragraphs>85</Paragraphs>
  <Slides>24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Arial</vt:lpstr>
      <vt:lpstr>Calibri</vt:lpstr>
      <vt:lpstr>Calibri Light</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55</cp:revision>
  <dcterms:created xsi:type="dcterms:W3CDTF">2024-10-29T10:22:26Z</dcterms:created>
  <dcterms:modified xsi:type="dcterms:W3CDTF">2024-10-29T16:34:54Z</dcterms:modified>
</cp:coreProperties>
</file>