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13">
  <p:sldMasterIdLst>
    <p:sldMasterId id="2147483937" r:id="rId1"/>
  </p:sldMasterIdLst>
  <p:notesMasterIdLst>
    <p:notesMasterId r:id="rId28"/>
  </p:notesMasterIdLst>
  <p:handoutMasterIdLst>
    <p:handoutMasterId r:id="rId29"/>
  </p:handoutMasterIdLst>
  <p:sldIdLst>
    <p:sldId id="486" r:id="rId2"/>
    <p:sldId id="445" r:id="rId3"/>
    <p:sldId id="446" r:id="rId4"/>
    <p:sldId id="450" r:id="rId5"/>
    <p:sldId id="452" r:id="rId6"/>
    <p:sldId id="451" r:id="rId7"/>
    <p:sldId id="447" r:id="rId8"/>
    <p:sldId id="448" r:id="rId9"/>
    <p:sldId id="487" r:id="rId10"/>
    <p:sldId id="449" r:id="rId11"/>
    <p:sldId id="454" r:id="rId12"/>
    <p:sldId id="455" r:id="rId13"/>
    <p:sldId id="489" r:id="rId14"/>
    <p:sldId id="490" r:id="rId15"/>
    <p:sldId id="491" r:id="rId16"/>
    <p:sldId id="492" r:id="rId17"/>
    <p:sldId id="493" r:id="rId18"/>
    <p:sldId id="494" r:id="rId19"/>
    <p:sldId id="495" r:id="rId20"/>
    <p:sldId id="496" r:id="rId21"/>
    <p:sldId id="497" r:id="rId22"/>
    <p:sldId id="498" r:id="rId23"/>
    <p:sldId id="499" r:id="rId24"/>
    <p:sldId id="500" r:id="rId25"/>
    <p:sldId id="501" r:id="rId26"/>
    <p:sldId id="502" r:id="rId27"/>
  </p:sldIdLst>
  <p:sldSz cx="9144000" cy="6858000" type="screen4x3"/>
  <p:notesSz cx="6858000" cy="9710738"/>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FFFF99"/>
    <a:srgbClr val="FF5050"/>
    <a:srgbClr val="E52707"/>
    <a:srgbClr val="FF3300"/>
    <a:srgbClr val="008000"/>
    <a:srgbClr val="99CC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846" autoAdjust="0"/>
    <p:restoredTop sz="94677" autoAdjust="0"/>
  </p:normalViewPr>
  <p:slideViewPr>
    <p:cSldViewPr>
      <p:cViewPr varScale="1">
        <p:scale>
          <a:sx n="123" d="100"/>
          <a:sy n="123" d="100"/>
        </p:scale>
        <p:origin x="1488" y="108"/>
      </p:cViewPr>
      <p:guideLst>
        <p:guide orient="horz" pos="2160"/>
        <p:guide pos="2880"/>
      </p:guideLst>
    </p:cSldViewPr>
  </p:slideViewPr>
  <p:notesTextViewPr>
    <p:cViewPr>
      <p:scale>
        <a:sx n="3" d="2"/>
        <a:sy n="3" d="2"/>
      </p:scale>
      <p:origin x="0" y="0"/>
    </p:cViewPr>
  </p:notesTextViewPr>
  <p:sorterViewPr>
    <p:cViewPr>
      <p:scale>
        <a:sx n="100" d="100"/>
        <a:sy n="100" d="100"/>
      </p:scale>
      <p:origin x="0" y="-13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1" y="0"/>
            <a:ext cx="2971800" cy="485537"/>
          </a:xfrm>
          <a:prstGeom prst="rect">
            <a:avLst/>
          </a:prstGeom>
        </p:spPr>
        <p:txBody>
          <a:bodyPr vert="horz" lIns="91440" tIns="45720" rIns="91440" bIns="45720" rtlCol="1"/>
          <a:lstStyle>
            <a:lvl1pPr algn="r">
              <a:defRPr sz="1200"/>
            </a:lvl1pPr>
          </a:lstStyle>
          <a:p>
            <a:endParaRPr lang="fr-FR"/>
          </a:p>
        </p:txBody>
      </p:sp>
      <p:sp>
        <p:nvSpPr>
          <p:cNvPr id="3" name="Espace réservé de la date 2"/>
          <p:cNvSpPr>
            <a:spLocks noGrp="1"/>
          </p:cNvSpPr>
          <p:nvPr>
            <p:ph type="dt" sz="quarter" idx="1"/>
          </p:nvPr>
        </p:nvSpPr>
        <p:spPr>
          <a:xfrm>
            <a:off x="1588" y="0"/>
            <a:ext cx="2971800" cy="485537"/>
          </a:xfrm>
          <a:prstGeom prst="rect">
            <a:avLst/>
          </a:prstGeom>
        </p:spPr>
        <p:txBody>
          <a:bodyPr vert="horz" lIns="91440" tIns="45720" rIns="91440" bIns="45720" rtlCol="1"/>
          <a:lstStyle>
            <a:lvl1pPr algn="l">
              <a:defRPr sz="1200"/>
            </a:lvl1pPr>
          </a:lstStyle>
          <a:p>
            <a:fld id="{9761452A-ED57-440E-A3BA-26D8A8543DE3}" type="datetimeFigureOut">
              <a:rPr lang="ar-DZ" smtClean="0"/>
              <a:pPr/>
              <a:t>25-05-1447</a:t>
            </a:fld>
            <a:endParaRPr lang="fr-FR"/>
          </a:p>
        </p:txBody>
      </p:sp>
      <p:sp>
        <p:nvSpPr>
          <p:cNvPr id="4" name="Espace réservé du pied de page 3"/>
          <p:cNvSpPr>
            <a:spLocks noGrp="1"/>
          </p:cNvSpPr>
          <p:nvPr>
            <p:ph type="ftr" sz="quarter" idx="2"/>
          </p:nvPr>
        </p:nvSpPr>
        <p:spPr>
          <a:xfrm>
            <a:off x="3886201" y="9223515"/>
            <a:ext cx="2971800" cy="485537"/>
          </a:xfrm>
          <a:prstGeom prst="rect">
            <a:avLst/>
          </a:prstGeom>
        </p:spPr>
        <p:txBody>
          <a:bodyPr vert="horz" lIns="91440" tIns="45720" rIns="91440" bIns="45720" rtlCol="1" anchor="b"/>
          <a:lstStyle>
            <a:lvl1pPr algn="r">
              <a:defRPr sz="1200"/>
            </a:lvl1pPr>
          </a:lstStyle>
          <a:p>
            <a:endParaRPr lang="fr-FR"/>
          </a:p>
        </p:txBody>
      </p:sp>
      <p:sp>
        <p:nvSpPr>
          <p:cNvPr id="5" name="Espace réservé du numéro de diapositive 4"/>
          <p:cNvSpPr>
            <a:spLocks noGrp="1"/>
          </p:cNvSpPr>
          <p:nvPr>
            <p:ph type="sldNum" sz="quarter" idx="3"/>
          </p:nvPr>
        </p:nvSpPr>
        <p:spPr>
          <a:xfrm>
            <a:off x="1588" y="9223515"/>
            <a:ext cx="2971800" cy="485537"/>
          </a:xfrm>
          <a:prstGeom prst="rect">
            <a:avLst/>
          </a:prstGeom>
        </p:spPr>
        <p:txBody>
          <a:bodyPr vert="horz" lIns="91440" tIns="45720" rIns="91440" bIns="45720" rtlCol="1" anchor="b"/>
          <a:lstStyle>
            <a:lvl1pPr algn="l">
              <a:defRPr sz="1200"/>
            </a:lvl1pPr>
          </a:lstStyle>
          <a:p>
            <a:fld id="{7AC25244-7D4E-4E79-8375-04CEF2E2A500}" type="slidenum">
              <a:rPr lang="fr-FR" smtClean="0"/>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1" y="0"/>
            <a:ext cx="2971800" cy="485537"/>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85537"/>
          </a:xfrm>
          <a:prstGeom prst="rect">
            <a:avLst/>
          </a:prstGeom>
        </p:spPr>
        <p:txBody>
          <a:bodyPr vert="horz" lIns="91440" tIns="45720" rIns="91440" bIns="45720" rtlCol="1"/>
          <a:lstStyle>
            <a:lvl1pPr algn="l">
              <a:defRPr sz="1200"/>
            </a:lvl1pPr>
          </a:lstStyle>
          <a:p>
            <a:fld id="{1902DF6F-64C3-4C4E-A0D5-4A8338C2AFEA}" type="datetimeFigureOut">
              <a:rPr lang="ar-DZ" smtClean="0"/>
              <a:pPr/>
              <a:t>25-05-1447</a:t>
            </a:fld>
            <a:endParaRPr lang="ar-DZ"/>
          </a:p>
        </p:txBody>
      </p:sp>
      <p:sp>
        <p:nvSpPr>
          <p:cNvPr id="4" name="Espace réservé de l'image des diapositives 3"/>
          <p:cNvSpPr>
            <a:spLocks noGrp="1" noRot="1" noChangeAspect="1"/>
          </p:cNvSpPr>
          <p:nvPr>
            <p:ph type="sldImg" idx="2"/>
          </p:nvPr>
        </p:nvSpPr>
        <p:spPr>
          <a:xfrm>
            <a:off x="1001713" y="728663"/>
            <a:ext cx="4854575" cy="3641725"/>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1" y="4612601"/>
            <a:ext cx="5486400" cy="4369832"/>
          </a:xfrm>
          <a:prstGeom prst="rect">
            <a:avLst/>
          </a:prstGeom>
        </p:spPr>
        <p:txBody>
          <a:bodyPr vert="horz" lIns="91440" tIns="45720" rIns="91440" bIns="45720" rtlCol="1">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6" name="Espace réservé du pied de page 5"/>
          <p:cNvSpPr>
            <a:spLocks noGrp="1"/>
          </p:cNvSpPr>
          <p:nvPr>
            <p:ph type="ftr" sz="quarter" idx="4"/>
          </p:nvPr>
        </p:nvSpPr>
        <p:spPr>
          <a:xfrm>
            <a:off x="3886201" y="9223515"/>
            <a:ext cx="2971800" cy="485537"/>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9223515"/>
            <a:ext cx="2971800" cy="485537"/>
          </a:xfrm>
          <a:prstGeom prst="rect">
            <a:avLst/>
          </a:prstGeom>
        </p:spPr>
        <p:txBody>
          <a:bodyPr vert="horz" lIns="91440" tIns="45720" rIns="91440" bIns="45720" rtlCol="1" anchor="b"/>
          <a:lstStyle>
            <a:lvl1pPr algn="l">
              <a:defRPr sz="1200"/>
            </a:lvl1pPr>
          </a:lstStyle>
          <a:p>
            <a:fld id="{10EC8AC7-02A0-4324-9571-385A8164B8F7}" type="slidenum">
              <a:rPr lang="ar-DZ" smtClean="0"/>
              <a:pPr/>
              <a:t>‹N°›</a:t>
            </a:fld>
            <a:endParaRPr lang="ar-DZ"/>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44550A2-8743-4DF8-AA7F-2F9F71342C74}" type="slidenum">
              <a:rPr lang="fr-FR" smtClean="0"/>
              <a:t>1</a:t>
            </a:fld>
            <a:endParaRPr lang="fr-FR"/>
          </a:p>
        </p:txBody>
      </p:sp>
    </p:spTree>
    <p:extLst>
      <p:ext uri="{BB962C8B-B14F-4D97-AF65-F5344CB8AC3E}">
        <p14:creationId xmlns:p14="http://schemas.microsoft.com/office/powerpoint/2010/main" val="2534608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4500"/>
            </a:lvl1pPr>
          </a:lstStyle>
          <a:p>
            <a:r>
              <a:rPr lang="fr-FR" smtClean="0"/>
              <a:t>Modifiez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4164683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1904710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2831208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2553583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45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1606394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3442775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Modifier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Modifier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2069058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2493917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3030963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smtClean="0"/>
              <a:t>Modifiez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493777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smtClean="0"/>
              <a:t>Modifiez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485EAD20-866F-4CB6-BBF2-4234717E7019}" type="datetimeFigureOut">
              <a:rPr lang="ar-DZ" smtClean="0"/>
              <a:pPr/>
              <a:t>25-05-1447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6077EC5-8547-4B1C-8A86-3FAF13B27E8F}" type="slidenum">
              <a:rPr lang="ar-DZ" smtClean="0"/>
              <a:pPr/>
              <a:t>‹N°›</a:t>
            </a:fld>
            <a:endParaRPr lang="ar-DZ"/>
          </a:p>
        </p:txBody>
      </p:sp>
    </p:spTree>
    <p:extLst>
      <p:ext uri="{BB962C8B-B14F-4D97-AF65-F5344CB8AC3E}">
        <p14:creationId xmlns:p14="http://schemas.microsoft.com/office/powerpoint/2010/main" val="36921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5EAD20-866F-4CB6-BBF2-4234717E7019}" type="datetimeFigureOut">
              <a:rPr lang="ar-DZ" smtClean="0"/>
              <a:pPr/>
              <a:t>25-05-1447</a:t>
            </a:fld>
            <a:endParaRPr lang="ar-DZ"/>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077EC5-8547-4B1C-8A86-3FAF13B27E8F}" type="slidenum">
              <a:rPr lang="ar-DZ" smtClean="0"/>
              <a:pPr/>
              <a:t>‹N°›</a:t>
            </a:fld>
            <a:endParaRPr lang="ar-DZ"/>
          </a:p>
        </p:txBody>
      </p:sp>
    </p:spTree>
    <p:extLst>
      <p:ext uri="{BB962C8B-B14F-4D97-AF65-F5344CB8AC3E}">
        <p14:creationId xmlns:p14="http://schemas.microsoft.com/office/powerpoint/2010/main" val="4212153402"/>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image" Target="../media/image25.png"/></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7.xml"/><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5" Type="http://schemas.openxmlformats.org/officeDocument/2006/relationships/image" Target="../media/image33.png"/><Relationship Id="rId4" Type="http://schemas.openxmlformats.org/officeDocument/2006/relationships/image" Target="../media/image32.png"/></Relationships>
</file>

<file path=ppt/slides/_rels/slide24.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8.png"/><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30479" y="101700"/>
            <a:ext cx="7772400" cy="1470025"/>
          </a:xfrm>
        </p:spPr>
        <p:txBody>
          <a:bodyPr>
            <a:noAutofit/>
          </a:bodyPr>
          <a:lstStyle/>
          <a:p>
            <a:r>
              <a:rPr lang="fr-FR" sz="2400" dirty="0" smtClean="0">
                <a:latin typeface="Times New Roman" pitchFamily="18" charset="0"/>
                <a:cs typeface="Times New Roman" pitchFamily="18" charset="0"/>
              </a:rPr>
              <a:t>Centre Universitaire Abdelhafidh Boussouf-MILA</a:t>
            </a:r>
            <a:br>
              <a:rPr lang="fr-FR" sz="2400" dirty="0" smtClean="0">
                <a:latin typeface="Times New Roman" pitchFamily="18" charset="0"/>
                <a:cs typeface="Times New Roman" pitchFamily="18" charset="0"/>
              </a:rPr>
            </a:br>
            <a:r>
              <a:rPr lang="fr-FR" sz="2400" dirty="0" smtClean="0">
                <a:latin typeface="Times New Roman" pitchFamily="18" charset="0"/>
                <a:cs typeface="Times New Roman" pitchFamily="18" charset="0"/>
              </a:rPr>
              <a:t>Département de GM-ELM</a:t>
            </a:r>
            <a:br>
              <a:rPr lang="fr-FR" sz="2400" dirty="0" smtClean="0">
                <a:latin typeface="Times New Roman" pitchFamily="18" charset="0"/>
                <a:cs typeface="Times New Roman" pitchFamily="18" charset="0"/>
              </a:rPr>
            </a:br>
            <a:r>
              <a:rPr lang="fr-FR" sz="2400" dirty="0" smtClean="0">
                <a:latin typeface="Times New Roman" pitchFamily="18" charset="0"/>
                <a:cs typeface="Times New Roman" pitchFamily="18" charset="0"/>
              </a:rPr>
              <a:t>2</a:t>
            </a:r>
            <a:r>
              <a:rPr lang="fr-FR" sz="2400" baseline="30000" dirty="0" smtClean="0">
                <a:latin typeface="Times New Roman" pitchFamily="18" charset="0"/>
                <a:cs typeface="Times New Roman" pitchFamily="18" charset="0"/>
              </a:rPr>
              <a:t>me</a:t>
            </a:r>
            <a:r>
              <a:rPr lang="fr-FR" sz="2400" dirty="0" smtClean="0">
                <a:latin typeface="Times New Roman" pitchFamily="18" charset="0"/>
                <a:cs typeface="Times New Roman" pitchFamily="18" charset="0"/>
              </a:rPr>
              <a:t>  Année Master ELM</a:t>
            </a:r>
            <a:endParaRPr lang="fr-FR" sz="2400" dirty="0">
              <a:latin typeface="Times New Roman" pitchFamily="18" charset="0"/>
              <a:cs typeface="Times New Roman" pitchFamily="18" charset="0"/>
            </a:endParaRPr>
          </a:p>
        </p:txBody>
      </p:sp>
      <p:sp>
        <p:nvSpPr>
          <p:cNvPr id="3" name="Sous-titre 2"/>
          <p:cNvSpPr>
            <a:spLocks noGrp="1"/>
          </p:cNvSpPr>
          <p:nvPr>
            <p:ph type="subTitle" idx="1"/>
          </p:nvPr>
        </p:nvSpPr>
        <p:spPr>
          <a:xfrm>
            <a:off x="1331640" y="2924944"/>
            <a:ext cx="6400800" cy="1343000"/>
          </a:xfrm>
        </p:spPr>
        <p:txBody>
          <a:bodyPr>
            <a:normAutofit/>
          </a:bodyPr>
          <a:lstStyle/>
          <a:p>
            <a:r>
              <a:rPr lang="fr-FR" sz="3200" dirty="0" smtClean="0">
                <a:solidFill>
                  <a:schemeClr val="tx1"/>
                </a:solidFill>
                <a:latin typeface="Times New Roman" pitchFamily="18" charset="0"/>
                <a:cs typeface="Times New Roman" pitchFamily="18" charset="0"/>
              </a:rPr>
              <a:t>Modélisation et simulation des systèmes électromécaniques</a:t>
            </a:r>
            <a:endParaRPr lang="fr-FR" sz="3200" dirty="0">
              <a:solidFill>
                <a:schemeClr val="tx1"/>
              </a:solidFill>
              <a:latin typeface="Times New Roman" pitchFamily="18" charset="0"/>
              <a:cs typeface="Times New Roman" pitchFamily="18" charset="0"/>
            </a:endParaRPr>
          </a:p>
        </p:txBody>
      </p:sp>
      <p:sp>
        <p:nvSpPr>
          <p:cNvPr id="5" name="Sous-titre 2"/>
          <p:cNvSpPr txBox="1">
            <a:spLocks/>
          </p:cNvSpPr>
          <p:nvPr/>
        </p:nvSpPr>
        <p:spPr>
          <a:xfrm>
            <a:off x="1043608" y="6381328"/>
            <a:ext cx="6400800" cy="360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sz="1800" dirty="0" smtClean="0">
                <a:solidFill>
                  <a:schemeClr val="tx1"/>
                </a:solidFill>
                <a:latin typeface="Times New Roman" pitchFamily="18" charset="0"/>
                <a:cs typeface="Times New Roman" pitchFamily="18" charset="0"/>
              </a:rPr>
              <a:t>Année Universitaire: 2025-2026                Dr. HIMOUR Kamal</a:t>
            </a:r>
            <a:endParaRPr lang="fr-FR" sz="1800" dirty="0">
              <a:solidFill>
                <a:schemeClr val="tx1"/>
              </a:solidFill>
              <a:latin typeface="Times New Roman" pitchFamily="18" charset="0"/>
              <a:cs typeface="Times New Roman" pitchFamily="18" charset="0"/>
            </a:endParaRPr>
          </a:p>
        </p:txBody>
      </p:sp>
      <p:sp>
        <p:nvSpPr>
          <p:cNvPr id="6" name="AutoShape 2" descr="Résultat d’images pour Schéma Armoire Électriqu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4" descr="Résultat d’images pour Schéma Armoire Électriqu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6" descr="Résultat d’images pour Schéma Armoire Électriqu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8" descr="Résultat d’images pour Schéma Armoire Électrique"/>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 name="AutoShape 10" descr="Résultat d’images pour Schéma Armoire Électrique"/>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cxnSp>
        <p:nvCxnSpPr>
          <p:cNvPr id="12" name="Connecteur droit 11"/>
          <p:cNvCxnSpPr/>
          <p:nvPr/>
        </p:nvCxnSpPr>
        <p:spPr>
          <a:xfrm>
            <a:off x="-17704" y="6381126"/>
            <a:ext cx="9144000" cy="0"/>
          </a:xfrm>
          <a:prstGeom prst="line">
            <a:avLst/>
          </a:prstGeom>
          <a:ln>
            <a:solidFill>
              <a:srgbClr val="7030A0"/>
            </a:solidFill>
          </a:ln>
        </p:spPr>
        <p:style>
          <a:lnRef idx="1">
            <a:schemeClr val="accent5"/>
          </a:lnRef>
          <a:fillRef idx="0">
            <a:schemeClr val="accent5"/>
          </a:fillRef>
          <a:effectRef idx="0">
            <a:schemeClr val="accent5"/>
          </a:effectRef>
          <a:fontRef idx="minor">
            <a:schemeClr val="tx1"/>
          </a:fontRef>
        </p:style>
      </p:cxnSp>
      <p:cxnSp>
        <p:nvCxnSpPr>
          <p:cNvPr id="14" name="Connecteur droit 13"/>
          <p:cNvCxnSpPr/>
          <p:nvPr/>
        </p:nvCxnSpPr>
        <p:spPr>
          <a:xfrm>
            <a:off x="1872296" y="2852936"/>
            <a:ext cx="5364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1659632" y="4293096"/>
            <a:ext cx="582473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1619672" y="2564904"/>
            <a:ext cx="582473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1850040" y="4077072"/>
            <a:ext cx="536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0" y="0"/>
            <a:ext cx="612775" cy="6858000"/>
          </a:xfrm>
          <a:prstGeom prst="rect">
            <a:avLst/>
          </a:prstGeom>
          <a:gradFill flip="none" rotWithShape="1">
            <a:gsLst>
              <a:gs pos="0">
                <a:srgbClr val="002060">
                  <a:tint val="66000"/>
                  <a:satMod val="160000"/>
                </a:srgbClr>
              </a:gs>
              <a:gs pos="50000">
                <a:srgbClr val="002060">
                  <a:tint val="44500"/>
                  <a:satMod val="160000"/>
                </a:srgbClr>
              </a:gs>
              <a:gs pos="100000">
                <a:srgbClr val="002060">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1196752"/>
            <a:ext cx="1252537" cy="1243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4737" y="1196752"/>
            <a:ext cx="1252537" cy="1243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Moteur à courant continu SIEMENS type 1GG5132-ONG40-6JU5 - Moteurs à courant  continu - CC003 - Bobinage Centr'Alp"/>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7668" y="4459970"/>
            <a:ext cx="1966673" cy="174150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ésumé de TP-Modélisation des Machines Electrique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27784" y="4339951"/>
            <a:ext cx="3312368" cy="198657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Modélisation multi-physique d'une Machine à Courant Continu - Spécialité SI  - éduscol STI"/>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74211" y="4327364"/>
            <a:ext cx="3052085" cy="1929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0957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cstate="print"/>
          <a:srcRect/>
          <a:stretch>
            <a:fillRect/>
          </a:stretch>
        </p:blipFill>
        <p:spPr bwMode="auto">
          <a:xfrm>
            <a:off x="2915816" y="1412776"/>
            <a:ext cx="4114800" cy="2183135"/>
          </a:xfrm>
          <a:prstGeom prst="rect">
            <a:avLst/>
          </a:prstGeom>
          <a:noFill/>
          <a:ln w="9525">
            <a:noFill/>
            <a:miter lim="800000"/>
            <a:headEnd/>
            <a:tailEnd/>
          </a:ln>
        </p:spPr>
      </p:pic>
      <p:sp>
        <p:nvSpPr>
          <p:cNvPr id="22613" name="Rectangle 85"/>
          <p:cNvSpPr>
            <a:spLocks noChangeArrowheads="1"/>
          </p:cNvSpPr>
          <p:nvPr/>
        </p:nvSpPr>
        <p:spPr bwMode="auto">
          <a:xfrm>
            <a:off x="256682" y="617200"/>
            <a:ext cx="8579289"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4463" algn="just" defTabSz="914400" rtl="0" eaLnBrk="1" fontAlgn="base" latinLnBrk="0" hangingPunct="1">
              <a:lnSpc>
                <a:spcPct val="100000"/>
              </a:lnSpc>
              <a:spcBef>
                <a:spcPct val="0"/>
              </a:spcBef>
              <a:spcAft>
                <a:spcPct val="0"/>
              </a:spcAft>
              <a:buClrTx/>
              <a:buSzTx/>
              <a:buFontTx/>
              <a:buNone/>
              <a:tabLst>
                <a:tab pos="630238" algn="l"/>
                <a:tab pos="2430463" algn="l"/>
              </a:tabLst>
            </a:pPr>
            <a:r>
              <a:rPr kumimoji="0" lang="fr-FR" b="1" i="1"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Equations électriques de la machine asynchrone dans le repère triphasé</a:t>
            </a:r>
            <a:endParaRPr kumimoji="0" lang="fr-FR" b="0" i="0" u="none" strike="noStrike" cap="none" normalizeH="0" baseline="0" dirty="0">
              <a:ln>
                <a:noFill/>
              </a:ln>
              <a:solidFill>
                <a:srgbClr val="FF0000"/>
              </a:solidFill>
              <a:effectLst/>
              <a:latin typeface="Times New Roman" pitchFamily="18" charset="0"/>
              <a:cs typeface="Times New Roman" pitchFamily="18" charset="0"/>
            </a:endParaRPr>
          </a:p>
          <a:p>
            <a:pPr marL="0" marR="0" lvl="0" indent="144463" algn="just" defTabSz="914400" rtl="0" eaLnBrk="0" fontAlgn="base" latinLnBrk="0" hangingPunct="0">
              <a:lnSpc>
                <a:spcPct val="100000"/>
              </a:lnSpc>
              <a:spcBef>
                <a:spcPct val="0"/>
              </a:spcBef>
              <a:spcAft>
                <a:spcPct val="0"/>
              </a:spcAft>
              <a:buClrTx/>
              <a:buSzTx/>
              <a:buFontTx/>
              <a:buNone/>
              <a:tabLst>
                <a:tab pos="630238" algn="l"/>
                <a:tab pos="2430463" algn="l"/>
              </a:tabLst>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Les équations régissant le fonctionnement électrique de la machine asynchrone (MAS) peuvent s’écrire</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pic>
        <p:nvPicPr>
          <p:cNvPr id="22614" name="Picture 86"/>
          <p:cNvPicPr>
            <a:picLocks noChangeAspect="1" noChangeArrowheads="1"/>
          </p:cNvPicPr>
          <p:nvPr/>
        </p:nvPicPr>
        <p:blipFill>
          <a:blip r:embed="rId3" cstate="print"/>
          <a:srcRect/>
          <a:stretch>
            <a:fillRect/>
          </a:stretch>
        </p:blipFill>
        <p:spPr bwMode="auto">
          <a:xfrm>
            <a:off x="1043608" y="3789040"/>
            <a:ext cx="6429375" cy="2981325"/>
          </a:xfrm>
          <a:prstGeom prst="rect">
            <a:avLst/>
          </a:prstGeom>
          <a:noFill/>
          <a:ln w="9525">
            <a:noFill/>
            <a:miter lim="800000"/>
            <a:headEnd/>
            <a:tailEnd/>
          </a:ln>
        </p:spPr>
      </p:pic>
      <p:sp>
        <p:nvSpPr>
          <p:cNvPr id="6" name="Rectangle 5"/>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cstate="print"/>
          <a:srcRect/>
          <a:stretch>
            <a:fillRect/>
          </a:stretch>
        </p:blipFill>
        <p:spPr bwMode="auto">
          <a:xfrm>
            <a:off x="1259632" y="548680"/>
            <a:ext cx="6153150" cy="2600325"/>
          </a:xfrm>
          <a:prstGeom prst="rect">
            <a:avLst/>
          </a:prstGeom>
          <a:noFill/>
          <a:ln w="9525">
            <a:noFill/>
            <a:miter lim="800000"/>
            <a:headEnd/>
            <a:tailEnd/>
          </a:ln>
        </p:spPr>
      </p:pic>
      <p:sp>
        <p:nvSpPr>
          <p:cNvPr id="4" name="Rectangle 3"/>
          <p:cNvSpPr/>
          <p:nvPr/>
        </p:nvSpPr>
        <p:spPr>
          <a:xfrm>
            <a:off x="179512" y="3140968"/>
            <a:ext cx="8748464" cy="923330"/>
          </a:xfrm>
          <a:prstGeom prst="rect">
            <a:avLst/>
          </a:prstGeom>
        </p:spPr>
        <p:txBody>
          <a:bodyPr wrap="square">
            <a:spAutoFit/>
          </a:bodyPr>
          <a:lstStyle/>
          <a:p>
            <a:pPr algn="l"/>
            <a:r>
              <a:rPr lang="fr-FR" i="1" dirty="0">
                <a:latin typeface="Times New Roman" pitchFamily="18" charset="0"/>
                <a:cs typeface="Times New Roman" pitchFamily="18" charset="0"/>
              </a:rPr>
              <a:t> Où  </a:t>
            </a:r>
            <a:r>
              <a:rPr lang="fr-FR" i="1" dirty="0" err="1">
                <a:latin typeface="Times New Roman" pitchFamily="18" charset="0"/>
                <a:cs typeface="Times New Roman" pitchFamily="18" charset="0"/>
              </a:rPr>
              <a:t>l</a:t>
            </a:r>
            <a:r>
              <a:rPr lang="fr-FR" i="1" baseline="-25000" dirty="0" err="1">
                <a:latin typeface="Times New Roman" pitchFamily="18" charset="0"/>
                <a:cs typeface="Times New Roman" pitchFamily="18" charset="0"/>
              </a:rPr>
              <a:t>s</a:t>
            </a:r>
            <a:r>
              <a:rPr lang="fr-FR" dirty="0">
                <a:latin typeface="Times New Roman" pitchFamily="18" charset="0"/>
                <a:cs typeface="Times New Roman" pitchFamily="18" charset="0"/>
              </a:rPr>
              <a:t> (</a:t>
            </a:r>
            <a:r>
              <a:rPr lang="fr-FR" i="1" dirty="0" err="1">
                <a:latin typeface="Times New Roman" pitchFamily="18" charset="0"/>
                <a:cs typeface="Times New Roman" pitchFamily="18" charset="0"/>
              </a:rPr>
              <a:t>l</a:t>
            </a:r>
            <a:r>
              <a:rPr lang="fr-FR" i="1" baseline="-25000" dirty="0" err="1">
                <a:latin typeface="Times New Roman" pitchFamily="18" charset="0"/>
                <a:cs typeface="Times New Roman" pitchFamily="18" charset="0"/>
              </a:rPr>
              <a:t>r</a:t>
            </a:r>
            <a:r>
              <a:rPr lang="fr-FR" dirty="0">
                <a:latin typeface="Times New Roman" pitchFamily="18" charset="0"/>
                <a:cs typeface="Times New Roman" pitchFamily="18" charset="0"/>
              </a:rPr>
              <a:t>) est l’inductance propre d'une phase </a:t>
            </a:r>
            <a:r>
              <a:rPr lang="fr-FR" dirty="0" err="1">
                <a:latin typeface="Times New Roman" pitchFamily="18" charset="0"/>
                <a:cs typeface="Times New Roman" pitchFamily="18" charset="0"/>
              </a:rPr>
              <a:t>statorique</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rotorique</a:t>
            </a:r>
            <a:r>
              <a:rPr lang="fr-FR" dirty="0">
                <a:latin typeface="Times New Roman" pitchFamily="18" charset="0"/>
                <a:cs typeface="Times New Roman" pitchFamily="18" charset="0"/>
              </a:rPr>
              <a:t>),</a:t>
            </a:r>
            <a:r>
              <a:rPr lang="fr-FR" i="1" dirty="0">
                <a:latin typeface="Times New Roman" pitchFamily="18" charset="0"/>
                <a:cs typeface="Times New Roman" pitchFamily="18" charset="0"/>
              </a:rPr>
              <a:t>  m</a:t>
            </a:r>
            <a:r>
              <a:rPr lang="fr-FR" i="1" baseline="-25000" dirty="0">
                <a:latin typeface="Times New Roman" pitchFamily="18" charset="0"/>
                <a:cs typeface="Times New Roman" pitchFamily="18" charset="0"/>
              </a:rPr>
              <a:t>s</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a:t>
            </a:r>
            <a:r>
              <a:rPr lang="fr-FR" i="1" dirty="0" err="1">
                <a:latin typeface="Times New Roman" pitchFamily="18" charset="0"/>
                <a:cs typeface="Times New Roman" pitchFamily="18" charset="0"/>
              </a:rPr>
              <a:t>m</a:t>
            </a:r>
            <a:r>
              <a:rPr lang="fr-FR" i="1" baseline="-25000" dirty="0" err="1">
                <a:latin typeface="Times New Roman" pitchFamily="18" charset="0"/>
                <a:cs typeface="Times New Roman" pitchFamily="18" charset="0"/>
              </a:rPr>
              <a:t>r</a:t>
            </a:r>
            <a:r>
              <a:rPr lang="fr-FR" dirty="0">
                <a:latin typeface="Times New Roman" pitchFamily="18" charset="0"/>
                <a:cs typeface="Times New Roman" pitchFamily="18" charset="0"/>
              </a:rPr>
              <a:t>)</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est l’inductance mutuelle entre deux phases </a:t>
            </a:r>
            <a:r>
              <a:rPr lang="fr-FR" dirty="0" err="1">
                <a:latin typeface="Times New Roman" pitchFamily="18" charset="0"/>
                <a:cs typeface="Times New Roman" pitchFamily="18" charset="0"/>
              </a:rPr>
              <a:t>statoriques</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rotoriques</a:t>
            </a:r>
            <a:r>
              <a:rPr lang="fr-FR" dirty="0">
                <a:latin typeface="Times New Roman" pitchFamily="18" charset="0"/>
                <a:cs typeface="Times New Roman" pitchFamily="18" charset="0"/>
              </a:rPr>
              <a:t>) et</a:t>
            </a:r>
            <a:r>
              <a:rPr lang="fr-FR" b="1" i="1" dirty="0">
                <a:latin typeface="Times New Roman" pitchFamily="18" charset="0"/>
                <a:cs typeface="Times New Roman" pitchFamily="18" charset="0"/>
              </a:rPr>
              <a:t> </a:t>
            </a:r>
            <a:r>
              <a:rPr lang="fr-FR" i="1" dirty="0">
                <a:latin typeface="Times New Roman" pitchFamily="18" charset="0"/>
                <a:cs typeface="Times New Roman" pitchFamily="18" charset="0"/>
              </a:rPr>
              <a:t>M</a:t>
            </a:r>
            <a:r>
              <a:rPr lang="fr-FR" b="1" i="1" dirty="0">
                <a:latin typeface="Times New Roman" pitchFamily="18" charset="0"/>
                <a:cs typeface="Times New Roman" pitchFamily="18" charset="0"/>
              </a:rPr>
              <a:t>'</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est l'inductance mutuelle entre une phase </a:t>
            </a:r>
            <a:r>
              <a:rPr lang="fr-FR" dirty="0" err="1">
                <a:latin typeface="Times New Roman" pitchFamily="18" charset="0"/>
                <a:cs typeface="Times New Roman" pitchFamily="18" charset="0"/>
              </a:rPr>
              <a:t>statorique</a:t>
            </a:r>
            <a:r>
              <a:rPr lang="fr-FR" dirty="0">
                <a:latin typeface="Times New Roman" pitchFamily="18" charset="0"/>
                <a:cs typeface="Times New Roman" pitchFamily="18" charset="0"/>
              </a:rPr>
              <a:t> et une phase </a:t>
            </a:r>
            <a:r>
              <a:rPr lang="fr-FR" dirty="0" err="1">
                <a:latin typeface="Times New Roman" pitchFamily="18" charset="0"/>
                <a:cs typeface="Times New Roman" pitchFamily="18" charset="0"/>
              </a:rPr>
              <a:t>rotorique</a:t>
            </a:r>
            <a:r>
              <a:rPr lang="fr-FR" dirty="0">
                <a:latin typeface="Times New Roman" pitchFamily="18" charset="0"/>
                <a:cs typeface="Times New Roman" pitchFamily="18" charset="0"/>
              </a:rPr>
              <a:t>.</a:t>
            </a:r>
          </a:p>
        </p:txBody>
      </p:sp>
      <p:sp>
        <p:nvSpPr>
          <p:cNvPr id="6" name="Rectangle 5"/>
          <p:cNvSpPr/>
          <p:nvPr/>
        </p:nvSpPr>
        <p:spPr>
          <a:xfrm>
            <a:off x="467544" y="4077072"/>
            <a:ext cx="2271776" cy="369332"/>
          </a:xfrm>
          <a:prstGeom prst="rect">
            <a:avLst/>
          </a:prstGeom>
        </p:spPr>
        <p:txBody>
          <a:bodyPr wrap="none">
            <a:spAutoFit/>
          </a:bodyPr>
          <a:lstStyle/>
          <a:p>
            <a:pPr algn="l"/>
            <a:r>
              <a:rPr lang="fr-FR" b="1" i="1" dirty="0">
                <a:solidFill>
                  <a:srgbClr val="FF0000"/>
                </a:solidFill>
                <a:latin typeface="Times New Roman" pitchFamily="18" charset="0"/>
                <a:cs typeface="Times New Roman" pitchFamily="18" charset="0"/>
              </a:rPr>
              <a:t>Equation mécanique</a:t>
            </a:r>
            <a:r>
              <a:rPr lang="fr-FR" b="1" dirty="0">
                <a:solidFill>
                  <a:srgbClr val="FF0000"/>
                </a:solidFill>
              </a:rPr>
              <a:t> </a:t>
            </a:r>
            <a:endParaRPr lang="fr-FR" dirty="0">
              <a:solidFill>
                <a:srgbClr val="FF0000"/>
              </a:solidFill>
            </a:endParaRPr>
          </a:p>
        </p:txBody>
      </p:sp>
      <p:sp>
        <p:nvSpPr>
          <p:cNvPr id="27652" name="Rectangle 4"/>
          <p:cNvSpPr>
            <a:spLocks noChangeArrowheads="1"/>
          </p:cNvSpPr>
          <p:nvPr/>
        </p:nvSpPr>
        <p:spPr bwMode="auto">
          <a:xfrm>
            <a:off x="467544" y="4488794"/>
            <a:ext cx="8136904"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lang="fr-FR" dirty="0">
                <a:latin typeface="Times New Roman" pitchFamily="18" charset="0"/>
                <a:ea typeface="Times New Roman" pitchFamily="18" charset="0"/>
                <a:cs typeface="Times New Roman" pitchFamily="18" charset="0"/>
              </a:rPr>
              <a:t>P</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our étudier le phénomène électromécanique avec une vitesse </a:t>
            </a:r>
            <a:r>
              <a:rPr kumimoji="0" lang="fr-FR"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rotorique</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variable, il faut ajouter l’équation du mouvement au système différentiel précédent.</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276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76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3" name="Groupe 12"/>
          <p:cNvGrpSpPr/>
          <p:nvPr/>
        </p:nvGrpSpPr>
        <p:grpSpPr>
          <a:xfrm>
            <a:off x="1699211" y="5179665"/>
            <a:ext cx="5393069" cy="481583"/>
            <a:chOff x="1259632" y="6165304"/>
            <a:chExt cx="5393069" cy="481583"/>
          </a:xfrm>
        </p:grpSpPr>
        <p:pic>
          <p:nvPicPr>
            <p:cNvPr id="27653" name="Picture 5"/>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763688" y="6165304"/>
              <a:ext cx="1683881" cy="432048"/>
            </a:xfrm>
            <a:prstGeom prst="rect">
              <a:avLst/>
            </a:prstGeom>
            <a:noFill/>
          </p:spPr>
        </p:pic>
        <p:pic>
          <p:nvPicPr>
            <p:cNvPr id="27655"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283968" y="6165304"/>
              <a:ext cx="2329518" cy="481583"/>
            </a:xfrm>
            <a:prstGeom prst="rect">
              <a:avLst/>
            </a:prstGeom>
            <a:noFill/>
          </p:spPr>
        </p:pic>
        <p:sp>
          <p:nvSpPr>
            <p:cNvPr id="12" name="Rectangle 11"/>
            <p:cNvSpPr/>
            <p:nvPr/>
          </p:nvSpPr>
          <p:spPr>
            <a:xfrm>
              <a:off x="1259632" y="6165304"/>
              <a:ext cx="5393069" cy="369332"/>
            </a:xfrm>
            <a:prstGeom prst="rect">
              <a:avLst/>
            </a:prstGeom>
          </p:spPr>
          <p:txBody>
            <a:bodyPr wrap="square">
              <a:spAutoFit/>
            </a:bodyPr>
            <a:lstStyle/>
            <a:p>
              <a:pPr algn="l"/>
              <a:r>
                <a:rPr lang="fr-FR" dirty="0">
                  <a:solidFill>
                    <a:prstClr val="black"/>
                  </a:solidFill>
                  <a:latin typeface="Times New Roman" pitchFamily="18" charset="0"/>
                  <a:ea typeface="Times New Roman" pitchFamily="18" charset="0"/>
                  <a:cs typeface="Times New Roman" pitchFamily="18" charset="0"/>
                </a:rPr>
                <a:t>                                        avec   </a:t>
              </a:r>
              <a:endParaRPr lang="fr-FR" dirty="0"/>
            </a:p>
          </p:txBody>
        </p:sp>
      </p:grpSp>
      <p:sp>
        <p:nvSpPr>
          <p:cNvPr id="14" name="Rectangle 13"/>
          <p:cNvSpPr/>
          <p:nvPr/>
        </p:nvSpPr>
        <p:spPr>
          <a:xfrm>
            <a:off x="107504" y="5657671"/>
            <a:ext cx="9073008" cy="1200329"/>
          </a:xfrm>
          <a:prstGeom prst="rect">
            <a:avLst/>
          </a:prstGeom>
        </p:spPr>
        <p:txBody>
          <a:bodyPr wrap="square">
            <a:spAutoFit/>
          </a:bodyPr>
          <a:lstStyle/>
          <a:p>
            <a:pPr algn="l"/>
            <a:r>
              <a:rPr lang="fr-FR" dirty="0">
                <a:latin typeface="Times New Roman" pitchFamily="18" charset="0"/>
                <a:cs typeface="Times New Roman" pitchFamily="18" charset="0"/>
              </a:rPr>
              <a:t>Au regard de ces résultats, nous pouvons noter, d’une part que </a:t>
            </a:r>
            <a:r>
              <a:rPr lang="fr-FR" i="1" dirty="0">
                <a:solidFill>
                  <a:srgbClr val="FF3300"/>
                </a:solidFill>
                <a:latin typeface="Times New Roman" pitchFamily="18" charset="0"/>
                <a:cs typeface="Times New Roman" pitchFamily="18" charset="0"/>
              </a:rPr>
              <a:t>l’ordre du système est important</a:t>
            </a:r>
            <a:r>
              <a:rPr lang="fr-FR" dirty="0">
                <a:latin typeface="Times New Roman" pitchFamily="18" charset="0"/>
                <a:cs typeface="Times New Roman" pitchFamily="18" charset="0"/>
              </a:rPr>
              <a:t>, et d’autre part </a:t>
            </a:r>
            <a:r>
              <a:rPr lang="fr-FR" i="1" dirty="0">
                <a:solidFill>
                  <a:srgbClr val="FF3300"/>
                </a:solidFill>
                <a:latin typeface="Times New Roman" pitchFamily="18" charset="0"/>
                <a:cs typeface="Times New Roman" pitchFamily="18" charset="0"/>
              </a:rPr>
              <a:t>sa complexité</a:t>
            </a:r>
            <a:r>
              <a:rPr lang="fr-FR" dirty="0">
                <a:solidFill>
                  <a:srgbClr val="FF3300"/>
                </a:solidFill>
                <a:latin typeface="Times New Roman" pitchFamily="18" charset="0"/>
                <a:cs typeface="Times New Roman" pitchFamily="18" charset="0"/>
              </a:rPr>
              <a:t>. </a:t>
            </a:r>
            <a:r>
              <a:rPr lang="fr-FR" dirty="0">
                <a:latin typeface="Times New Roman" pitchFamily="18" charset="0"/>
                <a:cs typeface="Times New Roman" pitchFamily="18" charset="0"/>
              </a:rPr>
              <a:t>En effet, nous aboutissons à un ensemble de huit équations, six de nature électrique et deux pour le couple électromagnétique, dont certaines font apparaître des </a:t>
            </a:r>
            <a:r>
              <a:rPr lang="fr-FR" i="1" dirty="0">
                <a:solidFill>
                  <a:srgbClr val="FF3300"/>
                </a:solidFill>
                <a:latin typeface="Times New Roman" pitchFamily="18" charset="0"/>
                <a:cs typeface="Times New Roman" pitchFamily="18" charset="0"/>
              </a:rPr>
              <a:t>coefficients qui varient avec l’angle</a:t>
            </a:r>
            <a:r>
              <a:rPr lang="fr-FR" i="1" dirty="0">
                <a:solidFill>
                  <a:srgbClr val="FF3300"/>
                </a:solidFill>
                <a:latin typeface="Times New Roman" pitchFamily="18" charset="0"/>
                <a:cs typeface="Times New Roman" pitchFamily="18" charset="0"/>
                <a:sym typeface="Symbol"/>
              </a:rPr>
              <a:t></a:t>
            </a:r>
            <a:r>
              <a:rPr lang="fr-FR" i="1" dirty="0">
                <a:solidFill>
                  <a:srgbClr val="FF3300"/>
                </a:solidFill>
                <a:latin typeface="Times New Roman" pitchFamily="18" charset="0"/>
                <a:cs typeface="Times New Roman" pitchFamily="18" charset="0"/>
              </a:rPr>
              <a:t>, et donc avec le temps</a:t>
            </a:r>
          </a:p>
        </p:txBody>
      </p:sp>
      <p:sp>
        <p:nvSpPr>
          <p:cNvPr id="15" name="Rectangle 14"/>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395536" y="697922"/>
            <a:ext cx="345638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4463" algn="l" defTabSz="914400" rtl="0" eaLnBrk="1" fontAlgn="base" latinLnBrk="0" hangingPunct="1">
              <a:lnSpc>
                <a:spcPct val="100000"/>
              </a:lnSpc>
              <a:spcBef>
                <a:spcPct val="0"/>
              </a:spcBef>
              <a:spcAft>
                <a:spcPct val="0"/>
              </a:spcAft>
              <a:buClrTx/>
              <a:buSzTx/>
              <a:buFontTx/>
              <a:buNone/>
              <a:tabLst>
                <a:tab pos="630238" algn="l"/>
                <a:tab pos="2430463" algn="l"/>
              </a:tabLst>
            </a:pPr>
            <a:r>
              <a:rPr kumimoji="0" lang="fr-FR" sz="2400" b="1" i="1" u="none" strike="noStrike" cap="none" normalizeH="0" baseline="0" dirty="0">
                <a:ln>
                  <a:noFill/>
                </a:ln>
                <a:solidFill>
                  <a:srgbClr val="0000FF"/>
                </a:solidFill>
                <a:effectLst/>
                <a:latin typeface="Times New Roman" pitchFamily="18" charset="0"/>
                <a:ea typeface="Times New Roman" pitchFamily="18" charset="0"/>
                <a:cs typeface="Times New Roman" pitchFamily="18" charset="0"/>
              </a:rPr>
              <a:t>Transformation de Park</a:t>
            </a:r>
            <a:endParaRPr kumimoji="0" lang="fr-FR" sz="2400" b="0" i="0" u="none" strike="noStrike" cap="none" normalizeH="0" baseline="0" dirty="0">
              <a:ln>
                <a:noFill/>
              </a:ln>
              <a:solidFill>
                <a:srgbClr val="0000FF"/>
              </a:solidFill>
              <a:effectLst/>
              <a:latin typeface="Times New Roman" pitchFamily="18" charset="0"/>
              <a:cs typeface="Times New Roman" pitchFamily="18" charset="0"/>
            </a:endParaRPr>
          </a:p>
        </p:txBody>
      </p:sp>
      <p:sp>
        <p:nvSpPr>
          <p:cNvPr id="4" name="Rectangle 3"/>
          <p:cNvSpPr/>
          <p:nvPr/>
        </p:nvSpPr>
        <p:spPr>
          <a:xfrm>
            <a:off x="179512" y="1268760"/>
            <a:ext cx="8964488" cy="1938992"/>
          </a:xfrm>
          <a:prstGeom prst="rect">
            <a:avLst/>
          </a:prstGeom>
        </p:spPr>
        <p:txBody>
          <a:bodyPr wrap="square">
            <a:spAutoFit/>
          </a:bodyPr>
          <a:lstStyle/>
          <a:p>
            <a:pPr marL="342900" indent="-342900" algn="l" rtl="0">
              <a:buFont typeface="Wingdings" panose="05000000000000000000" pitchFamily="2" charset="2"/>
              <a:buChar char="Ø"/>
            </a:pPr>
            <a:r>
              <a:rPr lang="fr-FR" sz="2000" dirty="0">
                <a:latin typeface="Times New Roman" pitchFamily="18" charset="0"/>
                <a:cs typeface="Times New Roman" pitchFamily="18" charset="0"/>
              </a:rPr>
              <a:t>Le modèle de la machine asynchrone dans le référentiel réel (triphasé) étant </a:t>
            </a:r>
            <a:r>
              <a:rPr lang="fr-FR" sz="2000" i="1" dirty="0">
                <a:solidFill>
                  <a:srgbClr val="FF3300"/>
                </a:solidFill>
                <a:latin typeface="Times New Roman" pitchFamily="18" charset="0"/>
                <a:cs typeface="Times New Roman" pitchFamily="18" charset="0"/>
              </a:rPr>
              <a:t>fort complexe</a:t>
            </a:r>
            <a:r>
              <a:rPr lang="fr-FR" sz="2000" dirty="0">
                <a:latin typeface="Times New Roman" pitchFamily="18" charset="0"/>
                <a:cs typeface="Times New Roman" pitchFamily="18" charset="0"/>
              </a:rPr>
              <a:t>, et aboutit à des </a:t>
            </a:r>
            <a:r>
              <a:rPr lang="fr-FR" sz="2000" i="1" dirty="0">
                <a:solidFill>
                  <a:srgbClr val="FF3300"/>
                </a:solidFill>
                <a:latin typeface="Times New Roman" pitchFamily="18" charset="0"/>
                <a:cs typeface="Times New Roman" pitchFamily="18" charset="0"/>
              </a:rPr>
              <a:t>équations différentielles à coefficients variables</a:t>
            </a:r>
            <a:r>
              <a:rPr lang="fr-FR" sz="2000" dirty="0">
                <a:latin typeface="Times New Roman" pitchFamily="18" charset="0"/>
                <a:cs typeface="Times New Roman" pitchFamily="18" charset="0"/>
              </a:rPr>
              <a:t>, le but des </a:t>
            </a:r>
            <a:r>
              <a:rPr lang="fr-FR" sz="2000" i="1" dirty="0">
                <a:solidFill>
                  <a:srgbClr val="FF3300"/>
                </a:solidFill>
                <a:latin typeface="Times New Roman" pitchFamily="18" charset="0"/>
                <a:cs typeface="Times New Roman" pitchFamily="18" charset="0"/>
              </a:rPr>
              <a:t>transformations matricielles</a:t>
            </a:r>
            <a:r>
              <a:rPr lang="fr-FR" sz="2000" dirty="0">
                <a:latin typeface="Times New Roman" pitchFamily="18" charset="0"/>
                <a:cs typeface="Times New Roman" pitchFamily="18" charset="0"/>
              </a:rPr>
              <a:t> est de le </a:t>
            </a:r>
            <a:r>
              <a:rPr lang="fr-FR" sz="2000" i="1" dirty="0">
                <a:solidFill>
                  <a:srgbClr val="FF3300"/>
                </a:solidFill>
                <a:latin typeface="Times New Roman" pitchFamily="18" charset="0"/>
                <a:cs typeface="Times New Roman" pitchFamily="18" charset="0"/>
              </a:rPr>
              <a:t>simplifier</a:t>
            </a:r>
            <a:r>
              <a:rPr lang="fr-FR" sz="2000" dirty="0">
                <a:latin typeface="Times New Roman" pitchFamily="18" charset="0"/>
                <a:cs typeface="Times New Roman" pitchFamily="18" charset="0"/>
              </a:rPr>
              <a:t>. </a:t>
            </a:r>
            <a:r>
              <a:rPr lang="fr-FR" sz="2000" dirty="0">
                <a:solidFill>
                  <a:srgbClr val="0000FF"/>
                </a:solidFill>
                <a:latin typeface="Times New Roman" pitchFamily="18" charset="0"/>
                <a:cs typeface="Times New Roman" pitchFamily="18" charset="0"/>
              </a:rPr>
              <a:t>Cette simplification doit réduire l’ordre du système et éliminer la dépendance avec la position du rotor, et par conséquent permet obtenir un modèle caractérisé par un système d’équations à coefficients constants</a:t>
            </a:r>
            <a:r>
              <a:rPr lang="fr-FR" sz="2000" dirty="0">
                <a:latin typeface="Times New Roman" pitchFamily="18" charset="0"/>
                <a:cs typeface="Times New Roman" pitchFamily="18" charset="0"/>
              </a:rPr>
              <a:t>.</a:t>
            </a:r>
          </a:p>
        </p:txBody>
      </p:sp>
      <p:sp>
        <p:nvSpPr>
          <p:cNvPr id="13" name="Rectangle 12"/>
          <p:cNvSpPr/>
          <p:nvPr/>
        </p:nvSpPr>
        <p:spPr>
          <a:xfrm>
            <a:off x="251520" y="3316925"/>
            <a:ext cx="8640960" cy="1754326"/>
          </a:xfrm>
          <a:prstGeom prst="rect">
            <a:avLst/>
          </a:prstGeom>
        </p:spPr>
        <p:txBody>
          <a:bodyPr wrap="square">
            <a:spAutoFit/>
          </a:bodyPr>
          <a:lstStyle/>
          <a:p>
            <a:pPr marL="285750" indent="-285750" algn="l" rtl="0">
              <a:buFont typeface="Wingdings" panose="05000000000000000000" pitchFamily="2" charset="2"/>
              <a:buChar char="Ø"/>
            </a:pPr>
            <a:r>
              <a:rPr lang="fr-FR" dirty="0">
                <a:latin typeface="Times New Roman" panose="02020603050405020304" pitchFamily="18" charset="0"/>
                <a:cs typeface="Times New Roman" panose="02020603050405020304" pitchFamily="18" charset="0"/>
              </a:rPr>
              <a:t>La transformation de Park est une transformation du repère triphasé fixe par rapport au stator dans un repère biphasé. Cette transformation permet de réduire la complexité du système. La position du repère peut être fixée par rapport aux trois référentiels :</a:t>
            </a:r>
          </a:p>
          <a:p>
            <a:pPr lvl="0" algn="l"/>
            <a:r>
              <a:rPr lang="fr-FR" dirty="0">
                <a:latin typeface="Times New Roman" panose="02020603050405020304" pitchFamily="18" charset="0"/>
                <a:cs typeface="Times New Roman" panose="02020603050405020304" pitchFamily="18" charset="0"/>
              </a:rPr>
              <a:t>- Champ tournant</a:t>
            </a:r>
          </a:p>
          <a:p>
            <a:pPr lvl="0" algn="l"/>
            <a:r>
              <a:rPr lang="fr-FR" dirty="0">
                <a:latin typeface="Times New Roman" panose="02020603050405020304" pitchFamily="18" charset="0"/>
                <a:cs typeface="Times New Roman" panose="02020603050405020304" pitchFamily="18" charset="0"/>
              </a:rPr>
              <a:t>- Stator</a:t>
            </a:r>
          </a:p>
          <a:p>
            <a:pPr lvl="0" algn="l"/>
            <a:r>
              <a:rPr lang="fr-FR" dirty="0">
                <a:latin typeface="Times New Roman" panose="02020603050405020304" pitchFamily="18" charset="0"/>
                <a:cs typeface="Times New Roman" panose="02020603050405020304" pitchFamily="18" charset="0"/>
              </a:rPr>
              <a:t>- Rotor</a:t>
            </a:r>
          </a:p>
        </p:txBody>
      </p:sp>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pic>
        <p:nvPicPr>
          <p:cNvPr id="6146" name="Picture 2" descr="electronique: Modèle de Park de la Machine Asynchrone"/>
          <p:cNvPicPr>
            <a:picLocks noChangeAspect="1" noChangeArrowheads="1"/>
          </p:cNvPicPr>
          <p:nvPr/>
        </p:nvPicPr>
        <p:blipFill rotWithShape="1">
          <a:blip r:embed="rId2">
            <a:extLst>
              <a:ext uri="{28A0092B-C50C-407E-A947-70E740481C1C}">
                <a14:useLocalDpi xmlns:a14="http://schemas.microsoft.com/office/drawing/2010/main" val="0"/>
              </a:ext>
            </a:extLst>
          </a:blip>
          <a:srcRect b="9485"/>
          <a:stretch/>
        </p:blipFill>
        <p:spPr bwMode="auto">
          <a:xfrm>
            <a:off x="2771800" y="4437112"/>
            <a:ext cx="5000625" cy="2304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395536" y="697922"/>
            <a:ext cx="345638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4463" algn="l" defTabSz="914400" rtl="0" eaLnBrk="1" fontAlgn="base" latinLnBrk="0" hangingPunct="1">
              <a:lnSpc>
                <a:spcPct val="100000"/>
              </a:lnSpc>
              <a:spcBef>
                <a:spcPct val="0"/>
              </a:spcBef>
              <a:spcAft>
                <a:spcPct val="0"/>
              </a:spcAft>
              <a:buClrTx/>
              <a:buSzTx/>
              <a:buFontTx/>
              <a:buNone/>
              <a:tabLst>
                <a:tab pos="630238" algn="l"/>
                <a:tab pos="2430463" algn="l"/>
              </a:tabLst>
            </a:pPr>
            <a:r>
              <a:rPr kumimoji="0" lang="fr-FR" sz="2400" b="1" i="1" u="none" strike="noStrike" cap="none" normalizeH="0" baseline="0" dirty="0">
                <a:ln>
                  <a:noFill/>
                </a:ln>
                <a:solidFill>
                  <a:srgbClr val="0000FF"/>
                </a:solidFill>
                <a:effectLst/>
                <a:latin typeface="Times New Roman" pitchFamily="18" charset="0"/>
                <a:ea typeface="Times New Roman" pitchFamily="18" charset="0"/>
                <a:cs typeface="Times New Roman" pitchFamily="18" charset="0"/>
              </a:rPr>
              <a:t>Transformation de Park</a:t>
            </a:r>
            <a:endParaRPr kumimoji="0" lang="fr-FR" sz="2400" b="0" i="0" u="none" strike="noStrike" cap="none" normalizeH="0" baseline="0" dirty="0">
              <a:ln>
                <a:noFill/>
              </a:ln>
              <a:solidFill>
                <a:srgbClr val="0000FF"/>
              </a:solidFill>
              <a:effectLst/>
              <a:latin typeface="Times New Roman" pitchFamily="18" charset="0"/>
              <a:cs typeface="Times New Roman" pitchFamily="18" charset="0"/>
            </a:endParaRPr>
          </a:p>
        </p:txBody>
      </p:sp>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3" name="Rectangle 2"/>
          <p:cNvSpPr/>
          <p:nvPr/>
        </p:nvSpPr>
        <p:spPr>
          <a:xfrm>
            <a:off x="395536" y="4149080"/>
            <a:ext cx="8534794" cy="2308324"/>
          </a:xfrm>
          <a:prstGeom prst="rect">
            <a:avLst/>
          </a:prstGeom>
        </p:spPr>
        <p:txBody>
          <a:bodyPr wrap="square">
            <a:spAutoFit/>
          </a:bodyPr>
          <a:lstStyle/>
          <a:p>
            <a:pPr marL="285750" indent="-285750" algn="l" rtl="0">
              <a:buFont typeface="Wingdings" panose="05000000000000000000" pitchFamily="2" charset="2"/>
              <a:buChar char="Ø"/>
            </a:pPr>
            <a:r>
              <a:rPr lang="fr-FR" dirty="0">
                <a:solidFill>
                  <a:srgbClr val="000000"/>
                </a:solidFill>
                <a:latin typeface="Times New Roman" panose="02020603050405020304" pitchFamily="18" charset="0"/>
              </a:rPr>
              <a:t>Elle permet de transformer les enroulements statoriques et rotoriques disposés sur trois axes (a, b, c) en des enroulements équivalent du point de vue électriques et magnétiques disposés sur deux axes (</a:t>
            </a:r>
            <a:r>
              <a:rPr lang="fr-FR" dirty="0" err="1">
                <a:solidFill>
                  <a:srgbClr val="000000"/>
                </a:solidFill>
                <a:latin typeface="Times New Roman" panose="02020603050405020304" pitchFamily="18" charset="0"/>
              </a:rPr>
              <a:t>d,q</a:t>
            </a:r>
            <a:r>
              <a:rPr lang="fr-FR" dirty="0">
                <a:solidFill>
                  <a:srgbClr val="000000"/>
                </a:solidFill>
                <a:latin typeface="Times New Roman" panose="02020603050405020304" pitchFamily="18" charset="0"/>
              </a:rPr>
              <a:t>) ou (</a:t>
            </a:r>
            <a:r>
              <a:rPr lang="fr-FR" dirty="0">
                <a:solidFill>
                  <a:srgbClr val="000000"/>
                </a:solidFill>
                <a:latin typeface="Symbol" panose="05050102010706020507" pitchFamily="18" charset="2"/>
              </a:rPr>
              <a:t></a:t>
            </a:r>
            <a:r>
              <a:rPr lang="fr-FR" dirty="0" smtClean="0">
                <a:solidFill>
                  <a:srgbClr val="000000"/>
                </a:solidFill>
                <a:latin typeface="Times New Roman" panose="02020603050405020304" pitchFamily="18" charset="0"/>
              </a:rPr>
              <a:t>).</a:t>
            </a:r>
          </a:p>
          <a:p>
            <a:pPr marL="285750" indent="-285750" algn="l" rtl="0">
              <a:buFont typeface="Wingdings" panose="05000000000000000000" pitchFamily="2" charset="2"/>
              <a:buChar char="Ø"/>
            </a:pPr>
            <a:r>
              <a:rPr lang="fr-FR" dirty="0" smtClean="0">
                <a:solidFill>
                  <a:srgbClr val="000000"/>
                </a:solidFill>
                <a:latin typeface="Times New Roman" panose="02020603050405020304" pitchFamily="18" charset="0"/>
              </a:rPr>
              <a:t>Elle </a:t>
            </a:r>
            <a:r>
              <a:rPr lang="fr-FR" dirty="0">
                <a:solidFill>
                  <a:srgbClr val="000000"/>
                </a:solidFill>
                <a:latin typeface="Times New Roman" panose="02020603050405020304" pitchFamily="18" charset="0"/>
              </a:rPr>
              <a:t>est constituée d’une transformation triphasé–diphasé suivie d’une rotation. Elle permet de passer du repère (abc) vers le repère (</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 puis vers le repère (</a:t>
            </a:r>
            <a:r>
              <a:rPr lang="fr-FR" dirty="0" err="1">
                <a:solidFill>
                  <a:srgbClr val="000000"/>
                </a:solidFill>
                <a:latin typeface="Times New Roman" panose="02020603050405020304" pitchFamily="18" charset="0"/>
              </a:rPr>
              <a:t>dq</a:t>
            </a:r>
            <a:r>
              <a:rPr lang="fr-FR" dirty="0">
                <a:solidFill>
                  <a:srgbClr val="000000"/>
                </a:solidFill>
                <a:latin typeface="Times New Roman" panose="02020603050405020304" pitchFamily="18" charset="0"/>
              </a:rPr>
              <a:t>). Le repère (</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 est toujours fixe par rapport au repère (abc), par contre le repère (</a:t>
            </a:r>
            <a:r>
              <a:rPr lang="fr-FR" dirty="0" err="1">
                <a:solidFill>
                  <a:srgbClr val="000000"/>
                </a:solidFill>
                <a:latin typeface="Times New Roman" panose="02020603050405020304" pitchFamily="18" charset="0"/>
              </a:rPr>
              <a:t>dq</a:t>
            </a:r>
            <a:r>
              <a:rPr lang="fr-FR" dirty="0">
                <a:solidFill>
                  <a:srgbClr val="000000"/>
                </a:solidFill>
                <a:latin typeface="Times New Roman" panose="02020603050405020304" pitchFamily="18" charset="0"/>
              </a:rPr>
              <a:t>) est mobile. Il forme avec le repère fixe (</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 l’angle, dit angle de transformation de PARK</a:t>
            </a:r>
            <a:r>
              <a:rPr lang="fr-FR" b="1" dirty="0">
                <a:solidFill>
                  <a:srgbClr val="000000"/>
                </a:solidFill>
                <a:latin typeface="Times New Roman" panose="02020603050405020304" pitchFamily="18" charset="0"/>
              </a:rPr>
              <a:t>.</a:t>
            </a:r>
            <a:r>
              <a:rPr lang="fr-FR" dirty="0"/>
              <a:t> </a:t>
            </a:r>
            <a:br>
              <a:rPr lang="fr-FR" dirty="0"/>
            </a:br>
            <a:endParaRPr lang="fr-FR" dirty="0"/>
          </a:p>
        </p:txBody>
      </p:sp>
      <p:pic>
        <p:nvPicPr>
          <p:cNvPr id="5" name="Image 4"/>
          <p:cNvPicPr>
            <a:picLocks noChangeAspect="1"/>
          </p:cNvPicPr>
          <p:nvPr/>
        </p:nvPicPr>
        <p:blipFill>
          <a:blip r:embed="rId2"/>
          <a:stretch>
            <a:fillRect/>
          </a:stretch>
        </p:blipFill>
        <p:spPr>
          <a:xfrm>
            <a:off x="0" y="1230550"/>
            <a:ext cx="3935313" cy="2428172"/>
          </a:xfrm>
          <a:prstGeom prst="rect">
            <a:avLst/>
          </a:prstGeom>
        </p:spPr>
      </p:pic>
      <p:sp>
        <p:nvSpPr>
          <p:cNvPr id="6" name="Rectangle 5"/>
          <p:cNvSpPr/>
          <p:nvPr/>
        </p:nvSpPr>
        <p:spPr>
          <a:xfrm>
            <a:off x="3995936" y="1915670"/>
            <a:ext cx="4934394" cy="1477328"/>
          </a:xfrm>
          <a:prstGeom prst="rect">
            <a:avLst/>
          </a:prstGeom>
        </p:spPr>
        <p:txBody>
          <a:bodyPr wrap="square">
            <a:spAutoFit/>
          </a:bodyPr>
          <a:lstStyle/>
          <a:p>
            <a:pPr algn="l"/>
            <a:r>
              <a:rPr lang="fr-FR" dirty="0">
                <a:solidFill>
                  <a:srgbClr val="000000"/>
                </a:solidFill>
                <a:latin typeface="Symbol" panose="05050102010706020507" pitchFamily="18" charset="2"/>
              </a:rPr>
              <a:t> </a:t>
            </a:r>
            <a:r>
              <a:rPr lang="fr-FR" dirty="0">
                <a:solidFill>
                  <a:srgbClr val="000000"/>
                </a:solidFill>
                <a:latin typeface="Times New Roman" panose="02020603050405020304" pitchFamily="18" charset="0"/>
              </a:rPr>
              <a:t>: l'angle de rotation du rotor par rapport au stator.</a:t>
            </a:r>
          </a:p>
          <a:p>
            <a:pPr algn="l"/>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 </a:t>
            </a:r>
            <a:r>
              <a:rPr lang="fr-FR" dirty="0">
                <a:solidFill>
                  <a:srgbClr val="000000"/>
                </a:solidFill>
                <a:latin typeface="Times New Roman" panose="02020603050405020304" pitchFamily="18" charset="0"/>
              </a:rPr>
              <a:t>: angle de rotation de (</a:t>
            </a:r>
            <a:r>
              <a:rPr lang="fr-FR" dirty="0" err="1">
                <a:solidFill>
                  <a:srgbClr val="000000"/>
                </a:solidFill>
                <a:latin typeface="Times New Roman" panose="02020603050405020304" pitchFamily="18" charset="0"/>
              </a:rPr>
              <a:t>dq</a:t>
            </a:r>
            <a:r>
              <a:rPr lang="fr-FR" dirty="0">
                <a:solidFill>
                  <a:srgbClr val="000000"/>
                </a:solidFill>
                <a:latin typeface="Times New Roman" panose="02020603050405020304" pitchFamily="18" charset="0"/>
              </a:rPr>
              <a:t>) par rapport au stator. </a:t>
            </a:r>
            <a:endParaRPr lang="fr-FR" dirty="0" smtClean="0">
              <a:solidFill>
                <a:srgbClr val="000000"/>
              </a:solidFill>
              <a:latin typeface="Times New Roman" panose="02020603050405020304" pitchFamily="18" charset="0"/>
            </a:endParaRPr>
          </a:p>
          <a:p>
            <a:pPr algn="l"/>
            <a:r>
              <a:rPr lang="fr-FR" dirty="0" smtClean="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r </a:t>
            </a:r>
            <a:r>
              <a:rPr lang="fr-FR" dirty="0">
                <a:solidFill>
                  <a:srgbClr val="000000"/>
                </a:solidFill>
                <a:latin typeface="Times New Roman" panose="02020603050405020304" pitchFamily="18" charset="0"/>
              </a:rPr>
              <a:t>: angle de rotation de (</a:t>
            </a:r>
            <a:r>
              <a:rPr lang="fr-FR" dirty="0" err="1">
                <a:solidFill>
                  <a:srgbClr val="000000"/>
                </a:solidFill>
                <a:latin typeface="Times New Roman" panose="02020603050405020304" pitchFamily="18" charset="0"/>
              </a:rPr>
              <a:t>dq</a:t>
            </a:r>
            <a:r>
              <a:rPr lang="fr-FR" dirty="0">
                <a:solidFill>
                  <a:srgbClr val="000000"/>
                </a:solidFill>
                <a:latin typeface="Times New Roman" panose="02020603050405020304" pitchFamily="18" charset="0"/>
              </a:rPr>
              <a:t>) par rapport au rotor. Les angles sont liés par la relation : </a:t>
            </a:r>
            <a:endParaRPr lang="fr-FR" dirty="0" smtClean="0">
              <a:solidFill>
                <a:srgbClr val="000000"/>
              </a:solidFill>
              <a:latin typeface="Times New Roman" panose="02020603050405020304" pitchFamily="18" charset="0"/>
            </a:endParaRPr>
          </a:p>
          <a:p>
            <a:pPr algn="l"/>
            <a:r>
              <a:rPr lang="fr-FR" dirty="0" smtClean="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 </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 </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r</a:t>
            </a:r>
            <a:r>
              <a:rPr lang="fr-FR" dirty="0"/>
              <a:t> </a:t>
            </a:r>
          </a:p>
        </p:txBody>
      </p:sp>
    </p:spTree>
    <p:extLst>
      <p:ext uri="{BB962C8B-B14F-4D97-AF65-F5344CB8AC3E}">
        <p14:creationId xmlns:p14="http://schemas.microsoft.com/office/powerpoint/2010/main" val="644439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395536" y="697922"/>
            <a:ext cx="345638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4463" algn="l" defTabSz="914400" rtl="0" eaLnBrk="1" fontAlgn="base" latinLnBrk="0" hangingPunct="1">
              <a:lnSpc>
                <a:spcPct val="100000"/>
              </a:lnSpc>
              <a:spcBef>
                <a:spcPct val="0"/>
              </a:spcBef>
              <a:spcAft>
                <a:spcPct val="0"/>
              </a:spcAft>
              <a:buClrTx/>
              <a:buSzTx/>
              <a:buFontTx/>
              <a:buNone/>
              <a:tabLst>
                <a:tab pos="630238" algn="l"/>
                <a:tab pos="2430463" algn="l"/>
              </a:tabLst>
            </a:pPr>
            <a:r>
              <a:rPr kumimoji="0" lang="fr-FR" sz="2400" b="1" i="1" u="none" strike="noStrike" cap="none" normalizeH="0" baseline="0" dirty="0">
                <a:ln>
                  <a:noFill/>
                </a:ln>
                <a:solidFill>
                  <a:srgbClr val="0000FF"/>
                </a:solidFill>
                <a:effectLst/>
                <a:latin typeface="Times New Roman" pitchFamily="18" charset="0"/>
                <a:ea typeface="Times New Roman" pitchFamily="18" charset="0"/>
                <a:cs typeface="Times New Roman" pitchFamily="18" charset="0"/>
              </a:rPr>
              <a:t>Transformation de Park</a:t>
            </a:r>
            <a:endParaRPr kumimoji="0" lang="fr-FR" sz="2400" b="0" i="0" u="none" strike="noStrike" cap="none" normalizeH="0" baseline="0" dirty="0">
              <a:ln>
                <a:noFill/>
              </a:ln>
              <a:solidFill>
                <a:srgbClr val="0000FF"/>
              </a:solidFill>
              <a:effectLst/>
              <a:latin typeface="Times New Roman" pitchFamily="18" charset="0"/>
              <a:cs typeface="Times New Roman" pitchFamily="18" charset="0"/>
            </a:endParaRPr>
          </a:p>
        </p:txBody>
      </p:sp>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pic>
        <p:nvPicPr>
          <p:cNvPr id="5" name="Image 4"/>
          <p:cNvPicPr>
            <a:picLocks noChangeAspect="1"/>
          </p:cNvPicPr>
          <p:nvPr/>
        </p:nvPicPr>
        <p:blipFill>
          <a:blip r:embed="rId2"/>
          <a:stretch>
            <a:fillRect/>
          </a:stretch>
        </p:blipFill>
        <p:spPr>
          <a:xfrm>
            <a:off x="4458113" y="1340768"/>
            <a:ext cx="3935313" cy="2428172"/>
          </a:xfrm>
          <a:prstGeom prst="rect">
            <a:avLst/>
          </a:prstGeom>
        </p:spPr>
      </p:pic>
      <p:sp>
        <p:nvSpPr>
          <p:cNvPr id="4" name="Rectangle 3"/>
          <p:cNvSpPr/>
          <p:nvPr/>
        </p:nvSpPr>
        <p:spPr>
          <a:xfrm>
            <a:off x="-36512" y="2636912"/>
            <a:ext cx="5400600" cy="646331"/>
          </a:xfrm>
          <a:prstGeom prst="rect">
            <a:avLst/>
          </a:prstGeom>
        </p:spPr>
        <p:txBody>
          <a:bodyPr wrap="square">
            <a:spAutoFit/>
          </a:bodyPr>
          <a:lstStyle/>
          <a:p>
            <a:r>
              <a:rPr lang="fr-FR" dirty="0">
                <a:solidFill>
                  <a:srgbClr val="000000"/>
                </a:solidFill>
                <a:latin typeface="Times New Roman" panose="02020603050405020304" pitchFamily="18" charset="0"/>
              </a:rPr>
              <a:t>La transformation triphasé-diphasé est donnée par :</a:t>
            </a:r>
            <a:r>
              <a:rPr lang="fr-FR" dirty="0"/>
              <a:t> </a:t>
            </a:r>
            <a:br>
              <a:rPr lang="fr-FR" dirty="0"/>
            </a:br>
            <a:endParaRPr lang="fr-FR" dirty="0"/>
          </a:p>
        </p:txBody>
      </p:sp>
      <p:pic>
        <p:nvPicPr>
          <p:cNvPr id="8" name="Image 7"/>
          <p:cNvPicPr>
            <a:picLocks noChangeAspect="1"/>
          </p:cNvPicPr>
          <p:nvPr/>
        </p:nvPicPr>
        <p:blipFill>
          <a:blip r:embed="rId3"/>
          <a:stretch>
            <a:fillRect/>
          </a:stretch>
        </p:blipFill>
        <p:spPr>
          <a:xfrm>
            <a:off x="1115616" y="3597005"/>
            <a:ext cx="4147058" cy="1163563"/>
          </a:xfrm>
          <a:prstGeom prst="rect">
            <a:avLst/>
          </a:prstGeom>
        </p:spPr>
      </p:pic>
      <p:pic>
        <p:nvPicPr>
          <p:cNvPr id="9" name="Image 8"/>
          <p:cNvPicPr>
            <a:picLocks noChangeAspect="1"/>
          </p:cNvPicPr>
          <p:nvPr/>
        </p:nvPicPr>
        <p:blipFill>
          <a:blip r:embed="rId4"/>
          <a:stretch>
            <a:fillRect/>
          </a:stretch>
        </p:blipFill>
        <p:spPr>
          <a:xfrm>
            <a:off x="765178" y="5157192"/>
            <a:ext cx="5594893" cy="1060085"/>
          </a:xfrm>
          <a:prstGeom prst="rect">
            <a:avLst/>
          </a:prstGeom>
        </p:spPr>
      </p:pic>
    </p:spTree>
    <p:extLst>
      <p:ext uri="{BB962C8B-B14F-4D97-AF65-F5344CB8AC3E}">
        <p14:creationId xmlns:p14="http://schemas.microsoft.com/office/powerpoint/2010/main" val="34053512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395536" y="697922"/>
            <a:ext cx="345638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4463" algn="l" defTabSz="914400" rtl="0" eaLnBrk="1" fontAlgn="base" latinLnBrk="0" hangingPunct="1">
              <a:lnSpc>
                <a:spcPct val="100000"/>
              </a:lnSpc>
              <a:spcBef>
                <a:spcPct val="0"/>
              </a:spcBef>
              <a:spcAft>
                <a:spcPct val="0"/>
              </a:spcAft>
              <a:buClrTx/>
              <a:buSzTx/>
              <a:buFontTx/>
              <a:buNone/>
              <a:tabLst>
                <a:tab pos="630238" algn="l"/>
                <a:tab pos="2430463" algn="l"/>
              </a:tabLst>
            </a:pPr>
            <a:r>
              <a:rPr kumimoji="0" lang="fr-FR" sz="2400" b="1" i="1" u="none" strike="noStrike" cap="none" normalizeH="0" baseline="0" dirty="0">
                <a:ln>
                  <a:noFill/>
                </a:ln>
                <a:solidFill>
                  <a:srgbClr val="0000FF"/>
                </a:solidFill>
                <a:effectLst/>
                <a:latin typeface="Times New Roman" pitchFamily="18" charset="0"/>
                <a:ea typeface="Times New Roman" pitchFamily="18" charset="0"/>
                <a:cs typeface="Times New Roman" pitchFamily="18" charset="0"/>
              </a:rPr>
              <a:t>Transformation de Park</a:t>
            </a:r>
            <a:endParaRPr kumimoji="0" lang="fr-FR" sz="2400" b="0" i="0" u="none" strike="noStrike" cap="none" normalizeH="0" baseline="0" dirty="0">
              <a:ln>
                <a:noFill/>
              </a:ln>
              <a:solidFill>
                <a:srgbClr val="0000FF"/>
              </a:solidFill>
              <a:effectLst/>
              <a:latin typeface="Times New Roman" pitchFamily="18" charset="0"/>
              <a:cs typeface="Times New Roman" pitchFamily="18" charset="0"/>
            </a:endParaRPr>
          </a:p>
        </p:txBody>
      </p:sp>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pic>
        <p:nvPicPr>
          <p:cNvPr id="5" name="Image 4"/>
          <p:cNvPicPr>
            <a:picLocks noChangeAspect="1"/>
          </p:cNvPicPr>
          <p:nvPr/>
        </p:nvPicPr>
        <p:blipFill>
          <a:blip r:embed="rId2"/>
          <a:stretch>
            <a:fillRect/>
          </a:stretch>
        </p:blipFill>
        <p:spPr>
          <a:xfrm>
            <a:off x="4741143" y="928754"/>
            <a:ext cx="3935313" cy="2428172"/>
          </a:xfrm>
          <a:prstGeom prst="rect">
            <a:avLst/>
          </a:prstGeom>
        </p:spPr>
      </p:pic>
      <p:sp>
        <p:nvSpPr>
          <p:cNvPr id="3" name="Rectangle 2"/>
          <p:cNvSpPr/>
          <p:nvPr/>
        </p:nvSpPr>
        <p:spPr>
          <a:xfrm>
            <a:off x="179512" y="1412776"/>
            <a:ext cx="4572000" cy="2031325"/>
          </a:xfrm>
          <a:prstGeom prst="rect">
            <a:avLst/>
          </a:prstGeom>
        </p:spPr>
        <p:txBody>
          <a:bodyPr>
            <a:spAutoFit/>
          </a:bodyPr>
          <a:lstStyle/>
          <a:p>
            <a:pPr algn="l"/>
            <a:r>
              <a:rPr lang="fr-FR" dirty="0">
                <a:solidFill>
                  <a:srgbClr val="000000"/>
                </a:solidFill>
                <a:latin typeface="Times New Roman" panose="02020603050405020304" pitchFamily="18" charset="0"/>
              </a:rPr>
              <a:t>Afin de mieux visualiser l’échange d’énergie entre armatures, il est plus commode de ramener leurs équations à un référentiel commun </a:t>
            </a:r>
            <a:r>
              <a:rPr lang="fr-FR" dirty="0" smtClean="0">
                <a:solidFill>
                  <a:srgbClr val="000000"/>
                </a:solidFill>
                <a:latin typeface="Times New Roman" panose="02020603050405020304" pitchFamily="18" charset="0"/>
              </a:rPr>
              <a:t>d’observation. </a:t>
            </a:r>
          </a:p>
          <a:p>
            <a:pPr algn="l"/>
            <a:r>
              <a:rPr lang="fr-FR" dirty="0" smtClean="0">
                <a:solidFill>
                  <a:srgbClr val="000000"/>
                </a:solidFill>
                <a:latin typeface="Times New Roman" panose="02020603050405020304" pitchFamily="18" charset="0"/>
              </a:rPr>
              <a:t>D’où </a:t>
            </a:r>
            <a:r>
              <a:rPr lang="fr-FR" dirty="0">
                <a:solidFill>
                  <a:srgbClr val="000000"/>
                </a:solidFill>
                <a:latin typeface="Times New Roman" panose="02020603050405020304" pitchFamily="18" charset="0"/>
              </a:rPr>
              <a:t>l’utilisation de la matrice de rotation P(</a:t>
            </a:r>
            <a:r>
              <a:rPr lang="fr-FR" dirty="0">
                <a:solidFill>
                  <a:srgbClr val="000000"/>
                </a:solidFill>
                <a:latin typeface="Symbol" panose="05050102010706020507" pitchFamily="18" charset="2"/>
              </a:rPr>
              <a:t></a:t>
            </a:r>
            <a:r>
              <a:rPr lang="fr-FR" sz="800" dirty="0">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a:t>
            </a:r>
            <a:r>
              <a:rPr lang="fr-FR" dirty="0"/>
              <a:t> </a:t>
            </a:r>
            <a:br>
              <a:rPr lang="fr-FR" dirty="0"/>
            </a:br>
            <a:endParaRPr lang="fr-FR" dirty="0"/>
          </a:p>
        </p:txBody>
      </p:sp>
      <p:pic>
        <p:nvPicPr>
          <p:cNvPr id="6" name="Image 5"/>
          <p:cNvPicPr>
            <a:picLocks noChangeAspect="1"/>
          </p:cNvPicPr>
          <p:nvPr/>
        </p:nvPicPr>
        <p:blipFill>
          <a:blip r:embed="rId3"/>
          <a:stretch>
            <a:fillRect/>
          </a:stretch>
        </p:blipFill>
        <p:spPr>
          <a:xfrm>
            <a:off x="1115616" y="3735051"/>
            <a:ext cx="6459213" cy="1009252"/>
          </a:xfrm>
          <a:prstGeom prst="rect">
            <a:avLst/>
          </a:prstGeom>
        </p:spPr>
      </p:pic>
      <p:sp>
        <p:nvSpPr>
          <p:cNvPr id="10" name="Rectangle 9"/>
          <p:cNvSpPr/>
          <p:nvPr/>
        </p:nvSpPr>
        <p:spPr>
          <a:xfrm>
            <a:off x="1565920" y="5122428"/>
            <a:ext cx="4572000" cy="646331"/>
          </a:xfrm>
          <a:prstGeom prst="rect">
            <a:avLst/>
          </a:prstGeom>
        </p:spPr>
        <p:txBody>
          <a:bodyPr>
            <a:spAutoFit/>
          </a:bodyPr>
          <a:lstStyle/>
          <a:p>
            <a:r>
              <a:rPr lang="fr-FR" dirty="0">
                <a:solidFill>
                  <a:srgbClr val="000000"/>
                </a:solidFill>
                <a:latin typeface="Times New Roman" panose="02020603050405020304" pitchFamily="18" charset="0"/>
              </a:rPr>
              <a:t>Pour le stator : </a:t>
            </a:r>
            <a:r>
              <a:rPr lang="fr-FR" dirty="0">
                <a:solidFill>
                  <a:srgbClr val="000000"/>
                </a:solidFill>
                <a:latin typeface="Symbol" panose="05050102010706020507" pitchFamily="18" charset="2"/>
              </a:rPr>
              <a:t> </a:t>
            </a:r>
            <a:r>
              <a:rPr lang="fr-FR" sz="800" dirty="0">
                <a:solidFill>
                  <a:srgbClr val="000000"/>
                </a:solidFill>
                <a:latin typeface="Times New Roman" panose="02020603050405020304" pitchFamily="18" charset="0"/>
              </a:rPr>
              <a:t>OBS </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 </a:t>
            </a:r>
            <a:r>
              <a:rPr lang="fr-FR" dirty="0">
                <a:solidFill>
                  <a:srgbClr val="000000"/>
                </a:solidFill>
                <a:latin typeface="Times New Roman" panose="02020603050405020304" pitchFamily="18" charset="0"/>
              </a:rPr>
              <a:t>et pour le rotor : </a:t>
            </a:r>
            <a:r>
              <a:rPr lang="fr-FR" dirty="0">
                <a:solidFill>
                  <a:srgbClr val="000000"/>
                </a:solidFill>
                <a:latin typeface="Symbol" panose="05050102010706020507" pitchFamily="18" charset="2"/>
              </a:rPr>
              <a:t></a:t>
            </a:r>
            <a:r>
              <a:rPr lang="fr-FR" sz="800" dirty="0">
                <a:solidFill>
                  <a:srgbClr val="000000"/>
                </a:solidFill>
                <a:latin typeface="Times New Roman" panose="02020603050405020304" pitchFamily="18" charset="0"/>
              </a:rPr>
              <a:t>OBS </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a:t>
            </a:r>
            <a:r>
              <a:rPr lang="fr-FR" dirty="0"/>
              <a:t> </a:t>
            </a:r>
            <a:br>
              <a:rPr lang="fr-FR" dirty="0"/>
            </a:br>
            <a:endParaRPr lang="fr-FR" dirty="0"/>
          </a:p>
        </p:txBody>
      </p:sp>
    </p:spTree>
    <p:extLst>
      <p:ext uri="{BB962C8B-B14F-4D97-AF65-F5344CB8AC3E}">
        <p14:creationId xmlns:p14="http://schemas.microsoft.com/office/powerpoint/2010/main" val="7013579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395536" y="697922"/>
            <a:ext cx="345638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4463" algn="l" defTabSz="914400" rtl="0" eaLnBrk="1" fontAlgn="base" latinLnBrk="0" hangingPunct="1">
              <a:lnSpc>
                <a:spcPct val="100000"/>
              </a:lnSpc>
              <a:spcBef>
                <a:spcPct val="0"/>
              </a:spcBef>
              <a:spcAft>
                <a:spcPct val="0"/>
              </a:spcAft>
              <a:buClrTx/>
              <a:buSzTx/>
              <a:buFontTx/>
              <a:buNone/>
              <a:tabLst>
                <a:tab pos="630238" algn="l"/>
                <a:tab pos="2430463" algn="l"/>
              </a:tabLst>
            </a:pPr>
            <a:r>
              <a:rPr kumimoji="0" lang="fr-FR" sz="2400" b="1" i="1" u="none" strike="noStrike" cap="none" normalizeH="0" baseline="0" dirty="0">
                <a:ln>
                  <a:noFill/>
                </a:ln>
                <a:solidFill>
                  <a:srgbClr val="0000FF"/>
                </a:solidFill>
                <a:effectLst/>
                <a:latin typeface="Times New Roman" pitchFamily="18" charset="0"/>
                <a:ea typeface="Times New Roman" pitchFamily="18" charset="0"/>
                <a:cs typeface="Times New Roman" pitchFamily="18" charset="0"/>
              </a:rPr>
              <a:t>Transformation de Park</a:t>
            </a:r>
            <a:endParaRPr kumimoji="0" lang="fr-FR" sz="2400" b="0" i="0" u="none" strike="noStrike" cap="none" normalizeH="0" baseline="0" dirty="0">
              <a:ln>
                <a:noFill/>
              </a:ln>
              <a:solidFill>
                <a:srgbClr val="0000FF"/>
              </a:solidFill>
              <a:effectLst/>
              <a:latin typeface="Times New Roman" pitchFamily="18" charset="0"/>
              <a:cs typeface="Times New Roman" pitchFamily="18" charset="0"/>
            </a:endParaRPr>
          </a:p>
        </p:txBody>
      </p:sp>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pic>
        <p:nvPicPr>
          <p:cNvPr id="5" name="Image 4"/>
          <p:cNvPicPr>
            <a:picLocks noChangeAspect="1"/>
          </p:cNvPicPr>
          <p:nvPr/>
        </p:nvPicPr>
        <p:blipFill>
          <a:blip r:embed="rId2"/>
          <a:stretch>
            <a:fillRect/>
          </a:stretch>
        </p:blipFill>
        <p:spPr>
          <a:xfrm>
            <a:off x="4741143" y="928754"/>
            <a:ext cx="3935313" cy="2428172"/>
          </a:xfrm>
          <a:prstGeom prst="rect">
            <a:avLst/>
          </a:prstGeom>
        </p:spPr>
      </p:pic>
      <p:sp>
        <p:nvSpPr>
          <p:cNvPr id="4" name="Rectangle 3"/>
          <p:cNvSpPr/>
          <p:nvPr/>
        </p:nvSpPr>
        <p:spPr>
          <a:xfrm>
            <a:off x="539552" y="3501008"/>
            <a:ext cx="8064896" cy="2862322"/>
          </a:xfrm>
          <a:prstGeom prst="rect">
            <a:avLst/>
          </a:prstGeom>
        </p:spPr>
        <p:txBody>
          <a:bodyPr wrap="square">
            <a:spAutoFit/>
          </a:bodyPr>
          <a:lstStyle/>
          <a:p>
            <a:pPr algn="l"/>
            <a:r>
              <a:rPr lang="fr-FR" dirty="0" smtClean="0">
                <a:solidFill>
                  <a:srgbClr val="000000"/>
                </a:solidFill>
                <a:latin typeface="Times New Roman" panose="02020603050405020304" pitchFamily="18" charset="0"/>
              </a:rPr>
              <a:t>Le </a:t>
            </a:r>
            <a:r>
              <a:rPr lang="fr-FR" dirty="0">
                <a:solidFill>
                  <a:srgbClr val="000000"/>
                </a:solidFill>
                <a:latin typeface="Times New Roman" panose="02020603050405020304" pitchFamily="18" charset="0"/>
              </a:rPr>
              <a:t>choix du référentiel se fait selon la commodité de </a:t>
            </a:r>
            <a:r>
              <a:rPr lang="fr-FR" dirty="0" smtClean="0">
                <a:solidFill>
                  <a:srgbClr val="000000"/>
                </a:solidFill>
                <a:latin typeface="Times New Roman" panose="02020603050405020304" pitchFamily="18" charset="0"/>
              </a:rPr>
              <a:t>l’application, </a:t>
            </a:r>
            <a:r>
              <a:rPr lang="fr-FR" dirty="0">
                <a:solidFill>
                  <a:srgbClr val="000000"/>
                </a:solidFill>
                <a:latin typeface="Times New Roman" panose="02020603050405020304" pitchFamily="18" charset="0"/>
              </a:rPr>
              <a:t>il existe principalement trois cas </a:t>
            </a:r>
            <a:r>
              <a:rPr lang="fr-FR" dirty="0" smtClean="0">
                <a:solidFill>
                  <a:srgbClr val="000000"/>
                </a:solidFill>
                <a:latin typeface="Times New Roman" panose="02020603050405020304" pitchFamily="18" charset="0"/>
              </a:rPr>
              <a:t>:</a:t>
            </a:r>
          </a:p>
          <a:p>
            <a:pPr algn="l"/>
            <a:endParaRPr lang="fr-FR" dirty="0">
              <a:solidFill>
                <a:srgbClr val="000000"/>
              </a:solidFill>
              <a:latin typeface="Times New Roman" panose="02020603050405020304" pitchFamily="18" charset="0"/>
            </a:endParaRPr>
          </a:p>
          <a:p>
            <a:pPr algn="l"/>
            <a:r>
              <a:rPr lang="fr-FR" dirty="0" smtClean="0">
                <a:solidFill>
                  <a:srgbClr val="000000"/>
                </a:solidFill>
                <a:latin typeface="Wingdings" panose="05000000000000000000" pitchFamily="2" charset="2"/>
              </a:rPr>
              <a:t> </a:t>
            </a:r>
            <a:r>
              <a:rPr lang="fr-FR" dirty="0" smtClean="0">
                <a:solidFill>
                  <a:srgbClr val="000000"/>
                </a:solidFill>
                <a:latin typeface="Times New Roman" panose="02020603050405020304" pitchFamily="18" charset="0"/>
              </a:rPr>
              <a:t>référentiel </a:t>
            </a:r>
            <a:r>
              <a:rPr lang="fr-FR" dirty="0">
                <a:solidFill>
                  <a:srgbClr val="000000"/>
                </a:solidFill>
                <a:latin typeface="Times New Roman" panose="02020603050405020304" pitchFamily="18" charset="0"/>
              </a:rPr>
              <a:t>commun lié au stator, (T</a:t>
            </a:r>
            <a:r>
              <a:rPr lang="fr-FR" sz="1050" dirty="0">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(S), </a:t>
            </a:r>
            <a:r>
              <a:rPr lang="fr-FR" dirty="0">
                <a:solidFill>
                  <a:srgbClr val="000000"/>
                </a:solidFill>
                <a:latin typeface="Symbol" panose="05050102010706020507" pitchFamily="18" charset="2"/>
              </a:rPr>
              <a:t></a:t>
            </a:r>
            <a:r>
              <a:rPr lang="fr-FR" sz="800" dirty="0">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=0</a:t>
            </a:r>
            <a:r>
              <a:rPr lang="fr-FR" dirty="0" smtClean="0">
                <a:solidFill>
                  <a:srgbClr val="000000"/>
                </a:solidFill>
                <a:latin typeface="Times New Roman" panose="02020603050405020304" pitchFamily="18" charset="0"/>
              </a:rPr>
              <a:t>.</a:t>
            </a:r>
          </a:p>
          <a:p>
            <a:pPr algn="l"/>
            <a:endParaRPr lang="fr-FR" dirty="0">
              <a:solidFill>
                <a:srgbClr val="000000"/>
              </a:solidFill>
              <a:latin typeface="Times New Roman" panose="02020603050405020304" pitchFamily="18" charset="0"/>
            </a:endParaRPr>
          </a:p>
          <a:p>
            <a:pPr algn="l"/>
            <a:r>
              <a:rPr lang="fr-FR" dirty="0" smtClean="0">
                <a:solidFill>
                  <a:srgbClr val="000000"/>
                </a:solidFill>
                <a:latin typeface="Wingdings" panose="05000000000000000000" pitchFamily="2" charset="2"/>
              </a:rPr>
              <a:t> </a:t>
            </a:r>
            <a:r>
              <a:rPr lang="fr-FR" dirty="0" smtClean="0">
                <a:solidFill>
                  <a:srgbClr val="000000"/>
                </a:solidFill>
                <a:latin typeface="Times New Roman" panose="02020603050405020304" pitchFamily="18" charset="0"/>
              </a:rPr>
              <a:t>référentiel </a:t>
            </a:r>
            <a:r>
              <a:rPr lang="fr-FR" dirty="0">
                <a:solidFill>
                  <a:srgbClr val="000000"/>
                </a:solidFill>
                <a:latin typeface="Times New Roman" panose="02020603050405020304" pitchFamily="18" charset="0"/>
              </a:rPr>
              <a:t>commun lié au rotor, (T</a:t>
            </a:r>
            <a:r>
              <a:rPr lang="fr-FR" sz="1050" dirty="0">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(R), </a:t>
            </a:r>
            <a:r>
              <a:rPr lang="fr-FR" dirty="0">
                <a:solidFill>
                  <a:srgbClr val="000000"/>
                </a:solidFill>
                <a:latin typeface="Symbol" panose="05050102010706020507" pitchFamily="18" charset="2"/>
              </a:rPr>
              <a:t></a:t>
            </a:r>
            <a:r>
              <a:rPr lang="fr-FR" sz="800" dirty="0">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r</a:t>
            </a:r>
            <a:r>
              <a:rPr lang="fr-FR" dirty="0">
                <a:solidFill>
                  <a:srgbClr val="000000"/>
                </a:solidFill>
                <a:latin typeface="Times New Roman" panose="02020603050405020304" pitchFamily="18" charset="0"/>
              </a:rPr>
              <a:t>=p. </a:t>
            </a:r>
            <a:r>
              <a:rPr lang="fr-FR" dirty="0" smtClean="0">
                <a:solidFill>
                  <a:srgbClr val="000000"/>
                </a:solidFill>
                <a:latin typeface="Symbol" panose="05050102010706020507" pitchFamily="18" charset="2"/>
              </a:rPr>
              <a:t></a:t>
            </a:r>
          </a:p>
          <a:p>
            <a:pPr algn="l"/>
            <a:endParaRPr lang="fr-FR" dirty="0">
              <a:solidFill>
                <a:srgbClr val="000000"/>
              </a:solidFill>
              <a:latin typeface="Symbol" panose="05050102010706020507" pitchFamily="18" charset="2"/>
            </a:endParaRPr>
          </a:p>
          <a:p>
            <a:pPr algn="l"/>
            <a:r>
              <a:rPr lang="fr-FR" dirty="0">
                <a:solidFill>
                  <a:srgbClr val="000000"/>
                </a:solidFill>
                <a:latin typeface="Wingdings" panose="05000000000000000000" pitchFamily="2" charset="2"/>
              </a:rPr>
              <a:t> </a:t>
            </a:r>
            <a:r>
              <a:rPr lang="fr-FR" dirty="0">
                <a:solidFill>
                  <a:srgbClr val="000000"/>
                </a:solidFill>
                <a:latin typeface="Times New Roman" panose="02020603050405020304" pitchFamily="18" charset="0"/>
              </a:rPr>
              <a:t>référentiel commun lié au synchronisme </a:t>
            </a:r>
            <a:r>
              <a:rPr lang="fr-FR" dirty="0" err="1">
                <a:solidFill>
                  <a:srgbClr val="000000"/>
                </a:solidFill>
                <a:latin typeface="Times New Roman" panose="02020603050405020304" pitchFamily="18" charset="0"/>
              </a:rPr>
              <a:t>statorique</a:t>
            </a:r>
            <a:r>
              <a:rPr lang="fr-FR" dirty="0">
                <a:solidFill>
                  <a:srgbClr val="000000"/>
                </a:solidFill>
                <a:latin typeface="Times New Roman" panose="02020603050405020304" pitchFamily="18" charset="0"/>
              </a:rPr>
              <a:t> (champ tournant), (T</a:t>
            </a:r>
            <a:r>
              <a:rPr lang="fr-FR" sz="1050" dirty="0">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(C), </a:t>
            </a:r>
            <a:r>
              <a:rPr lang="fr-FR" dirty="0">
                <a:solidFill>
                  <a:srgbClr val="000000"/>
                </a:solidFill>
                <a:latin typeface="Symbol" panose="05050102010706020507" pitchFamily="18" charset="2"/>
              </a:rPr>
              <a:t></a:t>
            </a:r>
            <a:r>
              <a:rPr lang="fr-FR" sz="800" dirty="0">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 </a:t>
            </a:r>
            <a:r>
              <a:rPr lang="fr-FR" dirty="0" smtClean="0">
                <a:solidFill>
                  <a:srgbClr val="000000"/>
                </a:solidFill>
                <a:latin typeface="Times New Roman" panose="02020603050405020304" pitchFamily="18" charset="0"/>
              </a:rPr>
              <a:t>; </a:t>
            </a:r>
            <a:r>
              <a:rPr lang="fr-FR" dirty="0" smtClean="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a:t>
            </a:r>
            <a:r>
              <a:rPr lang="fr-FR" dirty="0">
                <a:solidFill>
                  <a:srgbClr val="000000"/>
                </a:solidFill>
                <a:latin typeface="Times New Roman" panose="02020603050405020304" pitchFamily="18" charset="0"/>
              </a:rPr>
              <a:t>-</a:t>
            </a:r>
            <a:r>
              <a:rPr lang="fr-FR" dirty="0" smtClean="0">
                <a:solidFill>
                  <a:srgbClr val="000000"/>
                </a:solidFill>
                <a:latin typeface="Symbol" panose="05050102010706020507" pitchFamily="18" charset="2"/>
              </a:rPr>
              <a:t></a:t>
            </a:r>
            <a:r>
              <a:rPr lang="fr-FR" dirty="0" smtClean="0">
                <a:solidFill>
                  <a:srgbClr val="000000"/>
                </a:solidFill>
                <a:latin typeface="Sylfaen" panose="010A0502050306030303" pitchFamily="18" charset="0"/>
              </a:rPr>
              <a:t>r</a:t>
            </a:r>
            <a:r>
              <a:rPr lang="fr-FR" dirty="0" smtClean="0"/>
              <a:t> </a:t>
            </a:r>
            <a:r>
              <a:rPr lang="fr-FR" dirty="0"/>
              <a:t/>
            </a:r>
            <a:br>
              <a:rPr lang="fr-FR" dirty="0"/>
            </a:br>
            <a:endParaRPr lang="fr-FR" dirty="0"/>
          </a:p>
        </p:txBody>
      </p:sp>
      <p:sp>
        <p:nvSpPr>
          <p:cNvPr id="8" name="Rectangle 7"/>
          <p:cNvSpPr/>
          <p:nvPr/>
        </p:nvSpPr>
        <p:spPr>
          <a:xfrm>
            <a:off x="611560" y="1611547"/>
            <a:ext cx="2168222" cy="369332"/>
          </a:xfrm>
          <a:prstGeom prst="rect">
            <a:avLst/>
          </a:prstGeom>
        </p:spPr>
        <p:txBody>
          <a:bodyPr wrap="none">
            <a:spAutoFit/>
          </a:bodyPr>
          <a:lstStyle/>
          <a:p>
            <a:pPr algn="l"/>
            <a:r>
              <a:rPr lang="fr-FR" b="1" dirty="0">
                <a:solidFill>
                  <a:srgbClr val="000000"/>
                </a:solidFill>
                <a:latin typeface="Times New Roman" panose="02020603050405020304" pitchFamily="18" charset="0"/>
              </a:rPr>
              <a:t>Choix du référentiel</a:t>
            </a:r>
          </a:p>
        </p:txBody>
      </p:sp>
    </p:spTree>
    <p:extLst>
      <p:ext uri="{BB962C8B-B14F-4D97-AF65-F5344CB8AC3E}">
        <p14:creationId xmlns:p14="http://schemas.microsoft.com/office/powerpoint/2010/main" val="7826164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3" name="Rectangle 2"/>
          <p:cNvSpPr/>
          <p:nvPr/>
        </p:nvSpPr>
        <p:spPr>
          <a:xfrm>
            <a:off x="35496" y="1052736"/>
            <a:ext cx="8391920" cy="2031325"/>
          </a:xfrm>
          <a:prstGeom prst="rect">
            <a:avLst/>
          </a:prstGeom>
        </p:spPr>
        <p:txBody>
          <a:bodyPr wrap="square">
            <a:spAutoFit/>
          </a:bodyPr>
          <a:lstStyle/>
          <a:p>
            <a:pPr algn="l"/>
            <a:r>
              <a:rPr lang="fr-FR" b="1" dirty="0">
                <a:solidFill>
                  <a:srgbClr val="000000"/>
                </a:solidFill>
                <a:latin typeface="Times New Roman" panose="02020603050405020304" pitchFamily="18" charset="0"/>
              </a:rPr>
              <a:t>Modèle vectoriel de la machine </a:t>
            </a:r>
            <a:r>
              <a:rPr lang="fr-FR" b="1" dirty="0" smtClean="0">
                <a:solidFill>
                  <a:srgbClr val="000000"/>
                </a:solidFill>
                <a:latin typeface="Times New Roman" panose="02020603050405020304" pitchFamily="18" charset="0"/>
              </a:rPr>
              <a:t>asynchrone</a:t>
            </a:r>
          </a:p>
          <a:p>
            <a:pPr algn="l"/>
            <a:endParaRPr lang="fr-FR" b="1" dirty="0">
              <a:solidFill>
                <a:srgbClr val="000000"/>
              </a:solidFill>
              <a:latin typeface="Times New Roman" panose="02020603050405020304" pitchFamily="18" charset="0"/>
            </a:endParaRPr>
          </a:p>
          <a:p>
            <a:pPr marL="285750" indent="-285750" algn="l" rtl="0">
              <a:buFont typeface="Wingdings" panose="05000000000000000000" pitchFamily="2" charset="2"/>
              <a:buChar char="Ø"/>
            </a:pPr>
            <a:r>
              <a:rPr lang="fr-FR" dirty="0">
                <a:solidFill>
                  <a:srgbClr val="000000"/>
                </a:solidFill>
                <a:latin typeface="Times New Roman" panose="02020603050405020304" pitchFamily="18" charset="0"/>
              </a:rPr>
              <a:t>L’interaction des champs magnétiques </a:t>
            </a:r>
            <a:r>
              <a:rPr lang="fr-FR" dirty="0" err="1">
                <a:solidFill>
                  <a:srgbClr val="000000"/>
                </a:solidFill>
                <a:latin typeface="Times New Roman" panose="02020603050405020304" pitchFamily="18" charset="0"/>
              </a:rPr>
              <a:t>pulsatoires</a:t>
            </a:r>
            <a:r>
              <a:rPr lang="fr-FR" dirty="0">
                <a:solidFill>
                  <a:srgbClr val="000000"/>
                </a:solidFill>
                <a:latin typeface="Times New Roman" panose="02020603050405020304" pitchFamily="18" charset="0"/>
              </a:rPr>
              <a:t> génèrent un champ magnétique tournant</a:t>
            </a:r>
            <a:r>
              <a:rPr lang="fr-FR" b="1" dirty="0">
                <a:solidFill>
                  <a:srgbClr val="000000"/>
                </a:solidFill>
                <a:latin typeface="Times New Roman" panose="02020603050405020304" pitchFamily="18" charset="0"/>
              </a:rPr>
              <a:t>. </a:t>
            </a:r>
          </a:p>
          <a:p>
            <a:pPr marL="285750" indent="-285750" algn="l" rtl="0">
              <a:buFont typeface="Wingdings" panose="05000000000000000000" pitchFamily="2" charset="2"/>
              <a:buChar char="Ø"/>
            </a:pPr>
            <a:endParaRPr lang="fr-FR" b="1" dirty="0" smtClean="0">
              <a:solidFill>
                <a:srgbClr val="000000"/>
              </a:solidFill>
              <a:latin typeface="Times New Roman" panose="02020603050405020304" pitchFamily="18" charset="0"/>
            </a:endParaRPr>
          </a:p>
          <a:p>
            <a:pPr marL="285750" indent="-285750" algn="l" rtl="0">
              <a:buFont typeface="Wingdings" panose="05000000000000000000" pitchFamily="2" charset="2"/>
              <a:buChar char="Ø"/>
            </a:pPr>
            <a:r>
              <a:rPr lang="fr-FR" dirty="0" smtClean="0">
                <a:solidFill>
                  <a:srgbClr val="000000"/>
                </a:solidFill>
                <a:latin typeface="Times New Roman" panose="02020603050405020304" pitchFamily="18" charset="0"/>
              </a:rPr>
              <a:t>Tout </a:t>
            </a:r>
            <a:r>
              <a:rPr lang="fr-FR" dirty="0">
                <a:solidFill>
                  <a:srgbClr val="000000"/>
                </a:solidFill>
                <a:latin typeface="Times New Roman" panose="02020603050405020304" pitchFamily="18" charset="0"/>
              </a:rPr>
              <a:t>vecteur peut être représenté par un vecteur tournant de la forme :</a:t>
            </a:r>
            <a:r>
              <a:rPr lang="fr-FR" dirty="0"/>
              <a:t> </a:t>
            </a:r>
            <a:br>
              <a:rPr lang="fr-FR" dirty="0"/>
            </a:br>
            <a:endParaRPr lang="fr-FR" dirty="0"/>
          </a:p>
        </p:txBody>
      </p:sp>
      <p:pic>
        <p:nvPicPr>
          <p:cNvPr id="6" name="Image 5"/>
          <p:cNvPicPr>
            <a:picLocks noChangeAspect="1"/>
          </p:cNvPicPr>
          <p:nvPr/>
        </p:nvPicPr>
        <p:blipFill>
          <a:blip r:embed="rId2"/>
          <a:stretch>
            <a:fillRect/>
          </a:stretch>
        </p:blipFill>
        <p:spPr>
          <a:xfrm>
            <a:off x="1619672" y="2996952"/>
            <a:ext cx="3600400" cy="848263"/>
          </a:xfrm>
          <a:prstGeom prst="rect">
            <a:avLst/>
          </a:prstGeom>
        </p:spPr>
      </p:pic>
      <p:sp>
        <p:nvSpPr>
          <p:cNvPr id="8" name="Rectangle 7"/>
          <p:cNvSpPr/>
          <p:nvPr/>
        </p:nvSpPr>
        <p:spPr>
          <a:xfrm>
            <a:off x="250403" y="4077072"/>
            <a:ext cx="7560840" cy="1200329"/>
          </a:xfrm>
          <a:prstGeom prst="rect">
            <a:avLst/>
          </a:prstGeom>
        </p:spPr>
        <p:txBody>
          <a:bodyPr wrap="square">
            <a:spAutoFit/>
          </a:bodyPr>
          <a:lstStyle/>
          <a:p>
            <a:pPr algn="l"/>
            <a:r>
              <a:rPr lang="fr-FR" dirty="0">
                <a:solidFill>
                  <a:srgbClr val="000000"/>
                </a:solidFill>
                <a:latin typeface="Times New Roman" panose="02020603050405020304" pitchFamily="18" charset="0"/>
              </a:rPr>
              <a:t>Compte tenu des relations entre différentes grandeurs, il est possible d’étendre la notion de vecteur tournant à tout ensemble de grandeurs triphasés </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I</a:t>
            </a:r>
            <a:r>
              <a:rPr lang="fr-FR" sz="1050" dirty="0">
                <a:solidFill>
                  <a:srgbClr val="000000"/>
                </a:solidFill>
                <a:latin typeface="Times New Roman" panose="02020603050405020304" pitchFamily="18" charset="0"/>
              </a:rPr>
              <a:t>s</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V</a:t>
            </a:r>
            <a:r>
              <a:rPr lang="fr-FR" sz="1050" dirty="0">
                <a:solidFill>
                  <a:srgbClr val="000000"/>
                </a:solidFill>
                <a:latin typeface="Times New Roman" panose="02020603050405020304" pitchFamily="18" charset="0"/>
              </a:rPr>
              <a:t>s</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a:t>
            </a:r>
            <a:r>
              <a:rPr lang="fr-FR" dirty="0">
                <a:solidFill>
                  <a:srgbClr val="000000"/>
                </a:solidFill>
                <a:latin typeface="Symbol" panose="05050102010706020507" pitchFamily="18" charset="2"/>
              </a:rPr>
              <a:t></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r</a:t>
            </a:r>
            <a:r>
              <a:rPr lang="fr-FR" dirty="0">
                <a:solidFill>
                  <a:srgbClr val="000000"/>
                </a:solidFill>
                <a:latin typeface="Symbol" panose="05050102010706020507" pitchFamily="18" charset="2"/>
              </a:rPr>
              <a:t> </a:t>
            </a:r>
            <a:r>
              <a:rPr lang="fr-FR" b="1" dirty="0">
                <a:solidFill>
                  <a:srgbClr val="000000"/>
                </a:solidFill>
                <a:latin typeface="Times New Roman" panose="02020603050405020304" pitchFamily="18" charset="0"/>
              </a:rPr>
              <a:t>.</a:t>
            </a:r>
            <a:r>
              <a:rPr lang="fr-FR" dirty="0"/>
              <a:t> </a:t>
            </a:r>
            <a:br>
              <a:rPr lang="fr-FR" dirty="0"/>
            </a:br>
            <a:endParaRPr lang="fr-FR" dirty="0"/>
          </a:p>
        </p:txBody>
      </p:sp>
    </p:spTree>
    <p:extLst>
      <p:ext uri="{BB962C8B-B14F-4D97-AF65-F5344CB8AC3E}">
        <p14:creationId xmlns:p14="http://schemas.microsoft.com/office/powerpoint/2010/main" val="30563610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2" name="Rectangle 1"/>
          <p:cNvSpPr/>
          <p:nvPr/>
        </p:nvSpPr>
        <p:spPr>
          <a:xfrm>
            <a:off x="899592" y="908720"/>
            <a:ext cx="7848872" cy="1200329"/>
          </a:xfrm>
          <a:prstGeom prst="rect">
            <a:avLst/>
          </a:prstGeom>
        </p:spPr>
        <p:txBody>
          <a:bodyPr wrap="square">
            <a:spAutoFit/>
          </a:bodyPr>
          <a:lstStyle/>
          <a:p>
            <a:pPr algn="l"/>
            <a:r>
              <a:rPr lang="fr-FR" b="1" dirty="0">
                <a:solidFill>
                  <a:srgbClr val="000000"/>
                </a:solidFill>
                <a:latin typeface="Times New Roman" panose="02020603050405020304" pitchFamily="18" charset="0"/>
              </a:rPr>
              <a:t>Relation de passage entre </a:t>
            </a:r>
            <a:r>
              <a:rPr lang="fr-FR" b="1" dirty="0" smtClean="0">
                <a:solidFill>
                  <a:srgbClr val="000000"/>
                </a:solidFill>
                <a:latin typeface="Times New Roman" panose="02020603050405020304" pitchFamily="18" charset="0"/>
              </a:rPr>
              <a:t>référentiels</a:t>
            </a:r>
          </a:p>
          <a:p>
            <a:pPr algn="l"/>
            <a:r>
              <a:rPr lang="fr-FR" dirty="0" smtClean="0">
                <a:solidFill>
                  <a:srgbClr val="000000"/>
                </a:solidFill>
                <a:latin typeface="Times New Roman" panose="02020603050405020304" pitchFamily="18" charset="0"/>
              </a:rPr>
              <a:t>Sachant </a:t>
            </a:r>
            <a:r>
              <a:rPr lang="fr-FR" dirty="0">
                <a:solidFill>
                  <a:srgbClr val="000000"/>
                </a:solidFill>
                <a:latin typeface="Times New Roman" panose="02020603050405020304" pitchFamily="18" charset="0"/>
              </a:rPr>
              <a:t>que la norme de </a:t>
            </a:r>
            <a:r>
              <a:rPr lang="fr-FR" dirty="0" smtClean="0">
                <a:solidFill>
                  <a:srgbClr val="000000"/>
                </a:solidFill>
                <a:latin typeface="Times New Roman" panose="02020603050405020304" pitchFamily="18" charset="0"/>
              </a:rPr>
              <a:t>x définie </a:t>
            </a:r>
            <a:r>
              <a:rPr lang="fr-FR" dirty="0">
                <a:solidFill>
                  <a:srgbClr val="000000"/>
                </a:solidFill>
                <a:latin typeface="Times New Roman" panose="02020603050405020304" pitchFamily="18" charset="0"/>
              </a:rPr>
              <a:t>par x est invariante quelques soient les repères en rotations :</a:t>
            </a:r>
            <a:r>
              <a:rPr lang="fr-FR" dirty="0"/>
              <a:t> </a:t>
            </a:r>
            <a:br>
              <a:rPr lang="fr-FR" dirty="0"/>
            </a:br>
            <a:endParaRPr lang="fr-FR" dirty="0"/>
          </a:p>
        </p:txBody>
      </p:sp>
      <p:pic>
        <p:nvPicPr>
          <p:cNvPr id="4" name="Image 3"/>
          <p:cNvPicPr>
            <a:picLocks noChangeAspect="1"/>
          </p:cNvPicPr>
          <p:nvPr/>
        </p:nvPicPr>
        <p:blipFill>
          <a:blip r:embed="rId2"/>
          <a:stretch>
            <a:fillRect/>
          </a:stretch>
        </p:blipFill>
        <p:spPr>
          <a:xfrm>
            <a:off x="107504" y="2150885"/>
            <a:ext cx="6017834" cy="4161433"/>
          </a:xfrm>
          <a:prstGeom prst="rect">
            <a:avLst/>
          </a:prstGeom>
        </p:spPr>
      </p:pic>
      <p:pic>
        <p:nvPicPr>
          <p:cNvPr id="5" name="Image 4"/>
          <p:cNvPicPr>
            <a:picLocks noChangeAspect="1"/>
          </p:cNvPicPr>
          <p:nvPr/>
        </p:nvPicPr>
        <p:blipFill>
          <a:blip r:embed="rId3"/>
          <a:stretch>
            <a:fillRect/>
          </a:stretch>
        </p:blipFill>
        <p:spPr>
          <a:xfrm>
            <a:off x="5436096" y="3501008"/>
            <a:ext cx="3617781" cy="2232248"/>
          </a:xfrm>
          <a:prstGeom prst="rect">
            <a:avLst/>
          </a:prstGeom>
        </p:spPr>
      </p:pic>
    </p:spTree>
    <p:extLst>
      <p:ext uri="{BB962C8B-B14F-4D97-AF65-F5344CB8AC3E}">
        <p14:creationId xmlns:p14="http://schemas.microsoft.com/office/powerpoint/2010/main" val="7906354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3" name="Rectangle 2"/>
          <p:cNvSpPr/>
          <p:nvPr/>
        </p:nvSpPr>
        <p:spPr>
          <a:xfrm>
            <a:off x="395536" y="908720"/>
            <a:ext cx="8064896" cy="1200329"/>
          </a:xfrm>
          <a:prstGeom prst="rect">
            <a:avLst/>
          </a:prstGeom>
        </p:spPr>
        <p:txBody>
          <a:bodyPr wrap="square">
            <a:spAutoFit/>
          </a:bodyPr>
          <a:lstStyle/>
          <a:p>
            <a:pPr algn="l"/>
            <a:r>
              <a:rPr lang="fr-FR" b="1" dirty="0">
                <a:solidFill>
                  <a:srgbClr val="000000"/>
                </a:solidFill>
                <a:latin typeface="Times New Roman" panose="02020603050405020304" pitchFamily="18" charset="0"/>
              </a:rPr>
              <a:t>Model tension et flux</a:t>
            </a:r>
          </a:p>
          <a:p>
            <a:pPr algn="l"/>
            <a:r>
              <a:rPr lang="fr-FR" dirty="0">
                <a:solidFill>
                  <a:srgbClr val="000000"/>
                </a:solidFill>
                <a:latin typeface="Times New Roman" panose="02020603050405020304" pitchFamily="18" charset="0"/>
              </a:rPr>
              <a:t>Par application de la notion du vecteur tournant au système d’équation (I.1) et (I.2) on aura le système en terme vectoriel (complexe) comme suit :</a:t>
            </a:r>
            <a:r>
              <a:rPr lang="fr-FR" dirty="0"/>
              <a:t> </a:t>
            </a:r>
            <a:br>
              <a:rPr lang="fr-FR" dirty="0"/>
            </a:br>
            <a:endParaRPr lang="fr-FR" dirty="0"/>
          </a:p>
        </p:txBody>
      </p:sp>
      <p:pic>
        <p:nvPicPr>
          <p:cNvPr id="5" name="Image 4"/>
          <p:cNvPicPr>
            <a:picLocks noChangeAspect="1"/>
          </p:cNvPicPr>
          <p:nvPr/>
        </p:nvPicPr>
        <p:blipFill>
          <a:blip r:embed="rId2"/>
          <a:stretch>
            <a:fillRect/>
          </a:stretch>
        </p:blipFill>
        <p:spPr>
          <a:xfrm>
            <a:off x="860902" y="1916832"/>
            <a:ext cx="2089988" cy="1008112"/>
          </a:xfrm>
          <a:prstGeom prst="rect">
            <a:avLst/>
          </a:prstGeom>
        </p:spPr>
      </p:pic>
      <p:pic>
        <p:nvPicPr>
          <p:cNvPr id="6" name="Image 5"/>
          <p:cNvPicPr>
            <a:picLocks noChangeAspect="1"/>
          </p:cNvPicPr>
          <p:nvPr/>
        </p:nvPicPr>
        <p:blipFill>
          <a:blip r:embed="rId3"/>
          <a:stretch>
            <a:fillRect/>
          </a:stretch>
        </p:blipFill>
        <p:spPr>
          <a:xfrm>
            <a:off x="4067943" y="2086811"/>
            <a:ext cx="2433159" cy="698886"/>
          </a:xfrm>
          <a:prstGeom prst="rect">
            <a:avLst/>
          </a:prstGeom>
        </p:spPr>
      </p:pic>
      <p:pic>
        <p:nvPicPr>
          <p:cNvPr id="8" name="Image 7"/>
          <p:cNvPicPr>
            <a:picLocks noChangeAspect="1"/>
          </p:cNvPicPr>
          <p:nvPr/>
        </p:nvPicPr>
        <p:blipFill>
          <a:blip r:embed="rId4"/>
          <a:stretch>
            <a:fillRect/>
          </a:stretch>
        </p:blipFill>
        <p:spPr>
          <a:xfrm>
            <a:off x="2239169" y="2977013"/>
            <a:ext cx="2448272" cy="2192057"/>
          </a:xfrm>
          <a:prstGeom prst="rect">
            <a:avLst/>
          </a:prstGeom>
        </p:spPr>
      </p:pic>
      <p:sp>
        <p:nvSpPr>
          <p:cNvPr id="9" name="Rectangle 8"/>
          <p:cNvSpPr/>
          <p:nvPr/>
        </p:nvSpPr>
        <p:spPr>
          <a:xfrm>
            <a:off x="827584" y="5229200"/>
            <a:ext cx="7704856" cy="1477328"/>
          </a:xfrm>
          <a:prstGeom prst="rect">
            <a:avLst/>
          </a:prstGeom>
        </p:spPr>
        <p:txBody>
          <a:bodyPr wrap="square">
            <a:spAutoFit/>
          </a:bodyPr>
          <a:lstStyle/>
          <a:p>
            <a:pPr algn="l"/>
            <a:r>
              <a:rPr lang="fr-FR" dirty="0">
                <a:solidFill>
                  <a:srgbClr val="000000"/>
                </a:solidFill>
                <a:latin typeface="Times New Roman" panose="02020603050405020304" pitchFamily="18" charset="0"/>
              </a:rPr>
              <a:t>L’exposant </a:t>
            </a:r>
            <a:r>
              <a:rPr lang="fr-FR" sz="1050" dirty="0">
                <a:solidFill>
                  <a:srgbClr val="000000"/>
                </a:solidFill>
                <a:latin typeface="Times New Roman" panose="02020603050405020304" pitchFamily="18" charset="0"/>
              </a:rPr>
              <a:t>(s) </a:t>
            </a:r>
            <a:r>
              <a:rPr lang="fr-FR" dirty="0">
                <a:solidFill>
                  <a:srgbClr val="000000"/>
                </a:solidFill>
                <a:latin typeface="Times New Roman" panose="02020603050405020304" pitchFamily="18" charset="0"/>
              </a:rPr>
              <a:t>(</a:t>
            </a:r>
            <a:r>
              <a:rPr lang="fr-FR" dirty="0" err="1">
                <a:solidFill>
                  <a:srgbClr val="000000"/>
                </a:solidFill>
                <a:latin typeface="Times New Roman" panose="02020603050405020304" pitchFamily="18" charset="0"/>
              </a:rPr>
              <a:t>resp</a:t>
            </a:r>
            <a:r>
              <a:rPr lang="fr-FR" dirty="0">
                <a:solidFill>
                  <a:srgbClr val="000000"/>
                </a:solidFill>
                <a:latin typeface="Times New Roman" panose="02020603050405020304" pitchFamily="18" charset="0"/>
              </a:rPr>
              <a:t> </a:t>
            </a:r>
            <a:r>
              <a:rPr lang="fr-FR" sz="1050" dirty="0">
                <a:solidFill>
                  <a:srgbClr val="000000"/>
                </a:solidFill>
                <a:latin typeface="Times New Roman" panose="02020603050405020304" pitchFamily="18" charset="0"/>
              </a:rPr>
              <a:t>(R)</a:t>
            </a:r>
            <a:r>
              <a:rPr lang="fr-FR" dirty="0">
                <a:solidFill>
                  <a:srgbClr val="000000"/>
                </a:solidFill>
                <a:latin typeface="Times New Roman" panose="02020603050405020304" pitchFamily="18" charset="0"/>
              </a:rPr>
              <a:t>) dans les systèmes d’équation </a:t>
            </a:r>
            <a:r>
              <a:rPr lang="fr-FR" dirty="0" smtClean="0">
                <a:solidFill>
                  <a:srgbClr val="000000"/>
                </a:solidFill>
                <a:latin typeface="Times New Roman" panose="02020603050405020304" pitchFamily="18" charset="0"/>
              </a:rPr>
              <a:t>signifie </a:t>
            </a:r>
            <a:r>
              <a:rPr lang="fr-FR" dirty="0">
                <a:solidFill>
                  <a:srgbClr val="000000"/>
                </a:solidFill>
                <a:latin typeface="Times New Roman" panose="02020603050405020304" pitchFamily="18" charset="0"/>
              </a:rPr>
              <a:t>que les variables sont prises dans le référentiel stationnaire, tandis que l’indice </a:t>
            </a:r>
            <a:r>
              <a:rPr lang="fr-FR" sz="1050" dirty="0">
                <a:solidFill>
                  <a:srgbClr val="000000"/>
                </a:solidFill>
                <a:latin typeface="Times New Roman" panose="02020603050405020304" pitchFamily="18" charset="0"/>
              </a:rPr>
              <a:t>(s) </a:t>
            </a:r>
            <a:r>
              <a:rPr lang="fr-FR" dirty="0">
                <a:solidFill>
                  <a:srgbClr val="000000"/>
                </a:solidFill>
                <a:latin typeface="Times New Roman" panose="02020603050405020304" pitchFamily="18" charset="0"/>
              </a:rPr>
              <a:t>(</a:t>
            </a:r>
            <a:r>
              <a:rPr lang="fr-FR" dirty="0" err="1">
                <a:solidFill>
                  <a:srgbClr val="000000"/>
                </a:solidFill>
                <a:latin typeface="Times New Roman" panose="02020603050405020304" pitchFamily="18" charset="0"/>
              </a:rPr>
              <a:t>rsp</a:t>
            </a:r>
            <a:r>
              <a:rPr lang="fr-FR" dirty="0">
                <a:solidFill>
                  <a:srgbClr val="000000"/>
                </a:solidFill>
                <a:latin typeface="Times New Roman" panose="02020603050405020304" pitchFamily="18" charset="0"/>
              </a:rPr>
              <a:t> </a:t>
            </a:r>
            <a:r>
              <a:rPr lang="fr-FR" sz="1050" dirty="0">
                <a:solidFill>
                  <a:srgbClr val="000000"/>
                </a:solidFill>
                <a:latin typeface="Times New Roman" panose="02020603050405020304" pitchFamily="18" charset="0"/>
              </a:rPr>
              <a:t>(r)</a:t>
            </a:r>
            <a:r>
              <a:rPr lang="fr-FR" dirty="0">
                <a:solidFill>
                  <a:srgbClr val="000000"/>
                </a:solidFill>
                <a:latin typeface="Times New Roman" panose="02020603050405020304" pitchFamily="18" charset="0"/>
              </a:rPr>
              <a:t>), signifie qu’il s’agit des variables du stator (</a:t>
            </a:r>
            <a:r>
              <a:rPr lang="fr-FR" dirty="0" err="1">
                <a:solidFill>
                  <a:srgbClr val="000000"/>
                </a:solidFill>
                <a:latin typeface="Times New Roman" panose="02020603050405020304" pitchFamily="18" charset="0"/>
              </a:rPr>
              <a:t>resp</a:t>
            </a:r>
            <a:r>
              <a:rPr lang="fr-FR" dirty="0">
                <a:solidFill>
                  <a:srgbClr val="000000"/>
                </a:solidFill>
                <a:latin typeface="Times New Roman" panose="02020603050405020304" pitchFamily="18" charset="0"/>
              </a:rPr>
              <a:t>. du rotor). </a:t>
            </a:r>
            <a:endParaRPr lang="fr-FR" dirty="0" smtClean="0">
              <a:solidFill>
                <a:srgbClr val="000000"/>
              </a:solidFill>
              <a:latin typeface="Times New Roman" panose="02020603050405020304" pitchFamily="18" charset="0"/>
            </a:endParaRPr>
          </a:p>
          <a:p>
            <a:pPr algn="l"/>
            <a:r>
              <a:rPr lang="fr-FR" sz="1200" dirty="0" smtClean="0">
                <a:solidFill>
                  <a:srgbClr val="000000"/>
                </a:solidFill>
                <a:latin typeface="Times New Roman" panose="02020603050405020304" pitchFamily="18" charset="0"/>
              </a:rPr>
              <a:t>V</a:t>
            </a:r>
            <a:r>
              <a:rPr lang="fr-FR" sz="1200" dirty="0">
                <a:solidFill>
                  <a:srgbClr val="000000"/>
                </a:solidFill>
                <a:latin typeface="Times New Roman" panose="02020603050405020304" pitchFamily="18" charset="0"/>
              </a:rPr>
              <a:t>, I, </a:t>
            </a:r>
            <a:r>
              <a:rPr lang="fr-FR" sz="1200" dirty="0">
                <a:solidFill>
                  <a:srgbClr val="000000"/>
                </a:solidFill>
                <a:latin typeface="Symbol" panose="05050102010706020507" pitchFamily="18" charset="2"/>
              </a:rPr>
              <a:t> </a:t>
            </a:r>
            <a:r>
              <a:rPr lang="fr-FR" dirty="0">
                <a:solidFill>
                  <a:srgbClr val="000000"/>
                </a:solidFill>
                <a:latin typeface="Times New Roman" panose="02020603050405020304" pitchFamily="18" charset="0"/>
              </a:rPr>
              <a:t>: Sont respectivement les vecteurs de tension, de courant et de flux</a:t>
            </a:r>
            <a:r>
              <a:rPr lang="fr-FR" dirty="0"/>
              <a:t> </a:t>
            </a:r>
            <a:br>
              <a:rPr lang="fr-FR" dirty="0"/>
            </a:br>
            <a:endParaRPr lang="fr-FR" dirty="0"/>
          </a:p>
        </p:txBody>
      </p:sp>
    </p:spTree>
    <p:extLst>
      <p:ext uri="{BB962C8B-B14F-4D97-AF65-F5344CB8AC3E}">
        <p14:creationId xmlns:p14="http://schemas.microsoft.com/office/powerpoint/2010/main" val="7723394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987824" y="1282011"/>
            <a:ext cx="4248472" cy="646331"/>
          </a:xfrm>
          <a:prstGeom prst="rect">
            <a:avLst/>
          </a:prstGeom>
        </p:spPr>
        <p:txBody>
          <a:bodyPr wrap="square">
            <a:spAutoFit/>
          </a:bodyPr>
          <a:lstStyle/>
          <a:p>
            <a:pPr algn="l"/>
            <a:r>
              <a:rPr lang="fr-FR" sz="3600" u="sng" dirty="0" smtClean="0">
                <a:solidFill>
                  <a:srgbClr val="FF0000"/>
                </a:solidFill>
                <a:latin typeface="Times New Roman" pitchFamily="18" charset="0"/>
                <a:cs typeface="Times New Roman" pitchFamily="18" charset="0"/>
              </a:rPr>
              <a:t>PLAN</a:t>
            </a:r>
            <a:endParaRPr lang="fr-FR" sz="3600" u="sng" dirty="0">
              <a:solidFill>
                <a:srgbClr val="FF0000"/>
              </a:solidFill>
              <a:latin typeface="Times New Roman" pitchFamily="18" charset="0"/>
              <a:cs typeface="Times New Roman" pitchFamily="18" charset="0"/>
            </a:endParaRPr>
          </a:p>
        </p:txBody>
      </p:sp>
      <p:sp>
        <p:nvSpPr>
          <p:cNvPr id="2" name="Rectangle 1"/>
          <p:cNvSpPr/>
          <p:nvPr/>
        </p:nvSpPr>
        <p:spPr>
          <a:xfrm>
            <a:off x="197768" y="8984"/>
            <a:ext cx="8910736" cy="1200329"/>
          </a:xfrm>
          <a:prstGeom prst="rect">
            <a:avLst/>
          </a:prstGeom>
        </p:spPr>
        <p:txBody>
          <a:bodyPr wrap="square">
            <a:spAutoFit/>
          </a:bodyPr>
          <a:lstStyle/>
          <a:p>
            <a:pPr algn="l"/>
            <a:r>
              <a:rPr lang="fr-FR" sz="2400" b="1" dirty="0" smtClean="0">
                <a:solidFill>
                  <a:srgbClr val="FF0000"/>
                </a:solidFill>
                <a:latin typeface="Georgia" panose="02040502050405020303" pitchFamily="18" charset="0"/>
              </a:rPr>
              <a:t>Chapitre 04: </a:t>
            </a:r>
          </a:p>
          <a:p>
            <a:pPr algn="l"/>
            <a:endParaRPr lang="fr-FR" sz="2400" b="1" dirty="0" smtClean="0">
              <a:solidFill>
                <a:srgbClr val="FF0000"/>
              </a:solidFill>
              <a:latin typeface="Georgia" panose="02040502050405020303" pitchFamily="18" charset="0"/>
            </a:endParaRPr>
          </a:p>
          <a:p>
            <a:pPr algn="l"/>
            <a:r>
              <a:rPr lang="fr-FR" sz="2400" b="1" dirty="0" smtClean="0">
                <a:solidFill>
                  <a:srgbClr val="FF0000"/>
                </a:solidFill>
                <a:latin typeface="Georgia" panose="02040502050405020303" pitchFamily="18" charset="0"/>
              </a:rPr>
              <a:t>Modélisation </a:t>
            </a:r>
            <a:r>
              <a:rPr lang="fr-FR" sz="2400" b="1" dirty="0">
                <a:solidFill>
                  <a:srgbClr val="FF0000"/>
                </a:solidFill>
                <a:latin typeface="Georgia" panose="02040502050405020303" pitchFamily="18" charset="0"/>
              </a:rPr>
              <a:t>dynamique des machines asynchrones </a:t>
            </a:r>
            <a:endParaRPr lang="fr-FR" sz="2400" dirty="0"/>
          </a:p>
        </p:txBody>
      </p:sp>
      <p:sp>
        <p:nvSpPr>
          <p:cNvPr id="12" name="Rectangle 11"/>
          <p:cNvSpPr/>
          <p:nvPr/>
        </p:nvSpPr>
        <p:spPr>
          <a:xfrm>
            <a:off x="233264" y="2296397"/>
            <a:ext cx="8910736" cy="461665"/>
          </a:xfrm>
          <a:prstGeom prst="rect">
            <a:avLst/>
          </a:prstGeom>
        </p:spPr>
        <p:txBody>
          <a:bodyPr wrap="square">
            <a:spAutoFit/>
          </a:bodyPr>
          <a:lstStyle/>
          <a:p>
            <a:pPr algn="l"/>
            <a:r>
              <a:rPr lang="fr-FR" sz="2400" b="1" dirty="0" smtClean="0">
                <a:latin typeface="Georgia" panose="02040502050405020303" pitchFamily="18" charset="0"/>
              </a:rPr>
              <a:t>1.Introduction </a:t>
            </a:r>
            <a:endParaRPr lang="fr-FR" sz="2400" dirty="0"/>
          </a:p>
        </p:txBody>
      </p:sp>
      <p:sp>
        <p:nvSpPr>
          <p:cNvPr id="13" name="Rectangle 12"/>
          <p:cNvSpPr/>
          <p:nvPr/>
        </p:nvSpPr>
        <p:spPr>
          <a:xfrm>
            <a:off x="165964" y="2882210"/>
            <a:ext cx="8910736" cy="461665"/>
          </a:xfrm>
          <a:prstGeom prst="rect">
            <a:avLst/>
          </a:prstGeom>
        </p:spPr>
        <p:txBody>
          <a:bodyPr wrap="square">
            <a:spAutoFit/>
          </a:bodyPr>
          <a:lstStyle/>
          <a:p>
            <a:pPr algn="l"/>
            <a:r>
              <a:rPr lang="fr-FR" sz="2400" b="1" dirty="0" smtClean="0">
                <a:latin typeface="Georgia" panose="02040502050405020303" pitchFamily="18" charset="0"/>
              </a:rPr>
              <a:t>2.Organisation de la machine asynchrone triphasée</a:t>
            </a:r>
            <a:endParaRPr lang="fr-FR" sz="2400" dirty="0"/>
          </a:p>
        </p:txBody>
      </p:sp>
      <p:sp>
        <p:nvSpPr>
          <p:cNvPr id="14" name="Rectangle 13"/>
          <p:cNvSpPr/>
          <p:nvPr/>
        </p:nvSpPr>
        <p:spPr>
          <a:xfrm>
            <a:off x="197768" y="3549789"/>
            <a:ext cx="8910736" cy="830997"/>
          </a:xfrm>
          <a:prstGeom prst="rect">
            <a:avLst/>
          </a:prstGeom>
        </p:spPr>
        <p:txBody>
          <a:bodyPr wrap="square">
            <a:spAutoFit/>
          </a:bodyPr>
          <a:lstStyle/>
          <a:p>
            <a:pPr algn="l"/>
            <a:r>
              <a:rPr lang="fr-FR" sz="2400" b="1" dirty="0" smtClean="0">
                <a:latin typeface="Georgia" panose="02040502050405020303" pitchFamily="18" charset="0"/>
              </a:rPr>
              <a:t>3. Modélisation triphasée de la machine asynchrone triphasée</a:t>
            </a:r>
            <a:endParaRPr lang="fr-FR" sz="2400" dirty="0"/>
          </a:p>
        </p:txBody>
      </p:sp>
      <p:sp>
        <p:nvSpPr>
          <p:cNvPr id="15" name="Rectangle 14"/>
          <p:cNvSpPr/>
          <p:nvPr/>
        </p:nvSpPr>
        <p:spPr>
          <a:xfrm>
            <a:off x="233264" y="4601273"/>
            <a:ext cx="8910736" cy="461665"/>
          </a:xfrm>
          <a:prstGeom prst="rect">
            <a:avLst/>
          </a:prstGeom>
        </p:spPr>
        <p:txBody>
          <a:bodyPr wrap="square">
            <a:spAutoFit/>
          </a:bodyPr>
          <a:lstStyle/>
          <a:p>
            <a:pPr algn="l"/>
            <a:r>
              <a:rPr lang="fr-FR" sz="2400" b="1" dirty="0" smtClean="0">
                <a:latin typeface="Georgia" panose="02040502050405020303" pitchFamily="18" charset="0"/>
              </a:rPr>
              <a:t>4. Transformation de Park</a:t>
            </a:r>
            <a:endParaRPr lang="fr-FR" sz="2400" dirty="0"/>
          </a:p>
        </p:txBody>
      </p:sp>
      <p:sp>
        <p:nvSpPr>
          <p:cNvPr id="16" name="Rectangle 15"/>
          <p:cNvSpPr/>
          <p:nvPr/>
        </p:nvSpPr>
        <p:spPr>
          <a:xfrm>
            <a:off x="226856" y="5283425"/>
            <a:ext cx="8910736" cy="461665"/>
          </a:xfrm>
          <a:prstGeom prst="rect">
            <a:avLst/>
          </a:prstGeom>
        </p:spPr>
        <p:txBody>
          <a:bodyPr wrap="square">
            <a:spAutoFit/>
          </a:bodyPr>
          <a:lstStyle/>
          <a:p>
            <a:pPr algn="l"/>
            <a:r>
              <a:rPr lang="fr-FR" sz="2400" b="1" dirty="0" smtClean="0">
                <a:latin typeface="Georgia" panose="02040502050405020303" pitchFamily="18" charset="0"/>
              </a:rPr>
              <a:t>5. Equations d’état</a:t>
            </a:r>
            <a:endParaRPr lang="fr-FR"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3" name="Rectangle 2"/>
          <p:cNvSpPr/>
          <p:nvPr/>
        </p:nvSpPr>
        <p:spPr>
          <a:xfrm>
            <a:off x="395536" y="908720"/>
            <a:ext cx="8064896" cy="369332"/>
          </a:xfrm>
          <a:prstGeom prst="rect">
            <a:avLst/>
          </a:prstGeom>
        </p:spPr>
        <p:txBody>
          <a:bodyPr wrap="square">
            <a:spAutoFit/>
          </a:bodyPr>
          <a:lstStyle/>
          <a:p>
            <a:pPr algn="l"/>
            <a:r>
              <a:rPr lang="fr-FR" b="1" dirty="0">
                <a:solidFill>
                  <a:srgbClr val="000000"/>
                </a:solidFill>
                <a:latin typeface="Times New Roman" panose="02020603050405020304" pitchFamily="18" charset="0"/>
              </a:rPr>
              <a:t>Model tension et </a:t>
            </a:r>
            <a:r>
              <a:rPr lang="fr-FR" b="1" dirty="0" smtClean="0">
                <a:solidFill>
                  <a:srgbClr val="000000"/>
                </a:solidFill>
                <a:latin typeface="Times New Roman" panose="02020603050405020304" pitchFamily="18" charset="0"/>
              </a:rPr>
              <a:t>flux</a:t>
            </a:r>
            <a:endParaRPr lang="fr-FR" b="1" dirty="0">
              <a:solidFill>
                <a:srgbClr val="000000"/>
              </a:solidFill>
              <a:latin typeface="Times New Roman" panose="02020603050405020304" pitchFamily="18" charset="0"/>
            </a:endParaRPr>
          </a:p>
        </p:txBody>
      </p:sp>
      <p:sp>
        <p:nvSpPr>
          <p:cNvPr id="2" name="Rectangle 1"/>
          <p:cNvSpPr/>
          <p:nvPr/>
        </p:nvSpPr>
        <p:spPr>
          <a:xfrm>
            <a:off x="284148" y="1453132"/>
            <a:ext cx="8752347" cy="923330"/>
          </a:xfrm>
          <a:prstGeom prst="rect">
            <a:avLst/>
          </a:prstGeom>
        </p:spPr>
        <p:txBody>
          <a:bodyPr wrap="square">
            <a:spAutoFit/>
          </a:bodyPr>
          <a:lstStyle/>
          <a:p>
            <a:pPr algn="l"/>
            <a:r>
              <a:rPr lang="fr-FR" dirty="0">
                <a:solidFill>
                  <a:srgbClr val="000000"/>
                </a:solidFill>
                <a:latin typeface="Times New Roman" panose="02020603050405020304" pitchFamily="18" charset="0"/>
              </a:rPr>
              <a:t>On utilisant les relations de passage, on ramène toutes les grandeurs au référentiel commun (</a:t>
            </a:r>
            <a:r>
              <a:rPr lang="fr-FR" i="1" dirty="0">
                <a:solidFill>
                  <a:srgbClr val="000000"/>
                </a:solidFill>
                <a:latin typeface="Times New Roman" panose="02020603050405020304" pitchFamily="18" charset="0"/>
              </a:rPr>
              <a:t>T</a:t>
            </a:r>
            <a:r>
              <a:rPr lang="fr-FR" sz="1050" i="1" dirty="0">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a:t>
            </a:r>
            <a:r>
              <a:rPr lang="fr-FR" dirty="0"/>
              <a:t> </a:t>
            </a:r>
            <a:br>
              <a:rPr lang="fr-FR" dirty="0"/>
            </a:br>
            <a:endParaRPr lang="fr-FR" dirty="0"/>
          </a:p>
        </p:txBody>
      </p:sp>
      <p:pic>
        <p:nvPicPr>
          <p:cNvPr id="4" name="Image 3"/>
          <p:cNvPicPr>
            <a:picLocks noChangeAspect="1"/>
          </p:cNvPicPr>
          <p:nvPr/>
        </p:nvPicPr>
        <p:blipFill>
          <a:blip r:embed="rId2"/>
          <a:stretch>
            <a:fillRect/>
          </a:stretch>
        </p:blipFill>
        <p:spPr>
          <a:xfrm>
            <a:off x="1403648" y="1938904"/>
            <a:ext cx="3960440" cy="1189397"/>
          </a:xfrm>
          <a:prstGeom prst="rect">
            <a:avLst/>
          </a:prstGeom>
        </p:spPr>
      </p:pic>
      <p:sp>
        <p:nvSpPr>
          <p:cNvPr id="10" name="Rectangle 9"/>
          <p:cNvSpPr/>
          <p:nvPr/>
        </p:nvSpPr>
        <p:spPr>
          <a:xfrm>
            <a:off x="117304" y="3318888"/>
            <a:ext cx="8565457" cy="923330"/>
          </a:xfrm>
          <a:prstGeom prst="rect">
            <a:avLst/>
          </a:prstGeom>
        </p:spPr>
        <p:txBody>
          <a:bodyPr wrap="square">
            <a:spAutoFit/>
          </a:bodyPr>
          <a:lstStyle/>
          <a:p>
            <a:pPr algn="l"/>
            <a:r>
              <a:rPr lang="fr-FR" dirty="0">
                <a:solidFill>
                  <a:srgbClr val="000000"/>
                </a:solidFill>
                <a:latin typeface="Times New Roman" panose="02020603050405020304" pitchFamily="18" charset="0"/>
              </a:rPr>
              <a:t>Après simplification on aura le système d’équation vectorielle de tension qui représente le modèle de la machine dans le référentiel du champ tournant</a:t>
            </a:r>
            <a:r>
              <a:rPr lang="fr-FR" dirty="0"/>
              <a:t> </a:t>
            </a:r>
            <a:br>
              <a:rPr lang="fr-FR" dirty="0"/>
            </a:br>
            <a:endParaRPr lang="fr-FR" dirty="0"/>
          </a:p>
        </p:txBody>
      </p:sp>
      <p:pic>
        <p:nvPicPr>
          <p:cNvPr id="11" name="Image 10"/>
          <p:cNvPicPr>
            <a:picLocks noChangeAspect="1"/>
          </p:cNvPicPr>
          <p:nvPr/>
        </p:nvPicPr>
        <p:blipFill>
          <a:blip r:embed="rId3"/>
          <a:stretch>
            <a:fillRect/>
          </a:stretch>
        </p:blipFill>
        <p:spPr>
          <a:xfrm>
            <a:off x="232903" y="3946904"/>
            <a:ext cx="3562089" cy="2675339"/>
          </a:xfrm>
          <a:prstGeom prst="rect">
            <a:avLst/>
          </a:prstGeom>
        </p:spPr>
      </p:pic>
      <p:pic>
        <p:nvPicPr>
          <p:cNvPr id="12" name="Image 11"/>
          <p:cNvPicPr>
            <a:picLocks noChangeAspect="1"/>
          </p:cNvPicPr>
          <p:nvPr/>
        </p:nvPicPr>
        <p:blipFill>
          <a:blip r:embed="rId4"/>
          <a:stretch>
            <a:fillRect/>
          </a:stretch>
        </p:blipFill>
        <p:spPr>
          <a:xfrm>
            <a:off x="4094263" y="4364387"/>
            <a:ext cx="3168352" cy="2355020"/>
          </a:xfrm>
          <a:prstGeom prst="rect">
            <a:avLst/>
          </a:prstGeom>
        </p:spPr>
      </p:pic>
    </p:spTree>
    <p:extLst>
      <p:ext uri="{BB962C8B-B14F-4D97-AF65-F5344CB8AC3E}">
        <p14:creationId xmlns:p14="http://schemas.microsoft.com/office/powerpoint/2010/main" val="22039732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5" name="Rectangle 4"/>
          <p:cNvSpPr/>
          <p:nvPr/>
        </p:nvSpPr>
        <p:spPr>
          <a:xfrm>
            <a:off x="253658" y="658435"/>
            <a:ext cx="7416824" cy="1477328"/>
          </a:xfrm>
          <a:prstGeom prst="rect">
            <a:avLst/>
          </a:prstGeom>
        </p:spPr>
        <p:txBody>
          <a:bodyPr wrap="square">
            <a:spAutoFit/>
          </a:bodyPr>
          <a:lstStyle/>
          <a:p>
            <a:pPr algn="l"/>
            <a:r>
              <a:rPr lang="fr-FR" b="1" dirty="0">
                <a:solidFill>
                  <a:srgbClr val="000000"/>
                </a:solidFill>
                <a:latin typeface="Times New Roman" panose="02020603050405020304" pitchFamily="18" charset="0"/>
              </a:rPr>
              <a:t>Model d’état de la machine asynchrone</a:t>
            </a:r>
          </a:p>
          <a:p>
            <a:pPr algn="l"/>
            <a:r>
              <a:rPr lang="fr-FR" dirty="0">
                <a:solidFill>
                  <a:srgbClr val="000000"/>
                </a:solidFill>
                <a:latin typeface="Times New Roman" panose="02020603050405020304" pitchFamily="18" charset="0"/>
              </a:rPr>
              <a:t>Ainsi, pour le cas du référentiel synchronisme, qui semble le plus utilisé nous avons le modèle qui suit, après séparation des parties réelles et imaginaires, avec </a:t>
            </a:r>
            <a:r>
              <a:rPr lang="fr-FR" dirty="0">
                <a:solidFill>
                  <a:srgbClr val="000000"/>
                </a:solidFill>
                <a:latin typeface="Symbol" panose="05050102010706020507" pitchFamily="18" charset="2"/>
              </a:rPr>
              <a:t></a:t>
            </a:r>
            <a:r>
              <a:rPr lang="fr-FR" sz="1050" dirty="0" err="1">
                <a:solidFill>
                  <a:srgbClr val="000000"/>
                </a:solidFill>
                <a:latin typeface="Times New Roman" panose="02020603050405020304" pitchFamily="18" charset="0"/>
              </a:rPr>
              <a:t>obs</a:t>
            </a:r>
            <a:r>
              <a:rPr lang="fr-FR" dirty="0">
                <a:solidFill>
                  <a:srgbClr val="000000"/>
                </a:solidFill>
                <a:latin typeface="Times New Roman" panose="02020603050405020304" pitchFamily="18" charset="0"/>
              </a:rPr>
              <a:t>=</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 </a:t>
            </a:r>
            <a:r>
              <a:rPr lang="fr-FR" dirty="0">
                <a:solidFill>
                  <a:srgbClr val="000000"/>
                </a:solidFill>
                <a:latin typeface="Times New Roman" panose="02020603050405020304" pitchFamily="18" charset="0"/>
              </a:rPr>
              <a:t>:</a:t>
            </a:r>
            <a:r>
              <a:rPr lang="fr-FR" dirty="0"/>
              <a:t> </a:t>
            </a:r>
            <a:br>
              <a:rPr lang="fr-FR" dirty="0"/>
            </a:br>
            <a:endParaRPr lang="fr-FR" dirty="0"/>
          </a:p>
        </p:txBody>
      </p:sp>
      <p:sp>
        <p:nvSpPr>
          <p:cNvPr id="6" name="Rectangle 5"/>
          <p:cNvSpPr/>
          <p:nvPr/>
        </p:nvSpPr>
        <p:spPr>
          <a:xfrm>
            <a:off x="251520" y="1920908"/>
            <a:ext cx="2376264" cy="646331"/>
          </a:xfrm>
          <a:prstGeom prst="rect">
            <a:avLst/>
          </a:prstGeom>
        </p:spPr>
        <p:txBody>
          <a:bodyPr wrap="square">
            <a:spAutoFit/>
          </a:bodyPr>
          <a:lstStyle/>
          <a:p>
            <a:pPr algn="l"/>
            <a:r>
              <a:rPr lang="fr-FR" dirty="0">
                <a:solidFill>
                  <a:srgbClr val="000000"/>
                </a:solidFill>
                <a:latin typeface="Times New Roman" panose="02020603050405020304" pitchFamily="18" charset="0"/>
              </a:rPr>
              <a:t>Equations de tension :</a:t>
            </a:r>
            <a:r>
              <a:rPr lang="fr-FR" dirty="0"/>
              <a:t> </a:t>
            </a:r>
            <a:br>
              <a:rPr lang="fr-FR" dirty="0"/>
            </a:br>
            <a:endParaRPr lang="fr-FR" dirty="0"/>
          </a:p>
        </p:txBody>
      </p:sp>
      <p:pic>
        <p:nvPicPr>
          <p:cNvPr id="8" name="Image 7"/>
          <p:cNvPicPr>
            <a:picLocks noChangeAspect="1"/>
          </p:cNvPicPr>
          <p:nvPr/>
        </p:nvPicPr>
        <p:blipFill>
          <a:blip r:embed="rId2"/>
          <a:stretch>
            <a:fillRect/>
          </a:stretch>
        </p:blipFill>
        <p:spPr>
          <a:xfrm>
            <a:off x="179512" y="2336009"/>
            <a:ext cx="2699792" cy="1900283"/>
          </a:xfrm>
          <a:prstGeom prst="rect">
            <a:avLst/>
          </a:prstGeom>
        </p:spPr>
      </p:pic>
      <p:pic>
        <p:nvPicPr>
          <p:cNvPr id="9" name="Image 8"/>
          <p:cNvPicPr>
            <a:picLocks noChangeAspect="1"/>
          </p:cNvPicPr>
          <p:nvPr/>
        </p:nvPicPr>
        <p:blipFill>
          <a:blip r:embed="rId3"/>
          <a:stretch>
            <a:fillRect/>
          </a:stretch>
        </p:blipFill>
        <p:spPr>
          <a:xfrm>
            <a:off x="4139952" y="2622440"/>
            <a:ext cx="2016224" cy="1363916"/>
          </a:xfrm>
          <a:prstGeom prst="rect">
            <a:avLst/>
          </a:prstGeom>
        </p:spPr>
      </p:pic>
      <p:sp>
        <p:nvSpPr>
          <p:cNvPr id="13" name="Rectangle 12"/>
          <p:cNvSpPr/>
          <p:nvPr/>
        </p:nvSpPr>
        <p:spPr>
          <a:xfrm>
            <a:off x="4283968" y="1933969"/>
            <a:ext cx="2088232" cy="646331"/>
          </a:xfrm>
          <a:prstGeom prst="rect">
            <a:avLst/>
          </a:prstGeom>
        </p:spPr>
        <p:txBody>
          <a:bodyPr wrap="square">
            <a:spAutoFit/>
          </a:bodyPr>
          <a:lstStyle/>
          <a:p>
            <a:pPr algn="l"/>
            <a:r>
              <a:rPr lang="fr-FR" dirty="0">
                <a:solidFill>
                  <a:srgbClr val="000000"/>
                </a:solidFill>
                <a:latin typeface="Times New Roman" panose="02020603050405020304" pitchFamily="18" charset="0"/>
              </a:rPr>
              <a:t>Equations de </a:t>
            </a:r>
            <a:r>
              <a:rPr lang="fr-FR" dirty="0" smtClean="0">
                <a:solidFill>
                  <a:srgbClr val="000000"/>
                </a:solidFill>
                <a:latin typeface="Times New Roman" panose="02020603050405020304" pitchFamily="18" charset="0"/>
              </a:rPr>
              <a:t>flux </a:t>
            </a:r>
            <a:r>
              <a:rPr lang="fr-FR" dirty="0">
                <a:solidFill>
                  <a:srgbClr val="000000"/>
                </a:solidFill>
                <a:latin typeface="Times New Roman" panose="02020603050405020304" pitchFamily="18" charset="0"/>
              </a:rPr>
              <a:t>:</a:t>
            </a:r>
            <a:r>
              <a:rPr lang="fr-FR" dirty="0"/>
              <a:t> </a:t>
            </a:r>
            <a:br>
              <a:rPr lang="fr-FR" dirty="0"/>
            </a:br>
            <a:endParaRPr lang="fr-FR" dirty="0"/>
          </a:p>
        </p:txBody>
      </p:sp>
      <p:sp>
        <p:nvSpPr>
          <p:cNvPr id="14" name="Rectangle 13"/>
          <p:cNvSpPr/>
          <p:nvPr/>
        </p:nvSpPr>
        <p:spPr>
          <a:xfrm>
            <a:off x="-3204" y="4260023"/>
            <a:ext cx="8679660" cy="923330"/>
          </a:xfrm>
          <a:prstGeom prst="rect">
            <a:avLst/>
          </a:prstGeom>
        </p:spPr>
        <p:txBody>
          <a:bodyPr wrap="square">
            <a:spAutoFit/>
          </a:bodyPr>
          <a:lstStyle/>
          <a:p>
            <a:pPr algn="l"/>
            <a:r>
              <a:rPr lang="fr-FR" dirty="0">
                <a:solidFill>
                  <a:srgbClr val="000000"/>
                </a:solidFill>
                <a:latin typeface="Times New Roman" panose="02020603050405020304" pitchFamily="18" charset="0"/>
              </a:rPr>
              <a:t>Le couple électromagnétique peut être dérivé de l’expression de la </a:t>
            </a:r>
            <a:r>
              <a:rPr lang="fr-FR" dirty="0" err="1">
                <a:solidFill>
                  <a:srgbClr val="000000"/>
                </a:solidFill>
                <a:latin typeface="Times New Roman" panose="02020603050405020304" pitchFamily="18" charset="0"/>
              </a:rPr>
              <a:t>co</a:t>
            </a:r>
            <a:r>
              <a:rPr lang="fr-FR" dirty="0">
                <a:solidFill>
                  <a:srgbClr val="000000"/>
                </a:solidFill>
                <a:latin typeface="Times New Roman" panose="02020603050405020304" pitchFamily="18" charset="0"/>
              </a:rPr>
              <a:t>-énergie ou obtenu à l’aide d’un bilan de puissance. Il en résulte plusieurs expressions toutes égales </a:t>
            </a:r>
            <a:r>
              <a:rPr lang="fr-FR" dirty="0"/>
              <a:t/>
            </a:r>
            <a:br>
              <a:rPr lang="fr-FR" dirty="0"/>
            </a:br>
            <a:endParaRPr lang="fr-FR" dirty="0"/>
          </a:p>
        </p:txBody>
      </p:sp>
      <p:pic>
        <p:nvPicPr>
          <p:cNvPr id="15" name="Image 14"/>
          <p:cNvPicPr>
            <a:picLocks noChangeAspect="1"/>
          </p:cNvPicPr>
          <p:nvPr/>
        </p:nvPicPr>
        <p:blipFill>
          <a:blip r:embed="rId4"/>
          <a:stretch>
            <a:fillRect/>
          </a:stretch>
        </p:blipFill>
        <p:spPr>
          <a:xfrm>
            <a:off x="2483768" y="4914631"/>
            <a:ext cx="2326556" cy="1727910"/>
          </a:xfrm>
          <a:prstGeom prst="rect">
            <a:avLst/>
          </a:prstGeom>
        </p:spPr>
      </p:pic>
    </p:spTree>
    <p:extLst>
      <p:ext uri="{BB962C8B-B14F-4D97-AF65-F5344CB8AC3E}">
        <p14:creationId xmlns:p14="http://schemas.microsoft.com/office/powerpoint/2010/main" val="34049486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5" name="Rectangle 4"/>
          <p:cNvSpPr/>
          <p:nvPr/>
        </p:nvSpPr>
        <p:spPr>
          <a:xfrm>
            <a:off x="253658" y="658435"/>
            <a:ext cx="7416824" cy="923330"/>
          </a:xfrm>
          <a:prstGeom prst="rect">
            <a:avLst/>
          </a:prstGeom>
        </p:spPr>
        <p:txBody>
          <a:bodyPr wrap="square">
            <a:spAutoFit/>
          </a:bodyPr>
          <a:lstStyle/>
          <a:p>
            <a:pPr algn="l"/>
            <a:r>
              <a:rPr lang="fr-FR" b="1" dirty="0">
                <a:solidFill>
                  <a:srgbClr val="000000"/>
                </a:solidFill>
                <a:latin typeface="Times New Roman" panose="02020603050405020304" pitchFamily="18" charset="0"/>
              </a:rPr>
              <a:t>Model d’état de la machine asynchrone</a:t>
            </a:r>
          </a:p>
          <a:p>
            <a:pPr algn="l"/>
            <a:r>
              <a:rPr lang="fr-FR" dirty="0"/>
              <a:t/>
            </a:r>
            <a:br>
              <a:rPr lang="fr-FR" dirty="0"/>
            </a:br>
            <a:endParaRPr lang="fr-FR" dirty="0"/>
          </a:p>
        </p:txBody>
      </p:sp>
      <p:graphicFrame>
        <p:nvGraphicFramePr>
          <p:cNvPr id="11" name="Tableau 10"/>
          <p:cNvGraphicFramePr>
            <a:graphicFrameLocks noGrp="1"/>
          </p:cNvGraphicFramePr>
          <p:nvPr>
            <p:extLst>
              <p:ext uri="{D42A27DB-BD31-4B8C-83A1-F6EECF244321}">
                <p14:modId xmlns:p14="http://schemas.microsoft.com/office/powerpoint/2010/main" val="3269610789"/>
              </p:ext>
            </p:extLst>
          </p:nvPr>
        </p:nvGraphicFramePr>
        <p:xfrm>
          <a:off x="395536" y="1246485"/>
          <a:ext cx="5328592" cy="335280"/>
        </p:xfrm>
        <a:graphic>
          <a:graphicData uri="http://schemas.openxmlformats.org/drawingml/2006/table">
            <a:tbl>
              <a:tblPr/>
              <a:tblGrid>
                <a:gridCol w="5328592">
                  <a:extLst>
                    <a:ext uri="{9D8B030D-6E8A-4147-A177-3AD203B41FA5}">
                      <a16:colId xmlns:a16="http://schemas.microsoft.com/office/drawing/2014/main" val="1419793855"/>
                    </a:ext>
                  </a:extLst>
                </a:gridCol>
              </a:tblGrid>
              <a:tr h="0">
                <a:tc>
                  <a:txBody>
                    <a:bodyPr/>
                    <a:lstStyle/>
                    <a:p>
                      <a:r>
                        <a:rPr lang="fr-FR" sz="1600" b="0" i="0" dirty="0">
                          <a:solidFill>
                            <a:srgbClr val="000000"/>
                          </a:solidFill>
                          <a:effectLst/>
                          <a:latin typeface="Times New Roman" panose="02020603050405020304" pitchFamily="18" charset="0"/>
                        </a:rPr>
                        <a:t>Choisissons de fixer le repère (</a:t>
                      </a:r>
                      <a:r>
                        <a:rPr lang="fr-FR" sz="1600" b="0" i="0" dirty="0" err="1">
                          <a:solidFill>
                            <a:srgbClr val="000000"/>
                          </a:solidFill>
                          <a:effectLst/>
                          <a:latin typeface="Times New Roman" panose="02020603050405020304" pitchFamily="18" charset="0"/>
                        </a:rPr>
                        <a:t>dq</a:t>
                      </a:r>
                      <a:r>
                        <a:rPr lang="fr-FR" sz="1600" b="0" i="0" dirty="0">
                          <a:solidFill>
                            <a:srgbClr val="000000"/>
                          </a:solidFill>
                          <a:effectLst/>
                          <a:latin typeface="Times New Roman" panose="02020603050405020304" pitchFamily="18" charset="0"/>
                        </a:rPr>
                        <a:t>) au champ tournant.</a:t>
                      </a:r>
                      <a:endParaRPr lang="fr-FR" sz="1600" dirty="0">
                        <a:effectLst/>
                      </a:endParaRPr>
                    </a:p>
                  </a:txBody>
                  <a:tcPr anchor="ctr">
                    <a:lnL>
                      <a:noFill/>
                    </a:lnL>
                    <a:lnR>
                      <a:noFill/>
                    </a:lnR>
                    <a:lnT>
                      <a:noFill/>
                    </a:lnT>
                    <a:lnB>
                      <a:noFill/>
                    </a:lnB>
                  </a:tcPr>
                </a:tc>
                <a:extLst>
                  <a:ext uri="{0D108BD9-81ED-4DB2-BD59-A6C34878D82A}">
                    <a16:rowId xmlns:a16="http://schemas.microsoft.com/office/drawing/2014/main" val="1574691040"/>
                  </a:ext>
                </a:extLst>
              </a:tr>
            </a:tbl>
          </a:graphicData>
        </a:graphic>
      </p:graphicFrame>
      <p:sp>
        <p:nvSpPr>
          <p:cNvPr id="12" name="Rectangle 3"/>
          <p:cNvSpPr>
            <a:spLocks noChangeArrowheads="1"/>
          </p:cNvSpPr>
          <p:nvPr/>
        </p:nvSpPr>
        <p:spPr bwMode="auto">
          <a:xfrm>
            <a:off x="2390775" y="3863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chemeClr val="tx1"/>
                </a:solidFill>
                <a:effectLst/>
                <a:latin typeface="Arial" panose="020B0604020202020204" pitchFamily="34" charset="0"/>
              </a:rPr>
              <a:t/>
            </a:r>
            <a:br>
              <a:rPr kumimoji="0" lang="fr-FR" altLang="fr-FR" sz="1800" b="0" i="0" u="none" strike="noStrike" cap="none" normalizeH="0" baseline="0" smtClean="0">
                <a:ln>
                  <a:noFill/>
                </a:ln>
                <a:solidFill>
                  <a:schemeClr val="tx1"/>
                </a:solidFill>
                <a:effectLst/>
                <a:latin typeface="Arial" panose="020B0604020202020204" pitchFamily="34" charset="0"/>
              </a:rPr>
            </a:br>
            <a:endParaRPr kumimoji="0" lang="fr-FR" altLang="fr-FR" sz="1800" b="0" i="0" u="none" strike="noStrike" cap="none" normalizeH="0" baseline="0" smtClean="0">
              <a:ln>
                <a:noFill/>
              </a:ln>
              <a:solidFill>
                <a:schemeClr val="tx1"/>
              </a:solidFill>
              <a:effectLst/>
              <a:latin typeface="Arial" panose="020B0604020202020204" pitchFamily="34" charset="0"/>
            </a:endParaRPr>
          </a:p>
        </p:txBody>
      </p:sp>
      <p:sp>
        <p:nvSpPr>
          <p:cNvPr id="16" name="Rectangle 15"/>
          <p:cNvSpPr/>
          <p:nvPr/>
        </p:nvSpPr>
        <p:spPr>
          <a:xfrm>
            <a:off x="290760" y="1581765"/>
            <a:ext cx="8601719" cy="2308324"/>
          </a:xfrm>
          <a:prstGeom prst="rect">
            <a:avLst/>
          </a:prstGeom>
        </p:spPr>
        <p:txBody>
          <a:bodyPr wrap="square">
            <a:spAutoFit/>
          </a:bodyPr>
          <a:lstStyle/>
          <a:p>
            <a:pPr algn="l"/>
            <a:r>
              <a:rPr lang="fr-FR" dirty="0">
                <a:solidFill>
                  <a:srgbClr val="000000"/>
                </a:solidFill>
                <a:latin typeface="Times New Roman" panose="02020603050405020304" pitchFamily="18" charset="0"/>
              </a:rPr>
              <a:t>L’avantage d’utiliser ce référentiel, est d’avoir des grandeurs constantes en régime permanant. Il est alors aisé d’en faire la régulation</a:t>
            </a:r>
            <a:r>
              <a:rPr lang="fr-FR" b="1" dirty="0">
                <a:solidFill>
                  <a:srgbClr val="000000"/>
                </a:solidFill>
                <a:latin typeface="Times New Roman" panose="02020603050405020304" pitchFamily="18" charset="0"/>
              </a:rPr>
              <a:t>. </a:t>
            </a:r>
            <a:r>
              <a:rPr lang="fr-FR" dirty="0">
                <a:solidFill>
                  <a:srgbClr val="000000"/>
                </a:solidFill>
                <a:latin typeface="Times New Roman" panose="02020603050405020304" pitchFamily="18" charset="0"/>
              </a:rPr>
              <a:t>Le système d’équation différentielle d’ordre 4 et le système d’équation des flux décrivent d’une manière générale le fonctionnement de la machine. Il permet de concevoir une représentation d’état pour le processus de contrôle en choisissant deux variables d’état parmi quatre (I</a:t>
            </a:r>
            <a:r>
              <a:rPr lang="fr-FR" sz="1050" dirty="0">
                <a:solidFill>
                  <a:srgbClr val="000000"/>
                </a:solidFill>
                <a:latin typeface="Times New Roman" panose="02020603050405020304" pitchFamily="18" charset="0"/>
              </a:rPr>
              <a:t>s</a:t>
            </a:r>
            <a:r>
              <a:rPr lang="fr-FR" dirty="0">
                <a:solidFill>
                  <a:srgbClr val="000000"/>
                </a:solidFill>
                <a:latin typeface="Times New Roman" panose="02020603050405020304" pitchFamily="18" charset="0"/>
              </a:rPr>
              <a:t>, I</a:t>
            </a:r>
            <a:r>
              <a:rPr lang="fr-FR" sz="1050" dirty="0">
                <a:solidFill>
                  <a:srgbClr val="000000"/>
                </a:solidFill>
                <a:latin typeface="Times New Roman" panose="02020603050405020304" pitchFamily="18" charset="0"/>
              </a:rPr>
              <a:t>r</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r</a:t>
            </a:r>
            <a:r>
              <a:rPr lang="fr-FR" dirty="0">
                <a:solidFill>
                  <a:srgbClr val="000000"/>
                </a:solidFill>
                <a:latin typeface="Times New Roman" panose="02020603050405020304" pitchFamily="18" charset="0"/>
              </a:rPr>
              <a:t>). les états utilisés sont ceux données au moins par une mesure d’état (I</a:t>
            </a:r>
            <a:r>
              <a:rPr lang="fr-FR" sz="1050" dirty="0">
                <a:solidFill>
                  <a:srgbClr val="000000"/>
                </a:solidFill>
                <a:latin typeface="Times New Roman" panose="02020603050405020304" pitchFamily="18" charset="0"/>
              </a:rPr>
              <a:t>s</a:t>
            </a:r>
            <a:r>
              <a:rPr lang="fr-FR" dirty="0">
                <a:solidFill>
                  <a:srgbClr val="000000"/>
                </a:solidFill>
                <a:latin typeface="Times New Roman" panose="02020603050405020304" pitchFamily="18" charset="0"/>
              </a:rPr>
              <a:t>) tel que (I</a:t>
            </a:r>
            <a:r>
              <a:rPr lang="fr-FR" sz="1050" dirty="0">
                <a:solidFill>
                  <a:srgbClr val="000000"/>
                </a:solidFill>
                <a:latin typeface="Times New Roman" panose="02020603050405020304" pitchFamily="18" charset="0"/>
              </a:rPr>
              <a:t>s</a:t>
            </a:r>
            <a:r>
              <a:rPr lang="fr-FR" dirty="0">
                <a:solidFill>
                  <a:srgbClr val="000000"/>
                </a:solidFill>
                <a:latin typeface="Times New Roman" panose="02020603050405020304" pitchFamily="18" charset="0"/>
              </a:rPr>
              <a:t>, I</a:t>
            </a:r>
            <a:r>
              <a:rPr lang="fr-FR" sz="1050" dirty="0">
                <a:solidFill>
                  <a:srgbClr val="000000"/>
                </a:solidFill>
                <a:latin typeface="Times New Roman" panose="02020603050405020304" pitchFamily="18" charset="0"/>
              </a:rPr>
              <a:t>r</a:t>
            </a:r>
            <a:r>
              <a:rPr lang="fr-FR" dirty="0">
                <a:solidFill>
                  <a:srgbClr val="000000"/>
                </a:solidFill>
                <a:latin typeface="Times New Roman" panose="02020603050405020304" pitchFamily="18" charset="0"/>
              </a:rPr>
              <a:t>), (I</a:t>
            </a:r>
            <a:r>
              <a:rPr lang="fr-FR" sz="1050" dirty="0">
                <a:solidFill>
                  <a:srgbClr val="000000"/>
                </a:solidFill>
                <a:latin typeface="Times New Roman" panose="02020603050405020304" pitchFamily="18" charset="0"/>
              </a:rPr>
              <a:t>s</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s</a:t>
            </a:r>
            <a:r>
              <a:rPr lang="fr-FR" dirty="0">
                <a:solidFill>
                  <a:srgbClr val="000000"/>
                </a:solidFill>
                <a:latin typeface="Times New Roman" panose="02020603050405020304" pitchFamily="18" charset="0"/>
              </a:rPr>
              <a:t>) et (I</a:t>
            </a:r>
            <a:r>
              <a:rPr lang="fr-FR" sz="1050" dirty="0">
                <a:solidFill>
                  <a:srgbClr val="000000"/>
                </a:solidFill>
                <a:latin typeface="Times New Roman" panose="02020603050405020304" pitchFamily="18" charset="0"/>
              </a:rPr>
              <a:t>s</a:t>
            </a:r>
            <a:r>
              <a:rPr lang="fr-FR"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a:solidFill>
                  <a:srgbClr val="000000"/>
                </a:solidFill>
                <a:latin typeface="Times New Roman" panose="02020603050405020304" pitchFamily="18" charset="0"/>
              </a:rPr>
              <a:t>r</a:t>
            </a:r>
            <a:r>
              <a:rPr lang="fr-FR" dirty="0">
                <a:solidFill>
                  <a:srgbClr val="000000"/>
                </a:solidFill>
                <a:latin typeface="Times New Roman" panose="02020603050405020304" pitchFamily="18" charset="0"/>
              </a:rPr>
              <a:t>).</a:t>
            </a:r>
            <a:r>
              <a:rPr lang="fr-FR" dirty="0"/>
              <a:t> </a:t>
            </a:r>
            <a:br>
              <a:rPr lang="fr-FR" dirty="0"/>
            </a:br>
            <a:endParaRPr lang="fr-FR" dirty="0"/>
          </a:p>
        </p:txBody>
      </p:sp>
      <p:sp>
        <p:nvSpPr>
          <p:cNvPr id="17" name="Rectangle 16"/>
          <p:cNvSpPr/>
          <p:nvPr/>
        </p:nvSpPr>
        <p:spPr>
          <a:xfrm>
            <a:off x="539552" y="3717032"/>
            <a:ext cx="8136904" cy="1200329"/>
          </a:xfrm>
          <a:prstGeom prst="rect">
            <a:avLst/>
          </a:prstGeom>
        </p:spPr>
        <p:txBody>
          <a:bodyPr wrap="square">
            <a:spAutoFit/>
          </a:bodyPr>
          <a:lstStyle/>
          <a:p>
            <a:pPr algn="l"/>
            <a:r>
              <a:rPr lang="fr-FR" dirty="0">
                <a:solidFill>
                  <a:srgbClr val="000000"/>
                </a:solidFill>
                <a:latin typeface="Times New Roman" panose="02020603050405020304" pitchFamily="18" charset="0"/>
              </a:rPr>
              <a:t>Le modèle de la machine dans le repère (</a:t>
            </a:r>
            <a:r>
              <a:rPr lang="fr-FR" dirty="0" err="1">
                <a:solidFill>
                  <a:srgbClr val="000000"/>
                </a:solidFill>
                <a:latin typeface="Times New Roman" panose="02020603050405020304" pitchFamily="18" charset="0"/>
              </a:rPr>
              <a:t>dq</a:t>
            </a:r>
            <a:r>
              <a:rPr lang="fr-FR" dirty="0">
                <a:solidFill>
                  <a:srgbClr val="000000"/>
                </a:solidFill>
                <a:latin typeface="Times New Roman" panose="02020603050405020304" pitchFamily="18" charset="0"/>
              </a:rPr>
              <a:t>) lié au champ tournant pour un vecteur d’état [x]=[</a:t>
            </a:r>
            <a:r>
              <a:rPr lang="fr-FR" dirty="0" err="1">
                <a:solidFill>
                  <a:srgbClr val="000000"/>
                </a:solidFill>
                <a:latin typeface="Times New Roman" panose="02020603050405020304" pitchFamily="18" charset="0"/>
              </a:rPr>
              <a:t>I</a:t>
            </a:r>
            <a:r>
              <a:rPr lang="fr-FR" sz="1050" dirty="0" err="1">
                <a:solidFill>
                  <a:srgbClr val="000000"/>
                </a:solidFill>
                <a:latin typeface="Times New Roman" panose="02020603050405020304" pitchFamily="18" charset="0"/>
              </a:rPr>
              <a:t>ds</a:t>
            </a:r>
            <a:r>
              <a:rPr lang="fr-FR" sz="1050" dirty="0">
                <a:solidFill>
                  <a:srgbClr val="000000"/>
                </a:solidFill>
                <a:latin typeface="Times New Roman" panose="02020603050405020304" pitchFamily="18" charset="0"/>
              </a:rPr>
              <a:t> </a:t>
            </a:r>
            <a:r>
              <a:rPr lang="fr-FR" dirty="0" err="1">
                <a:solidFill>
                  <a:srgbClr val="000000"/>
                </a:solidFill>
                <a:latin typeface="Times New Roman" panose="02020603050405020304" pitchFamily="18" charset="0"/>
              </a:rPr>
              <a:t>I</a:t>
            </a:r>
            <a:r>
              <a:rPr lang="fr-FR" sz="1050" dirty="0" err="1">
                <a:solidFill>
                  <a:srgbClr val="000000"/>
                </a:solidFill>
                <a:latin typeface="Times New Roman" panose="02020603050405020304" pitchFamily="18" charset="0"/>
              </a:rPr>
              <a:t>qs</a:t>
            </a:r>
            <a:r>
              <a:rPr lang="fr-FR" sz="1050"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err="1">
                <a:solidFill>
                  <a:srgbClr val="000000"/>
                </a:solidFill>
                <a:latin typeface="Times New Roman" panose="02020603050405020304" pitchFamily="18" charset="0"/>
              </a:rPr>
              <a:t>dr</a:t>
            </a:r>
            <a:r>
              <a:rPr lang="fr-FR" sz="1050" dirty="0">
                <a:solidFill>
                  <a:srgbClr val="000000"/>
                </a:solidFill>
                <a:latin typeface="Times New Roman" panose="02020603050405020304" pitchFamily="18" charset="0"/>
              </a:rPr>
              <a:t> </a:t>
            </a:r>
            <a:r>
              <a:rPr lang="fr-FR" dirty="0">
                <a:solidFill>
                  <a:srgbClr val="000000"/>
                </a:solidFill>
                <a:latin typeface="Symbol" panose="05050102010706020507" pitchFamily="18" charset="2"/>
              </a:rPr>
              <a:t></a:t>
            </a:r>
            <a:r>
              <a:rPr lang="fr-FR" sz="1050" dirty="0" err="1">
                <a:solidFill>
                  <a:srgbClr val="000000"/>
                </a:solidFill>
                <a:latin typeface="Times New Roman" panose="02020603050405020304" pitchFamily="18" charset="0"/>
              </a:rPr>
              <a:t>qr</a:t>
            </a:r>
            <a:r>
              <a:rPr lang="fr-FR" sz="1050" dirty="0">
                <a:solidFill>
                  <a:srgbClr val="000000"/>
                </a:solidFill>
                <a:latin typeface="Times New Roman" panose="02020603050405020304" pitchFamily="18" charset="0"/>
              </a:rPr>
              <a:t> </a:t>
            </a:r>
            <a:r>
              <a:rPr lang="fr-FR" dirty="0">
                <a:solidFill>
                  <a:srgbClr val="000000"/>
                </a:solidFill>
                <a:latin typeface="Times New Roman" panose="02020603050405020304" pitchFamily="18" charset="0"/>
              </a:rPr>
              <a:t>]</a:t>
            </a:r>
            <a:r>
              <a:rPr lang="fr-FR" sz="1050" dirty="0">
                <a:solidFill>
                  <a:srgbClr val="000000"/>
                </a:solidFill>
                <a:latin typeface="Times New Roman" panose="02020603050405020304" pitchFamily="18" charset="0"/>
              </a:rPr>
              <a:t>t </a:t>
            </a:r>
            <a:r>
              <a:rPr lang="fr-FR" dirty="0">
                <a:solidFill>
                  <a:srgbClr val="000000"/>
                </a:solidFill>
                <a:latin typeface="Times New Roman" panose="02020603050405020304" pitchFamily="18" charset="0"/>
              </a:rPr>
              <a:t>et de tension de commande [V]=[V</a:t>
            </a:r>
            <a:r>
              <a:rPr lang="fr-FR" sz="1050" dirty="0">
                <a:solidFill>
                  <a:srgbClr val="000000"/>
                </a:solidFill>
                <a:latin typeface="Times New Roman" panose="02020603050405020304" pitchFamily="18" charset="0"/>
              </a:rPr>
              <a:t>ds </a:t>
            </a:r>
            <a:r>
              <a:rPr lang="fr-FR" dirty="0" err="1">
                <a:solidFill>
                  <a:srgbClr val="000000"/>
                </a:solidFill>
                <a:latin typeface="Times New Roman" panose="02020603050405020304" pitchFamily="18" charset="0"/>
              </a:rPr>
              <a:t>V</a:t>
            </a:r>
            <a:r>
              <a:rPr lang="fr-FR" sz="1050" dirty="0" err="1">
                <a:solidFill>
                  <a:srgbClr val="000000"/>
                </a:solidFill>
                <a:latin typeface="Times New Roman" panose="02020603050405020304" pitchFamily="18" charset="0"/>
              </a:rPr>
              <a:t>qs</a:t>
            </a:r>
            <a:r>
              <a:rPr lang="fr-FR" dirty="0">
                <a:solidFill>
                  <a:srgbClr val="000000"/>
                </a:solidFill>
                <a:latin typeface="Times New Roman" panose="02020603050405020304" pitchFamily="18" charset="0"/>
              </a:rPr>
              <a:t>] est donné sous forme condensé tel que :</a:t>
            </a:r>
            <a:r>
              <a:rPr lang="fr-FR" dirty="0"/>
              <a:t> </a:t>
            </a:r>
            <a:br>
              <a:rPr lang="fr-FR" dirty="0"/>
            </a:br>
            <a:endParaRPr lang="fr-FR" dirty="0"/>
          </a:p>
        </p:txBody>
      </p:sp>
      <p:pic>
        <p:nvPicPr>
          <p:cNvPr id="18" name="Image 17"/>
          <p:cNvPicPr>
            <a:picLocks noChangeAspect="1"/>
          </p:cNvPicPr>
          <p:nvPr/>
        </p:nvPicPr>
        <p:blipFill>
          <a:blip r:embed="rId2"/>
          <a:stretch>
            <a:fillRect/>
          </a:stretch>
        </p:blipFill>
        <p:spPr>
          <a:xfrm>
            <a:off x="3059832" y="5064304"/>
            <a:ext cx="2304256" cy="695250"/>
          </a:xfrm>
          <a:prstGeom prst="rect">
            <a:avLst/>
          </a:prstGeom>
        </p:spPr>
      </p:pic>
    </p:spTree>
    <p:extLst>
      <p:ext uri="{BB962C8B-B14F-4D97-AF65-F5344CB8AC3E}">
        <p14:creationId xmlns:p14="http://schemas.microsoft.com/office/powerpoint/2010/main" val="26248760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5" name="Rectangle 4"/>
          <p:cNvSpPr/>
          <p:nvPr/>
        </p:nvSpPr>
        <p:spPr>
          <a:xfrm>
            <a:off x="253658" y="658435"/>
            <a:ext cx="7416824" cy="923330"/>
          </a:xfrm>
          <a:prstGeom prst="rect">
            <a:avLst/>
          </a:prstGeom>
        </p:spPr>
        <p:txBody>
          <a:bodyPr wrap="square">
            <a:spAutoFit/>
          </a:bodyPr>
          <a:lstStyle/>
          <a:p>
            <a:pPr algn="l"/>
            <a:r>
              <a:rPr lang="fr-FR" b="1" dirty="0">
                <a:solidFill>
                  <a:srgbClr val="000000"/>
                </a:solidFill>
                <a:latin typeface="Times New Roman" panose="02020603050405020304" pitchFamily="18" charset="0"/>
              </a:rPr>
              <a:t>Model d’état de la machine asynchrone</a:t>
            </a:r>
          </a:p>
          <a:p>
            <a:pPr algn="l"/>
            <a:r>
              <a:rPr lang="fr-FR" dirty="0"/>
              <a:t/>
            </a:r>
            <a:br>
              <a:rPr lang="fr-FR" dirty="0"/>
            </a:br>
            <a:endParaRPr lang="fr-FR" dirty="0"/>
          </a:p>
        </p:txBody>
      </p:sp>
      <p:sp>
        <p:nvSpPr>
          <p:cNvPr id="12" name="Rectangle 3"/>
          <p:cNvSpPr>
            <a:spLocks noChangeArrowheads="1"/>
          </p:cNvSpPr>
          <p:nvPr/>
        </p:nvSpPr>
        <p:spPr bwMode="auto">
          <a:xfrm>
            <a:off x="2390775" y="3863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chemeClr val="tx1"/>
                </a:solidFill>
                <a:effectLst/>
                <a:latin typeface="Arial" panose="020B0604020202020204" pitchFamily="34" charset="0"/>
              </a:rPr>
              <a:t/>
            </a:r>
            <a:br>
              <a:rPr kumimoji="0" lang="fr-FR" altLang="fr-FR" sz="1800" b="0" i="0" u="none" strike="noStrike" cap="none" normalizeH="0" baseline="0" smtClean="0">
                <a:ln>
                  <a:noFill/>
                </a:ln>
                <a:solidFill>
                  <a:schemeClr val="tx1"/>
                </a:solidFill>
                <a:effectLst/>
                <a:latin typeface="Arial" panose="020B0604020202020204" pitchFamily="34" charset="0"/>
              </a:rPr>
            </a:br>
            <a:endParaRPr kumimoji="0" lang="fr-FR" altLang="fr-FR" sz="1800" b="0" i="0" u="none" strike="noStrike" cap="none" normalizeH="0" baseline="0" smtClean="0">
              <a:ln>
                <a:noFill/>
              </a:ln>
              <a:solidFill>
                <a:schemeClr val="tx1"/>
              </a:solidFill>
              <a:effectLst/>
              <a:latin typeface="Arial" panose="020B0604020202020204" pitchFamily="34" charset="0"/>
            </a:endParaRPr>
          </a:p>
        </p:txBody>
      </p:sp>
      <p:pic>
        <p:nvPicPr>
          <p:cNvPr id="2" name="Image 1"/>
          <p:cNvPicPr>
            <a:picLocks noChangeAspect="1"/>
          </p:cNvPicPr>
          <p:nvPr/>
        </p:nvPicPr>
        <p:blipFill>
          <a:blip r:embed="rId2"/>
          <a:stretch>
            <a:fillRect/>
          </a:stretch>
        </p:blipFill>
        <p:spPr>
          <a:xfrm>
            <a:off x="772674" y="1581765"/>
            <a:ext cx="6378792" cy="2441997"/>
          </a:xfrm>
          <a:prstGeom prst="rect">
            <a:avLst/>
          </a:prstGeom>
        </p:spPr>
      </p:pic>
      <p:pic>
        <p:nvPicPr>
          <p:cNvPr id="3" name="Image 2"/>
          <p:cNvPicPr>
            <a:picLocks noChangeAspect="1"/>
          </p:cNvPicPr>
          <p:nvPr/>
        </p:nvPicPr>
        <p:blipFill>
          <a:blip r:embed="rId3"/>
          <a:stretch>
            <a:fillRect/>
          </a:stretch>
        </p:blipFill>
        <p:spPr>
          <a:xfrm>
            <a:off x="971599" y="4399915"/>
            <a:ext cx="6833633" cy="547177"/>
          </a:xfrm>
          <a:prstGeom prst="rect">
            <a:avLst/>
          </a:prstGeom>
        </p:spPr>
      </p:pic>
      <p:pic>
        <p:nvPicPr>
          <p:cNvPr id="4" name="Image 3"/>
          <p:cNvPicPr>
            <a:picLocks noChangeAspect="1"/>
          </p:cNvPicPr>
          <p:nvPr/>
        </p:nvPicPr>
        <p:blipFill>
          <a:blip r:embed="rId4"/>
          <a:stretch>
            <a:fillRect/>
          </a:stretch>
        </p:blipFill>
        <p:spPr>
          <a:xfrm>
            <a:off x="971599" y="5073456"/>
            <a:ext cx="6009483" cy="515784"/>
          </a:xfrm>
          <a:prstGeom prst="rect">
            <a:avLst/>
          </a:prstGeom>
        </p:spPr>
      </p:pic>
      <p:sp>
        <p:nvSpPr>
          <p:cNvPr id="6" name="Rectangle 5"/>
          <p:cNvSpPr/>
          <p:nvPr/>
        </p:nvSpPr>
        <p:spPr>
          <a:xfrm>
            <a:off x="272164" y="5823020"/>
            <a:ext cx="2664295" cy="646331"/>
          </a:xfrm>
          <a:prstGeom prst="rect">
            <a:avLst/>
          </a:prstGeom>
        </p:spPr>
        <p:txBody>
          <a:bodyPr wrap="square">
            <a:spAutoFit/>
          </a:bodyPr>
          <a:lstStyle/>
          <a:p>
            <a:pPr algn="l"/>
            <a:r>
              <a:rPr lang="fr-FR" dirty="0">
                <a:solidFill>
                  <a:srgbClr val="000000"/>
                </a:solidFill>
                <a:latin typeface="Times New Roman" panose="02020603050405020304" pitchFamily="18" charset="0"/>
              </a:rPr>
              <a:t>L’équation mécanique :</a:t>
            </a:r>
            <a:r>
              <a:rPr lang="fr-FR" dirty="0"/>
              <a:t> </a:t>
            </a:r>
            <a:br>
              <a:rPr lang="fr-FR" dirty="0"/>
            </a:br>
            <a:endParaRPr lang="fr-FR" dirty="0"/>
          </a:p>
        </p:txBody>
      </p:sp>
      <p:pic>
        <p:nvPicPr>
          <p:cNvPr id="8" name="Image 7"/>
          <p:cNvPicPr>
            <a:picLocks noChangeAspect="1"/>
          </p:cNvPicPr>
          <p:nvPr/>
        </p:nvPicPr>
        <p:blipFill>
          <a:blip r:embed="rId5"/>
          <a:stretch>
            <a:fillRect/>
          </a:stretch>
        </p:blipFill>
        <p:spPr>
          <a:xfrm>
            <a:off x="3200070" y="5823020"/>
            <a:ext cx="1875986" cy="527621"/>
          </a:xfrm>
          <a:prstGeom prst="rect">
            <a:avLst/>
          </a:prstGeom>
        </p:spPr>
      </p:pic>
    </p:spTree>
    <p:extLst>
      <p:ext uri="{BB962C8B-B14F-4D97-AF65-F5344CB8AC3E}">
        <p14:creationId xmlns:p14="http://schemas.microsoft.com/office/powerpoint/2010/main" val="20616647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5" name="Rectangle 4"/>
          <p:cNvSpPr/>
          <p:nvPr/>
        </p:nvSpPr>
        <p:spPr>
          <a:xfrm>
            <a:off x="253658" y="658435"/>
            <a:ext cx="7416824" cy="923330"/>
          </a:xfrm>
          <a:prstGeom prst="rect">
            <a:avLst/>
          </a:prstGeom>
        </p:spPr>
        <p:txBody>
          <a:bodyPr wrap="square">
            <a:spAutoFit/>
          </a:bodyPr>
          <a:lstStyle/>
          <a:p>
            <a:pPr algn="l"/>
            <a:r>
              <a:rPr lang="fr-FR" b="1" dirty="0">
                <a:solidFill>
                  <a:srgbClr val="000000"/>
                </a:solidFill>
                <a:latin typeface="Times New Roman" panose="02020603050405020304" pitchFamily="18" charset="0"/>
              </a:rPr>
              <a:t>Model d’état de la machine asynchrone</a:t>
            </a:r>
          </a:p>
          <a:p>
            <a:pPr algn="l"/>
            <a:r>
              <a:rPr lang="fr-FR" dirty="0"/>
              <a:t/>
            </a:r>
            <a:br>
              <a:rPr lang="fr-FR" dirty="0"/>
            </a:br>
            <a:endParaRPr lang="fr-FR" dirty="0"/>
          </a:p>
        </p:txBody>
      </p:sp>
      <p:sp>
        <p:nvSpPr>
          <p:cNvPr id="12" name="Rectangle 3"/>
          <p:cNvSpPr>
            <a:spLocks noChangeArrowheads="1"/>
          </p:cNvSpPr>
          <p:nvPr/>
        </p:nvSpPr>
        <p:spPr bwMode="auto">
          <a:xfrm>
            <a:off x="2390775" y="3863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chemeClr val="tx1"/>
                </a:solidFill>
                <a:effectLst/>
                <a:latin typeface="Arial" panose="020B0604020202020204" pitchFamily="34" charset="0"/>
              </a:rPr>
              <a:t/>
            </a:r>
            <a:br>
              <a:rPr kumimoji="0" lang="fr-FR" altLang="fr-FR" sz="1800" b="0" i="0" u="none" strike="noStrike" cap="none" normalizeH="0" baseline="0" smtClean="0">
                <a:ln>
                  <a:noFill/>
                </a:ln>
                <a:solidFill>
                  <a:schemeClr val="tx1"/>
                </a:solidFill>
                <a:effectLst/>
                <a:latin typeface="Arial" panose="020B0604020202020204" pitchFamily="34" charset="0"/>
              </a:rPr>
            </a:br>
            <a:endParaRPr kumimoji="0" lang="fr-FR" altLang="fr-FR" sz="1800" b="0" i="0" u="none" strike="noStrike" cap="none" normalizeH="0" baseline="0" smtClean="0">
              <a:ln>
                <a:noFill/>
              </a:ln>
              <a:solidFill>
                <a:schemeClr val="tx1"/>
              </a:solidFill>
              <a:effectLst/>
              <a:latin typeface="Arial" panose="020B0604020202020204" pitchFamily="34" charset="0"/>
            </a:endParaRPr>
          </a:p>
        </p:txBody>
      </p:sp>
      <p:sp>
        <p:nvSpPr>
          <p:cNvPr id="9" name="Rectangle 8"/>
          <p:cNvSpPr/>
          <p:nvPr/>
        </p:nvSpPr>
        <p:spPr>
          <a:xfrm>
            <a:off x="611560" y="1196752"/>
            <a:ext cx="7920880" cy="1477328"/>
          </a:xfrm>
          <a:prstGeom prst="rect">
            <a:avLst/>
          </a:prstGeom>
        </p:spPr>
        <p:txBody>
          <a:bodyPr wrap="square">
            <a:spAutoFit/>
          </a:bodyPr>
          <a:lstStyle/>
          <a:p>
            <a:pPr algn="l"/>
            <a:r>
              <a:rPr lang="fr-FR" dirty="0">
                <a:solidFill>
                  <a:srgbClr val="000000"/>
                </a:solidFill>
                <a:latin typeface="Times New Roman" panose="02020603050405020304" pitchFamily="18" charset="0"/>
              </a:rPr>
              <a:t>Modéliser la machine de cette manière permet de réduire le nombre de grandeurs qu’on a besoin de connaître pour pouvoir simuler le fonctionnement de la machine. En effet, seules les valeurs instantanées des tensions statoriques et du couple résistant doivent être déterminées pour les imposer à la machine.</a:t>
            </a:r>
            <a:r>
              <a:rPr lang="fr-FR" dirty="0"/>
              <a:t> </a:t>
            </a:r>
            <a:br>
              <a:rPr lang="fr-FR" dirty="0"/>
            </a:br>
            <a:endParaRPr lang="fr-FR" dirty="0"/>
          </a:p>
        </p:txBody>
      </p:sp>
      <p:pic>
        <p:nvPicPr>
          <p:cNvPr id="10" name="Image 9"/>
          <p:cNvPicPr>
            <a:picLocks noChangeAspect="1"/>
          </p:cNvPicPr>
          <p:nvPr/>
        </p:nvPicPr>
        <p:blipFill>
          <a:blip r:embed="rId2"/>
          <a:stretch>
            <a:fillRect/>
          </a:stretch>
        </p:blipFill>
        <p:spPr>
          <a:xfrm>
            <a:off x="827584" y="3068960"/>
            <a:ext cx="6587663" cy="2632497"/>
          </a:xfrm>
          <a:prstGeom prst="rect">
            <a:avLst/>
          </a:prstGeom>
        </p:spPr>
      </p:pic>
    </p:spTree>
    <p:extLst>
      <p:ext uri="{BB962C8B-B14F-4D97-AF65-F5344CB8AC3E}">
        <p14:creationId xmlns:p14="http://schemas.microsoft.com/office/powerpoint/2010/main" val="27624954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461665"/>
          </a:xfrm>
          <a:prstGeom prst="rect">
            <a:avLst/>
          </a:prstGeom>
        </p:spPr>
        <p:txBody>
          <a:bodyPr wrap="square">
            <a:spAutoFit/>
          </a:bodyPr>
          <a:lstStyle/>
          <a:p>
            <a:pPr algn="l"/>
            <a:r>
              <a:rPr lang="fr-FR" sz="2400" b="1" dirty="0" smtClean="0">
                <a:solidFill>
                  <a:srgbClr val="FF0000"/>
                </a:solidFill>
                <a:latin typeface="Times New Roman" pitchFamily="18" charset="0"/>
                <a:cs typeface="Times New Roman" pitchFamily="18" charset="0"/>
              </a:rPr>
              <a:t>4. Résultats de simulation </a:t>
            </a:r>
            <a:r>
              <a:rPr lang="fr-FR" sz="2400" b="1" dirty="0">
                <a:solidFill>
                  <a:srgbClr val="FF0000"/>
                </a:solidFill>
                <a:latin typeface="Times New Roman" pitchFamily="18" charset="0"/>
                <a:cs typeface="Times New Roman" pitchFamily="18" charset="0"/>
              </a:rPr>
              <a:t>de la machine asynchrone triphasée</a:t>
            </a:r>
            <a:endParaRPr lang="fr-FR" sz="2400" dirty="0">
              <a:solidFill>
                <a:srgbClr val="FF0000"/>
              </a:solidFill>
              <a:latin typeface="Times New Roman" pitchFamily="18" charset="0"/>
              <a:cs typeface="Times New Roman" pitchFamily="18" charset="0"/>
            </a:endParaRPr>
          </a:p>
        </p:txBody>
      </p:sp>
      <p:sp>
        <p:nvSpPr>
          <p:cNvPr id="12" name="Rectangle 3"/>
          <p:cNvSpPr>
            <a:spLocks noChangeArrowheads="1"/>
          </p:cNvSpPr>
          <p:nvPr/>
        </p:nvSpPr>
        <p:spPr bwMode="auto">
          <a:xfrm>
            <a:off x="2390775" y="3863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chemeClr val="tx1"/>
                </a:solidFill>
                <a:effectLst/>
                <a:latin typeface="Arial" panose="020B0604020202020204" pitchFamily="34" charset="0"/>
              </a:rPr>
              <a:t/>
            </a:r>
            <a:br>
              <a:rPr kumimoji="0" lang="fr-FR" altLang="fr-FR" sz="1800" b="0" i="0" u="none" strike="noStrike" cap="none" normalizeH="0" baseline="0" smtClean="0">
                <a:ln>
                  <a:noFill/>
                </a:ln>
                <a:solidFill>
                  <a:schemeClr val="tx1"/>
                </a:solidFill>
                <a:effectLst/>
                <a:latin typeface="Arial" panose="020B0604020202020204" pitchFamily="34" charset="0"/>
              </a:rPr>
            </a:br>
            <a:endParaRPr kumimoji="0" lang="fr-FR" altLang="fr-FR" sz="1800" b="0" i="0" u="none" strike="noStrike" cap="none" normalizeH="0" baseline="0" smtClean="0">
              <a:ln>
                <a:noFill/>
              </a:ln>
              <a:solidFill>
                <a:schemeClr val="tx1"/>
              </a:solidFill>
              <a:effectLst/>
              <a:latin typeface="Arial" panose="020B0604020202020204" pitchFamily="34" charset="0"/>
            </a:endParaRPr>
          </a:p>
        </p:txBody>
      </p:sp>
      <p:sp>
        <p:nvSpPr>
          <p:cNvPr id="2" name="Rectangle 1"/>
          <p:cNvSpPr/>
          <p:nvPr/>
        </p:nvSpPr>
        <p:spPr>
          <a:xfrm>
            <a:off x="251520" y="732482"/>
            <a:ext cx="8352928" cy="923330"/>
          </a:xfrm>
          <a:prstGeom prst="rect">
            <a:avLst/>
          </a:prstGeom>
        </p:spPr>
        <p:txBody>
          <a:bodyPr wrap="square">
            <a:spAutoFit/>
          </a:bodyPr>
          <a:lstStyle/>
          <a:p>
            <a:pPr algn="l"/>
            <a:r>
              <a:rPr lang="fr-FR" dirty="0">
                <a:solidFill>
                  <a:srgbClr val="000000"/>
                </a:solidFill>
                <a:latin typeface="Times New Roman" panose="02020603050405020304" pitchFamily="18" charset="0"/>
              </a:rPr>
              <a:t>Le moteur asynchrone est alimenté directement à partir du réseaux d’alimentation triphasé équilibré de fréquence </a:t>
            </a:r>
            <a:r>
              <a:rPr lang="fr-FR" dirty="0" err="1">
                <a:solidFill>
                  <a:srgbClr val="000000"/>
                </a:solidFill>
                <a:latin typeface="Times New Roman" panose="02020603050405020304" pitchFamily="18" charset="0"/>
              </a:rPr>
              <a:t>fs</a:t>
            </a:r>
            <a:r>
              <a:rPr lang="fr-FR" dirty="0">
                <a:solidFill>
                  <a:srgbClr val="000000"/>
                </a:solidFill>
                <a:latin typeface="Times New Roman" panose="02020603050405020304" pitchFamily="18" charset="0"/>
              </a:rPr>
              <a:t>=50Hz, et tensions simples </a:t>
            </a:r>
            <a:r>
              <a:rPr lang="fr-FR" dirty="0" err="1">
                <a:solidFill>
                  <a:srgbClr val="000000"/>
                </a:solidFill>
                <a:latin typeface="Times New Roman" panose="02020603050405020304" pitchFamily="18" charset="0"/>
              </a:rPr>
              <a:t>V</a:t>
            </a:r>
            <a:r>
              <a:rPr lang="fr-FR" sz="1050" dirty="0" err="1">
                <a:solidFill>
                  <a:srgbClr val="000000"/>
                </a:solidFill>
                <a:latin typeface="Times New Roman" panose="02020603050405020304" pitchFamily="18" charset="0"/>
              </a:rPr>
              <a:t>a</a:t>
            </a:r>
            <a:r>
              <a:rPr lang="fr-FR" dirty="0" err="1">
                <a:solidFill>
                  <a:srgbClr val="000000"/>
                </a:solidFill>
                <a:latin typeface="Times New Roman" panose="02020603050405020304" pitchFamily="18" charset="0"/>
              </a:rPr>
              <a:t>,V</a:t>
            </a:r>
            <a:r>
              <a:rPr lang="fr-FR" sz="1050" dirty="0" err="1">
                <a:solidFill>
                  <a:srgbClr val="000000"/>
                </a:solidFill>
                <a:latin typeface="Times New Roman" panose="02020603050405020304" pitchFamily="18" charset="0"/>
              </a:rPr>
              <a:t>b</a:t>
            </a:r>
            <a:r>
              <a:rPr lang="fr-FR" dirty="0" err="1">
                <a:solidFill>
                  <a:srgbClr val="000000"/>
                </a:solidFill>
                <a:latin typeface="Times New Roman" panose="02020603050405020304" pitchFamily="18" charset="0"/>
              </a:rPr>
              <a:t>,V</a:t>
            </a:r>
            <a:r>
              <a:rPr lang="fr-FR" sz="1050" dirty="0" err="1">
                <a:solidFill>
                  <a:srgbClr val="000000"/>
                </a:solidFill>
                <a:latin typeface="Times New Roman" panose="02020603050405020304" pitchFamily="18" charset="0"/>
              </a:rPr>
              <a:t>c</a:t>
            </a:r>
            <a:r>
              <a:rPr lang="fr-FR" sz="1050" dirty="0">
                <a:solidFill>
                  <a:srgbClr val="000000"/>
                </a:solidFill>
                <a:latin typeface="Times New Roman" panose="02020603050405020304" pitchFamily="18" charset="0"/>
              </a:rPr>
              <a:t> </a:t>
            </a:r>
            <a:r>
              <a:rPr lang="fr-FR" dirty="0">
                <a:solidFill>
                  <a:srgbClr val="000000"/>
                </a:solidFill>
                <a:latin typeface="Times New Roman" panose="02020603050405020304" pitchFamily="18" charset="0"/>
              </a:rPr>
              <a:t>où :</a:t>
            </a:r>
            <a:r>
              <a:rPr lang="fr-FR" dirty="0"/>
              <a:t> </a:t>
            </a:r>
            <a:br>
              <a:rPr lang="fr-FR" dirty="0"/>
            </a:br>
            <a:endParaRPr lang="fr-FR" dirty="0"/>
          </a:p>
        </p:txBody>
      </p:sp>
      <p:pic>
        <p:nvPicPr>
          <p:cNvPr id="3" name="Image 2"/>
          <p:cNvPicPr>
            <a:picLocks noChangeAspect="1"/>
          </p:cNvPicPr>
          <p:nvPr/>
        </p:nvPicPr>
        <p:blipFill>
          <a:blip r:embed="rId2"/>
          <a:stretch>
            <a:fillRect/>
          </a:stretch>
        </p:blipFill>
        <p:spPr>
          <a:xfrm>
            <a:off x="1619446" y="1653044"/>
            <a:ext cx="5617076" cy="1201663"/>
          </a:xfrm>
          <a:prstGeom prst="rect">
            <a:avLst/>
          </a:prstGeom>
        </p:spPr>
      </p:pic>
      <p:pic>
        <p:nvPicPr>
          <p:cNvPr id="4" name="Image 3"/>
          <p:cNvPicPr>
            <a:picLocks noChangeAspect="1"/>
          </p:cNvPicPr>
          <p:nvPr/>
        </p:nvPicPr>
        <p:blipFill>
          <a:blip r:embed="rId3"/>
          <a:stretch>
            <a:fillRect/>
          </a:stretch>
        </p:blipFill>
        <p:spPr>
          <a:xfrm>
            <a:off x="12575" y="3284984"/>
            <a:ext cx="8971723" cy="2936528"/>
          </a:xfrm>
          <a:prstGeom prst="rect">
            <a:avLst/>
          </a:prstGeom>
        </p:spPr>
      </p:pic>
    </p:spTree>
    <p:extLst>
      <p:ext uri="{BB962C8B-B14F-4D97-AF65-F5344CB8AC3E}">
        <p14:creationId xmlns:p14="http://schemas.microsoft.com/office/powerpoint/2010/main" val="1844194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93980"/>
            <a:ext cx="8424936" cy="461665"/>
          </a:xfrm>
          <a:prstGeom prst="rect">
            <a:avLst/>
          </a:prstGeom>
        </p:spPr>
        <p:txBody>
          <a:bodyPr wrap="square">
            <a:spAutoFit/>
          </a:bodyPr>
          <a:lstStyle/>
          <a:p>
            <a:pPr algn="l"/>
            <a:r>
              <a:rPr lang="fr-FR" sz="2400" b="1" dirty="0" smtClean="0">
                <a:solidFill>
                  <a:srgbClr val="FF0000"/>
                </a:solidFill>
                <a:latin typeface="Times New Roman" pitchFamily="18" charset="0"/>
                <a:cs typeface="Times New Roman" pitchFamily="18" charset="0"/>
              </a:rPr>
              <a:t>4. Résultats de simulation </a:t>
            </a:r>
            <a:r>
              <a:rPr lang="fr-FR" sz="2400" b="1" dirty="0">
                <a:solidFill>
                  <a:srgbClr val="FF0000"/>
                </a:solidFill>
                <a:latin typeface="Times New Roman" pitchFamily="18" charset="0"/>
                <a:cs typeface="Times New Roman" pitchFamily="18" charset="0"/>
              </a:rPr>
              <a:t>de la machine asynchrone triphasée</a:t>
            </a:r>
            <a:endParaRPr lang="fr-FR" sz="2400" dirty="0">
              <a:solidFill>
                <a:srgbClr val="FF0000"/>
              </a:solidFill>
              <a:latin typeface="Times New Roman" pitchFamily="18" charset="0"/>
              <a:cs typeface="Times New Roman" pitchFamily="18" charset="0"/>
            </a:endParaRPr>
          </a:p>
        </p:txBody>
      </p:sp>
      <p:sp>
        <p:nvSpPr>
          <p:cNvPr id="12" name="Rectangle 3"/>
          <p:cNvSpPr>
            <a:spLocks noChangeArrowheads="1"/>
          </p:cNvSpPr>
          <p:nvPr/>
        </p:nvSpPr>
        <p:spPr bwMode="auto">
          <a:xfrm>
            <a:off x="2390775" y="3863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smtClean="0">
                <a:ln>
                  <a:noFill/>
                </a:ln>
                <a:solidFill>
                  <a:schemeClr val="tx1"/>
                </a:solidFill>
                <a:effectLst/>
                <a:latin typeface="Arial" panose="020B0604020202020204" pitchFamily="34" charset="0"/>
              </a:rPr>
              <a:t/>
            </a:r>
            <a:br>
              <a:rPr kumimoji="0" lang="fr-FR" altLang="fr-FR" sz="1800" b="0" i="0" u="none" strike="noStrike" cap="none" normalizeH="0" baseline="0" smtClean="0">
                <a:ln>
                  <a:noFill/>
                </a:ln>
                <a:solidFill>
                  <a:schemeClr val="tx1"/>
                </a:solidFill>
                <a:effectLst/>
                <a:latin typeface="Arial" panose="020B0604020202020204" pitchFamily="34" charset="0"/>
              </a:rPr>
            </a:br>
            <a:endParaRPr kumimoji="0" lang="fr-FR" altLang="fr-FR" sz="1800" b="0" i="0" u="none" strike="noStrike" cap="none" normalizeH="0" baseline="0" smtClean="0">
              <a:ln>
                <a:noFill/>
              </a:ln>
              <a:solidFill>
                <a:schemeClr val="tx1"/>
              </a:solidFill>
              <a:effectLst/>
              <a:latin typeface="Arial" panose="020B0604020202020204" pitchFamily="34" charset="0"/>
            </a:endParaRPr>
          </a:p>
        </p:txBody>
      </p:sp>
      <p:pic>
        <p:nvPicPr>
          <p:cNvPr id="5" name="Image 4"/>
          <p:cNvPicPr>
            <a:picLocks noChangeAspect="1"/>
          </p:cNvPicPr>
          <p:nvPr/>
        </p:nvPicPr>
        <p:blipFill>
          <a:blip r:embed="rId2"/>
          <a:stretch>
            <a:fillRect/>
          </a:stretch>
        </p:blipFill>
        <p:spPr>
          <a:xfrm>
            <a:off x="1403648" y="1340768"/>
            <a:ext cx="6281518" cy="4259734"/>
          </a:xfrm>
          <a:prstGeom prst="rect">
            <a:avLst/>
          </a:prstGeom>
        </p:spPr>
      </p:pic>
    </p:spTree>
    <p:extLst>
      <p:ext uri="{BB962C8B-B14F-4D97-AF65-F5344CB8AC3E}">
        <p14:creationId xmlns:p14="http://schemas.microsoft.com/office/powerpoint/2010/main" val="2406201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1600" y="116632"/>
            <a:ext cx="6264696" cy="646331"/>
          </a:xfrm>
          <a:prstGeom prst="rect">
            <a:avLst/>
          </a:prstGeom>
        </p:spPr>
        <p:txBody>
          <a:bodyPr wrap="square">
            <a:spAutoFit/>
          </a:bodyPr>
          <a:lstStyle/>
          <a:p>
            <a:pPr algn="l" rtl="0" eaLnBrk="0" fontAlgn="base" hangingPunct="0">
              <a:spcBef>
                <a:spcPct val="0"/>
              </a:spcBef>
              <a:spcAft>
                <a:spcPct val="0"/>
              </a:spcAft>
            </a:pPr>
            <a:r>
              <a:rPr lang="fr-FR" sz="3600" b="1" dirty="0" smtClean="0">
                <a:solidFill>
                  <a:srgbClr val="FF5050"/>
                </a:solidFill>
                <a:latin typeface="Times New Roman" pitchFamily="18" charset="0"/>
                <a:ea typeface="Calibri" pitchFamily="34" charset="0"/>
                <a:cs typeface="Times New Roman" pitchFamily="18" charset="0"/>
              </a:rPr>
              <a:t>1. Introduction</a:t>
            </a:r>
            <a:endParaRPr lang="fr-FR" sz="3600" b="1" dirty="0">
              <a:solidFill>
                <a:srgbClr val="FF5050"/>
              </a:solidFill>
              <a:latin typeface="Times New Roman" pitchFamily="18" charset="0"/>
              <a:ea typeface="Calibri" pitchFamily="34" charset="0"/>
              <a:cs typeface="Times New Roman" pitchFamily="18" charset="0"/>
            </a:endParaRPr>
          </a:p>
        </p:txBody>
      </p:sp>
      <p:sp>
        <p:nvSpPr>
          <p:cNvPr id="6" name="Rectangle 5"/>
          <p:cNvSpPr/>
          <p:nvPr/>
        </p:nvSpPr>
        <p:spPr>
          <a:xfrm>
            <a:off x="395536" y="3669902"/>
            <a:ext cx="8064896" cy="1015663"/>
          </a:xfrm>
          <a:prstGeom prst="rect">
            <a:avLst/>
          </a:prstGeom>
        </p:spPr>
        <p:txBody>
          <a:bodyPr wrap="square">
            <a:spAutoFit/>
          </a:bodyPr>
          <a:lstStyle/>
          <a:p>
            <a:pPr algn="l"/>
            <a:r>
              <a:rPr lang="fr-FR" sz="2000" dirty="0">
                <a:solidFill>
                  <a:prstClr val="black"/>
                </a:solidFill>
                <a:latin typeface="Times New Roman" pitchFamily="18" charset="0"/>
                <a:ea typeface="Times New Roman" pitchFamily="18" charset="0"/>
                <a:cs typeface="Times New Roman" pitchFamily="18" charset="0"/>
              </a:rPr>
              <a:t>L’objectif de ce chapitre est de donner un aperçu sur la modélisation des machines asynchrones triphasées sous forme </a:t>
            </a:r>
            <a:r>
              <a:rPr lang="fr-FR" sz="2000" dirty="0">
                <a:solidFill>
                  <a:srgbClr val="FF0000"/>
                </a:solidFill>
                <a:latin typeface="Times New Roman" pitchFamily="18" charset="0"/>
                <a:ea typeface="Times New Roman" pitchFamily="18" charset="0"/>
                <a:cs typeface="Times New Roman" pitchFamily="18" charset="0"/>
              </a:rPr>
              <a:t>d’équations d’état </a:t>
            </a:r>
            <a:r>
              <a:rPr lang="fr-FR" sz="2000" dirty="0">
                <a:solidFill>
                  <a:prstClr val="black"/>
                </a:solidFill>
                <a:latin typeface="Times New Roman" pitchFamily="18" charset="0"/>
                <a:ea typeface="Times New Roman" pitchFamily="18" charset="0"/>
                <a:cs typeface="Times New Roman" pitchFamily="18" charset="0"/>
              </a:rPr>
              <a:t>en vue de leur </a:t>
            </a:r>
            <a:r>
              <a:rPr lang="fr-FR" sz="2000" dirty="0">
                <a:solidFill>
                  <a:srgbClr val="FF0000"/>
                </a:solidFill>
                <a:latin typeface="Times New Roman" pitchFamily="18" charset="0"/>
                <a:ea typeface="Times New Roman" pitchFamily="18" charset="0"/>
                <a:cs typeface="Times New Roman" pitchFamily="18" charset="0"/>
              </a:rPr>
              <a:t>commande en courant ou en tension</a:t>
            </a:r>
            <a:r>
              <a:rPr lang="fr-FR" sz="2000" dirty="0">
                <a:solidFill>
                  <a:prstClr val="black"/>
                </a:solidFill>
                <a:latin typeface="Times New Roman" pitchFamily="18" charset="0"/>
                <a:ea typeface="Times New Roman" pitchFamily="18" charset="0"/>
                <a:cs typeface="Times New Roman" pitchFamily="18" charset="0"/>
              </a:rPr>
              <a:t>. </a:t>
            </a:r>
            <a:endParaRPr lang="fr-FR" sz="2000" dirty="0"/>
          </a:p>
        </p:txBody>
      </p:sp>
      <p:sp>
        <p:nvSpPr>
          <p:cNvPr id="9" name="Rectangle 8"/>
          <p:cNvSpPr/>
          <p:nvPr/>
        </p:nvSpPr>
        <p:spPr>
          <a:xfrm>
            <a:off x="395536" y="1699009"/>
            <a:ext cx="8496944" cy="1938992"/>
          </a:xfrm>
          <a:prstGeom prst="rect">
            <a:avLst/>
          </a:prstGeom>
        </p:spPr>
        <p:txBody>
          <a:bodyPr wrap="square">
            <a:spAutoFit/>
          </a:bodyPr>
          <a:lstStyle/>
          <a:p>
            <a:pPr marL="342900" indent="-342900" algn="l" rtl="0">
              <a:buFont typeface="Wingdings" panose="05000000000000000000" pitchFamily="2" charset="2"/>
              <a:buChar char="q"/>
            </a:pPr>
            <a:r>
              <a:rPr lang="fr-FR" sz="2000" dirty="0">
                <a:latin typeface="Times New Roman" panose="02020603050405020304" pitchFamily="18" charset="0"/>
                <a:cs typeface="Times New Roman" panose="02020603050405020304" pitchFamily="18" charset="0"/>
              </a:rPr>
              <a:t>Parmi tous les types de machine à courant alternatif, la machine triphasée à cage d'écureuil est la plus utilisée dans l'industrie. </a:t>
            </a:r>
            <a:endParaRPr lang="fr-FR" sz="2000" dirty="0" smtClean="0">
              <a:latin typeface="Times New Roman" panose="02020603050405020304" pitchFamily="18" charset="0"/>
              <a:cs typeface="Times New Roman" panose="02020603050405020304" pitchFamily="18" charset="0"/>
            </a:endParaRPr>
          </a:p>
          <a:p>
            <a:pPr algn="l"/>
            <a:endParaRPr lang="fr-FR" sz="2000" dirty="0">
              <a:latin typeface="Times New Roman" panose="02020603050405020304" pitchFamily="18" charset="0"/>
              <a:cs typeface="Times New Roman" panose="02020603050405020304" pitchFamily="18" charset="0"/>
            </a:endParaRPr>
          </a:p>
          <a:p>
            <a:pPr marL="342900" indent="-342900" algn="l" rtl="0">
              <a:buFont typeface="Wingdings" panose="05000000000000000000" pitchFamily="2" charset="2"/>
              <a:buChar char="q"/>
            </a:pPr>
            <a:r>
              <a:rPr lang="fr-FR" sz="2000" dirty="0" smtClean="0">
                <a:latin typeface="Times New Roman" panose="02020603050405020304" pitchFamily="18" charset="0"/>
                <a:cs typeface="Times New Roman" panose="02020603050405020304" pitchFamily="18" charset="0"/>
              </a:rPr>
              <a:t>Elle </a:t>
            </a:r>
            <a:r>
              <a:rPr lang="fr-FR" sz="2000" dirty="0">
                <a:latin typeface="Times New Roman" panose="02020603050405020304" pitchFamily="18" charset="0"/>
                <a:cs typeface="Times New Roman" panose="02020603050405020304" pitchFamily="18" charset="0"/>
              </a:rPr>
              <a:t>est économique, robuste, fiable et est disponible dans une gamme de faible puissance à des puissances élevées</a:t>
            </a:r>
            <a:r>
              <a:rPr lang="fr-FR" sz="2000" dirty="0" smtClean="0">
                <a:latin typeface="Times New Roman" panose="02020603050405020304" pitchFamily="18" charset="0"/>
                <a:cs typeface="Times New Roman" panose="02020603050405020304" pitchFamily="18" charset="0"/>
              </a:rPr>
              <a:t>.</a:t>
            </a:r>
          </a:p>
          <a:p>
            <a:pPr algn="r" rtl="0"/>
            <a:r>
              <a:rPr lang="fr-FR" sz="2000" dirty="0" smtClean="0">
                <a:latin typeface="Times New Roman" panose="02020603050405020304" pitchFamily="18" charset="0"/>
                <a:cs typeface="Times New Roman" panose="02020603050405020304" pitchFamily="18" charset="0"/>
              </a:rPr>
              <a:t> </a:t>
            </a:r>
            <a:endParaRPr lang="fr-FR" sz="2000" dirty="0">
              <a:latin typeface="Times New Roman" panose="02020603050405020304" pitchFamily="18" charset="0"/>
              <a:cs typeface="Times New Roman" panose="02020603050405020304" pitchFamily="18" charset="0"/>
            </a:endParaRPr>
          </a:p>
        </p:txBody>
      </p:sp>
      <p:pic>
        <p:nvPicPr>
          <p:cNvPr id="10" name="Picture 2" descr="Moteur à courant continu SIEMENS type 1GG5132-ONG40-6JU5 - Moteurs à courant  continu - CC003 - Bobinage Centr'Al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44647" y="4936900"/>
            <a:ext cx="1966673" cy="174150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 name="Rectangle 3"/>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2. Organisation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
        <p:nvSpPr>
          <p:cNvPr id="6" name="Rectangle 5"/>
          <p:cNvSpPr/>
          <p:nvPr/>
        </p:nvSpPr>
        <p:spPr>
          <a:xfrm>
            <a:off x="179512" y="1663640"/>
            <a:ext cx="8496944" cy="1477328"/>
          </a:xfrm>
          <a:prstGeom prst="rect">
            <a:avLst/>
          </a:prstGeom>
        </p:spPr>
        <p:txBody>
          <a:bodyPr wrap="square">
            <a:spAutoFit/>
          </a:bodyPr>
          <a:lstStyle/>
          <a:p>
            <a:pPr algn="l"/>
            <a:r>
              <a:rPr lang="fr-FR" dirty="0">
                <a:latin typeface="Times New Roman" pitchFamily="18" charset="0"/>
                <a:cs typeface="Times New Roman" pitchFamily="18" charset="0"/>
              </a:rPr>
              <a:t>La machine asynchrone triphasée est une machine électrique tournante dont </a:t>
            </a:r>
            <a:r>
              <a:rPr lang="fr-FR" b="1" dirty="0">
                <a:solidFill>
                  <a:srgbClr val="FF0000"/>
                </a:solidFill>
                <a:latin typeface="Times New Roman" pitchFamily="18" charset="0"/>
                <a:cs typeface="Times New Roman" pitchFamily="18" charset="0"/>
              </a:rPr>
              <a:t>la partie statique produit lorsqu’elle reliée au réseau triphasé de fréquence </a:t>
            </a:r>
            <a:r>
              <a:rPr lang="fr-FR" b="1" i="1" dirty="0">
                <a:solidFill>
                  <a:srgbClr val="FF0000"/>
                </a:solidFill>
                <a:latin typeface="Times New Roman" pitchFamily="18" charset="0"/>
                <a:cs typeface="Times New Roman" pitchFamily="18" charset="0"/>
              </a:rPr>
              <a:t>f</a:t>
            </a:r>
            <a:r>
              <a:rPr lang="fr-FR" dirty="0">
                <a:solidFill>
                  <a:srgbClr val="FFC000"/>
                </a:solidFill>
                <a:latin typeface="Times New Roman" pitchFamily="18" charset="0"/>
                <a:cs typeface="Times New Roman" pitchFamily="18" charset="0"/>
              </a:rPr>
              <a:t>, </a:t>
            </a:r>
            <a:r>
              <a:rPr lang="fr-FR" dirty="0">
                <a:solidFill>
                  <a:srgbClr val="0000FF"/>
                </a:solidFill>
                <a:latin typeface="Times New Roman" pitchFamily="18" charset="0"/>
                <a:cs typeface="Times New Roman" pitchFamily="18" charset="0"/>
              </a:rPr>
              <a:t>un champ magnétique à </a:t>
            </a:r>
            <a:r>
              <a:rPr lang="fr-FR" i="1" dirty="0">
                <a:solidFill>
                  <a:srgbClr val="0000FF"/>
                </a:solidFill>
                <a:latin typeface="Times New Roman" pitchFamily="18" charset="0"/>
                <a:cs typeface="Times New Roman" pitchFamily="18" charset="0"/>
              </a:rPr>
              <a:t>p</a:t>
            </a:r>
            <a:r>
              <a:rPr lang="fr-FR" dirty="0">
                <a:solidFill>
                  <a:srgbClr val="0000FF"/>
                </a:solidFill>
                <a:latin typeface="Times New Roman" pitchFamily="18" charset="0"/>
                <a:cs typeface="Times New Roman" pitchFamily="18" charset="0"/>
              </a:rPr>
              <a:t> paires de pôles tournant à la vitesse, dite de </a:t>
            </a:r>
            <a:r>
              <a:rPr lang="fr-FR" i="1" dirty="0">
                <a:solidFill>
                  <a:srgbClr val="0000FF"/>
                </a:solidFill>
                <a:latin typeface="Times New Roman" pitchFamily="18" charset="0"/>
                <a:cs typeface="Times New Roman" pitchFamily="18" charset="0"/>
              </a:rPr>
              <a:t>synchronisme</a:t>
            </a:r>
            <a:r>
              <a:rPr lang="fr-FR" dirty="0">
                <a:latin typeface="Times New Roman" pitchFamily="18" charset="0"/>
                <a:cs typeface="Times New Roman" pitchFamily="18" charset="0"/>
              </a:rPr>
              <a:t>. Sa partie mobile tourne alors à une vitesse légèrement différente de celle du champ tournant, d’où l’appellation d’</a:t>
            </a:r>
            <a:r>
              <a:rPr lang="fr-FR" b="1" i="1" dirty="0">
                <a:solidFill>
                  <a:srgbClr val="0000FF"/>
                </a:solidFill>
                <a:latin typeface="Times New Roman" pitchFamily="18" charset="0"/>
                <a:cs typeface="Times New Roman" pitchFamily="18" charset="0"/>
              </a:rPr>
              <a:t>asynchrone</a:t>
            </a:r>
            <a:r>
              <a:rPr lang="fr-FR" dirty="0">
                <a:solidFill>
                  <a:srgbClr val="92D050"/>
                </a:solidFill>
              </a:rPr>
              <a:t> </a:t>
            </a:r>
          </a:p>
        </p:txBody>
      </p:sp>
      <p:sp>
        <p:nvSpPr>
          <p:cNvPr id="7" name="Rectangle 6"/>
          <p:cNvSpPr/>
          <p:nvPr/>
        </p:nvSpPr>
        <p:spPr>
          <a:xfrm>
            <a:off x="107504" y="908720"/>
            <a:ext cx="8784976" cy="646331"/>
          </a:xfrm>
          <a:prstGeom prst="rect">
            <a:avLst/>
          </a:prstGeom>
        </p:spPr>
        <p:txBody>
          <a:bodyPr wrap="square">
            <a:spAutoFit/>
          </a:bodyPr>
          <a:lstStyle/>
          <a:p>
            <a:pPr algn="l"/>
            <a:r>
              <a:rPr lang="fr-FR" dirty="0">
                <a:latin typeface="Times New Roman" pitchFamily="18" charset="0"/>
                <a:cs typeface="Times New Roman" pitchFamily="18" charset="0"/>
              </a:rPr>
              <a:t>Elle est essentiellement constituée d’une partie </a:t>
            </a:r>
            <a:r>
              <a:rPr lang="fr-FR" b="1" dirty="0">
                <a:solidFill>
                  <a:srgbClr val="FF0000"/>
                </a:solidFill>
                <a:latin typeface="Times New Roman" pitchFamily="18" charset="0"/>
                <a:cs typeface="Times New Roman" pitchFamily="18" charset="0"/>
              </a:rPr>
              <a:t>fixe</a:t>
            </a:r>
            <a:r>
              <a:rPr lang="fr-FR" dirty="0">
                <a:latin typeface="Times New Roman" pitchFamily="18" charset="0"/>
                <a:cs typeface="Times New Roman" pitchFamily="18" charset="0"/>
              </a:rPr>
              <a:t>, le </a:t>
            </a:r>
            <a:r>
              <a:rPr lang="fr-FR" i="1" dirty="0">
                <a:latin typeface="Times New Roman" pitchFamily="18" charset="0"/>
                <a:cs typeface="Times New Roman" pitchFamily="18" charset="0"/>
              </a:rPr>
              <a:t>stator</a:t>
            </a:r>
            <a:r>
              <a:rPr lang="fr-FR" dirty="0">
                <a:latin typeface="Times New Roman" pitchFamily="18" charset="0"/>
                <a:cs typeface="Times New Roman" pitchFamily="18" charset="0"/>
              </a:rPr>
              <a:t>, et d’une partie </a:t>
            </a:r>
            <a:r>
              <a:rPr lang="fr-FR" b="1" dirty="0">
                <a:solidFill>
                  <a:srgbClr val="FF0000"/>
                </a:solidFill>
                <a:latin typeface="Times New Roman" pitchFamily="18" charset="0"/>
                <a:cs typeface="Times New Roman" pitchFamily="18" charset="0"/>
              </a:rPr>
              <a:t>mobile</a:t>
            </a:r>
            <a:r>
              <a:rPr lang="fr-FR" dirty="0">
                <a:latin typeface="Times New Roman" pitchFamily="18" charset="0"/>
                <a:cs typeface="Times New Roman" pitchFamily="18" charset="0"/>
              </a:rPr>
              <a:t> le </a:t>
            </a:r>
            <a:r>
              <a:rPr lang="fr-FR" i="1" dirty="0">
                <a:latin typeface="Times New Roman" pitchFamily="18" charset="0"/>
                <a:cs typeface="Times New Roman" pitchFamily="18" charset="0"/>
              </a:rPr>
              <a:t>rotor</a:t>
            </a:r>
            <a:r>
              <a:rPr lang="fr-FR" dirty="0">
                <a:latin typeface="Times New Roman" pitchFamily="18" charset="0"/>
                <a:cs typeface="Times New Roman" pitchFamily="18" charset="0"/>
              </a:rPr>
              <a:t>, séparées par un </a:t>
            </a:r>
            <a:r>
              <a:rPr lang="fr-FR" b="1" dirty="0">
                <a:solidFill>
                  <a:srgbClr val="FF0000"/>
                </a:solidFill>
                <a:latin typeface="Times New Roman" pitchFamily="18" charset="0"/>
                <a:cs typeface="Times New Roman" pitchFamily="18" charset="0"/>
              </a:rPr>
              <a:t>entrefer</a:t>
            </a:r>
            <a:r>
              <a:rPr lang="fr-FR" dirty="0">
                <a:latin typeface="Times New Roman" pitchFamily="18" charset="0"/>
                <a:cs typeface="Times New Roman" pitchFamily="18" charset="0"/>
              </a:rPr>
              <a:t> de faible épaisseur.</a:t>
            </a:r>
          </a:p>
        </p:txBody>
      </p:sp>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1" name="Rectangle 10"/>
          <p:cNvSpPr/>
          <p:nvPr/>
        </p:nvSpPr>
        <p:spPr>
          <a:xfrm>
            <a:off x="251520" y="3197875"/>
            <a:ext cx="8784976" cy="2031325"/>
          </a:xfrm>
          <a:prstGeom prst="rect">
            <a:avLst/>
          </a:prstGeom>
        </p:spPr>
        <p:txBody>
          <a:bodyPr wrap="square">
            <a:spAutoFit/>
          </a:bodyPr>
          <a:lstStyle/>
          <a:p>
            <a:pPr lvl="0" algn="l"/>
            <a:r>
              <a:rPr lang="fr-FR" b="1" i="1" dirty="0">
                <a:latin typeface="Times New Roman" pitchFamily="18" charset="0"/>
                <a:cs typeface="Times New Roman" pitchFamily="18" charset="0"/>
              </a:rPr>
              <a:t>Le stator</a:t>
            </a:r>
            <a:r>
              <a:rPr lang="fr-FR" dirty="0">
                <a:latin typeface="Times New Roman" pitchFamily="18" charset="0"/>
                <a:cs typeface="Times New Roman" pitchFamily="18" charset="0"/>
              </a:rPr>
              <a:t> est une carcasse à l’intérieur de laquelle on trouve </a:t>
            </a:r>
            <a:r>
              <a:rPr lang="fr-FR" i="1" dirty="0">
                <a:latin typeface="Times New Roman" pitchFamily="18" charset="0"/>
                <a:cs typeface="Times New Roman" pitchFamily="18" charset="0"/>
              </a:rPr>
              <a:t>son bobinage fait de trois enroulements identiques décalés dans l’espace de 120°</a:t>
            </a:r>
            <a:r>
              <a:rPr lang="fr-FR" dirty="0">
                <a:latin typeface="Times New Roman" pitchFamily="18" charset="0"/>
                <a:cs typeface="Times New Roman" pitchFamily="18" charset="0"/>
              </a:rPr>
              <a:t>, pouvant être </a:t>
            </a:r>
            <a:r>
              <a:rPr lang="fr-FR" b="1" dirty="0">
                <a:latin typeface="Times New Roman" pitchFamily="18" charset="0"/>
                <a:cs typeface="Times New Roman" pitchFamily="18" charset="0"/>
              </a:rPr>
              <a:t>couplés en étoile ou en triangle </a:t>
            </a:r>
            <a:r>
              <a:rPr lang="fr-FR" dirty="0">
                <a:latin typeface="Times New Roman" pitchFamily="18" charset="0"/>
                <a:cs typeface="Times New Roman" pitchFamily="18" charset="0"/>
              </a:rPr>
              <a:t>et uniformément repartis sur sa circonférence intérieure.</a:t>
            </a:r>
          </a:p>
          <a:p>
            <a:pPr algn="l"/>
            <a:r>
              <a:rPr lang="fr-FR" dirty="0">
                <a:latin typeface="Times New Roman" pitchFamily="18" charset="0"/>
                <a:cs typeface="Times New Roman" pitchFamily="18" charset="0"/>
              </a:rPr>
              <a:t>Cet enroulement statorique est alimenté par le </a:t>
            </a:r>
            <a:r>
              <a:rPr lang="fr-FR" dirty="0">
                <a:solidFill>
                  <a:srgbClr val="0000FF"/>
                </a:solidFill>
                <a:latin typeface="Times New Roman" pitchFamily="18" charset="0"/>
                <a:cs typeface="Times New Roman" pitchFamily="18" charset="0"/>
              </a:rPr>
              <a:t>réseau triphasé de tensions sinusoïdales d’amplitude et de fréquence constantes</a:t>
            </a:r>
            <a:r>
              <a:rPr lang="fr-FR" dirty="0">
                <a:latin typeface="Times New Roman" pitchFamily="18" charset="0"/>
                <a:cs typeface="Times New Roman" pitchFamily="18" charset="0"/>
              </a:rPr>
              <a:t>, ou par un onduleur de tension (de courant), d’amplitude et de fréquence variables, </a:t>
            </a:r>
            <a:r>
              <a:rPr lang="fr-FR" dirty="0" smtClean="0">
                <a:solidFill>
                  <a:srgbClr val="E52707"/>
                </a:solidFill>
                <a:latin typeface="Times New Roman" pitchFamily="18" charset="0"/>
                <a:cs typeface="Times New Roman" pitchFamily="18" charset="0"/>
              </a:rPr>
              <a:t>il </a:t>
            </a:r>
            <a:r>
              <a:rPr lang="fr-FR" dirty="0">
                <a:solidFill>
                  <a:srgbClr val="E52707"/>
                </a:solidFill>
                <a:latin typeface="Times New Roman" pitchFamily="18" charset="0"/>
                <a:cs typeface="Times New Roman" pitchFamily="18" charset="0"/>
              </a:rPr>
              <a:t>produit un champ magnétique tournant à la vitesse de synchronisme</a:t>
            </a:r>
            <a:r>
              <a:rPr lang="fr-FR" dirty="0">
                <a:latin typeface="Times New Roman" pitchFamily="18" charset="0"/>
                <a:cs typeface="Times New Roman" pitchFamily="18" charset="0"/>
              </a:rPr>
              <a:t> </a:t>
            </a:r>
          </a:p>
        </p:txBody>
      </p:sp>
      <p:sp>
        <p:nvSpPr>
          <p:cNvPr id="12" name="Rectangle 11"/>
          <p:cNvSpPr/>
          <p:nvPr/>
        </p:nvSpPr>
        <p:spPr>
          <a:xfrm>
            <a:off x="287524" y="5229200"/>
            <a:ext cx="8280920" cy="923330"/>
          </a:xfrm>
          <a:prstGeom prst="rect">
            <a:avLst/>
          </a:prstGeom>
        </p:spPr>
        <p:txBody>
          <a:bodyPr wrap="square">
            <a:spAutoFit/>
          </a:bodyPr>
          <a:lstStyle/>
          <a:p>
            <a:pPr algn="l"/>
            <a:r>
              <a:rPr lang="fr-FR" dirty="0">
                <a:latin typeface="Times New Roman" pitchFamily="18" charset="0"/>
                <a:cs typeface="Times New Roman" pitchFamily="18" charset="0"/>
              </a:rPr>
              <a:t>Etant soumis à un champ variable, </a:t>
            </a:r>
            <a:r>
              <a:rPr lang="fr-FR" i="1" dirty="0">
                <a:latin typeface="Times New Roman" pitchFamily="18" charset="0"/>
                <a:cs typeface="Times New Roman" pitchFamily="18" charset="0"/>
              </a:rPr>
              <a:t>son circuit magnétique est feuilleté </a:t>
            </a:r>
            <a:r>
              <a:rPr lang="fr-FR" dirty="0">
                <a:latin typeface="Times New Roman" pitchFamily="18" charset="0"/>
                <a:cs typeface="Times New Roman" pitchFamily="18" charset="0"/>
              </a:rPr>
              <a:t>avec des tôles à cristaux orientés traitées au silicium afin de </a:t>
            </a:r>
            <a:r>
              <a:rPr lang="fr-FR" i="1" dirty="0">
                <a:latin typeface="Times New Roman" pitchFamily="18" charset="0"/>
                <a:cs typeface="Times New Roman" pitchFamily="18" charset="0"/>
              </a:rPr>
              <a:t>réduire les pertes de puissance </a:t>
            </a:r>
            <a:r>
              <a:rPr lang="fr-FR" dirty="0">
                <a:latin typeface="Times New Roman" pitchFamily="18" charset="0"/>
                <a:cs typeface="Times New Roman" pitchFamily="18" charset="0"/>
              </a:rPr>
              <a:t>dues aux </a:t>
            </a:r>
            <a:r>
              <a:rPr lang="fr-FR" dirty="0">
                <a:solidFill>
                  <a:srgbClr val="E52707"/>
                </a:solidFill>
                <a:latin typeface="Times New Roman" pitchFamily="18" charset="0"/>
                <a:cs typeface="Times New Roman" pitchFamily="18" charset="0"/>
              </a:rPr>
              <a:t>courants de Foucault et au phénomène d’hystérésis.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171062" y="697339"/>
            <a:ext cx="860444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228600" algn="l"/>
              </a:tabLst>
            </a:pPr>
            <a:r>
              <a:rPr kumimoji="0" lang="fr-FR" b="1" i="1"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Le rotor </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est  un assemblage cylindrique de tôles magnétiques, </a:t>
            </a:r>
            <a:r>
              <a:rPr kumimoji="0" lang="fr-FR" b="0"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il est feuilleté car lui aussi soumis à un champ magnétique variable.</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Il existe deux types de rotor essentiellement différents par la configuration des enroulements.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145133" y="1700808"/>
            <a:ext cx="8820472" cy="2893100"/>
          </a:xfrm>
          <a:prstGeom prst="rect">
            <a:avLst/>
          </a:prstGeom>
        </p:spPr>
        <p:txBody>
          <a:bodyPr wrap="square">
            <a:spAutoFit/>
          </a:bodyPr>
          <a:lstStyle/>
          <a:p>
            <a:pPr lvl="0" algn="l"/>
            <a:r>
              <a:rPr lang="fr-FR" sz="2000" b="1" i="1" u="sng" dirty="0">
                <a:solidFill>
                  <a:srgbClr val="FF0000"/>
                </a:solidFill>
                <a:latin typeface="Times New Roman" pitchFamily="18" charset="0"/>
                <a:cs typeface="Times New Roman" pitchFamily="18" charset="0"/>
              </a:rPr>
              <a:t>le rotor à bagues</a:t>
            </a:r>
            <a:r>
              <a:rPr lang="fr-FR" sz="2000" b="1" dirty="0">
                <a:solidFill>
                  <a:srgbClr val="FF0000"/>
                </a:solidFill>
                <a:latin typeface="Times New Roman" pitchFamily="18" charset="0"/>
                <a:cs typeface="Times New Roman" pitchFamily="18" charset="0"/>
              </a:rPr>
              <a:t> : </a:t>
            </a:r>
            <a:endParaRPr lang="fr-FR" sz="2000" b="1" dirty="0" smtClean="0">
              <a:solidFill>
                <a:srgbClr val="FF0000"/>
              </a:solidFill>
              <a:latin typeface="Times New Roman" pitchFamily="18" charset="0"/>
              <a:cs typeface="Times New Roman" pitchFamily="18" charset="0"/>
            </a:endParaRPr>
          </a:p>
          <a:p>
            <a:pPr lvl="0" algn="l"/>
            <a:r>
              <a:rPr lang="fr-FR" dirty="0" smtClean="0">
                <a:latin typeface="Times New Roman" pitchFamily="18" charset="0"/>
                <a:cs typeface="Times New Roman" pitchFamily="18" charset="0"/>
              </a:rPr>
              <a:t>ou </a:t>
            </a:r>
            <a:r>
              <a:rPr lang="fr-FR" dirty="0">
                <a:latin typeface="Times New Roman" pitchFamily="18" charset="0"/>
                <a:cs typeface="Times New Roman" pitchFamily="18" charset="0"/>
              </a:rPr>
              <a:t>rotor bobiné, est un cylindre de tôles formé d’encoches à sa périphérie, dans lesquelles loge le bobinage </a:t>
            </a:r>
            <a:r>
              <a:rPr lang="fr-FR" dirty="0" err="1">
                <a:latin typeface="Times New Roman" pitchFamily="18" charset="0"/>
                <a:cs typeface="Times New Roman" pitchFamily="18" charset="0"/>
              </a:rPr>
              <a:t>rotorique</a:t>
            </a:r>
            <a:r>
              <a:rPr lang="fr-FR" dirty="0">
                <a:latin typeface="Times New Roman" pitchFamily="18" charset="0"/>
                <a:cs typeface="Times New Roman" pitchFamily="18" charset="0"/>
              </a:rPr>
              <a:t>, également triphasé, à </a:t>
            </a:r>
            <a:r>
              <a:rPr lang="fr-FR" i="1" dirty="0">
                <a:latin typeface="Times New Roman" pitchFamily="18" charset="0"/>
                <a:cs typeface="Times New Roman" pitchFamily="18" charset="0"/>
              </a:rPr>
              <a:t>p</a:t>
            </a:r>
            <a:r>
              <a:rPr lang="fr-FR" dirty="0">
                <a:latin typeface="Times New Roman" pitchFamily="18" charset="0"/>
                <a:cs typeface="Times New Roman" pitchFamily="18" charset="0"/>
              </a:rPr>
              <a:t> paires de pôles et formé de faisceaux de conducteurs en fils de cuivre</a:t>
            </a:r>
            <a:r>
              <a:rPr lang="fr-FR" dirty="0" smtClean="0">
                <a:latin typeface="Times New Roman" pitchFamily="18" charset="0"/>
                <a:cs typeface="Times New Roman" pitchFamily="18" charset="0"/>
              </a:rPr>
              <a:t>.</a:t>
            </a:r>
          </a:p>
          <a:p>
            <a:pPr marL="285750" lvl="0" indent="-285750" algn="l" rtl="0">
              <a:buFont typeface="Wingdings" panose="05000000000000000000" pitchFamily="2" charset="2"/>
              <a:buChar char="Ø"/>
            </a:pP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Cet enroulement est relié à des bagues solidaires de l’arbre sur lesquelles frottent les balais. </a:t>
            </a:r>
            <a:endParaRPr lang="fr-FR" dirty="0" smtClean="0">
              <a:latin typeface="Times New Roman" pitchFamily="18" charset="0"/>
              <a:cs typeface="Times New Roman" pitchFamily="18" charset="0"/>
            </a:endParaRPr>
          </a:p>
          <a:p>
            <a:pPr marL="285750" lvl="0" indent="-285750" algn="l" rtl="0">
              <a:buFont typeface="Wingdings" panose="05000000000000000000" pitchFamily="2" charset="2"/>
              <a:buChar char="Ø"/>
            </a:pPr>
            <a:r>
              <a:rPr lang="fr-FR" dirty="0" smtClean="0">
                <a:latin typeface="Times New Roman" pitchFamily="18" charset="0"/>
                <a:cs typeface="Times New Roman" pitchFamily="18" charset="0"/>
              </a:rPr>
              <a:t>Des </a:t>
            </a:r>
            <a:r>
              <a:rPr lang="fr-FR" dirty="0">
                <a:latin typeface="Times New Roman" pitchFamily="18" charset="0"/>
                <a:cs typeface="Times New Roman" pitchFamily="18" charset="0"/>
              </a:rPr>
              <a:t>bornes de connexions extérieures permettent de </a:t>
            </a:r>
            <a:r>
              <a:rPr lang="fr-FR" i="1" dirty="0">
                <a:latin typeface="Times New Roman" pitchFamily="18" charset="0"/>
                <a:cs typeface="Times New Roman" pitchFamily="18" charset="0"/>
              </a:rPr>
              <a:t>court </a:t>
            </a:r>
            <a:r>
              <a:rPr lang="fr-FR" i="1" dirty="0" err="1">
                <a:latin typeface="Times New Roman" pitchFamily="18" charset="0"/>
                <a:cs typeface="Times New Roman" pitchFamily="18" charset="0"/>
              </a:rPr>
              <a:t>circuiter</a:t>
            </a:r>
            <a:r>
              <a:rPr lang="fr-FR" i="1" dirty="0">
                <a:latin typeface="Times New Roman" pitchFamily="18" charset="0"/>
                <a:cs typeface="Times New Roman" pitchFamily="18" charset="0"/>
              </a:rPr>
              <a:t> l’enroulement </a:t>
            </a:r>
            <a:r>
              <a:rPr lang="fr-FR" i="1" dirty="0" err="1">
                <a:latin typeface="Times New Roman" pitchFamily="18" charset="0"/>
                <a:cs typeface="Times New Roman" pitchFamily="18" charset="0"/>
              </a:rPr>
              <a:t>rotorique</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lors des phases de fonctionnement normal ou le branchement de </a:t>
            </a:r>
            <a:r>
              <a:rPr lang="fr-FR" i="1" dirty="0">
                <a:latin typeface="Times New Roman" pitchFamily="18" charset="0"/>
                <a:cs typeface="Times New Roman" pitchFamily="18" charset="0"/>
              </a:rPr>
              <a:t>résistances soit afin de limiter la pointe de courant au démarrage</a:t>
            </a:r>
            <a:r>
              <a:rPr lang="fr-FR" dirty="0">
                <a:latin typeface="Times New Roman" pitchFamily="18" charset="0"/>
                <a:cs typeface="Times New Roman" pitchFamily="18" charset="0"/>
              </a:rPr>
              <a:t>, soit dans le but de </a:t>
            </a:r>
            <a:r>
              <a:rPr lang="fr-FR" i="1" dirty="0">
                <a:latin typeface="Times New Roman" pitchFamily="18" charset="0"/>
                <a:cs typeface="Times New Roman" pitchFamily="18" charset="0"/>
              </a:rPr>
              <a:t>faire varier la vitesse de rotation dans de faibles limites</a:t>
            </a:r>
            <a:r>
              <a:rPr lang="fr-FR" dirty="0"/>
              <a:t>.</a:t>
            </a:r>
          </a:p>
        </p:txBody>
      </p:sp>
      <p:pic>
        <p:nvPicPr>
          <p:cNvPr id="6146" name="Picture 2" descr="1 : Stator et rotor de la machine asynchrone à rotor bobiné [Bonnet, 2008]  | Download Scientific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4869160"/>
            <a:ext cx="4151175" cy="1800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2. Organisation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1520" y="1292105"/>
            <a:ext cx="8496944" cy="2677656"/>
          </a:xfrm>
          <a:prstGeom prst="rect">
            <a:avLst/>
          </a:prstGeom>
        </p:spPr>
        <p:txBody>
          <a:bodyPr wrap="square">
            <a:spAutoFit/>
          </a:bodyPr>
          <a:lstStyle/>
          <a:p>
            <a:pPr lvl="0" algn="l"/>
            <a:r>
              <a:rPr lang="fr-FR" sz="2400" b="1" i="1" dirty="0" smtClean="0">
                <a:solidFill>
                  <a:srgbClr val="FF0000"/>
                </a:solidFill>
                <a:latin typeface="Times New Roman" pitchFamily="18" charset="0"/>
                <a:cs typeface="Times New Roman" pitchFamily="18" charset="0"/>
              </a:rPr>
              <a:t>le </a:t>
            </a:r>
            <a:r>
              <a:rPr lang="fr-FR" sz="2400" b="1" i="1" dirty="0">
                <a:solidFill>
                  <a:srgbClr val="FF0000"/>
                </a:solidFill>
                <a:latin typeface="Times New Roman" pitchFamily="18" charset="0"/>
                <a:cs typeface="Times New Roman" pitchFamily="18" charset="0"/>
              </a:rPr>
              <a:t>rotor à cage</a:t>
            </a:r>
            <a:r>
              <a:rPr lang="fr-FR" sz="2400" b="1" dirty="0">
                <a:solidFill>
                  <a:srgbClr val="FF0000"/>
                </a:solidFill>
                <a:latin typeface="Times New Roman" pitchFamily="18" charset="0"/>
                <a:cs typeface="Times New Roman" pitchFamily="18" charset="0"/>
              </a:rPr>
              <a:t> : </a:t>
            </a:r>
            <a:endParaRPr lang="fr-FR" sz="2400" b="1" dirty="0" smtClean="0">
              <a:solidFill>
                <a:srgbClr val="FF0000"/>
              </a:solidFill>
              <a:latin typeface="Times New Roman" pitchFamily="18" charset="0"/>
              <a:cs typeface="Times New Roman" pitchFamily="18" charset="0"/>
            </a:endParaRPr>
          </a:p>
          <a:p>
            <a:pPr lvl="0" algn="l"/>
            <a:r>
              <a:rPr lang="fr-FR" dirty="0" smtClean="0">
                <a:latin typeface="Times New Roman" pitchFamily="18" charset="0"/>
                <a:cs typeface="Times New Roman" pitchFamily="18" charset="0"/>
              </a:rPr>
              <a:t>il </a:t>
            </a:r>
            <a:r>
              <a:rPr lang="fr-FR" dirty="0">
                <a:latin typeface="Times New Roman" pitchFamily="18" charset="0"/>
                <a:cs typeface="Times New Roman" pitchFamily="18" charset="0"/>
              </a:rPr>
              <a:t>est constitué de barres de cuivre ou d’aluminium coulées dans les encoches du circuit magnétique et reliées entre elles aux deux extrémités par des couronnes de même nature. </a:t>
            </a:r>
            <a:endParaRPr lang="fr-FR" dirty="0" smtClean="0">
              <a:latin typeface="Times New Roman" pitchFamily="18" charset="0"/>
              <a:cs typeface="Times New Roman" pitchFamily="18" charset="0"/>
            </a:endParaRPr>
          </a:p>
          <a:p>
            <a:pPr marL="285750" lvl="0" indent="-285750" algn="l" rtl="0">
              <a:buFont typeface="Wingdings" panose="05000000000000000000" pitchFamily="2" charset="2"/>
              <a:buChar char="Ø"/>
            </a:pPr>
            <a:r>
              <a:rPr lang="fr-FR" dirty="0" smtClean="0">
                <a:latin typeface="Times New Roman" pitchFamily="18" charset="0"/>
                <a:cs typeface="Times New Roman" pitchFamily="18" charset="0"/>
              </a:rPr>
              <a:t>L’ensemble </a:t>
            </a:r>
            <a:r>
              <a:rPr lang="fr-FR" dirty="0">
                <a:latin typeface="Times New Roman" pitchFamily="18" charset="0"/>
                <a:cs typeface="Times New Roman" pitchFamily="18" charset="0"/>
              </a:rPr>
              <a:t>obtenus est appelé </a:t>
            </a:r>
            <a:r>
              <a:rPr lang="fr-FR" i="1" dirty="0">
                <a:latin typeface="Times New Roman" pitchFamily="18" charset="0"/>
                <a:cs typeface="Times New Roman" pitchFamily="18" charset="0"/>
              </a:rPr>
              <a:t>cage d’écureuil</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marL="285750" lvl="0" indent="-285750" algn="l" rtl="0">
              <a:buFont typeface="Wingdings" panose="05000000000000000000" pitchFamily="2" charset="2"/>
              <a:buChar char="Ø"/>
            </a:pPr>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barres ainsi associées se retrouvent ainsi </a:t>
            </a:r>
            <a:r>
              <a:rPr lang="fr-FR" i="1" dirty="0">
                <a:latin typeface="Times New Roman" pitchFamily="18" charset="0"/>
                <a:cs typeface="Times New Roman" pitchFamily="18" charset="0"/>
              </a:rPr>
              <a:t>court-circuitées</a:t>
            </a:r>
            <a:r>
              <a:rPr lang="fr-FR" dirty="0">
                <a:latin typeface="Times New Roman" pitchFamily="18" charset="0"/>
                <a:cs typeface="Times New Roman" pitchFamily="18" charset="0"/>
              </a:rPr>
              <a:t> et la partie mobile est alors équivalente, d’un point de vue électrique, à un rotor bobiné triphasé à </a:t>
            </a:r>
            <a:r>
              <a:rPr lang="fr-FR" i="1" dirty="0">
                <a:latin typeface="Times New Roman" pitchFamily="18" charset="0"/>
                <a:cs typeface="Times New Roman" pitchFamily="18" charset="0"/>
              </a:rPr>
              <a:t>p</a:t>
            </a:r>
            <a:r>
              <a:rPr lang="fr-FR" dirty="0">
                <a:latin typeface="Times New Roman" pitchFamily="18" charset="0"/>
                <a:cs typeface="Times New Roman" pitchFamily="18" charset="0"/>
              </a:rPr>
              <a:t> paires de pôles. </a:t>
            </a:r>
            <a:endParaRPr lang="fr-FR" dirty="0" smtClean="0">
              <a:latin typeface="Times New Roman" pitchFamily="18" charset="0"/>
              <a:cs typeface="Times New Roman" pitchFamily="18" charset="0"/>
            </a:endParaRPr>
          </a:p>
          <a:p>
            <a:pPr marL="285750" lvl="0" indent="-285750" algn="l" rtl="0">
              <a:buFont typeface="Wingdings" panose="05000000000000000000" pitchFamily="2" charset="2"/>
              <a:buChar char="Ø"/>
            </a:pPr>
            <a:r>
              <a:rPr lang="fr-FR" dirty="0" smtClean="0">
                <a:latin typeface="Times New Roman" pitchFamily="18" charset="0"/>
                <a:cs typeface="Times New Roman" pitchFamily="18" charset="0"/>
              </a:rPr>
              <a:t>Par </a:t>
            </a:r>
            <a:r>
              <a:rPr lang="fr-FR" dirty="0">
                <a:latin typeface="Times New Roman" pitchFamily="18" charset="0"/>
                <a:cs typeface="Times New Roman" pitchFamily="18" charset="0"/>
              </a:rPr>
              <a:t>contre cette configuration, qui a l’avantage d’être de </a:t>
            </a:r>
            <a:r>
              <a:rPr lang="fr-FR" i="1" dirty="0">
                <a:latin typeface="Times New Roman" pitchFamily="18" charset="0"/>
                <a:cs typeface="Times New Roman" pitchFamily="18" charset="0"/>
              </a:rPr>
              <a:t>construction simple et robuste</a:t>
            </a:r>
            <a:r>
              <a:rPr lang="fr-FR" dirty="0">
                <a:latin typeface="Times New Roman" pitchFamily="18" charset="0"/>
                <a:cs typeface="Times New Roman" pitchFamily="18" charset="0"/>
              </a:rPr>
              <a:t>, rend </a:t>
            </a:r>
            <a:r>
              <a:rPr lang="fr-FR" dirty="0">
                <a:solidFill>
                  <a:srgbClr val="FF5050"/>
                </a:solidFill>
                <a:latin typeface="Times New Roman" pitchFamily="18" charset="0"/>
                <a:cs typeface="Times New Roman" pitchFamily="18" charset="0"/>
              </a:rPr>
              <a:t>inaccessible aux mesures toutes les grandeurs rotoriques</a:t>
            </a:r>
            <a:r>
              <a:rPr lang="fr-FR" dirty="0">
                <a:latin typeface="Times New Roman" pitchFamily="18" charset="0"/>
                <a:cs typeface="Times New Roman" pitchFamily="18" charset="0"/>
              </a:rPr>
              <a:t>. </a:t>
            </a:r>
          </a:p>
        </p:txBody>
      </p:sp>
      <p:pic>
        <p:nvPicPr>
          <p:cNvPr id="7170" name="Picture 2" descr="Fonctionnement du moteur asynchrone à induc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4509120"/>
            <a:ext cx="3888432" cy="22051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2. Organisation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36372" y="1173232"/>
            <a:ext cx="8712968" cy="1323439"/>
          </a:xfrm>
          <a:prstGeom prst="rect">
            <a:avLst/>
          </a:prstGeom>
        </p:spPr>
        <p:txBody>
          <a:bodyPr wrap="square">
            <a:spAutoFit/>
          </a:bodyPr>
          <a:lstStyle/>
          <a:p>
            <a:pPr algn="l"/>
            <a:r>
              <a:rPr lang="fr-FR" sz="2000" dirty="0">
                <a:latin typeface="Times New Roman" panose="02020603050405020304" pitchFamily="18" charset="0"/>
                <a:cs typeface="Times New Roman" panose="02020603050405020304" pitchFamily="18" charset="0"/>
              </a:rPr>
              <a:t>La machine asynchrone est caractérisée par </a:t>
            </a:r>
            <a:r>
              <a:rPr lang="fr-FR" sz="2000" dirty="0">
                <a:solidFill>
                  <a:srgbClr val="FF0000"/>
                </a:solidFill>
                <a:latin typeface="Times New Roman" panose="02020603050405020304" pitchFamily="18" charset="0"/>
                <a:cs typeface="Times New Roman" panose="02020603050405020304" pitchFamily="18" charset="0"/>
              </a:rPr>
              <a:t>un système d’équations  très complexe à étudier</a:t>
            </a:r>
            <a:r>
              <a:rPr lang="fr-FR" sz="2000" dirty="0">
                <a:latin typeface="Times New Roman" panose="02020603050405020304" pitchFamily="18" charset="0"/>
                <a:cs typeface="Times New Roman" panose="02020603050405020304" pitchFamily="18" charset="0"/>
              </a:rPr>
              <a:t>. </a:t>
            </a:r>
            <a:r>
              <a:rPr lang="fr-FR" sz="2000" i="1" dirty="0">
                <a:latin typeface="Times New Roman" panose="02020603050405020304" pitchFamily="18" charset="0"/>
                <a:cs typeface="Times New Roman" panose="02020603050405020304" pitchFamily="18" charset="0"/>
              </a:rPr>
              <a:t>Le modèle mathématique de la machine asynchrone est un système à </a:t>
            </a:r>
            <a:r>
              <a:rPr lang="fr-FR" sz="2000" dirty="0">
                <a:solidFill>
                  <a:srgbClr val="FF0000"/>
                </a:solidFill>
                <a:latin typeface="Times New Roman" panose="02020603050405020304" pitchFamily="18" charset="0"/>
                <a:cs typeface="Times New Roman" panose="02020603050405020304" pitchFamily="18" charset="0"/>
              </a:rPr>
              <a:t>six équations différentielles. </a:t>
            </a:r>
            <a:r>
              <a:rPr lang="fr-FR" sz="2000" dirty="0">
                <a:latin typeface="Times New Roman" panose="02020603050405020304" pitchFamily="18" charset="0"/>
                <a:cs typeface="Times New Roman" panose="02020603050405020304" pitchFamily="18" charset="0"/>
              </a:rPr>
              <a:t>Il est donc nécessaire de développer un modèle plus simple</a:t>
            </a:r>
            <a:endParaRPr lang="fr-FR" sz="2000"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236372" y="4797152"/>
            <a:ext cx="8605464" cy="646331"/>
          </a:xfrm>
          <a:prstGeom prst="rect">
            <a:avLst/>
          </a:prstGeom>
        </p:spPr>
        <p:txBody>
          <a:bodyPr wrap="square">
            <a:spAutoFit/>
          </a:bodyPr>
          <a:lstStyle/>
          <a:p>
            <a:pPr algn="l"/>
            <a:r>
              <a:rPr lang="fr-FR" dirty="0">
                <a:latin typeface="Times New Roman" panose="02020603050405020304" pitchFamily="18" charset="0"/>
                <a:cs typeface="Times New Roman" panose="02020603050405020304" pitchFamily="18" charset="0"/>
              </a:rPr>
              <a:t>Elle permet une représentation </a:t>
            </a:r>
            <a:r>
              <a:rPr lang="fr-FR" dirty="0">
                <a:solidFill>
                  <a:srgbClr val="FF0000"/>
                </a:solidFill>
                <a:latin typeface="Times New Roman" panose="02020603050405020304" pitchFamily="18" charset="0"/>
                <a:cs typeface="Times New Roman" panose="02020603050405020304" pitchFamily="18" charset="0"/>
              </a:rPr>
              <a:t>biphasée équivalente </a:t>
            </a:r>
            <a:r>
              <a:rPr lang="fr-FR" dirty="0">
                <a:latin typeface="Times New Roman" panose="02020603050405020304" pitchFamily="18" charset="0"/>
                <a:cs typeface="Times New Roman" panose="02020603050405020304" pitchFamily="18" charset="0"/>
              </a:rPr>
              <a:t>de la machine triphasée ce qui réduit considérablement la complexité du modèle en vue de la commande. </a:t>
            </a:r>
          </a:p>
        </p:txBody>
      </p:sp>
      <p:sp>
        <p:nvSpPr>
          <p:cNvPr id="10" name="Rectangle 9"/>
          <p:cNvSpPr/>
          <p:nvPr/>
        </p:nvSpPr>
        <p:spPr>
          <a:xfrm>
            <a:off x="260455" y="2924944"/>
            <a:ext cx="8856984" cy="1015663"/>
          </a:xfrm>
          <a:prstGeom prst="rect">
            <a:avLst/>
          </a:prstGeom>
        </p:spPr>
        <p:txBody>
          <a:bodyPr wrap="square">
            <a:spAutoFit/>
          </a:bodyPr>
          <a:lstStyle/>
          <a:p>
            <a:pPr algn="l"/>
            <a:r>
              <a:rPr lang="fr-FR" sz="2000" i="1" dirty="0">
                <a:solidFill>
                  <a:prstClr val="black"/>
                </a:solidFill>
                <a:latin typeface="Times New Roman" panose="02020603050405020304" pitchFamily="18" charset="0"/>
                <a:cs typeface="Times New Roman" panose="02020603050405020304" pitchFamily="18" charset="0"/>
              </a:rPr>
              <a:t>La résolution d’un tel système est difficile même avec l’utilisation de l’outil informatique</a:t>
            </a:r>
            <a:r>
              <a:rPr lang="fr-FR" sz="2000" dirty="0">
                <a:solidFill>
                  <a:prstClr val="black"/>
                </a:solidFill>
                <a:latin typeface="Times New Roman" panose="02020603050405020304" pitchFamily="18" charset="0"/>
                <a:cs typeface="Times New Roman" panose="02020603050405020304" pitchFamily="18" charset="0"/>
              </a:rPr>
              <a:t>. </a:t>
            </a:r>
            <a:r>
              <a:rPr lang="fr-FR" sz="2000" dirty="0">
                <a:solidFill>
                  <a:srgbClr val="FF0000"/>
                </a:solidFill>
                <a:latin typeface="Times New Roman" panose="02020603050405020304" pitchFamily="18" charset="0"/>
                <a:cs typeface="Times New Roman" panose="02020603050405020304" pitchFamily="18" charset="0"/>
              </a:rPr>
              <a:t>L’utilisation de la transformation de PARK</a:t>
            </a:r>
            <a:r>
              <a:rPr lang="fr-FR" sz="2000" dirty="0">
                <a:solidFill>
                  <a:prstClr val="black"/>
                </a:solidFill>
                <a:latin typeface="Times New Roman" panose="02020603050405020304" pitchFamily="18" charset="0"/>
                <a:cs typeface="Times New Roman" panose="02020603050405020304" pitchFamily="18" charset="0"/>
              </a:rPr>
              <a:t>, sous certaines </a:t>
            </a:r>
            <a:r>
              <a:rPr lang="fr-FR" sz="2000" dirty="0">
                <a:solidFill>
                  <a:srgbClr val="FF0000"/>
                </a:solidFill>
                <a:latin typeface="Times New Roman" panose="02020603050405020304" pitchFamily="18" charset="0"/>
                <a:cs typeface="Times New Roman" panose="02020603050405020304" pitchFamily="18" charset="0"/>
              </a:rPr>
              <a:t>hypothèses simplificatrices, permet de contourner cette difficulté</a:t>
            </a:r>
            <a:r>
              <a:rPr lang="fr-FR" sz="2000" dirty="0">
                <a:solidFill>
                  <a:prstClr val="black"/>
                </a:solidFill>
                <a:latin typeface="Times New Roman" panose="02020603050405020304" pitchFamily="18" charset="0"/>
                <a:cs typeface="Times New Roman" panose="02020603050405020304" pitchFamily="18" charset="0"/>
              </a:rPr>
              <a:t>. </a:t>
            </a:r>
            <a:endParaRPr lang="fr-FR" sz="2000" dirty="0">
              <a:latin typeface="Times New Roman" panose="02020603050405020304" pitchFamily="18" charset="0"/>
              <a:cs typeface="Times New Roman" panose="02020603050405020304" pitchFamily="18" charset="0"/>
            </a:endParaRPr>
          </a:p>
        </p:txBody>
      </p:sp>
      <p:sp>
        <p:nvSpPr>
          <p:cNvPr id="11" name="Rectangle 10"/>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251520" y="620688"/>
            <a:ext cx="8639944" cy="654075"/>
            <a:chOff x="323528" y="1700808"/>
            <a:chExt cx="8639944" cy="654075"/>
          </a:xfrm>
        </p:grpSpPr>
        <p:sp>
          <p:nvSpPr>
            <p:cNvPr id="21506" name="Rectangle 2"/>
            <p:cNvSpPr>
              <a:spLocks noChangeArrowheads="1"/>
            </p:cNvSpPr>
            <p:nvPr/>
          </p:nvSpPr>
          <p:spPr bwMode="auto">
            <a:xfrm>
              <a:off x="323528" y="1700808"/>
              <a:ext cx="8639944"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indent="-285750" algn="l" rtl="0" fontAlgn="base">
                <a:spcBef>
                  <a:spcPct val="0"/>
                </a:spcBef>
                <a:spcAft>
                  <a:spcPct val="0"/>
                </a:spcAft>
                <a:buFont typeface="Wingdings" panose="05000000000000000000" pitchFamily="2" charset="2"/>
                <a:buChar char="Ø"/>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Toutes les grandeurs électromagnétiques sont ramenées sur un seul repère. Ce repère peut être fixe par rapport au stator (       </a:t>
              </a:r>
              <a:r>
                <a:rPr lang="fr-FR" dirty="0">
                  <a:latin typeface="Times New Roman" pitchFamily="18" charset="0"/>
                  <a:ea typeface="Times New Roman" pitchFamily="18" charset="0"/>
                  <a:cs typeface="Times New Roman" pitchFamily="18" charset="0"/>
                </a:rPr>
                <a:t>) soit tournant (</a:t>
              </a:r>
              <a:r>
                <a:rPr lang="fr-FR" dirty="0" err="1">
                  <a:latin typeface="Times New Roman" pitchFamily="18" charset="0"/>
                  <a:ea typeface="Times New Roman" pitchFamily="18" charset="0"/>
                  <a:cs typeface="Times New Roman" pitchFamily="18" charset="0"/>
                </a:rPr>
                <a:t>d,q</a:t>
              </a:r>
              <a:r>
                <a:rPr lang="fr-FR" dirty="0">
                  <a:latin typeface="Times New Roman" pitchFamily="18" charset="0"/>
                  <a:ea typeface="Times New Roman" pitchFamily="18" charset="0"/>
                  <a:cs typeface="Times New Roman" pitchFamily="18" charset="0"/>
                </a:rPr>
                <a:t>).</a:t>
              </a:r>
              <a:r>
                <a:rPr lang="fr-FR" dirty="0">
                  <a:latin typeface="Times New Roman" pitchFamily="18" charset="0"/>
                  <a:cs typeface="Times New Roman" pitchFamily="18" charset="0"/>
                </a:rPr>
                <a:t> </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graphicFrame>
          <p:nvGraphicFramePr>
            <p:cNvPr id="21505" name="Object 1"/>
            <p:cNvGraphicFramePr>
              <a:graphicFrameLocks noChangeAspect="1"/>
            </p:cNvGraphicFramePr>
            <p:nvPr>
              <p:extLst>
                <p:ext uri="{D42A27DB-BD31-4B8C-83A1-F6EECF244321}">
                  <p14:modId xmlns:p14="http://schemas.microsoft.com/office/powerpoint/2010/main" val="393386919"/>
                </p:ext>
              </p:extLst>
            </p:nvPr>
          </p:nvGraphicFramePr>
          <p:xfrm>
            <a:off x="3921696" y="2042145"/>
            <a:ext cx="465137" cy="312738"/>
          </p:xfrm>
          <a:graphic>
            <a:graphicData uri="http://schemas.openxmlformats.org/presentationml/2006/ole">
              <mc:AlternateContent xmlns:mc="http://schemas.openxmlformats.org/markup-compatibility/2006">
                <mc:Choice xmlns:v="urn:schemas-microsoft-com:vml" Requires="v">
                  <p:oleObj spid="_x0000_s1076" name="Équation" r:id="rId3" imgW="317160" imgH="203040" progId="Equation.3">
                    <p:embed/>
                  </p:oleObj>
                </mc:Choice>
                <mc:Fallback>
                  <p:oleObj name="Équation" r:id="rId3" imgW="317160" imgH="203040" progId="Equation.3">
                    <p:embed/>
                    <p:pic>
                      <p:nvPicPr>
                        <p:cNvPr id="21505" name="Object 1"/>
                        <p:cNvPicPr>
                          <a:picLocks noChangeAspect="1" noChangeArrowheads="1"/>
                        </p:cNvPicPr>
                        <p:nvPr/>
                      </p:nvPicPr>
                      <p:blipFill>
                        <a:blip r:embed="rId4"/>
                        <a:srcRect/>
                        <a:stretch>
                          <a:fillRect/>
                        </a:stretch>
                      </p:blipFill>
                      <p:spPr bwMode="auto">
                        <a:xfrm>
                          <a:off x="3921696" y="2042145"/>
                          <a:ext cx="465137"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21509" name="Rectangle 5"/>
          <p:cNvSpPr>
            <a:spLocks noChangeArrowheads="1"/>
          </p:cNvSpPr>
          <p:nvPr/>
        </p:nvSpPr>
        <p:spPr bwMode="auto">
          <a:xfrm>
            <a:off x="323528" y="1473751"/>
            <a:ext cx="842493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indent="-285750" algn="l" rtl="0" fontAlgn="base">
              <a:spcBef>
                <a:spcPct val="0"/>
              </a:spcBef>
              <a:spcAft>
                <a:spcPct val="0"/>
              </a:spcAft>
              <a:buFont typeface="Wingdings" panose="05000000000000000000" pitchFamily="2" charset="2"/>
              <a:buChar char="Ø"/>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Le repère tournant nécessite la présence d’une variable supplémentaire qui permet de définir sa position.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2" name="Rectangle 11"/>
          <p:cNvSpPr/>
          <p:nvPr/>
        </p:nvSpPr>
        <p:spPr>
          <a:xfrm>
            <a:off x="208841" y="4633711"/>
            <a:ext cx="2781531" cy="369332"/>
          </a:xfrm>
          <a:prstGeom prst="rect">
            <a:avLst/>
          </a:prstGeom>
        </p:spPr>
        <p:txBody>
          <a:bodyPr wrap="none">
            <a:spAutoFit/>
          </a:bodyPr>
          <a:lstStyle/>
          <a:p>
            <a:pPr algn="l"/>
            <a:r>
              <a:rPr lang="fr-FR" b="1" i="1" dirty="0">
                <a:solidFill>
                  <a:srgbClr val="FF0000"/>
                </a:solidFill>
                <a:latin typeface="Times New Roman" pitchFamily="18" charset="0"/>
                <a:cs typeface="Times New Roman" pitchFamily="18" charset="0"/>
              </a:rPr>
              <a:t>Hypothèses simplificatrices</a:t>
            </a:r>
            <a:endParaRPr lang="fr-FR" dirty="0">
              <a:solidFill>
                <a:srgbClr val="FF0000"/>
              </a:solidFill>
              <a:latin typeface="Times New Roman" pitchFamily="18" charset="0"/>
              <a:cs typeface="Times New Roman" pitchFamily="18" charset="0"/>
            </a:endParaRPr>
          </a:p>
        </p:txBody>
      </p:sp>
      <p:sp>
        <p:nvSpPr>
          <p:cNvPr id="13" name="Rectangle 12"/>
          <p:cNvSpPr/>
          <p:nvPr/>
        </p:nvSpPr>
        <p:spPr>
          <a:xfrm>
            <a:off x="250504" y="4972309"/>
            <a:ext cx="8640960" cy="369332"/>
          </a:xfrm>
          <a:prstGeom prst="rect">
            <a:avLst/>
          </a:prstGeom>
        </p:spPr>
        <p:txBody>
          <a:bodyPr wrap="square">
            <a:spAutoFit/>
          </a:bodyPr>
          <a:lstStyle/>
          <a:p>
            <a:pPr algn="l"/>
            <a:r>
              <a:rPr lang="fr-FR" dirty="0">
                <a:latin typeface="Times New Roman" pitchFamily="18" charset="0"/>
                <a:cs typeface="Times New Roman" pitchFamily="18" charset="0"/>
              </a:rPr>
              <a:t>Les hypothèses simplificatrices admises dans le modèle de la machine asynchrone sont</a:t>
            </a:r>
            <a:r>
              <a:rPr lang="fr-FR" dirty="0"/>
              <a:t> : </a:t>
            </a:r>
          </a:p>
        </p:txBody>
      </p:sp>
      <p:sp>
        <p:nvSpPr>
          <p:cNvPr id="14" name="Rectangle 13"/>
          <p:cNvSpPr/>
          <p:nvPr/>
        </p:nvSpPr>
        <p:spPr>
          <a:xfrm>
            <a:off x="231370" y="5317467"/>
            <a:ext cx="8820472" cy="1200329"/>
          </a:xfrm>
          <a:prstGeom prst="rect">
            <a:avLst/>
          </a:prstGeom>
        </p:spPr>
        <p:txBody>
          <a:bodyPr wrap="square">
            <a:spAutoFit/>
          </a:bodyPr>
          <a:lstStyle/>
          <a:p>
            <a:pPr lvl="0" algn="l"/>
            <a:r>
              <a:rPr lang="fr-FR" dirty="0">
                <a:latin typeface="Times New Roman" pitchFamily="18" charset="0"/>
                <a:cs typeface="Times New Roman" pitchFamily="18" charset="0"/>
              </a:rPr>
              <a:t>- Une parfaite symétrie de la machine </a:t>
            </a:r>
          </a:p>
          <a:p>
            <a:pPr lvl="0" algn="l"/>
            <a:r>
              <a:rPr lang="fr-FR" dirty="0">
                <a:latin typeface="Times New Roman" pitchFamily="18" charset="0"/>
                <a:cs typeface="Times New Roman" pitchFamily="18" charset="0"/>
              </a:rPr>
              <a:t>- Une absence de saturation et de pertes dans le circuit magnétique.</a:t>
            </a:r>
          </a:p>
          <a:p>
            <a:pPr lvl="0" algn="l"/>
            <a:r>
              <a:rPr lang="fr-FR" dirty="0">
                <a:latin typeface="Times New Roman" pitchFamily="18" charset="0"/>
                <a:cs typeface="Times New Roman" pitchFamily="18" charset="0"/>
              </a:rPr>
              <a:t>- Une répartition spatiale sinusoïdale des différents champs magnétiques le long de l’entrefer</a:t>
            </a:r>
          </a:p>
          <a:p>
            <a:pPr lvl="0" algn="l"/>
            <a:r>
              <a:rPr lang="fr-FR" dirty="0">
                <a:latin typeface="Times New Roman" pitchFamily="18" charset="0"/>
                <a:cs typeface="Times New Roman" pitchFamily="18" charset="0"/>
              </a:rPr>
              <a:t>- Une équivalence du rotor en court circuit à un enroulement triphasé monté en étoile</a:t>
            </a:r>
          </a:p>
        </p:txBody>
      </p:sp>
      <p:sp>
        <p:nvSpPr>
          <p:cNvPr id="16" name="Rectangle 15"/>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pic>
        <p:nvPicPr>
          <p:cNvPr id="17" name="Picture 2"/>
          <p:cNvPicPr>
            <a:picLocks noChangeAspect="1" noChangeArrowheads="1"/>
          </p:cNvPicPr>
          <p:nvPr/>
        </p:nvPicPr>
        <p:blipFill>
          <a:blip r:embed="rId5" cstate="print"/>
          <a:srcRect/>
          <a:stretch>
            <a:fillRect/>
          </a:stretch>
        </p:blipFill>
        <p:spPr bwMode="auto">
          <a:xfrm>
            <a:off x="2627784" y="2120082"/>
            <a:ext cx="3282186" cy="23170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23528" y="980728"/>
            <a:ext cx="6912768" cy="369332"/>
          </a:xfrm>
          <a:prstGeom prst="rect">
            <a:avLst/>
          </a:prstGeom>
        </p:spPr>
        <p:txBody>
          <a:bodyPr wrap="square">
            <a:spAutoFit/>
          </a:bodyPr>
          <a:lstStyle/>
          <a:p>
            <a:pPr algn="l"/>
            <a:r>
              <a:rPr lang="fr-FR" b="1" i="1" dirty="0">
                <a:solidFill>
                  <a:srgbClr val="FF0000"/>
                </a:solidFill>
                <a:latin typeface="Times New Roman" pitchFamily="18" charset="0"/>
                <a:cs typeface="Times New Roman" pitchFamily="18" charset="0"/>
              </a:rPr>
              <a:t>Modèle mathématique de la machine  asynchrone triphasée</a:t>
            </a:r>
            <a:r>
              <a:rPr lang="fr-FR" b="1" i="1" dirty="0">
                <a:solidFill>
                  <a:srgbClr val="FF0000"/>
                </a:solidFill>
              </a:rPr>
              <a:t> </a:t>
            </a:r>
            <a:r>
              <a:rPr lang="fr-FR" i="1" dirty="0">
                <a:solidFill>
                  <a:srgbClr val="FF0000"/>
                </a:solidFill>
              </a:rPr>
              <a:t> </a:t>
            </a:r>
            <a:endParaRPr lang="fr-FR" dirty="0">
              <a:solidFill>
                <a:srgbClr val="FF0000"/>
              </a:solidFill>
            </a:endParaRPr>
          </a:p>
        </p:txBody>
      </p:sp>
      <p:sp>
        <p:nvSpPr>
          <p:cNvPr id="21511" name="Rectangle 7"/>
          <p:cNvSpPr>
            <a:spLocks noChangeArrowheads="1"/>
          </p:cNvSpPr>
          <p:nvPr/>
        </p:nvSpPr>
        <p:spPr bwMode="auto">
          <a:xfrm>
            <a:off x="154458" y="1844824"/>
            <a:ext cx="8964488"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4463" algn="just" defTabSz="914400" rtl="0" eaLnBrk="1" fontAlgn="base" latinLnBrk="0" hangingPunct="1">
              <a:lnSpc>
                <a:spcPct val="100000"/>
              </a:lnSpc>
              <a:spcBef>
                <a:spcPct val="0"/>
              </a:spcBef>
              <a:spcAft>
                <a:spcPct val="0"/>
              </a:spcAft>
              <a:buClrTx/>
              <a:buSzTx/>
              <a:buFontTx/>
              <a:buNone/>
              <a:tabLst>
                <a:tab pos="630238" algn="l"/>
                <a:tab pos="2430463" algn="l"/>
              </a:tabLst>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La machine asynchrone représentée par la figure1.1 se compose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144463" algn="just" defTabSz="914400" rtl="0" eaLnBrk="0" fontAlgn="base" latinLnBrk="0" hangingPunct="0">
              <a:lnSpc>
                <a:spcPct val="100000"/>
              </a:lnSpc>
              <a:spcBef>
                <a:spcPct val="0"/>
              </a:spcBef>
              <a:spcAft>
                <a:spcPct val="0"/>
              </a:spcAft>
              <a:buClrTx/>
              <a:buSzTx/>
              <a:buFontTx/>
              <a:buNone/>
              <a:tabLst>
                <a:tab pos="630238" algn="l"/>
                <a:tab pos="2430463" algn="l"/>
              </a:tabLst>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D’un circuit </a:t>
            </a:r>
            <a:r>
              <a:rPr kumimoji="0" lang="fr-FR"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statorique</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fixe comportant trois phases identiques décalées entre elles de 120</a:t>
            </a:r>
            <a:r>
              <a:rPr kumimoji="0" lang="fr-FR" b="0" i="0" u="none" strike="noStrike" cap="none" normalizeH="0" baseline="30000" dirty="0">
                <a:ln>
                  <a:noFill/>
                </a:ln>
                <a:solidFill>
                  <a:schemeClr val="tx1"/>
                </a:solidFill>
                <a:effectLst/>
                <a:latin typeface="Times New Roman" pitchFamily="18" charset="0"/>
                <a:ea typeface="Times New Roman" pitchFamily="18" charset="0"/>
                <a:cs typeface="Times New Roman" pitchFamily="18" charset="0"/>
              </a:rPr>
              <a:t>o</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144463" algn="just" defTabSz="914400" rtl="0" eaLnBrk="0" fontAlgn="base" latinLnBrk="0" hangingPunct="0">
              <a:lnSpc>
                <a:spcPct val="100000"/>
              </a:lnSpc>
              <a:spcBef>
                <a:spcPct val="0"/>
              </a:spcBef>
              <a:spcAft>
                <a:spcPct val="0"/>
              </a:spcAft>
              <a:buClrTx/>
              <a:buSzTx/>
              <a:buFontTx/>
              <a:buNone/>
              <a:tabLst>
                <a:tab pos="630238" algn="l"/>
                <a:tab pos="2430463" algn="l"/>
              </a:tabLst>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D’un circuit </a:t>
            </a:r>
            <a:r>
              <a:rPr kumimoji="0" lang="fr-FR"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rotorique</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mobile comportant trois phases identiques en court circuits décalées entre elles de 120</a:t>
            </a:r>
            <a:r>
              <a:rPr kumimoji="0" lang="fr-FR" b="0" i="0" u="none" strike="noStrike" cap="none" normalizeH="0" baseline="30000" dirty="0">
                <a:ln>
                  <a:noFill/>
                </a:ln>
                <a:solidFill>
                  <a:schemeClr val="tx1"/>
                </a:solidFill>
                <a:effectLst/>
                <a:latin typeface="Times New Roman" pitchFamily="18" charset="0"/>
                <a:ea typeface="Times New Roman" pitchFamily="18" charset="0"/>
                <a:cs typeface="Times New Roman" pitchFamily="18" charset="0"/>
              </a:rPr>
              <a:t>o</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Rectangle 15"/>
          <p:cNvSpPr/>
          <p:nvPr/>
        </p:nvSpPr>
        <p:spPr>
          <a:xfrm>
            <a:off x="251520" y="93980"/>
            <a:ext cx="8424936" cy="523220"/>
          </a:xfrm>
          <a:prstGeom prst="rect">
            <a:avLst/>
          </a:prstGeom>
        </p:spPr>
        <p:txBody>
          <a:bodyPr wrap="square">
            <a:spAutoFit/>
          </a:bodyPr>
          <a:lstStyle/>
          <a:p>
            <a:pPr algn="l"/>
            <a:r>
              <a:rPr lang="fr-FR" sz="2800" b="1" dirty="0" smtClean="0">
                <a:solidFill>
                  <a:srgbClr val="FF0000"/>
                </a:solidFill>
                <a:latin typeface="Times New Roman" pitchFamily="18" charset="0"/>
                <a:cs typeface="Times New Roman" pitchFamily="18" charset="0"/>
              </a:rPr>
              <a:t>3. Modélisation </a:t>
            </a:r>
            <a:r>
              <a:rPr lang="fr-FR" sz="2800" b="1" dirty="0">
                <a:solidFill>
                  <a:srgbClr val="FF0000"/>
                </a:solidFill>
                <a:latin typeface="Times New Roman" pitchFamily="18" charset="0"/>
                <a:cs typeface="Times New Roman" pitchFamily="18" charset="0"/>
              </a:rPr>
              <a:t>de la machine asynchrone triphasée</a:t>
            </a:r>
            <a:endParaRPr lang="fr-FR" sz="2800" dirty="0">
              <a:solidFill>
                <a:srgbClr val="FF0000"/>
              </a:solidFill>
              <a:latin typeface="Times New Roman" pitchFamily="18" charset="0"/>
              <a:cs typeface="Times New Roman" pitchFamily="18" charset="0"/>
            </a:endParaRPr>
          </a:p>
        </p:txBody>
      </p:sp>
      <p:pic>
        <p:nvPicPr>
          <p:cNvPr id="17" name="Picture 2"/>
          <p:cNvPicPr>
            <a:picLocks noChangeAspect="1" noChangeArrowheads="1"/>
          </p:cNvPicPr>
          <p:nvPr/>
        </p:nvPicPr>
        <p:blipFill>
          <a:blip r:embed="rId2" cstate="print"/>
          <a:srcRect/>
          <a:stretch>
            <a:fillRect/>
          </a:stretch>
        </p:blipFill>
        <p:spPr bwMode="auto">
          <a:xfrm>
            <a:off x="1979712" y="3045153"/>
            <a:ext cx="5400600" cy="3120151"/>
          </a:xfrm>
          <a:prstGeom prst="rect">
            <a:avLst/>
          </a:prstGeom>
          <a:noFill/>
          <a:ln w="9525">
            <a:noFill/>
            <a:miter lim="800000"/>
            <a:headEnd/>
            <a:tailEnd/>
          </a:ln>
        </p:spPr>
      </p:pic>
    </p:spTree>
    <p:extLst>
      <p:ext uri="{BB962C8B-B14F-4D97-AF65-F5344CB8AC3E}">
        <p14:creationId xmlns:p14="http://schemas.microsoft.com/office/powerpoint/2010/main" val="985336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32514</TotalTime>
  <Words>1926</Words>
  <Application>Microsoft Office PowerPoint</Application>
  <PresentationFormat>Affichage à l'écran (4:3)</PresentationFormat>
  <Paragraphs>144</Paragraphs>
  <Slides>26</Slides>
  <Notes>1</Notes>
  <HiddenSlides>0</HiddenSlides>
  <MMClips>0</MMClips>
  <ScaleCrop>false</ScaleCrop>
  <HeadingPairs>
    <vt:vector size="8" baseType="variant">
      <vt:variant>
        <vt:lpstr>Polices utilisées</vt:lpstr>
      </vt:variant>
      <vt:variant>
        <vt:i4>8</vt:i4>
      </vt:variant>
      <vt:variant>
        <vt:lpstr>Thème</vt:lpstr>
      </vt:variant>
      <vt:variant>
        <vt:i4>1</vt:i4>
      </vt:variant>
      <vt:variant>
        <vt:lpstr>Serveurs OLE incorporés</vt:lpstr>
      </vt:variant>
      <vt:variant>
        <vt:i4>1</vt:i4>
      </vt:variant>
      <vt:variant>
        <vt:lpstr>Titres des diapositives</vt:lpstr>
      </vt:variant>
      <vt:variant>
        <vt:i4>26</vt:i4>
      </vt:variant>
    </vt:vector>
  </HeadingPairs>
  <TitlesOfParts>
    <vt:vector size="36" baseType="lpstr">
      <vt:lpstr>Arial</vt:lpstr>
      <vt:lpstr>Calibri</vt:lpstr>
      <vt:lpstr>Calibri Light</vt:lpstr>
      <vt:lpstr>Georgia</vt:lpstr>
      <vt:lpstr>Sylfaen</vt:lpstr>
      <vt:lpstr>Symbol</vt:lpstr>
      <vt:lpstr>Times New Roman</vt:lpstr>
      <vt:lpstr>Wingdings</vt:lpstr>
      <vt:lpstr>Thème Office</vt:lpstr>
      <vt:lpstr>Équation</vt:lpstr>
      <vt:lpstr>Centre Universitaire Abdelhafidh Boussouf-MILA Département de GM-ELM 2me  Année Master ELM</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wahib</dc:creator>
  <cp:lastModifiedBy>HIMOUR Kamal</cp:lastModifiedBy>
  <cp:revision>1621</cp:revision>
  <dcterms:created xsi:type="dcterms:W3CDTF">2008-12-13T21:08:22Z</dcterms:created>
  <dcterms:modified xsi:type="dcterms:W3CDTF">2025-11-16T01:58:37Z</dcterms:modified>
</cp:coreProperties>
</file>