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65" r:id="rId5"/>
    <p:sldId id="267" r:id="rId6"/>
    <p:sldId id="269" r:id="rId7"/>
    <p:sldId id="268" r:id="rId8"/>
    <p:sldId id="270" r:id="rId9"/>
    <p:sldId id="272" r:id="rId10"/>
    <p:sldId id="273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4E931DD-C614-4F83-A8A7-09033B79E857}">
          <p14:sldIdLst>
            <p14:sldId id="256"/>
          </p14:sldIdLst>
        </p14:section>
        <p14:section name="Untitled Section" id="{899834BC-B210-44CC-AE09-28AB43B5D4E1}">
          <p14:sldIdLst>
            <p14:sldId id="257"/>
            <p14:sldId id="264"/>
            <p14:sldId id="265"/>
            <p14:sldId id="267"/>
            <p14:sldId id="269"/>
            <p14:sldId id="268"/>
            <p14:sldId id="270"/>
            <p14:sldId id="272"/>
            <p14:sldId id="273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3F8B7E90-2E70-46AE-84F6-8D0DFFEC1FE9}" type="datetimeFigureOut">
              <a:rPr lang="ar-DZ" smtClean="0"/>
              <a:t>15-06-1447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8CBB17D0-4D3B-44D6-8FF9-AA45594C1378}" type="slidenum">
              <a:rPr lang="ar-DZ" smtClean="0"/>
              <a:t>‹#›</a:t>
            </a:fld>
            <a:endParaRPr lang="ar-DZ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7766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7E90-2E70-46AE-84F6-8D0DFFEC1FE9}" type="datetimeFigureOut">
              <a:rPr lang="ar-DZ" smtClean="0"/>
              <a:t>15-06-1447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17D0-4D3B-44D6-8FF9-AA45594C1378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016781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3F8B7E90-2E70-46AE-84F6-8D0DFFEC1FE9}" type="datetimeFigureOut">
              <a:rPr lang="ar-DZ" smtClean="0"/>
              <a:t>15-06-1447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8CBB17D0-4D3B-44D6-8FF9-AA45594C1378}" type="slidenum">
              <a:rPr lang="ar-DZ" smtClean="0"/>
              <a:t>‹#›</a:t>
            </a:fld>
            <a:endParaRPr lang="ar-DZ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17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7E90-2E70-46AE-84F6-8D0DFFEC1FE9}" type="datetimeFigureOut">
              <a:rPr lang="ar-DZ" smtClean="0"/>
              <a:t>15-06-1447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17D0-4D3B-44D6-8FF9-AA45594C1378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938471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F8B7E90-2E70-46AE-84F6-8D0DFFEC1FE9}" type="datetimeFigureOut">
              <a:rPr lang="ar-DZ" smtClean="0"/>
              <a:t>15-06-1447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CBB17D0-4D3B-44D6-8FF9-AA45594C1378}" type="slidenum">
              <a:rPr lang="ar-DZ" smtClean="0"/>
              <a:t>‹#›</a:t>
            </a:fld>
            <a:endParaRPr lang="ar-D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6330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7E90-2E70-46AE-84F6-8D0DFFEC1FE9}" type="datetimeFigureOut">
              <a:rPr lang="ar-DZ" smtClean="0"/>
              <a:t>15-06-1447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17D0-4D3B-44D6-8FF9-AA45594C1378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79739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7E90-2E70-46AE-84F6-8D0DFFEC1FE9}" type="datetimeFigureOut">
              <a:rPr lang="ar-DZ" smtClean="0"/>
              <a:t>15-06-1447</a:t>
            </a:fld>
            <a:endParaRPr lang="a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17D0-4D3B-44D6-8FF9-AA45594C1378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6961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7E90-2E70-46AE-84F6-8D0DFFEC1FE9}" type="datetimeFigureOut">
              <a:rPr lang="ar-DZ" smtClean="0"/>
              <a:t>15-06-1447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17D0-4D3B-44D6-8FF9-AA45594C1378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912993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7E90-2E70-46AE-84F6-8D0DFFEC1FE9}" type="datetimeFigureOut">
              <a:rPr lang="ar-DZ" smtClean="0"/>
              <a:t>15-06-1447</a:t>
            </a:fld>
            <a:endParaRPr lang="a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17D0-4D3B-44D6-8FF9-AA45594C1378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29650479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3F8B7E90-2E70-46AE-84F6-8D0DFFEC1FE9}" type="datetimeFigureOut">
              <a:rPr lang="ar-DZ" smtClean="0"/>
              <a:t>15-06-1447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8CBB17D0-4D3B-44D6-8FF9-AA45594C1378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14685218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3F8B7E90-2E70-46AE-84F6-8D0DFFEC1FE9}" type="datetimeFigureOut">
              <a:rPr lang="ar-DZ" smtClean="0"/>
              <a:t>15-06-1447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8CBB17D0-4D3B-44D6-8FF9-AA45594C1378}" type="slidenum">
              <a:rPr lang="ar-DZ" smtClean="0"/>
              <a:t>‹#›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247346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3F8B7E90-2E70-46AE-84F6-8D0DFFEC1FE9}" type="datetimeFigureOut">
              <a:rPr lang="ar-DZ" smtClean="0"/>
              <a:t>15-06-1447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8CBB17D0-4D3B-44D6-8FF9-AA45594C1378}" type="slidenum">
              <a:rPr lang="ar-DZ" smtClean="0"/>
              <a:t>‹#›</a:t>
            </a:fld>
            <a:endParaRPr lang="ar-DZ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11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33452" y="1214367"/>
            <a:ext cx="3793678" cy="3349641"/>
          </a:xfrm>
        </p:spPr>
        <p:txBody>
          <a:bodyPr>
            <a:normAutofit fontScale="90000"/>
          </a:bodyPr>
          <a:lstStyle/>
          <a:p>
            <a:pPr algn="ctr"/>
            <a:r>
              <a:rPr lang="ar-SA" sz="5400" dirty="0" smtClean="0"/>
              <a:t>الدوال </a:t>
            </a:r>
            <a:r>
              <a:rPr lang="fr-FR" sz="5400" dirty="0" err="1" smtClean="0"/>
              <a:t>function</a:t>
            </a:r>
            <a:r>
              <a:rPr lang="fr-FR" sz="5400" dirty="0" smtClean="0"/>
              <a:t> </a:t>
            </a:r>
            <a:r>
              <a:rPr lang="ar-SA" sz="5400" dirty="0" smtClean="0"/>
              <a:t/>
            </a:r>
            <a:br>
              <a:rPr lang="ar-SA" sz="5400" dirty="0" smtClean="0"/>
            </a:br>
            <a:r>
              <a:rPr lang="ar-SA" sz="5400" dirty="0" smtClean="0"/>
              <a:t>في </a:t>
            </a:r>
            <a:br>
              <a:rPr lang="ar-SA" sz="5400" dirty="0" smtClean="0"/>
            </a:br>
            <a:r>
              <a:rPr lang="fr-FR" sz="5400" dirty="0" smtClean="0"/>
              <a:t>Python</a:t>
            </a:r>
            <a:endParaRPr lang="ar-DZ" sz="5400" dirty="0"/>
          </a:p>
        </p:txBody>
      </p:sp>
    </p:spTree>
    <p:extLst>
      <p:ext uri="{BB962C8B-B14F-4D97-AF65-F5344CB8AC3E}">
        <p14:creationId xmlns:p14="http://schemas.microsoft.com/office/powerpoint/2010/main" val="415506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1008306"/>
            <a:ext cx="8770571" cy="1120755"/>
          </a:xfrm>
        </p:spPr>
        <p:txBody>
          <a:bodyPr>
            <a:normAutofit/>
          </a:bodyPr>
          <a:lstStyle/>
          <a:p>
            <a:pPr algn="ctr"/>
            <a:r>
              <a:rPr lang="ar-SA" sz="5400" b="1" dirty="0" smtClean="0">
                <a:solidFill>
                  <a:schemeClr val="accent2">
                    <a:lumMod val="75000"/>
                  </a:schemeClr>
                </a:solidFill>
              </a:rPr>
              <a:t>أنواع الدوال </a:t>
            </a:r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</a:rPr>
              <a:t>function</a:t>
            </a:r>
            <a:r>
              <a:rPr lang="ar-SA" sz="5400" b="1" dirty="0" smtClean="0">
                <a:solidFill>
                  <a:schemeClr val="accent2">
                    <a:lumMod val="75000"/>
                  </a:schemeClr>
                </a:solidFill>
              </a:rPr>
              <a:t> في بايثون</a:t>
            </a:r>
            <a:endParaRPr lang="ar-DZ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33700" y="2286000"/>
            <a:ext cx="8770571" cy="44069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ar-SA" sz="3200" dirty="0" smtClean="0"/>
              <a:t>هناك أربعة أنواع أساسية هي:</a:t>
            </a:r>
            <a:endParaRPr lang="en-US" sz="3200" dirty="0"/>
          </a:p>
          <a:p>
            <a:pPr marL="0" indent="0">
              <a:buNone/>
            </a:pPr>
            <a:r>
              <a:rPr lang="ar-SA" sz="3200" dirty="0" smtClean="0"/>
              <a:t>    - الدوال العامة </a:t>
            </a:r>
            <a:r>
              <a:rPr lang="fr-FR" sz="3200" dirty="0" smtClean="0"/>
              <a:t>Global </a:t>
            </a:r>
            <a:r>
              <a:rPr lang="fr-FR" sz="3200" dirty="0" err="1" smtClean="0"/>
              <a:t>function</a:t>
            </a:r>
            <a:r>
              <a:rPr lang="ar-SA" sz="3200" dirty="0" smtClean="0"/>
              <a:t>: </a:t>
            </a:r>
            <a:r>
              <a:rPr lang="ar-SA" sz="3000" dirty="0" smtClean="0"/>
              <a:t>يمكن الوصول إليها من أي مكون في البرنامج فهي عام بالنسبة لنفس الملف المودودة فيه</a:t>
            </a:r>
            <a:endParaRPr lang="ar-SA" sz="3000" dirty="0" smtClean="0"/>
          </a:p>
          <a:p>
            <a:pPr marL="0" indent="0">
              <a:buNone/>
            </a:pPr>
            <a:r>
              <a:rPr lang="ar-SA" sz="3200" dirty="0" smtClean="0"/>
              <a:t>    - الدوال المحلية </a:t>
            </a:r>
            <a:r>
              <a:rPr lang="en-US" sz="3200" dirty="0" smtClean="0"/>
              <a:t>Local function</a:t>
            </a:r>
            <a:r>
              <a:rPr lang="ar-SA" sz="3200" dirty="0" smtClean="0"/>
              <a:t>: </a:t>
            </a:r>
            <a:r>
              <a:rPr lang="ar-SA" sz="3000" dirty="0" smtClean="0"/>
              <a:t>يتم تعريفها داخل دالة أخرى، فهي مرئية فقط داخل هذه الدالة ولا فائدة منها خارجها</a:t>
            </a:r>
            <a:endParaRPr lang="ar-SA" sz="3200" dirty="0" smtClean="0"/>
          </a:p>
          <a:p>
            <a:pPr marL="0" indent="0">
              <a:buNone/>
            </a:pPr>
            <a:r>
              <a:rPr lang="ar-SA" sz="3200" dirty="0" smtClean="0"/>
              <a:t>    - الدوال المجهولة</a:t>
            </a:r>
            <a:r>
              <a:rPr lang="en-US" sz="3200" dirty="0" smtClean="0"/>
              <a:t>lambda </a:t>
            </a:r>
            <a:r>
              <a:rPr lang="ar-SA" sz="3200" dirty="0" smtClean="0"/>
              <a:t>:</a:t>
            </a:r>
            <a:r>
              <a:rPr lang="ar-SA" sz="3000" dirty="0" smtClean="0"/>
              <a:t>هي تعبيرات يمكن انشاؤها في نقطة استخدامها وهي محدودة أكثر بكثير من الدوال العادية</a:t>
            </a:r>
            <a:endParaRPr lang="ar-SA" sz="3200" dirty="0" smtClean="0"/>
          </a:p>
          <a:p>
            <a:pPr marL="0" indent="0">
              <a:buNone/>
            </a:pPr>
            <a:r>
              <a:rPr lang="ar-SA" sz="3200" dirty="0" smtClean="0"/>
              <a:t>    - </a:t>
            </a:r>
            <a:r>
              <a:rPr lang="en-US" sz="3200" dirty="0" smtClean="0"/>
              <a:t>:Methods</a:t>
            </a:r>
            <a:r>
              <a:rPr lang="ar-SA" sz="3200" dirty="0" smtClean="0"/>
              <a:t> </a:t>
            </a:r>
            <a:r>
              <a:rPr lang="ar-SA" sz="3000" dirty="0" smtClean="0"/>
              <a:t>دوال ترتبط بنوع بيانات معين، تتضح طريقة عملها في البرمجة كائنية التوجه في بايثون</a:t>
            </a:r>
            <a:endParaRPr lang="ar-SA" sz="3000" dirty="0" smtClean="0"/>
          </a:p>
          <a:p>
            <a:pPr marL="0" indent="0">
              <a:buNone/>
            </a:pPr>
            <a:endParaRPr lang="ar-DZ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070100" y="2129061"/>
            <a:ext cx="9634171" cy="6138639"/>
          </a:xfrm>
          <a:prstGeom prst="rect">
            <a:avLst/>
          </a:prstGeom>
        </p:spPr>
        <p:txBody>
          <a:bodyPr>
            <a:noAutofit/>
          </a:bodyPr>
          <a:lstStyle>
            <a:lvl1pPr marL="32004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ar-SA" sz="3600" dirty="0" smtClean="0"/>
          </a:p>
        </p:txBody>
      </p:sp>
    </p:spTree>
    <p:extLst>
      <p:ext uri="{BB962C8B-B14F-4D97-AF65-F5344CB8AC3E}">
        <p14:creationId xmlns:p14="http://schemas.microsoft.com/office/powerpoint/2010/main" val="50429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80084" y="2310063"/>
            <a:ext cx="6039853" cy="1299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الأستاذة: كــرم سميــة</a:t>
            </a:r>
            <a:endParaRPr lang="ar-DZ" sz="4400" b="1" dirty="0"/>
          </a:p>
        </p:txBody>
      </p:sp>
    </p:spTree>
    <p:extLst>
      <p:ext uri="{BB962C8B-B14F-4D97-AF65-F5344CB8AC3E}">
        <p14:creationId xmlns:p14="http://schemas.microsoft.com/office/powerpoint/2010/main" val="22858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1038245"/>
            <a:ext cx="8770571" cy="955655"/>
          </a:xfrm>
        </p:spPr>
        <p:txBody>
          <a:bodyPr>
            <a:normAutofit/>
          </a:bodyPr>
          <a:lstStyle/>
          <a:p>
            <a:pPr algn="ctr"/>
            <a:r>
              <a:rPr lang="ar-SA" sz="5400" b="1" dirty="0" smtClean="0">
                <a:solidFill>
                  <a:schemeClr val="accent2">
                    <a:lumMod val="75000"/>
                  </a:schemeClr>
                </a:solidFill>
              </a:rPr>
              <a:t>الدوال </a:t>
            </a:r>
            <a:r>
              <a:rPr lang="fr-FR" sz="5400" b="1" dirty="0" err="1" smtClean="0">
                <a:solidFill>
                  <a:schemeClr val="accent2">
                    <a:lumMod val="75000"/>
                  </a:schemeClr>
                </a:solidFill>
              </a:rPr>
              <a:t>function</a:t>
            </a:r>
            <a:r>
              <a:rPr lang="ar-SA" sz="5400" b="1" dirty="0" smtClean="0">
                <a:solidFill>
                  <a:schemeClr val="accent2">
                    <a:lumMod val="75000"/>
                  </a:schemeClr>
                </a:solidFill>
              </a:rPr>
              <a:t> في بايثون</a:t>
            </a:r>
            <a:endParaRPr lang="ar-DZ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0" y="2438400"/>
            <a:ext cx="10764471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5400" dirty="0">
                <a:cs typeface="+mj-cs"/>
              </a:rPr>
              <a:t> </a:t>
            </a:r>
            <a:r>
              <a:rPr lang="ar-SA" sz="5400" dirty="0" smtClean="0">
                <a:cs typeface="+mj-cs"/>
              </a:rPr>
              <a:t>  </a:t>
            </a:r>
            <a:r>
              <a:rPr lang="ar-SA" sz="3600" dirty="0" smtClean="0">
                <a:cs typeface="+mj-cs"/>
              </a:rPr>
              <a:t>هي </a:t>
            </a:r>
            <a:r>
              <a:rPr lang="ar-SA" sz="3600" dirty="0">
                <a:cs typeface="+mj-cs"/>
              </a:rPr>
              <a:t>كتلة من التعليمات البرمجية المنظمة القابلة لإعادة الاستخدام والتي يتم استخدامها لتنفيذ إجراء واحد.</a:t>
            </a:r>
            <a:endParaRPr lang="en-US" sz="3600" dirty="0">
              <a:cs typeface="+mj-cs"/>
            </a:endParaRPr>
          </a:p>
          <a:p>
            <a:pPr marL="0" indent="0">
              <a:buNone/>
            </a:pPr>
            <a:r>
              <a:rPr lang="ar-SA" sz="3600" dirty="0" smtClean="0">
                <a:cs typeface="+mj-cs"/>
              </a:rPr>
              <a:t>     يحتوى </a:t>
            </a:r>
            <a:r>
              <a:rPr lang="ar-SA" sz="3600" dirty="0">
                <a:cs typeface="+mj-cs"/>
              </a:rPr>
              <a:t>بايثون على مجموعة كبيرة من الدوال الجاهزة (</a:t>
            </a:r>
            <a:r>
              <a:rPr lang="fr-FR" sz="3600" dirty="0" err="1">
                <a:cs typeface="+mj-cs"/>
              </a:rPr>
              <a:t>built</a:t>
            </a:r>
            <a:r>
              <a:rPr lang="fr-FR" sz="3600" dirty="0">
                <a:cs typeface="+mj-cs"/>
              </a:rPr>
              <a:t>-in-</a:t>
            </a:r>
            <a:r>
              <a:rPr lang="fr-FR" sz="3600" dirty="0" err="1">
                <a:cs typeface="+mj-cs"/>
              </a:rPr>
              <a:t>function</a:t>
            </a:r>
            <a:r>
              <a:rPr lang="ar-SA" sz="3600" dirty="0">
                <a:cs typeface="+mj-cs"/>
              </a:rPr>
              <a:t>) التي استعملنا بعضها فعلا مثل: </a:t>
            </a:r>
            <a:r>
              <a:rPr lang="fr-FR" sz="3600" dirty="0" err="1">
                <a:cs typeface="+mj-cs"/>
              </a:rPr>
              <a:t>print</a:t>
            </a:r>
            <a:r>
              <a:rPr lang="fr-FR" sz="3600" dirty="0">
                <a:cs typeface="+mj-cs"/>
              </a:rPr>
              <a:t>(), min(), max() </a:t>
            </a:r>
            <a:r>
              <a:rPr lang="ar-SA" sz="3600" dirty="0">
                <a:cs typeface="+mj-cs"/>
              </a:rPr>
              <a:t> وغيرها، كما يمكن إنشاء دوال خاصة لتنفيذ مهمة محددة تسمى (</a:t>
            </a:r>
            <a:r>
              <a:rPr lang="fr-FR" sz="3600" dirty="0">
                <a:cs typeface="+mj-cs"/>
              </a:rPr>
              <a:t>user-</a:t>
            </a:r>
            <a:r>
              <a:rPr lang="fr-FR" sz="3600" dirty="0" err="1">
                <a:cs typeface="+mj-cs"/>
              </a:rPr>
              <a:t>defined</a:t>
            </a:r>
            <a:r>
              <a:rPr lang="ar-SA" sz="3600" dirty="0">
                <a:cs typeface="+mj-cs"/>
              </a:rPr>
              <a:t>)</a:t>
            </a:r>
            <a:endParaRPr lang="en-US" sz="3600" dirty="0">
              <a:cs typeface="+mj-cs"/>
            </a:endParaRPr>
          </a:p>
          <a:p>
            <a:pPr marL="0" indent="0">
              <a:buNone/>
            </a:pPr>
            <a:endParaRPr lang="ar-DZ" sz="4000" dirty="0"/>
          </a:p>
        </p:txBody>
      </p:sp>
    </p:spTree>
    <p:extLst>
      <p:ext uri="{BB962C8B-B14F-4D97-AF65-F5344CB8AC3E}">
        <p14:creationId xmlns:p14="http://schemas.microsoft.com/office/powerpoint/2010/main" val="366627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600" y="1101745"/>
            <a:ext cx="8770571" cy="1247755"/>
          </a:xfrm>
        </p:spPr>
        <p:txBody>
          <a:bodyPr>
            <a:normAutofit/>
          </a:bodyPr>
          <a:lstStyle/>
          <a:p>
            <a:pPr algn="ctr"/>
            <a:r>
              <a:rPr lang="ar-SA" sz="5400" b="1" dirty="0" smtClean="0">
                <a:solidFill>
                  <a:schemeClr val="accent2">
                    <a:lumMod val="75000"/>
                  </a:schemeClr>
                </a:solidFill>
              </a:rPr>
              <a:t>أهمية استخدام الدوال في بايثون</a:t>
            </a:r>
            <a:endParaRPr lang="ar-DZ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2349500"/>
            <a:ext cx="11437571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2800" dirty="0" smtClean="0"/>
              <a:t>     * </a:t>
            </a:r>
            <a:r>
              <a:rPr lang="ar-SA" sz="2800" b="1" dirty="0"/>
              <a:t>إعادة استخدام الكود: </a:t>
            </a:r>
            <a:r>
              <a:rPr lang="ar-SA" sz="2800" dirty="0"/>
              <a:t>عند كتابة دالة تقوم بتنفيذ مهمة محددة فإننا نستطيع إعادة استخدام هذه الدالة عدة مرات في البرنامج دون الحاجة لتكرار الكتابة. فقط عن طريق استدعاء الدالة المعنية</a:t>
            </a:r>
            <a:r>
              <a:rPr lang="ar-SA" sz="2800" dirty="0" smtClean="0"/>
              <a:t>.</a:t>
            </a:r>
            <a:endParaRPr lang="ar-SA" sz="2800" dirty="0"/>
          </a:p>
          <a:p>
            <a:pPr marL="0" indent="0">
              <a:buNone/>
            </a:pPr>
            <a:r>
              <a:rPr lang="ar-SA" sz="2800" dirty="0"/>
              <a:t> </a:t>
            </a:r>
            <a:r>
              <a:rPr lang="ar-SA" sz="2800" dirty="0" smtClean="0"/>
              <a:t>    * </a:t>
            </a:r>
            <a:r>
              <a:rPr lang="ar-SA" sz="2800" b="1" dirty="0"/>
              <a:t>التنظيم والهيكلة: </a:t>
            </a:r>
            <a:r>
              <a:rPr lang="ar-SA" sz="2800" dirty="0"/>
              <a:t>إن تنظيم الكود وكتابته في شكل وحدات صغيرة تؤدي مهام واضحة(دوال) يحسن هيكلة البرنامج ويساعد في تطويره وجعله قابلا للتوسع والصيانة مستقبلا. </a:t>
            </a:r>
            <a:endParaRPr lang="en-US" sz="2800" dirty="0"/>
          </a:p>
          <a:p>
            <a:pPr marL="0" indent="0">
              <a:buNone/>
            </a:pPr>
            <a:r>
              <a:rPr lang="ar-SA" sz="2800" dirty="0" smtClean="0"/>
              <a:t>     * </a:t>
            </a:r>
            <a:r>
              <a:rPr lang="ar-SA" sz="2800" b="1" dirty="0" smtClean="0"/>
              <a:t>التجريب </a:t>
            </a:r>
            <a:r>
              <a:rPr lang="ar-SA" sz="2800" b="1" dirty="0"/>
              <a:t>والاختبار: </a:t>
            </a:r>
            <a:r>
              <a:rPr lang="ar-SA" sz="2800" dirty="0"/>
              <a:t>يمكن استخدام الدوال من اختبار أجزاء معينة من البرنامج بشكل منفصل عوض اختبار البرنامج ككل للتحقق من صحته؛ وهو ما يسرع عملية التجريب والتصحيح.</a:t>
            </a:r>
            <a:endParaRPr lang="en-US" sz="2800" dirty="0"/>
          </a:p>
          <a:p>
            <a:pPr marL="0" indent="0">
              <a:buNone/>
            </a:pPr>
            <a:r>
              <a:rPr lang="ar-SA" sz="2800" dirty="0" smtClean="0"/>
              <a:t>     * </a:t>
            </a:r>
            <a:r>
              <a:rPr lang="ar-SA" sz="2800" b="1" dirty="0" smtClean="0"/>
              <a:t>التبسيط </a:t>
            </a:r>
            <a:r>
              <a:rPr lang="ar-SA" sz="2800" b="1" dirty="0"/>
              <a:t>والقراءة: </a:t>
            </a:r>
            <a:r>
              <a:rPr lang="ar-SA" sz="2800" dirty="0"/>
              <a:t>تمكن الدوال من تجزئة البرنامج إلى وحدات صغيرة تعبر عن مفهوم واحد، كما أن تسمية الدوال بأسماء تعكس وظيفتها واستعمال التعليقات يجعل الكود واضحا وسهل الفهم. </a:t>
            </a:r>
            <a:endParaRPr lang="ar-DZ" sz="4800" dirty="0"/>
          </a:p>
        </p:txBody>
      </p:sp>
    </p:spTree>
    <p:extLst>
      <p:ext uri="{BB962C8B-B14F-4D97-AF65-F5344CB8AC3E}">
        <p14:creationId xmlns:p14="http://schemas.microsoft.com/office/powerpoint/2010/main" val="425826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3400" y="962045"/>
            <a:ext cx="8770571" cy="1133455"/>
          </a:xfrm>
        </p:spPr>
        <p:txBody>
          <a:bodyPr>
            <a:normAutofit/>
          </a:bodyPr>
          <a:lstStyle/>
          <a:p>
            <a:pPr algn="ctr"/>
            <a:r>
              <a:rPr lang="ar-SA" sz="5400" b="1" dirty="0" smtClean="0">
                <a:solidFill>
                  <a:schemeClr val="accent2">
                    <a:lumMod val="75000"/>
                  </a:schemeClr>
                </a:solidFill>
              </a:rPr>
              <a:t>تعريف دالة جديدة في بايثون</a:t>
            </a:r>
            <a:endParaRPr lang="ar-DZ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2260600"/>
            <a:ext cx="11069271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2800" dirty="0" smtClean="0"/>
              <a:t>    </a:t>
            </a:r>
            <a:r>
              <a:rPr lang="ar-SA" sz="3200" dirty="0" smtClean="0"/>
              <a:t>الشكل </a:t>
            </a:r>
            <a:r>
              <a:rPr lang="ar-SA" sz="3200" dirty="0"/>
              <a:t>الأساسي لتعريف أي دالة في بايثون هو كالتالي:</a:t>
            </a:r>
            <a:endParaRPr lang="en-US" sz="3200" dirty="0"/>
          </a:p>
          <a:p>
            <a:pPr marL="0" indent="0" algn="l">
              <a:buNone/>
            </a:pPr>
            <a:endParaRPr lang="ar-SA" sz="2800" dirty="0" smtClean="0"/>
          </a:p>
          <a:p>
            <a:pPr marL="0" indent="0" algn="l">
              <a:buNone/>
            </a:pPr>
            <a:endParaRPr lang="ar-SA" sz="2800" dirty="0"/>
          </a:p>
          <a:p>
            <a:pPr marL="0" indent="0" algn="l">
              <a:buNone/>
            </a:pPr>
            <a:endParaRPr lang="ar-SA" sz="2800" dirty="0" smtClean="0"/>
          </a:p>
          <a:p>
            <a:pPr marL="0" indent="0" algn="l">
              <a:buNone/>
            </a:pPr>
            <a:endParaRPr lang="ar-SA" sz="1200" dirty="0"/>
          </a:p>
          <a:p>
            <a:pPr marL="0" indent="0">
              <a:buNone/>
            </a:pPr>
            <a:r>
              <a:rPr lang="ar-SA" sz="2800" dirty="0" smtClean="0"/>
              <a:t>      </a:t>
            </a:r>
            <a:r>
              <a:rPr lang="ar-SA" sz="3200" dirty="0" smtClean="0"/>
              <a:t>يجب </a:t>
            </a:r>
            <a:r>
              <a:rPr lang="ar-SA" sz="3200" dirty="0"/>
              <a:t>وضع 4 مسافات فارغة قبل الأوامر التي توضع في الدالة حتى يعرف مفسر بايثون </a:t>
            </a:r>
            <a:r>
              <a:rPr lang="ar-SA" sz="3200" dirty="0" smtClean="0"/>
              <a:t>أن </a:t>
            </a:r>
            <a:r>
              <a:rPr lang="ar-SA" sz="3200" dirty="0"/>
              <a:t>هذه الأوامر موجودة داخل الدالة، ويستحسن إضافة سطرين فارغين بعد الانتهاء من تعريف الدالة</a:t>
            </a:r>
            <a:r>
              <a:rPr lang="ar-SA" sz="3200" dirty="0" smtClean="0"/>
              <a:t>.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3175000" y="2959100"/>
            <a:ext cx="5981700" cy="2057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CA" sz="2800" dirty="0" err="1" smtClean="0">
                <a:solidFill>
                  <a:schemeClr val="tx1"/>
                </a:solidFill>
                <a:cs typeface="+mj-cs"/>
              </a:rPr>
              <a:t>def</a:t>
            </a:r>
            <a:r>
              <a:rPr lang="ar-SA" sz="2800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en-CA" sz="2800" dirty="0" err="1" smtClean="0">
                <a:solidFill>
                  <a:schemeClr val="tx1"/>
                </a:solidFill>
                <a:cs typeface="+mj-cs"/>
              </a:rPr>
              <a:t>functionname</a:t>
            </a:r>
            <a:r>
              <a:rPr lang="en-US" sz="2800" dirty="0">
                <a:solidFill>
                  <a:schemeClr val="tx1"/>
                </a:solidFill>
                <a:cs typeface="+mj-cs"/>
              </a:rPr>
              <a:t>(parameters) </a:t>
            </a:r>
            <a:r>
              <a:rPr lang="en-US" sz="2800" dirty="0" smtClean="0">
                <a:solidFill>
                  <a:schemeClr val="tx1"/>
                </a:solidFill>
                <a:cs typeface="+mj-cs"/>
              </a:rPr>
              <a:t>: </a:t>
            </a:r>
            <a:endParaRPr lang="en-US" sz="2800" dirty="0">
              <a:solidFill>
                <a:schemeClr val="tx1"/>
              </a:solidFill>
              <a:cs typeface="+mj-cs"/>
            </a:endParaRPr>
          </a:p>
          <a:p>
            <a:r>
              <a:rPr lang="en-US" sz="2800" dirty="0">
                <a:solidFill>
                  <a:schemeClr val="tx1"/>
                </a:solidFill>
                <a:cs typeface="+mj-cs"/>
              </a:rPr>
              <a:t>     ”””</a:t>
            </a:r>
            <a:r>
              <a:rPr lang="en-US" sz="2800" dirty="0" err="1">
                <a:solidFill>
                  <a:schemeClr val="tx1"/>
                </a:solidFill>
                <a:cs typeface="+mj-cs"/>
              </a:rPr>
              <a:t>docstring</a:t>
            </a:r>
            <a:r>
              <a:rPr lang="en-US" sz="2800" dirty="0">
                <a:solidFill>
                  <a:schemeClr val="tx1"/>
                </a:solidFill>
                <a:cs typeface="+mj-cs"/>
              </a:rPr>
              <a:t> ”””</a:t>
            </a:r>
            <a:r>
              <a:rPr lang="ar-SA" sz="2800" dirty="0">
                <a:solidFill>
                  <a:schemeClr val="tx1"/>
                </a:solidFill>
                <a:cs typeface="+mj-cs"/>
              </a:rPr>
              <a:t>   </a:t>
            </a:r>
            <a:endParaRPr lang="en-US" sz="2800" dirty="0">
              <a:solidFill>
                <a:schemeClr val="tx1"/>
              </a:solidFill>
              <a:cs typeface="+mj-cs"/>
            </a:endParaRPr>
          </a:p>
          <a:p>
            <a:r>
              <a:rPr lang="en-US" sz="2800" dirty="0">
                <a:solidFill>
                  <a:schemeClr val="tx1"/>
                </a:solidFill>
                <a:cs typeface="+mj-cs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cs typeface="+mj-cs"/>
              </a:rPr>
              <a:t>   function-suit  </a:t>
            </a:r>
            <a:endParaRPr lang="en-US" sz="2800" dirty="0">
              <a:solidFill>
                <a:schemeClr val="tx1"/>
              </a:solidFill>
              <a:cs typeface="+mj-cs"/>
            </a:endParaRPr>
          </a:p>
          <a:p>
            <a:r>
              <a:rPr lang="en-US" sz="2800" dirty="0">
                <a:solidFill>
                  <a:schemeClr val="tx1"/>
                </a:solidFill>
                <a:cs typeface="+mj-cs"/>
              </a:rPr>
              <a:t>    return</a:t>
            </a:r>
          </a:p>
          <a:p>
            <a:pPr algn="ctr"/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292931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2082800" y="986060"/>
            <a:ext cx="9634171" cy="6138639"/>
          </a:xfrm>
          <a:prstGeom prst="rect">
            <a:avLst/>
          </a:prstGeom>
        </p:spPr>
        <p:txBody>
          <a:bodyPr>
            <a:noAutofit/>
          </a:bodyPr>
          <a:lstStyle>
            <a:lvl1pPr marL="32004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endParaRPr lang="ar-SA" sz="3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76936" y="546100"/>
            <a:ext cx="10477500" cy="58547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DZ" dirty="0"/>
          </a:p>
        </p:txBody>
      </p:sp>
      <p:sp>
        <p:nvSpPr>
          <p:cNvPr id="5" name="TextBox 4"/>
          <p:cNvSpPr txBox="1"/>
          <p:nvPr/>
        </p:nvSpPr>
        <p:spPr>
          <a:xfrm>
            <a:off x="589329" y="2146300"/>
            <a:ext cx="10477500" cy="58547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DZ" dirty="0"/>
          </a:p>
        </p:txBody>
      </p:sp>
      <p:sp>
        <p:nvSpPr>
          <p:cNvPr id="6" name="TextBox 5"/>
          <p:cNvSpPr txBox="1"/>
          <p:nvPr/>
        </p:nvSpPr>
        <p:spPr>
          <a:xfrm>
            <a:off x="1772871" y="546100"/>
            <a:ext cx="9944100" cy="60939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000" dirty="0" smtClean="0">
                <a:cs typeface="+mj-cs"/>
              </a:rPr>
              <a:t>حيث نميز مايلي:</a:t>
            </a:r>
          </a:p>
          <a:p>
            <a:pPr algn="r" rtl="1"/>
            <a:endParaRPr lang="en-US" sz="3000" dirty="0" smtClean="0">
              <a:cs typeface="+mj-cs"/>
            </a:endParaRPr>
          </a:p>
          <a:p>
            <a:pPr algn="r" rtl="1"/>
            <a:r>
              <a:rPr lang="en-US" sz="3000" dirty="0" err="1" smtClean="0">
                <a:cs typeface="+mj-cs"/>
              </a:rPr>
              <a:t>def</a:t>
            </a:r>
            <a:r>
              <a:rPr lang="en-US" sz="3000" dirty="0" smtClean="0">
                <a:cs typeface="+mj-cs"/>
              </a:rPr>
              <a:t>    </a:t>
            </a:r>
            <a:r>
              <a:rPr lang="ar-SA" sz="3000" dirty="0" smtClean="0">
                <a:cs typeface="+mj-cs"/>
              </a:rPr>
              <a:t>: </a:t>
            </a:r>
            <a:r>
              <a:rPr lang="ar-SA" sz="3000" dirty="0">
                <a:cs typeface="+mj-cs"/>
              </a:rPr>
              <a:t>تستخدم لتعريف دالة </a:t>
            </a:r>
            <a:r>
              <a:rPr lang="ar-SA" sz="3000" dirty="0" smtClean="0">
                <a:cs typeface="+mj-cs"/>
              </a:rPr>
              <a:t>جديدة</a:t>
            </a:r>
            <a:endParaRPr lang="en-US" sz="3000" dirty="0">
              <a:cs typeface="+mj-cs"/>
            </a:endParaRPr>
          </a:p>
          <a:p>
            <a:pPr algn="r" rtl="1"/>
            <a:r>
              <a:rPr lang="en-US" sz="3000" dirty="0" err="1" smtClean="0">
                <a:cs typeface="+mj-cs"/>
              </a:rPr>
              <a:t>Functionname</a:t>
            </a:r>
            <a:r>
              <a:rPr lang="en-US" sz="3000" dirty="0" smtClean="0">
                <a:cs typeface="+mj-cs"/>
              </a:rPr>
              <a:t>    </a:t>
            </a:r>
            <a:r>
              <a:rPr lang="ar-SA" sz="3000" dirty="0" smtClean="0">
                <a:cs typeface="+mj-cs"/>
              </a:rPr>
              <a:t>: </a:t>
            </a:r>
            <a:r>
              <a:rPr lang="ar-SA" sz="3000" dirty="0">
                <a:cs typeface="+mj-cs"/>
              </a:rPr>
              <a:t>تحمل الاسم الذي نريد إعطاءه للدالة، والذي من خلاله يمكن </a:t>
            </a:r>
            <a:r>
              <a:rPr lang="ar-SA" sz="3000" dirty="0" smtClean="0">
                <a:cs typeface="+mj-cs"/>
              </a:rPr>
              <a:t>استدعاؤها</a:t>
            </a:r>
            <a:endParaRPr lang="en-US" sz="3000" dirty="0">
              <a:cs typeface="+mj-cs"/>
            </a:endParaRPr>
          </a:p>
          <a:p>
            <a:pPr algn="r" rtl="1"/>
            <a:r>
              <a:rPr lang="en-US" sz="3000" dirty="0" smtClean="0">
                <a:cs typeface="+mj-cs"/>
              </a:rPr>
              <a:t>function-suit    </a:t>
            </a:r>
            <a:r>
              <a:rPr lang="ar-SA" sz="3000" dirty="0" smtClean="0">
                <a:cs typeface="+mj-cs"/>
              </a:rPr>
              <a:t>: </a:t>
            </a:r>
            <a:r>
              <a:rPr lang="ar-SA" sz="3000" dirty="0">
                <a:cs typeface="+mj-cs"/>
              </a:rPr>
              <a:t>هي مجموعة الأوامر التي نضعها في الدالة وتنفذ عند استدعائها</a:t>
            </a:r>
            <a:endParaRPr lang="en-US" sz="3000" dirty="0">
              <a:cs typeface="+mj-cs"/>
            </a:endParaRPr>
          </a:p>
          <a:p>
            <a:pPr algn="r" rtl="1"/>
            <a:r>
              <a:rPr lang="en-US" sz="3000" dirty="0" smtClean="0">
                <a:cs typeface="+mj-cs"/>
              </a:rPr>
              <a:t>:Parameters    </a:t>
            </a:r>
            <a:r>
              <a:rPr lang="ar-SA" sz="3000" dirty="0" smtClean="0">
                <a:cs typeface="+mj-cs"/>
              </a:rPr>
              <a:t> </a:t>
            </a:r>
            <a:r>
              <a:rPr lang="ar-SA" sz="3000" dirty="0">
                <a:cs typeface="+mj-cs"/>
              </a:rPr>
              <a:t>نضع فيها متغيرات نمرر لها قيم عند استدعاء الدالة، يعتبر متغير محلي </a:t>
            </a:r>
            <a:r>
              <a:rPr lang="ar-SA" sz="3000" dirty="0" smtClean="0">
                <a:cs typeface="+mj-cs"/>
              </a:rPr>
              <a:t>-</a:t>
            </a:r>
            <a:r>
              <a:rPr lang="en-US" sz="3000" dirty="0" smtClean="0">
                <a:cs typeface="+mj-cs"/>
              </a:rPr>
              <a:t>-Local </a:t>
            </a:r>
            <a:r>
              <a:rPr lang="en-US" sz="3000" dirty="0">
                <a:cs typeface="+mj-cs"/>
              </a:rPr>
              <a:t>variable</a:t>
            </a:r>
            <a:r>
              <a:rPr lang="ar-SA" sz="3000" dirty="0">
                <a:cs typeface="+mj-cs"/>
              </a:rPr>
              <a:t> بالنسبة للدالة حيث لا يمكن الوصول إليه من خارجها</a:t>
            </a:r>
            <a:endParaRPr lang="en-US" sz="3000" dirty="0">
              <a:cs typeface="+mj-cs"/>
            </a:endParaRPr>
          </a:p>
          <a:p>
            <a:pPr algn="r" rtl="1"/>
            <a:r>
              <a:rPr lang="en-US" sz="3000" dirty="0">
                <a:cs typeface="+mj-cs"/>
              </a:rPr>
              <a:t>“””</a:t>
            </a:r>
            <a:r>
              <a:rPr lang="en-US" sz="3000" dirty="0" err="1">
                <a:cs typeface="+mj-cs"/>
              </a:rPr>
              <a:t>docstring</a:t>
            </a:r>
            <a:r>
              <a:rPr lang="en-US" sz="3000" dirty="0" smtClean="0">
                <a:cs typeface="+mj-cs"/>
              </a:rPr>
              <a:t>”””    </a:t>
            </a:r>
            <a:r>
              <a:rPr lang="ar-SA" sz="3000" dirty="0" smtClean="0">
                <a:cs typeface="+mj-cs"/>
              </a:rPr>
              <a:t>: </a:t>
            </a:r>
            <a:r>
              <a:rPr lang="ar-SA" sz="3000" dirty="0">
                <a:cs typeface="+mj-cs"/>
              </a:rPr>
              <a:t>نضع النص الذي يفسر ما تفعله الدالة بشكل مختصر</a:t>
            </a:r>
            <a:endParaRPr lang="en-US" sz="3000" dirty="0">
              <a:cs typeface="+mj-cs"/>
            </a:endParaRPr>
          </a:p>
          <a:p>
            <a:pPr algn="r" rtl="1"/>
            <a:r>
              <a:rPr lang="en-US" sz="3000" dirty="0">
                <a:cs typeface="+mj-cs"/>
              </a:rPr>
              <a:t>return</a:t>
            </a:r>
            <a:r>
              <a:rPr lang="ar-SA" sz="3000" dirty="0">
                <a:cs typeface="+mj-cs"/>
              </a:rPr>
              <a:t> تستخدم لجعل الدالة ترجع القيمة التي نضعها بعدها إلى المكان الذي تم استدعاؤها منه</a:t>
            </a:r>
            <a:endParaRPr lang="en-US" sz="30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1714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6100" y="393700"/>
            <a:ext cx="8458200" cy="4889500"/>
          </a:xfrm>
        </p:spPr>
        <p:txBody>
          <a:bodyPr/>
          <a:lstStyle/>
          <a:p>
            <a:r>
              <a:rPr lang="ar-SA" sz="2800" dirty="0" smtClean="0"/>
              <a:t>لاحظ أنه:</a:t>
            </a:r>
          </a:p>
          <a:p>
            <a:r>
              <a:rPr lang="ar-SA" sz="2800" dirty="0" smtClean="0"/>
              <a:t>لا </a:t>
            </a:r>
            <a:r>
              <a:rPr lang="ar-SA" sz="2800" dirty="0"/>
              <a:t>يمكن إنشاء دالة وتركها فارغة، وإذا كان لدينا تعريف دالة بدون محتوى لسبب ما فيجب استخدام عبارة المرور(</a:t>
            </a:r>
            <a:r>
              <a:rPr lang="fr-FR" sz="2800" dirty="0" err="1"/>
              <a:t>pass</a:t>
            </a:r>
            <a:r>
              <a:rPr lang="ar-SA" sz="2800" dirty="0"/>
              <a:t>) لتجنب حدوث خطأ.</a:t>
            </a:r>
            <a:endParaRPr lang="en-US" sz="2800" dirty="0"/>
          </a:p>
          <a:p>
            <a:endParaRPr lang="ar-DZ" dirty="0"/>
          </a:p>
        </p:txBody>
      </p:sp>
      <p:sp>
        <p:nvSpPr>
          <p:cNvPr id="5" name="Chevron 4"/>
          <p:cNvSpPr/>
          <p:nvPr/>
        </p:nvSpPr>
        <p:spPr>
          <a:xfrm rot="10800000">
            <a:off x="9156700" y="1231900"/>
            <a:ext cx="635000" cy="6350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3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1008306"/>
            <a:ext cx="8770571" cy="1120755"/>
          </a:xfrm>
        </p:spPr>
        <p:txBody>
          <a:bodyPr>
            <a:normAutofit/>
          </a:bodyPr>
          <a:lstStyle/>
          <a:p>
            <a:pPr algn="ctr"/>
            <a:r>
              <a:rPr lang="ar-SA" sz="5400" b="1" dirty="0" smtClean="0">
                <a:solidFill>
                  <a:schemeClr val="accent2">
                    <a:lumMod val="75000"/>
                  </a:schemeClr>
                </a:solidFill>
              </a:rPr>
              <a:t>قواعد تسمية الدوال </a:t>
            </a:r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</a:rPr>
              <a:t>function</a:t>
            </a:r>
            <a:endParaRPr lang="ar-DZ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33700" y="2286000"/>
            <a:ext cx="8770571" cy="44069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SA" sz="3200" dirty="0" smtClean="0"/>
              <a:t>     عند </a:t>
            </a:r>
            <a:r>
              <a:rPr lang="ar-SA" sz="3200" dirty="0"/>
              <a:t>تسمية الدوال في بايثون ينبغي التقيد ببعض </a:t>
            </a:r>
            <a:r>
              <a:rPr lang="ar-SA" sz="3200" dirty="0" smtClean="0"/>
              <a:t>الشروط:</a:t>
            </a:r>
            <a:endParaRPr lang="en-US" sz="3200" dirty="0"/>
          </a:p>
          <a:p>
            <a:pPr marL="0" indent="0">
              <a:buNone/>
            </a:pPr>
            <a:r>
              <a:rPr lang="ar-SA" sz="2800" dirty="0" smtClean="0"/>
              <a:t>- </a:t>
            </a:r>
            <a:r>
              <a:rPr lang="ar-SA" sz="2800" dirty="0"/>
              <a:t>عند تسمية الدوال في بايثون ينبغي التقيد ببعض النقاط:</a:t>
            </a:r>
            <a:endParaRPr lang="en-US" sz="2800" dirty="0"/>
          </a:p>
          <a:p>
            <a:pPr marL="0" indent="0">
              <a:buNone/>
            </a:pPr>
            <a:r>
              <a:rPr lang="ar-SA" sz="2800" dirty="0"/>
              <a:t>- يجب أن يبدأ اسم الدالة بحرف صغير</a:t>
            </a:r>
            <a:endParaRPr lang="en-US" sz="2800" dirty="0"/>
          </a:p>
          <a:p>
            <a:pPr marL="0" indent="0">
              <a:buNone/>
            </a:pPr>
            <a:r>
              <a:rPr lang="ar-SA" sz="2800" dirty="0"/>
              <a:t>- يمكن استخدام الحروف الصغيرة والكبيرة والأرقام والشرطة السفلية في اسم الدالة</a:t>
            </a:r>
            <a:endParaRPr lang="en-US" sz="2800" dirty="0"/>
          </a:p>
          <a:p>
            <a:pPr marL="0" indent="0">
              <a:buNone/>
            </a:pPr>
            <a:r>
              <a:rPr lang="ar-SA" sz="2800" dirty="0"/>
              <a:t>- يمكن استخدام الأسماء الوصفية والواضحة للدوال لتوضيح وظيفتها</a:t>
            </a:r>
            <a:endParaRPr lang="en-US" sz="2800" dirty="0"/>
          </a:p>
          <a:p>
            <a:pPr marL="0" indent="0">
              <a:buNone/>
            </a:pPr>
            <a:r>
              <a:rPr lang="ar-SA" sz="2800" dirty="0"/>
              <a:t>- يحظر استخدام أسماء الدوال المحجوزة في بايثون مثل </a:t>
            </a:r>
            <a:r>
              <a:rPr lang="fr-FR" sz="2800" dirty="0" err="1"/>
              <a:t>print</a:t>
            </a:r>
            <a:r>
              <a:rPr lang="fr-FR" sz="2800" dirty="0"/>
              <a:t>(), input()</a:t>
            </a:r>
            <a:r>
              <a:rPr lang="ar-SA" sz="2800" dirty="0"/>
              <a:t> في الدوال الخاصة</a:t>
            </a:r>
            <a:endParaRPr lang="en-US" sz="2800" dirty="0"/>
          </a:p>
          <a:p>
            <a:pPr marL="0" indent="0">
              <a:buNone/>
            </a:pPr>
            <a:endParaRPr lang="ar-SA" sz="320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070100" y="2129061"/>
            <a:ext cx="9634171" cy="6138639"/>
          </a:xfrm>
          <a:prstGeom prst="rect">
            <a:avLst/>
          </a:prstGeom>
        </p:spPr>
        <p:txBody>
          <a:bodyPr>
            <a:noAutofit/>
          </a:bodyPr>
          <a:lstStyle>
            <a:lvl1pPr marL="32004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ar-SA" sz="3600" dirty="0" smtClean="0"/>
          </a:p>
        </p:txBody>
      </p:sp>
    </p:spTree>
    <p:extLst>
      <p:ext uri="{BB962C8B-B14F-4D97-AF65-F5344CB8AC3E}">
        <p14:creationId xmlns:p14="http://schemas.microsoft.com/office/powerpoint/2010/main" val="28204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3400" y="585359"/>
            <a:ext cx="8770571" cy="617294"/>
          </a:xfrm>
        </p:spPr>
        <p:txBody>
          <a:bodyPr>
            <a:normAutofit fontScale="90000"/>
          </a:bodyPr>
          <a:lstStyle/>
          <a:p>
            <a:pPr algn="r"/>
            <a:r>
              <a:rPr lang="ar-SA" sz="3600" b="1" dirty="0" smtClean="0">
                <a:solidFill>
                  <a:schemeClr val="accent2">
                    <a:lumMod val="75000"/>
                  </a:schemeClr>
                </a:solidFill>
              </a:rPr>
              <a:t>مثال توضيحي:</a:t>
            </a:r>
            <a:endParaRPr lang="ar-DZ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7400" y="2260600"/>
            <a:ext cx="11056571" cy="4597400"/>
          </a:xfrm>
        </p:spPr>
        <p:txBody>
          <a:bodyPr>
            <a:normAutofit fontScale="47500" lnSpcReduction="20000"/>
          </a:bodyPr>
          <a:lstStyle/>
          <a:p>
            <a:pPr marL="0" indent="0" algn="l">
              <a:buNone/>
            </a:pPr>
            <a:r>
              <a:rPr lang="en-US" sz="5700" dirty="0" err="1" smtClean="0"/>
              <a:t>def</a:t>
            </a:r>
            <a:r>
              <a:rPr lang="en-US" sz="5700" dirty="0" smtClean="0"/>
              <a:t> greeting(name):</a:t>
            </a:r>
          </a:p>
          <a:p>
            <a:pPr marL="0" indent="0" algn="l">
              <a:buNone/>
            </a:pPr>
            <a:r>
              <a:rPr lang="en-US" sz="5700" dirty="0" smtClean="0"/>
              <a:t>    “”” This function print hello message based on the specified name”””</a:t>
            </a:r>
          </a:p>
          <a:p>
            <a:pPr marL="0" indent="0" algn="l">
              <a:buNone/>
            </a:pPr>
            <a:r>
              <a:rPr lang="en-US" sz="5700" dirty="0" smtClean="0"/>
              <a:t>    print(‘  Hello ‘+</a:t>
            </a:r>
            <a:r>
              <a:rPr lang="en-US" sz="5700" dirty="0" err="1" smtClean="0"/>
              <a:t>name+’,welcome</a:t>
            </a:r>
            <a:r>
              <a:rPr lang="en-US" sz="5700" dirty="0" smtClean="0"/>
              <a:t> to our university. ’)</a:t>
            </a:r>
          </a:p>
          <a:p>
            <a:pPr marL="0" indent="0" algn="l">
              <a:buNone/>
            </a:pPr>
            <a:r>
              <a:rPr lang="en-US" sz="5700" dirty="0" smtClean="0"/>
              <a:t> </a:t>
            </a:r>
          </a:p>
          <a:p>
            <a:pPr marL="0" indent="0" algn="l">
              <a:buNone/>
            </a:pPr>
            <a:r>
              <a:rPr lang="ar-SA" sz="5700" dirty="0" smtClean="0"/>
              <a:t>	قمنا هنا بتخزين اسم الشخص الذي سنمرره للدالة في المتغير</a:t>
            </a:r>
            <a:r>
              <a:rPr lang="en-US" sz="5700" dirty="0" smtClean="0"/>
              <a:t>#user</a:t>
            </a:r>
          </a:p>
          <a:p>
            <a:pPr marL="0" indent="0" algn="l">
              <a:buNone/>
            </a:pPr>
            <a:r>
              <a:rPr lang="en-US" sz="5700" dirty="0" smtClean="0"/>
              <a:t>user= ‘Mohammed’</a:t>
            </a:r>
          </a:p>
          <a:p>
            <a:pPr marL="0" indent="0" algn="l">
              <a:buNone/>
            </a:pPr>
            <a:r>
              <a:rPr lang="ar-SA" sz="5700" dirty="0" smtClean="0"/>
              <a:t>قمنا هنا باستدعاء الدالة وتمرير اسم الشخص الذي قمنا بتخزينه في المتغيرحتى تطبع رسالة</a:t>
            </a:r>
            <a:r>
              <a:rPr lang="ar-SA" sz="5700" dirty="0"/>
              <a:t>#</a:t>
            </a:r>
          </a:p>
          <a:p>
            <a:pPr marL="0" indent="0" algn="l">
              <a:buNone/>
            </a:pPr>
            <a:r>
              <a:rPr lang="ar-SA" sz="5700" dirty="0" smtClean="0"/>
              <a:t> ترحيب له </a:t>
            </a:r>
            <a:endParaRPr lang="en-US" sz="5700" dirty="0" smtClean="0"/>
          </a:p>
          <a:p>
            <a:pPr marL="0" indent="0" algn="l">
              <a:buNone/>
            </a:pPr>
            <a:r>
              <a:rPr lang="en-US" sz="5700" dirty="0" smtClean="0">
                <a:cs typeface="+mj-cs"/>
              </a:rPr>
              <a:t>greeting(user</a:t>
            </a:r>
            <a:r>
              <a:rPr lang="en-US" sz="5700" dirty="0">
                <a:cs typeface="+mj-cs"/>
              </a:rPr>
              <a:t>)</a:t>
            </a:r>
          </a:p>
          <a:p>
            <a:pPr marL="0" indent="0" algn="l">
              <a:buNone/>
            </a:pPr>
            <a:endParaRPr lang="ar-DZ" sz="45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070100" y="2129061"/>
            <a:ext cx="9634171" cy="6138639"/>
          </a:xfrm>
          <a:prstGeom prst="rect">
            <a:avLst/>
          </a:prstGeom>
        </p:spPr>
        <p:txBody>
          <a:bodyPr>
            <a:noAutofit/>
          </a:bodyPr>
          <a:lstStyle>
            <a:lvl1pPr marL="32004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ar-SA" sz="36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52700" y="1189953"/>
            <a:ext cx="9151571" cy="61729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1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800" dirty="0" smtClean="0"/>
              <a:t>    قم </a:t>
            </a:r>
            <a:r>
              <a:rPr lang="ar-SA" sz="2800" dirty="0"/>
              <a:t>بتعريف دالة اسمها </a:t>
            </a:r>
            <a:r>
              <a:rPr lang="fr-FR" sz="2800" dirty="0" err="1"/>
              <a:t>greeting</a:t>
            </a:r>
            <a:r>
              <a:rPr lang="ar-SA" sz="2800" dirty="0"/>
              <a:t> تحتوى باراميتر "متغير" واحد، عند استدعاء الدالة نمرر لها اسما فتطبع رسالة ترحيب للاسم الذي تم تمريره لها.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2369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1899" y="1500870"/>
            <a:ext cx="8770571" cy="846361"/>
          </a:xfrm>
        </p:spPr>
        <p:txBody>
          <a:bodyPr>
            <a:normAutofit/>
          </a:bodyPr>
          <a:lstStyle/>
          <a:p>
            <a:pPr algn="r"/>
            <a:r>
              <a:rPr lang="ar-SA" sz="3200" dirty="0"/>
              <a:t>عند تنفيذ البرنامج يعطي النتيجة التالية: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2286000"/>
            <a:ext cx="10528300" cy="44069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800" dirty="0" smtClean="0">
                <a:cs typeface="+mj-cs"/>
              </a:rPr>
              <a:t>Hello </a:t>
            </a:r>
            <a:r>
              <a:rPr lang="en-US" sz="2800" dirty="0">
                <a:cs typeface="+mj-cs"/>
              </a:rPr>
              <a:t>Mohammed, welcome to our </a:t>
            </a:r>
            <a:r>
              <a:rPr lang="en-US" sz="2800" dirty="0" smtClean="0">
                <a:cs typeface="+mj-cs"/>
              </a:rPr>
              <a:t>university</a:t>
            </a:r>
            <a:r>
              <a:rPr lang="fr-FR" sz="2800" dirty="0" smtClean="0">
                <a:cs typeface="+mj-cs"/>
              </a:rPr>
              <a:t>.</a:t>
            </a:r>
            <a:endParaRPr lang="ar-SA" sz="2800" dirty="0" smtClean="0">
              <a:cs typeface="+mj-cs"/>
            </a:endParaRPr>
          </a:p>
          <a:p>
            <a:pPr marL="0" indent="0">
              <a:buNone/>
            </a:pPr>
            <a:r>
              <a:rPr lang="ar-SA" sz="3200" dirty="0" smtClean="0">
                <a:cs typeface="+mj-cs"/>
              </a:rPr>
              <a:t>كما يمكن </a:t>
            </a:r>
            <a:r>
              <a:rPr lang="ar-SA" sz="3200" dirty="0">
                <a:cs typeface="+mj-cs"/>
              </a:rPr>
              <a:t>طباعة الشرح المرفق بالدالة عن طريق </a:t>
            </a:r>
            <a:r>
              <a:rPr lang="ar-SA" sz="3200" dirty="0" smtClean="0">
                <a:cs typeface="+mj-cs"/>
              </a:rPr>
              <a:t>التعليمة:</a:t>
            </a:r>
            <a:endParaRPr lang="en-US" sz="3200" dirty="0">
              <a:cs typeface="+mj-cs"/>
            </a:endParaRPr>
          </a:p>
          <a:p>
            <a:pPr marL="0" indent="0">
              <a:buNone/>
            </a:pPr>
            <a:endParaRPr lang="fr-FR" sz="5400" b="1" dirty="0"/>
          </a:p>
          <a:p>
            <a:pPr marL="0" indent="0">
              <a:buNone/>
            </a:pPr>
            <a:r>
              <a:rPr lang="ar-SA" sz="3600" b="1" dirty="0" smtClean="0"/>
              <a:t>النتيجة:</a:t>
            </a:r>
          </a:p>
          <a:p>
            <a:pPr marL="0" indent="0">
              <a:buNone/>
            </a:pPr>
            <a:r>
              <a:rPr lang="ar-SA" sz="3200" dirty="0" smtClean="0"/>
              <a:t>    </a:t>
            </a:r>
            <a:r>
              <a:rPr lang="ar-SA" sz="3200" dirty="0" smtClean="0">
                <a:cs typeface="+mj-cs"/>
              </a:rPr>
              <a:t>عند </a:t>
            </a:r>
            <a:r>
              <a:rPr lang="ar-SA" sz="3200" dirty="0">
                <a:cs typeface="+mj-cs"/>
              </a:rPr>
              <a:t>تنفيذ </a:t>
            </a:r>
            <a:r>
              <a:rPr lang="ar-SA" sz="3200" dirty="0" smtClean="0">
                <a:cs typeface="+mj-cs"/>
              </a:rPr>
              <a:t>التعليمة يعطي </a:t>
            </a:r>
            <a:r>
              <a:rPr lang="ar-SA" sz="3200" dirty="0"/>
              <a:t>البرنامج </a:t>
            </a:r>
            <a:r>
              <a:rPr lang="ar-SA" sz="3200" dirty="0" smtClean="0">
                <a:cs typeface="+mj-cs"/>
              </a:rPr>
              <a:t>النتيجة </a:t>
            </a:r>
            <a:r>
              <a:rPr lang="ar-SA" sz="3200" dirty="0">
                <a:cs typeface="+mj-cs"/>
              </a:rPr>
              <a:t>التالية:</a:t>
            </a:r>
            <a:endParaRPr lang="ar-SA" sz="3200" b="1" dirty="0" smtClean="0">
              <a:cs typeface="+mj-cs"/>
            </a:endParaRPr>
          </a:p>
          <a:p>
            <a:pPr marL="0" indent="0" algn="l">
              <a:buNone/>
            </a:pPr>
            <a:r>
              <a:rPr lang="en-US" sz="2800" dirty="0" smtClean="0">
                <a:cs typeface="+mj-cs"/>
              </a:rPr>
              <a:t>This </a:t>
            </a:r>
            <a:r>
              <a:rPr lang="en-US" sz="2800" dirty="0">
                <a:cs typeface="+mj-cs"/>
              </a:rPr>
              <a:t>function print hello message based on </a:t>
            </a:r>
            <a:r>
              <a:rPr lang="en-US" sz="2800" dirty="0" smtClean="0">
                <a:cs typeface="+mj-cs"/>
              </a:rPr>
              <a:t>the </a:t>
            </a:r>
            <a:r>
              <a:rPr lang="en-US" sz="2800" dirty="0">
                <a:cs typeface="+mj-cs"/>
              </a:rPr>
              <a:t>specified name</a:t>
            </a:r>
            <a:endParaRPr lang="ar-DZ" sz="1800" dirty="0"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070100" y="2129061"/>
            <a:ext cx="9634171" cy="6138639"/>
          </a:xfrm>
          <a:prstGeom prst="rect">
            <a:avLst/>
          </a:prstGeom>
        </p:spPr>
        <p:txBody>
          <a:bodyPr>
            <a:noAutofit/>
          </a:bodyPr>
          <a:lstStyle>
            <a:lvl1pPr marL="32004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r" defTabSz="914400" rtl="1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3600" dirty="0" smtClean="0"/>
              <a:t> </a:t>
            </a:r>
          </a:p>
          <a:p>
            <a:pPr marL="0" indent="0">
              <a:buNone/>
            </a:pPr>
            <a:r>
              <a:rPr lang="ar-SA" sz="3600" dirty="0" smtClean="0"/>
              <a:t>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81300" y="711200"/>
            <a:ext cx="8770571" cy="84636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1" eaLnBrk="1" latinLnBrk="0" hangingPunct="1">
              <a:lnSpc>
                <a:spcPct val="99000"/>
              </a:lnSpc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4000" b="1" dirty="0" smtClean="0">
                <a:solidFill>
                  <a:schemeClr val="accent2">
                    <a:lumMod val="75000"/>
                  </a:schemeClr>
                </a:solidFill>
              </a:rPr>
              <a:t>النتيجة:</a:t>
            </a:r>
            <a:endParaRPr lang="ar-DZ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86100" y="3619500"/>
            <a:ext cx="6045200" cy="1181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r-FR" sz="3200" dirty="0" err="1"/>
              <a:t>Print</a:t>
            </a:r>
            <a:r>
              <a:rPr lang="fr-FR" sz="3200" dirty="0"/>
              <a:t>(</a:t>
            </a:r>
            <a:r>
              <a:rPr lang="fr-FR" sz="3200" dirty="0" err="1"/>
              <a:t>greeting</a:t>
            </a:r>
            <a:r>
              <a:rPr lang="fr-FR" sz="3200" dirty="0"/>
              <a:t>.__doc__)</a:t>
            </a:r>
            <a:endParaRPr lang="en-US" sz="3200" dirty="0"/>
          </a:p>
          <a:p>
            <a:pPr algn="ctr"/>
            <a:endParaRPr lang="ar-D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23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181</TotalTime>
  <Words>652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Schoolbook</vt:lpstr>
      <vt:lpstr>Corbel</vt:lpstr>
      <vt:lpstr>Times New Roman</vt:lpstr>
      <vt:lpstr>Feathered</vt:lpstr>
      <vt:lpstr>الدوال function  في  Python</vt:lpstr>
      <vt:lpstr>الدوال function في بايثون</vt:lpstr>
      <vt:lpstr>أهمية استخدام الدوال في بايثون</vt:lpstr>
      <vt:lpstr>تعريف دالة جديدة في بايثون</vt:lpstr>
      <vt:lpstr>PowerPoint Presentation</vt:lpstr>
      <vt:lpstr>PowerPoint Presentation</vt:lpstr>
      <vt:lpstr>قواعد تسمية الدوال function</vt:lpstr>
      <vt:lpstr>مثال توضيحي:</vt:lpstr>
      <vt:lpstr>عند تنفيذ البرنامج يعطي النتيجة التالية:</vt:lpstr>
      <vt:lpstr>أنواع الدوال function في بايثون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hmz</dc:creator>
  <cp:lastModifiedBy>hmz</cp:lastModifiedBy>
  <cp:revision>36</cp:revision>
  <dcterms:created xsi:type="dcterms:W3CDTF">2025-10-07T05:30:44Z</dcterms:created>
  <dcterms:modified xsi:type="dcterms:W3CDTF">2025-12-05T20:59:06Z</dcterms:modified>
</cp:coreProperties>
</file>