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6" r:id="rId18"/>
    <p:sldId id="278" r:id="rId19"/>
    <p:sldId id="272" r:id="rId20"/>
    <p:sldId id="273" r:id="rId21"/>
    <p:sldId id="277" r:id="rId22"/>
    <p:sldId id="279" r:id="rId23"/>
    <p:sldId id="274" r:id="rId24"/>
    <p:sldId id="27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716D799-99C5-44D1-A564-E5234D1092B5}"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36312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16D799-99C5-44D1-A564-E5234D1092B5}"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297451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16D799-99C5-44D1-A564-E5234D1092B5}"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288642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16D799-99C5-44D1-A564-E5234D1092B5}"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37904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716D799-99C5-44D1-A564-E5234D1092B5}" type="datetimeFigureOut">
              <a:rPr lang="fr-FR" smtClean="0"/>
              <a:t>26/12/2025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384692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16D799-99C5-44D1-A564-E5234D1092B5}" type="datetimeFigureOut">
              <a:rPr lang="fr-FR" smtClean="0"/>
              <a:t>26/12/2025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199671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16D799-99C5-44D1-A564-E5234D1092B5}" type="datetimeFigureOut">
              <a:rPr lang="fr-FR" smtClean="0"/>
              <a:t>26/12/2025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304096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716D799-99C5-44D1-A564-E5234D1092B5}" type="datetimeFigureOut">
              <a:rPr lang="fr-FR" smtClean="0"/>
              <a:t>26/12/2025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392074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16D799-99C5-44D1-A564-E5234D1092B5}" type="datetimeFigureOut">
              <a:rPr lang="fr-FR" smtClean="0"/>
              <a:t>26/12/2025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397447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16D799-99C5-44D1-A564-E5234D1092B5}" type="datetimeFigureOut">
              <a:rPr lang="fr-FR" smtClean="0"/>
              <a:t>26/12/2025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399674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16D799-99C5-44D1-A564-E5234D1092B5}" type="datetimeFigureOut">
              <a:rPr lang="fr-FR" smtClean="0"/>
              <a:t>26/12/2025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6DBFED-3F4C-47C6-89E1-ECA2A53FFD9C}" type="slidenum">
              <a:rPr lang="fr-FR" smtClean="0"/>
              <a:t>‹N°›</a:t>
            </a:fld>
            <a:endParaRPr lang="fr-FR"/>
          </a:p>
        </p:txBody>
      </p:sp>
    </p:spTree>
    <p:extLst>
      <p:ext uri="{BB962C8B-B14F-4D97-AF65-F5344CB8AC3E}">
        <p14:creationId xmlns:p14="http://schemas.microsoft.com/office/powerpoint/2010/main" val="95002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6D799-99C5-44D1-A564-E5234D1092B5}" type="datetimeFigureOut">
              <a:rPr lang="fr-FR" smtClean="0"/>
              <a:t>26/12/2025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DBFED-3F4C-47C6-89E1-ECA2A53FFD9C}" type="slidenum">
              <a:rPr lang="fr-FR" smtClean="0"/>
              <a:t>‹N°›</a:t>
            </a:fld>
            <a:endParaRPr lang="fr-FR"/>
          </a:p>
        </p:txBody>
      </p:sp>
    </p:spTree>
    <p:extLst>
      <p:ext uri="{BB962C8B-B14F-4D97-AF65-F5344CB8AC3E}">
        <p14:creationId xmlns:p14="http://schemas.microsoft.com/office/powerpoint/2010/main" val="298095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7485" y="2714778"/>
            <a:ext cx="11208190" cy="1446550"/>
          </a:xfrm>
          <a:prstGeom prst="rect">
            <a:avLst/>
          </a:prstGeom>
        </p:spPr>
        <p:txBody>
          <a:bodyPr wrap="square">
            <a:spAutoFit/>
          </a:bodyPr>
          <a:lstStyle/>
          <a:p>
            <a:r>
              <a:rPr lang="fr-FR" sz="4400" b="1" dirty="0">
                <a:solidFill>
                  <a:prstClr val="black"/>
                </a:solidFill>
                <a:latin typeface="Calibri Light" panose="020F0302020204030204"/>
              </a:rPr>
              <a:t>Hormonal regulation of lipid </a:t>
            </a:r>
            <a:r>
              <a:rPr lang="fr-FR" sz="4400" b="1" dirty="0" smtClean="0">
                <a:solidFill>
                  <a:prstClr val="black"/>
                </a:solidFill>
                <a:latin typeface="Calibri Light" panose="020F0302020204030204"/>
              </a:rPr>
              <a:t>metabolism</a:t>
            </a:r>
          </a:p>
          <a:p>
            <a:r>
              <a:rPr lang="fr-FR" sz="4400" b="1" dirty="0" smtClean="0">
                <a:solidFill>
                  <a:prstClr val="black"/>
                </a:solidFill>
                <a:latin typeface="Calibri Light" panose="020F0302020204030204"/>
              </a:rPr>
              <a:t>                              Fatty acid (part one)</a:t>
            </a:r>
            <a:endParaRPr lang="fr-FR" dirty="0"/>
          </a:p>
        </p:txBody>
      </p:sp>
    </p:spTree>
    <p:extLst>
      <p:ext uri="{BB962C8B-B14F-4D97-AF65-F5344CB8AC3E}">
        <p14:creationId xmlns:p14="http://schemas.microsoft.com/office/powerpoint/2010/main" val="374768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557"/>
            <a:ext cx="11816862" cy="954107"/>
          </a:xfrm>
          <a:prstGeom prst="rect">
            <a:avLst/>
          </a:prstGeom>
        </p:spPr>
        <p:txBody>
          <a:bodyPr wrap="square">
            <a:spAutoFit/>
          </a:bodyPr>
          <a:lstStyle/>
          <a:p>
            <a:r>
              <a:rPr lang="en-US" sz="3200" b="1" dirty="0" smtClean="0">
                <a:solidFill>
                  <a:srgbClr val="FF0000"/>
                </a:solidFill>
                <a:latin typeface="Arial" panose="020B0604020202020204" pitchFamily="34" charset="0"/>
                <a:cs typeface="Arial" panose="020B0604020202020204" pitchFamily="34" charset="0"/>
              </a:rPr>
              <a:t>2.3. </a:t>
            </a:r>
            <a:r>
              <a:rPr lang="en-US" sz="3200" b="1" dirty="0">
                <a:solidFill>
                  <a:srgbClr val="FF0000"/>
                </a:solidFill>
                <a:latin typeface="Arial" panose="020B0604020202020204" pitchFamily="34" charset="0"/>
                <a:cs typeface="Arial" panose="020B0604020202020204" pitchFamily="34" charset="0"/>
              </a:rPr>
              <a:t>β-oxidation</a:t>
            </a:r>
            <a:endParaRPr lang="en-US" sz="3200" b="1" dirty="0" smtClean="0">
              <a:solidFill>
                <a:srgbClr val="FF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Stages of β-oxidation of saturated fatty acids with even number</a:t>
            </a:r>
            <a:endParaRPr lang="fr-FR" sz="2400" b="1" dirty="0">
              <a:solidFill>
                <a:srgbClr val="FF0000"/>
              </a:solidFill>
              <a:latin typeface="Arial" panose="020B0604020202020204" pitchFamily="34" charset="0"/>
              <a:cs typeface="Arial" panose="020B0604020202020204" pitchFamily="34" charset="0"/>
            </a:endParaRPr>
          </a:p>
        </p:txBody>
      </p:sp>
      <p:sp>
        <p:nvSpPr>
          <p:cNvPr id="6" name="Rectangle 2"/>
          <p:cNvSpPr>
            <a:spLocks noChangeArrowheads="1"/>
          </p:cNvSpPr>
          <p:nvPr/>
        </p:nvSpPr>
        <p:spPr bwMode="auto">
          <a:xfrm>
            <a:off x="168813" y="1567294"/>
            <a:ext cx="11830929" cy="83613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1F1F1F"/>
                </a:solidFill>
                <a:effectLst/>
                <a:latin typeface="inherit"/>
              </a:rPr>
              <a:t>4 </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steps: called a turn or cycle. For a 2n-carbon fatty acid, (n-1) turn are required for its complete oxidation to n-acetyl CoA</a:t>
            </a:r>
            <a:r>
              <a:rPr kumimoji="0" lang="fr-F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7" name="Rectangle 3"/>
          <p:cNvSpPr>
            <a:spLocks noChangeArrowheads="1"/>
          </p:cNvSpPr>
          <p:nvPr/>
        </p:nvSpPr>
        <p:spPr bwMode="auto">
          <a:xfrm>
            <a:off x="168813" y="2569948"/>
            <a:ext cx="12023187" cy="385234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fr-FR" sz="2800" b="1"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Dehydrogenation of acyl Co</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A: Between C2 and C3, two hydrogen atoms (OH) are released, forming a double bond. </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fr-FR" sz="2800" b="1"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Hydration </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of the double bond: The OH group is attached to C3 (β-</a:t>
            </a:r>
            <a:r>
              <a:rPr kumimoji="0" lang="fr-FR" sz="2800" b="0" i="0" u="none" strike="noStrike" cap="none" normalizeH="0" baseline="0" dirty="0" err="1" smtClean="0">
                <a:ln>
                  <a:noFill/>
                </a:ln>
                <a:solidFill>
                  <a:srgbClr val="1F1F1F"/>
                </a:solidFill>
                <a:effectLst/>
                <a:latin typeface="Times New Roman" panose="02020603050405020304" pitchFamily="18" charset="0"/>
                <a:cs typeface="Times New Roman" panose="02020603050405020304" pitchFamily="18" charset="0"/>
              </a:rPr>
              <a:t>carbon</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a:t>
            </a:r>
            <a:r>
              <a:rPr kumimoji="0" lang="fr-FR" sz="2800" b="1"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3</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a:t>
            </a:r>
            <a:r>
              <a:rPr kumimoji="0" lang="fr-FR" sz="2800" b="1"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Dehydrogenation: </a:t>
            </a:r>
            <a:r>
              <a:rPr kumimoji="0" lang="fr-FR" sz="280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This involves the two hydrogen atoms on carbon 3.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4</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a:t>
            </a:r>
            <a:r>
              <a:rPr kumimoji="0" lang="fr-FR" sz="2800" b="1"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Cleavage of the acyl CoA</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Release of acetyl CoA and an n-2 acyl</a:t>
            </a:r>
            <a:r>
              <a:rPr kumimoji="0" lang="fr-FR" sz="2800" b="0" i="0" u="none" strike="noStrike" cap="none" normalizeH="0" dirty="0" smtClean="0">
                <a:ln>
                  <a:noFill/>
                </a:ln>
                <a:solidFill>
                  <a:srgbClr val="1F1F1F"/>
                </a:solidFill>
                <a:effectLst/>
                <a:latin typeface="Times New Roman" panose="02020603050405020304" pitchFamily="18" charset="0"/>
                <a:cs typeface="Times New Roman" panose="02020603050405020304" pitchFamily="18" charset="0"/>
              </a:rPr>
              <a:t> CoA</a:t>
            </a: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The last acyl CoA can then begin a new β-oxidation cycle.</a:t>
            </a:r>
            <a:r>
              <a:rPr kumimoji="0" lang="fr-F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7024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35802"/>
            <a:ext cx="12191999" cy="6858000"/>
          </a:xfrm>
          <a:prstGeom prst="rect">
            <a:avLst/>
          </a:prstGeom>
        </p:spPr>
      </p:pic>
      <p:sp>
        <p:nvSpPr>
          <p:cNvPr id="3" name="Textbox 13"/>
          <p:cNvSpPr txBox="1"/>
          <p:nvPr/>
        </p:nvSpPr>
        <p:spPr>
          <a:xfrm>
            <a:off x="8501204" y="0"/>
            <a:ext cx="3594226" cy="1702051"/>
          </a:xfrm>
          <a:prstGeom prst="rect">
            <a:avLst/>
          </a:prstGeom>
          <a:ln w="9525">
            <a:solidFill>
              <a:srgbClr val="000000"/>
            </a:solidFill>
            <a:prstDash val="solid"/>
          </a:ln>
        </p:spPr>
        <p:txBody>
          <a:bodyPr wrap="square" lIns="0" tIns="0" rIns="0" bIns="0" rtlCol="0">
            <a:noAutofit/>
          </a:bodyPr>
          <a:lstStyle/>
          <a:p>
            <a:pPr marL="90805">
              <a:lnSpc>
                <a:spcPts val="1215"/>
              </a:lnSpc>
              <a:spcBef>
                <a:spcPts val="365"/>
              </a:spcBef>
              <a:spcAft>
                <a:spcPts val="0"/>
              </a:spcAft>
            </a:pPr>
            <a:endParaRPr lang="en-US" sz="2800" b="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90805">
              <a:lnSpc>
                <a:spcPts val="1215"/>
              </a:lnSpc>
              <a:spcBef>
                <a:spcPts val="365"/>
              </a:spcBef>
              <a:spcAft>
                <a:spcPts val="0"/>
              </a:spcAft>
            </a:pP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90805">
              <a:lnSpc>
                <a:spcPts val="1215"/>
              </a:lnSpc>
              <a:spcBef>
                <a:spcPts val="365"/>
              </a:spcBef>
              <a:spcAft>
                <a:spcPts val="0"/>
              </a:spcAft>
            </a:pPr>
            <a:r>
              <a:rPr lang="en-US" sz="2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Energy balance</a:t>
            </a:r>
          </a:p>
          <a:p>
            <a:pPr marL="90805">
              <a:lnSpc>
                <a:spcPts val="1215"/>
              </a:lnSpc>
              <a:spcBef>
                <a:spcPts val="365"/>
              </a:spcBef>
              <a:spcAft>
                <a:spcPts val="0"/>
              </a:spcAft>
            </a:pPr>
            <a:r>
              <a:rPr lang="fr-FR" sz="1100" dirty="0" smtClean="0">
                <a:effectLst/>
                <a:latin typeface="Calibri" panose="020F0502020204030204" pitchFamily="34" charset="0"/>
                <a:ea typeface="Calibri" panose="020F0502020204030204" pitchFamily="34" charset="0"/>
              </a:rPr>
              <a:t> </a:t>
            </a:r>
            <a:r>
              <a:rPr lang="fr-FR" sz="11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Turn 1: </a:t>
            </a:r>
            <a:r>
              <a:rPr lang="en-US" sz="1000" spc="-10" dirty="0" smtClean="0">
                <a:effectLst/>
                <a:latin typeface="Calibri" panose="020F0502020204030204" pitchFamily="34" charset="0"/>
                <a:ea typeface="Calibri" panose="020F0502020204030204" pitchFamily="34" charset="0"/>
              </a:rPr>
              <a:t>(</a:t>
            </a:r>
            <a:r>
              <a:rPr lang="en-US" sz="1600" spc="-10" dirty="0" smtClean="0">
                <a:effectLst/>
                <a:latin typeface="Calibri" panose="020F0502020204030204" pitchFamily="34" charset="0"/>
                <a:ea typeface="Calibri" panose="020F0502020204030204" pitchFamily="34" charset="0"/>
              </a:rPr>
              <a:t>Acyl-CoA)n+ CoA+ NAD+ FAD+H</a:t>
            </a:r>
            <a:r>
              <a:rPr lang="en-US" sz="1600" spc="-10" baseline="-25000" dirty="0" smtClean="0">
                <a:effectLst/>
                <a:latin typeface="Calibri" panose="020F0502020204030204" pitchFamily="34" charset="0"/>
                <a:ea typeface="Calibri" panose="020F0502020204030204" pitchFamily="34" charset="0"/>
              </a:rPr>
              <a:t>2</a:t>
            </a:r>
            <a:r>
              <a:rPr lang="en-US" sz="1600" spc="-10" dirty="0" smtClean="0">
                <a:effectLst/>
                <a:latin typeface="Calibri" panose="020F0502020204030204" pitchFamily="34" charset="0"/>
                <a:ea typeface="Calibri" panose="020F0502020204030204" pitchFamily="34" charset="0"/>
              </a:rPr>
              <a:t>O</a:t>
            </a:r>
            <a:endParaRPr lang="fr-FR" sz="1600" dirty="0">
              <a:effectLst/>
              <a:latin typeface="Calibri" panose="020F0502020204030204" pitchFamily="34" charset="0"/>
              <a:ea typeface="Calibri" panose="020F0502020204030204" pitchFamily="34" charset="0"/>
            </a:endParaRPr>
          </a:p>
          <a:p>
            <a:pPr>
              <a:spcAft>
                <a:spcPts val="0"/>
              </a:spcAft>
            </a:pPr>
            <a:r>
              <a:rPr lang="en-US" sz="1600" dirty="0">
                <a:effectLst/>
                <a:latin typeface="Calibri" panose="020F0502020204030204" pitchFamily="34" charset="0"/>
                <a:ea typeface="Calibri" panose="020F0502020204030204" pitchFamily="34" charset="0"/>
              </a:rPr>
              <a:t> </a:t>
            </a:r>
            <a:endParaRPr lang="fr-FR" sz="1600" dirty="0">
              <a:effectLst/>
              <a:latin typeface="Calibri" panose="020F0502020204030204" pitchFamily="34" charset="0"/>
              <a:ea typeface="Calibri" panose="020F0502020204030204" pitchFamily="34" charset="0"/>
            </a:endParaRPr>
          </a:p>
          <a:p>
            <a:pPr>
              <a:spcBef>
                <a:spcPts val="10"/>
              </a:spcBef>
              <a:spcAft>
                <a:spcPts val="0"/>
              </a:spcAft>
            </a:pPr>
            <a:r>
              <a:rPr lang="en-US" sz="1600" dirty="0">
                <a:effectLst/>
                <a:latin typeface="Calibri" panose="020F0502020204030204" pitchFamily="34" charset="0"/>
                <a:ea typeface="Calibri" panose="020F0502020204030204" pitchFamily="34" charset="0"/>
              </a:rPr>
              <a:t> </a:t>
            </a:r>
            <a:endParaRPr lang="fr-FR" sz="1600" dirty="0">
              <a:effectLst/>
              <a:latin typeface="Calibri" panose="020F0502020204030204" pitchFamily="34" charset="0"/>
              <a:ea typeface="Calibri" panose="020F0502020204030204" pitchFamily="34" charset="0"/>
            </a:endParaRPr>
          </a:p>
          <a:p>
            <a:pPr marL="90805">
              <a:lnSpc>
                <a:spcPts val="1210"/>
              </a:lnSpc>
              <a:spcAft>
                <a:spcPts val="0"/>
              </a:spcAft>
            </a:pPr>
            <a:r>
              <a:rPr lang="fr-FR" sz="1600" spc="-10" dirty="0">
                <a:effectLst/>
                <a:latin typeface="Calibri" panose="020F0502020204030204" pitchFamily="34" charset="0"/>
                <a:ea typeface="Calibri" panose="020F0502020204030204" pitchFamily="34" charset="0"/>
              </a:rPr>
              <a:t>(Acyl-CoA)</a:t>
            </a:r>
            <a:r>
              <a:rPr lang="fr-FR" sz="1600" spc="-10" baseline="-25000" dirty="0">
                <a:effectLst/>
                <a:latin typeface="Calibri" panose="020F0502020204030204" pitchFamily="34" charset="0"/>
                <a:ea typeface="Calibri" panose="020F0502020204030204" pitchFamily="34" charset="0"/>
              </a:rPr>
              <a:t>n-2</a:t>
            </a:r>
            <a:r>
              <a:rPr lang="fr-FR" sz="1600" spc="-10" dirty="0">
                <a:effectLst/>
                <a:latin typeface="Calibri" panose="020F0502020204030204" pitchFamily="34" charset="0"/>
                <a:ea typeface="Calibri" panose="020F0502020204030204" pitchFamily="34" charset="0"/>
              </a:rPr>
              <a:t>+</a:t>
            </a:r>
            <a:r>
              <a:rPr lang="fr-FR" sz="1600" spc="15" dirty="0">
                <a:effectLst/>
                <a:latin typeface="Times New Roman" panose="02020603050405020304" pitchFamily="18" charset="0"/>
                <a:ea typeface="Calibri" panose="020F0502020204030204" pitchFamily="34" charset="0"/>
                <a:cs typeface="Calibri" panose="020F0502020204030204" pitchFamily="34" charset="0"/>
              </a:rPr>
              <a:t> </a:t>
            </a:r>
            <a:r>
              <a:rPr lang="fr-FR" sz="1600" spc="-10" dirty="0" smtClean="0">
                <a:effectLst/>
                <a:latin typeface="Calibri" panose="020F0502020204030204" pitchFamily="34" charset="0"/>
                <a:ea typeface="Calibri" panose="020F0502020204030204" pitchFamily="34" charset="0"/>
              </a:rPr>
              <a:t>Acetyl-CoA</a:t>
            </a:r>
            <a:r>
              <a:rPr lang="fr-FR" sz="1600" spc="25" dirty="0" smtClean="0">
                <a:effectLst/>
                <a:latin typeface="Times New Roman" panose="02020603050405020304" pitchFamily="18" charset="0"/>
                <a:ea typeface="Calibri" panose="020F0502020204030204" pitchFamily="34" charset="0"/>
                <a:cs typeface="Calibri" panose="020F0502020204030204" pitchFamily="34" charset="0"/>
              </a:rPr>
              <a:t> </a:t>
            </a:r>
            <a:r>
              <a:rPr lang="fr-FR" sz="1600" spc="-10" dirty="0">
                <a:effectLst/>
                <a:latin typeface="Calibri" panose="020F0502020204030204" pitchFamily="34" charset="0"/>
                <a:ea typeface="Calibri" panose="020F0502020204030204" pitchFamily="34" charset="0"/>
              </a:rPr>
              <a:t>+</a:t>
            </a:r>
            <a:r>
              <a:rPr lang="fr-FR" sz="1600" spc="15" dirty="0">
                <a:effectLst/>
                <a:latin typeface="Times New Roman" panose="02020603050405020304" pitchFamily="18" charset="0"/>
                <a:ea typeface="Calibri" panose="020F0502020204030204" pitchFamily="34" charset="0"/>
                <a:cs typeface="Calibri" panose="020F0502020204030204" pitchFamily="34" charset="0"/>
              </a:rPr>
              <a:t> </a:t>
            </a:r>
            <a:r>
              <a:rPr lang="fr-FR" sz="1600" spc="-10" dirty="0" smtClean="0">
                <a:effectLst/>
                <a:latin typeface="Calibri" panose="020F0502020204030204" pitchFamily="34" charset="0"/>
                <a:ea typeface="Calibri" panose="020F0502020204030204" pitchFamily="34" charset="0"/>
              </a:rPr>
              <a:t>FADH</a:t>
            </a:r>
            <a:r>
              <a:rPr lang="fr-FR" sz="1600" spc="-10" baseline="-25000" dirty="0" smtClean="0">
                <a:effectLst/>
                <a:latin typeface="Calibri" panose="020F0502020204030204" pitchFamily="34" charset="0"/>
                <a:ea typeface="Calibri" panose="020F0502020204030204" pitchFamily="34" charset="0"/>
              </a:rPr>
              <a:t>2</a:t>
            </a:r>
            <a:endParaRPr lang="fr-FR" sz="1600" dirty="0">
              <a:effectLst/>
              <a:latin typeface="Calibri" panose="020F0502020204030204" pitchFamily="34" charset="0"/>
              <a:ea typeface="Calibri" panose="020F0502020204030204" pitchFamily="34" charset="0"/>
            </a:endParaRPr>
          </a:p>
          <a:p>
            <a:pPr marL="90805">
              <a:lnSpc>
                <a:spcPts val="1210"/>
              </a:lnSpc>
              <a:spcAft>
                <a:spcPts val="0"/>
              </a:spcAft>
            </a:pPr>
            <a:endParaRPr lang="fr-FR" sz="1600" dirty="0" smtClean="0">
              <a:effectLst/>
              <a:latin typeface="Calibri" panose="020F0502020204030204" pitchFamily="34" charset="0"/>
              <a:ea typeface="Calibri" panose="020F0502020204030204" pitchFamily="34" charset="0"/>
            </a:endParaRPr>
          </a:p>
          <a:p>
            <a:pPr marL="90805">
              <a:lnSpc>
                <a:spcPts val="1210"/>
              </a:lnSpc>
              <a:spcAft>
                <a:spcPts val="0"/>
              </a:spcAft>
            </a:pPr>
            <a:r>
              <a:rPr lang="fr-FR" sz="1600" dirty="0" smtClean="0">
                <a:effectLst/>
                <a:latin typeface="Calibri" panose="020F0502020204030204" pitchFamily="34" charset="0"/>
                <a:ea typeface="Calibri" panose="020F0502020204030204" pitchFamily="34" charset="0"/>
              </a:rPr>
              <a:t>+</a:t>
            </a:r>
            <a:r>
              <a:rPr lang="fr-FR" sz="1600" spc="-45" dirty="0" smtClean="0">
                <a:effectLst/>
                <a:latin typeface="Times New Roman" panose="02020603050405020304" pitchFamily="18"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rPr>
              <a:t>NADH</a:t>
            </a:r>
            <a:r>
              <a:rPr lang="fr-FR" sz="1600" baseline="30000" dirty="0">
                <a:effectLst/>
                <a:latin typeface="Calibri" panose="020F0502020204030204" pitchFamily="34" charset="0"/>
                <a:ea typeface="Calibri" panose="020F0502020204030204" pitchFamily="34" charset="0"/>
              </a:rPr>
              <a:t>+</a:t>
            </a:r>
            <a:r>
              <a:rPr lang="fr-FR" sz="1600" spc="-40" dirty="0">
                <a:effectLst/>
                <a:latin typeface="Times New Roman" panose="02020603050405020304" pitchFamily="18"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rPr>
              <a:t>+</a:t>
            </a:r>
            <a:r>
              <a:rPr lang="fr-FR" sz="1600" spc="-40" dirty="0">
                <a:effectLst/>
                <a:latin typeface="Times New Roman" panose="02020603050405020304" pitchFamily="18" charset="0"/>
                <a:ea typeface="Calibri" panose="020F0502020204030204" pitchFamily="34" charset="0"/>
                <a:cs typeface="Calibri" panose="020F0502020204030204" pitchFamily="34" charset="0"/>
              </a:rPr>
              <a:t> </a:t>
            </a:r>
            <a:r>
              <a:rPr lang="fr-FR" sz="1600" spc="-25" dirty="0">
                <a:effectLst/>
                <a:latin typeface="Calibri" panose="020F0502020204030204" pitchFamily="34" charset="0"/>
                <a:ea typeface="Calibri" panose="020F0502020204030204" pitchFamily="34" charset="0"/>
              </a:rPr>
              <a:t>H</a:t>
            </a:r>
            <a:r>
              <a:rPr lang="fr-FR" sz="1600" spc="-25" baseline="30000" dirty="0">
                <a:effectLst/>
                <a:latin typeface="Calibri" panose="020F0502020204030204" pitchFamily="34" charset="0"/>
                <a:ea typeface="Calibri" panose="020F0502020204030204" pitchFamily="34" charset="0"/>
              </a:rPr>
              <a:t>+</a:t>
            </a:r>
            <a:endParaRPr lang="fr-FR"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85555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nSpc>
                <a:spcPct val="100000"/>
              </a:lnSpc>
              <a:spcBef>
                <a:spcPts val="0"/>
              </a:spcBef>
            </a:pPr>
            <a:r>
              <a:rPr lang="en-US" sz="2400" b="1" dirty="0">
                <a:solidFill>
                  <a:srgbClr val="FF0000"/>
                </a:solidFill>
                <a:latin typeface="Arial" panose="020B0604020202020204" pitchFamily="34" charset="0"/>
                <a:cs typeface="Arial" panose="020B0604020202020204" pitchFamily="34" charset="0"/>
              </a:rPr>
              <a:t>2.3. </a:t>
            </a:r>
            <a:r>
              <a:rPr lang="en-US" sz="2400" b="1" dirty="0" smtClean="0">
                <a:solidFill>
                  <a:srgbClr val="FF0000"/>
                </a:solidFill>
                <a:latin typeface="Arial" panose="020B0604020202020204" pitchFamily="34" charset="0"/>
                <a:cs typeface="Arial" panose="020B0604020202020204" pitchFamily="34" charset="0"/>
              </a:rPr>
              <a:t>Energy balance of β-oxidation </a:t>
            </a:r>
            <a:r>
              <a:rPr lang="en-US" sz="2400" b="1" dirty="0">
                <a:solidFill>
                  <a:srgbClr val="FF0000"/>
                </a:solidFill>
                <a:latin typeface="Arial" panose="020B0604020202020204" pitchFamily="34" charset="0"/>
                <a:cs typeface="Arial" panose="020B0604020202020204" pitchFamily="34" charset="0"/>
              </a:rPr>
              <a:t>saturated fatty </a:t>
            </a:r>
            <a:r>
              <a:rPr lang="en-US" sz="2400" b="1" dirty="0" smtClean="0">
                <a:solidFill>
                  <a:srgbClr val="FF0000"/>
                </a:solidFill>
                <a:latin typeface="Arial" panose="020B0604020202020204" pitchFamily="34" charset="0"/>
                <a:cs typeface="Arial" panose="020B0604020202020204" pitchFamily="34" charset="0"/>
              </a:rPr>
              <a:t>acids even number</a:t>
            </a:r>
            <a:endParaRPr lang="fr-FR" sz="2400" dirty="0"/>
          </a:p>
        </p:txBody>
      </p:sp>
      <p:sp>
        <p:nvSpPr>
          <p:cNvPr id="3" name="Espace réservé du contenu 2"/>
          <p:cNvSpPr>
            <a:spLocks noGrp="1"/>
          </p:cNvSpPr>
          <p:nvPr>
            <p:ph idx="1"/>
          </p:nvPr>
        </p:nvSpPr>
        <p:spPr>
          <a:xfrm>
            <a:off x="675237" y="1408152"/>
            <a:ext cx="11085213" cy="2837924"/>
          </a:xfrm>
        </p:spPr>
        <p:txBody>
          <a:bodyPr>
            <a:normAutofit/>
          </a:bodyPr>
          <a:lstStyle/>
          <a:p>
            <a:pPr marL="0" indent="0">
              <a:buNone/>
            </a:pPr>
            <a:r>
              <a:rPr lang="fr-FR" dirty="0" smtClean="0">
                <a:solidFill>
                  <a:srgbClr val="000000"/>
                </a:solidFill>
                <a:latin typeface="Calibri" panose="020F0502020204030204" pitchFamily="34" charset="0"/>
              </a:rPr>
              <a:t>C</a:t>
            </a:r>
            <a:r>
              <a:rPr lang="fr-FR" sz="1400" dirty="0" smtClean="0">
                <a:solidFill>
                  <a:srgbClr val="000000"/>
                </a:solidFill>
                <a:latin typeface="Calibri" panose="020F0502020204030204" pitchFamily="34" charset="0"/>
              </a:rPr>
              <a:t>18 </a:t>
            </a:r>
            <a:r>
              <a:rPr lang="fr-FR" dirty="0">
                <a:solidFill>
                  <a:srgbClr val="000000"/>
                </a:solidFill>
                <a:latin typeface="Calibri" panose="020F0502020204030204" pitchFamily="34" charset="0"/>
              </a:rPr>
              <a:t>:0 </a:t>
            </a:r>
            <a:r>
              <a:rPr lang="fr-FR" dirty="0" smtClean="0">
                <a:solidFill>
                  <a:srgbClr val="000000"/>
                </a:solidFill>
                <a:latin typeface="Calibri" panose="020F0502020204030204" pitchFamily="34" charset="0"/>
              </a:rPr>
              <a:t>(palmitic acid: </a:t>
            </a:r>
            <a:r>
              <a:rPr lang="fr-FR" dirty="0">
                <a:solidFill>
                  <a:srgbClr val="000000"/>
                </a:solidFill>
                <a:latin typeface="Calibri" panose="020F0502020204030204" pitchFamily="34" charset="0"/>
              </a:rPr>
              <a:t>2 x </a:t>
            </a:r>
            <a:r>
              <a:rPr lang="fr-FR" dirty="0" smtClean="0">
                <a:solidFill>
                  <a:srgbClr val="000000"/>
                </a:solidFill>
                <a:latin typeface="Calibri" panose="020F0502020204030204" pitchFamily="34" charset="0"/>
              </a:rPr>
              <a:t>8 is activated against ATP at palmitoyl-CoA</a:t>
            </a:r>
            <a:r>
              <a:rPr lang="fr-FR" dirty="0">
                <a:solidFill>
                  <a:srgbClr val="000000"/>
                </a:solidFill>
                <a:latin typeface="Calibri" panose="020F0502020204030204" pitchFamily="34" charset="0"/>
              </a:rPr>
              <a:t/>
            </a:r>
            <a:br>
              <a:rPr lang="fr-FR" dirty="0">
                <a:solidFill>
                  <a:srgbClr val="000000"/>
                </a:solidFill>
                <a:latin typeface="Calibri" panose="020F0502020204030204" pitchFamily="34" charset="0"/>
              </a:rPr>
            </a:br>
            <a:r>
              <a:rPr lang="fr-FR" dirty="0" smtClean="0">
                <a:solidFill>
                  <a:srgbClr val="000000"/>
                </a:solidFill>
                <a:latin typeface="Calibri" panose="020F0502020204030204" pitchFamily="34" charset="0"/>
              </a:rPr>
              <a:t>After 7 turn or cycle </a:t>
            </a:r>
            <a:r>
              <a:rPr lang="fr-FR" dirty="0">
                <a:solidFill>
                  <a:srgbClr val="000000"/>
                </a:solidFill>
                <a:latin typeface="Calibri" panose="020F0502020204030204" pitchFamily="34" charset="0"/>
              </a:rPr>
              <a:t>(</a:t>
            </a:r>
            <a:r>
              <a:rPr lang="fr-FR" dirty="0" smtClean="0">
                <a:solidFill>
                  <a:srgbClr val="000000"/>
                </a:solidFill>
                <a:latin typeface="Calibri" panose="020F0502020204030204" pitchFamily="34" charset="0"/>
              </a:rPr>
              <a:t>n</a:t>
            </a:r>
            <a:r>
              <a:rPr lang="fr-FR" sz="1400" dirty="0" smtClean="0">
                <a:solidFill>
                  <a:srgbClr val="000000"/>
                </a:solidFill>
                <a:latin typeface="Calibri" panose="020F0502020204030204" pitchFamily="34" charset="0"/>
              </a:rPr>
              <a:t>-1</a:t>
            </a:r>
            <a:r>
              <a:rPr lang="fr-FR" dirty="0" smtClean="0">
                <a:solidFill>
                  <a:srgbClr val="000000"/>
                </a:solidFill>
                <a:latin typeface="Calibri" panose="020F0502020204030204" pitchFamily="34" charset="0"/>
              </a:rPr>
              <a:t>=8</a:t>
            </a:r>
            <a:r>
              <a:rPr lang="fr-FR" sz="1400" dirty="0" smtClean="0">
                <a:solidFill>
                  <a:srgbClr val="000000"/>
                </a:solidFill>
                <a:latin typeface="Calibri" panose="020F0502020204030204" pitchFamily="34" charset="0"/>
              </a:rPr>
              <a:t>-1</a:t>
            </a:r>
            <a:r>
              <a:rPr lang="fr-FR" dirty="0" smtClean="0">
                <a:solidFill>
                  <a:srgbClr val="000000"/>
                </a:solidFill>
                <a:latin typeface="Calibri" panose="020F0502020204030204" pitchFamily="34" charset="0"/>
              </a:rPr>
              <a:t>=7of the helix gives 8 acetyl-CoA</a:t>
            </a:r>
            <a:r>
              <a:rPr lang="fr-FR" dirty="0">
                <a:solidFill>
                  <a:srgbClr val="000000"/>
                </a:solidFill>
                <a:latin typeface="Calibri" panose="020F0502020204030204" pitchFamily="34" charset="0"/>
              </a:rPr>
              <a:t>.</a:t>
            </a:r>
            <a:br>
              <a:rPr lang="fr-FR" dirty="0">
                <a:solidFill>
                  <a:srgbClr val="000000"/>
                </a:solidFill>
                <a:latin typeface="Calibri" panose="020F0502020204030204" pitchFamily="34" charset="0"/>
              </a:rPr>
            </a:br>
            <a:r>
              <a:rPr lang="fr-FR" dirty="0" smtClean="0">
                <a:solidFill>
                  <a:srgbClr val="000000"/>
                </a:solidFill>
                <a:latin typeface="Calibri" panose="020F0502020204030204" pitchFamily="34" charset="0"/>
              </a:rPr>
              <a:t>8 Acetyl </a:t>
            </a:r>
            <a:r>
              <a:rPr lang="fr-FR" dirty="0">
                <a:solidFill>
                  <a:srgbClr val="000000"/>
                </a:solidFill>
                <a:latin typeface="Calibri" panose="020F0502020204030204" pitchFamily="34" charset="0"/>
              </a:rPr>
              <a:t>CoA = </a:t>
            </a:r>
            <a:r>
              <a:rPr lang="fr-FR" dirty="0" smtClean="0">
                <a:solidFill>
                  <a:srgbClr val="000000"/>
                </a:solidFill>
                <a:latin typeface="Calibri" panose="020F0502020204030204" pitchFamily="34" charset="0"/>
              </a:rPr>
              <a:t>8 </a:t>
            </a:r>
            <a:r>
              <a:rPr lang="fr-FR" dirty="0">
                <a:solidFill>
                  <a:srgbClr val="000000"/>
                </a:solidFill>
                <a:latin typeface="Calibri" panose="020F0502020204030204" pitchFamily="34" charset="0"/>
              </a:rPr>
              <a:t>x 12 ATP = </a:t>
            </a:r>
            <a:r>
              <a:rPr lang="fr-FR" dirty="0" smtClean="0">
                <a:solidFill>
                  <a:srgbClr val="000000"/>
                </a:solidFill>
                <a:latin typeface="Calibri" panose="020F0502020204030204" pitchFamily="34" charset="0"/>
              </a:rPr>
              <a:t>96 </a:t>
            </a:r>
            <a:r>
              <a:rPr lang="fr-FR" dirty="0">
                <a:solidFill>
                  <a:srgbClr val="000000"/>
                </a:solidFill>
                <a:latin typeface="Calibri" panose="020F0502020204030204" pitchFamily="34" charset="0"/>
              </a:rPr>
              <a:t>ATP </a:t>
            </a:r>
            <a:r>
              <a:rPr lang="fr-FR" dirty="0" smtClean="0">
                <a:solidFill>
                  <a:srgbClr val="000000"/>
                </a:solidFill>
                <a:latin typeface="Calibri" panose="020F0502020204030204" pitchFamily="34" charset="0"/>
              </a:rPr>
              <a:t>(in </a:t>
            </a:r>
            <a:r>
              <a:rPr lang="fr-FR" dirty="0">
                <a:solidFill>
                  <a:srgbClr val="000000"/>
                </a:solidFill>
                <a:latin typeface="Calibri" panose="020F0502020204030204" pitchFamily="34" charset="0"/>
              </a:rPr>
              <a:t>KREBS</a:t>
            </a:r>
            <a:r>
              <a:rPr lang="fr-FR" dirty="0" smtClean="0">
                <a:solidFill>
                  <a:srgbClr val="000000"/>
                </a:solidFill>
                <a:latin typeface="Calibri" panose="020F0502020204030204" pitchFamily="34" charset="0"/>
              </a:rPr>
              <a:t> cycle)</a:t>
            </a:r>
            <a:r>
              <a:rPr lang="fr-FR" dirty="0">
                <a:solidFill>
                  <a:srgbClr val="000000"/>
                </a:solidFill>
                <a:latin typeface="Calibri" panose="020F0502020204030204" pitchFamily="34" charset="0"/>
              </a:rPr>
              <a:t/>
            </a:r>
            <a:br>
              <a:rPr lang="fr-FR" dirty="0">
                <a:solidFill>
                  <a:srgbClr val="000000"/>
                </a:solidFill>
                <a:latin typeface="Calibri" panose="020F0502020204030204" pitchFamily="34" charset="0"/>
              </a:rPr>
            </a:br>
            <a:r>
              <a:rPr lang="fr-FR" dirty="0" smtClean="0">
                <a:solidFill>
                  <a:srgbClr val="000000"/>
                </a:solidFill>
                <a:latin typeface="Calibri" panose="020F0502020204030204" pitchFamily="34" charset="0"/>
              </a:rPr>
              <a:t>7 </a:t>
            </a:r>
            <a:r>
              <a:rPr lang="fr-FR" dirty="0">
                <a:solidFill>
                  <a:srgbClr val="000000"/>
                </a:solidFill>
                <a:latin typeface="Calibri" panose="020F0502020204030204" pitchFamily="34" charset="0"/>
              </a:rPr>
              <a:t>FADH2 = </a:t>
            </a:r>
            <a:r>
              <a:rPr lang="fr-FR" dirty="0" smtClean="0">
                <a:solidFill>
                  <a:srgbClr val="000000"/>
                </a:solidFill>
                <a:latin typeface="Calibri" panose="020F0502020204030204" pitchFamily="34" charset="0"/>
              </a:rPr>
              <a:t>7 </a:t>
            </a:r>
            <a:r>
              <a:rPr lang="fr-FR" dirty="0">
                <a:solidFill>
                  <a:srgbClr val="000000"/>
                </a:solidFill>
                <a:latin typeface="Calibri" panose="020F0502020204030204" pitchFamily="34" charset="0"/>
              </a:rPr>
              <a:t>x 2 ATP = </a:t>
            </a:r>
            <a:r>
              <a:rPr lang="fr-FR" dirty="0" smtClean="0">
                <a:solidFill>
                  <a:srgbClr val="000000"/>
                </a:solidFill>
                <a:latin typeface="Calibri" panose="020F0502020204030204" pitchFamily="34" charset="0"/>
              </a:rPr>
              <a:t>14ATP</a:t>
            </a:r>
            <a:r>
              <a:rPr lang="fr-FR" dirty="0">
                <a:solidFill>
                  <a:srgbClr val="000000"/>
                </a:solidFill>
                <a:latin typeface="Calibri" panose="020F0502020204030204" pitchFamily="34" charset="0"/>
              </a:rPr>
              <a:t/>
            </a:r>
            <a:br>
              <a:rPr lang="fr-FR" dirty="0">
                <a:solidFill>
                  <a:srgbClr val="000000"/>
                </a:solidFill>
                <a:latin typeface="Calibri" panose="020F0502020204030204" pitchFamily="34" charset="0"/>
              </a:rPr>
            </a:br>
            <a:r>
              <a:rPr lang="fr-FR" dirty="0" smtClean="0">
                <a:solidFill>
                  <a:srgbClr val="000000"/>
                </a:solidFill>
                <a:latin typeface="Calibri" panose="020F0502020204030204" pitchFamily="34" charset="0"/>
              </a:rPr>
              <a:t>7 </a:t>
            </a:r>
            <a:r>
              <a:rPr lang="fr-FR" dirty="0">
                <a:solidFill>
                  <a:srgbClr val="000000"/>
                </a:solidFill>
                <a:latin typeface="Calibri" panose="020F0502020204030204" pitchFamily="34" charset="0"/>
              </a:rPr>
              <a:t>NADH + H = </a:t>
            </a:r>
            <a:r>
              <a:rPr lang="fr-FR" dirty="0" smtClean="0">
                <a:solidFill>
                  <a:srgbClr val="000000"/>
                </a:solidFill>
                <a:latin typeface="Calibri" panose="020F0502020204030204" pitchFamily="34" charset="0"/>
              </a:rPr>
              <a:t>7 </a:t>
            </a:r>
            <a:r>
              <a:rPr lang="fr-FR" dirty="0">
                <a:solidFill>
                  <a:srgbClr val="000000"/>
                </a:solidFill>
                <a:latin typeface="Calibri" panose="020F0502020204030204" pitchFamily="34" charset="0"/>
              </a:rPr>
              <a:t>x 3 ATP = </a:t>
            </a:r>
            <a:r>
              <a:rPr lang="fr-FR" dirty="0" smtClean="0">
                <a:solidFill>
                  <a:srgbClr val="000000"/>
                </a:solidFill>
                <a:latin typeface="Calibri" panose="020F0502020204030204" pitchFamily="34" charset="0"/>
              </a:rPr>
              <a:t>21 </a:t>
            </a:r>
            <a:r>
              <a:rPr lang="fr-FR" dirty="0">
                <a:solidFill>
                  <a:srgbClr val="000000"/>
                </a:solidFill>
                <a:latin typeface="Calibri" panose="020F0502020204030204" pitchFamily="34" charset="0"/>
              </a:rPr>
              <a:t>ATP 40 ATP</a:t>
            </a:r>
            <a:br>
              <a:rPr lang="fr-FR" dirty="0">
                <a:solidFill>
                  <a:srgbClr val="000000"/>
                </a:solidFill>
                <a:latin typeface="Calibri" panose="020F0502020204030204" pitchFamily="34" charset="0"/>
              </a:rPr>
            </a:br>
            <a:r>
              <a:rPr lang="fr-FR" dirty="0">
                <a:solidFill>
                  <a:srgbClr val="000000"/>
                </a:solidFill>
                <a:latin typeface="Calibri" panose="020F0502020204030204" pitchFamily="34" charset="0"/>
              </a:rPr>
              <a:t>2 </a:t>
            </a:r>
            <a:r>
              <a:rPr lang="fr-FR" dirty="0" smtClean="0">
                <a:solidFill>
                  <a:srgbClr val="000000"/>
                </a:solidFill>
                <a:latin typeface="Calibri" panose="020F0502020204030204" pitchFamily="34" charset="0"/>
              </a:rPr>
              <a:t> phosphates bonds  were consumed by the activation of fatty acid(-</a:t>
            </a:r>
            <a:r>
              <a:rPr lang="fr-FR" dirty="0">
                <a:solidFill>
                  <a:srgbClr val="000000"/>
                </a:solidFill>
                <a:latin typeface="Calibri" panose="020F0502020204030204" pitchFamily="34" charset="0"/>
              </a:rPr>
              <a:t>2ATP)</a:t>
            </a:r>
            <a:br>
              <a:rPr lang="fr-FR" dirty="0">
                <a:solidFill>
                  <a:srgbClr val="000000"/>
                </a:solidFill>
                <a:latin typeface="Calibri" panose="020F0502020204030204" pitchFamily="34" charset="0"/>
              </a:rPr>
            </a:br>
            <a:r>
              <a:rPr lang="fr-FR" dirty="0" smtClean="0">
                <a:solidFill>
                  <a:srgbClr val="000000"/>
                </a:solidFill>
                <a:latin typeface="Calibri" panose="020F0502020204030204" pitchFamily="34" charset="0"/>
              </a:rPr>
              <a:t>96 </a:t>
            </a:r>
            <a:r>
              <a:rPr lang="fr-FR" dirty="0">
                <a:solidFill>
                  <a:srgbClr val="000000"/>
                </a:solidFill>
                <a:latin typeface="Calibri" panose="020F0502020204030204" pitchFamily="34" charset="0"/>
              </a:rPr>
              <a:t>+ </a:t>
            </a:r>
            <a:r>
              <a:rPr lang="fr-FR" dirty="0" smtClean="0">
                <a:solidFill>
                  <a:srgbClr val="000000"/>
                </a:solidFill>
                <a:latin typeface="Calibri" panose="020F0502020204030204" pitchFamily="34" charset="0"/>
              </a:rPr>
              <a:t>21+14 </a:t>
            </a:r>
            <a:r>
              <a:rPr lang="fr-FR" dirty="0">
                <a:solidFill>
                  <a:srgbClr val="000000"/>
                </a:solidFill>
                <a:latin typeface="Calibri" panose="020F0502020204030204" pitchFamily="34" charset="0"/>
              </a:rPr>
              <a:t>= </a:t>
            </a:r>
            <a:r>
              <a:rPr lang="fr-FR" dirty="0" smtClean="0">
                <a:solidFill>
                  <a:srgbClr val="000000"/>
                </a:solidFill>
                <a:latin typeface="Calibri" panose="020F0502020204030204" pitchFamily="34" charset="0"/>
              </a:rPr>
              <a:t>131 </a:t>
            </a:r>
            <a:r>
              <a:rPr lang="fr-FR" dirty="0">
                <a:solidFill>
                  <a:srgbClr val="000000"/>
                </a:solidFill>
                <a:latin typeface="Calibri" panose="020F0502020204030204" pitchFamily="34" charset="0"/>
              </a:rPr>
              <a:t>-2= </a:t>
            </a:r>
            <a:r>
              <a:rPr lang="fr-FR" dirty="0" smtClean="0">
                <a:solidFill>
                  <a:srgbClr val="000000"/>
                </a:solidFill>
                <a:latin typeface="Calibri" panose="020F0502020204030204" pitchFamily="34" charset="0"/>
              </a:rPr>
              <a:t>129 </a:t>
            </a:r>
            <a:r>
              <a:rPr lang="fr-FR" dirty="0">
                <a:solidFill>
                  <a:srgbClr val="000000"/>
                </a:solidFill>
                <a:latin typeface="Calibri" panose="020F0502020204030204" pitchFamily="34" charset="0"/>
              </a:rPr>
              <a:t>ATP .</a:t>
            </a:r>
            <a:r>
              <a:rPr lang="fr-FR" dirty="0"/>
              <a:t> </a:t>
            </a:r>
          </a:p>
        </p:txBody>
      </p:sp>
    </p:spTree>
    <p:extLst>
      <p:ext uri="{BB962C8B-B14F-4D97-AF65-F5344CB8AC3E}">
        <p14:creationId xmlns:p14="http://schemas.microsoft.com/office/powerpoint/2010/main" val="4266519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189" y="2209046"/>
            <a:ext cx="6196344" cy="950614"/>
          </a:xfrm>
        </p:spPr>
        <p:txBody>
          <a:bodyPr>
            <a:normAutofit fontScale="90000"/>
          </a:bodyPr>
          <a:lstStyle/>
          <a:p>
            <a:pPr algn="just"/>
            <a:r>
              <a:rPr lang="en-US" sz="3100" b="1" dirty="0">
                <a:solidFill>
                  <a:srgbClr val="FF0000"/>
                </a:solidFill>
                <a:latin typeface="Arial" panose="020B0604020202020204" pitchFamily="34" charset="0"/>
                <a:cs typeface="Arial" panose="020B0604020202020204" pitchFamily="34" charset="0"/>
              </a:rPr>
              <a:t>β Oxidation of saturated fatty acids with an </a:t>
            </a:r>
            <a:r>
              <a:rPr lang="en-US" sz="3100" b="1" dirty="0" smtClean="0">
                <a:solidFill>
                  <a:srgbClr val="FF0000"/>
                </a:solidFill>
                <a:latin typeface="Arial" panose="020B0604020202020204" pitchFamily="34" charset="0"/>
                <a:cs typeface="Arial" panose="020B0604020202020204" pitchFamily="34" charset="0"/>
              </a:rPr>
              <a:t>odd number</a:t>
            </a:r>
            <a:br>
              <a:rPr lang="en-US" sz="3100" b="1" dirty="0" smtClean="0">
                <a:solidFill>
                  <a:srgbClr val="FF0000"/>
                </a:solidFill>
                <a:latin typeface="Arial" panose="020B0604020202020204" pitchFamily="34" charset="0"/>
                <a:cs typeface="Arial" panose="020B0604020202020204" pitchFamily="34" charset="0"/>
              </a:rPr>
            </a:br>
            <a:r>
              <a:rPr lang="en-US" b="1" dirty="0"/>
              <a:t/>
            </a:r>
            <a:br>
              <a:rPr lang="en-US" b="1" dirty="0"/>
            </a:br>
            <a:r>
              <a:rPr lang="en-US" sz="3100" dirty="0">
                <a:latin typeface="Arial" panose="020B0604020202020204" pitchFamily="34" charset="0"/>
                <a:cs typeface="Arial" panose="020B0604020202020204" pitchFamily="34" charset="0"/>
              </a:rPr>
              <a:t>The same process occurs as for fatty acids with an even number; during the last turn of the helix, an odd-numbered fatty acid of 3 carbons (propionyl CoA) remains. It incorporates a carbon atom to convert it from propionyl CoA to succinyl CoA (</a:t>
            </a:r>
            <a:r>
              <a:rPr lang="en-US" sz="3100" dirty="0" smtClean="0">
                <a:latin typeface="Arial" panose="020B0604020202020204" pitchFamily="34" charset="0"/>
                <a:cs typeface="Arial" panose="020B0604020202020204" pitchFamily="34" charset="0"/>
              </a:rPr>
              <a:t>4carbons).</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endParaRPr lang="fr-FR" sz="3100" dirty="0">
              <a:latin typeface="Arial" panose="020B0604020202020204" pitchFamily="34" charset="0"/>
              <a:cs typeface="Arial" panose="020B0604020202020204" pitchFamily="34" charset="0"/>
            </a:endParaRPr>
          </a:p>
        </p:txBody>
      </p:sp>
      <p:sp>
        <p:nvSpPr>
          <p:cNvPr id="4" name="ZoneTexte 3"/>
          <p:cNvSpPr txBox="1"/>
          <p:nvPr/>
        </p:nvSpPr>
        <p:spPr>
          <a:xfrm>
            <a:off x="778597" y="4369742"/>
            <a:ext cx="2580238" cy="461665"/>
          </a:xfrm>
          <a:prstGeom prst="rect">
            <a:avLst/>
          </a:prstGeom>
          <a:noFill/>
        </p:spPr>
        <p:txBody>
          <a:bodyPr wrap="square" rtlCol="0">
            <a:spAutoFit/>
          </a:bodyPr>
          <a:lstStyle/>
          <a:p>
            <a:r>
              <a:rPr lang="fr-FR" sz="2400" b="1" dirty="0" smtClean="0">
                <a:solidFill>
                  <a:srgbClr val="FF0000"/>
                </a:solidFill>
                <a:latin typeface="Arial" panose="020B0604020202020204" pitchFamily="34" charset="0"/>
                <a:cs typeface="Arial" panose="020B0604020202020204" pitchFamily="34" charset="0"/>
              </a:rPr>
              <a:t>Special</a:t>
            </a:r>
            <a:r>
              <a:rPr lang="fr-FR" sz="2400" b="1" dirty="0" smtClean="0">
                <a:latin typeface="Arial" panose="020B0604020202020204" pitchFamily="34" charset="0"/>
                <a:cs typeface="Arial" panose="020B0604020202020204" pitchFamily="34" charset="0"/>
              </a:rPr>
              <a:t> </a:t>
            </a:r>
            <a:r>
              <a:rPr lang="fr-FR" sz="2400" b="1" dirty="0" smtClean="0">
                <a:solidFill>
                  <a:srgbClr val="FF0000"/>
                </a:solidFill>
                <a:latin typeface="Arial" panose="020B0604020202020204" pitchFamily="34" charset="0"/>
                <a:cs typeface="Arial" panose="020B0604020202020204" pitchFamily="34" charset="0"/>
              </a:rPr>
              <a:t>cases</a:t>
            </a:r>
            <a:endParaRPr lang="fr-FR" sz="2400" b="1" dirty="0">
              <a:solidFill>
                <a:srgbClr val="FF000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6724650" y="0"/>
            <a:ext cx="5467350" cy="4600575"/>
          </a:xfrm>
          <a:prstGeom prst="rect">
            <a:avLst/>
          </a:prstGeom>
        </p:spPr>
      </p:pic>
    </p:spTree>
    <p:extLst>
      <p:ext uri="{BB962C8B-B14F-4D97-AF65-F5344CB8AC3E}">
        <p14:creationId xmlns:p14="http://schemas.microsoft.com/office/powerpoint/2010/main" val="2412757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007357"/>
            <a:ext cx="5649361"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They are degraded in the same way as saturated fatty acids. However, an </a:t>
            </a:r>
            <a:r>
              <a:rPr lang="en-US" b="1" dirty="0">
                <a:latin typeface="Arial" panose="020B0604020202020204" pitchFamily="34" charset="0"/>
                <a:cs typeface="Arial" panose="020B0604020202020204" pitchFamily="34" charset="0"/>
              </a:rPr>
              <a:t>isomerase</a:t>
            </a:r>
            <a:r>
              <a:rPr lang="en-US" dirty="0">
                <a:latin typeface="Arial" panose="020B0604020202020204" pitchFamily="34" charset="0"/>
                <a:cs typeface="Arial" panose="020B0604020202020204" pitchFamily="34" charset="0"/>
              </a:rPr>
              <a:t> and an </a:t>
            </a:r>
            <a:r>
              <a:rPr lang="en-US" b="1" dirty="0" smtClean="0">
                <a:latin typeface="Arial" panose="020B0604020202020204" pitchFamily="34" charset="0"/>
                <a:cs typeface="Arial" panose="020B0604020202020204" pitchFamily="34" charset="0"/>
              </a:rPr>
              <a:t>reductase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necessary for the complete oxidation of these </a:t>
            </a:r>
            <a:r>
              <a:rPr lang="en-US" dirty="0" smtClean="0">
                <a:latin typeface="Arial" panose="020B0604020202020204" pitchFamily="34" charset="0"/>
                <a:cs typeface="Arial" panose="020B0604020202020204" pitchFamily="34" charset="0"/>
              </a:rPr>
              <a:t>acids (</a:t>
            </a:r>
            <a:r>
              <a:rPr lang="en-US" b="1" dirty="0" smtClean="0">
                <a:latin typeface="Arial" panose="020B0604020202020204" pitchFamily="34" charset="0"/>
                <a:cs typeface="Arial" panose="020B0604020202020204" pitchFamily="34" charset="0"/>
              </a:rPr>
              <a:t>the need of auxiliary enzymes</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Oleic </a:t>
            </a:r>
            <a:r>
              <a:rPr lang="en-US" dirty="0">
                <a:latin typeface="Arial" panose="020B0604020202020204" pitchFamily="34" charset="0"/>
                <a:cs typeface="Arial" panose="020B0604020202020204" pitchFamily="34" charset="0"/>
              </a:rPr>
              <a:t>acid (C18) has a </a:t>
            </a:r>
            <a:r>
              <a:rPr lang="en-US" dirty="0" err="1">
                <a:latin typeface="Arial" panose="020B0604020202020204" pitchFamily="34" charset="0"/>
                <a:cs typeface="Arial" panose="020B0604020202020204" pitchFamily="34" charset="0"/>
              </a:rPr>
              <a:t>cis</a:t>
            </a:r>
            <a:r>
              <a:rPr lang="en-US" dirty="0">
                <a:latin typeface="Arial" panose="020B0604020202020204" pitchFamily="34" charset="0"/>
                <a:cs typeface="Arial" panose="020B0604020202020204" pitchFamily="34" charset="0"/>
              </a:rPr>
              <a:t> double bond at </a:t>
            </a:r>
            <a:r>
              <a:rPr lang="en-US" dirty="0">
                <a:solidFill>
                  <a:srgbClr val="FF33CC"/>
                </a:solidFill>
                <a:latin typeface="Arial" panose="020B0604020202020204" pitchFamily="34" charset="0"/>
                <a:cs typeface="Arial" panose="020B0604020202020204" pitchFamily="34" charset="0"/>
              </a:rPr>
              <a:t>C9 and C10</a:t>
            </a:r>
            <a:r>
              <a:rPr lang="en-US" dirty="0">
                <a:latin typeface="Arial" panose="020B0604020202020204" pitchFamily="34" charset="0"/>
                <a:cs typeface="Arial" panose="020B0604020202020204" pitchFamily="34" charset="0"/>
              </a:rPr>
              <a:t>. After three turns of the (-6C) </a:t>
            </a:r>
            <a:r>
              <a:rPr lang="en-US" dirty="0" smtClean="0">
                <a:latin typeface="Arial" panose="020B0604020202020204" pitchFamily="34" charset="0"/>
                <a:cs typeface="Arial" panose="020B0604020202020204" pitchFamily="34" charset="0"/>
              </a:rPr>
              <a:t>ring results </a:t>
            </a:r>
            <a:r>
              <a:rPr lang="en-US" dirty="0">
                <a:latin typeface="Arial" panose="020B0604020202020204" pitchFamily="34" charset="0"/>
                <a:cs typeface="Arial" panose="020B0604020202020204" pitchFamily="34" charset="0"/>
              </a:rPr>
              <a:t>in the formation of 12-carbon fatty acyl-CoA with a </a:t>
            </a:r>
            <a:r>
              <a:rPr lang="en-US" dirty="0" err="1">
                <a:latin typeface="Arial" panose="020B0604020202020204" pitchFamily="34" charset="0"/>
                <a:cs typeface="Arial" panose="020B0604020202020204" pitchFamily="34" charset="0"/>
              </a:rPr>
              <a:t>cis</a:t>
            </a:r>
            <a:r>
              <a:rPr lang="en-US" dirty="0">
                <a:latin typeface="Arial" panose="020B0604020202020204" pitchFamily="34" charset="0"/>
                <a:cs typeface="Arial" panose="020B0604020202020204" pitchFamily="34" charset="0"/>
              </a:rPr>
              <a:t> </a:t>
            </a:r>
            <a:r>
              <a:rPr lang="en-US" dirty="0">
                <a:solidFill>
                  <a:srgbClr val="FF33CC"/>
                </a:solidFill>
                <a:latin typeface="Arial" panose="020B0604020202020204" pitchFamily="34" charset="0"/>
                <a:cs typeface="Arial" panose="020B0604020202020204" pitchFamily="34" charset="0"/>
              </a:rPr>
              <a:t>double bond now between carbon 3 and 4</a:t>
            </a:r>
          </a:p>
          <a:p>
            <a:pPr lvl="0"/>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molecule has a double bond </a:t>
            </a:r>
            <a:r>
              <a:rPr lang="en-US" dirty="0">
                <a:solidFill>
                  <a:srgbClr val="FF33CC"/>
                </a:solidFill>
                <a:latin typeface="Arial" panose="020B0604020202020204" pitchFamily="34" charset="0"/>
                <a:cs typeface="Arial" panose="020B0604020202020204" pitchFamily="34" charset="0"/>
              </a:rPr>
              <a:t>between carbon 3 and </a:t>
            </a:r>
            <a:r>
              <a:rPr lang="en-US" dirty="0" smtClean="0">
                <a:solidFill>
                  <a:srgbClr val="FF33CC"/>
                </a:solidFill>
                <a:latin typeface="Arial" panose="020B0604020202020204" pitchFamily="34" charset="0"/>
                <a:cs typeface="Arial" panose="020B0604020202020204" pitchFamily="34" charset="0"/>
              </a:rPr>
              <a:t>4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cis</a:t>
            </a:r>
            <a:r>
              <a:rPr lang="en-US" dirty="0">
                <a:latin typeface="Arial" panose="020B0604020202020204" pitchFamily="34" charset="0"/>
                <a:cs typeface="Arial" panose="020B0604020202020204" pitchFamily="34" charset="0"/>
              </a:rPr>
              <a:t> position, which prevents the formation of a double bond between C2 and </a:t>
            </a:r>
            <a:r>
              <a:rPr lang="en-US" dirty="0" smtClean="0">
                <a:latin typeface="Arial" panose="020B0604020202020204" pitchFamily="34" charset="0"/>
                <a:cs typeface="Arial" panose="020B0604020202020204" pitchFamily="34" charset="0"/>
              </a:rPr>
              <a:t>C3 </a:t>
            </a:r>
            <a:r>
              <a:rPr lang="en-US" dirty="0" smtClean="0">
                <a:solidFill>
                  <a:srgbClr val="4A4A4A"/>
                </a:solidFill>
                <a:latin typeface="Open Sans"/>
              </a:rPr>
              <a:t>and </a:t>
            </a:r>
            <a:r>
              <a:rPr lang="en-US" dirty="0">
                <a:solidFill>
                  <a:srgbClr val="4A4A4A"/>
                </a:solidFill>
                <a:latin typeface="Open Sans"/>
              </a:rPr>
              <a:t>cannot further participate in β-oxidation</a:t>
            </a:r>
            <a:r>
              <a:rPr lang="en-US" dirty="0" smtClean="0">
                <a:latin typeface="Arial" panose="020B0604020202020204" pitchFamily="34" charset="0"/>
                <a:cs typeface="Arial" panose="020B0604020202020204" pitchFamily="34" charset="0"/>
              </a:rPr>
              <a:t> . </a:t>
            </a:r>
          </a:p>
          <a:p>
            <a:pPr lvl="0"/>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isomerase transforms the </a:t>
            </a:r>
            <a:r>
              <a:rPr lang="en-US" dirty="0" err="1">
                <a:latin typeface="Arial" panose="020B0604020202020204" pitchFamily="34" charset="0"/>
                <a:cs typeface="Arial" panose="020B0604020202020204" pitchFamily="34" charset="0"/>
              </a:rPr>
              <a:t>cis</a:t>
            </a:r>
            <a:r>
              <a:rPr lang="en-US" dirty="0">
                <a:latin typeface="Arial" panose="020B0604020202020204" pitchFamily="34" charset="0"/>
                <a:cs typeface="Arial" panose="020B0604020202020204" pitchFamily="34" charset="0"/>
              </a:rPr>
              <a:t> double bond into a trans double bond and reverses the movement between C2 and C3. </a:t>
            </a:r>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allows β-oxidation to </a:t>
            </a:r>
            <a:r>
              <a:rPr lang="en-US" dirty="0" smtClean="0">
                <a:latin typeface="Arial" panose="020B0604020202020204" pitchFamily="34" charset="0"/>
                <a:cs typeface="Arial" panose="020B0604020202020204" pitchFamily="34" charset="0"/>
              </a:rPr>
              <a:t>proceed</a:t>
            </a:r>
            <a:r>
              <a:rPr lang="en-US" dirty="0" smtClean="0">
                <a:solidFill>
                  <a:srgbClr val="4A4A4A"/>
                </a:solidFill>
                <a:latin typeface="Open Sans"/>
              </a:rPr>
              <a:t> by </a:t>
            </a:r>
            <a:r>
              <a:rPr lang="en-US" dirty="0">
                <a:solidFill>
                  <a:srgbClr val="4A4A4A"/>
                </a:solidFill>
                <a:latin typeface="Open Sans"/>
              </a:rPr>
              <a:t>the enzymes  in five continuous cycles to yield another </a:t>
            </a:r>
            <a:r>
              <a:rPr lang="en-US" b="1" dirty="0">
                <a:solidFill>
                  <a:srgbClr val="FF33CC"/>
                </a:solidFill>
                <a:latin typeface="inherit"/>
              </a:rPr>
              <a:t>6 molecules of acetyl CoA</a:t>
            </a:r>
            <a:r>
              <a:rPr lang="en-US" dirty="0">
                <a:solidFill>
                  <a:srgbClr val="FF33CC"/>
                </a:solidFill>
                <a:latin typeface="Open Sans"/>
              </a:rPr>
              <a:t>.</a:t>
            </a:r>
            <a:endParaRPr lang="en-US" dirty="0">
              <a:solidFill>
                <a:srgbClr val="FF33CC"/>
              </a:solidFill>
              <a:latin typeface="Arial" panose="020B0604020202020204" pitchFamily="34" charset="0"/>
              <a:cs typeface="Arial" panose="020B0604020202020204" pitchFamily="34" charset="0"/>
            </a:endParaRPr>
          </a:p>
        </p:txBody>
      </p:sp>
      <p:sp>
        <p:nvSpPr>
          <p:cNvPr id="5" name="ZoneTexte 4"/>
          <p:cNvSpPr txBox="1"/>
          <p:nvPr/>
        </p:nvSpPr>
        <p:spPr>
          <a:xfrm>
            <a:off x="233881" y="81481"/>
            <a:ext cx="2580238" cy="461665"/>
          </a:xfrm>
          <a:prstGeom prst="rect">
            <a:avLst/>
          </a:prstGeom>
          <a:noFill/>
        </p:spPr>
        <p:txBody>
          <a:bodyPr wrap="square" rtlCol="0">
            <a:spAutoFit/>
          </a:bodyPr>
          <a:lstStyle/>
          <a:p>
            <a:r>
              <a:rPr lang="fr-FR" sz="2400" b="1" dirty="0" smtClean="0">
                <a:solidFill>
                  <a:srgbClr val="FF0000"/>
                </a:solidFill>
                <a:latin typeface="Arial" panose="020B0604020202020204" pitchFamily="34" charset="0"/>
                <a:cs typeface="Arial" panose="020B0604020202020204" pitchFamily="34" charset="0"/>
              </a:rPr>
              <a:t>Special</a:t>
            </a:r>
            <a:r>
              <a:rPr lang="fr-FR" sz="2400" b="1" dirty="0" smtClean="0">
                <a:latin typeface="Arial" panose="020B0604020202020204" pitchFamily="34" charset="0"/>
                <a:cs typeface="Arial" panose="020B0604020202020204" pitchFamily="34" charset="0"/>
              </a:rPr>
              <a:t> </a:t>
            </a:r>
            <a:r>
              <a:rPr lang="fr-FR" sz="2400" b="1" dirty="0" smtClean="0">
                <a:solidFill>
                  <a:srgbClr val="FF0000"/>
                </a:solidFill>
                <a:latin typeface="Arial" panose="020B0604020202020204" pitchFamily="34" charset="0"/>
                <a:cs typeface="Arial" panose="020B0604020202020204" pitchFamily="34" charset="0"/>
              </a:rPr>
              <a:t>cases</a:t>
            </a:r>
            <a:endParaRPr lang="fr-FR" sz="24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329307" y="638025"/>
            <a:ext cx="4955203"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β Oxidation of </a:t>
            </a:r>
            <a:r>
              <a:rPr lang="en-US" b="1" dirty="0" smtClean="0">
                <a:solidFill>
                  <a:srgbClr val="FF0000"/>
                </a:solidFill>
                <a:latin typeface="Arial" panose="020B0604020202020204" pitchFamily="34" charset="0"/>
                <a:cs typeface="Arial" panose="020B0604020202020204" pitchFamily="34" charset="0"/>
              </a:rPr>
              <a:t>monounsaturated </a:t>
            </a:r>
            <a:r>
              <a:rPr lang="en-US" b="1" dirty="0">
                <a:solidFill>
                  <a:srgbClr val="FF0000"/>
                </a:solidFill>
                <a:latin typeface="Arial" panose="020B0604020202020204" pitchFamily="34" charset="0"/>
                <a:cs typeface="Arial" panose="020B0604020202020204" pitchFamily="34" charset="0"/>
              </a:rPr>
              <a:t>fatty acids</a:t>
            </a:r>
            <a:endParaRPr lang="fr-FR" dirty="0"/>
          </a:p>
        </p:txBody>
      </p:sp>
      <p:pic>
        <p:nvPicPr>
          <p:cNvPr id="8" name="Image 7"/>
          <p:cNvPicPr>
            <a:picLocks noChangeAspect="1"/>
          </p:cNvPicPr>
          <p:nvPr/>
        </p:nvPicPr>
        <p:blipFill>
          <a:blip r:embed="rId2"/>
          <a:stretch>
            <a:fillRect/>
          </a:stretch>
        </p:blipFill>
        <p:spPr>
          <a:xfrm>
            <a:off x="5649362" y="15606"/>
            <a:ext cx="6542638" cy="6858000"/>
          </a:xfrm>
          <a:prstGeom prst="rect">
            <a:avLst/>
          </a:prstGeom>
        </p:spPr>
      </p:pic>
      <p:sp>
        <p:nvSpPr>
          <p:cNvPr id="9" name="Rectangle 8"/>
          <p:cNvSpPr/>
          <p:nvPr/>
        </p:nvSpPr>
        <p:spPr>
          <a:xfrm>
            <a:off x="9236286" y="5534561"/>
            <a:ext cx="2955714" cy="1323439"/>
          </a:xfrm>
          <a:prstGeom prst="rect">
            <a:avLst/>
          </a:prstGeom>
          <a:solidFill>
            <a:srgbClr val="92D050"/>
          </a:solidFill>
        </p:spPr>
        <p:txBody>
          <a:bodyPr wrap="square">
            <a:spAutoFit/>
          </a:bodyPr>
          <a:lstStyle/>
          <a:p>
            <a:pPr algn="just"/>
            <a:r>
              <a:rPr lang="fr-FR" sz="1600" dirty="0" smtClean="0">
                <a:latin typeface="Arial" panose="020B0604020202020204" pitchFamily="34" charset="0"/>
                <a:cs typeface="Arial" panose="020B0604020202020204" pitchFamily="34" charset="0"/>
              </a:rPr>
              <a:t>When </a:t>
            </a:r>
            <a:r>
              <a:rPr lang="fr-FR" sz="1600" dirty="0">
                <a:latin typeface="Arial" panose="020B0604020202020204" pitchFamily="34" charset="0"/>
                <a:cs typeface="Arial" panose="020B0604020202020204" pitchFamily="34" charset="0"/>
              </a:rPr>
              <a:t>a cis double bond ends up at the </a:t>
            </a:r>
            <a:r>
              <a:rPr lang="fr-FR" sz="1600" dirty="0" smtClean="0">
                <a:latin typeface="Arial" panose="020B0604020202020204" pitchFamily="34" charset="0"/>
                <a:cs typeface="Arial" panose="020B0604020202020204" pitchFamily="34" charset="0"/>
              </a:rPr>
              <a:t>position </a:t>
            </a:r>
            <a:r>
              <a:rPr lang="fr-FR" sz="1600" dirty="0">
                <a:latin typeface="Arial" panose="020B0604020202020204" pitchFamily="34" charset="0"/>
                <a:cs typeface="Arial" panose="020B0604020202020204" pitchFamily="34" charset="0"/>
              </a:rPr>
              <a:t>(between C3 and C4) </a:t>
            </a:r>
            <a:r>
              <a:rPr lang="fr-FR" sz="1600" dirty="0" smtClean="0">
                <a:latin typeface="Arial" panose="020B0604020202020204" pitchFamily="34" charset="0"/>
                <a:cs typeface="Arial" panose="020B0604020202020204" pitchFamily="34" charset="0"/>
              </a:rPr>
              <a:t>isomerase </a:t>
            </a:r>
            <a:r>
              <a:rPr lang="fr-FR" sz="1600" dirty="0">
                <a:latin typeface="Arial" panose="020B0604020202020204" pitchFamily="34" charset="0"/>
                <a:cs typeface="Arial" panose="020B0604020202020204" pitchFamily="34" charset="0"/>
              </a:rPr>
              <a:t>converts it to a trans double bond at the </a:t>
            </a:r>
            <a:r>
              <a:rPr lang="fr-FR" sz="1600" dirty="0" smtClean="0">
                <a:latin typeface="Arial" panose="020B0604020202020204" pitchFamily="34" charset="0"/>
                <a:cs typeface="Arial" panose="020B0604020202020204" pitchFamily="34" charset="0"/>
              </a:rPr>
              <a:t>position </a:t>
            </a:r>
            <a:r>
              <a:rPr lang="fr-FR" sz="1600" dirty="0">
                <a:latin typeface="Arial" panose="020B0604020202020204" pitchFamily="34" charset="0"/>
                <a:cs typeface="Arial" panose="020B0604020202020204" pitchFamily="34" charset="0"/>
              </a:rPr>
              <a:t>(between C2 and C3).</a:t>
            </a:r>
          </a:p>
        </p:txBody>
      </p:sp>
    </p:spTree>
    <p:extLst>
      <p:ext uri="{BB962C8B-B14F-4D97-AF65-F5344CB8AC3E}">
        <p14:creationId xmlns:p14="http://schemas.microsoft.com/office/powerpoint/2010/main" val="2489958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4399" y="81482"/>
            <a:ext cx="2580238" cy="461665"/>
          </a:xfrm>
          <a:prstGeom prst="rect">
            <a:avLst/>
          </a:prstGeom>
          <a:noFill/>
        </p:spPr>
        <p:txBody>
          <a:bodyPr wrap="square" rtlCol="0">
            <a:spAutoFit/>
          </a:bodyPr>
          <a:lstStyle/>
          <a:p>
            <a:r>
              <a:rPr lang="fr-FR" sz="2400" b="1" dirty="0" smtClean="0">
                <a:solidFill>
                  <a:srgbClr val="FF0000"/>
                </a:solidFill>
                <a:latin typeface="Arial" panose="020B0604020202020204" pitchFamily="34" charset="0"/>
                <a:cs typeface="Arial" panose="020B0604020202020204" pitchFamily="34" charset="0"/>
              </a:rPr>
              <a:t>Special</a:t>
            </a:r>
            <a:r>
              <a:rPr lang="fr-FR" sz="2400" b="1" dirty="0" smtClean="0">
                <a:latin typeface="Arial" panose="020B0604020202020204" pitchFamily="34" charset="0"/>
                <a:cs typeface="Arial" panose="020B0604020202020204" pitchFamily="34" charset="0"/>
              </a:rPr>
              <a:t> </a:t>
            </a:r>
            <a:r>
              <a:rPr lang="fr-FR" sz="2400" b="1" dirty="0" smtClean="0">
                <a:solidFill>
                  <a:srgbClr val="FF0000"/>
                </a:solidFill>
                <a:latin typeface="Arial" panose="020B0604020202020204" pitchFamily="34" charset="0"/>
                <a:cs typeface="Arial" panose="020B0604020202020204" pitchFamily="34" charset="0"/>
              </a:rPr>
              <a:t>cases</a:t>
            </a:r>
            <a:endParaRPr lang="fr-FR" sz="24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39847" y="613501"/>
            <a:ext cx="4814138"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β Oxidation of </a:t>
            </a:r>
            <a:r>
              <a:rPr lang="en-US" b="1" dirty="0" smtClean="0">
                <a:solidFill>
                  <a:srgbClr val="FF0000"/>
                </a:solidFill>
                <a:latin typeface="Arial" panose="020B0604020202020204" pitchFamily="34" charset="0"/>
                <a:cs typeface="Arial" panose="020B0604020202020204" pitchFamily="34" charset="0"/>
              </a:rPr>
              <a:t>Polyunsaturated </a:t>
            </a:r>
            <a:r>
              <a:rPr lang="en-US" b="1" dirty="0">
                <a:solidFill>
                  <a:srgbClr val="FF0000"/>
                </a:solidFill>
                <a:latin typeface="Arial" panose="020B0604020202020204" pitchFamily="34" charset="0"/>
                <a:cs typeface="Arial" panose="020B0604020202020204" pitchFamily="34" charset="0"/>
              </a:rPr>
              <a:t>fatty acids</a:t>
            </a:r>
            <a:endParaRPr lang="fr-FR" dirty="0"/>
          </a:p>
        </p:txBody>
      </p:sp>
      <p:pic>
        <p:nvPicPr>
          <p:cNvPr id="7" name="Image 6"/>
          <p:cNvPicPr>
            <a:picLocks noChangeAspect="1"/>
          </p:cNvPicPr>
          <p:nvPr/>
        </p:nvPicPr>
        <p:blipFill>
          <a:blip r:embed="rId2"/>
          <a:stretch>
            <a:fillRect/>
          </a:stretch>
        </p:blipFill>
        <p:spPr>
          <a:xfrm>
            <a:off x="7048500" y="1"/>
            <a:ext cx="5143500" cy="6858000"/>
          </a:xfrm>
          <a:prstGeom prst="rect">
            <a:avLst/>
          </a:prstGeom>
        </p:spPr>
      </p:pic>
      <p:sp>
        <p:nvSpPr>
          <p:cNvPr id="8" name="Rectangle 7"/>
          <p:cNvSpPr/>
          <p:nvPr/>
        </p:nvSpPr>
        <p:spPr>
          <a:xfrm>
            <a:off x="112392" y="982833"/>
            <a:ext cx="6759188" cy="4524315"/>
          </a:xfrm>
          <a:prstGeom prst="rect">
            <a:avLst/>
          </a:prstGeom>
        </p:spPr>
        <p:txBody>
          <a:bodyPr wrap="square">
            <a:spAutoFit/>
          </a:bodyPr>
          <a:lstStyle/>
          <a:p>
            <a:r>
              <a:rPr lang="fr-FR" dirty="0"/>
              <a:t>Linolenic acid is an </a:t>
            </a:r>
            <a:r>
              <a:rPr lang="fr-FR" dirty="0" err="1"/>
              <a:t>unsaturated</a:t>
            </a:r>
            <a:r>
              <a:rPr lang="fr-FR" dirty="0"/>
              <a:t> fatty acid with </a:t>
            </a:r>
            <a:r>
              <a:rPr lang="fr-FR" dirty="0">
                <a:solidFill>
                  <a:srgbClr val="FF33CC"/>
                </a:solidFill>
              </a:rPr>
              <a:t>two cis double bonds</a:t>
            </a:r>
            <a:r>
              <a:rPr lang="fr-FR" dirty="0" smtClean="0"/>
              <a:t>.</a:t>
            </a:r>
          </a:p>
          <a:p>
            <a:r>
              <a:rPr lang="fr-FR" dirty="0" smtClean="0"/>
              <a:t> </a:t>
            </a:r>
            <a:r>
              <a:rPr lang="fr-FR" dirty="0"/>
              <a:t>Like </a:t>
            </a:r>
            <a:r>
              <a:rPr lang="fr-FR" dirty="0" err="1"/>
              <a:t>saturated</a:t>
            </a:r>
            <a:r>
              <a:rPr lang="fr-FR" dirty="0"/>
              <a:t> fatty acids the </a:t>
            </a:r>
            <a:r>
              <a:rPr lang="fr-FR" dirty="0" err="1"/>
              <a:t>polysaturated</a:t>
            </a:r>
            <a:r>
              <a:rPr lang="fr-FR" dirty="0"/>
              <a:t> fatty acid </a:t>
            </a:r>
            <a:r>
              <a:rPr lang="fr-FR" dirty="0" err="1"/>
              <a:t>undergoes</a:t>
            </a:r>
            <a:r>
              <a:rPr lang="fr-FR" dirty="0"/>
              <a:t> three cycles of </a:t>
            </a:r>
            <a:r>
              <a:rPr lang="el-GR" dirty="0"/>
              <a:t>β-</a:t>
            </a:r>
            <a:r>
              <a:rPr lang="fr-FR" dirty="0"/>
              <a:t>oxidation to yield </a:t>
            </a:r>
            <a:r>
              <a:rPr lang="fr-FR" dirty="0">
                <a:solidFill>
                  <a:srgbClr val="FF33CC"/>
                </a:solidFill>
              </a:rPr>
              <a:t>three molecules of acetyl CoA </a:t>
            </a:r>
            <a:r>
              <a:rPr lang="fr-FR" dirty="0"/>
              <a:t>along with a 12 carbon chain fatty acyl-CoA with </a:t>
            </a:r>
            <a:r>
              <a:rPr lang="fr-FR" dirty="0">
                <a:solidFill>
                  <a:srgbClr val="FF33CC"/>
                </a:solidFill>
              </a:rPr>
              <a:t>cis double bonds at position 3 and 6 (cis-</a:t>
            </a:r>
            <a:r>
              <a:rPr lang="el-GR" dirty="0">
                <a:solidFill>
                  <a:srgbClr val="FF33CC"/>
                </a:solidFill>
              </a:rPr>
              <a:t>Δ3,</a:t>
            </a:r>
            <a:r>
              <a:rPr lang="fr-FR" dirty="0">
                <a:solidFill>
                  <a:srgbClr val="FF33CC"/>
                </a:solidFill>
              </a:rPr>
              <a:t>cis-</a:t>
            </a:r>
            <a:r>
              <a:rPr lang="el-GR" dirty="0">
                <a:solidFill>
                  <a:srgbClr val="FF33CC"/>
                </a:solidFill>
              </a:rPr>
              <a:t>Δ6).</a:t>
            </a:r>
          </a:p>
          <a:p>
            <a:r>
              <a:rPr lang="fr-FR" dirty="0" err="1"/>
              <a:t>Since</a:t>
            </a:r>
            <a:r>
              <a:rPr lang="fr-FR" dirty="0"/>
              <a:t> the mitochondrial enzymes </a:t>
            </a:r>
            <a:r>
              <a:rPr lang="fr-FR" dirty="0" err="1"/>
              <a:t>cannot</a:t>
            </a:r>
            <a:r>
              <a:rPr lang="fr-FR" dirty="0"/>
              <a:t> break down cis double bonds</a:t>
            </a:r>
            <a:r>
              <a:rPr lang="fr-FR" dirty="0" smtClean="0"/>
              <a:t>,</a:t>
            </a:r>
            <a:r>
              <a:rPr lang="el-GR" dirty="0">
                <a:solidFill>
                  <a:srgbClr val="FF33CC"/>
                </a:solidFill>
              </a:rPr>
              <a:t> </a:t>
            </a:r>
            <a:r>
              <a:rPr lang="fr-FR" dirty="0" smtClean="0">
                <a:solidFill>
                  <a:srgbClr val="FF33CC"/>
                </a:solidFill>
              </a:rPr>
              <a:t>isomerase </a:t>
            </a:r>
            <a:r>
              <a:rPr lang="fr-FR" dirty="0"/>
              <a:t>converts it to </a:t>
            </a:r>
            <a:r>
              <a:rPr lang="fr-FR" dirty="0" smtClean="0"/>
              <a:t>trans fatty </a:t>
            </a:r>
            <a:r>
              <a:rPr lang="fr-FR" dirty="0"/>
              <a:t>acyl-CoA. The latter product now </a:t>
            </a:r>
            <a:r>
              <a:rPr lang="fr-FR" dirty="0" err="1"/>
              <a:t>undergoes</a:t>
            </a:r>
            <a:r>
              <a:rPr lang="fr-FR" dirty="0"/>
              <a:t> one more cycle of </a:t>
            </a:r>
            <a:r>
              <a:rPr lang="el-GR" dirty="0"/>
              <a:t>β-</a:t>
            </a:r>
            <a:r>
              <a:rPr lang="fr-FR" dirty="0"/>
              <a:t>oxidation to yield </a:t>
            </a:r>
            <a:r>
              <a:rPr lang="fr-FR" dirty="0" smtClean="0"/>
              <a:t>one </a:t>
            </a:r>
            <a:r>
              <a:rPr lang="fr-FR" dirty="0" smtClean="0">
                <a:solidFill>
                  <a:srgbClr val="FF33CC"/>
                </a:solidFill>
              </a:rPr>
              <a:t>molecule </a:t>
            </a:r>
            <a:r>
              <a:rPr lang="fr-FR" dirty="0">
                <a:solidFill>
                  <a:srgbClr val="FF33CC"/>
                </a:solidFill>
              </a:rPr>
              <a:t>of acetyl </a:t>
            </a:r>
            <a:r>
              <a:rPr lang="fr-FR" dirty="0" smtClean="0">
                <a:solidFill>
                  <a:srgbClr val="FF33CC"/>
                </a:solidFill>
              </a:rPr>
              <a:t>CoA</a:t>
            </a:r>
            <a:r>
              <a:rPr lang="fr-FR" dirty="0" smtClean="0"/>
              <a:t> </a:t>
            </a:r>
          </a:p>
          <a:p>
            <a:r>
              <a:rPr lang="fr-FR" dirty="0" smtClean="0"/>
              <a:t>By </a:t>
            </a:r>
            <a:r>
              <a:rPr lang="fr-FR" dirty="0"/>
              <a:t>the action of acyl-CoA </a:t>
            </a:r>
            <a:r>
              <a:rPr lang="fr-FR" dirty="0" err="1"/>
              <a:t>dehydrogenase</a:t>
            </a:r>
            <a:r>
              <a:rPr lang="fr-FR" dirty="0"/>
              <a:t>, the first step of </a:t>
            </a:r>
            <a:r>
              <a:rPr lang="el-GR" dirty="0"/>
              <a:t>β-</a:t>
            </a:r>
            <a:r>
              <a:rPr lang="fr-FR" dirty="0"/>
              <a:t>oxidation is </a:t>
            </a:r>
            <a:r>
              <a:rPr lang="fr-FR" dirty="0" err="1"/>
              <a:t>achieved</a:t>
            </a:r>
            <a:r>
              <a:rPr lang="fr-FR" dirty="0"/>
              <a:t>, resulting in formation of a double bond at position </a:t>
            </a:r>
            <a:r>
              <a:rPr lang="fr-FR" dirty="0" smtClean="0"/>
              <a:t>2. </a:t>
            </a:r>
            <a:r>
              <a:rPr lang="fr-FR" dirty="0"/>
              <a:t>The </a:t>
            </a:r>
            <a:r>
              <a:rPr lang="fr-FR" dirty="0" err="1"/>
              <a:t>newly</a:t>
            </a:r>
            <a:r>
              <a:rPr lang="fr-FR" dirty="0"/>
              <a:t> </a:t>
            </a:r>
            <a:r>
              <a:rPr lang="fr-FR" dirty="0" err="1"/>
              <a:t>formed</a:t>
            </a:r>
            <a:r>
              <a:rPr lang="fr-FR" dirty="0"/>
              <a:t> product is now </a:t>
            </a:r>
            <a:r>
              <a:rPr lang="fr-FR" dirty="0" err="1"/>
              <a:t>acted</a:t>
            </a:r>
            <a:r>
              <a:rPr lang="fr-FR" dirty="0"/>
              <a:t> upon by the </a:t>
            </a:r>
            <a:r>
              <a:rPr lang="fr-FR" dirty="0" smtClean="0"/>
              <a:t>Two enzyme </a:t>
            </a:r>
            <a:r>
              <a:rPr lang="fr-FR" dirty="0" err="1" smtClean="0"/>
              <a:t>reductase</a:t>
            </a:r>
            <a:r>
              <a:rPr lang="fr-FR" dirty="0" smtClean="0"/>
              <a:t>  and isomerase =</a:t>
            </a:r>
            <a:endParaRPr lang="fr-FR" dirty="0"/>
          </a:p>
          <a:p>
            <a:r>
              <a:rPr lang="fr-FR" dirty="0"/>
              <a:t>trans-</a:t>
            </a:r>
            <a:r>
              <a:rPr lang="el-GR" dirty="0"/>
              <a:t>Δ2 </a:t>
            </a:r>
            <a:r>
              <a:rPr lang="fr-FR" dirty="0"/>
              <a:t>fatty acyl CoA now </a:t>
            </a:r>
            <a:r>
              <a:rPr lang="fr-FR" dirty="0" err="1"/>
              <a:t>undergoes</a:t>
            </a:r>
            <a:r>
              <a:rPr lang="fr-FR" dirty="0"/>
              <a:t> four cycles of </a:t>
            </a:r>
            <a:r>
              <a:rPr lang="el-GR" dirty="0"/>
              <a:t>β-</a:t>
            </a:r>
            <a:r>
              <a:rPr lang="fr-FR" dirty="0"/>
              <a:t>oxidation to yield another </a:t>
            </a:r>
            <a:r>
              <a:rPr lang="fr-FR" dirty="0">
                <a:solidFill>
                  <a:srgbClr val="FF33CC"/>
                </a:solidFill>
              </a:rPr>
              <a:t>five molecules of acetyl CoA</a:t>
            </a:r>
            <a:r>
              <a:rPr lang="fr-FR" dirty="0"/>
              <a:t>.</a:t>
            </a:r>
          </a:p>
          <a:p>
            <a:r>
              <a:rPr lang="fr-FR" dirty="0"/>
              <a:t>The acetyl-CoA molecules now enter the </a:t>
            </a:r>
            <a:r>
              <a:rPr lang="fr-FR" dirty="0" smtClean="0"/>
              <a:t>Krebs </a:t>
            </a:r>
            <a:r>
              <a:rPr lang="fr-FR" dirty="0"/>
              <a:t>cycle.</a:t>
            </a:r>
          </a:p>
        </p:txBody>
      </p:sp>
      <p:sp>
        <p:nvSpPr>
          <p:cNvPr id="10" name="Rectangle 9"/>
          <p:cNvSpPr/>
          <p:nvPr/>
        </p:nvSpPr>
        <p:spPr>
          <a:xfrm>
            <a:off x="0" y="5876480"/>
            <a:ext cx="7048499" cy="646331"/>
          </a:xfrm>
          <a:prstGeom prst="rect">
            <a:avLst/>
          </a:prstGeom>
          <a:solidFill>
            <a:srgbClr val="92D050"/>
          </a:solidFill>
        </p:spPr>
        <p:txBody>
          <a:bodyPr wrap="square">
            <a:spAutoFit/>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enzyme </a:t>
            </a:r>
            <a:r>
              <a:rPr lang="en-US" dirty="0" smtClean="0">
                <a:latin typeface="Arial" panose="020B0604020202020204" pitchFamily="34" charset="0"/>
                <a:cs typeface="Arial" panose="020B0604020202020204" pitchFamily="34" charset="0"/>
              </a:rPr>
              <a:t>reductase</a:t>
            </a:r>
            <a:r>
              <a:rPr lang="en-US" dirty="0">
                <a:latin typeface="Arial" panose="020B0604020202020204" pitchFamily="34" charset="0"/>
                <a:cs typeface="Arial" panose="020B0604020202020204" pitchFamily="34" charset="0"/>
              </a:rPr>
              <a:t>, using NADPH as a cofactor, reduces the two double bonds to a single trans double bond at </a:t>
            </a:r>
            <a:r>
              <a:rPr lang="en-US" dirty="0" smtClean="0">
                <a:latin typeface="Arial" panose="020B0604020202020204" pitchFamily="34" charset="0"/>
                <a:cs typeface="Arial" panose="020B0604020202020204" pitchFamily="34" charset="0"/>
              </a:rPr>
              <a:t>trans position</a:t>
            </a:r>
            <a:r>
              <a:rPr lang="en-US" dirty="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441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9332"/>
            <a:ext cx="4467414" cy="3176886"/>
          </a:xfrm>
        </p:spPr>
        <p:txBody>
          <a:bodyPr>
            <a:normAutofit fontScale="25000" lnSpcReduction="20000"/>
          </a:bodyPr>
          <a:lstStyle/>
          <a:p>
            <a:pPr marL="0" indent="0">
              <a:buNone/>
            </a:pPr>
            <a:r>
              <a:rPr lang="en-US" sz="17600" b="1" dirty="0">
                <a:solidFill>
                  <a:srgbClr val="FF0000"/>
                </a:solidFill>
              </a:rPr>
              <a:t>Fate of acetyl </a:t>
            </a:r>
            <a:r>
              <a:rPr lang="en-US" sz="17600" b="1" dirty="0" smtClean="0">
                <a:solidFill>
                  <a:srgbClr val="FF0000"/>
                </a:solidFill>
              </a:rPr>
              <a:t>CoA</a:t>
            </a:r>
            <a:endParaRPr lang="en-US" sz="17600" b="1" dirty="0">
              <a:solidFill>
                <a:srgbClr val="FF0000"/>
              </a:solidFill>
            </a:endParaRPr>
          </a:p>
          <a:p>
            <a:pPr marL="0" indent="0" algn="just">
              <a:buNone/>
            </a:pPr>
            <a:r>
              <a:rPr lang="en-US" sz="9600" dirty="0">
                <a:latin typeface="Arial" panose="020B0604020202020204" pitchFamily="34" charset="0"/>
                <a:cs typeface="Arial" panose="020B0604020202020204" pitchFamily="34" charset="0"/>
              </a:rPr>
              <a:t>It can enter the Krebs cycle </a:t>
            </a:r>
            <a:r>
              <a:rPr lang="en-US" sz="9600" dirty="0" smtClean="0">
                <a:latin typeface="Arial" panose="020B0604020202020204" pitchFamily="34" charset="0"/>
                <a:cs typeface="Arial" panose="020B0604020202020204" pitchFamily="34" charset="0"/>
              </a:rPr>
              <a:t>(for energy production), </a:t>
            </a:r>
          </a:p>
          <a:p>
            <a:pPr marL="0" indent="0" algn="just">
              <a:buNone/>
            </a:pPr>
            <a:r>
              <a:rPr lang="en-US" sz="9600" dirty="0" smtClean="0">
                <a:latin typeface="Arial" panose="020B0604020202020204" pitchFamily="34" charset="0"/>
                <a:cs typeface="Arial" panose="020B0604020202020204" pitchFamily="34" charset="0"/>
              </a:rPr>
              <a:t>or </a:t>
            </a:r>
            <a:r>
              <a:rPr lang="en-US" sz="9600" dirty="0">
                <a:latin typeface="Arial" panose="020B0604020202020204" pitchFamily="34" charset="0"/>
                <a:cs typeface="Arial" panose="020B0604020202020204" pitchFamily="34" charset="0"/>
              </a:rPr>
              <a:t>yield molecules of biological interest </a:t>
            </a:r>
            <a:r>
              <a:rPr lang="en-US" sz="9600" dirty="0" smtClean="0">
                <a:latin typeface="Arial" panose="020B0604020202020204" pitchFamily="34" charset="0"/>
                <a:cs typeface="Arial" panose="020B0604020202020204" pitchFamily="34" charset="0"/>
              </a:rPr>
              <a:t>(Fatty acids, ketone </a:t>
            </a:r>
            <a:r>
              <a:rPr lang="en-US" sz="9600" dirty="0">
                <a:latin typeface="Arial" panose="020B0604020202020204" pitchFamily="34" charset="0"/>
                <a:cs typeface="Arial" panose="020B0604020202020204" pitchFamily="34" charset="0"/>
              </a:rPr>
              <a:t>bodies, </a:t>
            </a:r>
            <a:r>
              <a:rPr lang="en-US" sz="9600" dirty="0" smtClean="0">
                <a:latin typeface="Arial" panose="020B0604020202020204" pitchFamily="34" charset="0"/>
                <a:cs typeface="Arial" panose="020B0604020202020204" pitchFamily="34" charset="0"/>
              </a:rPr>
              <a:t>cholesterol) </a:t>
            </a:r>
          </a:p>
        </p:txBody>
      </p:sp>
      <p:pic>
        <p:nvPicPr>
          <p:cNvPr id="5" name="Image 4"/>
          <p:cNvPicPr>
            <a:picLocks noChangeAspect="1"/>
          </p:cNvPicPr>
          <p:nvPr/>
        </p:nvPicPr>
        <p:blipFill>
          <a:blip r:embed="rId2"/>
          <a:stretch>
            <a:fillRect/>
          </a:stretch>
        </p:blipFill>
        <p:spPr>
          <a:xfrm>
            <a:off x="4467414" y="-18107"/>
            <a:ext cx="7639050" cy="4124325"/>
          </a:xfrm>
          <a:prstGeom prst="rect">
            <a:avLst/>
          </a:prstGeom>
        </p:spPr>
      </p:pic>
    </p:spTree>
    <p:extLst>
      <p:ext uri="{BB962C8B-B14F-4D97-AF65-F5344CB8AC3E}">
        <p14:creationId xmlns:p14="http://schemas.microsoft.com/office/powerpoint/2010/main" val="46731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361318" y="45267"/>
            <a:ext cx="7830682" cy="5275105"/>
          </a:xfrm>
          <a:prstGeom prst="rect">
            <a:avLst/>
          </a:prstGeom>
        </p:spPr>
      </p:pic>
      <p:sp>
        <p:nvSpPr>
          <p:cNvPr id="5" name="ZoneTexte 4"/>
          <p:cNvSpPr txBox="1"/>
          <p:nvPr/>
        </p:nvSpPr>
        <p:spPr>
          <a:xfrm>
            <a:off x="0" y="135803"/>
            <a:ext cx="4273236" cy="523220"/>
          </a:xfrm>
          <a:prstGeom prst="rect">
            <a:avLst/>
          </a:prstGeom>
          <a:noFill/>
        </p:spPr>
        <p:txBody>
          <a:bodyPr wrap="square" rtlCol="0">
            <a:spAutoFit/>
          </a:bodyPr>
          <a:lstStyle/>
          <a:p>
            <a:r>
              <a:rPr lang="fr-FR" sz="2800" b="1" dirty="0" smtClean="0">
                <a:solidFill>
                  <a:srgbClr val="FF0000"/>
                </a:solidFill>
              </a:rPr>
              <a:t>3. Fatty acids </a:t>
            </a:r>
            <a:r>
              <a:rPr lang="fr-FR" sz="2800" b="1" dirty="0" smtClean="0">
                <a:solidFill>
                  <a:srgbClr val="FF0000"/>
                </a:solidFill>
                <a:latin typeface="Arial" panose="020B0604020202020204" pitchFamily="34" charset="0"/>
                <a:cs typeface="Arial" panose="020B0604020202020204" pitchFamily="34" charset="0"/>
              </a:rPr>
              <a:t>synthesis </a:t>
            </a:r>
            <a:endParaRPr lang="fr-FR" sz="2800" b="1" dirty="0">
              <a:solidFill>
                <a:srgbClr val="FF0000"/>
              </a:solidFill>
              <a:latin typeface="Arial" panose="020B0604020202020204" pitchFamily="34" charset="0"/>
              <a:cs typeface="Arial" panose="020B0604020202020204" pitchFamily="34" charset="0"/>
            </a:endParaRPr>
          </a:p>
        </p:txBody>
      </p:sp>
      <p:sp>
        <p:nvSpPr>
          <p:cNvPr id="6" name="ZoneTexte 5"/>
          <p:cNvSpPr txBox="1"/>
          <p:nvPr/>
        </p:nvSpPr>
        <p:spPr>
          <a:xfrm>
            <a:off x="0" y="869133"/>
            <a:ext cx="3793402" cy="369332"/>
          </a:xfrm>
          <a:prstGeom prst="rect">
            <a:avLst/>
          </a:prstGeom>
          <a:noFill/>
        </p:spPr>
        <p:txBody>
          <a:bodyPr wrap="square" rtlCol="0">
            <a:spAutoFit/>
          </a:bodyPr>
          <a:lstStyle/>
          <a:p>
            <a:pPr fontAlgn="base"/>
            <a:r>
              <a:rPr lang="fr-FR" dirty="0">
                <a:solidFill>
                  <a:srgbClr val="FF0000"/>
                </a:solidFill>
                <a:latin typeface="Arial" panose="020B0604020202020204" pitchFamily="34" charset="0"/>
                <a:cs typeface="Arial" panose="020B0604020202020204" pitchFamily="34" charset="0"/>
              </a:rPr>
              <a:t>Origin of Cytoplasmic Acetyl-CoA</a:t>
            </a:r>
            <a:endParaRPr lang="fr-FR" b="0" i="0" dirty="0">
              <a:solidFill>
                <a:srgbClr val="FF0000"/>
              </a:solidFill>
              <a:effectLst/>
              <a:latin typeface="Arial" panose="020B0604020202020204" pitchFamily="34" charset="0"/>
              <a:cs typeface="Arial" panose="020B0604020202020204" pitchFamily="34" charset="0"/>
            </a:endParaRPr>
          </a:p>
        </p:txBody>
      </p:sp>
      <p:sp>
        <p:nvSpPr>
          <p:cNvPr id="7" name="ZoneTexte 6"/>
          <p:cNvSpPr txBox="1"/>
          <p:nvPr/>
        </p:nvSpPr>
        <p:spPr>
          <a:xfrm>
            <a:off x="0" y="1330859"/>
            <a:ext cx="4361318" cy="3139321"/>
          </a:xfrm>
          <a:prstGeom prst="rect">
            <a:avLst/>
          </a:prstGeom>
          <a:noFill/>
        </p:spPr>
        <p:txBody>
          <a:bodyPr wrap="square" rtlCol="0">
            <a:spAutoFit/>
          </a:bodyPr>
          <a:lstStyle/>
          <a:p>
            <a:pPr fontAlgn="base"/>
            <a:r>
              <a:rPr lang="en-US" dirty="0" smtClean="0">
                <a:solidFill>
                  <a:srgbClr val="666666"/>
                </a:solidFill>
                <a:latin typeface="Arial" panose="020B0604020202020204" pitchFamily="34" charset="0"/>
                <a:cs typeface="Arial" panose="020B0604020202020204" pitchFamily="34" charset="0"/>
              </a:rPr>
              <a:t>Acetyl-CoA </a:t>
            </a:r>
            <a:r>
              <a:rPr lang="en-US" dirty="0">
                <a:solidFill>
                  <a:srgbClr val="666666"/>
                </a:solidFill>
                <a:latin typeface="Arial" panose="020B0604020202020204" pitchFamily="34" charset="0"/>
                <a:cs typeface="Arial" panose="020B0604020202020204" pitchFamily="34" charset="0"/>
              </a:rPr>
              <a:t>enters the cytoplasm in the form of citrate via the </a:t>
            </a:r>
            <a:r>
              <a:rPr lang="en-US" dirty="0" smtClean="0">
                <a:solidFill>
                  <a:srgbClr val="666666"/>
                </a:solidFill>
                <a:latin typeface="Arial" panose="020B0604020202020204" pitchFamily="34" charset="0"/>
                <a:cs typeface="Arial" panose="020B0604020202020204" pitchFamily="34" charset="0"/>
              </a:rPr>
              <a:t>transport system</a:t>
            </a:r>
          </a:p>
          <a:p>
            <a:pPr fontAlgn="base"/>
            <a:r>
              <a:rPr lang="en-US" dirty="0" smtClean="0">
                <a:solidFill>
                  <a:srgbClr val="666666"/>
                </a:solidFill>
                <a:latin typeface="Arial" panose="020B0604020202020204" pitchFamily="34" charset="0"/>
                <a:cs typeface="Arial" panose="020B0604020202020204" pitchFamily="34" charset="0"/>
              </a:rPr>
              <a:t> </a:t>
            </a:r>
            <a:endParaRPr lang="en-US" dirty="0">
              <a:solidFill>
                <a:srgbClr val="666666"/>
              </a:solidFill>
              <a:latin typeface="Arial" panose="020B0604020202020204" pitchFamily="34" charset="0"/>
              <a:cs typeface="Arial" panose="020B0604020202020204" pitchFamily="34" charset="0"/>
            </a:endParaRPr>
          </a:p>
          <a:p>
            <a:pPr fontAlgn="base"/>
            <a:r>
              <a:rPr lang="en-US" dirty="0" smtClean="0">
                <a:solidFill>
                  <a:srgbClr val="666666"/>
                </a:solidFill>
                <a:latin typeface="Arial" panose="020B0604020202020204" pitchFamily="34" charset="0"/>
                <a:cs typeface="Arial" panose="020B0604020202020204" pitchFamily="34" charset="0"/>
              </a:rPr>
              <a:t>In </a:t>
            </a:r>
            <a:r>
              <a:rPr lang="en-US" dirty="0">
                <a:solidFill>
                  <a:srgbClr val="666666"/>
                </a:solidFill>
                <a:latin typeface="Arial" panose="020B0604020202020204" pitchFamily="34" charset="0"/>
                <a:cs typeface="Arial" panose="020B0604020202020204" pitchFamily="34" charset="0"/>
              </a:rPr>
              <a:t>the cytoplasm, citrate and coenzyme A (</a:t>
            </a:r>
            <a:r>
              <a:rPr lang="en-US" dirty="0" err="1">
                <a:solidFill>
                  <a:srgbClr val="666666"/>
                </a:solidFill>
                <a:latin typeface="Arial" panose="020B0604020202020204" pitchFamily="34" charset="0"/>
                <a:cs typeface="Arial" panose="020B0604020202020204" pitchFamily="34" charset="0"/>
              </a:rPr>
              <a:t>CoASH</a:t>
            </a:r>
            <a:r>
              <a:rPr lang="en-US" dirty="0">
                <a:solidFill>
                  <a:srgbClr val="666666"/>
                </a:solidFill>
                <a:latin typeface="Arial" panose="020B0604020202020204" pitchFamily="34" charset="0"/>
                <a:cs typeface="Arial" panose="020B0604020202020204" pitchFamily="34" charset="0"/>
              </a:rPr>
              <a:t>) are converted to oxaloacetate and acetyl-CoA by the </a:t>
            </a:r>
            <a:r>
              <a:rPr lang="en-US" dirty="0" smtClean="0">
                <a:solidFill>
                  <a:srgbClr val="666666"/>
                </a:solidFill>
                <a:latin typeface="Arial" panose="020B0604020202020204" pitchFamily="34" charset="0"/>
                <a:cs typeface="Arial" panose="020B0604020202020204" pitchFamily="34" charset="0"/>
              </a:rPr>
              <a:t>citrate </a:t>
            </a:r>
            <a:r>
              <a:rPr lang="en-US" dirty="0">
                <a:solidFill>
                  <a:srgbClr val="666666"/>
                </a:solidFill>
                <a:latin typeface="Arial" panose="020B0604020202020204" pitchFamily="34" charset="0"/>
                <a:cs typeface="Arial" panose="020B0604020202020204" pitchFamily="34" charset="0"/>
              </a:rPr>
              <a:t>lyase reaction. </a:t>
            </a:r>
            <a:endParaRPr lang="en-US" dirty="0" smtClean="0">
              <a:solidFill>
                <a:srgbClr val="666666"/>
              </a:solidFill>
              <a:latin typeface="Arial" panose="020B0604020202020204" pitchFamily="34" charset="0"/>
              <a:cs typeface="Arial" panose="020B0604020202020204" pitchFamily="34" charset="0"/>
            </a:endParaRPr>
          </a:p>
          <a:p>
            <a:pPr fontAlgn="base"/>
            <a:endParaRPr lang="en-US" dirty="0">
              <a:solidFill>
                <a:srgbClr val="666666"/>
              </a:solidFill>
              <a:latin typeface="Arial" panose="020B0604020202020204" pitchFamily="34" charset="0"/>
              <a:cs typeface="Arial" panose="020B0604020202020204" pitchFamily="34" charset="0"/>
            </a:endParaRPr>
          </a:p>
          <a:p>
            <a:pPr fontAlgn="base"/>
            <a:r>
              <a:rPr lang="en-US" dirty="0" smtClean="0">
                <a:solidFill>
                  <a:srgbClr val="666666"/>
                </a:solidFill>
                <a:latin typeface="Arial" panose="020B0604020202020204" pitchFamily="34" charset="0"/>
                <a:cs typeface="Arial" panose="020B0604020202020204" pitchFamily="34" charset="0"/>
              </a:rPr>
              <a:t>The </a:t>
            </a:r>
            <a:r>
              <a:rPr lang="en-US" dirty="0">
                <a:solidFill>
                  <a:srgbClr val="666666"/>
                </a:solidFill>
                <a:latin typeface="Arial" panose="020B0604020202020204" pitchFamily="34" charset="0"/>
                <a:cs typeface="Arial" panose="020B0604020202020204" pitchFamily="34" charset="0"/>
              </a:rPr>
              <a:t>resultant oxaloacetate is converted to malate by cytoplasmic malate </a:t>
            </a:r>
            <a:r>
              <a:rPr lang="en-US" dirty="0" smtClean="0">
                <a:solidFill>
                  <a:srgbClr val="666666"/>
                </a:solidFill>
                <a:latin typeface="Arial" panose="020B0604020202020204" pitchFamily="34" charset="0"/>
                <a:cs typeface="Arial" panose="020B0604020202020204" pitchFamily="34" charset="0"/>
              </a:rPr>
              <a:t>dehydrogenase</a:t>
            </a:r>
            <a:endParaRPr lang="en-US" b="0" i="0" dirty="0">
              <a:solidFill>
                <a:srgbClr val="666666"/>
              </a:solidFill>
              <a:effectLst/>
              <a:latin typeface="Arial" panose="020B0604020202020204" pitchFamily="34" charset="0"/>
              <a:cs typeface="Arial" panose="020B0604020202020204" pitchFamily="34" charset="0"/>
            </a:endParaRPr>
          </a:p>
        </p:txBody>
      </p:sp>
      <p:sp>
        <p:nvSpPr>
          <p:cNvPr id="8" name="Rectangle 7"/>
          <p:cNvSpPr/>
          <p:nvPr/>
        </p:nvSpPr>
        <p:spPr>
          <a:xfrm>
            <a:off x="0" y="5923763"/>
            <a:ext cx="12192000" cy="923330"/>
          </a:xfrm>
          <a:prstGeom prst="rect">
            <a:avLst/>
          </a:prstGeom>
          <a:solidFill>
            <a:schemeClr val="accent6"/>
          </a:solidFill>
        </p:spPr>
        <p:txBody>
          <a:bodyPr wrap="square">
            <a:spAutoFit/>
          </a:bodyPr>
          <a:lstStyle/>
          <a:p>
            <a:r>
              <a:rPr lang="en-US" dirty="0" smtClean="0"/>
              <a:t>The </a:t>
            </a:r>
            <a:r>
              <a:rPr lang="en-US" dirty="0"/>
              <a:t>advantage of this series of reactions for converting mitochondrial acetyl-CoA into cytoplasmic acetyl-CoA is that the NADPH produced by the cytosolic malic enzyme reaction can be a major source of reducing co-factor for the enzymatic activities of the fatty acid synthase (FAS) complex.</a:t>
            </a:r>
            <a:endParaRPr lang="fr-FR" dirty="0"/>
          </a:p>
        </p:txBody>
      </p:sp>
      <p:sp>
        <p:nvSpPr>
          <p:cNvPr id="9" name="Rectangle 8"/>
          <p:cNvSpPr/>
          <p:nvPr/>
        </p:nvSpPr>
        <p:spPr>
          <a:xfrm>
            <a:off x="0" y="4444512"/>
            <a:ext cx="4361318"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malate produced by this pathway can undergo oxidative decarboxylation by cytoplasmic malic enzyme The co-enzyme for this reaction is NADP+ generating NADPH. </a:t>
            </a:r>
          </a:p>
        </p:txBody>
      </p:sp>
    </p:spTree>
    <p:extLst>
      <p:ext uri="{BB962C8B-B14F-4D97-AF65-F5344CB8AC3E}">
        <p14:creationId xmlns:p14="http://schemas.microsoft.com/office/powerpoint/2010/main" val="4259478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319" y="433401"/>
            <a:ext cx="9939970" cy="461665"/>
          </a:xfrm>
          <a:prstGeom prst="rect">
            <a:avLst/>
          </a:prstGeom>
        </p:spPr>
        <p:txBody>
          <a:bodyPr wrap="square">
            <a:spAutoFit/>
          </a:bodyPr>
          <a:lstStyle/>
          <a:p>
            <a:pPr algn="just" fontAlgn="base"/>
            <a:r>
              <a:rPr lang="fr-FR" sz="2400" b="1" dirty="0">
                <a:solidFill>
                  <a:srgbClr val="FF0000"/>
                </a:solidFill>
                <a:latin typeface="Arial" panose="020B0604020202020204" pitchFamily="34" charset="0"/>
                <a:cs typeface="Arial" panose="020B0604020202020204" pitchFamily="34" charset="0"/>
              </a:rPr>
              <a:t>The Fatty Acid </a:t>
            </a:r>
            <a:r>
              <a:rPr lang="fr-FR" sz="2400" b="1" dirty="0" smtClean="0">
                <a:solidFill>
                  <a:srgbClr val="FF0000"/>
                </a:solidFill>
                <a:latin typeface="Arial" panose="020B0604020202020204" pitchFamily="34" charset="0"/>
                <a:cs typeface="Arial" panose="020B0604020202020204" pitchFamily="34" charset="0"/>
              </a:rPr>
              <a:t>Synthase complex (</a:t>
            </a:r>
            <a:r>
              <a:rPr lang="fr-FR" sz="2400" b="1" dirty="0" err="1" smtClean="0">
                <a:solidFill>
                  <a:srgbClr val="FF0000"/>
                </a:solidFill>
                <a:latin typeface="Arial" panose="020B0604020202020204" pitchFamily="34" charset="0"/>
                <a:cs typeface="Arial" panose="020B0604020202020204" pitchFamily="34" charset="0"/>
              </a:rPr>
              <a:t>multienzymatic</a:t>
            </a:r>
            <a:r>
              <a:rPr lang="fr-FR" sz="2400" b="1" dirty="0" smtClean="0">
                <a:solidFill>
                  <a:srgbClr val="FF0000"/>
                </a:solidFill>
                <a:latin typeface="Arial" panose="020B0604020202020204" pitchFamily="34" charset="0"/>
                <a:cs typeface="Arial" panose="020B0604020202020204" pitchFamily="34" charset="0"/>
              </a:rPr>
              <a:t> complex)</a:t>
            </a:r>
            <a:endParaRPr lang="fr-FR" sz="2400" b="1" i="0" dirty="0">
              <a:solidFill>
                <a:srgbClr val="FF0000"/>
              </a:solidFill>
              <a:effectLst/>
              <a:latin typeface="Arial" panose="020B0604020202020204" pitchFamily="34" charset="0"/>
              <a:cs typeface="Arial" panose="020B0604020202020204" pitchFamily="34" charset="0"/>
            </a:endParaRPr>
          </a:p>
        </p:txBody>
      </p:sp>
      <p:sp>
        <p:nvSpPr>
          <p:cNvPr id="5" name="Rectangle 4"/>
          <p:cNvSpPr/>
          <p:nvPr/>
        </p:nvSpPr>
        <p:spPr>
          <a:xfrm>
            <a:off x="231319" y="1130279"/>
            <a:ext cx="11238192" cy="369332"/>
          </a:xfrm>
          <a:prstGeom prst="rect">
            <a:avLst/>
          </a:prstGeom>
        </p:spPr>
        <p:txBody>
          <a:bodyPr wrap="square">
            <a:spAutoFit/>
          </a:bodyPr>
          <a:lstStyle/>
          <a:p>
            <a:pPr algn="just" fontAlgn="base"/>
            <a:r>
              <a:rPr lang="en-US" b="1" dirty="0">
                <a:solidFill>
                  <a:srgbClr val="3D3D3D"/>
                </a:solidFill>
                <a:latin typeface="Droid Sans"/>
              </a:rPr>
              <a:t>Complex </a:t>
            </a:r>
            <a:r>
              <a:rPr lang="en-US" b="1" dirty="0" smtClean="0">
                <a:solidFill>
                  <a:srgbClr val="3D3D3D"/>
                </a:solidFill>
                <a:latin typeface="Droid Sans"/>
              </a:rPr>
              <a:t>is </a:t>
            </a:r>
            <a:r>
              <a:rPr lang="en-US" b="1" dirty="0" err="1">
                <a:solidFill>
                  <a:srgbClr val="3D3D3D"/>
                </a:solidFill>
                <a:latin typeface="Droid Sans"/>
              </a:rPr>
              <a:t>h</a:t>
            </a:r>
            <a:r>
              <a:rPr lang="en-US" b="1" dirty="0" err="1" smtClean="0">
                <a:solidFill>
                  <a:srgbClr val="3D3D3D"/>
                </a:solidFill>
                <a:latin typeface="Droid Sans"/>
              </a:rPr>
              <a:t>omodimer</a:t>
            </a:r>
            <a:r>
              <a:rPr lang="en-US" b="1" dirty="0" smtClean="0">
                <a:solidFill>
                  <a:srgbClr val="3D3D3D"/>
                </a:solidFill>
                <a:latin typeface="Droid Sans"/>
              </a:rPr>
              <a:t> </a:t>
            </a:r>
            <a:r>
              <a:rPr lang="en-US" b="1" dirty="0">
                <a:solidFill>
                  <a:srgbClr val="3D3D3D"/>
                </a:solidFill>
                <a:latin typeface="Droid Sans"/>
              </a:rPr>
              <a:t>of </a:t>
            </a:r>
            <a:r>
              <a:rPr lang="en-US" b="1" dirty="0" smtClean="0">
                <a:solidFill>
                  <a:srgbClr val="3D3D3D"/>
                </a:solidFill>
                <a:latin typeface="Droid Sans"/>
              </a:rPr>
              <a:t>two polypeptide chains containing saven enzyme </a:t>
            </a:r>
            <a:r>
              <a:rPr lang="en-US" b="1" dirty="0">
                <a:solidFill>
                  <a:srgbClr val="3D3D3D"/>
                </a:solidFill>
                <a:latin typeface="Droid Sans"/>
              </a:rPr>
              <a:t>a</a:t>
            </a:r>
            <a:r>
              <a:rPr lang="en-US" b="1" dirty="0" smtClean="0">
                <a:solidFill>
                  <a:srgbClr val="3D3D3D"/>
                </a:solidFill>
                <a:latin typeface="Droid Sans"/>
              </a:rPr>
              <a:t>ctivities</a:t>
            </a:r>
            <a:endParaRPr lang="en-US" b="1" i="0" dirty="0">
              <a:solidFill>
                <a:srgbClr val="4F4F4F"/>
              </a:solidFill>
              <a:effectLst/>
              <a:latin typeface="Droid Sans"/>
            </a:endParaRPr>
          </a:p>
        </p:txBody>
      </p:sp>
      <p:pic>
        <p:nvPicPr>
          <p:cNvPr id="6" name="Image 5"/>
          <p:cNvPicPr>
            <a:picLocks noChangeAspect="1"/>
          </p:cNvPicPr>
          <p:nvPr/>
        </p:nvPicPr>
        <p:blipFill>
          <a:blip r:embed="rId2"/>
          <a:stretch>
            <a:fillRect/>
          </a:stretch>
        </p:blipFill>
        <p:spPr>
          <a:xfrm>
            <a:off x="0" y="1499611"/>
            <a:ext cx="12192000" cy="2085975"/>
          </a:xfrm>
          <a:prstGeom prst="rect">
            <a:avLst/>
          </a:prstGeom>
        </p:spPr>
      </p:pic>
      <p:pic>
        <p:nvPicPr>
          <p:cNvPr id="7" name="Image 6"/>
          <p:cNvPicPr>
            <a:picLocks noChangeAspect="1"/>
          </p:cNvPicPr>
          <p:nvPr/>
        </p:nvPicPr>
        <p:blipFill>
          <a:blip r:embed="rId3"/>
          <a:stretch>
            <a:fillRect/>
          </a:stretch>
        </p:blipFill>
        <p:spPr>
          <a:xfrm>
            <a:off x="4007556" y="3577696"/>
            <a:ext cx="7924800" cy="3280304"/>
          </a:xfrm>
          <a:prstGeom prst="rect">
            <a:avLst/>
          </a:prstGeom>
        </p:spPr>
      </p:pic>
      <p:sp>
        <p:nvSpPr>
          <p:cNvPr id="8" name="Rectangle 7"/>
          <p:cNvSpPr/>
          <p:nvPr/>
        </p:nvSpPr>
        <p:spPr>
          <a:xfrm>
            <a:off x="231319" y="3847027"/>
            <a:ext cx="4013303" cy="2554545"/>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Saven enzymes  activities</a:t>
            </a:r>
          </a:p>
          <a:p>
            <a:r>
              <a:rPr lang="en-US" sz="2000" dirty="0" smtClean="0">
                <a:latin typeface="Arial" panose="020B0604020202020204" pitchFamily="34" charset="0"/>
                <a:cs typeface="Arial" panose="020B0604020202020204" pitchFamily="34" charset="0"/>
              </a:rPr>
              <a:t>Acetyltransferase</a:t>
            </a:r>
            <a:endParaRPr lang="en-US" sz="2000"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Malonyltransferase</a:t>
            </a:r>
            <a:endParaRPr lang="en-US" sz="2000" dirty="0">
              <a:latin typeface="Arial" panose="020B0604020202020204" pitchFamily="34" charset="0"/>
              <a:cs typeface="Arial" panose="020B0604020202020204" pitchFamily="34" charset="0"/>
            </a:endParaRPr>
          </a:p>
          <a:p>
            <a:r>
              <a:rPr lang="el-GR" sz="2000" dirty="0" smtClean="0">
                <a:latin typeface="Arial" panose="020B0604020202020204" pitchFamily="34" charset="0"/>
                <a:cs typeface="Arial" panose="020B0604020202020204" pitchFamily="34" charset="0"/>
              </a:rPr>
              <a:t>β-</a:t>
            </a:r>
            <a:r>
              <a:rPr lang="fr-FR" sz="2000" dirty="0" err="1">
                <a:latin typeface="Arial" panose="020B0604020202020204" pitchFamily="34" charset="0"/>
                <a:cs typeface="Arial" panose="020B0604020202020204" pitchFamily="34" charset="0"/>
              </a:rPr>
              <a:t>ketoacyl</a:t>
            </a:r>
            <a:r>
              <a:rPr lang="fr-FR" sz="2000" dirty="0">
                <a:latin typeface="Arial" panose="020B0604020202020204" pitchFamily="34" charset="0"/>
                <a:cs typeface="Arial" panose="020B0604020202020204" pitchFamily="34" charset="0"/>
              </a:rPr>
              <a:t>-ACP synthase</a:t>
            </a:r>
            <a:r>
              <a:rPr lang="en-US" sz="2000" dirty="0">
                <a:latin typeface="Arial" panose="020B0604020202020204" pitchFamily="34" charset="0"/>
                <a:cs typeface="Arial" panose="020B0604020202020204" pitchFamily="34" charset="0"/>
              </a:rPr>
              <a:t> </a:t>
            </a:r>
          </a:p>
          <a:p>
            <a:r>
              <a:rPr lang="el-GR" sz="2000" dirty="0" smtClean="0">
                <a:latin typeface="Arial" panose="020B0604020202020204" pitchFamily="34" charset="0"/>
                <a:cs typeface="Arial" panose="020B0604020202020204" pitchFamily="34" charset="0"/>
              </a:rPr>
              <a:t>β-</a:t>
            </a:r>
            <a:r>
              <a:rPr lang="fr-FR" sz="2000" dirty="0" err="1">
                <a:latin typeface="Arial" panose="020B0604020202020204" pitchFamily="34" charset="0"/>
                <a:cs typeface="Arial" panose="020B0604020202020204" pitchFamily="34" charset="0"/>
              </a:rPr>
              <a:t>ketoacyl</a:t>
            </a:r>
            <a:r>
              <a:rPr lang="fr-FR" sz="2000" dirty="0">
                <a:latin typeface="Arial" panose="020B0604020202020204" pitchFamily="34" charset="0"/>
                <a:cs typeface="Arial" panose="020B0604020202020204" pitchFamily="34" charset="0"/>
              </a:rPr>
              <a:t>-ACP reductase,</a:t>
            </a:r>
          </a:p>
          <a:p>
            <a:r>
              <a:rPr lang="fr-FR" sz="2000" dirty="0" smtClean="0">
                <a:latin typeface="Arial" panose="020B0604020202020204" pitchFamily="34" charset="0"/>
                <a:cs typeface="Arial" panose="020B0604020202020204" pitchFamily="34" charset="0"/>
              </a:rPr>
              <a:t>3-hydroxyacyl-ACP </a:t>
            </a:r>
            <a:r>
              <a:rPr lang="fr-FR" sz="2000" dirty="0" err="1" smtClean="0">
                <a:latin typeface="Arial" panose="020B0604020202020204" pitchFamily="34" charset="0"/>
                <a:cs typeface="Arial" panose="020B0604020202020204" pitchFamily="34" charset="0"/>
              </a:rPr>
              <a:t>dehydratase</a:t>
            </a:r>
            <a:r>
              <a:rPr lang="fr-FR" sz="2000" dirty="0" smtClean="0">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Enoyl</a:t>
            </a:r>
            <a:r>
              <a:rPr lang="fr-FR" sz="2000" dirty="0" smtClean="0">
                <a:latin typeface="Arial" panose="020B0604020202020204" pitchFamily="34" charset="0"/>
                <a:cs typeface="Arial" panose="020B0604020202020204" pitchFamily="34" charset="0"/>
              </a:rPr>
              <a:t>-CoA </a:t>
            </a:r>
            <a:r>
              <a:rPr lang="fr-FR" sz="2000" dirty="0">
                <a:latin typeface="Arial" panose="020B0604020202020204" pitchFamily="34" charset="0"/>
                <a:cs typeface="Arial" panose="020B0604020202020204" pitchFamily="34" charset="0"/>
              </a:rPr>
              <a:t>reductase </a:t>
            </a:r>
            <a:r>
              <a:rPr lang="fr-FR"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r>
              <a:rPr lang="fr-FR" sz="2000" dirty="0" err="1">
                <a:latin typeface="Arial" panose="020B0604020202020204" pitchFamily="34" charset="0"/>
                <a:cs typeface="Arial" panose="020B0604020202020204" pitchFamily="34" charset="0"/>
              </a:rPr>
              <a:t>Thioesterase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746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29212" y="968721"/>
            <a:ext cx="6649678" cy="584775"/>
          </a:xfrm>
          <a:prstGeom prst="rect">
            <a:avLst/>
          </a:prstGeom>
          <a:noFill/>
        </p:spPr>
        <p:txBody>
          <a:bodyPr wrap="square" rtlCol="0">
            <a:spAutoFit/>
          </a:bodyPr>
          <a:lstStyle/>
          <a:p>
            <a:r>
              <a:rPr lang="fr-FR" sz="2400" b="1" dirty="0" smtClean="0">
                <a:solidFill>
                  <a:srgbClr val="FF0000"/>
                </a:solidFill>
                <a:latin typeface="Arial" panose="020B0604020202020204" pitchFamily="34" charset="0"/>
                <a:cs typeface="Arial" panose="020B0604020202020204" pitchFamily="34" charset="0"/>
              </a:rPr>
              <a:t>3</a:t>
            </a:r>
            <a:r>
              <a:rPr lang="fr-FR" sz="3200" b="1" dirty="0" smtClean="0">
                <a:solidFill>
                  <a:srgbClr val="FF0000"/>
                </a:solidFill>
                <a:latin typeface="Arial" panose="020B0604020202020204" pitchFamily="34" charset="0"/>
                <a:cs typeface="Arial" panose="020B0604020202020204" pitchFamily="34" charset="0"/>
              </a:rPr>
              <a:t>. </a:t>
            </a:r>
            <a:r>
              <a:rPr lang="fr-FR" sz="2800" b="1" dirty="0" smtClean="0">
                <a:solidFill>
                  <a:srgbClr val="FF0000"/>
                </a:solidFill>
              </a:rPr>
              <a:t>Fatty acids </a:t>
            </a:r>
            <a:r>
              <a:rPr lang="fr-FR" sz="2800" b="1" dirty="0" smtClean="0">
                <a:solidFill>
                  <a:srgbClr val="FF0000"/>
                </a:solidFill>
                <a:latin typeface="Arial" panose="020B0604020202020204" pitchFamily="34" charset="0"/>
                <a:cs typeface="Arial" panose="020B0604020202020204" pitchFamily="34" charset="0"/>
              </a:rPr>
              <a:t>synthesis  steps</a:t>
            </a:r>
            <a:endParaRPr lang="fr-FR" sz="2800" b="1" dirty="0">
              <a:solidFill>
                <a:srgbClr val="FF000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0" y="2448302"/>
            <a:ext cx="12192000" cy="2123697"/>
          </a:xfrm>
          <a:prstGeom prst="rect">
            <a:avLst/>
          </a:prstGeom>
        </p:spPr>
      </p:pic>
      <p:sp>
        <p:nvSpPr>
          <p:cNvPr id="6" name="Rectangle 5"/>
          <p:cNvSpPr/>
          <p:nvPr/>
        </p:nvSpPr>
        <p:spPr>
          <a:xfrm>
            <a:off x="1273944" y="1605656"/>
            <a:ext cx="9219022" cy="523220"/>
          </a:xfrm>
          <a:prstGeom prst="rect">
            <a:avLst/>
          </a:prstGeom>
        </p:spPr>
        <p:txBody>
          <a:bodyPr wrap="square">
            <a:spAutoFit/>
          </a:bodyPr>
          <a:lstStyle/>
          <a:p>
            <a:pPr fontAlgn="base"/>
            <a:r>
              <a:rPr lang="fr-FR" sz="2800" dirty="0" smtClean="0">
                <a:solidFill>
                  <a:srgbClr val="FF0000"/>
                </a:solidFill>
                <a:latin typeface="Arial" panose="020B0604020202020204" pitchFamily="34" charset="0"/>
                <a:cs typeface="Arial" panose="020B0604020202020204" pitchFamily="34" charset="0"/>
              </a:rPr>
              <a:t>3.1. Acetyl-CoA carboxylase </a:t>
            </a:r>
            <a:r>
              <a:rPr lang="fr-FR" sz="2800" dirty="0">
                <a:solidFill>
                  <a:srgbClr val="FF0000"/>
                </a:solidFill>
                <a:latin typeface="Arial" panose="020B0604020202020204" pitchFamily="34" charset="0"/>
                <a:cs typeface="Arial" panose="020B0604020202020204" pitchFamily="34" charset="0"/>
              </a:rPr>
              <a:t>(ACC) </a:t>
            </a:r>
            <a:r>
              <a:rPr lang="fr-FR" sz="2800" dirty="0" err="1" smtClean="0">
                <a:solidFill>
                  <a:srgbClr val="FF0000"/>
                </a:solidFill>
                <a:latin typeface="Arial" panose="020B0604020202020204" pitchFamily="34" charset="0"/>
                <a:cs typeface="Arial" panose="020B0604020202020204" pitchFamily="34" charset="0"/>
              </a:rPr>
              <a:t>reaction</a:t>
            </a:r>
            <a:endParaRPr lang="fr-FR" sz="2800" b="0" i="0" dirty="0">
              <a:solidFill>
                <a:srgbClr val="FF0000"/>
              </a:solidFill>
              <a:effectLst/>
              <a:latin typeface="Arial" panose="020B0604020202020204" pitchFamily="34" charset="0"/>
              <a:cs typeface="Arial" panose="020B0604020202020204" pitchFamily="34" charset="0"/>
            </a:endParaRPr>
          </a:p>
        </p:txBody>
      </p:sp>
      <p:sp>
        <p:nvSpPr>
          <p:cNvPr id="7" name="Rectangle 6"/>
          <p:cNvSpPr/>
          <p:nvPr/>
        </p:nvSpPr>
        <p:spPr>
          <a:xfrm>
            <a:off x="0" y="4891425"/>
            <a:ext cx="12192000" cy="1569660"/>
          </a:xfrm>
          <a:prstGeom prst="rect">
            <a:avLst/>
          </a:prstGeom>
        </p:spPr>
        <p:txBody>
          <a:bodyPr wrap="square">
            <a:spAutoFit/>
          </a:bodyPr>
          <a:lstStyle/>
          <a:p>
            <a:r>
              <a:rPr lang="en-US" sz="3200" dirty="0">
                <a:solidFill>
                  <a:srgbClr val="666666"/>
                </a:solidFill>
                <a:latin typeface="Arial" panose="020B0604020202020204" pitchFamily="34" charset="0"/>
                <a:cs typeface="Arial" panose="020B0604020202020204" pitchFamily="34" charset="0"/>
              </a:rPr>
              <a:t>The synthesis of </a:t>
            </a:r>
            <a:r>
              <a:rPr lang="en-US" sz="3200" dirty="0" err="1">
                <a:solidFill>
                  <a:srgbClr val="666666"/>
                </a:solidFill>
                <a:latin typeface="Arial" panose="020B0604020202020204" pitchFamily="34" charset="0"/>
                <a:cs typeface="Arial" panose="020B0604020202020204" pitchFamily="34" charset="0"/>
              </a:rPr>
              <a:t>malonyl</a:t>
            </a:r>
            <a:r>
              <a:rPr lang="en-US" sz="3200" dirty="0">
                <a:solidFill>
                  <a:srgbClr val="666666"/>
                </a:solidFill>
                <a:latin typeface="Arial" panose="020B0604020202020204" pitchFamily="34" charset="0"/>
                <a:cs typeface="Arial" panose="020B0604020202020204" pitchFamily="34" charset="0"/>
              </a:rPr>
              <a:t>-CoA is the first committed step of fatty acid synthesis and the enzyme that catalyzes this reaction, acetyl-CoA carboxylase (ACC</a:t>
            </a:r>
            <a:r>
              <a:rPr lang="en-US" sz="3200" dirty="0" smtClean="0">
                <a:solidFill>
                  <a:srgbClr val="666666"/>
                </a:solidFill>
                <a:latin typeface="Arial" panose="020B0604020202020204" pitchFamily="34" charset="0"/>
                <a:cs typeface="Arial" panose="020B0604020202020204" pitchFamily="34" charset="0"/>
              </a:rPr>
              <a:t>).</a:t>
            </a:r>
            <a:r>
              <a:rPr lang="en-US" sz="3200" dirty="0">
                <a:solidFill>
                  <a:srgbClr val="666666"/>
                </a:solidFill>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nSpc>
                <a:spcPct val="107000"/>
              </a:lnSpc>
              <a:spcAft>
                <a:spcPts val="800"/>
              </a:spcAft>
            </a:pPr>
            <a:r>
              <a:rPr lang="fr-FR" sz="3200" b="1" u="sng"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1. </a:t>
            </a:r>
            <a:r>
              <a:rPr lang="fr-FR" sz="3200" b="1" u="sng"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Digestion of dietary lipids and mobilization of stored lipids</a:t>
            </a:r>
            <a:r>
              <a:rPr lang="fr-FR" sz="32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r>
            <a:br>
              <a:rPr lang="fr-FR" sz="32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fr-FR" sz="3200" dirty="0">
              <a:solidFill>
                <a:srgbClr val="FF0000"/>
              </a:solidFill>
            </a:endParaRPr>
          </a:p>
        </p:txBody>
      </p:sp>
      <p:sp>
        <p:nvSpPr>
          <p:cNvPr id="3" name="Espace réservé du contenu 2"/>
          <p:cNvSpPr>
            <a:spLocks noGrp="1"/>
          </p:cNvSpPr>
          <p:nvPr>
            <p:ph idx="1"/>
          </p:nvPr>
        </p:nvSpPr>
        <p:spPr>
          <a:xfrm>
            <a:off x="738612" y="1173776"/>
            <a:ext cx="10515600" cy="4351338"/>
          </a:xfrm>
        </p:spPr>
        <p:txBody>
          <a:bodyPr>
            <a:normAutofit fontScale="70000" lnSpcReduction="20000"/>
          </a:bodyPr>
          <a:lstStyle/>
          <a:p>
            <a:pPr marL="0" indent="0" algn="just">
              <a:lnSpc>
                <a:spcPct val="107000"/>
              </a:lnSpc>
              <a:spcAft>
                <a:spcPts val="800"/>
              </a:spcAft>
              <a:buNone/>
            </a:pPr>
            <a:r>
              <a:rPr lang="en-US" dirty="0" smtClean="0">
                <a:effectLst/>
                <a:latin typeface="Times New Roman" panose="02020603050405020304" pitchFamily="18" charset="0"/>
                <a:ea typeface="Calibri" panose="020F0502020204030204" pitchFamily="34" charset="0"/>
                <a:cs typeface="Arial" panose="020B0604020202020204" pitchFamily="34" charset="0"/>
              </a:rPr>
              <a:t>Lipids are primarily composed of triglycerides, phospholipids, and sterols. </a:t>
            </a:r>
          </a:p>
          <a:p>
            <a:pPr marL="0" indent="0" algn="just">
              <a:lnSpc>
                <a:spcPct val="107000"/>
              </a:lnSpc>
              <a:spcAft>
                <a:spcPts val="800"/>
              </a:spcAft>
              <a:buNone/>
            </a:pPr>
            <a:r>
              <a:rPr lang="en-US" dirty="0" smtClean="0">
                <a:effectLst/>
                <a:latin typeface="Times New Roman" panose="02020603050405020304" pitchFamily="18" charset="0"/>
                <a:ea typeface="Calibri" panose="020F0502020204030204" pitchFamily="34" charset="0"/>
                <a:cs typeface="Arial" panose="020B0604020202020204" pitchFamily="34" charset="0"/>
              </a:rPr>
              <a:t>Lipid digestion depends on the action of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pancreatic enzymes </a:t>
            </a:r>
            <a:r>
              <a:rPr lang="en-US" dirty="0" smtClean="0">
                <a:effectLst/>
                <a:latin typeface="Times New Roman" panose="02020603050405020304" pitchFamily="18" charset="0"/>
                <a:ea typeface="Calibri" panose="020F0502020204030204" pitchFamily="34" charset="0"/>
                <a:cs typeface="Arial" panose="020B0604020202020204" pitchFamily="34" charset="0"/>
              </a:rPr>
              <a:t>in the small intestine such as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lipases</a:t>
            </a:r>
            <a:r>
              <a:rPr lang="en-US" dirty="0" smtClean="0">
                <a:effectLst/>
                <a:latin typeface="Times New Roman" panose="02020603050405020304" pitchFamily="18" charset="0"/>
                <a:ea typeface="Calibri" panose="020F0502020204030204" pitchFamily="34" charset="0"/>
                <a:cs typeface="Arial" panose="020B0604020202020204" pitchFamily="34" charset="0"/>
              </a:rPr>
              <a:t> and phospholipases and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bile salts</a:t>
            </a:r>
            <a:r>
              <a:rPr lang="en-US" dirty="0" smtClean="0">
                <a:effectLst/>
                <a:latin typeface="Times New Roman" panose="02020603050405020304" pitchFamily="18" charset="0"/>
                <a:ea typeface="Calibri" panose="020F0502020204030204" pitchFamily="34" charset="0"/>
                <a:cs typeface="Arial" panose="020B0604020202020204" pitchFamily="34" charset="0"/>
              </a:rPr>
              <a:t>. Bile salts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emulsify</a:t>
            </a:r>
            <a:r>
              <a:rPr lang="en-US" dirty="0" smtClean="0">
                <a:effectLst/>
                <a:latin typeface="Times New Roman" panose="02020603050405020304" pitchFamily="18" charset="0"/>
                <a:ea typeface="Calibri" panose="020F0502020204030204" pitchFamily="34" charset="0"/>
                <a:cs typeface="Arial" panose="020B0604020202020204" pitchFamily="34" charset="0"/>
              </a:rPr>
              <a:t> lipids into micelles. Triglyceride lipase yields two fatty acids and monoglycerides. Once across the intestinal barrier, these can recombine into triglycerides. Lipoproteins are the transport form of hydrophobic fats. The main types are:</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a:t>
            </a: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Chylomicrons (produced by intestinal cells),</a:t>
            </a:r>
            <a:endParaRPr lang="fr-FR" sz="2400" b="1" dirty="0" smtClean="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2)</a:t>
            </a:r>
            <a:r>
              <a:rPr lang="en-US" dirty="0" smtClean="0">
                <a:effectLst/>
                <a:latin typeface="Times New Roman" panose="02020603050405020304" pitchFamily="18" charset="0"/>
                <a:ea typeface="Calibri" panose="020F0502020204030204" pitchFamily="34" charset="0"/>
                <a:cs typeface="Arial" panose="020B0604020202020204" pitchFamily="34" charset="0"/>
              </a:rPr>
              <a:t> VLDL (Very Low Density Lipoprotein), </a:t>
            </a:r>
            <a:r>
              <a:rPr lang="fr-FR" sz="2900" dirty="0">
                <a:solidFill>
                  <a:prstClr val="black"/>
                </a:solidFill>
                <a:latin typeface="Times New Roman" panose="02020603050405020304" pitchFamily="18" charset="0"/>
                <a:ea typeface="Calibri" panose="020F0502020204030204" pitchFamily="34" charset="0"/>
                <a:cs typeface="Arial" panose="020B0604020202020204" pitchFamily="34" charset="0"/>
              </a:rPr>
              <a:t>which are synthesized in the </a:t>
            </a:r>
            <a:r>
              <a:rPr lang="fr-FR" sz="29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liver cells.</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3)</a:t>
            </a:r>
            <a:r>
              <a:rPr lang="en-US" dirty="0" smtClean="0">
                <a:effectLst/>
                <a:latin typeface="Times New Roman" panose="02020603050405020304" pitchFamily="18" charset="0"/>
                <a:ea typeface="Calibri" panose="020F0502020204030204" pitchFamily="34" charset="0"/>
                <a:cs typeface="Arial" panose="020B0604020202020204" pitchFamily="34" charset="0"/>
              </a:rPr>
              <a:t> LDL (Low Density Lipoprotein), </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4)</a:t>
            </a:r>
            <a:r>
              <a:rPr lang="en-US" dirty="0" smtClean="0">
                <a:effectLst/>
                <a:latin typeface="Times New Roman" panose="02020603050405020304" pitchFamily="18" charset="0"/>
                <a:ea typeface="Calibri" panose="020F0502020204030204" pitchFamily="34" charset="0"/>
                <a:cs typeface="Arial" panose="020B0604020202020204" pitchFamily="34" charset="0"/>
              </a:rPr>
              <a:t> HDL (High Density Lipoprotein), </a:t>
            </a:r>
            <a:r>
              <a:rPr lang="fr-FR" dirty="0" smtClean="0">
                <a:effectLst/>
                <a:latin typeface="Times New Roman" panose="02020603050405020304" pitchFamily="18" charset="0"/>
                <a:ea typeface="Calibri" panose="020F0502020204030204" pitchFamily="34" charset="0"/>
                <a:cs typeface="Arial" panose="020B0604020202020204" pitchFamily="34" charset="0"/>
              </a:rPr>
              <a:t>which are synthesized in the blood.</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smtClean="0">
                <a:effectLst/>
                <a:latin typeface="Times New Roman" panose="02020603050405020304" pitchFamily="18" charset="0"/>
                <a:ea typeface="Calibri" panose="020F0502020204030204" pitchFamily="34" charset="0"/>
                <a:cs typeface="Arial" panose="020B0604020202020204" pitchFamily="34" charset="0"/>
              </a:rPr>
              <a:t> Lipids are transported to adipose tissue in the form of triglycerides (TG).</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897644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0867" y="-149412"/>
            <a:ext cx="12353731" cy="523220"/>
          </a:xfrm>
          <a:prstGeom prst="rect">
            <a:avLst/>
          </a:prstGeom>
          <a:noFill/>
        </p:spPr>
        <p:txBody>
          <a:bodyPr wrap="square" rtlCol="0">
            <a:spAutoFit/>
          </a:bodyPr>
          <a:lstStyle/>
          <a:p>
            <a:r>
              <a:rPr lang="fr-FR" sz="2800" b="1" dirty="0" smtClean="0">
                <a:solidFill>
                  <a:srgbClr val="FF0000"/>
                </a:solidFill>
                <a:latin typeface="Arial" panose="020B0604020202020204" pitchFamily="34" charset="0"/>
                <a:cs typeface="Arial" panose="020B0604020202020204" pitchFamily="34" charset="0"/>
              </a:rPr>
              <a:t>3.2 Fatty acids synthesis by enzyme fatty acid synthase  (FAS) </a:t>
            </a:r>
            <a:endParaRPr lang="fr-FR" sz="2800" b="1" dirty="0">
              <a:solidFill>
                <a:srgbClr val="FF000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0" y="373808"/>
            <a:ext cx="12192000" cy="6484192"/>
          </a:xfrm>
          <a:prstGeom prst="rect">
            <a:avLst/>
          </a:prstGeom>
        </p:spPr>
      </p:pic>
    </p:spTree>
    <p:extLst>
      <p:ext uri="{BB962C8B-B14F-4D97-AF65-F5344CB8AC3E}">
        <p14:creationId xmlns:p14="http://schemas.microsoft.com/office/powerpoint/2010/main" val="3219700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468876" y="407406"/>
            <a:ext cx="9708205" cy="6885214"/>
          </a:xfrm>
          <a:prstGeom prst="rect">
            <a:avLst/>
          </a:prstGeom>
        </p:spPr>
      </p:pic>
      <p:sp>
        <p:nvSpPr>
          <p:cNvPr id="3" name="ZoneTexte 2"/>
          <p:cNvSpPr txBox="1"/>
          <p:nvPr/>
        </p:nvSpPr>
        <p:spPr>
          <a:xfrm>
            <a:off x="-80867" y="-149412"/>
            <a:ext cx="12353731" cy="523220"/>
          </a:xfrm>
          <a:prstGeom prst="rect">
            <a:avLst/>
          </a:prstGeom>
          <a:noFill/>
        </p:spPr>
        <p:txBody>
          <a:bodyPr wrap="square" rtlCol="0">
            <a:spAutoFit/>
          </a:bodyPr>
          <a:lstStyle/>
          <a:p>
            <a:r>
              <a:rPr lang="fr-FR" sz="2800" b="1" dirty="0" smtClean="0">
                <a:solidFill>
                  <a:srgbClr val="FF0000"/>
                </a:solidFill>
                <a:latin typeface="Arial" panose="020B0604020202020204" pitchFamily="34" charset="0"/>
                <a:cs typeface="Arial" panose="020B0604020202020204" pitchFamily="34" charset="0"/>
              </a:rPr>
              <a:t>3.2 Fatty acids synthesis by enzyme fatty acid synthase  (FAS) </a:t>
            </a:r>
            <a:endParaRPr lang="fr-FR"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469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88" y="462550"/>
            <a:ext cx="11514667" cy="1200329"/>
          </a:xfrm>
          <a:prstGeom prst="rect">
            <a:avLst/>
          </a:prstGeom>
        </p:spPr>
        <p:txBody>
          <a:bodyPr wrap="square">
            <a:spAutoFit/>
          </a:bodyPr>
          <a:lstStyle/>
          <a:p>
            <a:pPr algn="just" fontAlgn="base"/>
            <a:r>
              <a:rPr lang="en-US" b="1" dirty="0" smtClean="0">
                <a:solidFill>
                  <a:srgbClr val="3D3D3D"/>
                </a:solidFill>
                <a:latin typeface="Droid Sans"/>
              </a:rPr>
              <a:t>Elongation </a:t>
            </a:r>
            <a:r>
              <a:rPr lang="en-US" b="1" dirty="0">
                <a:solidFill>
                  <a:srgbClr val="3D3D3D"/>
                </a:solidFill>
                <a:latin typeface="Droid Sans"/>
              </a:rPr>
              <a:t>of Fatty Acid Chains Occurs in the Endoplasmic Reticulum</a:t>
            </a:r>
            <a:endParaRPr lang="en-US" b="1" dirty="0">
              <a:solidFill>
                <a:srgbClr val="4F4F4F"/>
              </a:solidFill>
              <a:latin typeface="Droid Sans"/>
            </a:endParaRPr>
          </a:p>
          <a:p>
            <a:pPr algn="just" fontAlgn="base"/>
            <a:r>
              <a:rPr lang="en-US" dirty="0">
                <a:solidFill>
                  <a:srgbClr val="7F7E7E"/>
                </a:solidFill>
                <a:latin typeface="Arial" panose="020B0604020202020204" pitchFamily="34" charset="0"/>
              </a:rPr>
              <a:t>This pathway  elongates saturated and unsaturated fatty acyl-</a:t>
            </a:r>
            <a:r>
              <a:rPr lang="en-US" dirty="0" err="1">
                <a:solidFill>
                  <a:srgbClr val="7F7E7E"/>
                </a:solidFill>
                <a:latin typeface="Arial" panose="020B0604020202020204" pitchFamily="34" charset="0"/>
              </a:rPr>
              <a:t>CoAs</a:t>
            </a:r>
            <a:r>
              <a:rPr lang="en-US" dirty="0">
                <a:solidFill>
                  <a:srgbClr val="7F7E7E"/>
                </a:solidFill>
                <a:latin typeface="Arial" panose="020B0604020202020204" pitchFamily="34" charset="0"/>
              </a:rPr>
              <a:t> </a:t>
            </a:r>
            <a:r>
              <a:rPr lang="en-US" dirty="0" smtClean="0">
                <a:solidFill>
                  <a:srgbClr val="7F7E7E"/>
                </a:solidFill>
                <a:latin typeface="Arial" panose="020B0604020202020204" pitchFamily="34" charset="0"/>
              </a:rPr>
              <a:t>by </a:t>
            </a:r>
            <a:r>
              <a:rPr lang="en-US" dirty="0">
                <a:solidFill>
                  <a:srgbClr val="7F7E7E"/>
                </a:solidFill>
                <a:latin typeface="Arial" panose="020B0604020202020204" pitchFamily="34" charset="0"/>
              </a:rPr>
              <a:t>two carbons, using </a:t>
            </a:r>
            <a:r>
              <a:rPr lang="en-US" b="1" dirty="0" err="1">
                <a:solidFill>
                  <a:srgbClr val="7F7E7E"/>
                </a:solidFill>
                <a:latin typeface="Arial" panose="020B0604020202020204" pitchFamily="34" charset="0"/>
              </a:rPr>
              <a:t>malonyl</a:t>
            </a:r>
            <a:r>
              <a:rPr lang="en-US" b="1" dirty="0">
                <a:solidFill>
                  <a:srgbClr val="7F7E7E"/>
                </a:solidFill>
                <a:latin typeface="Arial" panose="020B0604020202020204" pitchFamily="34" charset="0"/>
              </a:rPr>
              <a:t>-CoA</a:t>
            </a:r>
            <a:r>
              <a:rPr lang="en-US" dirty="0">
                <a:solidFill>
                  <a:srgbClr val="7F7E7E"/>
                </a:solidFill>
                <a:latin typeface="Arial" panose="020B0604020202020204" pitchFamily="34" charset="0"/>
              </a:rPr>
              <a:t> as the acetyl donor and </a:t>
            </a:r>
            <a:r>
              <a:rPr lang="en-US" b="1" dirty="0">
                <a:solidFill>
                  <a:srgbClr val="7F7E7E"/>
                </a:solidFill>
                <a:latin typeface="Arial" panose="020B0604020202020204" pitchFamily="34" charset="0"/>
              </a:rPr>
              <a:t>NADPH as the reductant</a:t>
            </a:r>
            <a:r>
              <a:rPr lang="en-US" dirty="0">
                <a:solidFill>
                  <a:srgbClr val="7F7E7E"/>
                </a:solidFill>
                <a:latin typeface="Arial" panose="020B0604020202020204" pitchFamily="34" charset="0"/>
              </a:rPr>
              <a:t>, and is catalyzed by the microsomal </a:t>
            </a:r>
            <a:r>
              <a:rPr lang="en-US" b="1" dirty="0">
                <a:solidFill>
                  <a:srgbClr val="3D3D3D"/>
                </a:solidFill>
                <a:latin typeface="Arial" panose="020B0604020202020204" pitchFamily="34" charset="0"/>
              </a:rPr>
              <a:t>fatty acid elongase</a:t>
            </a:r>
            <a:r>
              <a:rPr lang="en-US" dirty="0">
                <a:solidFill>
                  <a:srgbClr val="7F7E7E"/>
                </a:solidFill>
                <a:latin typeface="Arial" panose="020B0604020202020204" pitchFamily="34" charset="0"/>
              </a:rPr>
              <a:t> system of enzymes </a:t>
            </a:r>
            <a:endParaRPr lang="en-US" b="0" i="0" dirty="0">
              <a:solidFill>
                <a:srgbClr val="7F7E7E"/>
              </a:solidFill>
              <a:effectLst/>
              <a:latin typeface="Arial" panose="020B0604020202020204" pitchFamily="34" charset="0"/>
            </a:endParaRPr>
          </a:p>
        </p:txBody>
      </p:sp>
      <p:pic>
        <p:nvPicPr>
          <p:cNvPr id="5" name="Image 4"/>
          <p:cNvPicPr>
            <a:picLocks noChangeAspect="1"/>
          </p:cNvPicPr>
          <p:nvPr/>
        </p:nvPicPr>
        <p:blipFill>
          <a:blip r:embed="rId2"/>
          <a:stretch>
            <a:fillRect/>
          </a:stretch>
        </p:blipFill>
        <p:spPr>
          <a:xfrm>
            <a:off x="5215466" y="1454327"/>
            <a:ext cx="6739467" cy="5262562"/>
          </a:xfrm>
          <a:prstGeom prst="rect">
            <a:avLst/>
          </a:prstGeom>
        </p:spPr>
      </p:pic>
    </p:spTree>
    <p:extLst>
      <p:ext uri="{BB962C8B-B14F-4D97-AF65-F5344CB8AC3E}">
        <p14:creationId xmlns:p14="http://schemas.microsoft.com/office/powerpoint/2010/main" val="244327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5466"/>
            <a:ext cx="12192000" cy="6494085"/>
          </a:xfrm>
          <a:prstGeom prst="rect">
            <a:avLst/>
          </a:prstGeom>
        </p:spPr>
        <p:txBody>
          <a:bodyPr wrap="square">
            <a:spAutoFit/>
          </a:bodyPr>
          <a:lstStyle/>
          <a:p>
            <a:r>
              <a:rPr lang="fr-FR" sz="3200" dirty="0">
                <a:solidFill>
                  <a:srgbClr val="FF0000"/>
                </a:solidFill>
                <a:latin typeface="Arial" panose="020B0604020202020204" pitchFamily="34" charset="0"/>
                <a:cs typeface="Arial" panose="020B0604020202020204" pitchFamily="34" charset="0"/>
              </a:rPr>
              <a:t>End-product: Palmitate (C16:0</a:t>
            </a:r>
            <a:r>
              <a:rPr lang="fr-FR" sz="3200" dirty="0">
                <a:latin typeface="Arial" panose="020B0604020202020204" pitchFamily="34" charset="0"/>
                <a:cs typeface="Arial" panose="020B0604020202020204" pitchFamily="34" charset="0"/>
              </a:rPr>
              <a:t>)</a:t>
            </a:r>
          </a:p>
          <a:p>
            <a:r>
              <a:rPr lang="fr-FR" sz="3200" dirty="0">
                <a:solidFill>
                  <a:srgbClr val="FF0000"/>
                </a:solidFill>
                <a:latin typeface="Arial" panose="020B0604020202020204" pitchFamily="34" charset="0"/>
                <a:cs typeface="Arial" panose="020B0604020202020204" pitchFamily="34" charset="0"/>
              </a:rPr>
              <a:t>Total of 7 cycles:</a:t>
            </a:r>
          </a:p>
          <a:p>
            <a:r>
              <a:rPr lang="fr-FR" sz="3200" dirty="0" err="1">
                <a:latin typeface="Arial" panose="020B0604020202020204" pitchFamily="34" charset="0"/>
                <a:cs typeface="Arial" panose="020B0604020202020204" pitchFamily="34" charset="0"/>
              </a:rPr>
              <a:t>Starts</a:t>
            </a:r>
            <a:r>
              <a:rPr lang="fr-FR" sz="3200" dirty="0">
                <a:latin typeface="Arial" panose="020B0604020202020204" pitchFamily="34" charset="0"/>
                <a:cs typeface="Arial" panose="020B0604020202020204" pitchFamily="34" charset="0"/>
              </a:rPr>
              <a:t> with 2 carbon acetyl-CoA</a:t>
            </a:r>
          </a:p>
          <a:p>
            <a:r>
              <a:rPr lang="fr-FR" sz="3200" dirty="0" err="1">
                <a:latin typeface="Arial" panose="020B0604020202020204" pitchFamily="34" charset="0"/>
                <a:cs typeface="Arial" panose="020B0604020202020204" pitchFamily="34" charset="0"/>
              </a:rPr>
              <a:t>Malonyl</a:t>
            </a:r>
            <a:r>
              <a:rPr lang="fr-FR" sz="3200" dirty="0">
                <a:latin typeface="Arial" panose="020B0604020202020204" pitchFamily="34" charset="0"/>
                <a:cs typeface="Arial" panose="020B0604020202020204" pitchFamily="34" charset="0"/>
              </a:rPr>
              <a:t>-CoA </a:t>
            </a:r>
            <a:r>
              <a:rPr lang="fr-FR" sz="3200" dirty="0" err="1">
                <a:latin typeface="Arial" panose="020B0604020202020204" pitchFamily="34" charset="0"/>
                <a:cs typeface="Arial" panose="020B0604020202020204" pitchFamily="34" charset="0"/>
              </a:rPr>
              <a:t>acts</a:t>
            </a:r>
            <a:r>
              <a:rPr lang="fr-FR" sz="3200" dirty="0">
                <a:latin typeface="Arial" panose="020B0604020202020204" pitchFamily="34" charset="0"/>
                <a:cs typeface="Arial" panose="020B0604020202020204" pitchFamily="34" charset="0"/>
              </a:rPr>
              <a:t> as a 2 carbon donor</a:t>
            </a:r>
          </a:p>
          <a:p>
            <a:r>
              <a:rPr lang="fr-FR" sz="3200" dirty="0">
                <a:solidFill>
                  <a:srgbClr val="FF0000"/>
                </a:solidFill>
                <a:latin typeface="Arial" panose="020B0604020202020204" pitchFamily="34" charset="0"/>
                <a:cs typeface="Arial" panose="020B0604020202020204" pitchFamily="34" charset="0"/>
              </a:rPr>
              <a:t>7 </a:t>
            </a:r>
            <a:r>
              <a:rPr lang="fr-FR" sz="3200" dirty="0" err="1">
                <a:solidFill>
                  <a:srgbClr val="FF0000"/>
                </a:solidFill>
                <a:latin typeface="Arial" panose="020B0604020202020204" pitchFamily="34" charset="0"/>
                <a:cs typeface="Arial" panose="020B0604020202020204" pitchFamily="34" charset="0"/>
              </a:rPr>
              <a:t>Malonyl</a:t>
            </a:r>
            <a:r>
              <a:rPr lang="fr-FR" sz="3200" dirty="0">
                <a:solidFill>
                  <a:srgbClr val="FF0000"/>
                </a:solidFill>
                <a:latin typeface="Arial" panose="020B0604020202020204" pitchFamily="34" charset="0"/>
                <a:cs typeface="Arial" panose="020B0604020202020204" pitchFamily="34" charset="0"/>
              </a:rPr>
              <a:t>-CoA utilized </a:t>
            </a:r>
            <a:r>
              <a:rPr lang="fr-FR" sz="3200" dirty="0">
                <a:latin typeface="Arial" panose="020B0604020202020204" pitchFamily="34" charset="0"/>
                <a:cs typeface="Arial" panose="020B0604020202020204" pitchFamily="34" charset="0"/>
              </a:rPr>
              <a:t>(14 </a:t>
            </a:r>
            <a:r>
              <a:rPr lang="fr-FR" sz="3200" dirty="0" err="1">
                <a:latin typeface="Arial" panose="020B0604020202020204" pitchFamily="34" charset="0"/>
                <a:cs typeface="Arial" panose="020B0604020202020204" pitchFamily="34" charset="0"/>
              </a:rPr>
              <a:t>carbons</a:t>
            </a:r>
            <a:r>
              <a:rPr lang="fr-FR" sz="3200" dirty="0">
                <a:latin typeface="Arial" panose="020B0604020202020204" pitchFamily="34" charset="0"/>
                <a:cs typeface="Arial" panose="020B0604020202020204" pitchFamily="34" charset="0"/>
              </a:rPr>
              <a:t>)</a:t>
            </a:r>
          </a:p>
          <a:p>
            <a:r>
              <a:rPr lang="fr-FR" sz="3200" dirty="0" smtClean="0">
                <a:latin typeface="Arial" panose="020B0604020202020204" pitchFamily="34" charset="0"/>
                <a:cs typeface="Arial" panose="020B0604020202020204" pitchFamily="34" charset="0"/>
              </a:rPr>
              <a:t>NADPH </a:t>
            </a:r>
            <a:r>
              <a:rPr lang="fr-FR" sz="3200" dirty="0">
                <a:latin typeface="Arial" panose="020B0604020202020204" pitchFamily="34" charset="0"/>
                <a:cs typeface="Arial" panose="020B0604020202020204" pitchFamily="34" charset="0"/>
              </a:rPr>
              <a:t>(2 reduction reactions) X 7 cycles = </a:t>
            </a:r>
            <a:r>
              <a:rPr lang="fr-FR" sz="3200" dirty="0">
                <a:solidFill>
                  <a:srgbClr val="FF0000"/>
                </a:solidFill>
                <a:latin typeface="Arial" panose="020B0604020202020204" pitchFamily="34" charset="0"/>
                <a:cs typeface="Arial" panose="020B0604020202020204" pitchFamily="34" charset="0"/>
              </a:rPr>
              <a:t>14 NADPH utilized</a:t>
            </a:r>
          </a:p>
          <a:p>
            <a:r>
              <a:rPr lang="fr-FR" sz="3200" dirty="0" smtClean="0">
                <a:latin typeface="Arial" panose="020B0604020202020204" pitchFamily="34" charset="0"/>
                <a:cs typeface="Arial" panose="020B0604020202020204" pitchFamily="34" charset="0"/>
              </a:rPr>
              <a:t>ATP </a:t>
            </a:r>
            <a:r>
              <a:rPr lang="fr-FR" sz="3200" dirty="0">
                <a:latin typeface="Arial" panose="020B0604020202020204" pitchFamily="34" charset="0"/>
                <a:cs typeface="Arial" panose="020B0604020202020204" pitchFamily="34" charset="0"/>
              </a:rPr>
              <a:t>(acetyl-CoA carboxylase </a:t>
            </a:r>
            <a:r>
              <a:rPr lang="fr-FR" sz="3200" dirty="0" smtClean="0">
                <a:latin typeface="Arial" panose="020B0604020202020204" pitchFamily="34" charset="0"/>
                <a:cs typeface="Arial" panose="020B0604020202020204" pitchFamily="34" charset="0"/>
              </a:rPr>
              <a:t>reactions) </a:t>
            </a:r>
            <a:r>
              <a:rPr lang="fr-FR" sz="3200" dirty="0">
                <a:latin typeface="Arial" panose="020B0604020202020204" pitchFamily="34" charset="0"/>
                <a:cs typeface="Arial" panose="020B0604020202020204" pitchFamily="34" charset="0"/>
              </a:rPr>
              <a:t>X 7 cycles = </a:t>
            </a:r>
            <a:r>
              <a:rPr lang="fr-FR" sz="3200" dirty="0">
                <a:solidFill>
                  <a:srgbClr val="FF0000"/>
                </a:solidFill>
                <a:latin typeface="Arial" panose="020B0604020202020204" pitchFamily="34" charset="0"/>
                <a:cs typeface="Arial" panose="020B0604020202020204" pitchFamily="34" charset="0"/>
              </a:rPr>
              <a:t>7 ATP </a:t>
            </a:r>
            <a:endParaRPr lang="fr-FR" sz="3200" dirty="0" smtClean="0">
              <a:solidFill>
                <a:srgbClr val="FF0000"/>
              </a:solidFill>
              <a:latin typeface="Arial" panose="020B0604020202020204" pitchFamily="34" charset="0"/>
              <a:cs typeface="Arial" panose="020B0604020202020204" pitchFamily="34" charset="0"/>
            </a:endParaRPr>
          </a:p>
          <a:p>
            <a:r>
              <a:rPr lang="fr-FR" sz="3200" dirty="0" smtClean="0">
                <a:latin typeface="Arial" panose="020B0604020202020204" pitchFamily="34" charset="0"/>
                <a:cs typeface="Arial" panose="020B0604020202020204" pitchFamily="34" charset="0"/>
              </a:rPr>
              <a:t>CO2 </a:t>
            </a:r>
            <a:r>
              <a:rPr lang="fr-FR" sz="3200" dirty="0">
                <a:latin typeface="Arial" panose="020B0604020202020204" pitchFamily="34" charset="0"/>
                <a:cs typeface="Arial" panose="020B0604020202020204" pitchFamily="34" charset="0"/>
              </a:rPr>
              <a:t>(released when </a:t>
            </a:r>
            <a:r>
              <a:rPr lang="fr-FR" sz="3200" dirty="0" err="1">
                <a:latin typeface="Arial" panose="020B0604020202020204" pitchFamily="34" charset="0"/>
                <a:cs typeface="Arial" panose="020B0604020202020204" pitchFamily="34" charset="0"/>
              </a:rPr>
              <a:t>malonyl</a:t>
            </a:r>
            <a:r>
              <a:rPr lang="fr-FR" sz="3200" dirty="0">
                <a:latin typeface="Arial" panose="020B0604020202020204" pitchFamily="34" charset="0"/>
                <a:cs typeface="Arial" panose="020B0604020202020204" pitchFamily="34" charset="0"/>
              </a:rPr>
              <a:t>-CoA </a:t>
            </a:r>
            <a:r>
              <a:rPr lang="fr-FR" sz="3200" dirty="0" err="1">
                <a:latin typeface="Arial" panose="020B0604020202020204" pitchFamily="34" charset="0"/>
                <a:cs typeface="Arial" panose="020B0604020202020204" pitchFamily="34" charset="0"/>
              </a:rPr>
              <a:t>donates</a:t>
            </a:r>
            <a:r>
              <a:rPr lang="fr-FR" sz="3200" dirty="0">
                <a:latin typeface="Arial" panose="020B0604020202020204" pitchFamily="34" charset="0"/>
                <a:cs typeface="Arial" panose="020B0604020202020204" pitchFamily="34" charset="0"/>
              </a:rPr>
              <a:t> 2 C acyl chain) X 7 cycles = </a:t>
            </a:r>
            <a:r>
              <a:rPr lang="fr-FR" sz="3200" dirty="0">
                <a:solidFill>
                  <a:srgbClr val="FF0000"/>
                </a:solidFill>
                <a:latin typeface="Arial" panose="020B0604020202020204" pitchFamily="34" charset="0"/>
                <a:cs typeface="Arial" panose="020B0604020202020204" pitchFamily="34" charset="0"/>
              </a:rPr>
              <a:t>7 CO2 released</a:t>
            </a:r>
          </a:p>
          <a:p>
            <a:r>
              <a:rPr lang="fr-FR" sz="3200" dirty="0">
                <a:latin typeface="Arial" panose="020B0604020202020204" pitchFamily="34" charset="0"/>
                <a:cs typeface="Arial" panose="020B0604020202020204" pitchFamily="34" charset="0"/>
              </a:rPr>
              <a:t>1 Acetyl-CoA (to make </a:t>
            </a:r>
            <a:r>
              <a:rPr lang="fr-FR" sz="3200" dirty="0" err="1">
                <a:latin typeface="Arial" panose="020B0604020202020204" pitchFamily="34" charset="0"/>
                <a:cs typeface="Arial" panose="020B0604020202020204" pitchFamily="34" charset="0"/>
              </a:rPr>
              <a:t>malonyl</a:t>
            </a:r>
            <a:r>
              <a:rPr lang="fr-FR" sz="3200" dirty="0">
                <a:latin typeface="Arial" panose="020B0604020202020204" pitchFamily="34" charset="0"/>
                <a:cs typeface="Arial" panose="020B0604020202020204" pitchFamily="34" charset="0"/>
              </a:rPr>
              <a:t>-CoA) X 7 </a:t>
            </a:r>
            <a:r>
              <a:rPr lang="fr-FR" sz="3200" dirty="0" err="1">
                <a:latin typeface="Arial" panose="020B0604020202020204" pitchFamily="34" charset="0"/>
                <a:cs typeface="Arial" panose="020B0604020202020204" pitchFamily="34" charset="0"/>
              </a:rPr>
              <a:t>cylces</a:t>
            </a:r>
            <a:r>
              <a:rPr lang="fr-FR" sz="3200" dirty="0">
                <a:latin typeface="Arial" panose="020B0604020202020204" pitchFamily="34" charset="0"/>
                <a:cs typeface="Arial" panose="020B0604020202020204" pitchFamily="34" charset="0"/>
              </a:rPr>
              <a:t> + 1 Acetyl-CoA (</a:t>
            </a:r>
            <a:r>
              <a:rPr lang="fr-FR" sz="3200" dirty="0" err="1">
                <a:latin typeface="Arial" panose="020B0604020202020204" pitchFamily="34" charset="0"/>
                <a:cs typeface="Arial" panose="020B0604020202020204" pitchFamily="34" charset="0"/>
              </a:rPr>
              <a:t>precursor</a:t>
            </a:r>
            <a:r>
              <a:rPr lang="fr-FR" sz="3200" dirty="0">
                <a:latin typeface="Arial" panose="020B0604020202020204" pitchFamily="34" charset="0"/>
                <a:cs typeface="Arial" panose="020B0604020202020204" pitchFamily="34" charset="0"/>
              </a:rPr>
              <a:t> in KAS end) = </a:t>
            </a:r>
            <a:r>
              <a:rPr lang="fr-FR" sz="3200" dirty="0">
                <a:solidFill>
                  <a:srgbClr val="FF0000"/>
                </a:solidFill>
                <a:latin typeface="Arial" panose="020B0604020202020204" pitchFamily="34" charset="0"/>
                <a:cs typeface="Arial" panose="020B0604020202020204" pitchFamily="34" charset="0"/>
              </a:rPr>
              <a:t>8 Acetyl-CoA </a:t>
            </a:r>
            <a:r>
              <a:rPr lang="fr-FR" sz="3200" dirty="0" smtClean="0">
                <a:solidFill>
                  <a:srgbClr val="FF0000"/>
                </a:solidFill>
                <a:latin typeface="Arial" panose="020B0604020202020204" pitchFamily="34" charset="0"/>
                <a:cs typeface="Arial" panose="020B0604020202020204" pitchFamily="34" charset="0"/>
              </a:rPr>
              <a:t>utilized</a:t>
            </a:r>
          </a:p>
          <a:p>
            <a:endParaRPr lang="fr-FR" sz="3200" dirty="0">
              <a:solidFill>
                <a:srgbClr val="FF0000"/>
              </a:solidFill>
              <a:latin typeface="Arial" panose="020B0604020202020204" pitchFamily="34" charset="0"/>
              <a:cs typeface="Arial" panose="020B0604020202020204" pitchFamily="34" charset="0"/>
            </a:endParaRPr>
          </a:p>
          <a:p>
            <a:endParaRPr lang="fr-FR"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551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64" y="396629"/>
            <a:ext cx="10530447" cy="461665"/>
          </a:xfrm>
          <a:prstGeom prst="rect">
            <a:avLst/>
          </a:prstGeom>
        </p:spPr>
        <p:txBody>
          <a:bodyPr wrap="none">
            <a:spAutoFit/>
          </a:bodyPr>
          <a:lstStyle/>
          <a:p>
            <a:pPr lvl="0"/>
            <a:r>
              <a:rPr lang="fr-FR" sz="2400" dirty="0" smtClean="0">
                <a:solidFill>
                  <a:srgbClr val="FF0000"/>
                </a:solidFill>
                <a:latin typeface="Arial" panose="020B0604020202020204" pitchFamily="34" charset="0"/>
                <a:cs typeface="Arial" panose="020B0604020202020204" pitchFamily="34" charset="0"/>
              </a:rPr>
              <a:t>Simultaneous hormonal regulation (synthesis and </a:t>
            </a:r>
            <a:r>
              <a:rPr lang="el-GR" sz="2400" dirty="0" smtClean="0">
                <a:solidFill>
                  <a:srgbClr val="FF0000"/>
                </a:solidFill>
                <a:latin typeface="Arial" panose="020B0604020202020204" pitchFamily="34" charset="0"/>
                <a:cs typeface="Arial" panose="020B0604020202020204" pitchFamily="34" charset="0"/>
              </a:rPr>
              <a:t>β</a:t>
            </a:r>
            <a:r>
              <a:rPr lang="fr-FR" sz="2400" dirty="0" smtClean="0">
                <a:solidFill>
                  <a:srgbClr val="FF0000"/>
                </a:solidFill>
                <a:latin typeface="Arial" panose="020B0604020202020204" pitchFamily="34" charset="0"/>
                <a:cs typeface="Arial" panose="020B0604020202020204" pitchFamily="34" charset="0"/>
              </a:rPr>
              <a:t>-oxidation of </a:t>
            </a:r>
            <a:r>
              <a:rPr lang="fr-FR" sz="2400" smtClean="0">
                <a:solidFill>
                  <a:srgbClr val="FF0000"/>
                </a:solidFill>
                <a:latin typeface="Arial" panose="020B0604020202020204" pitchFamily="34" charset="0"/>
                <a:cs typeface="Arial" panose="020B0604020202020204" pitchFamily="34" charset="0"/>
              </a:rPr>
              <a:t>fatty acids) </a:t>
            </a:r>
            <a:endParaRPr lang="fr-FR" sz="2400" dirty="0">
              <a:solidFill>
                <a:prstClr val="black"/>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27160" y="1041562"/>
            <a:ext cx="12192000" cy="5870758"/>
          </a:xfrm>
          <a:prstGeom prst="rect">
            <a:avLst/>
          </a:prstGeom>
        </p:spPr>
      </p:pic>
    </p:spTree>
    <p:extLst>
      <p:ext uri="{BB962C8B-B14F-4D97-AF65-F5344CB8AC3E}">
        <p14:creationId xmlns:p14="http://schemas.microsoft.com/office/powerpoint/2010/main" val="233347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a:r>
            <a:br>
              <a:rPr lang="fr-FR" b="1" dirty="0" smtClean="0"/>
            </a:br>
            <a:endParaRPr lang="fr-FR" dirty="0"/>
          </a:p>
        </p:txBody>
      </p:sp>
      <p:pic>
        <p:nvPicPr>
          <p:cNvPr id="5" name="Image 4"/>
          <p:cNvPicPr>
            <a:picLocks noChangeAspect="1"/>
          </p:cNvPicPr>
          <p:nvPr/>
        </p:nvPicPr>
        <p:blipFill>
          <a:blip r:embed="rId2"/>
          <a:stretch>
            <a:fillRect/>
          </a:stretch>
        </p:blipFill>
        <p:spPr>
          <a:xfrm>
            <a:off x="0" y="-72427"/>
            <a:ext cx="12192000" cy="6930428"/>
          </a:xfrm>
          <a:prstGeom prst="rect">
            <a:avLst/>
          </a:prstGeom>
        </p:spPr>
      </p:pic>
    </p:spTree>
    <p:extLst>
      <p:ext uri="{BB962C8B-B14F-4D97-AF65-F5344CB8AC3E}">
        <p14:creationId xmlns:p14="http://schemas.microsoft.com/office/powerpoint/2010/main" val="3669361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3211" y="740597"/>
            <a:ext cx="4095673" cy="707886"/>
          </a:xfrm>
          <a:prstGeom prst="rect">
            <a:avLst/>
          </a:prstGeom>
        </p:spPr>
        <p:txBody>
          <a:bodyPr wrap="none">
            <a:spAutoFit/>
          </a:bodyPr>
          <a:lstStyle/>
          <a:p>
            <a:r>
              <a:rPr lang="fr-FR" sz="4000" dirty="0" smtClean="0">
                <a:solidFill>
                  <a:srgbClr val="FF0000"/>
                </a:solidFill>
                <a:latin typeface="Arial Black" panose="020B0A04020102020204" pitchFamily="34" charset="0"/>
              </a:rPr>
              <a:t>2. β-oxydation</a:t>
            </a:r>
            <a:endParaRPr lang="fr-FR" sz="4000" dirty="0">
              <a:solidFill>
                <a:srgbClr val="FF0000"/>
              </a:solidFill>
              <a:latin typeface="Arial Black" panose="020B0A04020102020204" pitchFamily="34" charset="0"/>
            </a:endParaRPr>
          </a:p>
        </p:txBody>
      </p:sp>
      <p:sp>
        <p:nvSpPr>
          <p:cNvPr id="6" name="Rectangle 5"/>
          <p:cNvSpPr/>
          <p:nvPr/>
        </p:nvSpPr>
        <p:spPr>
          <a:xfrm>
            <a:off x="63374" y="1650149"/>
            <a:ext cx="11534115" cy="4031873"/>
          </a:xfrm>
          <a:prstGeom prst="rect">
            <a:avLst/>
          </a:prstGeom>
        </p:spPr>
        <p:txBody>
          <a:bodyPr wrap="square">
            <a:spAutoFit/>
          </a:bodyPr>
          <a:lstStyle/>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It allows the oxidation of cytoplasmic acyl-coenzyme A to acetyl-coenzyme A It occurs in almost all tissues except the brain and red blood cells.</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β-oxidation takes place in the mitochondrial matrix using coenzymes of the respiratory chain. </a:t>
            </a:r>
          </a:p>
          <a:p>
            <a:pPr marL="457200" indent="-457200" algn="just">
              <a:buFont typeface="Arial" panose="020B0604020202020204" pitchFamily="34" charset="0"/>
              <a:buChar char="•"/>
            </a:pPr>
            <a:r>
              <a:rPr lang="en-US" sz="3200" dirty="0" smtClean="0">
                <a:latin typeface="Arial" panose="020B0604020202020204" pitchFamily="34" charset="0"/>
                <a:cs typeface="Arial" panose="020B0604020202020204" pitchFamily="34" charset="0"/>
              </a:rPr>
              <a:t>It cleaves the fatty acid at the β carbon, releasing acetyl-CoA; the process is repeated until the carbon chain is exhausted</a:t>
            </a:r>
            <a:r>
              <a:rPr lang="en-US"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
        <p:nvSpPr>
          <p:cNvPr id="7" name="Rectangle 6"/>
          <p:cNvSpPr/>
          <p:nvPr/>
        </p:nvSpPr>
        <p:spPr>
          <a:xfrm>
            <a:off x="5675549" y="816654"/>
            <a:ext cx="2775888" cy="584775"/>
          </a:xfrm>
          <a:prstGeom prst="rect">
            <a:avLst/>
          </a:prstGeom>
        </p:spPr>
        <p:txBody>
          <a:bodyPr wrap="none">
            <a:spAutoFit/>
          </a:bodyPr>
          <a:lstStyle/>
          <a:p>
            <a:pPr algn="just"/>
            <a:r>
              <a:rPr lang="en-US" sz="3200" b="1" dirty="0" smtClean="0">
                <a:solidFill>
                  <a:srgbClr val="FF0000"/>
                </a:solidFill>
                <a:latin typeface="Arial" panose="020B0604020202020204" pitchFamily="34" charset="0"/>
                <a:cs typeface="Arial" panose="020B0604020202020204" pitchFamily="34" charset="0"/>
              </a:rPr>
              <a:t>= Lynen helix</a:t>
            </a:r>
          </a:p>
        </p:txBody>
      </p:sp>
    </p:spTree>
    <p:extLst>
      <p:ext uri="{BB962C8B-B14F-4D97-AF65-F5344CB8AC3E}">
        <p14:creationId xmlns:p14="http://schemas.microsoft.com/office/powerpoint/2010/main" val="738617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20570" y="12055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3748" tIns="185679"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190122" y="312485"/>
            <a:ext cx="813906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28800" marR="0" lvl="4" indent="0" algn="l" defTabSz="914400" rtl="0" eaLnBrk="0" fontAlgn="base" latinLnBrk="0" hangingPunct="0">
              <a:lnSpc>
                <a:spcPct val="100000"/>
              </a:lnSpc>
              <a:spcBef>
                <a:spcPct val="0"/>
              </a:spcBef>
              <a:spcAft>
                <a:spcPct val="0"/>
              </a:spcAft>
              <a:buClrTx/>
              <a:buSzTx/>
              <a:tabLst/>
            </a:pPr>
            <a:r>
              <a:rPr lang="fr-FR" sz="2800" b="1" i="1" dirty="0" smtClean="0">
                <a:solidFill>
                  <a:srgbClr val="FF0000"/>
                </a:solidFill>
                <a:latin typeface="Arial" panose="020B0604020202020204" pitchFamily="34" charset="0"/>
                <a:ea typeface="Calibri" panose="020F0502020204030204" pitchFamily="34" charset="0"/>
              </a:rPr>
              <a:t>2.1. Fatty acids a</a:t>
            </a:r>
            <a:r>
              <a:rPr kumimoji="0" lang="fr-FR" sz="2800" b="1" i="1" u="none" strike="noStrike" cap="none" normalizeH="0" baseline="0" dirty="0" smtClean="0">
                <a:ln>
                  <a:noFill/>
                </a:ln>
                <a:solidFill>
                  <a:srgbClr val="FF0000"/>
                </a:solidFill>
                <a:effectLst/>
                <a:latin typeface="Arial" panose="020B0604020202020204" pitchFamily="34" charset="0"/>
                <a:ea typeface="Calibri" panose="020F0502020204030204" pitchFamily="34" charset="0"/>
              </a:rPr>
              <a:t>ctivation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pic>
        <p:nvPicPr>
          <p:cNvPr id="6" name="Image 5"/>
          <p:cNvPicPr>
            <a:picLocks noChangeAspect="1"/>
          </p:cNvPicPr>
          <p:nvPr/>
        </p:nvPicPr>
        <p:blipFill>
          <a:blip r:embed="rId2"/>
          <a:stretch>
            <a:fillRect/>
          </a:stretch>
        </p:blipFill>
        <p:spPr>
          <a:xfrm>
            <a:off x="363019" y="816874"/>
            <a:ext cx="11533512" cy="3179815"/>
          </a:xfrm>
          <a:prstGeom prst="rect">
            <a:avLst/>
          </a:prstGeom>
        </p:spPr>
      </p:pic>
      <p:grpSp>
        <p:nvGrpSpPr>
          <p:cNvPr id="9" name="Group 3"/>
          <p:cNvGrpSpPr>
            <a:grpSpLocks/>
          </p:cNvGrpSpPr>
          <p:nvPr/>
        </p:nvGrpSpPr>
        <p:grpSpPr>
          <a:xfrm>
            <a:off x="1167618" y="4385387"/>
            <a:ext cx="8947053" cy="1832533"/>
            <a:chOff x="4762" y="4761"/>
            <a:chExt cx="2770623" cy="1319673"/>
          </a:xfrm>
        </p:grpSpPr>
        <p:sp>
          <p:nvSpPr>
            <p:cNvPr id="10" name="Graphic 4"/>
            <p:cNvSpPr/>
            <p:nvPr/>
          </p:nvSpPr>
          <p:spPr>
            <a:xfrm>
              <a:off x="1091374" y="274523"/>
              <a:ext cx="76200" cy="603885"/>
            </a:xfrm>
            <a:custGeom>
              <a:avLst/>
              <a:gdLst/>
              <a:ahLst/>
              <a:cxnLst/>
              <a:rect l="l" t="t" r="r" b="b"/>
              <a:pathLst>
                <a:path w="76200" h="603885">
                  <a:moveTo>
                    <a:pt x="33528" y="527304"/>
                  </a:moveTo>
                  <a:lnTo>
                    <a:pt x="0" y="527304"/>
                  </a:lnTo>
                  <a:lnTo>
                    <a:pt x="38100" y="603504"/>
                  </a:lnTo>
                  <a:lnTo>
                    <a:pt x="67062" y="545579"/>
                  </a:lnTo>
                  <a:lnTo>
                    <a:pt x="38100" y="545579"/>
                  </a:lnTo>
                  <a:lnTo>
                    <a:pt x="35052" y="544068"/>
                  </a:lnTo>
                  <a:lnTo>
                    <a:pt x="33528" y="541020"/>
                  </a:lnTo>
                  <a:lnTo>
                    <a:pt x="33528" y="527304"/>
                  </a:lnTo>
                  <a:close/>
                </a:path>
                <a:path w="76200" h="603885">
                  <a:moveTo>
                    <a:pt x="41148" y="0"/>
                  </a:moveTo>
                  <a:lnTo>
                    <a:pt x="35052" y="0"/>
                  </a:lnTo>
                  <a:lnTo>
                    <a:pt x="33528" y="4559"/>
                  </a:lnTo>
                  <a:lnTo>
                    <a:pt x="33528" y="541020"/>
                  </a:lnTo>
                  <a:lnTo>
                    <a:pt x="35052" y="544068"/>
                  </a:lnTo>
                  <a:lnTo>
                    <a:pt x="38100" y="545579"/>
                  </a:lnTo>
                  <a:lnTo>
                    <a:pt x="41148" y="544068"/>
                  </a:lnTo>
                  <a:lnTo>
                    <a:pt x="42672" y="541020"/>
                  </a:lnTo>
                  <a:lnTo>
                    <a:pt x="42672" y="4559"/>
                  </a:lnTo>
                  <a:lnTo>
                    <a:pt x="41148" y="0"/>
                  </a:lnTo>
                  <a:close/>
                </a:path>
                <a:path w="76200" h="603885">
                  <a:moveTo>
                    <a:pt x="76200" y="527304"/>
                  </a:moveTo>
                  <a:lnTo>
                    <a:pt x="42672" y="527304"/>
                  </a:lnTo>
                  <a:lnTo>
                    <a:pt x="42672" y="541020"/>
                  </a:lnTo>
                  <a:lnTo>
                    <a:pt x="41148" y="544068"/>
                  </a:lnTo>
                  <a:lnTo>
                    <a:pt x="38100" y="545579"/>
                  </a:lnTo>
                  <a:lnTo>
                    <a:pt x="67062" y="545579"/>
                  </a:lnTo>
                  <a:lnTo>
                    <a:pt x="76200" y="527304"/>
                  </a:lnTo>
                  <a:close/>
                </a:path>
              </a:pathLst>
            </a:custGeom>
            <a:solidFill>
              <a:srgbClr val="00000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 name="Textbox 5"/>
            <p:cNvSpPr txBox="1"/>
            <p:nvPr/>
          </p:nvSpPr>
          <p:spPr>
            <a:xfrm>
              <a:off x="4762" y="4761"/>
              <a:ext cx="2770623" cy="1319673"/>
            </a:xfrm>
            <a:prstGeom prst="rect">
              <a:avLst/>
            </a:prstGeom>
            <a:ln w="9525">
              <a:solidFill>
                <a:srgbClr val="000000"/>
              </a:solidFill>
              <a:prstDash val="solid"/>
            </a:ln>
          </p:spPr>
          <p:txBody>
            <a:bodyPr wrap="square" lIns="0" tIns="0" rIns="0" bIns="0" rtlCol="0">
              <a:noAutofit/>
            </a:bodyPr>
            <a:lstStyle/>
            <a:p>
              <a:pPr marL="90805" marR="0" lvl="0" indent="0" defTabSz="914400" eaLnBrk="1" fontAlgn="auto" latinLnBrk="0" hangingPunct="1">
                <a:lnSpc>
                  <a:spcPct val="100000"/>
                </a:lnSpc>
                <a:spcBef>
                  <a:spcPts val="355"/>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R—CH</a:t>
              </a:r>
              <a:r>
                <a:rPr kumimoji="0" lang="en-US" sz="3600" b="0" i="0" u="none" strike="noStrike" kern="0" cap="none" spc="0" normalizeH="0" baseline="-25000" noProof="0" dirty="0">
                  <a:ln>
                    <a:noFill/>
                  </a:ln>
                  <a:solidFill>
                    <a:sysClr val="windowText" lastClr="000000"/>
                  </a:solidFill>
                  <a:effectLst/>
                  <a:uLnTx/>
                  <a:uFillTx/>
                  <a:latin typeface="Calibri" panose="020F0502020204030204" pitchFamily="34" charset="0"/>
                  <a:ea typeface="Calibri" panose="020F0502020204030204" pitchFamily="34" charset="0"/>
                </a:rPr>
                <a:t>2</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—COOH</a:t>
              </a:r>
              <a:r>
                <a:rPr kumimoji="0" lang="en-US" sz="3600" b="0" i="0" u="none" strike="noStrike" kern="0" cap="none" spc="21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a:t>
              </a:r>
              <a:r>
                <a:rPr kumimoji="0" lang="en-US" sz="3600" b="0" i="0" u="none" strike="noStrike" kern="0" cap="none" spc="31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ATP</a:t>
              </a:r>
              <a:r>
                <a:rPr kumimoji="0" lang="en-US" sz="3600" b="0" i="0" u="none" strike="noStrike" kern="0" cap="none" spc="32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a:t>
              </a:r>
              <a:r>
                <a:rPr kumimoji="0" lang="en-US" sz="3600" b="0" i="0" u="none" strike="noStrike" kern="0" cap="none" spc="19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HS—</a:t>
              </a:r>
              <a:r>
                <a:rPr kumimoji="0" lang="en-US" sz="36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CoA</a:t>
              </a:r>
              <a:endParaRPr kumimoji="0" lang="fr-FR"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 </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 </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endParaRPr>
            </a:p>
            <a:p>
              <a:pPr marL="0" marR="0" lvl="0" indent="0" defTabSz="914400" eaLnBrk="1" fontAlgn="auto" latinLnBrk="0" hangingPunct="1">
                <a:lnSpc>
                  <a:spcPct val="100000"/>
                </a:lnSpc>
                <a:spcBef>
                  <a:spcPts val="1335"/>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 </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endParaRPr>
            </a:p>
            <a:p>
              <a:pPr marL="90805"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R—CH</a:t>
              </a:r>
              <a:r>
                <a:rPr kumimoji="0" lang="en-US" sz="3600" b="0" i="0" u="none" strike="noStrike" kern="0" cap="none" spc="0" normalizeH="0" baseline="-25000" noProof="0" dirty="0">
                  <a:ln>
                    <a:noFill/>
                  </a:ln>
                  <a:solidFill>
                    <a:sysClr val="windowText" lastClr="000000"/>
                  </a:solidFill>
                  <a:effectLst/>
                  <a:uLnTx/>
                  <a:uFillTx/>
                  <a:latin typeface="Calibri" panose="020F0502020204030204" pitchFamily="34" charset="0"/>
                  <a:ea typeface="Calibri" panose="020F0502020204030204" pitchFamily="34" charset="0"/>
                </a:rPr>
                <a:t>2</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—CO</a:t>
              </a:r>
              <a:r>
                <a:rPr kumimoji="0" lang="en-US" sz="3600" b="0" i="0" u="none" strike="noStrike" kern="0" cap="none" spc="-35"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–S—CoA</a:t>
              </a:r>
              <a:r>
                <a:rPr kumimoji="0" lang="en-US" sz="3600" b="0" i="0" u="none" strike="noStrike" kern="0" cap="none" spc="20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a:t>
              </a:r>
              <a:r>
                <a:rPr kumimoji="0" lang="en-US" sz="3600" b="0" i="0" u="none" strike="noStrike" kern="0" cap="none" spc="315"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AMP</a:t>
              </a:r>
              <a:r>
                <a:rPr kumimoji="0" lang="en-US" sz="3600" b="0" i="0" u="none" strike="noStrike" kern="0" cap="none" spc="32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a:t>
              </a:r>
              <a:r>
                <a:rPr kumimoji="0" lang="en-US" sz="3600" b="0" i="0" u="none" strike="noStrike" kern="0" cap="none" spc="195"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36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PPi</a:t>
              </a:r>
              <a:endParaRPr kumimoji="0" lang="fr-FR" sz="3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endParaRPr>
            </a:p>
          </p:txBody>
        </p:sp>
      </p:grpSp>
      <p:sp>
        <p:nvSpPr>
          <p:cNvPr id="8" name="Rectangle 4"/>
          <p:cNvSpPr>
            <a:spLocks noChangeArrowheads="1"/>
          </p:cNvSpPr>
          <p:nvPr/>
        </p:nvSpPr>
        <p:spPr bwMode="auto">
          <a:xfrm>
            <a:off x="0" y="640080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100" b="0" i="0" u="none" strike="noStrike" cap="none" normalizeH="0" baseline="0" smtClean="0">
                <a:ln>
                  <a:noFill/>
                </a:ln>
                <a:solidFill>
                  <a:srgbClr val="1F1F1F"/>
                </a:solidFill>
                <a:effectLst/>
                <a:latin typeface="inherit"/>
              </a:rPr>
              <a:t>This step takes place in the cytoplasm.</a:t>
            </a:r>
            <a:r>
              <a:rPr kumimoji="0" lang="fr-FR" sz="800" b="0" i="0" u="none" strike="noStrike" cap="none" normalizeH="0" baseline="0" smtClean="0">
                <a:ln>
                  <a:noFill/>
                </a:ln>
                <a:solidFill>
                  <a:schemeClr val="tx1"/>
                </a:solidFill>
                <a:effectLst/>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0675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677" y="718682"/>
            <a:ext cx="11901268" cy="2123658"/>
          </a:xfrm>
          <a:prstGeom prst="rect">
            <a:avLst/>
          </a:prstGeom>
        </p:spPr>
        <p:txBody>
          <a:bodyPr wrap="square">
            <a:spAutoFit/>
          </a:bodyPr>
          <a:lstStyle/>
          <a:p>
            <a:r>
              <a:rPr lang="en-US" sz="3600" i="1" dirty="0" smtClean="0"/>
              <a:t> </a:t>
            </a:r>
            <a:r>
              <a:rPr lang="en-US" sz="3200" b="1" i="1" u="sng" dirty="0" smtClean="0">
                <a:solidFill>
                  <a:srgbClr val="FF0000"/>
                </a:solidFill>
              </a:rPr>
              <a:t>2.2.</a:t>
            </a:r>
            <a:r>
              <a:rPr lang="en-US" sz="3200" i="1" u="sng" dirty="0" smtClean="0">
                <a:solidFill>
                  <a:srgbClr val="FF0000"/>
                </a:solidFill>
              </a:rPr>
              <a:t> </a:t>
            </a:r>
            <a:r>
              <a:rPr lang="en-US" sz="3200" b="1" i="1" u="sng" dirty="0" smtClean="0">
                <a:solidFill>
                  <a:srgbClr val="FF0000"/>
                </a:solidFill>
                <a:latin typeface="Arial" panose="020B0604020202020204" pitchFamily="34" charset="0"/>
                <a:cs typeface="Arial" panose="020B0604020202020204" pitchFamily="34" charset="0"/>
              </a:rPr>
              <a:t>Entry into the mitochondria</a:t>
            </a:r>
          </a:p>
          <a:p>
            <a:r>
              <a:rPr lang="en-US" sz="3200" b="1" dirty="0" smtClean="0">
                <a:solidFill>
                  <a:srgbClr val="FF0000"/>
                </a:solidFill>
                <a:latin typeface="Arial" panose="020B0604020202020204" pitchFamily="34" charset="0"/>
                <a:cs typeface="Arial" panose="020B0604020202020204" pitchFamily="34" charset="0"/>
              </a:rPr>
              <a:t>Carnitine shuttle intervention</a:t>
            </a:r>
          </a:p>
          <a:p>
            <a:pPr algn="just"/>
            <a:r>
              <a:rPr lang="en-US" sz="3200" dirty="0" smtClean="0">
                <a:latin typeface="Arial" panose="020B0604020202020204" pitchFamily="34" charset="0"/>
                <a:cs typeface="Arial" panose="020B0604020202020204" pitchFamily="34" charset="0"/>
              </a:rPr>
              <a:t>Acyl CoA molecules cannot enter the mitochondria directly; they require a transporter (carnitine).</a:t>
            </a:r>
          </a:p>
        </p:txBody>
      </p:sp>
      <p:sp>
        <p:nvSpPr>
          <p:cNvPr id="8" name="ZoneTexte 7"/>
          <p:cNvSpPr txBox="1"/>
          <p:nvPr/>
        </p:nvSpPr>
        <p:spPr>
          <a:xfrm>
            <a:off x="140677" y="3360597"/>
            <a:ext cx="11268222" cy="2308324"/>
          </a:xfrm>
          <a:prstGeom prst="rect">
            <a:avLst/>
          </a:prstGeom>
          <a:noFill/>
        </p:spPr>
        <p:txBody>
          <a:bodyPr wrap="square" rtlCol="0">
            <a:spAutoFit/>
          </a:bodyPr>
          <a:lstStyle/>
          <a:p>
            <a:r>
              <a:rPr lang="fr-FR" sz="3200" b="1" dirty="0" smtClean="0">
                <a:solidFill>
                  <a:srgbClr val="FF0000"/>
                </a:solidFill>
                <a:latin typeface="Times New Roman" panose="02020603050405020304" pitchFamily="18" charset="0"/>
                <a:cs typeface="Times New Roman" panose="02020603050405020304" pitchFamily="18" charset="0"/>
              </a:rPr>
              <a:t>Components of carnitine shuttle </a:t>
            </a:r>
            <a:endParaRPr lang="fr-FR" sz="3200" b="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Carnitine</a:t>
            </a:r>
          </a:p>
          <a:p>
            <a:pPr marL="342900" indent="-342900">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CPTI carnitine palmitoyl  transferase 1 (palmitoyl or acyl)</a:t>
            </a:r>
          </a:p>
          <a:p>
            <a:pPr marL="342900" indent="-342900">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CPTII carnitine palmitoyl  transferase 2</a:t>
            </a:r>
          </a:p>
          <a:p>
            <a:pPr marL="342900" indent="-342900">
              <a:buFont typeface="Arial" panose="020B0604020202020204" pitchFamily="34" charset="0"/>
              <a:buChar char="•"/>
            </a:pPr>
            <a:r>
              <a:rPr lang="fr-FR" sz="2800" b="1" dirty="0" smtClean="0">
                <a:latin typeface="Times New Roman" panose="02020603050405020304" pitchFamily="18" charset="0"/>
                <a:cs typeface="Times New Roman" panose="02020603050405020304" pitchFamily="18" charset="0"/>
              </a:rPr>
              <a:t>CT Translocase</a:t>
            </a:r>
            <a:endParaRPr lang="fr-F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566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152468" y="177112"/>
            <a:ext cx="4374916" cy="707886"/>
          </a:xfrm>
          <a:prstGeom prst="rect">
            <a:avLst/>
          </a:prstGeom>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Carnitine shuttle </a:t>
            </a:r>
            <a:endParaRPr lang="fr-FR" dirty="0"/>
          </a:p>
        </p:txBody>
      </p:sp>
    </p:spTree>
    <p:extLst>
      <p:ext uri="{BB962C8B-B14F-4D97-AF65-F5344CB8AC3E}">
        <p14:creationId xmlns:p14="http://schemas.microsoft.com/office/powerpoint/2010/main" val="142180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1481" y="0"/>
            <a:ext cx="12192000" cy="6581775"/>
          </a:xfrm>
          <a:prstGeom prst="rect">
            <a:avLst/>
          </a:prstGeom>
        </p:spPr>
      </p:pic>
      <p:sp>
        <p:nvSpPr>
          <p:cNvPr id="3" name="Rectangle 2"/>
          <p:cNvSpPr/>
          <p:nvPr/>
        </p:nvSpPr>
        <p:spPr>
          <a:xfrm>
            <a:off x="4317062" y="756534"/>
            <a:ext cx="4374916" cy="707886"/>
          </a:xfrm>
          <a:prstGeom prst="rect">
            <a:avLst/>
          </a:prstGeom>
        </p:spPr>
        <p:txBody>
          <a:bodyPr wrap="none">
            <a:spAutoFit/>
          </a:bodyPr>
          <a:lstStyle/>
          <a:p>
            <a:pPr algn="ctr"/>
            <a:r>
              <a:rPr lang="en-US" sz="4000" b="1" dirty="0">
                <a:solidFill>
                  <a:srgbClr val="FF0000"/>
                </a:solidFill>
                <a:latin typeface="Arial" panose="020B0604020202020204" pitchFamily="34" charset="0"/>
                <a:cs typeface="Arial" panose="020B0604020202020204" pitchFamily="34" charset="0"/>
              </a:rPr>
              <a:t>Carnitine shuttle </a:t>
            </a:r>
            <a:endParaRPr lang="fr-FR" dirty="0"/>
          </a:p>
        </p:txBody>
      </p:sp>
    </p:spTree>
    <p:extLst>
      <p:ext uri="{BB962C8B-B14F-4D97-AF65-F5344CB8AC3E}">
        <p14:creationId xmlns:p14="http://schemas.microsoft.com/office/powerpoint/2010/main" val="32740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56138"/>
            <a:ext cx="12192000" cy="4585871"/>
          </a:xfrm>
          <a:prstGeom prst="rect">
            <a:avLst/>
          </a:prstGeom>
          <a:noFill/>
        </p:spPr>
        <p:txBody>
          <a:bodyPr wrap="square" rtlCol="0">
            <a:spAutoFit/>
          </a:bodyPr>
          <a:lstStyle/>
          <a:p>
            <a:r>
              <a:rPr lang="fr-FR" sz="4400" b="1" dirty="0" smtClean="0">
                <a:solidFill>
                  <a:srgbClr val="FF0000"/>
                </a:solidFill>
                <a:latin typeface="Times New Roman" panose="02020603050405020304" pitchFamily="18" charset="0"/>
                <a:cs typeface="Times New Roman" panose="02020603050405020304" pitchFamily="18" charset="0"/>
              </a:rPr>
              <a:t>Components of carnitine shuttle </a:t>
            </a:r>
            <a:endParaRPr lang="fr-FR" sz="4400" b="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fr-FR" sz="2400" b="1" dirty="0" smtClean="0">
                <a:latin typeface="Times New Roman" panose="02020603050405020304" pitchFamily="18" charset="0"/>
                <a:cs typeface="Times New Roman" panose="02020603050405020304" pitchFamily="18" charset="0"/>
              </a:rPr>
              <a:t>Carnitine </a:t>
            </a:r>
            <a:r>
              <a:rPr lang="fr-FR" sz="2400" dirty="0" smtClean="0">
                <a:latin typeface="Times New Roman" panose="02020603050405020304" pitchFamily="18" charset="0"/>
                <a:cs typeface="Times New Roman" panose="02020603050405020304" pitchFamily="18" charset="0"/>
              </a:rPr>
              <a:t>is widely distributed and is particularly abondant in muscle. Carnitine is obtained by food, particularly animal-</a:t>
            </a:r>
            <a:r>
              <a:rPr lang="fr-FR" sz="2400" dirty="0" err="1" smtClean="0">
                <a:latin typeface="Times New Roman" panose="02020603050405020304" pitchFamily="18" charset="0"/>
                <a:cs typeface="Times New Roman" panose="02020603050405020304" pitchFamily="18" charset="0"/>
              </a:rPr>
              <a:t>based</a:t>
            </a:r>
            <a:r>
              <a:rPr lang="fr-FR" sz="2400" dirty="0" smtClean="0">
                <a:latin typeface="Times New Roman" panose="02020603050405020304" pitchFamily="18" charset="0"/>
                <a:cs typeface="Times New Roman" panose="02020603050405020304" pitchFamily="18" charset="0"/>
              </a:rPr>
              <a:t> food.</a:t>
            </a:r>
          </a:p>
          <a:p>
            <a:pPr marL="342900" indent="-342900">
              <a:buFont typeface="Arial" panose="020B0604020202020204" pitchFamily="34" charset="0"/>
              <a:buChar char="•"/>
            </a:pPr>
            <a:r>
              <a:rPr lang="fr-FR" sz="2400" b="1" dirty="0" smtClean="0">
                <a:latin typeface="Times New Roman" panose="02020603050405020304" pitchFamily="18" charset="0"/>
                <a:cs typeface="Times New Roman" panose="02020603050405020304" pitchFamily="18" charset="0"/>
              </a:rPr>
              <a:t>CPTI carnitine acyl transferase 1 </a:t>
            </a:r>
            <a:r>
              <a:rPr lang="fr-FR" sz="2400" dirty="0" smtClean="0">
                <a:latin typeface="Times New Roman" panose="02020603050405020304" pitchFamily="18" charset="0"/>
                <a:cs typeface="Times New Roman" panose="02020603050405020304" pitchFamily="18" charset="0"/>
              </a:rPr>
              <a:t>the acyl group of acyl CoA is transferred in the hydroxyl group of carnitine to form </a:t>
            </a:r>
            <a:r>
              <a:rPr lang="fr-FR" sz="2400" i="1" dirty="0" smtClean="0">
                <a:latin typeface="Times New Roman" panose="02020603050405020304" pitchFamily="18" charset="0"/>
                <a:cs typeface="Times New Roman" panose="02020603050405020304" pitchFamily="18" charset="0"/>
              </a:rPr>
              <a:t>acylcarnitine</a:t>
            </a:r>
          </a:p>
          <a:p>
            <a:pPr marL="342900" indent="-342900">
              <a:buFont typeface="Arial" panose="020B0604020202020204" pitchFamily="34" charset="0"/>
              <a:buChar char="•"/>
            </a:pPr>
            <a:r>
              <a:rPr lang="fr-FR" sz="2400" b="1" dirty="0" smtClean="0">
                <a:latin typeface="Times New Roman" panose="02020603050405020304" pitchFamily="18" charset="0"/>
                <a:cs typeface="Times New Roman" panose="02020603050405020304" pitchFamily="18" charset="0"/>
              </a:rPr>
              <a:t>CT Translocase </a:t>
            </a:r>
            <a:r>
              <a:rPr lang="fr-FR" sz="2400" i="1" dirty="0">
                <a:latin typeface="Times New Roman" panose="02020603050405020304" pitchFamily="18" charset="0"/>
                <a:cs typeface="Times New Roman" panose="02020603050405020304" pitchFamily="18" charset="0"/>
              </a:rPr>
              <a:t>a</a:t>
            </a:r>
            <a:r>
              <a:rPr lang="fr-FR" sz="2400" i="1" dirty="0" smtClean="0">
                <a:latin typeface="Times New Roman" panose="02020603050405020304" pitchFamily="18" charset="0"/>
                <a:cs typeface="Times New Roman" panose="02020603050405020304" pitchFamily="18" charset="0"/>
              </a:rPr>
              <a:t>cylcarnitine</a:t>
            </a:r>
            <a:r>
              <a:rPr lang="fr-FR" sz="2400" dirty="0" smtClean="0">
                <a:latin typeface="Times New Roman" panose="02020603050405020304" pitchFamily="18" charset="0"/>
                <a:cs typeface="Times New Roman" panose="02020603050405020304" pitchFamily="18" charset="0"/>
              </a:rPr>
              <a:t> is shuttled across the inner mitochondrial membrane  by a translocase</a:t>
            </a:r>
          </a:p>
          <a:p>
            <a:pPr marL="342900" indent="-342900">
              <a:buFont typeface="Arial" panose="020B0604020202020204" pitchFamily="34" charset="0"/>
              <a:buChar char="•"/>
            </a:pPr>
            <a:r>
              <a:rPr lang="fr-FR" sz="2400" b="1" dirty="0" smtClean="0">
                <a:latin typeface="Times New Roman" panose="02020603050405020304" pitchFamily="18" charset="0"/>
                <a:cs typeface="Times New Roman" panose="02020603050405020304" pitchFamily="18" charset="0"/>
              </a:rPr>
              <a:t>CPTII carnitine acyle transferase 2 </a:t>
            </a:r>
            <a:r>
              <a:rPr lang="fr-FR" sz="2400" dirty="0" smtClean="0">
                <a:latin typeface="Times New Roman" panose="02020603050405020304" pitchFamily="18" charset="0"/>
                <a:cs typeface="Times New Roman" panose="02020603050405020304" pitchFamily="18" charset="0"/>
              </a:rPr>
              <a:t>the acyl group is transferred back to CoA on the matrix side of membrane. Finally the translocase returns carnitine to the cytosolic side in exchange for incoming acetyl carnitine</a:t>
            </a:r>
          </a:p>
          <a:p>
            <a:endParaRPr lang="fr-FR" sz="3200" dirty="0" smtClean="0">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stretch>
            <a:fillRect/>
          </a:stretch>
        </p:blipFill>
        <p:spPr>
          <a:xfrm>
            <a:off x="3798277" y="3671668"/>
            <a:ext cx="8393723" cy="3186332"/>
          </a:xfrm>
          <a:prstGeom prst="rect">
            <a:avLst/>
          </a:prstGeom>
        </p:spPr>
      </p:pic>
    </p:spTree>
    <p:extLst>
      <p:ext uri="{BB962C8B-B14F-4D97-AF65-F5344CB8AC3E}">
        <p14:creationId xmlns:p14="http://schemas.microsoft.com/office/powerpoint/2010/main" val="1454851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1332</Words>
  <Application>Microsoft Office PowerPoint</Application>
  <PresentationFormat>Grand écran</PresentationFormat>
  <Paragraphs>119</Paragraphs>
  <Slides>24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Arial Black</vt:lpstr>
      <vt:lpstr>Calibri</vt:lpstr>
      <vt:lpstr>Calibri Light</vt:lpstr>
      <vt:lpstr>Droid Sans</vt:lpstr>
      <vt:lpstr>inherit</vt:lpstr>
      <vt:lpstr>Open Sans</vt:lpstr>
      <vt:lpstr>Times New Roman</vt:lpstr>
      <vt:lpstr>Thème Office</vt:lpstr>
      <vt:lpstr>Présentation PowerPoint</vt:lpstr>
      <vt:lpstr>1. Digestion of dietary lipids and mobilization of stored lipids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2.3. Energy balance of β-oxidation saturated fatty acids even number</vt:lpstr>
      <vt:lpstr>β Oxidation of saturated fatty acids with an odd number  The same process occurs as for fatty acids with an even number; during the last turn of the helix, an odd-numbered fatty acid of 3 carbons (propionyl CoA) remains. It incorporates a carbon atom to convert it from propionyl CoA to succinyl CoA (4carbons).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57</cp:revision>
  <dcterms:created xsi:type="dcterms:W3CDTF">2025-11-30T06:55:13Z</dcterms:created>
  <dcterms:modified xsi:type="dcterms:W3CDTF">2025-12-26T11:03:55Z</dcterms:modified>
</cp:coreProperties>
</file>