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62"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9C61C-95D4-447C-8599-28303A613115}" type="datetimeFigureOut">
              <a:rPr lang="fr-FR" smtClean="0"/>
              <a:t>19/11/2025</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619255-0369-4AF7-AF3C-066F1A98DE42}" type="slidenum">
              <a:rPr lang="fr-FR" smtClean="0"/>
              <a:t>‹N°›</a:t>
            </a:fld>
            <a:endParaRPr lang="fr-FR"/>
          </a:p>
        </p:txBody>
      </p:sp>
    </p:spTree>
    <p:extLst>
      <p:ext uri="{BB962C8B-B14F-4D97-AF65-F5344CB8AC3E}">
        <p14:creationId xmlns:p14="http://schemas.microsoft.com/office/powerpoint/2010/main" val="2187001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3619255-0369-4AF7-AF3C-066F1A98DE42}" type="slidenum">
              <a:rPr lang="fr-FR" smtClean="0"/>
              <a:t>12</a:t>
            </a:fld>
            <a:endParaRPr lang="fr-FR"/>
          </a:p>
        </p:txBody>
      </p:sp>
    </p:spTree>
    <p:extLst>
      <p:ext uri="{BB962C8B-B14F-4D97-AF65-F5344CB8AC3E}">
        <p14:creationId xmlns:p14="http://schemas.microsoft.com/office/powerpoint/2010/main" val="2316714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Modifiez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3DFF4E4F-CFFC-4A6C-B44A-471863B780D4}" type="datetimeFigureOut">
              <a:rPr lang="fr-FR" smtClean="0"/>
              <a:t>19/11/2025</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1B1D13C-0236-4058-AA87-BE669A6114DF}"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FF4E4F-CFFC-4A6C-B44A-471863B780D4}" type="datetimeFigureOut">
              <a:rPr lang="fr-FR" smtClean="0"/>
              <a:t>19/11/2025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B1D13C-0236-4058-AA87-BE669A6114DF}"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DFF4E4F-CFFC-4A6C-B44A-471863B780D4}" type="datetimeFigureOut">
              <a:rPr lang="fr-FR" smtClean="0"/>
              <a:t>19/11/2025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B1D13C-0236-4058-AA87-BE669A6114DF}"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Modifiez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3DFF4E4F-CFFC-4A6C-B44A-471863B780D4}" type="datetimeFigureOut">
              <a:rPr lang="fr-FR" smtClean="0"/>
              <a:t>19/11/2025</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81B1D13C-0236-4058-AA87-BE669A6114DF}"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3DFF4E4F-CFFC-4A6C-B44A-471863B780D4}" type="datetimeFigureOut">
              <a:rPr lang="fr-FR" smtClean="0"/>
              <a:t>19/11/2025</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81B1D13C-0236-4058-AA87-BE669A6114DF}" type="slidenum">
              <a:rPr lang="fr-FR" smtClean="0"/>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3DFF4E4F-CFFC-4A6C-B44A-471863B780D4}" type="datetimeFigureOut">
              <a:rPr lang="fr-FR" smtClean="0"/>
              <a:t>19/11/2025</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81B1D13C-0236-4058-AA87-BE669A6114DF}"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3DFF4E4F-CFFC-4A6C-B44A-471863B780D4}" type="datetimeFigureOut">
              <a:rPr lang="fr-FR" smtClean="0"/>
              <a:t>19/11/2025</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81B1D13C-0236-4058-AA87-BE669A6114DF}"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3DFF4E4F-CFFC-4A6C-B44A-471863B780D4}" type="datetimeFigureOut">
              <a:rPr lang="fr-FR" smtClean="0"/>
              <a:t>19/11/2025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B1D13C-0236-4058-AA87-BE669A6114DF}"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3DFF4E4F-CFFC-4A6C-B44A-471863B780D4}" type="datetimeFigureOut">
              <a:rPr lang="fr-FR" smtClean="0"/>
              <a:t>19/11/2025</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81B1D13C-0236-4058-AA87-BE669A6114DF}"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3DFF4E4F-CFFC-4A6C-B44A-471863B780D4}" type="datetimeFigureOut">
              <a:rPr lang="fr-FR" smtClean="0"/>
              <a:t>19/11/2025</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81B1D13C-0236-4058-AA87-BE669A6114DF}"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3DFF4E4F-CFFC-4A6C-B44A-471863B780D4}" type="datetimeFigureOut">
              <a:rPr lang="fr-FR" smtClean="0"/>
              <a:t>19/11/2025</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81B1D13C-0236-4058-AA87-BE669A6114DF}"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DFF4E4F-CFFC-4A6C-B44A-471863B780D4}" type="datetimeFigureOut">
              <a:rPr lang="fr-FR" smtClean="0"/>
              <a:t>19/11/2025</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1B1D13C-0236-4058-AA87-BE669A6114DF}"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7884" y="3175085"/>
            <a:ext cx="5488234" cy="587148"/>
          </a:xfrm>
          <a:prstGeom prst="rect">
            <a:avLst/>
          </a:prstGeom>
        </p:spPr>
        <p:txBody>
          <a:bodyPr wrap="none">
            <a:spAutoFit/>
          </a:bodyPr>
          <a:lstStyle/>
          <a:p>
            <a:pPr algn="just">
              <a:lnSpc>
                <a:spcPct val="150000"/>
              </a:lnSpc>
              <a:spcAft>
                <a:spcPts val="1000"/>
              </a:spcAft>
            </a:pPr>
            <a:r>
              <a:rPr lang="fr-FR" sz="2400" b="1" dirty="0" smtClean="0">
                <a:effectLst/>
                <a:latin typeface="Times New Roman"/>
                <a:ea typeface="Times New Roman"/>
                <a:cs typeface="Arial"/>
              </a:rPr>
              <a:t>Chapitre N 7 la comparaison génomique</a:t>
            </a:r>
            <a:endParaRPr lang="fr-FR" sz="2000" dirty="0">
              <a:ea typeface="Calibri"/>
              <a:cs typeface="Arial"/>
            </a:endParaRPr>
          </a:p>
        </p:txBody>
      </p:sp>
    </p:spTree>
    <p:extLst>
      <p:ext uri="{BB962C8B-B14F-4D97-AF65-F5344CB8AC3E}">
        <p14:creationId xmlns:p14="http://schemas.microsoft.com/office/powerpoint/2010/main" val="29314108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0603" y="116632"/>
            <a:ext cx="8784976" cy="461665"/>
          </a:xfrm>
          <a:prstGeom prst="rect">
            <a:avLst/>
          </a:prstGeom>
        </p:spPr>
        <p:txBody>
          <a:bodyPr wrap="square">
            <a:spAutoFit/>
          </a:bodyPr>
          <a:lstStyle/>
          <a:p>
            <a:r>
              <a:rPr lang="fr-FR" sz="2400" b="1" dirty="0">
                <a:solidFill>
                  <a:srgbClr val="FF0000"/>
                </a:solidFill>
                <a:latin typeface="Times New Roman" panose="02020603050405020304" pitchFamily="18" charset="0"/>
                <a:cs typeface="Times New Roman" panose="02020603050405020304" pitchFamily="18" charset="0"/>
              </a:rPr>
              <a:t>La </a:t>
            </a:r>
            <a:r>
              <a:rPr lang="fr-FR" sz="2400" b="1" dirty="0" err="1">
                <a:solidFill>
                  <a:srgbClr val="FF0000"/>
                </a:solidFill>
                <a:latin typeface="Times New Roman" panose="02020603050405020304" pitchFamily="18" charset="0"/>
                <a:cs typeface="Times New Roman" panose="02020603050405020304" pitchFamily="18" charset="0"/>
              </a:rPr>
              <a:t>synténie</a:t>
            </a:r>
            <a:r>
              <a:rPr lang="fr-FR" sz="2400" b="1" dirty="0">
                <a:solidFill>
                  <a:srgbClr val="FF0000"/>
                </a:solidFill>
                <a:latin typeface="Times New Roman" panose="02020603050405020304" pitchFamily="18" charset="0"/>
                <a:cs typeface="Times New Roman" panose="02020603050405020304" pitchFamily="18" charset="0"/>
              </a:rPr>
              <a:t> comme marqueur d’événements chromosomiques </a:t>
            </a:r>
          </a:p>
        </p:txBody>
      </p:sp>
      <p:sp>
        <p:nvSpPr>
          <p:cNvPr id="3" name="Rectangle 2"/>
          <p:cNvSpPr/>
          <p:nvPr/>
        </p:nvSpPr>
        <p:spPr>
          <a:xfrm>
            <a:off x="611560" y="692696"/>
            <a:ext cx="7848872" cy="5262979"/>
          </a:xfrm>
          <a:prstGeom prst="rect">
            <a:avLst/>
          </a:prstGeom>
        </p:spPr>
        <p:txBody>
          <a:bodyPr wrap="square">
            <a:spAutoFit/>
          </a:bodyPr>
          <a:lstStyle/>
          <a:p>
            <a:r>
              <a:rPr lang="fr-FR" sz="2800" dirty="0">
                <a:latin typeface="Times New Roman" panose="02020603050405020304" pitchFamily="18" charset="0"/>
                <a:cs typeface="Times New Roman" panose="02020603050405020304" pitchFamily="18" charset="0"/>
              </a:rPr>
              <a:t>Le degré de </a:t>
            </a:r>
            <a:r>
              <a:rPr lang="fr-FR" sz="2800" dirty="0" err="1">
                <a:latin typeface="Times New Roman" panose="02020603050405020304" pitchFamily="18" charset="0"/>
                <a:cs typeface="Times New Roman" panose="02020603050405020304" pitchFamily="18" charset="0"/>
              </a:rPr>
              <a:t>synténie</a:t>
            </a:r>
            <a:r>
              <a:rPr lang="fr-FR" sz="2800" dirty="0">
                <a:latin typeface="Times New Roman" panose="02020603050405020304" pitchFamily="18" charset="0"/>
                <a:cs typeface="Times New Roman" panose="02020603050405020304" pitchFamily="18" charset="0"/>
              </a:rPr>
              <a:t> est inversement proportionnel au temps écoulé depuis la divergence à partir du génome ancestral. Les moteurs de cette divergence sont les remaniements génomiques de différentes natures :</a:t>
            </a:r>
          </a:p>
          <a:p>
            <a:r>
              <a:rPr lang="fr-FR" sz="2800" dirty="0">
                <a:latin typeface="Times New Roman" panose="02020603050405020304" pitchFamily="18" charset="0"/>
                <a:cs typeface="Times New Roman" panose="02020603050405020304" pitchFamily="18" charset="0"/>
              </a:rPr>
              <a:t>-	Fusions chromosomiques</a:t>
            </a:r>
          </a:p>
          <a:p>
            <a:r>
              <a:rPr lang="fr-FR" sz="2800" dirty="0">
                <a:latin typeface="Times New Roman" panose="02020603050405020304" pitchFamily="18" charset="0"/>
                <a:cs typeface="Times New Roman" panose="02020603050405020304" pitchFamily="18" charset="0"/>
              </a:rPr>
              <a:t>-	Cassures chromosomiques (échange de segments de séquences entre des chromosomes différents)</a:t>
            </a:r>
          </a:p>
          <a:p>
            <a:r>
              <a:rPr lang="fr-FR" sz="2800" dirty="0">
                <a:latin typeface="Times New Roman" panose="02020603050405020304" pitchFamily="18" charset="0"/>
                <a:cs typeface="Times New Roman" panose="02020603050405020304" pitchFamily="18" charset="0"/>
              </a:rPr>
              <a:t>-	Inversions chromosomiques</a:t>
            </a:r>
          </a:p>
          <a:p>
            <a:r>
              <a:rPr lang="fr-FR" sz="2800" dirty="0">
                <a:latin typeface="Times New Roman" panose="02020603050405020304" pitchFamily="18" charset="0"/>
                <a:cs typeface="Times New Roman" panose="02020603050405020304" pitchFamily="18" charset="0"/>
              </a:rPr>
              <a:t>-	Délétions (perte d’une région chromosomique)</a:t>
            </a:r>
          </a:p>
          <a:p>
            <a:r>
              <a:rPr lang="fr-FR" sz="2800" dirty="0">
                <a:latin typeface="Times New Roman" panose="02020603050405020304" pitchFamily="18" charset="0"/>
                <a:cs typeface="Times New Roman" panose="02020603050405020304" pitchFamily="18" charset="0"/>
              </a:rPr>
              <a:t>-	Duplication d’une région chromosomique</a:t>
            </a:r>
          </a:p>
        </p:txBody>
      </p:sp>
    </p:spTree>
    <p:extLst>
      <p:ext uri="{BB962C8B-B14F-4D97-AF65-F5344CB8AC3E}">
        <p14:creationId xmlns:p14="http://schemas.microsoft.com/office/powerpoint/2010/main" val="2162892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5096"/>
            <a:ext cx="8352928" cy="6555641"/>
          </a:xfrm>
          <a:prstGeom prst="rect">
            <a:avLst/>
          </a:prstGeom>
        </p:spPr>
        <p:txBody>
          <a:bodyPr wrap="square">
            <a:spAutoFit/>
          </a:bodyPr>
          <a:lstStyle/>
          <a:p>
            <a:pPr marL="342900" lvl="0" indent="-342900" algn="just">
              <a:lnSpc>
                <a:spcPct val="150000"/>
              </a:lnSpc>
              <a:buFont typeface="+mj-lt"/>
              <a:buAutoNum type="arabicPeriod"/>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La comparaison de l’organisation chromosomique:( identification des relations d'homologue entre génomes) </a:t>
            </a:r>
            <a:endParaRPr lang="fr-F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fr-FR" sz="2400" dirty="0">
                <a:latin typeface="Times New Roman" panose="02020603050405020304" pitchFamily="18" charset="0"/>
                <a:ea typeface="Times New Roman" panose="02020603050405020304" pitchFamily="18" charset="0"/>
                <a:cs typeface="Times New Roman" panose="02020603050405020304" pitchFamily="18" charset="0"/>
              </a:rPr>
              <a:t>Il existe plusieurs méthodes pour comprendre les relations d'homologue et la comparaison entre les génomes, et cela à l'aide d'un outil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bioinformatique</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fr-FR" sz="2400" b="1" dirty="0">
                <a:latin typeface="Times New Roman" panose="02020603050405020304" pitchFamily="18" charset="0"/>
                <a:ea typeface="Times New Roman" panose="02020603050405020304" pitchFamily="18" charset="0"/>
                <a:cs typeface="Times New Roman" panose="02020603050405020304" pitchFamily="18" charset="0"/>
              </a:rPr>
              <a:t>1-La </a:t>
            </a:r>
            <a:r>
              <a:rPr lang="fr-FR" sz="2400" b="1" dirty="0" err="1">
                <a:latin typeface="Times New Roman" panose="02020603050405020304" pitchFamily="18" charset="0"/>
                <a:ea typeface="Times New Roman" panose="02020603050405020304" pitchFamily="18" charset="0"/>
                <a:cs typeface="Times New Roman" panose="02020603050405020304" pitchFamily="18" charset="0"/>
              </a:rPr>
              <a:t>bioinformatique</a:t>
            </a: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La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bioinformatique</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est une composante essentielle de la génomique comparative à la fois pour le développement de bases de données, les développements méthodologiques (algorithmique et représentation des résultats) mais aussi pour la réalisation d'analyses fines. Dans ce domaine on utilise le serveur web, leur architecture est divisée en 3 niveaux: la base de données relationnelle contenant les informations génomiques, l’application chargée du calcul des groupes de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synténie</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et une série d’interfaces web dédiées à l’exploration des résultats.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892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316416" cy="5078313"/>
          </a:xfrm>
          <a:prstGeom prst="rect">
            <a:avLst/>
          </a:prstGeom>
        </p:spPr>
        <p:txBody>
          <a:bodyPr wrap="square">
            <a:spAutoFit/>
          </a:bodyPr>
          <a:lstStyle/>
          <a:p>
            <a:pPr algn="just">
              <a:lnSpc>
                <a:spcPct val="150000"/>
              </a:lnSpc>
              <a:spcAft>
                <a:spcPts val="0"/>
              </a:spcAft>
            </a:pPr>
            <a:r>
              <a:rPr lang="fr-FR" sz="2400" b="1" dirty="0">
                <a:latin typeface="Times New Roman" panose="02020603050405020304" pitchFamily="18" charset="0"/>
                <a:ea typeface="Times New Roman" panose="02020603050405020304" pitchFamily="18" charset="0"/>
                <a:cs typeface="Arial" panose="020B0604020202020204" pitchFamily="34" charset="0"/>
              </a:rPr>
              <a:t>2- Quelques méthodes de comparaison</a:t>
            </a:r>
            <a:r>
              <a:rPr lang="fr-FR" sz="24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fr-FR" sz="2000" dirty="0">
              <a:latin typeface="Calibri" panose="020F0502020204030204" pitchFamily="34" charset="0"/>
              <a:ea typeface="Times New Roman" panose="02020603050405020304" pitchFamily="18" charset="0"/>
              <a:cs typeface="Arial" panose="020B0604020202020204" pitchFamily="34" charset="0"/>
            </a:endParaRPr>
          </a:p>
          <a:p>
            <a:pPr algn="just">
              <a:lnSpc>
                <a:spcPct val="150000"/>
              </a:lnSpc>
              <a:spcAft>
                <a:spcPts val="0"/>
              </a:spcAft>
            </a:pPr>
            <a:r>
              <a:rPr lang="fr-FR" sz="24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 </a:t>
            </a:r>
            <a:r>
              <a:rPr lang="fr-FR" sz="2400" b="1" dirty="0">
                <a:latin typeface="Times New Roman" panose="02020603050405020304" pitchFamily="18" charset="0"/>
                <a:ea typeface="Times New Roman" panose="02020603050405020304" pitchFamily="18" charset="0"/>
                <a:cs typeface="Arial" panose="020B0604020202020204" pitchFamily="34" charset="0"/>
              </a:rPr>
              <a:t>L’alignement réciproque de séquences</a:t>
            </a:r>
            <a:endParaRPr lang="fr-FR" sz="2000" dirty="0">
              <a:latin typeface="Calibri" panose="020F0502020204030204" pitchFamily="34" charset="0"/>
              <a:ea typeface="Times New Roman" panose="02020603050405020304" pitchFamily="18" charset="0"/>
              <a:cs typeface="Arial" panose="020B0604020202020204" pitchFamily="34" charset="0"/>
            </a:endParaRPr>
          </a:p>
          <a:p>
            <a:pPr algn="just">
              <a:lnSpc>
                <a:spcPct val="150000"/>
              </a:lnSpc>
              <a:spcAft>
                <a:spcPts val="0"/>
              </a:spcAft>
            </a:pPr>
            <a:r>
              <a:rPr lang="fr-FR" sz="2400" dirty="0">
                <a:latin typeface="Times New Roman" panose="02020603050405020304" pitchFamily="18" charset="0"/>
                <a:ea typeface="Times New Roman" panose="02020603050405020304" pitchFamily="18" charset="0"/>
                <a:cs typeface="Arial" panose="020B0604020202020204" pitchFamily="34" charset="0"/>
              </a:rPr>
              <a:t>La méthode la plus généralement utilisée consiste à réaliser des alignements de séquences réciproques entre deux génomes (méthode du “Best </a:t>
            </a:r>
            <a:r>
              <a:rPr lang="fr-FR" sz="2400" dirty="0" err="1">
                <a:latin typeface="Times New Roman" panose="02020603050405020304" pitchFamily="18" charset="0"/>
                <a:ea typeface="Times New Roman" panose="02020603050405020304" pitchFamily="18" charset="0"/>
                <a:cs typeface="Arial" panose="020B0604020202020204" pitchFamily="34" charset="0"/>
              </a:rPr>
              <a:t>Bidirectional</a:t>
            </a:r>
            <a:r>
              <a:rPr lang="fr-FR" sz="2400" dirty="0">
                <a:latin typeface="Times New Roman" panose="02020603050405020304" pitchFamily="18" charset="0"/>
                <a:ea typeface="Times New Roman" panose="02020603050405020304" pitchFamily="18" charset="0"/>
                <a:cs typeface="Arial" panose="020B0604020202020204" pitchFamily="34" charset="0"/>
              </a:rPr>
              <a:t> Hits” (BBH) ou “meilleurs alignements réciproques”). L’idée sous-jacente de la méthode implique que les séquences de gènes </a:t>
            </a:r>
            <a:r>
              <a:rPr lang="fr-FR" sz="2400" dirty="0" err="1">
                <a:latin typeface="Times New Roman" panose="02020603050405020304" pitchFamily="18" charset="0"/>
                <a:ea typeface="Times New Roman" panose="02020603050405020304" pitchFamily="18" charset="0"/>
                <a:cs typeface="Arial" panose="020B0604020202020204" pitchFamily="34" charset="0"/>
              </a:rPr>
              <a:t>orthologues</a:t>
            </a:r>
            <a:r>
              <a:rPr lang="fr-FR" sz="2400" dirty="0">
                <a:latin typeface="Times New Roman" panose="02020603050405020304" pitchFamily="18" charset="0"/>
                <a:ea typeface="Times New Roman" panose="02020603050405020304" pitchFamily="18" charset="0"/>
                <a:cs typeface="Arial" panose="020B0604020202020204" pitchFamily="34" charset="0"/>
              </a:rPr>
              <a:t> présentent plus de similitudes entre elles que de similitudes avec une séquence du génome initial.</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16320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496944" cy="5576976"/>
          </a:xfrm>
          <a:prstGeom prst="rect">
            <a:avLst/>
          </a:prstGeom>
        </p:spPr>
        <p:txBody>
          <a:bodyPr wrap="square">
            <a:spAutoFit/>
          </a:bodyPr>
          <a:lstStyle/>
          <a:p>
            <a:pPr algn="just">
              <a:lnSpc>
                <a:spcPct val="150000"/>
              </a:lnSpc>
              <a:spcAft>
                <a:spcPts val="0"/>
              </a:spcAft>
            </a:pPr>
            <a:r>
              <a:rPr lang="fr-FR" sz="2000" b="1" dirty="0">
                <a:latin typeface="Times New Roman" panose="02020603050405020304" pitchFamily="18" charset="0"/>
                <a:ea typeface="Times New Roman" panose="02020603050405020304" pitchFamily="18" charset="0"/>
                <a:cs typeface="Times New Roman" panose="02020603050405020304" pitchFamily="18" charset="0"/>
              </a:rPr>
              <a:t>b. La méthode de regroupement</a:t>
            </a:r>
            <a:endParaRPr lang="fr-FR"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fr-FR" sz="2000" dirty="0">
                <a:latin typeface="Times New Roman" panose="02020603050405020304" pitchFamily="18" charset="0"/>
                <a:ea typeface="Times New Roman" panose="02020603050405020304" pitchFamily="18" charset="0"/>
                <a:cs typeface="Times New Roman" panose="02020603050405020304" pitchFamily="18" charset="0"/>
              </a:rPr>
              <a:t>La méthode des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COGs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pour Cluster of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Orthologous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Groups” consiste à identifier, non seulement des paires de gènes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entre deux génomes, mais plus généralement, des groupes de gènes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entre plusieurs génomes selon les étapes suivantes :</a:t>
            </a:r>
          </a:p>
          <a:p>
            <a:pPr marL="342900" lvl="0" indent="-342900" algn="just">
              <a:lnSpc>
                <a:spcPct val="150000"/>
              </a:lnSpc>
              <a:spcAft>
                <a:spcPts val="0"/>
              </a:spcAft>
              <a:buFont typeface="Times New Roman" panose="02020603050405020304" pitchFamily="18" charset="0"/>
              <a:buChar char="-"/>
            </a:pPr>
            <a:r>
              <a:rPr lang="fr-FR" sz="2000" dirty="0">
                <a:latin typeface="Times New Roman" panose="02020603050405020304" pitchFamily="18" charset="0"/>
                <a:ea typeface="Times New Roman" panose="02020603050405020304" pitchFamily="18" charset="0"/>
                <a:cs typeface="Times New Roman" panose="02020603050405020304" pitchFamily="18" charset="0"/>
              </a:rPr>
              <a:t>Toutes les séquences de gènes sont alignées entre les génomes considérés afin d’identifier l’ensemble des relations d’homologie.</a:t>
            </a:r>
          </a:p>
          <a:p>
            <a:pPr marL="342900" lvl="0" indent="-342900" algn="just">
              <a:lnSpc>
                <a:spcPct val="150000"/>
              </a:lnSpc>
              <a:spcAft>
                <a:spcPts val="0"/>
              </a:spcAft>
              <a:buFont typeface="Times New Roman" panose="02020603050405020304" pitchFamily="18" charset="0"/>
              <a:buChar char="-"/>
            </a:pPr>
            <a:r>
              <a:rPr lang="fr-FR" sz="2000" dirty="0">
                <a:latin typeface="Times New Roman" panose="02020603050405020304" pitchFamily="18" charset="0"/>
                <a:ea typeface="Times New Roman" panose="02020603050405020304" pitchFamily="18" charset="0"/>
                <a:cs typeface="Times New Roman" panose="02020603050405020304" pitchFamily="18" charset="0"/>
              </a:rPr>
              <a:t> Puis, la détection des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paralogues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est réalisée par des alignements de la séquence d’un gène sur son propre génome.</a:t>
            </a:r>
          </a:p>
          <a:p>
            <a:pPr marL="342900" lvl="0" indent="-342900" algn="just">
              <a:lnSpc>
                <a:spcPct val="150000"/>
              </a:lnSpc>
              <a:spcAft>
                <a:spcPts val="0"/>
              </a:spcAft>
              <a:buFont typeface="Times New Roman" panose="02020603050405020304" pitchFamily="18" charset="0"/>
              <a:buChar char="-"/>
            </a:pPr>
            <a:r>
              <a:rPr lang="fr-FR" sz="2000" dirty="0">
                <a:latin typeface="Times New Roman" panose="02020603050405020304" pitchFamily="18" charset="0"/>
                <a:ea typeface="Times New Roman" panose="02020603050405020304" pitchFamily="18" charset="0"/>
                <a:cs typeface="Times New Roman" panose="02020603050405020304" pitchFamily="18" charset="0"/>
              </a:rPr>
              <a:t>Enfin, la dernière étape consiste à rassembler les groupes de gènes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et </a:t>
            </a:r>
            <a:r>
              <a:rPr lang="fr-FR" sz="2000" dirty="0" err="1">
                <a:latin typeface="Times New Roman" panose="02020603050405020304" pitchFamily="18" charset="0"/>
                <a:ea typeface="Times New Roman" panose="02020603050405020304" pitchFamily="18" charset="0"/>
                <a:cs typeface="Times New Roman" panose="02020603050405020304" pitchFamily="18" charset="0"/>
              </a:rPr>
              <a:t>paralogues</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 identifiés dans les deux premières étapes pour former des groupes de gènes homologues.</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2618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76672"/>
            <a:ext cx="8352928" cy="6186309"/>
          </a:xfrm>
          <a:prstGeom prst="rect">
            <a:avLst/>
          </a:prstGeom>
        </p:spPr>
        <p:txBody>
          <a:bodyPr wrap="square">
            <a:spAutoFit/>
          </a:bodyPr>
          <a:lstStyle/>
          <a:p>
            <a:pPr marL="342900" lvl="0" indent="-342900" algn="just">
              <a:lnSpc>
                <a:spcPct val="150000"/>
              </a:lnSpc>
              <a:buFont typeface="+mj-lt"/>
              <a:buAutoNum type="arabicPeriod"/>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Les limites de </a:t>
            </a:r>
            <a:r>
              <a:rPr lang="fr-FR" sz="2400" b="1" dirty="0" err="1">
                <a:latin typeface="Times New Roman" panose="02020603050405020304" pitchFamily="18" charset="0"/>
                <a:ea typeface="Times New Roman" panose="02020603050405020304" pitchFamily="18" charset="0"/>
                <a:cs typeface="Times New Roman" panose="02020603050405020304" pitchFamily="18" charset="0"/>
              </a:rPr>
              <a:t>synténie</a:t>
            </a: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fr-FR" sz="2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fr-FR" sz="2400" dirty="0">
                <a:latin typeface="Times New Roman" panose="02020603050405020304" pitchFamily="18" charset="0"/>
                <a:ea typeface="Times New Roman" panose="02020603050405020304" pitchFamily="18" charset="0"/>
                <a:cs typeface="Times New Roman" panose="02020603050405020304" pitchFamily="18" charset="0"/>
              </a:rPr>
              <a:t>En pratique, la recherche de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synténie</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nécessite préalablement d’identifier les familles de gènes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entre tous les génomes comparés. Les principales limitations à la recherche de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synténie</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sont en réalité liées à cette étape d’identification des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Les méthodes traditionnellement utilisées pour identifier les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atteignent en effet leurs limites quand les séquences divergent. On peut considérer uniquement les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orthologues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qui limitent la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synténie</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car cette dernière peut être dupliquée au sein d’un même chromosome, donc la formation ce qu'on appelle les </a:t>
            </a:r>
            <a:r>
              <a:rPr lang="fr-FR" sz="2400" dirty="0" err="1">
                <a:latin typeface="Times New Roman" panose="02020603050405020304" pitchFamily="18" charset="0"/>
                <a:ea typeface="Times New Roman" panose="02020603050405020304" pitchFamily="18" charset="0"/>
                <a:cs typeface="Times New Roman" panose="02020603050405020304" pitchFamily="18" charset="0"/>
              </a:rPr>
              <a:t>paralogues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30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1680" y="2638435"/>
            <a:ext cx="6912768" cy="707886"/>
          </a:xfrm>
          <a:prstGeom prst="rect">
            <a:avLst/>
          </a:prstGeom>
        </p:spPr>
        <p:txBody>
          <a:bodyPr wrap="square">
            <a:spAutoFit/>
          </a:bodyPr>
          <a:lstStyle/>
          <a:p>
            <a:pPr lvl="0"/>
            <a:r>
              <a:rPr lang="fr-FR" sz="4000" dirty="0">
                <a:solidFill>
                  <a:schemeClr val="accent1"/>
                </a:solidFill>
                <a:latin typeface="Times New Roman"/>
              </a:rPr>
              <a:t>Mercie pour votre attention </a:t>
            </a:r>
          </a:p>
        </p:txBody>
      </p:sp>
    </p:spTree>
    <p:extLst>
      <p:ext uri="{BB962C8B-B14F-4D97-AF65-F5344CB8AC3E}">
        <p14:creationId xmlns:p14="http://schemas.microsoft.com/office/powerpoint/2010/main" val="2478274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6632"/>
            <a:ext cx="8064896" cy="2990562"/>
          </a:xfrm>
          <a:prstGeom prst="rect">
            <a:avLst/>
          </a:prstGeom>
        </p:spPr>
        <p:txBody>
          <a:bodyPr wrap="square">
            <a:spAutoFit/>
          </a:bodyPr>
          <a:lstStyle/>
          <a:p>
            <a:pPr marL="342900" lvl="0" indent="-342900" algn="just">
              <a:lnSpc>
                <a:spcPct val="150000"/>
              </a:lnSpc>
              <a:spcAft>
                <a:spcPts val="1000"/>
              </a:spcAft>
              <a:buFont typeface="+mj-lt"/>
              <a:buAutoNum type="arabicPeriod"/>
            </a:pPr>
            <a:r>
              <a:rPr lang="fr-FR" sz="2400" b="1" dirty="0" smtClean="0">
                <a:solidFill>
                  <a:schemeClr val="accent1">
                    <a:lumMod val="40000"/>
                    <a:lumOff val="60000"/>
                  </a:schemeClr>
                </a:solidFill>
                <a:effectLst/>
                <a:latin typeface="Times New Roman"/>
                <a:ea typeface="Times New Roman"/>
                <a:cs typeface="Arial"/>
              </a:rPr>
              <a:t>Définition </a:t>
            </a:r>
            <a:endParaRPr lang="fr-FR" sz="2400" dirty="0" smtClean="0">
              <a:solidFill>
                <a:schemeClr val="accent1">
                  <a:lumMod val="40000"/>
                  <a:lumOff val="60000"/>
                </a:schemeClr>
              </a:solidFill>
              <a:effectLst/>
              <a:latin typeface="Calibri"/>
              <a:ea typeface="Calibri"/>
              <a:cs typeface="Arial"/>
            </a:endParaRPr>
          </a:p>
          <a:p>
            <a:pPr indent="228600" algn="just">
              <a:lnSpc>
                <a:spcPct val="150000"/>
              </a:lnSpc>
              <a:spcAft>
                <a:spcPts val="1000"/>
              </a:spcAft>
            </a:pPr>
            <a:r>
              <a:rPr lang="fr-FR" sz="2400" dirty="0" smtClean="0">
                <a:effectLst/>
                <a:latin typeface="Times New Roman"/>
                <a:ea typeface="Times New Roman"/>
                <a:cs typeface="Arial"/>
              </a:rPr>
              <a:t>La </a:t>
            </a:r>
            <a:r>
              <a:rPr lang="fr-FR" sz="2400" dirty="0" smtClean="0">
                <a:solidFill>
                  <a:schemeClr val="accent1">
                    <a:lumMod val="20000"/>
                    <a:lumOff val="80000"/>
                  </a:schemeClr>
                </a:solidFill>
                <a:effectLst/>
                <a:latin typeface="Times New Roman"/>
                <a:ea typeface="Times New Roman"/>
                <a:cs typeface="Arial"/>
              </a:rPr>
              <a:t>génomique comparative </a:t>
            </a:r>
            <a:r>
              <a:rPr lang="fr-FR" sz="2400" dirty="0" smtClean="0">
                <a:effectLst/>
                <a:latin typeface="Times New Roman"/>
                <a:ea typeface="Times New Roman"/>
                <a:cs typeface="Arial"/>
              </a:rPr>
              <a:t>peut aider à </a:t>
            </a:r>
            <a:r>
              <a:rPr lang="fr-FR" sz="2400" dirty="0" smtClean="0">
                <a:solidFill>
                  <a:schemeClr val="accent6">
                    <a:lumMod val="20000"/>
                    <a:lumOff val="80000"/>
                  </a:schemeClr>
                </a:solidFill>
                <a:effectLst/>
                <a:latin typeface="Times New Roman"/>
                <a:ea typeface="Times New Roman"/>
                <a:cs typeface="Arial"/>
              </a:rPr>
              <a:t>l’identification</a:t>
            </a:r>
            <a:r>
              <a:rPr lang="fr-FR" sz="2400" dirty="0" smtClean="0">
                <a:effectLst/>
                <a:latin typeface="Times New Roman"/>
                <a:ea typeface="Times New Roman"/>
                <a:cs typeface="Arial"/>
              </a:rPr>
              <a:t> de la </a:t>
            </a:r>
            <a:r>
              <a:rPr lang="fr-FR" sz="2400" dirty="0" smtClean="0">
                <a:solidFill>
                  <a:schemeClr val="accent6">
                    <a:lumMod val="20000"/>
                    <a:lumOff val="80000"/>
                  </a:schemeClr>
                </a:solidFill>
                <a:effectLst/>
                <a:latin typeface="Times New Roman"/>
                <a:ea typeface="Times New Roman"/>
                <a:cs typeface="Arial"/>
              </a:rPr>
              <a:t>fonction</a:t>
            </a:r>
            <a:r>
              <a:rPr lang="fr-FR" sz="2400" dirty="0" smtClean="0">
                <a:effectLst/>
                <a:latin typeface="Times New Roman"/>
                <a:ea typeface="Times New Roman"/>
                <a:cs typeface="Arial"/>
              </a:rPr>
              <a:t> des </a:t>
            </a:r>
            <a:r>
              <a:rPr lang="fr-FR" sz="2400" dirty="0" smtClean="0">
                <a:solidFill>
                  <a:schemeClr val="accent6">
                    <a:lumMod val="20000"/>
                    <a:lumOff val="80000"/>
                  </a:schemeClr>
                </a:solidFill>
                <a:effectLst/>
                <a:latin typeface="Times New Roman"/>
                <a:ea typeface="Times New Roman"/>
                <a:cs typeface="Arial"/>
              </a:rPr>
              <a:t>gènes</a:t>
            </a:r>
            <a:r>
              <a:rPr lang="fr-FR" sz="2400" dirty="0" smtClean="0">
                <a:effectLst/>
                <a:latin typeface="Times New Roman"/>
                <a:ea typeface="Times New Roman"/>
                <a:cs typeface="Arial"/>
              </a:rPr>
              <a:t> </a:t>
            </a:r>
            <a:r>
              <a:rPr lang="fr-FR" sz="2400" dirty="0" smtClean="0">
                <a:solidFill>
                  <a:srgbClr val="FF0000"/>
                </a:solidFill>
                <a:effectLst/>
                <a:latin typeface="Times New Roman"/>
                <a:ea typeface="Times New Roman"/>
                <a:cs typeface="Arial"/>
              </a:rPr>
              <a:t>car</a:t>
            </a:r>
            <a:r>
              <a:rPr lang="fr-FR" sz="2400" dirty="0" smtClean="0">
                <a:effectLst/>
                <a:latin typeface="Times New Roman"/>
                <a:ea typeface="Times New Roman"/>
                <a:cs typeface="Arial"/>
              </a:rPr>
              <a:t> </a:t>
            </a:r>
            <a:r>
              <a:rPr lang="fr-FR" sz="2400" dirty="0" smtClean="0">
                <a:solidFill>
                  <a:srgbClr val="FFC000"/>
                </a:solidFill>
                <a:effectLst/>
                <a:latin typeface="Times New Roman"/>
                <a:ea typeface="Times New Roman"/>
                <a:cs typeface="Arial"/>
              </a:rPr>
              <a:t>deux gènes issus d’une mémé ancêtre commun</a:t>
            </a:r>
            <a:r>
              <a:rPr lang="fr-FR" sz="2400" dirty="0" smtClean="0">
                <a:effectLst/>
                <a:latin typeface="Times New Roman"/>
                <a:ea typeface="Times New Roman"/>
                <a:cs typeface="Arial"/>
              </a:rPr>
              <a:t> ont des chances d’avoir la mémé de ancêtre un histoire évolutive.</a:t>
            </a:r>
            <a:endParaRPr lang="fr-FR" sz="2400" dirty="0">
              <a:effectLst/>
              <a:latin typeface="Calibri"/>
              <a:ea typeface="Calibri"/>
              <a:cs typeface="Arial"/>
            </a:endParaRPr>
          </a:p>
        </p:txBody>
      </p:sp>
      <p:sp>
        <p:nvSpPr>
          <p:cNvPr id="3" name="Rectangle 2"/>
          <p:cNvSpPr/>
          <p:nvPr/>
        </p:nvSpPr>
        <p:spPr>
          <a:xfrm>
            <a:off x="515516" y="2887682"/>
            <a:ext cx="8064896" cy="3970318"/>
          </a:xfrm>
          <a:prstGeom prst="rect">
            <a:avLst/>
          </a:prstGeom>
        </p:spPr>
        <p:txBody>
          <a:bodyPr wrap="square">
            <a:spAutoFit/>
          </a:bodyPr>
          <a:lstStyle/>
          <a:p>
            <a:pPr algn="just">
              <a:lnSpc>
                <a:spcPct val="150000"/>
              </a:lnSpc>
            </a:pPr>
            <a:r>
              <a:rPr lang="fr-FR" sz="2400" dirty="0" smtClean="0">
                <a:solidFill>
                  <a:schemeClr val="accent1">
                    <a:lumMod val="40000"/>
                    <a:lumOff val="60000"/>
                  </a:schemeClr>
                </a:solidFill>
                <a:latin typeface="Times New Roman" pitchFamily="18" charset="0"/>
                <a:cs typeface="Times New Roman" pitchFamily="18" charset="0"/>
              </a:rPr>
              <a:t>2.</a:t>
            </a:r>
            <a:r>
              <a:rPr lang="fr-FR" sz="2400" dirty="0" smtClean="0">
                <a:latin typeface="Times New Roman" pitchFamily="18" charset="0"/>
                <a:cs typeface="Times New Roman" pitchFamily="18" charset="0"/>
              </a:rPr>
              <a:t>	</a:t>
            </a:r>
            <a:r>
              <a:rPr lang="fr-FR" sz="2400" dirty="0" smtClean="0">
                <a:solidFill>
                  <a:schemeClr val="accent1">
                    <a:lumMod val="40000"/>
                    <a:lumOff val="60000"/>
                  </a:schemeClr>
                </a:solidFill>
                <a:latin typeface="Times New Roman" pitchFamily="18" charset="0"/>
                <a:cs typeface="Times New Roman" pitchFamily="18" charset="0"/>
              </a:rPr>
              <a:t>Relations d’homologie entre les gènes</a:t>
            </a:r>
          </a:p>
          <a:p>
            <a:pPr algn="just">
              <a:lnSpc>
                <a:spcPct val="150000"/>
              </a:lnSpc>
            </a:pPr>
            <a:r>
              <a:rPr lang="fr-FR" sz="2400" dirty="0" smtClean="0">
                <a:solidFill>
                  <a:srgbClr val="92D050"/>
                </a:solidFill>
                <a:latin typeface="Times New Roman" pitchFamily="18" charset="0"/>
                <a:cs typeface="Times New Roman" pitchFamily="18" charset="0"/>
              </a:rPr>
              <a:t>2.1.	Homologie et identité de séquence </a:t>
            </a:r>
          </a:p>
          <a:p>
            <a:pPr algn="just">
              <a:lnSpc>
                <a:spcPct val="150000"/>
              </a:lnSpc>
            </a:pPr>
            <a:r>
              <a:rPr lang="fr-FR" sz="2400" dirty="0" smtClean="0">
                <a:latin typeface="Times New Roman" pitchFamily="18" charset="0"/>
                <a:cs typeface="Times New Roman" pitchFamily="18" charset="0"/>
              </a:rPr>
              <a:t>La </a:t>
            </a:r>
            <a:r>
              <a:rPr lang="fr-FR" sz="2400" u="sng" dirty="0" smtClean="0">
                <a:latin typeface="Times New Roman" pitchFamily="18" charset="0"/>
                <a:cs typeface="Times New Roman" pitchFamily="18" charset="0"/>
              </a:rPr>
              <a:t>comparaison de séquences </a:t>
            </a:r>
            <a:r>
              <a:rPr lang="fr-FR" sz="2400" dirty="0" smtClean="0">
                <a:latin typeface="Times New Roman" pitchFamily="18" charset="0"/>
                <a:cs typeface="Times New Roman" pitchFamily="18" charset="0"/>
              </a:rPr>
              <a:t>avec des </a:t>
            </a:r>
            <a:r>
              <a:rPr lang="fr-FR" sz="2400" u="sng" dirty="0" smtClean="0">
                <a:latin typeface="Times New Roman" pitchFamily="18" charset="0"/>
                <a:cs typeface="Times New Roman" pitchFamily="18" charset="0"/>
              </a:rPr>
              <a:t>logiciels de comparaison </a:t>
            </a:r>
            <a:r>
              <a:rPr lang="fr-FR" sz="2400" dirty="0" smtClean="0">
                <a:latin typeface="Times New Roman" pitchFamily="18" charset="0"/>
                <a:cs typeface="Times New Roman" pitchFamily="18" charset="0"/>
              </a:rPr>
              <a:t>de séquence type </a:t>
            </a:r>
            <a:r>
              <a:rPr lang="fr-FR" sz="2400" u="sng" dirty="0" smtClean="0">
                <a:latin typeface="Times New Roman" pitchFamily="18" charset="0"/>
                <a:cs typeface="Times New Roman" pitchFamily="18" charset="0"/>
              </a:rPr>
              <a:t>BLAST</a:t>
            </a:r>
            <a:r>
              <a:rPr lang="fr-FR" sz="2400" dirty="0" smtClean="0">
                <a:latin typeface="Times New Roman" pitchFamily="18" charset="0"/>
                <a:cs typeface="Times New Roman" pitchFamily="18" charset="0"/>
              </a:rPr>
              <a:t> conduit à </a:t>
            </a:r>
            <a:r>
              <a:rPr lang="fr-FR" sz="2400" dirty="0" smtClean="0">
                <a:solidFill>
                  <a:srgbClr val="FFC000"/>
                </a:solidFill>
                <a:latin typeface="Times New Roman" pitchFamily="18" charset="0"/>
                <a:cs typeface="Times New Roman" pitchFamily="18" charset="0"/>
              </a:rPr>
              <a:t>mesurent pourcentage  d’identité</a:t>
            </a:r>
            <a:r>
              <a:rPr lang="fr-FR" sz="2400" dirty="0" smtClean="0">
                <a:latin typeface="Times New Roman" pitchFamily="18" charset="0"/>
                <a:cs typeface="Times New Roman" pitchFamily="18" charset="0"/>
              </a:rPr>
              <a:t> entre </a:t>
            </a:r>
            <a:r>
              <a:rPr lang="fr-FR" sz="2400" dirty="0" smtClean="0">
                <a:solidFill>
                  <a:schemeClr val="accent5">
                    <a:lumMod val="20000"/>
                    <a:lumOff val="80000"/>
                  </a:schemeClr>
                </a:solidFill>
                <a:latin typeface="Times New Roman" pitchFamily="18" charset="0"/>
                <a:cs typeface="Times New Roman" pitchFamily="18" charset="0"/>
              </a:rPr>
              <a:t>les séquences nucléotidiques </a:t>
            </a:r>
            <a:r>
              <a:rPr lang="fr-FR" sz="2400" dirty="0" smtClean="0">
                <a:latin typeface="Times New Roman" pitchFamily="18" charset="0"/>
                <a:cs typeface="Times New Roman" pitchFamily="18" charset="0"/>
              </a:rPr>
              <a:t>ou </a:t>
            </a:r>
            <a:r>
              <a:rPr lang="fr-FR" sz="2400" dirty="0" smtClean="0">
                <a:solidFill>
                  <a:schemeClr val="accent5">
                    <a:lumMod val="20000"/>
                    <a:lumOff val="80000"/>
                  </a:schemeClr>
                </a:solidFill>
                <a:latin typeface="Times New Roman" pitchFamily="18" charset="0"/>
                <a:cs typeface="Times New Roman" pitchFamily="18" charset="0"/>
              </a:rPr>
              <a:t>d’acides aminés </a:t>
            </a:r>
            <a:r>
              <a:rPr lang="fr-FR" sz="2400" dirty="0" smtClean="0">
                <a:latin typeface="Times New Roman" pitchFamily="18" charset="0"/>
                <a:cs typeface="Times New Roman" pitchFamily="18" charset="0"/>
              </a:rPr>
              <a:t>pour les </a:t>
            </a:r>
            <a:r>
              <a:rPr lang="fr-FR" sz="2400" dirty="0" smtClean="0">
                <a:solidFill>
                  <a:schemeClr val="accent5">
                    <a:lumMod val="20000"/>
                    <a:lumOff val="80000"/>
                  </a:schemeClr>
                </a:solidFill>
                <a:latin typeface="Times New Roman" pitchFamily="18" charset="0"/>
                <a:cs typeface="Times New Roman" pitchFamily="18" charset="0"/>
              </a:rPr>
              <a:t>séquences d’acides aminés</a:t>
            </a:r>
            <a:r>
              <a:rPr lang="fr-FR" sz="2400" dirty="0" smtClean="0">
                <a:latin typeface="Times New Roman" pitchFamily="18" charset="0"/>
                <a:cs typeface="Times New Roman" pitchFamily="18" charset="0"/>
              </a:rPr>
              <a:t>,</a:t>
            </a:r>
            <a:r>
              <a:rPr lang="fr-FR" sz="2400" dirty="0">
                <a:solidFill>
                  <a:prstClr val="white"/>
                </a:solidFill>
                <a:latin typeface="Times New Roman"/>
                <a:ea typeface="Times New Roman"/>
              </a:rPr>
              <a:t> on mesure également un pourcentage de similarité qui tient compte. </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1863531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17974"/>
            <a:ext cx="8352928" cy="5334794"/>
          </a:xfrm>
          <a:prstGeom prst="rect">
            <a:avLst/>
          </a:prstGeom>
        </p:spPr>
        <p:txBody>
          <a:bodyPr wrap="square">
            <a:spAutoFit/>
          </a:bodyPr>
          <a:lstStyle/>
          <a:p>
            <a:pPr indent="228600" algn="just">
              <a:lnSpc>
                <a:spcPct val="150000"/>
              </a:lnSpc>
              <a:spcAft>
                <a:spcPts val="1000"/>
              </a:spcAft>
            </a:pPr>
            <a:r>
              <a:rPr lang="fr-FR" sz="2400" dirty="0">
                <a:latin typeface="Times New Roman" pitchFamily="18" charset="0"/>
                <a:ea typeface="Times New Roman"/>
                <a:cs typeface="Times New Roman" pitchFamily="18" charset="0"/>
              </a:rPr>
              <a:t>Si deux </a:t>
            </a:r>
            <a:r>
              <a:rPr lang="fr-FR" sz="2400" u="sng" dirty="0">
                <a:solidFill>
                  <a:schemeClr val="accent1">
                    <a:lumMod val="20000"/>
                    <a:lumOff val="80000"/>
                  </a:schemeClr>
                </a:solidFill>
                <a:latin typeface="Times New Roman" pitchFamily="18" charset="0"/>
                <a:ea typeface="Times New Roman"/>
                <a:cs typeface="Times New Roman" pitchFamily="18" charset="0"/>
              </a:rPr>
              <a:t>séquences présentent</a:t>
            </a:r>
            <a:r>
              <a:rPr lang="fr-FR" sz="2400" dirty="0">
                <a:latin typeface="Times New Roman" pitchFamily="18" charset="0"/>
                <a:ea typeface="Times New Roman"/>
                <a:cs typeface="Times New Roman" pitchFamily="18" charset="0"/>
              </a:rPr>
              <a:t> des </a:t>
            </a:r>
            <a:r>
              <a:rPr lang="fr-FR" sz="2400" dirty="0">
                <a:solidFill>
                  <a:schemeClr val="accent4">
                    <a:lumMod val="20000"/>
                    <a:lumOff val="80000"/>
                  </a:schemeClr>
                </a:solidFill>
                <a:latin typeface="Times New Roman" pitchFamily="18" charset="0"/>
                <a:ea typeface="Times New Roman"/>
                <a:cs typeface="Times New Roman" pitchFamily="18" charset="0"/>
              </a:rPr>
              <a:t>identités</a:t>
            </a:r>
            <a:r>
              <a:rPr lang="fr-FR" sz="2400" dirty="0">
                <a:latin typeface="Times New Roman" pitchFamily="18" charset="0"/>
                <a:ea typeface="Times New Roman"/>
                <a:cs typeface="Times New Roman" pitchFamily="18" charset="0"/>
              </a:rPr>
              <a:t> ou </a:t>
            </a:r>
            <a:r>
              <a:rPr lang="fr-FR" sz="2400" dirty="0">
                <a:solidFill>
                  <a:schemeClr val="accent4">
                    <a:lumMod val="20000"/>
                    <a:lumOff val="80000"/>
                  </a:schemeClr>
                </a:solidFill>
                <a:latin typeface="Times New Roman" pitchFamily="18" charset="0"/>
                <a:ea typeface="Times New Roman"/>
                <a:cs typeface="Times New Roman" pitchFamily="18" charset="0"/>
              </a:rPr>
              <a:t>similarités</a:t>
            </a:r>
            <a:r>
              <a:rPr lang="fr-FR" sz="2400" dirty="0">
                <a:latin typeface="Times New Roman" pitchFamily="18" charset="0"/>
                <a:ea typeface="Times New Roman"/>
                <a:cs typeface="Times New Roman" pitchFamily="18" charset="0"/>
              </a:rPr>
              <a:t> de séquence cela peut traduire :</a:t>
            </a:r>
            <a:endParaRPr lang="fr-FR" sz="2400" dirty="0">
              <a:latin typeface="Times New Roman" pitchFamily="18" charset="0"/>
              <a:ea typeface="Calibri"/>
              <a:cs typeface="Times New Roman" pitchFamily="18" charset="0"/>
            </a:endParaRPr>
          </a:p>
          <a:p>
            <a:pPr marL="342900" lvl="0" indent="-342900" algn="just">
              <a:lnSpc>
                <a:spcPct val="150000"/>
              </a:lnSpc>
              <a:spcAft>
                <a:spcPts val="1000"/>
              </a:spcAft>
              <a:buFont typeface="Symbol"/>
              <a:buBlip>
                <a:blip r:embed="rId2"/>
              </a:buBlip>
            </a:pPr>
            <a:r>
              <a:rPr lang="fr-FR" sz="2400" dirty="0">
                <a:latin typeface="Times New Roman" pitchFamily="18" charset="0"/>
                <a:ea typeface="Times New Roman"/>
                <a:cs typeface="Times New Roman" pitchFamily="18" charset="0"/>
              </a:rPr>
              <a:t>Qu’elles ont une même </a:t>
            </a:r>
            <a:r>
              <a:rPr lang="fr-FR" sz="2400" dirty="0">
                <a:solidFill>
                  <a:srgbClr val="FFFF00"/>
                </a:solidFill>
                <a:latin typeface="Times New Roman" pitchFamily="18" charset="0"/>
                <a:ea typeface="Times New Roman"/>
                <a:cs typeface="Times New Roman" pitchFamily="18" charset="0"/>
              </a:rPr>
              <a:t>origine phylogénétique</a:t>
            </a:r>
            <a:r>
              <a:rPr lang="fr-FR" sz="2400" dirty="0">
                <a:latin typeface="Times New Roman" pitchFamily="18" charset="0"/>
                <a:ea typeface="Times New Roman"/>
                <a:cs typeface="Times New Roman" pitchFamily="18" charset="0"/>
              </a:rPr>
              <a:t>. On dit alors que les séquences sont </a:t>
            </a:r>
            <a:r>
              <a:rPr lang="fr-FR" sz="2400" dirty="0">
                <a:solidFill>
                  <a:schemeClr val="accent5">
                    <a:lumMod val="20000"/>
                    <a:lumOff val="80000"/>
                  </a:schemeClr>
                </a:solidFill>
                <a:latin typeface="Times New Roman" pitchFamily="18" charset="0"/>
                <a:ea typeface="Times New Roman"/>
                <a:cs typeface="Times New Roman" pitchFamily="18" charset="0"/>
              </a:rPr>
              <a:t>homologues</a:t>
            </a:r>
            <a:r>
              <a:rPr lang="fr-FR" sz="2400" dirty="0">
                <a:latin typeface="Times New Roman" pitchFamily="18" charset="0"/>
                <a:ea typeface="Times New Roman"/>
                <a:cs typeface="Times New Roman" pitchFamily="18" charset="0"/>
              </a:rPr>
              <a:t>, c’est à dire qu’elles sont issues d’une </a:t>
            </a:r>
            <a:r>
              <a:rPr lang="fr-FR" sz="2400" dirty="0">
                <a:solidFill>
                  <a:schemeClr val="accent1"/>
                </a:solidFill>
                <a:latin typeface="Times New Roman" pitchFamily="18" charset="0"/>
                <a:ea typeface="Times New Roman"/>
                <a:cs typeface="Times New Roman" pitchFamily="18" charset="0"/>
              </a:rPr>
              <a:t>séquence ancestrale </a:t>
            </a:r>
            <a:r>
              <a:rPr lang="fr-FR" sz="2400" dirty="0">
                <a:latin typeface="Times New Roman" pitchFamily="18" charset="0"/>
                <a:ea typeface="Times New Roman"/>
                <a:cs typeface="Times New Roman" pitchFamily="18" charset="0"/>
              </a:rPr>
              <a:t>commune (figure 7.1</a:t>
            </a:r>
            <a:r>
              <a:rPr lang="fr-FR" sz="2400" dirty="0" smtClean="0">
                <a:latin typeface="Times New Roman" pitchFamily="18" charset="0"/>
                <a:ea typeface="Times New Roman"/>
                <a:cs typeface="Times New Roman" pitchFamily="18" charset="0"/>
              </a:rPr>
              <a:t>).</a:t>
            </a:r>
          </a:p>
          <a:p>
            <a:pPr lvl="0" algn="just">
              <a:lnSpc>
                <a:spcPct val="150000"/>
              </a:lnSpc>
              <a:spcAft>
                <a:spcPts val="1000"/>
              </a:spcAft>
            </a:pPr>
            <a:r>
              <a:rPr lang="fr-FR" sz="2400" dirty="0" smtClean="0">
                <a:latin typeface="Times New Roman" pitchFamily="18" charset="0"/>
                <a:ea typeface="Times New Roman"/>
                <a:cs typeface="Times New Roman" pitchFamily="18" charset="0"/>
              </a:rPr>
              <a:t> </a:t>
            </a:r>
            <a:r>
              <a:rPr lang="fr-FR" sz="2400" dirty="0">
                <a:latin typeface="Times New Roman" pitchFamily="18" charset="0"/>
                <a:ea typeface="Times New Roman"/>
                <a:cs typeface="Times New Roman" pitchFamily="18" charset="0"/>
              </a:rPr>
              <a:t>contrairement à la notion d’identité ou de similarité (deux séquences peuvent être similaires à 55 %) la notion d’homologie n’est pas quantifiable ( il existe ou il n’existe pas de séquences ancestral les communes).</a:t>
            </a:r>
            <a:endParaRPr lang="fr-FR" sz="24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829215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76672"/>
            <a:ext cx="8280920" cy="2370201"/>
          </a:xfrm>
          <a:prstGeom prst="rect">
            <a:avLst/>
          </a:prstGeom>
        </p:spPr>
        <p:txBody>
          <a:bodyPr wrap="square">
            <a:spAutoFit/>
          </a:bodyPr>
          <a:lstStyle/>
          <a:p>
            <a:pPr marL="342900" lvl="0" indent="-342900" algn="just">
              <a:lnSpc>
                <a:spcPct val="150000"/>
              </a:lnSpc>
              <a:spcAft>
                <a:spcPts val="1000"/>
              </a:spcAft>
              <a:buBlip>
                <a:blip r:embed="rId2"/>
              </a:buBlip>
            </a:pPr>
            <a:r>
              <a:rPr lang="fr-FR" sz="2400" dirty="0">
                <a:latin typeface="Times New Roman" pitchFamily="18" charset="0"/>
                <a:ea typeface="Times New Roman"/>
                <a:cs typeface="Times New Roman" pitchFamily="18" charset="0"/>
              </a:rPr>
              <a:t>Qu’elles ont </a:t>
            </a:r>
            <a:r>
              <a:rPr lang="fr-FR" sz="2400" dirty="0" smtClean="0">
                <a:solidFill>
                  <a:srgbClr val="FFFF00"/>
                </a:solidFill>
                <a:latin typeface="Times New Roman" pitchFamily="18" charset="0"/>
                <a:ea typeface="Times New Roman"/>
                <a:cs typeface="Times New Roman" pitchFamily="18" charset="0"/>
              </a:rPr>
              <a:t>convergé </a:t>
            </a:r>
            <a:r>
              <a:rPr lang="fr-FR" sz="2400" dirty="0">
                <a:solidFill>
                  <a:srgbClr val="FFFF00"/>
                </a:solidFill>
                <a:latin typeface="Times New Roman" pitchFamily="18" charset="0"/>
                <a:ea typeface="Times New Roman"/>
                <a:cs typeface="Times New Roman" pitchFamily="18" charset="0"/>
              </a:rPr>
              <a:t>bien</a:t>
            </a:r>
            <a:r>
              <a:rPr lang="fr-FR" sz="2400" dirty="0">
                <a:latin typeface="Times New Roman" pitchFamily="18" charset="0"/>
                <a:ea typeface="Times New Roman"/>
                <a:cs typeface="Times New Roman" pitchFamily="18" charset="0"/>
              </a:rPr>
              <a:t> qu’elles </a:t>
            </a:r>
            <a:r>
              <a:rPr lang="fr-FR" sz="2400" dirty="0">
                <a:solidFill>
                  <a:schemeClr val="accent1"/>
                </a:solidFill>
                <a:latin typeface="Times New Roman" pitchFamily="18" charset="0"/>
                <a:ea typeface="Times New Roman"/>
                <a:cs typeface="Times New Roman" pitchFamily="18" charset="0"/>
              </a:rPr>
              <a:t>n’aient pas d’ancêtre commun</a:t>
            </a:r>
            <a:r>
              <a:rPr lang="fr-FR" sz="2400" dirty="0">
                <a:latin typeface="Times New Roman" pitchFamily="18" charset="0"/>
                <a:ea typeface="Times New Roman"/>
                <a:cs typeface="Times New Roman" pitchFamily="18" charset="0"/>
              </a:rPr>
              <a:t> </a:t>
            </a:r>
            <a:endParaRPr lang="fr-FR" sz="2400" dirty="0" smtClean="0">
              <a:latin typeface="Times New Roman" pitchFamily="18" charset="0"/>
              <a:ea typeface="Times New Roman"/>
              <a:cs typeface="Times New Roman" pitchFamily="18" charset="0"/>
            </a:endParaRPr>
          </a:p>
          <a:p>
            <a:pPr lvl="0" algn="just">
              <a:lnSpc>
                <a:spcPct val="150000"/>
              </a:lnSpc>
              <a:spcAft>
                <a:spcPts val="1000"/>
              </a:spcAft>
            </a:pPr>
            <a:r>
              <a:rPr lang="fr-FR" sz="2400" dirty="0" smtClean="0">
                <a:latin typeface="Times New Roman" pitchFamily="18" charset="0"/>
                <a:ea typeface="Times New Roman"/>
                <a:cs typeface="Times New Roman" pitchFamily="18" charset="0"/>
              </a:rPr>
              <a:t>On </a:t>
            </a:r>
            <a:r>
              <a:rPr lang="fr-FR" sz="2400" dirty="0">
                <a:latin typeface="Times New Roman" pitchFamily="18" charset="0"/>
                <a:ea typeface="Times New Roman"/>
                <a:cs typeface="Times New Roman" pitchFamily="18" charset="0"/>
              </a:rPr>
              <a:t>considéré en général qu’il y a </a:t>
            </a:r>
            <a:r>
              <a:rPr lang="fr-FR" sz="2400" dirty="0">
                <a:solidFill>
                  <a:schemeClr val="accent1"/>
                </a:solidFill>
                <a:latin typeface="Times New Roman" pitchFamily="18" charset="0"/>
                <a:ea typeface="Times New Roman"/>
                <a:cs typeface="Times New Roman" pitchFamily="18" charset="0"/>
              </a:rPr>
              <a:t>homologie</a:t>
            </a:r>
            <a:r>
              <a:rPr lang="fr-FR" sz="2400" dirty="0">
                <a:latin typeface="Times New Roman" pitchFamily="18" charset="0"/>
                <a:ea typeface="Times New Roman"/>
                <a:cs typeface="Times New Roman" pitchFamily="18" charset="0"/>
              </a:rPr>
              <a:t> entre deux séquences. Si leur </a:t>
            </a:r>
            <a:r>
              <a:rPr lang="fr-FR" sz="2400" dirty="0">
                <a:solidFill>
                  <a:schemeClr val="accent2">
                    <a:lumMod val="20000"/>
                    <a:lumOff val="80000"/>
                  </a:schemeClr>
                </a:solidFill>
                <a:latin typeface="Times New Roman" pitchFamily="18" charset="0"/>
                <a:ea typeface="Times New Roman"/>
                <a:cs typeface="Times New Roman" pitchFamily="18" charset="0"/>
              </a:rPr>
              <a:t>similarité est supérieure à 30%.</a:t>
            </a:r>
            <a:endParaRPr lang="fr-FR" sz="2400" dirty="0">
              <a:solidFill>
                <a:schemeClr val="accent2">
                  <a:lumMod val="20000"/>
                  <a:lumOff val="80000"/>
                </a:schemeClr>
              </a:solidFill>
              <a:effectLst/>
              <a:latin typeface="Times New Roman" pitchFamily="18" charset="0"/>
              <a:ea typeface="Calibri"/>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140968"/>
            <a:ext cx="4896544" cy="3239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850954" y="3284984"/>
            <a:ext cx="2808312"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lnSpc>
                <a:spcPct val="150000"/>
              </a:lnSpc>
              <a:spcAft>
                <a:spcPts val="1000"/>
              </a:spcAft>
            </a:pPr>
            <a:r>
              <a:rPr lang="fr-FR" sz="2400" b="1" dirty="0">
                <a:latin typeface="Times New Roman"/>
                <a:ea typeface="Times New Roman"/>
                <a:cs typeface="Arial"/>
              </a:rPr>
              <a:t>Figure 7.1</a:t>
            </a:r>
            <a:r>
              <a:rPr lang="fr-FR" sz="2400" dirty="0">
                <a:latin typeface="Times New Roman"/>
                <a:ea typeface="Times New Roman"/>
                <a:cs typeface="Arial"/>
              </a:rPr>
              <a:t> liens entre identité de séquences et homologie.</a:t>
            </a:r>
            <a:endParaRPr lang="fr-FR" sz="2000" dirty="0">
              <a:effectLst/>
              <a:latin typeface="Calibri"/>
              <a:ea typeface="Calibri"/>
              <a:cs typeface="Arial"/>
            </a:endParaRPr>
          </a:p>
        </p:txBody>
      </p:sp>
    </p:spTree>
    <p:extLst>
      <p:ext uri="{BB962C8B-B14F-4D97-AF65-F5344CB8AC3E}">
        <p14:creationId xmlns:p14="http://schemas.microsoft.com/office/powerpoint/2010/main" val="3849745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260648"/>
            <a:ext cx="6858000" cy="579967"/>
          </a:xfrm>
          <a:prstGeom prst="rect">
            <a:avLst/>
          </a:prstGeom>
        </p:spPr>
        <p:txBody>
          <a:bodyPr wrap="square">
            <a:spAutoFit/>
          </a:bodyPr>
          <a:lstStyle/>
          <a:p>
            <a:pPr algn="just">
              <a:lnSpc>
                <a:spcPct val="150000"/>
              </a:lnSpc>
            </a:pPr>
            <a:r>
              <a:rPr lang="fr-FR" sz="2400" dirty="0">
                <a:solidFill>
                  <a:srgbClr val="92D050"/>
                </a:solidFill>
                <a:latin typeface="Times New Roman" pitchFamily="18" charset="0"/>
                <a:cs typeface="Times New Roman" pitchFamily="18" charset="0"/>
              </a:rPr>
              <a:t>2.2.	Homologie et origine ancestrale</a:t>
            </a:r>
          </a:p>
        </p:txBody>
      </p:sp>
      <p:sp>
        <p:nvSpPr>
          <p:cNvPr id="3" name="Rectangle 2"/>
          <p:cNvSpPr/>
          <p:nvPr/>
        </p:nvSpPr>
        <p:spPr>
          <a:xfrm>
            <a:off x="539552" y="840615"/>
            <a:ext cx="8064896" cy="1687193"/>
          </a:xfrm>
          <a:prstGeom prst="rect">
            <a:avLst/>
          </a:prstGeom>
        </p:spPr>
        <p:txBody>
          <a:bodyPr wrap="square">
            <a:spAutoFit/>
          </a:bodyPr>
          <a:lstStyle/>
          <a:p>
            <a:pPr algn="just">
              <a:lnSpc>
                <a:spcPct val="150000"/>
              </a:lnSpc>
            </a:pPr>
            <a:r>
              <a:rPr lang="fr-FR" sz="2400" dirty="0" smtClean="0">
                <a:latin typeface="Times New Roman"/>
                <a:ea typeface="Times New Roman"/>
              </a:rPr>
              <a:t>	Ou </a:t>
            </a:r>
            <a:r>
              <a:rPr lang="fr-FR" sz="2400" dirty="0">
                <a:latin typeface="Times New Roman"/>
                <a:ea typeface="Times New Roman"/>
              </a:rPr>
              <a:t>sien des </a:t>
            </a:r>
            <a:r>
              <a:rPr lang="fr-FR" sz="2400" dirty="0">
                <a:solidFill>
                  <a:schemeClr val="accent1">
                    <a:lumMod val="20000"/>
                    <a:lumOff val="80000"/>
                  </a:schemeClr>
                </a:solidFill>
                <a:latin typeface="Times New Roman"/>
                <a:ea typeface="Times New Roman"/>
              </a:rPr>
              <a:t>gènes homologues</a:t>
            </a:r>
            <a:r>
              <a:rPr lang="fr-FR" sz="2400" dirty="0">
                <a:latin typeface="Times New Roman"/>
                <a:ea typeface="Times New Roman"/>
              </a:rPr>
              <a:t>, selon la nature de </a:t>
            </a:r>
            <a:r>
              <a:rPr lang="fr-FR" sz="2400" dirty="0" smtClean="0">
                <a:solidFill>
                  <a:schemeClr val="accent1">
                    <a:lumMod val="20000"/>
                    <a:lumOff val="80000"/>
                  </a:schemeClr>
                </a:solidFill>
                <a:latin typeface="Times New Roman"/>
                <a:ea typeface="Times New Roman"/>
              </a:rPr>
              <a:t>l’évènement </a:t>
            </a:r>
            <a:r>
              <a:rPr lang="fr-FR" sz="2400" dirty="0">
                <a:solidFill>
                  <a:schemeClr val="accent1">
                    <a:lumMod val="20000"/>
                    <a:lumOff val="80000"/>
                  </a:schemeClr>
                </a:solidFill>
                <a:latin typeface="Times New Roman"/>
                <a:ea typeface="Times New Roman"/>
              </a:rPr>
              <a:t>évolutif </a:t>
            </a:r>
            <a:r>
              <a:rPr lang="fr-FR" sz="2400" dirty="0">
                <a:latin typeface="Times New Roman"/>
                <a:ea typeface="Times New Roman"/>
              </a:rPr>
              <a:t>qui les a séparés, on décrit trois </a:t>
            </a:r>
            <a:r>
              <a:rPr lang="fr-FR" sz="2400" dirty="0" smtClean="0">
                <a:latin typeface="Times New Roman"/>
                <a:ea typeface="Times New Roman"/>
              </a:rPr>
              <a:t>sous-classes: </a:t>
            </a:r>
            <a:endParaRPr lang="fr-FR" sz="2400" dirty="0"/>
          </a:p>
        </p:txBody>
      </p:sp>
      <p:sp>
        <p:nvSpPr>
          <p:cNvPr id="4" name="Rectangle 3"/>
          <p:cNvSpPr/>
          <p:nvPr/>
        </p:nvSpPr>
        <p:spPr>
          <a:xfrm>
            <a:off x="539552" y="2527808"/>
            <a:ext cx="8064896" cy="2990562"/>
          </a:xfrm>
          <a:prstGeom prst="rect">
            <a:avLst/>
          </a:prstGeom>
        </p:spPr>
        <p:txBody>
          <a:bodyPr wrap="square">
            <a:spAutoFit/>
          </a:bodyPr>
          <a:lstStyle/>
          <a:p>
            <a:pPr marL="342900" lvl="0" indent="-342900" algn="just">
              <a:lnSpc>
                <a:spcPct val="150000"/>
              </a:lnSpc>
              <a:spcAft>
                <a:spcPts val="1000"/>
              </a:spcAft>
              <a:buFont typeface="+mj-lt"/>
              <a:buAutoNum type="alphaUcPeriod"/>
            </a:pPr>
            <a:r>
              <a:rPr lang="fr-FR" sz="2400" b="1" dirty="0">
                <a:solidFill>
                  <a:srgbClr val="FFC000"/>
                </a:solidFill>
                <a:latin typeface="Times New Roman"/>
                <a:ea typeface="Times New Roman"/>
                <a:cs typeface="Arial"/>
              </a:rPr>
              <a:t>Les gènes </a:t>
            </a:r>
            <a:r>
              <a:rPr lang="fr-FR" sz="2400" b="1" dirty="0" err="1">
                <a:solidFill>
                  <a:srgbClr val="FFC000"/>
                </a:solidFill>
                <a:latin typeface="Times New Roman"/>
                <a:ea typeface="Times New Roman"/>
                <a:cs typeface="Arial"/>
              </a:rPr>
              <a:t>orthologus</a:t>
            </a:r>
            <a:r>
              <a:rPr lang="fr-FR" sz="2400" b="1" dirty="0">
                <a:solidFill>
                  <a:srgbClr val="FFC000"/>
                </a:solidFill>
                <a:latin typeface="Times New Roman"/>
                <a:ea typeface="Times New Roman"/>
                <a:cs typeface="Arial"/>
              </a:rPr>
              <a:t>:</a:t>
            </a:r>
            <a:r>
              <a:rPr lang="fr-FR" sz="2400" dirty="0">
                <a:solidFill>
                  <a:srgbClr val="FFC000"/>
                </a:solidFill>
                <a:latin typeface="Times New Roman"/>
                <a:ea typeface="Times New Roman"/>
                <a:cs typeface="Arial"/>
              </a:rPr>
              <a:t> </a:t>
            </a:r>
            <a:r>
              <a:rPr lang="fr-FR" sz="2400" dirty="0">
                <a:latin typeface="Times New Roman"/>
                <a:ea typeface="Times New Roman"/>
                <a:cs typeface="Arial"/>
              </a:rPr>
              <a:t>ce sont </a:t>
            </a:r>
            <a:r>
              <a:rPr lang="fr-FR" sz="2400" dirty="0">
                <a:solidFill>
                  <a:schemeClr val="accent1">
                    <a:lumMod val="20000"/>
                    <a:lumOff val="80000"/>
                  </a:schemeClr>
                </a:solidFill>
                <a:latin typeface="Times New Roman"/>
                <a:ea typeface="Times New Roman"/>
                <a:cs typeface="Arial"/>
              </a:rPr>
              <a:t>des gènes </a:t>
            </a:r>
            <a:r>
              <a:rPr lang="fr-FR" sz="2400" dirty="0">
                <a:latin typeface="Times New Roman"/>
                <a:ea typeface="Times New Roman"/>
                <a:cs typeface="Arial"/>
              </a:rPr>
              <a:t>ayant </a:t>
            </a:r>
            <a:r>
              <a:rPr lang="fr-FR" sz="2400" dirty="0">
                <a:solidFill>
                  <a:schemeClr val="accent1">
                    <a:lumMod val="20000"/>
                    <a:lumOff val="80000"/>
                  </a:schemeClr>
                </a:solidFill>
                <a:latin typeface="Times New Roman"/>
                <a:ea typeface="Times New Roman"/>
                <a:cs typeface="Arial"/>
              </a:rPr>
              <a:t>évolué</a:t>
            </a:r>
            <a:r>
              <a:rPr lang="fr-FR" sz="2400" dirty="0">
                <a:latin typeface="Times New Roman"/>
                <a:ea typeface="Times New Roman"/>
                <a:cs typeface="Arial"/>
              </a:rPr>
              <a:t> à partir d’un </a:t>
            </a:r>
            <a:r>
              <a:rPr lang="fr-FR" sz="2400" dirty="0">
                <a:solidFill>
                  <a:schemeClr val="accent1">
                    <a:lumMod val="20000"/>
                    <a:lumOff val="80000"/>
                  </a:schemeClr>
                </a:solidFill>
                <a:latin typeface="Times New Roman"/>
                <a:ea typeface="Times New Roman"/>
                <a:cs typeface="Arial"/>
              </a:rPr>
              <a:t>même gène</a:t>
            </a:r>
            <a:r>
              <a:rPr lang="fr-FR" sz="2400" dirty="0">
                <a:latin typeface="Times New Roman"/>
                <a:ea typeface="Times New Roman"/>
                <a:cs typeface="Arial"/>
              </a:rPr>
              <a:t> </a:t>
            </a:r>
            <a:r>
              <a:rPr lang="fr-FR" sz="2400" dirty="0">
                <a:solidFill>
                  <a:schemeClr val="accent1">
                    <a:lumMod val="20000"/>
                    <a:lumOff val="80000"/>
                  </a:schemeClr>
                </a:solidFill>
                <a:latin typeface="Times New Roman"/>
                <a:ea typeface="Times New Roman"/>
                <a:cs typeface="Arial"/>
              </a:rPr>
              <a:t>ancestral</a:t>
            </a:r>
            <a:r>
              <a:rPr lang="fr-FR" sz="2400" dirty="0">
                <a:latin typeface="Times New Roman"/>
                <a:ea typeface="Times New Roman"/>
                <a:cs typeface="Arial"/>
              </a:rPr>
              <a:t> suite à des </a:t>
            </a:r>
            <a:r>
              <a:rPr lang="fr-FR" sz="2400" dirty="0">
                <a:solidFill>
                  <a:srgbClr val="FFFF00"/>
                </a:solidFill>
                <a:latin typeface="Times New Roman"/>
                <a:ea typeface="Times New Roman"/>
                <a:cs typeface="Arial"/>
              </a:rPr>
              <a:t>évènements de spéciation</a:t>
            </a:r>
            <a:r>
              <a:rPr lang="fr-FR" sz="2400" dirty="0">
                <a:latin typeface="Times New Roman"/>
                <a:ea typeface="Times New Roman"/>
                <a:cs typeface="Arial"/>
              </a:rPr>
              <a:t> (séparation d’espèces</a:t>
            </a:r>
            <a:r>
              <a:rPr lang="fr-FR" sz="2400" dirty="0" smtClean="0">
                <a:latin typeface="Times New Roman"/>
                <a:ea typeface="Times New Roman"/>
                <a:cs typeface="Arial"/>
              </a:rPr>
              <a:t>).</a:t>
            </a:r>
          </a:p>
          <a:p>
            <a:pPr lvl="0" algn="just">
              <a:lnSpc>
                <a:spcPct val="150000"/>
              </a:lnSpc>
              <a:spcAft>
                <a:spcPts val="1000"/>
              </a:spcAft>
            </a:pPr>
            <a:r>
              <a:rPr lang="fr-FR" sz="2400" dirty="0" smtClean="0">
                <a:latin typeface="Times New Roman"/>
                <a:ea typeface="Times New Roman"/>
                <a:cs typeface="Arial"/>
              </a:rPr>
              <a:t> souvent </a:t>
            </a:r>
            <a:r>
              <a:rPr lang="fr-FR" sz="2400" dirty="0" smtClean="0">
                <a:solidFill>
                  <a:srgbClr val="FFFF00"/>
                </a:solidFill>
                <a:latin typeface="Times New Roman"/>
                <a:ea typeface="Times New Roman"/>
                <a:cs typeface="Arial"/>
              </a:rPr>
              <a:t>la fonction </a:t>
            </a:r>
            <a:r>
              <a:rPr lang="fr-FR" sz="2400" dirty="0" smtClean="0">
                <a:latin typeface="Times New Roman"/>
                <a:ea typeface="Times New Roman"/>
                <a:cs typeface="Arial"/>
              </a:rPr>
              <a:t>des </a:t>
            </a:r>
            <a:r>
              <a:rPr lang="fr-FR" sz="2400" dirty="0" smtClean="0">
                <a:solidFill>
                  <a:srgbClr val="FFFF00"/>
                </a:solidFill>
                <a:latin typeface="Times New Roman"/>
                <a:ea typeface="Times New Roman"/>
                <a:cs typeface="Arial"/>
              </a:rPr>
              <a:t>gènes </a:t>
            </a:r>
            <a:r>
              <a:rPr lang="fr-FR" sz="2400" dirty="0" err="1" smtClean="0">
                <a:solidFill>
                  <a:srgbClr val="FFFF00"/>
                </a:solidFill>
                <a:latin typeface="Times New Roman"/>
                <a:ea typeface="Times New Roman"/>
                <a:cs typeface="Arial"/>
              </a:rPr>
              <a:t>orthologues</a:t>
            </a:r>
            <a:r>
              <a:rPr lang="fr-FR" sz="2400" dirty="0" smtClean="0">
                <a:solidFill>
                  <a:srgbClr val="FFFF00"/>
                </a:solidFill>
                <a:latin typeface="Times New Roman"/>
                <a:ea typeface="Times New Roman"/>
                <a:cs typeface="Arial"/>
              </a:rPr>
              <a:t> </a:t>
            </a:r>
            <a:r>
              <a:rPr lang="fr-FR" sz="2400" dirty="0" smtClean="0">
                <a:latin typeface="Times New Roman"/>
                <a:ea typeface="Times New Roman"/>
                <a:cs typeface="Arial"/>
              </a:rPr>
              <a:t>est conservée au cour de </a:t>
            </a:r>
            <a:r>
              <a:rPr lang="fr-FR" sz="2400" dirty="0" smtClean="0">
                <a:solidFill>
                  <a:srgbClr val="FFFF00"/>
                </a:solidFill>
                <a:latin typeface="Times New Roman"/>
                <a:ea typeface="Times New Roman"/>
                <a:cs typeface="Arial"/>
              </a:rPr>
              <a:t>l’évolution</a:t>
            </a:r>
            <a:r>
              <a:rPr lang="fr-FR" sz="2400" dirty="0" smtClean="0">
                <a:latin typeface="Times New Roman"/>
                <a:ea typeface="Times New Roman"/>
                <a:cs typeface="Arial"/>
              </a:rPr>
              <a:t>.</a:t>
            </a:r>
            <a:endParaRPr lang="fr-FR" sz="2000" dirty="0">
              <a:effectLst/>
              <a:latin typeface="Calibri"/>
              <a:ea typeface="Calibri"/>
              <a:cs typeface="Arial"/>
            </a:endParaRPr>
          </a:p>
        </p:txBody>
      </p:sp>
    </p:spTree>
    <p:extLst>
      <p:ext uri="{BB962C8B-B14F-4D97-AF65-F5344CB8AC3E}">
        <p14:creationId xmlns:p14="http://schemas.microsoft.com/office/powerpoint/2010/main" val="3316516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8352928" cy="3485378"/>
          </a:xfrm>
          <a:prstGeom prst="rect">
            <a:avLst/>
          </a:prstGeom>
        </p:spPr>
        <p:txBody>
          <a:bodyPr wrap="square">
            <a:spAutoFit/>
          </a:bodyPr>
          <a:lstStyle/>
          <a:p>
            <a:pPr lvl="0" algn="just">
              <a:lnSpc>
                <a:spcPct val="150000"/>
              </a:lnSpc>
              <a:spcAft>
                <a:spcPts val="1000"/>
              </a:spcAft>
            </a:pPr>
            <a:r>
              <a:rPr lang="fr-FR" sz="2400" b="1" dirty="0" smtClean="0">
                <a:solidFill>
                  <a:srgbClr val="FFC000"/>
                </a:solidFill>
                <a:latin typeface="Times New Roman"/>
                <a:ea typeface="Times New Roman"/>
                <a:cs typeface="Arial"/>
              </a:rPr>
              <a:t>B, Les </a:t>
            </a:r>
            <a:r>
              <a:rPr lang="fr-FR" sz="2400" b="1" dirty="0">
                <a:solidFill>
                  <a:srgbClr val="FFC000"/>
                </a:solidFill>
                <a:latin typeface="Times New Roman"/>
                <a:ea typeface="Times New Roman"/>
                <a:cs typeface="Arial"/>
              </a:rPr>
              <a:t>gènes </a:t>
            </a:r>
            <a:r>
              <a:rPr lang="fr-FR" sz="2400" b="1" dirty="0" err="1">
                <a:solidFill>
                  <a:srgbClr val="FFC000"/>
                </a:solidFill>
                <a:latin typeface="Times New Roman"/>
                <a:ea typeface="Times New Roman"/>
                <a:cs typeface="Arial"/>
              </a:rPr>
              <a:t>paralogues</a:t>
            </a:r>
            <a:r>
              <a:rPr lang="fr-FR" sz="2400" b="1" dirty="0">
                <a:solidFill>
                  <a:srgbClr val="FFC000"/>
                </a:solidFill>
                <a:latin typeface="Times New Roman"/>
                <a:ea typeface="Times New Roman"/>
                <a:cs typeface="Arial"/>
              </a:rPr>
              <a:t>: </a:t>
            </a:r>
            <a:endParaRPr lang="fr-FR" sz="2400" b="1" dirty="0" smtClean="0">
              <a:solidFill>
                <a:srgbClr val="FFC000"/>
              </a:solidFill>
              <a:latin typeface="Times New Roman"/>
              <a:ea typeface="Times New Roman"/>
              <a:cs typeface="Arial"/>
            </a:endParaRPr>
          </a:p>
          <a:p>
            <a:pPr lvl="0" algn="just">
              <a:lnSpc>
                <a:spcPct val="150000"/>
              </a:lnSpc>
              <a:spcAft>
                <a:spcPts val="1000"/>
              </a:spcAft>
            </a:pPr>
            <a:r>
              <a:rPr lang="fr-FR" sz="2400" b="1" dirty="0">
                <a:solidFill>
                  <a:srgbClr val="FFC000"/>
                </a:solidFill>
                <a:latin typeface="Times New Roman"/>
                <a:ea typeface="Times New Roman"/>
                <a:cs typeface="Arial"/>
              </a:rPr>
              <a:t>	</a:t>
            </a:r>
            <a:r>
              <a:rPr lang="fr-FR" sz="2400" dirty="0" smtClean="0">
                <a:latin typeface="Times New Roman"/>
                <a:ea typeface="Times New Roman"/>
                <a:cs typeface="Arial"/>
              </a:rPr>
              <a:t>ce </a:t>
            </a:r>
            <a:r>
              <a:rPr lang="fr-FR" sz="2400" dirty="0">
                <a:latin typeface="Times New Roman"/>
                <a:ea typeface="Times New Roman"/>
                <a:cs typeface="Arial"/>
              </a:rPr>
              <a:t>sont </a:t>
            </a:r>
            <a:r>
              <a:rPr lang="fr-FR" sz="2400" dirty="0">
                <a:solidFill>
                  <a:schemeClr val="accent1">
                    <a:lumMod val="20000"/>
                    <a:lumOff val="80000"/>
                  </a:schemeClr>
                </a:solidFill>
                <a:latin typeface="Times New Roman"/>
                <a:ea typeface="Times New Roman"/>
                <a:cs typeface="Arial"/>
              </a:rPr>
              <a:t>des gènes</a:t>
            </a:r>
            <a:r>
              <a:rPr lang="fr-FR" sz="2400" dirty="0">
                <a:latin typeface="Times New Roman"/>
                <a:ea typeface="Times New Roman"/>
                <a:cs typeface="Arial"/>
              </a:rPr>
              <a:t> issus </a:t>
            </a:r>
            <a:r>
              <a:rPr lang="fr-FR" sz="2400" dirty="0">
                <a:solidFill>
                  <a:schemeClr val="accent1">
                    <a:lumMod val="20000"/>
                    <a:lumOff val="80000"/>
                  </a:schemeClr>
                </a:solidFill>
                <a:latin typeface="Times New Roman"/>
                <a:ea typeface="Times New Roman"/>
                <a:cs typeface="Arial"/>
              </a:rPr>
              <a:t>d’évènement</a:t>
            </a:r>
            <a:r>
              <a:rPr lang="fr-FR" sz="2400" dirty="0">
                <a:latin typeface="Times New Roman"/>
                <a:ea typeface="Times New Roman"/>
                <a:cs typeface="Arial"/>
              </a:rPr>
              <a:t> de </a:t>
            </a:r>
            <a:r>
              <a:rPr lang="fr-FR" sz="2400" dirty="0">
                <a:solidFill>
                  <a:schemeClr val="accent1">
                    <a:lumMod val="20000"/>
                    <a:lumOff val="80000"/>
                  </a:schemeClr>
                </a:solidFill>
                <a:latin typeface="Times New Roman"/>
                <a:ea typeface="Times New Roman"/>
                <a:cs typeface="Arial"/>
              </a:rPr>
              <a:t>duplication ou sien d’un ou plusieurs </a:t>
            </a:r>
            <a:r>
              <a:rPr lang="fr-FR" sz="2400" dirty="0" err="1" smtClean="0">
                <a:solidFill>
                  <a:schemeClr val="accent1">
                    <a:lumMod val="20000"/>
                    <a:lumOff val="80000"/>
                  </a:schemeClr>
                </a:solidFill>
                <a:latin typeface="Times New Roman"/>
                <a:ea typeface="Times New Roman"/>
                <a:cs typeface="Arial"/>
              </a:rPr>
              <a:t>paralogues</a:t>
            </a:r>
            <a:r>
              <a:rPr lang="fr-FR" sz="2400" dirty="0" smtClean="0">
                <a:solidFill>
                  <a:schemeClr val="accent1">
                    <a:lumMod val="20000"/>
                    <a:lumOff val="80000"/>
                  </a:schemeClr>
                </a:solidFill>
                <a:latin typeface="Times New Roman"/>
                <a:ea typeface="Times New Roman"/>
                <a:cs typeface="Arial"/>
              </a:rPr>
              <a:t>; </a:t>
            </a:r>
            <a:r>
              <a:rPr lang="fr-FR" sz="2400" dirty="0">
                <a:latin typeface="Times New Roman"/>
                <a:ea typeface="Times New Roman"/>
                <a:cs typeface="Arial"/>
              </a:rPr>
              <a:t>peut subir des modifications de séquence telles que sa </a:t>
            </a:r>
            <a:r>
              <a:rPr lang="fr-FR" sz="2400" dirty="0">
                <a:solidFill>
                  <a:srgbClr val="FFFF00"/>
                </a:solidFill>
                <a:latin typeface="Times New Roman"/>
                <a:ea typeface="Times New Roman"/>
                <a:cs typeface="Arial"/>
              </a:rPr>
              <a:t>fonction</a:t>
            </a:r>
            <a:r>
              <a:rPr lang="fr-FR" sz="2400" dirty="0">
                <a:latin typeface="Times New Roman"/>
                <a:ea typeface="Times New Roman"/>
                <a:cs typeface="Arial"/>
              </a:rPr>
              <a:t> en deviennent </a:t>
            </a:r>
            <a:r>
              <a:rPr lang="fr-FR" sz="2400" dirty="0">
                <a:solidFill>
                  <a:srgbClr val="FFFF00"/>
                </a:solidFill>
                <a:latin typeface="Times New Roman"/>
                <a:ea typeface="Times New Roman"/>
                <a:cs typeface="Arial"/>
              </a:rPr>
              <a:t>différentes</a:t>
            </a:r>
            <a:r>
              <a:rPr lang="fr-FR" sz="2400" dirty="0">
                <a:latin typeface="Times New Roman"/>
                <a:ea typeface="Times New Roman"/>
                <a:cs typeface="Arial"/>
              </a:rPr>
              <a:t>. Il peut également </a:t>
            </a:r>
            <a:r>
              <a:rPr lang="fr-FR" sz="2400" dirty="0">
                <a:solidFill>
                  <a:srgbClr val="FFFF00"/>
                </a:solidFill>
                <a:latin typeface="Times New Roman"/>
                <a:ea typeface="Times New Roman"/>
                <a:cs typeface="Arial"/>
              </a:rPr>
              <a:t>perdre sa fonction</a:t>
            </a:r>
            <a:r>
              <a:rPr lang="fr-FR" sz="2400" dirty="0">
                <a:latin typeface="Times New Roman"/>
                <a:ea typeface="Times New Roman"/>
                <a:cs typeface="Arial"/>
              </a:rPr>
              <a:t> et </a:t>
            </a:r>
            <a:r>
              <a:rPr lang="fr-FR" sz="2400" dirty="0">
                <a:solidFill>
                  <a:schemeClr val="accent1">
                    <a:lumMod val="60000"/>
                    <a:lumOff val="40000"/>
                  </a:schemeClr>
                </a:solidFill>
                <a:latin typeface="Times New Roman"/>
                <a:ea typeface="Times New Roman"/>
                <a:cs typeface="Arial"/>
              </a:rPr>
              <a:t>devenir</a:t>
            </a:r>
            <a:r>
              <a:rPr lang="fr-FR" sz="2400" dirty="0">
                <a:latin typeface="Times New Roman"/>
                <a:ea typeface="Times New Roman"/>
                <a:cs typeface="Arial"/>
              </a:rPr>
              <a:t> un </a:t>
            </a:r>
            <a:r>
              <a:rPr lang="fr-FR" sz="2400" dirty="0">
                <a:solidFill>
                  <a:schemeClr val="accent1">
                    <a:lumMod val="60000"/>
                    <a:lumOff val="40000"/>
                  </a:schemeClr>
                </a:solidFill>
                <a:latin typeface="Times New Roman"/>
                <a:ea typeface="Times New Roman"/>
                <a:cs typeface="Arial"/>
              </a:rPr>
              <a:t>pseudo-gène</a:t>
            </a:r>
            <a:r>
              <a:rPr lang="fr-FR" sz="2400" dirty="0">
                <a:latin typeface="Times New Roman"/>
                <a:ea typeface="Times New Roman"/>
                <a:cs typeface="Arial"/>
              </a:rPr>
              <a:t>  (gène inactif). </a:t>
            </a:r>
            <a:endParaRPr lang="fr-FR" sz="2000" dirty="0">
              <a:effectLst/>
              <a:latin typeface="Calibri"/>
              <a:ea typeface="Calibri"/>
              <a:cs typeface="Arial"/>
            </a:endParaRPr>
          </a:p>
        </p:txBody>
      </p:sp>
      <p:sp>
        <p:nvSpPr>
          <p:cNvPr id="3" name="Rectangle 2"/>
          <p:cNvSpPr/>
          <p:nvPr/>
        </p:nvSpPr>
        <p:spPr>
          <a:xfrm>
            <a:off x="395536" y="3674018"/>
            <a:ext cx="8352928" cy="2249142"/>
          </a:xfrm>
          <a:prstGeom prst="rect">
            <a:avLst/>
          </a:prstGeom>
        </p:spPr>
        <p:txBody>
          <a:bodyPr wrap="square">
            <a:spAutoFit/>
          </a:bodyPr>
          <a:lstStyle/>
          <a:p>
            <a:pPr lvl="0" algn="just">
              <a:lnSpc>
                <a:spcPct val="150000"/>
              </a:lnSpc>
              <a:spcAft>
                <a:spcPts val="1000"/>
              </a:spcAft>
            </a:pPr>
            <a:r>
              <a:rPr lang="fr-FR" sz="2400" b="1" dirty="0" smtClean="0">
                <a:solidFill>
                  <a:srgbClr val="FFC000"/>
                </a:solidFill>
                <a:latin typeface="Times New Roman"/>
                <a:ea typeface="Times New Roman"/>
                <a:cs typeface="Arial"/>
              </a:rPr>
              <a:t>c. Les </a:t>
            </a:r>
            <a:r>
              <a:rPr lang="fr-FR" sz="2400" b="1" dirty="0">
                <a:solidFill>
                  <a:srgbClr val="FFC000"/>
                </a:solidFill>
                <a:latin typeface="Times New Roman"/>
                <a:ea typeface="Times New Roman"/>
                <a:cs typeface="Arial"/>
              </a:rPr>
              <a:t>gènes </a:t>
            </a:r>
            <a:r>
              <a:rPr lang="fr-FR" sz="2400" b="1" dirty="0" err="1">
                <a:solidFill>
                  <a:srgbClr val="FFC000"/>
                </a:solidFill>
                <a:latin typeface="Times New Roman"/>
                <a:ea typeface="Times New Roman"/>
                <a:cs typeface="Arial"/>
              </a:rPr>
              <a:t>xénologues</a:t>
            </a:r>
            <a:r>
              <a:rPr lang="fr-FR" sz="2400" b="1" dirty="0">
                <a:solidFill>
                  <a:srgbClr val="FFC000"/>
                </a:solidFill>
                <a:latin typeface="Times New Roman"/>
                <a:ea typeface="Times New Roman"/>
                <a:cs typeface="Arial"/>
              </a:rPr>
              <a:t>:</a:t>
            </a:r>
            <a:r>
              <a:rPr lang="fr-FR" sz="2400" dirty="0">
                <a:latin typeface="Times New Roman"/>
                <a:ea typeface="Times New Roman"/>
                <a:cs typeface="Arial"/>
              </a:rPr>
              <a:t> ce sont des </a:t>
            </a:r>
            <a:r>
              <a:rPr lang="fr-FR" sz="2400" dirty="0">
                <a:solidFill>
                  <a:srgbClr val="FFFF00"/>
                </a:solidFill>
                <a:latin typeface="Times New Roman"/>
                <a:ea typeface="Times New Roman"/>
                <a:cs typeface="Arial"/>
              </a:rPr>
              <a:t>gènes</a:t>
            </a:r>
            <a:r>
              <a:rPr lang="fr-FR" sz="2400" dirty="0">
                <a:latin typeface="Times New Roman"/>
                <a:ea typeface="Times New Roman"/>
                <a:cs typeface="Arial"/>
              </a:rPr>
              <a:t> ayant été </a:t>
            </a:r>
            <a:r>
              <a:rPr lang="fr-FR" sz="2400" dirty="0">
                <a:solidFill>
                  <a:srgbClr val="FFFF00"/>
                </a:solidFill>
                <a:latin typeface="Times New Roman"/>
                <a:ea typeface="Times New Roman"/>
                <a:cs typeface="Arial"/>
              </a:rPr>
              <a:t>acquis</a:t>
            </a:r>
            <a:r>
              <a:rPr lang="fr-FR" sz="2400" dirty="0">
                <a:latin typeface="Times New Roman"/>
                <a:ea typeface="Times New Roman"/>
                <a:cs typeface="Arial"/>
              </a:rPr>
              <a:t> par </a:t>
            </a:r>
            <a:r>
              <a:rPr lang="fr-FR" sz="2400" u="sng" dirty="0">
                <a:latin typeface="Times New Roman"/>
                <a:ea typeface="Times New Roman"/>
                <a:cs typeface="Arial"/>
              </a:rPr>
              <a:t>transfert génétique</a:t>
            </a:r>
            <a:r>
              <a:rPr lang="fr-FR" sz="2400" u="sng" dirty="0">
                <a:solidFill>
                  <a:schemeClr val="accent1">
                    <a:lumMod val="20000"/>
                    <a:lumOff val="80000"/>
                  </a:schemeClr>
                </a:solidFill>
                <a:latin typeface="Times New Roman"/>
                <a:ea typeface="Times New Roman"/>
                <a:cs typeface="Arial"/>
              </a:rPr>
              <a:t> horizontal</a:t>
            </a:r>
            <a:r>
              <a:rPr lang="fr-FR" sz="2400" dirty="0">
                <a:solidFill>
                  <a:schemeClr val="accent1">
                    <a:lumMod val="20000"/>
                    <a:lumOff val="80000"/>
                  </a:schemeClr>
                </a:solidFill>
                <a:latin typeface="Times New Roman"/>
                <a:ea typeface="Times New Roman"/>
                <a:cs typeface="Arial"/>
              </a:rPr>
              <a:t> </a:t>
            </a:r>
            <a:r>
              <a:rPr lang="fr-FR" sz="2400" dirty="0">
                <a:latin typeface="Times New Roman"/>
                <a:ea typeface="Times New Roman"/>
                <a:cs typeface="Arial"/>
              </a:rPr>
              <a:t>(transfert de gènes entre bactéries) souvent les gènes </a:t>
            </a:r>
            <a:r>
              <a:rPr lang="fr-FR" sz="2400" dirty="0" err="1">
                <a:solidFill>
                  <a:schemeClr val="accent1">
                    <a:lumMod val="20000"/>
                    <a:lumOff val="80000"/>
                  </a:schemeClr>
                </a:solidFill>
                <a:latin typeface="Times New Roman"/>
                <a:ea typeface="Times New Roman"/>
                <a:cs typeface="Arial"/>
              </a:rPr>
              <a:t>xénologues</a:t>
            </a:r>
            <a:r>
              <a:rPr lang="fr-FR" sz="2400" dirty="0">
                <a:latin typeface="Times New Roman"/>
                <a:ea typeface="Times New Roman"/>
                <a:cs typeface="Arial"/>
              </a:rPr>
              <a:t> </a:t>
            </a:r>
            <a:r>
              <a:rPr lang="fr-FR" sz="2400" dirty="0" smtClean="0">
                <a:latin typeface="Times New Roman"/>
                <a:ea typeface="Times New Roman"/>
                <a:cs typeface="Arial"/>
              </a:rPr>
              <a:t>confèrent </a:t>
            </a:r>
            <a:r>
              <a:rPr lang="fr-FR" sz="2400" dirty="0">
                <a:latin typeface="Times New Roman"/>
                <a:ea typeface="Times New Roman"/>
                <a:cs typeface="Arial"/>
              </a:rPr>
              <a:t>à la bactérie </a:t>
            </a:r>
            <a:r>
              <a:rPr lang="fr-FR" sz="2400" dirty="0" smtClean="0">
                <a:latin typeface="Times New Roman"/>
                <a:ea typeface="Times New Roman"/>
                <a:cs typeface="Arial"/>
              </a:rPr>
              <a:t>receveuse </a:t>
            </a:r>
            <a:r>
              <a:rPr lang="fr-FR" sz="2400" dirty="0">
                <a:latin typeface="Times New Roman"/>
                <a:ea typeface="Times New Roman"/>
                <a:cs typeface="Arial"/>
              </a:rPr>
              <a:t>une </a:t>
            </a:r>
            <a:r>
              <a:rPr lang="fr-FR" sz="2400" u="sng" dirty="0">
                <a:latin typeface="Times New Roman"/>
                <a:ea typeface="Times New Roman"/>
                <a:cs typeface="Arial"/>
              </a:rPr>
              <a:t>nouvelle fonction </a:t>
            </a:r>
            <a:r>
              <a:rPr lang="fr-FR" sz="2400" dirty="0">
                <a:latin typeface="Times New Roman"/>
                <a:ea typeface="Times New Roman"/>
                <a:cs typeface="Arial"/>
              </a:rPr>
              <a:t>qu’elle ne possédait pas initialement.</a:t>
            </a:r>
            <a:endParaRPr lang="fr-FR" sz="2000" dirty="0">
              <a:effectLst/>
              <a:latin typeface="Calibri"/>
              <a:ea typeface="Calibri"/>
              <a:cs typeface="Arial"/>
            </a:endParaRPr>
          </a:p>
        </p:txBody>
      </p:sp>
    </p:spTree>
    <p:extLst>
      <p:ext uri="{BB962C8B-B14F-4D97-AF65-F5344CB8AC3E}">
        <p14:creationId xmlns:p14="http://schemas.microsoft.com/office/powerpoint/2010/main" val="3215510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1720" y="476672"/>
            <a:ext cx="5212517" cy="461665"/>
          </a:xfrm>
          <a:prstGeom prst="rect">
            <a:avLst/>
          </a:prstGeom>
        </p:spPr>
        <p:txBody>
          <a:bodyPr wrap="none">
            <a:spAutoFit/>
          </a:bodyPr>
          <a:lstStyle/>
          <a:p>
            <a:r>
              <a:rPr lang="fr-FR" sz="2400" b="1" dirty="0">
                <a:latin typeface="Times New Roman" panose="02020603050405020304" pitchFamily="18" charset="0"/>
              </a:rPr>
              <a:t>Relation de </a:t>
            </a:r>
            <a:r>
              <a:rPr lang="fr-FR" sz="2400" b="1" dirty="0" err="1">
                <a:latin typeface="Times New Roman" panose="02020603050405020304" pitchFamily="18" charset="0"/>
              </a:rPr>
              <a:t>synténie</a:t>
            </a:r>
            <a:r>
              <a:rPr lang="fr-FR" sz="2400" b="1" dirty="0">
                <a:latin typeface="Times New Roman" panose="02020603050405020304" pitchFamily="18" charset="0"/>
              </a:rPr>
              <a:t> entre les génomes</a:t>
            </a:r>
            <a:endParaRPr lang="fr-FR" sz="2400" b="1" dirty="0"/>
          </a:p>
        </p:txBody>
      </p:sp>
      <p:sp>
        <p:nvSpPr>
          <p:cNvPr id="3" name="Rectangle 2"/>
          <p:cNvSpPr/>
          <p:nvPr/>
        </p:nvSpPr>
        <p:spPr>
          <a:xfrm>
            <a:off x="827584" y="1268760"/>
            <a:ext cx="2946640" cy="369332"/>
          </a:xfrm>
          <a:prstGeom prst="rect">
            <a:avLst/>
          </a:prstGeom>
        </p:spPr>
        <p:txBody>
          <a:bodyPr wrap="none">
            <a:spAutoFit/>
          </a:bodyPr>
          <a:lstStyle/>
          <a:p>
            <a:r>
              <a:rPr lang="fr-FR" b="1" dirty="0"/>
              <a:t>Définitions de la </a:t>
            </a:r>
            <a:r>
              <a:rPr lang="fr-FR" b="1" dirty="0" err="1"/>
              <a:t>synténie</a:t>
            </a:r>
            <a:endParaRPr lang="fr-FR" b="1" dirty="0"/>
          </a:p>
        </p:txBody>
      </p:sp>
      <p:sp>
        <p:nvSpPr>
          <p:cNvPr id="4" name="Rectangle 3"/>
          <p:cNvSpPr/>
          <p:nvPr/>
        </p:nvSpPr>
        <p:spPr>
          <a:xfrm>
            <a:off x="611560" y="1968515"/>
            <a:ext cx="7848872" cy="3539430"/>
          </a:xfrm>
          <a:prstGeom prst="rect">
            <a:avLst/>
          </a:prstGeom>
        </p:spPr>
        <p:txBody>
          <a:bodyPr wrap="square">
            <a:spAutoFit/>
          </a:bodyPr>
          <a:lstStyle/>
          <a:p>
            <a:pPr algn="just"/>
            <a:r>
              <a:rPr lang="fr-FR" sz="2800" dirty="0">
                <a:latin typeface="Times New Roman" panose="02020603050405020304" pitchFamily="18" charset="0"/>
                <a:cs typeface="Times New Roman" panose="02020603050405020304" pitchFamily="18" charset="0"/>
              </a:rPr>
              <a:t>La </a:t>
            </a:r>
            <a:r>
              <a:rPr lang="fr-FR" sz="2800" dirty="0" err="1">
                <a:latin typeface="Times New Roman" panose="02020603050405020304" pitchFamily="18" charset="0"/>
                <a:cs typeface="Times New Roman" panose="02020603050405020304" pitchFamily="18" charset="0"/>
              </a:rPr>
              <a:t>synténie</a:t>
            </a:r>
            <a:r>
              <a:rPr lang="fr-FR" sz="2800" dirty="0">
                <a:latin typeface="Times New Roman" panose="02020603050405020304" pitchFamily="18" charset="0"/>
                <a:cs typeface="Times New Roman" panose="02020603050405020304" pitchFamily="18" charset="0"/>
              </a:rPr>
              <a:t> est </a:t>
            </a:r>
            <a:r>
              <a:rPr lang="fr-FR" sz="2800" dirty="0" smtClean="0">
                <a:latin typeface="Times New Roman" panose="02020603050405020304" pitchFamily="18" charset="0"/>
                <a:cs typeface="Times New Roman" panose="02020603050405020304" pitchFamily="18" charset="0"/>
              </a:rPr>
              <a:t>la </a:t>
            </a:r>
            <a:r>
              <a:rPr lang="fr-FR" sz="2800" dirty="0">
                <a:latin typeface="Times New Roman" panose="02020603050405020304" pitchFamily="18" charset="0"/>
                <a:cs typeface="Times New Roman" panose="02020603050405020304" pitchFamily="18" charset="0"/>
              </a:rPr>
              <a:t>présence de deux ou plusieurs gènes sur le même chromosome. En génomique comparative, ce terme fait référence à la conservation de l'ordre des gènes entre différentes espèces, indiquant une origine évolutive commune. Par exemple, si les gènes A, B et C sont dans cet ordre sur un chromosome chez deux espèces, on parle de </a:t>
            </a:r>
            <a:r>
              <a:rPr lang="fr-FR" sz="2800" dirty="0" err="1">
                <a:latin typeface="Times New Roman" panose="02020603050405020304" pitchFamily="18" charset="0"/>
                <a:cs typeface="Times New Roman" panose="02020603050405020304" pitchFamily="18" charset="0"/>
              </a:rPr>
              <a:t>synténie</a:t>
            </a:r>
            <a:r>
              <a:rPr lang="fr-FR" sz="2800" dirty="0">
                <a:latin typeface="Times New Roman" panose="02020603050405020304" pitchFamily="18" charset="0"/>
                <a:cs typeface="Times New Roman" panose="02020603050405020304" pitchFamily="18" charset="0"/>
              </a:rPr>
              <a:t> entre ces deux espèces</a:t>
            </a:r>
          </a:p>
        </p:txBody>
      </p:sp>
    </p:spTree>
    <p:extLst>
      <p:ext uri="{BB962C8B-B14F-4D97-AF65-F5344CB8AC3E}">
        <p14:creationId xmlns:p14="http://schemas.microsoft.com/office/powerpoint/2010/main" val="3404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028343"/>
            <a:ext cx="8352928" cy="5262979"/>
          </a:xfrm>
          <a:prstGeom prst="rect">
            <a:avLst/>
          </a:prstGeom>
        </p:spPr>
        <p:txBody>
          <a:bodyPr wrap="square">
            <a:spAutoFit/>
          </a:bodyPr>
          <a:lstStyle/>
          <a:p>
            <a:pPr algn="just"/>
            <a:r>
              <a:rPr lang="fr-FR" sz="2800" dirty="0">
                <a:latin typeface="Times New Roman" panose="02020603050405020304" pitchFamily="18" charset="0"/>
                <a:cs typeface="Times New Roman" panose="02020603050405020304" pitchFamily="18" charset="0"/>
              </a:rPr>
              <a:t>Les plateformes informatiques pour étudier la </a:t>
            </a:r>
            <a:r>
              <a:rPr lang="fr-FR" sz="2800" dirty="0" err="1">
                <a:latin typeface="Times New Roman" panose="02020603050405020304" pitchFamily="18" charset="0"/>
                <a:cs typeface="Times New Roman" panose="02020603050405020304" pitchFamily="18" charset="0"/>
              </a:rPr>
              <a:t>synténie</a:t>
            </a:r>
            <a:r>
              <a:rPr lang="fr-FR" sz="2800" dirty="0">
                <a:latin typeface="Times New Roman" panose="02020603050405020304" pitchFamily="18" charset="0"/>
                <a:cs typeface="Times New Roman" panose="02020603050405020304" pitchFamily="18" charset="0"/>
              </a:rPr>
              <a:t> comprennent des outils de bio-informatique qui effectuent des comparaisons génomiques pour identifier les blocs de gènes </a:t>
            </a:r>
            <a:r>
              <a:rPr lang="fr-FR" sz="2800" dirty="0" smtClean="0">
                <a:latin typeface="Times New Roman" panose="02020603050405020304" pitchFamily="18" charset="0"/>
                <a:cs typeface="Times New Roman" panose="02020603050405020304" pitchFamily="18" charset="0"/>
              </a:rPr>
              <a:t>conservés . </a:t>
            </a:r>
            <a:r>
              <a:rPr lang="fr-FR" sz="2800" dirty="0">
                <a:latin typeface="Times New Roman" panose="02020603050405020304" pitchFamily="18" charset="0"/>
                <a:cs typeface="Times New Roman" panose="02020603050405020304" pitchFamily="18" charset="0"/>
              </a:rPr>
              <a:t>Ces plateformes utilisent des logiciels pour visualiser les alignements de séquences et intégrer des données afin d'analyser les relations évolutives des familles de gènes, ce qui peut être utilisé pour l'annotation fonctionnelle et la compréhension de l'évolution des génomes. Elles s'intègrent souvent dans de plus grandes infrastructures de recherche, comme celles de l'AGAP Institut ou de France Génomique</a:t>
            </a:r>
          </a:p>
        </p:txBody>
      </p:sp>
      <p:sp>
        <p:nvSpPr>
          <p:cNvPr id="4" name="Rectangle 3"/>
          <p:cNvSpPr/>
          <p:nvPr/>
        </p:nvSpPr>
        <p:spPr>
          <a:xfrm>
            <a:off x="647056" y="260648"/>
            <a:ext cx="8496944" cy="523220"/>
          </a:xfrm>
          <a:prstGeom prst="rect">
            <a:avLst/>
          </a:prstGeom>
        </p:spPr>
        <p:txBody>
          <a:bodyPr wrap="square">
            <a:spAutoFit/>
          </a:bodyPr>
          <a:lstStyle/>
          <a:p>
            <a:r>
              <a:rPr lang="fr-FR" sz="2800" b="1" dirty="0">
                <a:solidFill>
                  <a:srgbClr val="FF0000"/>
                </a:solidFill>
                <a:latin typeface="Times New Roman" panose="02020603050405020304" pitchFamily="18" charset="0"/>
                <a:cs typeface="Times New Roman" panose="02020603050405020304" pitchFamily="18" charset="0"/>
              </a:rPr>
              <a:t>Plateformes informatiques d’étude de la </a:t>
            </a:r>
            <a:r>
              <a:rPr lang="fr-FR" sz="2800" b="1" dirty="0" err="1">
                <a:solidFill>
                  <a:srgbClr val="FF0000"/>
                </a:solidFill>
                <a:latin typeface="Times New Roman" panose="02020603050405020304" pitchFamily="18" charset="0"/>
                <a:cs typeface="Times New Roman" panose="02020603050405020304" pitchFamily="18" charset="0"/>
              </a:rPr>
              <a:t>synténie</a:t>
            </a:r>
            <a:r>
              <a:rPr lang="fr-FR" sz="28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20616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332656"/>
            <a:ext cx="6191118" cy="523220"/>
          </a:xfrm>
          <a:prstGeom prst="rect">
            <a:avLst/>
          </a:prstGeom>
        </p:spPr>
        <p:txBody>
          <a:bodyPr wrap="none">
            <a:spAutoFit/>
          </a:bodyPr>
          <a:lstStyle/>
          <a:p>
            <a:r>
              <a:rPr lang="fr-FR" sz="2800" b="1" dirty="0">
                <a:solidFill>
                  <a:srgbClr val="FF0000"/>
                </a:solidFill>
                <a:latin typeface="Times New Roman" panose="02020603050405020304" pitchFamily="18" charset="0"/>
                <a:cs typeface="Times New Roman" panose="02020603050405020304" pitchFamily="18" charset="0"/>
              </a:rPr>
              <a:t>La </a:t>
            </a:r>
            <a:r>
              <a:rPr lang="fr-FR" sz="2800" b="1" dirty="0" err="1">
                <a:solidFill>
                  <a:srgbClr val="FF0000"/>
                </a:solidFill>
                <a:latin typeface="Times New Roman" panose="02020603050405020304" pitchFamily="18" charset="0"/>
                <a:cs typeface="Times New Roman" panose="02020603050405020304" pitchFamily="18" charset="0"/>
              </a:rPr>
              <a:t>synténie</a:t>
            </a:r>
            <a:r>
              <a:rPr lang="fr-FR" sz="2800" b="1" dirty="0">
                <a:solidFill>
                  <a:srgbClr val="FF0000"/>
                </a:solidFill>
                <a:latin typeface="Times New Roman" panose="02020603050405020304" pitchFamily="18" charset="0"/>
                <a:cs typeface="Times New Roman" panose="02020603050405020304" pitchFamily="18" charset="0"/>
              </a:rPr>
              <a:t> comme aide à l’annotation </a:t>
            </a:r>
          </a:p>
        </p:txBody>
      </p:sp>
      <p:sp>
        <p:nvSpPr>
          <p:cNvPr id="3" name="Rectangle 2"/>
          <p:cNvSpPr/>
          <p:nvPr/>
        </p:nvSpPr>
        <p:spPr>
          <a:xfrm>
            <a:off x="160979" y="1124744"/>
            <a:ext cx="8820472" cy="4401205"/>
          </a:xfrm>
          <a:prstGeom prst="rect">
            <a:avLst/>
          </a:prstGeom>
        </p:spPr>
        <p:txBody>
          <a:bodyPr wrap="square">
            <a:spAutoFit/>
          </a:bodyPr>
          <a:lstStyle/>
          <a:p>
            <a:pPr algn="just"/>
            <a:r>
              <a:rPr lang="fr-FR" sz="2800" dirty="0">
                <a:latin typeface="Times New Roman" panose="02020603050405020304" pitchFamily="18" charset="0"/>
                <a:cs typeface="Times New Roman" panose="02020603050405020304" pitchFamily="18" charset="0"/>
              </a:rPr>
              <a:t>La </a:t>
            </a:r>
            <a:r>
              <a:rPr lang="fr-FR" sz="2800" dirty="0" err="1">
                <a:latin typeface="Times New Roman" panose="02020603050405020304" pitchFamily="18" charset="0"/>
                <a:cs typeface="Times New Roman" panose="02020603050405020304" pitchFamily="18" charset="0"/>
              </a:rPr>
              <a:t>synténie</a:t>
            </a:r>
            <a:r>
              <a:rPr lang="fr-FR" sz="2800" dirty="0">
                <a:latin typeface="Times New Roman" panose="02020603050405020304" pitchFamily="18" charset="0"/>
                <a:cs typeface="Times New Roman" panose="02020603050405020304" pitchFamily="18" charset="0"/>
              </a:rPr>
              <a:t> est </a:t>
            </a:r>
            <a:r>
              <a:rPr lang="fr-FR" sz="2800" dirty="0" smtClean="0">
                <a:latin typeface="Times New Roman" panose="02020603050405020304" pitchFamily="18" charset="0"/>
                <a:cs typeface="Times New Roman" panose="02020603050405020304" pitchFamily="18" charset="0"/>
              </a:rPr>
              <a:t> l'utilisation </a:t>
            </a:r>
            <a:r>
              <a:rPr lang="fr-FR" sz="2800" dirty="0">
                <a:latin typeface="Times New Roman" panose="02020603050405020304" pitchFamily="18" charset="0"/>
                <a:cs typeface="Times New Roman" panose="02020603050405020304" pitchFamily="18" charset="0"/>
              </a:rPr>
              <a:t>de la conservation de l'ordre des gènes entre espèces pour faciliter l'annotation. En comparant les blocs de gènes conservés (blocs </a:t>
            </a:r>
            <a:r>
              <a:rPr lang="fr-FR" sz="2800" dirty="0" err="1">
                <a:latin typeface="Times New Roman" panose="02020603050405020304" pitchFamily="18" charset="0"/>
                <a:cs typeface="Times New Roman" panose="02020603050405020304" pitchFamily="18" charset="0"/>
              </a:rPr>
              <a:t>synténiques</a:t>
            </a:r>
            <a:r>
              <a:rPr lang="fr-FR" sz="2800" dirty="0">
                <a:latin typeface="Times New Roman" panose="02020603050405020304" pitchFamily="18" charset="0"/>
                <a:cs typeface="Times New Roman" panose="02020603050405020304" pitchFamily="18" charset="0"/>
              </a:rPr>
              <a:t>), on peut déduire des informations sur la fonction de gènes inconnus chez une espèce, en transférant les connaissances acquises sur leurs gènes </a:t>
            </a:r>
            <a:r>
              <a:rPr lang="fr-FR" sz="2800" dirty="0" err="1">
                <a:latin typeface="Times New Roman" panose="02020603050405020304" pitchFamily="18" charset="0"/>
                <a:cs typeface="Times New Roman" panose="02020603050405020304" pitchFamily="18" charset="0"/>
              </a:rPr>
              <a:t>orthologues</a:t>
            </a:r>
            <a:r>
              <a:rPr lang="fr-FR" sz="2800" dirty="0">
                <a:latin typeface="Times New Roman" panose="02020603050405020304" pitchFamily="18" charset="0"/>
                <a:cs typeface="Times New Roman" panose="02020603050405020304" pitchFamily="18" charset="0"/>
              </a:rPr>
              <a:t> chez d'autres espèces. Par exemple, si une série de gènes est conservée dans le même ordre et avec des fonctions similaires dans un organisme modèle et chez l'homme, on peut prédire les fonctions des gènes humains correspondants</a:t>
            </a:r>
          </a:p>
        </p:txBody>
      </p:sp>
    </p:spTree>
    <p:extLst>
      <p:ext uri="{BB962C8B-B14F-4D97-AF65-F5344CB8AC3E}">
        <p14:creationId xmlns:p14="http://schemas.microsoft.com/office/powerpoint/2010/main" val="633548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Verve</Template>
  <TotalTime>175</TotalTime>
  <Words>840</Words>
  <Application>Microsoft Office PowerPoint</Application>
  <PresentationFormat>Affichage à l'écran (4:3)</PresentationFormat>
  <Paragraphs>48</Paragraphs>
  <Slides>15</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15</vt:i4>
      </vt:variant>
    </vt:vector>
  </HeadingPairs>
  <TitlesOfParts>
    <vt:vector size="23" baseType="lpstr">
      <vt:lpstr>Arial</vt:lpstr>
      <vt:lpstr>Calibri</vt:lpstr>
      <vt:lpstr>Century Gothic</vt:lpstr>
      <vt:lpstr>Symbol</vt:lpstr>
      <vt:lpstr>Times New Roman</vt:lpstr>
      <vt:lpstr>Verdana</vt:lpstr>
      <vt:lpstr>Wingdings 2</vt:lpstr>
      <vt:lpstr>Verve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aa</dc:creator>
  <cp:lastModifiedBy>pc</cp:lastModifiedBy>
  <cp:revision>22</cp:revision>
  <dcterms:created xsi:type="dcterms:W3CDTF">2016-11-08T16:59:58Z</dcterms:created>
  <dcterms:modified xsi:type="dcterms:W3CDTF">2025-11-19T03:26:51Z</dcterms:modified>
</cp:coreProperties>
</file>