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2" r:id="rId8"/>
    <p:sldId id="263" r:id="rId9"/>
    <p:sldId id="266" r:id="rId10"/>
    <p:sldId id="267" r:id="rId11"/>
    <p:sldId id="269" r:id="rId12"/>
    <p:sldId id="270" r:id="rId13"/>
    <p:sldId id="271" r:id="rId14"/>
    <p:sldId id="26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02" autoAdjust="0"/>
    <p:restoredTop sz="94660"/>
  </p:normalViewPr>
  <p:slideViewPr>
    <p:cSldViewPr snapToGrid="0">
      <p:cViewPr varScale="1">
        <p:scale>
          <a:sx n="67" d="100"/>
          <a:sy n="67" d="100"/>
        </p:scale>
        <p:origin x="6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E9DB63-1BD8-4D79-AF00-AED7F3B1A9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A548193-1B79-4EB9-BD46-3230E62EF0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FA913A7-8093-407C-9E37-7227ECF23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E72DF-C895-4EE7-B21C-844B3D829FF3}" type="datetimeFigureOut">
              <a:rPr lang="en-CA" smtClean="0"/>
              <a:t>2025-04-28</a:t>
            </a:fld>
            <a:endParaRPr lang="en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A6CAA3-5E9A-4532-ADDA-C92E8AAB9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4E98313-FA34-428B-BF8C-A51379375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82561-F648-4410-8CCF-1F03C211E471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9876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63F35E-2876-4A62-9A6A-735F219F9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764509B-3723-43A8-9353-5988499D81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B32D119-A0B1-4C57-867A-019A948BF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E72DF-C895-4EE7-B21C-844B3D829FF3}" type="datetimeFigureOut">
              <a:rPr lang="en-CA" smtClean="0"/>
              <a:t>2025-04-28</a:t>
            </a:fld>
            <a:endParaRPr lang="en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EC78133-AE9F-4A60-8F1F-8041D8FAA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83D04D-323B-41E8-A2CF-2DC54EFAF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82561-F648-4410-8CCF-1F03C211E471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50650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50D7D2A-5212-48F2-96EC-435489E46E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4632122-838E-4D6E-A964-0041DF5A8E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B02BBE9-51BF-4115-826C-DE441E570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E72DF-C895-4EE7-B21C-844B3D829FF3}" type="datetimeFigureOut">
              <a:rPr lang="en-CA" smtClean="0"/>
              <a:t>2025-04-28</a:t>
            </a:fld>
            <a:endParaRPr lang="en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7C45EB1-E218-4710-B828-EAA1ED9FB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8CBDB77-3A4B-4CA7-B7EB-EF55D38AF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82561-F648-4410-8CCF-1F03C211E471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55014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857105-6310-4A75-89B0-398FE7C8A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04EF49F-C5C2-444C-952D-229734E4E4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AD7056A-8C40-45D4-95F8-9C2B58774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E72DF-C895-4EE7-B21C-844B3D829FF3}" type="datetimeFigureOut">
              <a:rPr lang="en-CA" smtClean="0"/>
              <a:t>2025-04-28</a:t>
            </a:fld>
            <a:endParaRPr lang="en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A15C5A0-F6A1-4910-8B2C-788054E0C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6E5F5A3-4063-42B4-AB49-B072A15F5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82561-F648-4410-8CCF-1F03C211E471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4402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CA5AAC-AA54-4F13-A629-301A5B7D3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11ED926-1A05-456A-AE9F-AAC59A1C5D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486920B-FA7E-48CA-A77B-D18957086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E72DF-C895-4EE7-B21C-844B3D829FF3}" type="datetimeFigureOut">
              <a:rPr lang="en-CA" smtClean="0"/>
              <a:t>2025-04-28</a:t>
            </a:fld>
            <a:endParaRPr lang="en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5FE2687-D589-4AA7-833D-6D595510D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D359D6D-B9F6-420C-962C-07BB4ABC7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82561-F648-4410-8CCF-1F03C211E471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10973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C84C4A-F2C6-40B1-A2D0-712B7F4FA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12268CC-588A-488C-82A7-60C00F3BE4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CA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58D3DD3-7BC9-44D4-8E97-058B96A36F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CA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01E1AD4-A01C-4C8F-A18C-AD257E03F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E72DF-C895-4EE7-B21C-844B3D829FF3}" type="datetimeFigureOut">
              <a:rPr lang="en-CA" smtClean="0"/>
              <a:t>2025-04-28</a:t>
            </a:fld>
            <a:endParaRPr lang="en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C490152-3C01-43ED-BE87-FCF8092E3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B6B2836-5438-42EC-90F2-1F8D0AF0E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82561-F648-4410-8CCF-1F03C211E471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44324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C130F1-0448-40D1-9CED-8C955B465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1586A66-6BB1-432E-BBFE-B27BE7E779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6C2ADA9-3B33-49E0-8BF2-FFC8FEC227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CA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F358527-F590-4FE2-814F-38A8F175AE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1D07D7F-2138-4902-B806-82B072F71E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CA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4BA85CA-B313-4F0B-8559-E888F28EE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E72DF-C895-4EE7-B21C-844B3D829FF3}" type="datetimeFigureOut">
              <a:rPr lang="en-CA" smtClean="0"/>
              <a:t>2025-04-28</a:t>
            </a:fld>
            <a:endParaRPr lang="en-CA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F2591F0-02E7-466F-8E8C-2FD098340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4B5F265-1455-4D74-938B-664770EB3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82561-F648-4410-8CCF-1F03C211E471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164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2EAE7F-6572-41A8-8B4B-6B1C3106B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A3A12C5-67DD-49B1-9459-21653AF08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E72DF-C895-4EE7-B21C-844B3D829FF3}" type="datetimeFigureOut">
              <a:rPr lang="en-CA" smtClean="0"/>
              <a:t>2025-04-28</a:t>
            </a:fld>
            <a:endParaRPr lang="en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0D02186-FAF2-4F80-9A9B-DC04CD3F5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C6BF450-A188-450C-8F0C-13C22F635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82561-F648-4410-8CCF-1F03C211E471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48794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387C349-92E3-4567-A01A-A91748C3F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E72DF-C895-4EE7-B21C-844B3D829FF3}" type="datetimeFigureOut">
              <a:rPr lang="en-CA" smtClean="0"/>
              <a:t>2025-04-28</a:t>
            </a:fld>
            <a:endParaRPr lang="en-CA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4A37B05-04A0-4D7E-B3AB-08176F1F0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BE18EC8-74EF-4670-A275-85029F4D3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82561-F648-4410-8CCF-1F03C211E471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58244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BA79DB-3722-4051-A454-429566896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2E727AE-5A96-4A1C-B3CA-12EAFFF02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9E5E113-6280-44DA-B0F0-3844C13597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A9CDDC2-CEE4-4076-9190-59F7F29E6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E72DF-C895-4EE7-B21C-844B3D829FF3}" type="datetimeFigureOut">
              <a:rPr lang="en-CA" smtClean="0"/>
              <a:t>2025-04-28</a:t>
            </a:fld>
            <a:endParaRPr lang="en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C8AFC65-DE7B-4588-84A6-47D1B7814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B74BF99-9588-48E2-A9DA-DC5C2AAC3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82561-F648-4410-8CCF-1F03C211E471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67429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09F14F-82C8-4987-BEC1-F9FF0AC9D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CA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E724EA2-C9CD-4ECB-849D-77E7CEEFD8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7CA6D53-BFF0-49AA-92A1-CE537D72E3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3BB8EB5-C871-494C-AC93-3AD3C80547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E72DF-C895-4EE7-B21C-844B3D829FF3}" type="datetimeFigureOut">
              <a:rPr lang="en-CA" smtClean="0"/>
              <a:t>2025-04-28</a:t>
            </a:fld>
            <a:endParaRPr lang="en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599C2B6-3B6E-4A85-BC08-46E3A2668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CFE5006-E2EB-434C-AACD-FA5D83842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82561-F648-4410-8CCF-1F03C211E471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79368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6BB55C0-D87F-4345-9DBC-B07E0C3F9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1706D4C-58CC-4021-AE05-949CDCEA45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0C571E9-EA1D-434B-89E5-EEB79C2922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E72DF-C895-4EE7-B21C-844B3D829FF3}" type="datetimeFigureOut">
              <a:rPr lang="en-CA" smtClean="0"/>
              <a:t>2025-04-28</a:t>
            </a:fld>
            <a:endParaRPr lang="en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69023C2-C5CE-42D5-9194-4126FC1044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12B5C15-A0BE-401D-A9FE-518DCEFBE2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82561-F648-4410-8CCF-1F03C211E471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91443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otech-ecolo.net/amelioration-genetique-plantes.html" TargetMode="External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otech-ecolo.net/amelioration-genetique-plantes.html" TargetMode="External"/><Relationship Id="rId2" Type="http://schemas.openxmlformats.org/officeDocument/2006/relationships/hyperlink" Target="https://www.semae-pedagogie.org/sujet/principes-objectifs-selection-plantes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565BB2D8-6CD6-44EE-81D9-8D82834346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2872" y="-1079494"/>
            <a:ext cx="12192000" cy="7676997"/>
          </a:xfrm>
          <a:prstGeom prst="rect">
            <a:avLst/>
          </a:prstGeom>
        </p:spPr>
      </p:pic>
      <p:sp>
        <p:nvSpPr>
          <p:cNvPr id="3" name="Sous-titre 2">
            <a:extLst>
              <a:ext uri="{FF2B5EF4-FFF2-40B4-BE49-F238E27FC236}">
                <a16:creationId xmlns:a16="http://schemas.microsoft.com/office/drawing/2014/main" id="{54C9AC87-4AC6-447B-85F2-45EA01C7DC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6289" y="4941741"/>
            <a:ext cx="9144000" cy="1655762"/>
          </a:xfrm>
        </p:spPr>
        <p:txBody>
          <a:bodyPr/>
          <a:lstStyle/>
          <a:p>
            <a:r>
              <a:rPr lang="fr-FR" sz="2800" b="1" dirty="0">
                <a:latin typeface="Arial Rounded MT Bold" panose="020F0704030504030204" pitchFamily="34" charset="0"/>
              </a:rPr>
              <a:t>3</a:t>
            </a:r>
            <a:r>
              <a:rPr lang="fr-FR" sz="2800" b="1" baseline="30000" dirty="0">
                <a:latin typeface="Arial Rounded MT Bold" panose="020F0704030504030204" pitchFamily="34" charset="0"/>
              </a:rPr>
              <a:t>ème</a:t>
            </a:r>
            <a:r>
              <a:rPr lang="fr-FR" sz="2800" b="1" dirty="0">
                <a:latin typeface="Arial Rounded MT Bold" panose="020F0704030504030204" pitchFamily="34" charset="0"/>
              </a:rPr>
              <a:t> année biotechnologie végétale </a:t>
            </a:r>
          </a:p>
          <a:p>
            <a:endParaRPr lang="fr-FR" dirty="0"/>
          </a:p>
          <a:p>
            <a:pPr algn="r"/>
            <a:r>
              <a:rPr lang="fr-FR" dirty="0">
                <a:latin typeface="Arial Rounded MT Bold" panose="020F0704030504030204" pitchFamily="34" charset="0"/>
              </a:rPr>
              <a:t>Dr. </a:t>
            </a:r>
            <a:r>
              <a:rPr lang="fr-FR" dirty="0" err="1">
                <a:latin typeface="Arial Rounded MT Bold" panose="020F0704030504030204" pitchFamily="34" charset="0"/>
              </a:rPr>
              <a:t>Mekaoussi</a:t>
            </a:r>
            <a:r>
              <a:rPr lang="fr-FR" dirty="0">
                <a:latin typeface="Arial Rounded MT Bold" panose="020F0704030504030204" pitchFamily="34" charset="0"/>
              </a:rPr>
              <a:t> R.</a:t>
            </a:r>
            <a:endParaRPr lang="en-CA" dirty="0">
              <a:latin typeface="Arial Rounded MT Bold" panose="020F0704030504030204" pitchFamily="34" charset="0"/>
            </a:endParaRPr>
          </a:p>
          <a:p>
            <a:endParaRPr lang="en-CA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C805CD9-E817-4A10-BAE8-FDBBAA1C50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3767" y="1916259"/>
            <a:ext cx="10384465" cy="23876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r>
              <a:rPr lang="fr-FR" sz="66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Chapitre3:</a:t>
            </a:r>
            <a:r>
              <a:rPr lang="fr-FR" sz="6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Stratégies en amélioration des plantes </a:t>
            </a:r>
            <a:endParaRPr lang="en-CA" sz="6600" dirty="0">
              <a:solidFill>
                <a:schemeClr val="tx1">
                  <a:lumMod val="95000"/>
                  <a:lumOff val="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5106683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96F700-E115-8044-0ACC-5F7BCC8510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575" y="361028"/>
            <a:ext cx="10077450" cy="529206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fr-FR" sz="2400" b="0" i="0" dirty="0">
                <a:solidFill>
                  <a:srgbClr val="4C4C4C"/>
                </a:solidFill>
                <a:effectLst/>
                <a:latin typeface="Open Sans" panose="020B0606030504020204" pitchFamily="34" charset="0"/>
              </a:rPr>
              <a:t>La sélection prend depuis longtemps en compte le besoin qualitatif et les contraintes industrielles des transformateurs. La </a:t>
            </a:r>
            <a:r>
              <a:rPr lang="fr-FR" sz="2400" b="1" i="0" dirty="0">
                <a:solidFill>
                  <a:srgbClr val="4C4C4C"/>
                </a:solidFill>
                <a:effectLst/>
                <a:latin typeface="Open Sans" panose="020B0606030504020204" pitchFamily="34" charset="0"/>
              </a:rPr>
              <a:t>qualité intrinsèque de la </a:t>
            </a:r>
            <a:r>
              <a:rPr lang="fr-FR" sz="2000" b="1" i="0" dirty="0">
                <a:solidFill>
                  <a:srgbClr val="4C4C4C"/>
                </a:solidFill>
                <a:effectLst/>
                <a:latin typeface="Open Sans" panose="020B0606030504020204" pitchFamily="34" charset="0"/>
              </a:rPr>
              <a:t>récolte</a:t>
            </a:r>
            <a:r>
              <a:rPr lang="fr-FR" sz="2400" b="0" i="0" dirty="0">
                <a:solidFill>
                  <a:srgbClr val="4C4C4C"/>
                </a:solidFill>
                <a:effectLst/>
                <a:latin typeface="Open Sans" panose="020B0606030504020204" pitchFamily="34" charset="0"/>
              </a:rPr>
              <a:t>, son </a:t>
            </a:r>
            <a:r>
              <a:rPr lang="fr-FR" sz="2400" b="1" i="0" dirty="0">
                <a:solidFill>
                  <a:srgbClr val="4C4C4C"/>
                </a:solidFill>
                <a:effectLst/>
                <a:latin typeface="Open Sans" panose="020B0606030504020204" pitchFamily="34" charset="0"/>
              </a:rPr>
              <a:t>état sanitaire</a:t>
            </a:r>
            <a:r>
              <a:rPr lang="fr-FR" sz="2400" b="0" i="0" dirty="0">
                <a:solidFill>
                  <a:srgbClr val="4C4C4C"/>
                </a:solidFill>
                <a:effectLst/>
                <a:latin typeface="Open Sans" panose="020B0606030504020204" pitchFamily="34" charset="0"/>
              </a:rPr>
              <a:t>, l’</a:t>
            </a:r>
            <a:r>
              <a:rPr lang="fr-FR" sz="2400" b="1" i="0" dirty="0">
                <a:solidFill>
                  <a:srgbClr val="4C4C4C"/>
                </a:solidFill>
                <a:effectLst/>
                <a:latin typeface="Open Sans" panose="020B0606030504020204" pitchFamily="34" charset="0"/>
              </a:rPr>
              <a:t>homogénéité des lots</a:t>
            </a:r>
            <a:r>
              <a:rPr lang="fr-FR" sz="2400" b="0" i="0" dirty="0">
                <a:solidFill>
                  <a:srgbClr val="4C4C4C"/>
                </a:solidFill>
                <a:effectLst/>
                <a:latin typeface="Open Sans" panose="020B0606030504020204" pitchFamily="34" charset="0"/>
              </a:rPr>
              <a:t>, l’</a:t>
            </a:r>
            <a:r>
              <a:rPr lang="fr-FR" sz="2400" b="1" i="0" dirty="0">
                <a:solidFill>
                  <a:srgbClr val="4C4C4C"/>
                </a:solidFill>
                <a:effectLst/>
                <a:latin typeface="Open Sans" panose="020B0606030504020204" pitchFamily="34" charset="0"/>
              </a:rPr>
              <a:t>aptitude des lots à la conservation</a:t>
            </a:r>
            <a:r>
              <a:rPr lang="fr-FR" sz="2400" b="0" i="0" dirty="0">
                <a:solidFill>
                  <a:srgbClr val="4C4C4C"/>
                </a:solidFill>
                <a:effectLst/>
                <a:latin typeface="Open Sans" panose="020B0606030504020204" pitchFamily="34" charset="0"/>
              </a:rPr>
              <a:t>, les </a:t>
            </a:r>
            <a:r>
              <a:rPr lang="fr-FR" sz="2400" b="1" i="0" dirty="0">
                <a:solidFill>
                  <a:srgbClr val="4C4C4C"/>
                </a:solidFill>
                <a:effectLst/>
                <a:latin typeface="Open Sans" panose="020B0606030504020204" pitchFamily="34" charset="0"/>
              </a:rPr>
              <a:t>qualités technologiques pour la transformation et les utilisations</a:t>
            </a:r>
            <a:r>
              <a:rPr lang="fr-FR" sz="2400" b="0" i="0" dirty="0">
                <a:solidFill>
                  <a:srgbClr val="4C4C4C"/>
                </a:solidFill>
                <a:effectLst/>
                <a:latin typeface="Open Sans" panose="020B0606030504020204" pitchFamily="34" charset="0"/>
              </a:rPr>
              <a:t> (boulangerie, biscuiterie…) sont des facteurs de sélection importants, diversifiés et codifiés dans des cahiers des charges.</a:t>
            </a:r>
          </a:p>
          <a:p>
            <a:pPr>
              <a:lnSpc>
                <a:spcPct val="150000"/>
              </a:lnSpc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991795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F343C3D-E87A-6BEF-31FC-0A78860EEA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66916"/>
            <a:ext cx="10515600" cy="541004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b="0" i="0" dirty="0">
                <a:solidFill>
                  <a:srgbClr val="4C4C4C"/>
                </a:solidFill>
                <a:effectLst/>
                <a:latin typeface="Open Sans" panose="020B0606030504020204" pitchFamily="34" charset="0"/>
              </a:rPr>
              <a:t>Les attentes vis-à-vis de l’agriculture augmentent et se diversifient : </a:t>
            </a:r>
            <a:r>
              <a:rPr lang="fr-FR" b="1" i="0" dirty="0">
                <a:solidFill>
                  <a:srgbClr val="4C4C4C"/>
                </a:solidFill>
                <a:effectLst/>
                <a:latin typeface="Open Sans" panose="020B0606030504020204" pitchFamily="34" charset="0"/>
              </a:rPr>
              <a:t>meilleur respect de l’environnement</a:t>
            </a:r>
            <a:r>
              <a:rPr lang="fr-FR" b="0" i="0" dirty="0">
                <a:solidFill>
                  <a:srgbClr val="4C4C4C"/>
                </a:solidFill>
                <a:effectLst/>
                <a:latin typeface="Open Sans" panose="020B0606030504020204" pitchFamily="34" charset="0"/>
              </a:rPr>
              <a:t>, </a:t>
            </a:r>
            <a:r>
              <a:rPr lang="fr-FR" b="1" i="0" dirty="0">
                <a:solidFill>
                  <a:srgbClr val="4C4C4C"/>
                </a:solidFill>
                <a:effectLst/>
                <a:latin typeface="Open Sans" panose="020B0606030504020204" pitchFamily="34" charset="0"/>
              </a:rPr>
              <a:t>lutte contre le changement climatique</a:t>
            </a:r>
            <a:r>
              <a:rPr lang="fr-FR" b="0" i="0" dirty="0">
                <a:solidFill>
                  <a:srgbClr val="4C4C4C"/>
                </a:solidFill>
                <a:effectLst/>
                <a:latin typeface="Open Sans" panose="020B0606030504020204" pitchFamily="34" charset="0"/>
              </a:rPr>
              <a:t>, </a:t>
            </a:r>
            <a:r>
              <a:rPr lang="fr-FR" b="1" i="0" dirty="0">
                <a:solidFill>
                  <a:srgbClr val="4C4C4C"/>
                </a:solidFill>
                <a:effectLst/>
                <a:latin typeface="Open Sans" panose="020B0606030504020204" pitchFamily="34" charset="0"/>
              </a:rPr>
              <a:t>qualité nutritionnelle améliorée</a:t>
            </a:r>
            <a:r>
              <a:rPr lang="fr-FR" b="0" i="0" dirty="0">
                <a:solidFill>
                  <a:srgbClr val="4C4C4C"/>
                </a:solidFill>
                <a:effectLst/>
                <a:latin typeface="Open Sans" panose="020B0606030504020204" pitchFamily="34" charset="0"/>
              </a:rPr>
              <a:t>, </a:t>
            </a:r>
            <a:r>
              <a:rPr lang="fr-FR" b="1" i="0" dirty="0">
                <a:solidFill>
                  <a:srgbClr val="4C4C4C"/>
                </a:solidFill>
                <a:effectLst/>
                <a:latin typeface="Open Sans" panose="020B0606030504020204" pitchFamily="34" charset="0"/>
              </a:rPr>
              <a:t>production de molécules</a:t>
            </a:r>
            <a:r>
              <a:rPr lang="fr-FR" b="0" i="0" dirty="0">
                <a:solidFill>
                  <a:srgbClr val="4C4C4C"/>
                </a:solidFill>
                <a:effectLst/>
                <a:latin typeface="Open Sans" panose="020B0606030504020204" pitchFamily="34" charset="0"/>
              </a:rPr>
              <a:t>… La recherche prend déjà en compte ces nouveaux critères afin de permettre par exemple la production d’énergie via la biomasse, de substan­ces à usage non alimentaire comme des huiles particulières pour l’industrie, voire de vaccins ou de médicaments.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47618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103DAB-B4FB-A943-BF39-2C6E2A070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800" b="1" dirty="0"/>
              <a:t> Le rôle de l’améliorateur des plantes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14FC9BA-8355-6390-6C8F-B1BCE62BA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1562"/>
            <a:ext cx="10515600" cy="4655401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fr-FR" dirty="0"/>
              <a:t> </a:t>
            </a:r>
            <a:r>
              <a:rPr lang="fr-FR" dirty="0">
                <a:solidFill>
                  <a:schemeClr val="accent2"/>
                </a:solidFill>
              </a:rPr>
              <a:t>L’évaluation variétale </a:t>
            </a:r>
            <a:r>
              <a:rPr lang="fr-FR" dirty="0"/>
              <a:t>: Elle consiste à connaitre les performances agronomiques des variétés testées dans différents environnements. </a:t>
            </a:r>
          </a:p>
          <a:p>
            <a:pPr marL="0" indent="0" algn="just">
              <a:buNone/>
            </a:pPr>
            <a:endParaRPr lang="fr-FR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chemeClr val="accent6"/>
                </a:solidFill>
              </a:rPr>
              <a:t> La création variétale </a:t>
            </a:r>
            <a:r>
              <a:rPr lang="fr-FR" dirty="0"/>
              <a:t>: Elle consiste à mettre au point des nouvelles variétés plus adaptées et plus productives quantitativement et qualitativement. Les moyens utilisés sont l’hybridation, la sélection, les techniques biotechnologiques et le génie génétique. </a:t>
            </a:r>
          </a:p>
          <a:p>
            <a:pPr marL="0" indent="0" algn="just">
              <a:buNone/>
            </a:pPr>
            <a:endParaRPr lang="fr-FR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rgbClr val="00B0F0"/>
                </a:solidFill>
              </a:rPr>
              <a:t>La multiplication des variétés du catalogue national </a:t>
            </a:r>
            <a:r>
              <a:rPr lang="fr-FR" dirty="0"/>
              <a:t>:</a:t>
            </a:r>
          </a:p>
          <a:p>
            <a:pPr algn="just"/>
            <a:r>
              <a:rPr lang="fr-FR" dirty="0"/>
              <a:t>On l’appelle aussi la sélection conservatrice. Elle effectuée dans le programme de production des semences destinées aux agriculteurs.</a:t>
            </a:r>
            <a:endParaRPr lang="en-CA" dirty="0"/>
          </a:p>
          <a:p>
            <a:pPr algn="just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06465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01B910-3617-6836-DB1D-1DE0AF2F8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Etapes d’amélioration des plantes </a:t>
            </a:r>
          </a:p>
        </p:txBody>
      </p:sp>
      <p:pic>
        <p:nvPicPr>
          <p:cNvPr id="1026" name="Picture 2" descr="Variétés. Amélioration génétique -Plantes">
            <a:extLst>
              <a:ext uri="{FF2B5EF4-FFF2-40B4-BE49-F238E27FC236}">
                <a16:creationId xmlns:a16="http://schemas.microsoft.com/office/drawing/2014/main" id="{D2BF0A3D-E48A-9520-316D-1736FDDFD6F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0701" y="1241765"/>
            <a:ext cx="2998324" cy="5139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60746869-D2CE-C527-6AED-D0BA6777B6A6}"/>
              </a:ext>
            </a:extLst>
          </p:cNvPr>
          <p:cNvSpPr txBox="1"/>
          <p:nvPr/>
        </p:nvSpPr>
        <p:spPr>
          <a:xfrm>
            <a:off x="3267075" y="6381750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600" dirty="0">
                <a:hlinkClick r:id="rId3"/>
              </a:rPr>
              <a:t>https://www.biotech-ecolo.net/amelioration-genetique-plantes.html</a:t>
            </a:r>
            <a:r>
              <a:rPr lang="fr-FR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312150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B9660D-3B40-46A6-A1BA-4559073E4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Reference  bibliographiques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F413543-A2D4-84DD-BC16-76CA36E993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hlinkClick r:id="rId2"/>
              </a:rPr>
              <a:t>https://www.semae-pedagogie.org/sujet/principes-objectifs-selection-plantes/</a:t>
            </a:r>
            <a:r>
              <a:rPr lang="fr-FR" dirty="0"/>
              <a:t> </a:t>
            </a:r>
          </a:p>
          <a:p>
            <a:r>
              <a:rPr lang="fr-FR" dirty="0">
                <a:hlinkClick r:id="rId3"/>
              </a:rPr>
              <a:t>https://www.biotech-ecolo.net/amelioration-genetique-plantes.html</a:t>
            </a:r>
            <a:r>
              <a:rPr lang="fr-FR" dirty="0"/>
              <a:t> </a:t>
            </a:r>
          </a:p>
          <a:p>
            <a:r>
              <a:rPr lang="fr-FR" dirty="0"/>
              <a:t>Salmi , M.2020.cours de Amélioration génétique des plantes.</a:t>
            </a:r>
          </a:p>
        </p:txBody>
      </p:sp>
    </p:spTree>
    <p:extLst>
      <p:ext uri="{BB962C8B-B14F-4D97-AF65-F5344CB8AC3E}">
        <p14:creationId xmlns:p14="http://schemas.microsoft.com/office/powerpoint/2010/main" val="3329352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0F1181-467F-4CEC-9874-602446E74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5400" b="1" dirty="0">
                <a:solidFill>
                  <a:srgbClr val="C00000"/>
                </a:solidFill>
                <a:latin typeface="Arial Rounded MT Bold" panose="020F0704030504030204" pitchFamily="34" charset="0"/>
              </a:rPr>
              <a:t>Plan de chapitre </a:t>
            </a:r>
            <a:endParaRPr lang="en-CA" sz="5400" dirty="0">
              <a:solidFill>
                <a:srgbClr val="C0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FE12BC2-39A4-4673-A2E8-1950F298F7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CA" sz="3600" dirty="0"/>
              <a:t>1. </a:t>
            </a:r>
            <a:r>
              <a:rPr lang="en-CA" sz="3600" dirty="0" err="1"/>
              <a:t>Définition</a:t>
            </a:r>
            <a:r>
              <a:rPr lang="en-CA" sz="3600" dirty="0"/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CA" sz="3600" dirty="0"/>
              <a:t>2. </a:t>
            </a:r>
            <a:r>
              <a:rPr lang="en-CA" sz="3600" dirty="0" err="1"/>
              <a:t>Historique</a:t>
            </a:r>
            <a:endParaRPr lang="en-CA" sz="3600" dirty="0"/>
          </a:p>
          <a:p>
            <a:pPr marL="0" indent="0">
              <a:lnSpc>
                <a:spcPct val="150000"/>
              </a:lnSpc>
              <a:buNone/>
            </a:pPr>
            <a:r>
              <a:rPr lang="fr-FR" sz="3600" dirty="0"/>
              <a:t>3. Objectifs de l’amélioration des plantes</a:t>
            </a:r>
            <a:endParaRPr lang="en-CA" sz="3600" dirty="0"/>
          </a:p>
          <a:p>
            <a:pPr marL="514350" indent="-514350">
              <a:lnSpc>
                <a:spcPct val="150000"/>
              </a:lnSpc>
              <a:buAutoNum type="arabicPeriod" startAt="4"/>
            </a:pPr>
            <a:r>
              <a:rPr lang="en-CA" sz="3600" dirty="0"/>
              <a:t>Importance</a:t>
            </a:r>
            <a:r>
              <a:rPr lang="fr-FR" sz="3600" dirty="0"/>
              <a:t> de l’amélioration des plantes</a:t>
            </a:r>
            <a:endParaRPr lang="en-CA" sz="3600" dirty="0"/>
          </a:p>
          <a:p>
            <a:pPr marL="514350" indent="-514350">
              <a:lnSpc>
                <a:spcPct val="150000"/>
              </a:lnSpc>
              <a:buAutoNum type="arabicPeriod" startAt="4"/>
            </a:pPr>
            <a:endParaRPr lang="en-CA" b="1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2227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4B8850-4E26-4721-92CA-DDA2A1508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5435" y="18255"/>
            <a:ext cx="10515600" cy="1325563"/>
          </a:xfrm>
        </p:spPr>
        <p:txBody>
          <a:bodyPr/>
          <a:lstStyle/>
          <a:p>
            <a:r>
              <a:rPr lang="en-CA" b="1" dirty="0"/>
              <a:t>1. </a:t>
            </a:r>
            <a:r>
              <a:rPr lang="en-CA" b="1" dirty="0" err="1">
                <a:solidFill>
                  <a:schemeClr val="accent1"/>
                </a:solidFill>
              </a:rPr>
              <a:t>Définition</a:t>
            </a:r>
            <a:endParaRPr lang="en-CA" dirty="0">
              <a:solidFill>
                <a:schemeClr val="accent1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D10D437-A42D-4E3E-B9DD-D75221F860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4944511"/>
          </a:xfrm>
        </p:spPr>
        <p:txBody>
          <a:bodyPr>
            <a:normAutofit fontScale="92500"/>
          </a:bodyPr>
          <a:lstStyle/>
          <a:p>
            <a:pPr algn="just"/>
            <a:r>
              <a:rPr lang="fr-FR" sz="3600" dirty="0"/>
              <a:t>« L’évolution des plantes dirigée par la volonté de l’homme » </a:t>
            </a:r>
            <a:r>
              <a:rPr lang="fr-FR" sz="3600" dirty="0" err="1"/>
              <a:t>Vavilov</a:t>
            </a:r>
            <a:r>
              <a:rPr lang="fr-FR" sz="3600" dirty="0"/>
              <a:t> ,1935  « L’ajustement génétique des plantes au service de l’homme »</a:t>
            </a:r>
          </a:p>
          <a:p>
            <a:pPr algn="just"/>
            <a:r>
              <a:rPr lang="fr-FR" sz="3600" dirty="0"/>
              <a:t> </a:t>
            </a:r>
            <a:r>
              <a:rPr lang="fr-FR" sz="3600" dirty="0" err="1"/>
              <a:t>Frankel</a:t>
            </a:r>
            <a:r>
              <a:rPr lang="fr-FR" sz="3600" dirty="0"/>
              <a:t> 1958  « L’amélioration génétique des plantes, encore communément appelée sélection végétale, est l’ensemble de la démarche scientifique et technique qui permet de mettre à la disposition de l’agriculture des variétés de plus en plus performantes »</a:t>
            </a:r>
          </a:p>
          <a:p>
            <a:pPr algn="just"/>
            <a:r>
              <a:rPr lang="fr-FR" sz="3600" dirty="0"/>
              <a:t> (Yves Hervé).  « L’amélioration des plantes est l’art et la science de la création de variétés » (André Gallais, 1990)</a:t>
            </a:r>
            <a:endParaRPr lang="en-CA" sz="3600" dirty="0"/>
          </a:p>
        </p:txBody>
      </p:sp>
    </p:spTree>
    <p:extLst>
      <p:ext uri="{BB962C8B-B14F-4D97-AF65-F5344CB8AC3E}">
        <p14:creationId xmlns:p14="http://schemas.microsoft.com/office/powerpoint/2010/main" val="2604795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91A068-8CBE-475B-A04D-DAFA7FC3E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/>
              <a:t>2. </a:t>
            </a:r>
            <a:r>
              <a:rPr lang="en-CA" b="1" dirty="0" err="1"/>
              <a:t>Historique</a:t>
            </a:r>
            <a:br>
              <a:rPr lang="en-CA" b="1" dirty="0"/>
            </a:br>
            <a:endParaRPr lang="en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34AC74A-F703-4CB5-9000-82028BC2AD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8869"/>
            <a:ext cx="10515600" cy="4888094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fr-FR" b="0" i="0" dirty="0">
                <a:solidFill>
                  <a:srgbClr val="4C4C4C"/>
                </a:solidFill>
                <a:effectLst/>
                <a:latin typeface="Open Sans" panose="020F0502020204030204" pitchFamily="34" charset="0"/>
              </a:rPr>
              <a:t>L’homme commence à améliorer les plantes lorsqu’il se sédentarise, il y a 10 000 ans. C’est le début de l’agriculture : il cultive les plantes pour son alimentation et pratique alors une sélection en choisissant, de manière empirique, de </a:t>
            </a:r>
            <a:r>
              <a:rPr lang="fr-FR" dirty="0">
                <a:solidFill>
                  <a:srgbClr val="4C4C4C"/>
                </a:solidFill>
                <a:latin typeface="Open Sans" panose="020F0502020204030204" pitchFamily="34" charset="0"/>
              </a:rPr>
              <a:t>ressemer intéressantes </a:t>
            </a:r>
            <a:r>
              <a:rPr lang="fr-FR" b="0" i="0" dirty="0">
                <a:solidFill>
                  <a:srgbClr val="4C4C4C"/>
                </a:solidFill>
                <a:effectLst/>
                <a:latin typeface="Open Sans" panose="020F0502020204030204" pitchFamily="34" charset="0"/>
              </a:rPr>
              <a:t>les plus beaux grains des plantes.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fr-FR" b="0" i="0" dirty="0">
              <a:solidFill>
                <a:srgbClr val="4C4C4C"/>
              </a:solidFill>
              <a:effectLst/>
              <a:latin typeface="Open Sans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b="0" i="0" dirty="0">
                <a:solidFill>
                  <a:srgbClr val="4C4C4C"/>
                </a:solidFill>
                <a:effectLst/>
                <a:latin typeface="Open Sans" panose="020F0502020204030204" pitchFamily="34" charset="0"/>
              </a:rPr>
              <a:t>A la fin du 19</a:t>
            </a:r>
            <a:r>
              <a:rPr lang="fr-FR" b="0" i="0" baseline="30000" dirty="0">
                <a:solidFill>
                  <a:srgbClr val="4C4C4C"/>
                </a:solidFill>
                <a:effectLst/>
                <a:latin typeface="Open Sans" panose="020F0502020204030204" pitchFamily="34" charset="0"/>
              </a:rPr>
              <a:t>ème</a:t>
            </a:r>
            <a:r>
              <a:rPr lang="fr-FR" b="0" i="0" dirty="0">
                <a:solidFill>
                  <a:srgbClr val="4C4C4C"/>
                </a:solidFill>
                <a:effectLst/>
                <a:latin typeface="Open Sans" panose="020F0502020204030204" pitchFamily="34" charset="0"/>
              </a:rPr>
              <a:t> siècle, l’homme réalise les premiers croisements de parents choisis.</a:t>
            </a:r>
          </a:p>
          <a:p>
            <a:pPr marL="0" indent="0">
              <a:lnSpc>
                <a:spcPct val="150000"/>
              </a:lnSpc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56221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3AC8455-1415-93A4-B0ED-B8901C3254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2737" y="423544"/>
            <a:ext cx="7000908" cy="5611495"/>
          </a:xfrm>
        </p:spPr>
        <p:txBody>
          <a:bodyPr>
            <a:normAutofit lnSpcReduction="10000"/>
          </a:bodyPr>
          <a:lstStyle/>
          <a:p>
            <a:pPr algn="just"/>
            <a:r>
              <a:rPr lang="fr-FR" b="0" i="0" dirty="0">
                <a:solidFill>
                  <a:srgbClr val="4C4C4C"/>
                </a:solidFill>
                <a:effectLst/>
                <a:latin typeface="Open Sans" panose="020F0502020204030204" pitchFamily="34" charset="0"/>
              </a:rPr>
              <a:t>L’avancée des connaissances et les progrès technologiques ont depuis permis l’évolution des techniques de sélection.</a:t>
            </a:r>
          </a:p>
          <a:p>
            <a:pPr marL="0" indent="0" algn="just">
              <a:buNone/>
            </a:pPr>
            <a:endParaRPr lang="fr-FR" b="0" i="0" dirty="0">
              <a:solidFill>
                <a:srgbClr val="4C4C4C"/>
              </a:solidFill>
              <a:effectLst/>
              <a:latin typeface="Open Sans" panose="020F0502020204030204" pitchFamily="34" charset="0"/>
            </a:endParaRPr>
          </a:p>
          <a:p>
            <a:pPr algn="just"/>
            <a:r>
              <a:rPr lang="fr-FR" b="0" i="0" dirty="0">
                <a:solidFill>
                  <a:srgbClr val="4C4C4C"/>
                </a:solidFill>
                <a:effectLst/>
                <a:latin typeface="Open Sans" panose="020F0502020204030204" pitchFamily="34" charset="0"/>
              </a:rPr>
              <a:t>Ceci s’est traduit plus récemment par l’intégration des biotechnologies dans les programmes de sélection.</a:t>
            </a:r>
          </a:p>
          <a:p>
            <a:pPr marL="0" indent="0" algn="just">
              <a:buNone/>
            </a:pPr>
            <a:endParaRPr lang="fr-FR" b="0" i="0" dirty="0">
              <a:solidFill>
                <a:srgbClr val="4C4C4C"/>
              </a:solidFill>
              <a:effectLst/>
              <a:latin typeface="Open Sans" panose="020F0502020204030204" pitchFamily="34" charset="0"/>
            </a:endParaRPr>
          </a:p>
          <a:p>
            <a:pPr algn="just"/>
            <a:r>
              <a:rPr lang="fr-FR" b="0" i="0" dirty="0">
                <a:solidFill>
                  <a:srgbClr val="4C4C4C"/>
                </a:solidFill>
                <a:effectLst/>
                <a:latin typeface="Open Sans" panose="020F0502020204030204" pitchFamily="34" charset="0"/>
              </a:rPr>
              <a:t> C’est un outil supplémentaire à la disposition du sélectionneur pour repousser certaines limites rencontrées par les voies classiques de l’amélioration des plantes.</a:t>
            </a:r>
          </a:p>
          <a:p>
            <a:endParaRPr lang="fr-FR" dirty="0"/>
          </a:p>
        </p:txBody>
      </p:sp>
      <p:pic>
        <p:nvPicPr>
          <p:cNvPr id="2050" name="Picture 2" descr="L'amélioration Génétique des Plantes et de la Biotechnologie · Le journal  de Tanger">
            <a:extLst>
              <a:ext uri="{FF2B5EF4-FFF2-40B4-BE49-F238E27FC236}">
                <a16:creationId xmlns:a16="http://schemas.microsoft.com/office/drawing/2014/main" id="{82BB0FCE-8344-7B85-1538-3820DDF70D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3645" y="2231135"/>
            <a:ext cx="4099109" cy="2727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0871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3F7BFC-FC56-4ED7-A9DC-2BE396406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3. Principe de l’amélioration des plantes</a:t>
            </a:r>
            <a:endParaRPr lang="en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9E95151-6F2E-47BE-9076-5BEB1E5772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b="0" i="0" dirty="0">
                <a:solidFill>
                  <a:srgbClr val="4C4C4C"/>
                </a:solidFill>
                <a:effectLst/>
                <a:latin typeface="Open Sans" panose="020B0606030504020204" pitchFamily="34" charset="0"/>
              </a:rPr>
              <a:t>L’amélioration des plantes a pour but de créer de nouvelles variétés à partir de la diversité existante. Elle consiste à croiser deux plantes choisies pour leurs caractères intéressants et complémentaires afin de les réunir dans une seule plante.</a:t>
            </a:r>
          </a:p>
          <a:p>
            <a:pPr algn="just"/>
            <a:endParaRPr lang="fr-FR" b="0" i="0" dirty="0">
              <a:solidFill>
                <a:srgbClr val="4C4C4C"/>
              </a:solidFill>
              <a:effectLst/>
              <a:latin typeface="Open Sans" panose="020B0606030504020204" pitchFamily="34" charset="0"/>
            </a:endParaRPr>
          </a:p>
          <a:p>
            <a:pPr algn="just"/>
            <a:r>
              <a:rPr lang="fr-FR" b="0" i="0" dirty="0">
                <a:solidFill>
                  <a:srgbClr val="4C4C4C"/>
                </a:solidFill>
                <a:effectLst/>
                <a:latin typeface="Open Sans" panose="020B0606030504020204" pitchFamily="34" charset="0"/>
              </a:rPr>
              <a:t>Par le choix des meilleures plantes dans la descendance, les sélectionneurs aboutissent après un long travail d’épurations successives à la création d’une nouvelle variété.</a:t>
            </a:r>
          </a:p>
        </p:txBody>
      </p:sp>
    </p:spTree>
    <p:extLst>
      <p:ext uri="{BB962C8B-B14F-4D97-AF65-F5344CB8AC3E}">
        <p14:creationId xmlns:p14="http://schemas.microsoft.com/office/powerpoint/2010/main" val="4152186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581C014F-47C3-DDF8-F2CE-7B5BD1FAEA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0788" y="-39329"/>
            <a:ext cx="974883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055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0B3EB9-E1A1-765E-586D-E78BB25A6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4C4C4C"/>
                </a:solidFill>
                <a:latin typeface="Open Sans" panose="020B0606030504020204" pitchFamily="34" charset="0"/>
              </a:rPr>
              <a:t>LES OBJECTIFS DE LA SÉLECTION</a:t>
            </a:r>
            <a:br>
              <a:rPr lang="fr-FR" b="1" dirty="0">
                <a:solidFill>
                  <a:srgbClr val="4C4C4C"/>
                </a:solidFill>
                <a:latin typeface="Open Sans" panose="020B0606030504020204" pitchFamily="34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689AD7F-4F62-1AB6-4C8A-075722126A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2378"/>
            <a:ext cx="10515600" cy="4984585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fr-FR" b="0" i="0" dirty="0">
                <a:solidFill>
                  <a:srgbClr val="4C4C4C"/>
                </a:solidFill>
                <a:effectLst/>
                <a:latin typeface="Open Sans" panose="020B0606030504020204" pitchFamily="34" charset="0"/>
              </a:rPr>
              <a:t>Les objectifs de la sélection sont nombreux. Généralement, le premier critère évoqué est la productivité. Celle-ci dépend de nombreux facteurs. Elle peut être le résultat de la </a:t>
            </a:r>
            <a:r>
              <a:rPr lang="fr-FR" b="1" i="0" dirty="0">
                <a:solidFill>
                  <a:srgbClr val="4C4C4C"/>
                </a:solidFill>
                <a:effectLst/>
                <a:latin typeface="Open Sans" panose="020B0606030504020204" pitchFamily="34" charset="0"/>
              </a:rPr>
              <a:t>réduction des facteurs limitants du rendement</a:t>
            </a:r>
            <a:r>
              <a:rPr lang="fr-FR" b="0" i="0" dirty="0">
                <a:solidFill>
                  <a:srgbClr val="4C4C4C"/>
                </a:solidFill>
                <a:effectLst/>
                <a:latin typeface="Open Sans" panose="020B0606030504020204" pitchFamily="34" charset="0"/>
              </a:rPr>
              <a:t>, mais le potentiel de productivité peut également être accru par une </a:t>
            </a:r>
            <a:r>
              <a:rPr lang="fr-FR" b="1" i="0" dirty="0">
                <a:solidFill>
                  <a:srgbClr val="4C4C4C"/>
                </a:solidFill>
                <a:effectLst/>
                <a:latin typeface="Open Sans" panose="020B0606030504020204" pitchFamily="34" charset="0"/>
              </a:rPr>
              <a:t>amélioration de la physiologie des plantes</a:t>
            </a:r>
            <a:r>
              <a:rPr lang="fr-FR" b="0" i="0" dirty="0">
                <a:solidFill>
                  <a:srgbClr val="4C4C4C"/>
                </a:solidFill>
                <a:effectLst/>
                <a:latin typeface="Open Sans" panose="020B0606030504020204" pitchFamily="34" charset="0"/>
              </a:rPr>
              <a:t> : augmentation de l’activité photosynthétique, meilleure croissance, amélioration de la migration, de la répartition des </a:t>
            </a:r>
            <a:r>
              <a:rPr lang="fr-FR" b="0" i="0" dirty="0" err="1">
                <a:solidFill>
                  <a:srgbClr val="4C4C4C"/>
                </a:solidFill>
                <a:effectLst/>
                <a:latin typeface="Open Sans" panose="020B0606030504020204" pitchFamily="34" charset="0"/>
              </a:rPr>
              <a:t>assimilats</a:t>
            </a:r>
            <a:r>
              <a:rPr lang="fr-FR" b="0" i="0" dirty="0">
                <a:solidFill>
                  <a:srgbClr val="4C4C4C"/>
                </a:solidFill>
                <a:effectLst/>
                <a:latin typeface="Open Sans" panose="020B0606030504020204" pitchFamily="34" charset="0"/>
              </a:rPr>
              <a:t> et/ou de la mobilisation des réserves de la plante (grains, racines…).</a:t>
            </a:r>
          </a:p>
          <a:p>
            <a:pPr>
              <a:lnSpc>
                <a:spcPct val="150000"/>
              </a:lnSpc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7150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mélioration des plantes - SEMAE Pédagogie">
            <a:extLst>
              <a:ext uri="{FF2B5EF4-FFF2-40B4-BE49-F238E27FC236}">
                <a16:creationId xmlns:a16="http://schemas.microsoft.com/office/drawing/2014/main" id="{B221EC78-14BA-4DA5-566E-31298475F2A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2392" y="3429000"/>
            <a:ext cx="6250858" cy="350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3F2B766A-5232-4C28-C330-37C2F1030716}"/>
              </a:ext>
            </a:extLst>
          </p:cNvPr>
          <p:cNvSpPr txBox="1">
            <a:spLocks/>
          </p:cNvSpPr>
          <p:nvPr/>
        </p:nvSpPr>
        <p:spPr>
          <a:xfrm>
            <a:off x="400050" y="309448"/>
            <a:ext cx="5695950" cy="42054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fr-FR" sz="2000" dirty="0">
                <a:solidFill>
                  <a:srgbClr val="4C4C4C"/>
                </a:solidFill>
                <a:latin typeface="Open Sans" panose="020B0606030504020204" pitchFamily="34" charset="0"/>
              </a:rPr>
              <a:t> Certaines plantes comme le blé nécessitent une adaptation variétale importante aux conditions de sol et de climat. Pour les agriculteurs, l’un des facteurs les plus importants est la </a:t>
            </a:r>
            <a:r>
              <a:rPr lang="fr-FR" sz="2000" b="1" dirty="0">
                <a:solidFill>
                  <a:srgbClr val="4C4C4C"/>
                </a:solidFill>
                <a:latin typeface="Open Sans" panose="020B0606030504020204" pitchFamily="34" charset="0"/>
              </a:rPr>
              <a:t>résistance aux maladies et aux parasites</a:t>
            </a:r>
            <a:r>
              <a:rPr lang="fr-FR" sz="2000" dirty="0">
                <a:solidFill>
                  <a:srgbClr val="4C4C4C"/>
                </a:solidFill>
                <a:latin typeface="Open Sans" panose="020B0606030504020204" pitchFamily="34" charset="0"/>
              </a:rPr>
              <a:t>. Ceci intervient non seulement dans le rendement, mais aussi dans le revenu de l’agriculteur. </a:t>
            </a:r>
          </a:p>
          <a:p>
            <a:pPr algn="just">
              <a:lnSpc>
                <a:spcPct val="150000"/>
              </a:lnSpc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2605360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767</Words>
  <Application>Microsoft Office PowerPoint</Application>
  <PresentationFormat>Grand écran</PresentationFormat>
  <Paragraphs>44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2" baseType="lpstr">
      <vt:lpstr>Aharoni</vt:lpstr>
      <vt:lpstr>Arial</vt:lpstr>
      <vt:lpstr>Arial Rounded MT Bold</vt:lpstr>
      <vt:lpstr>Calibri</vt:lpstr>
      <vt:lpstr>Calibri Light</vt:lpstr>
      <vt:lpstr>Open Sans</vt:lpstr>
      <vt:lpstr>Wingdings</vt:lpstr>
      <vt:lpstr>Thème Office</vt:lpstr>
      <vt:lpstr>Chapitre3:Stratégies en amélioration des plantes </vt:lpstr>
      <vt:lpstr>Plan de chapitre </vt:lpstr>
      <vt:lpstr>1. Définition</vt:lpstr>
      <vt:lpstr>2. Historique </vt:lpstr>
      <vt:lpstr>Présentation PowerPoint</vt:lpstr>
      <vt:lpstr>3. Principe de l’amélioration des plantes</vt:lpstr>
      <vt:lpstr>Présentation PowerPoint</vt:lpstr>
      <vt:lpstr>LES OBJECTIFS DE LA SÉLECTION </vt:lpstr>
      <vt:lpstr>Présentation PowerPoint</vt:lpstr>
      <vt:lpstr>Présentation PowerPoint</vt:lpstr>
      <vt:lpstr>Présentation PowerPoint</vt:lpstr>
      <vt:lpstr> Le rôle de l’améliorateur des plantes</vt:lpstr>
      <vt:lpstr>Etapes d’amélioration des plantes </vt:lpstr>
      <vt:lpstr>Reference  bibliographiques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Chapitre3:Stratégies en amélioration des plantes</dc:title>
  <dc:creator>Windows User</dc:creator>
  <cp:lastModifiedBy>La Casa</cp:lastModifiedBy>
  <cp:revision>16</cp:revision>
  <dcterms:created xsi:type="dcterms:W3CDTF">2025-03-16T06:39:42Z</dcterms:created>
  <dcterms:modified xsi:type="dcterms:W3CDTF">2025-04-28T03:05:41Z</dcterms:modified>
</cp:coreProperties>
</file>