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Lst>
  <p:notesMasterIdLst>
    <p:notesMasterId r:id="rId20"/>
  </p:notesMasterIdLst>
  <p:sldIdLst>
    <p:sldId id="338" r:id="rId3"/>
    <p:sldId id="330" r:id="rId4"/>
    <p:sldId id="339" r:id="rId5"/>
    <p:sldId id="341" r:id="rId6"/>
    <p:sldId id="340" r:id="rId7"/>
    <p:sldId id="344" r:id="rId8"/>
    <p:sldId id="343" r:id="rId9"/>
    <p:sldId id="345" r:id="rId10"/>
    <p:sldId id="355" r:id="rId11"/>
    <p:sldId id="357" r:id="rId12"/>
    <p:sldId id="356" r:id="rId13"/>
    <p:sldId id="349" r:id="rId14"/>
    <p:sldId id="350" r:id="rId15"/>
    <p:sldId id="351" r:id="rId16"/>
    <p:sldId id="352" r:id="rId17"/>
    <p:sldId id="353" r:id="rId18"/>
    <p:sldId id="354" r:id="rId19"/>
  </p:sldIdLst>
  <p:sldSz cx="9144000" cy="6858000" type="screen4x3"/>
  <p:notesSz cx="6742113" cy="9872663"/>
  <p:defaultTextStyle>
    <a:defPPr>
      <a:defRPr lang="fr-FR"/>
    </a:defPPr>
    <a:lvl1pPr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36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36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36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36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6600"/>
    <a:srgbClr val="FFFF00"/>
    <a:srgbClr val="969696"/>
    <a:srgbClr val="FFCC00"/>
    <a:srgbClr val="00CC66"/>
    <a:srgbClr val="CCFF66"/>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9" autoAdjust="0"/>
  </p:normalViewPr>
  <p:slideViewPr>
    <p:cSldViewPr>
      <p:cViewPr varScale="1">
        <p:scale>
          <a:sx n="69" d="100"/>
          <a:sy n="69" d="100"/>
        </p:scale>
        <p:origin x="54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ltLang="en-US" dirty="0"/>
          </a:p>
        </p:txBody>
      </p:sp>
      <p:sp>
        <p:nvSpPr>
          <p:cNvPr id="8195" name="Rectangle 1027"/>
          <p:cNvSpPr>
            <a:spLocks noGrp="1" noChangeArrowheads="1"/>
          </p:cNvSpPr>
          <p:nvPr>
            <p:ph type="dt" idx="1"/>
          </p:nvPr>
        </p:nvSpPr>
        <p:spPr bwMode="auto">
          <a:xfrm>
            <a:off x="3820531"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ltLang="en-US" dirty="0"/>
          </a:p>
        </p:txBody>
      </p:sp>
      <p:sp>
        <p:nvSpPr>
          <p:cNvPr id="24580" name="Rectangle 1028"/>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1029"/>
          <p:cNvSpPr>
            <a:spLocks noGrp="1" noChangeArrowheads="1"/>
          </p:cNvSpPr>
          <p:nvPr>
            <p:ph type="body" sz="quarter" idx="3"/>
          </p:nvPr>
        </p:nvSpPr>
        <p:spPr bwMode="auto">
          <a:xfrm>
            <a:off x="898949" y="4689515"/>
            <a:ext cx="4944216"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noProof="0" smtClean="0"/>
              <a:t>Cliquez pour modifier les styles du texte du masque</a:t>
            </a:r>
          </a:p>
          <a:p>
            <a:pPr lvl="1"/>
            <a:r>
              <a:rPr lang="fr-FR" altLang="en-US" noProof="0" smtClean="0"/>
              <a:t>Deuxième niveau</a:t>
            </a:r>
          </a:p>
          <a:p>
            <a:pPr lvl="2"/>
            <a:r>
              <a:rPr lang="fr-FR" altLang="en-US" noProof="0" smtClean="0"/>
              <a:t>Troisième niveau</a:t>
            </a:r>
          </a:p>
          <a:p>
            <a:pPr lvl="3"/>
            <a:r>
              <a:rPr lang="fr-FR" altLang="en-US" noProof="0" smtClean="0"/>
              <a:t>Quatrième niveau</a:t>
            </a:r>
          </a:p>
          <a:p>
            <a:pPr lvl="4"/>
            <a:r>
              <a:rPr lang="fr-FR" altLang="en-US" noProof="0" smtClean="0"/>
              <a:t>Cinquième niveau</a:t>
            </a:r>
          </a:p>
        </p:txBody>
      </p:sp>
      <p:sp>
        <p:nvSpPr>
          <p:cNvPr id="8198" name="Rectangle 1030"/>
          <p:cNvSpPr>
            <a:spLocks noGrp="1" noChangeArrowheads="1"/>
          </p:cNvSpPr>
          <p:nvPr>
            <p:ph type="ftr" sz="quarter" idx="4"/>
          </p:nvPr>
        </p:nvSpPr>
        <p:spPr bwMode="auto">
          <a:xfrm>
            <a:off x="0"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ltLang="en-US" dirty="0"/>
          </a:p>
        </p:txBody>
      </p:sp>
      <p:sp>
        <p:nvSpPr>
          <p:cNvPr id="8199" name="Rectangle 1031"/>
          <p:cNvSpPr>
            <a:spLocks noGrp="1" noChangeArrowheads="1"/>
          </p:cNvSpPr>
          <p:nvPr>
            <p:ph type="sldNum" sz="quarter" idx="5"/>
          </p:nvPr>
        </p:nvSpPr>
        <p:spPr bwMode="auto">
          <a:xfrm>
            <a:off x="3820531"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1003600-0EDB-4F17-96C5-0877A2945425}" type="slidenum">
              <a:rPr lang="fr-FR" altLang="en-US"/>
              <a:pPr>
                <a:defRPr/>
              </a:pPr>
              <a:t>‹#›</a:t>
            </a:fld>
            <a:endParaRPr lang="fr-FR" altLang="en-US" dirty="0"/>
          </a:p>
        </p:txBody>
      </p:sp>
    </p:spTree>
    <p:extLst>
      <p:ext uri="{BB962C8B-B14F-4D97-AF65-F5344CB8AC3E}">
        <p14:creationId xmlns:p14="http://schemas.microsoft.com/office/powerpoint/2010/main" val="16210941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2</a:t>
            </a:fld>
            <a:endParaRPr lang="fr-FR">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11</a:t>
            </a:fld>
            <a:endParaRPr lang="fr-FR">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12</a:t>
            </a:fld>
            <a:endParaRPr lang="fr-FR">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13</a:t>
            </a:fld>
            <a:endParaRPr lang="fr-FR">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14</a:t>
            </a:fld>
            <a:endParaRPr lang="fr-FR">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15</a:t>
            </a:fld>
            <a:endParaRPr lang="fr-FR">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16</a:t>
            </a:fld>
            <a:endParaRPr lang="fr-FR">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17</a:t>
            </a:fld>
            <a:endParaRPr lang="fr-FR">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3</a:t>
            </a:fld>
            <a:endParaRPr lang="fr-FR">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4</a:t>
            </a:fld>
            <a:endParaRPr lang="fr-FR">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5</a:t>
            </a:fld>
            <a:endParaRPr lang="fr-FR">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6</a:t>
            </a:fld>
            <a:endParaRPr lang="fr-FR">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7</a:t>
            </a:fld>
            <a:endParaRPr lang="fr-FR">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8</a:t>
            </a:fld>
            <a:endParaRPr lang="fr-FR">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9</a:t>
            </a:fld>
            <a:endParaRPr lang="fr-FR">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10</a:t>
            </a:fld>
            <a:endParaRPr lang="fr-FR">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smtClean="0"/>
              <a:t>Cliquez pour modifier le style du titre</a:t>
            </a:r>
            <a:endParaRPr lang="fr-F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smtClean="0"/>
              <a:t>Cliquez pour modifier le style des sous-titres du masque</a:t>
            </a:r>
            <a:endParaRPr lang="fr-FR"/>
          </a:p>
        </p:txBody>
      </p:sp>
      <p:sp>
        <p:nvSpPr>
          <p:cNvPr id="342029" name="Rectangle 13"/>
          <p:cNvSpPr>
            <a:spLocks noGrp="1" noChangeArrowheads="1"/>
          </p:cNvSpPr>
          <p:nvPr>
            <p:ph type="dt" sz="half" idx="2"/>
          </p:nvPr>
        </p:nvSpPr>
        <p:spPr/>
        <p:txBody>
          <a:bodyPr/>
          <a:lstStyle>
            <a:lvl1pPr>
              <a:defRPr/>
            </a:lvl1pPr>
          </a:lstStyle>
          <a:p>
            <a:fld id="{DE5F01E9-3892-4DE1-8F5F-4045D60B0C3A}" type="datetime1">
              <a:rPr lang="fr-FR" smtClean="0">
                <a:solidFill>
                  <a:srgbClr val="FFFFFF"/>
                </a:solidFill>
              </a:rPr>
              <a:t>14/04/2024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4970254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AB14433C-D167-4C20-9AB9-A17C03ECD358}"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82776099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43AB0F86-8BC7-42DF-97AC-80B2895D7343}"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509115616"/>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DF2070AE-1A17-40FB-9254-284F12D3CAB3}" type="datetime1">
              <a:rPr lang="fr-FR" smtClean="0">
                <a:solidFill>
                  <a:srgbClr val="FFFFFF"/>
                </a:solidFill>
              </a:rPr>
              <a:t>14/04/2024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smtClean="0">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0938027"/>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smtClean="0"/>
              <a:t>Cliquez pour modifier le style du titre</a:t>
            </a:r>
            <a:endParaRPr lang="fr-F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smtClean="0"/>
              <a:t>Cliquez pour modifier le style des sous-titres du masque</a:t>
            </a:r>
            <a:endParaRPr lang="fr-FR"/>
          </a:p>
        </p:txBody>
      </p:sp>
      <p:sp>
        <p:nvSpPr>
          <p:cNvPr id="342029" name="Rectangle 13"/>
          <p:cNvSpPr>
            <a:spLocks noGrp="1" noChangeArrowheads="1"/>
          </p:cNvSpPr>
          <p:nvPr>
            <p:ph type="dt" sz="half" idx="2"/>
          </p:nvPr>
        </p:nvSpPr>
        <p:spPr/>
        <p:txBody>
          <a:bodyPr/>
          <a:lstStyle>
            <a:lvl1pPr>
              <a:defRPr/>
            </a:lvl1pPr>
          </a:lstStyle>
          <a:p>
            <a:fld id="{DF0EFB2E-5874-468B-82E3-6F755D46BDAD}" type="datetime1">
              <a:rPr lang="fr-FR" smtClean="0">
                <a:solidFill>
                  <a:srgbClr val="FFFFFF"/>
                </a:solidFill>
              </a:rPr>
              <a:t>14/04/2024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03242832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A16C42E4-CB8C-4A5C-8820-2B6008B4C400}"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953467342"/>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46B44C07-82BF-4C00-ACDD-5B58C3457C72}"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1000238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fld id="{D7155835-EF26-4A90-84A1-212DFB671117}" type="datetime1">
              <a:rPr lang="fr-FR" smtClean="0">
                <a:solidFill>
                  <a:srgbClr val="FFFFFF"/>
                </a:solidFill>
              </a:rPr>
              <a:t>14/04/2024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85283003"/>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fld id="{00ED666B-AA37-49D1-9E44-590C7FFDB2F7}" type="datetime1">
              <a:rPr lang="fr-FR" smtClean="0">
                <a:solidFill>
                  <a:srgbClr val="FFFFFF"/>
                </a:solidFill>
              </a:rPr>
              <a:t>14/04/2024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13931606"/>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fld id="{333AB219-438F-4317-B151-2278B609BCC3}" type="datetime1">
              <a:rPr lang="fr-FR" smtClean="0">
                <a:solidFill>
                  <a:srgbClr val="FFFFFF"/>
                </a:solidFill>
              </a:rPr>
              <a:t>14/04/2024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832185696"/>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82235CCD-AEE4-4DE4-904D-20A8FAFE59B8}" type="datetime1">
              <a:rPr lang="fr-FR" smtClean="0">
                <a:solidFill>
                  <a:srgbClr val="FFFFFF"/>
                </a:solidFill>
              </a:rPr>
              <a:t>14/04/2024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4129428731"/>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CB36A929-F170-484A-8372-F4C371ABB6B9}"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235852753"/>
      </p:ext>
    </p:extLst>
  </p:cSld>
  <p:clrMapOvr>
    <a:masterClrMapping/>
  </p:clrMapOvr>
  <p:transition>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89DADE4-DB68-423A-BCBD-26C767331E7A}" type="datetime1">
              <a:rPr lang="fr-FR" smtClean="0">
                <a:solidFill>
                  <a:srgbClr val="FFFFFF"/>
                </a:solidFill>
              </a:rPr>
              <a:t>14/04/2024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318686852"/>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28E15084-8C9F-4E08-919E-5328644B472C}" type="datetime1">
              <a:rPr lang="fr-FR" smtClean="0">
                <a:solidFill>
                  <a:srgbClr val="FFFFFF"/>
                </a:solidFill>
              </a:rPr>
              <a:t>14/04/2024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297325312"/>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12F6AD3D-9405-4EBB-8DB5-2D924B7906D9}"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685856864"/>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41000DC1-6BF9-4222-8933-52FB5ADC396F}"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645163309"/>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A796C8FF-0281-49A1-8D41-185E0895D7EC}" type="datetime1">
              <a:rPr lang="fr-FR" smtClean="0">
                <a:solidFill>
                  <a:srgbClr val="FFFFFF"/>
                </a:solidFill>
              </a:rPr>
              <a:t>14/04/2024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smtClean="0">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472878036"/>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5CA28087-1664-49BE-BC77-74865DE10023}" type="datetime1">
              <a:rPr lang="fr-FR" smtClean="0">
                <a:solidFill>
                  <a:srgbClr val="FFFFFF"/>
                </a:solidFill>
              </a:rPr>
              <a:t>14/04/2024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97067547"/>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fld id="{40CC4E7F-A359-444E-9AB4-282C1CF37A44}" type="datetime1">
              <a:rPr lang="fr-FR" smtClean="0">
                <a:solidFill>
                  <a:srgbClr val="FFFFFF"/>
                </a:solidFill>
              </a:rPr>
              <a:t>14/04/2024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885819868"/>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fld id="{B2763947-93A1-4DBD-BC94-3DF563FBF302}" type="datetime1">
              <a:rPr lang="fr-FR" smtClean="0">
                <a:solidFill>
                  <a:srgbClr val="FFFFFF"/>
                </a:solidFill>
              </a:rPr>
              <a:t>14/04/2024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533131548"/>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fld id="{89C3AFAE-255C-4942-A4B0-D910AAD07ADA}" type="datetime1">
              <a:rPr lang="fr-FR" smtClean="0">
                <a:solidFill>
                  <a:srgbClr val="FFFFFF"/>
                </a:solidFill>
              </a:rPr>
              <a:t>14/04/2024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05247221"/>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52A07A8D-531D-4184-8C8D-0B66E14E7BF6}" type="datetime1">
              <a:rPr lang="fr-FR" smtClean="0">
                <a:solidFill>
                  <a:srgbClr val="FFFFFF"/>
                </a:solidFill>
              </a:rPr>
              <a:t>14/04/2024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2452143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A16D49BE-49A2-43A1-AE0F-0F0FE49810C8}" type="datetime1">
              <a:rPr lang="fr-FR" smtClean="0">
                <a:solidFill>
                  <a:srgbClr val="FFFFFF"/>
                </a:solidFill>
              </a:rPr>
              <a:t>14/04/2024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268516161"/>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74852F1-7BA6-4E79-AF83-CEA11F7ED6C9}" type="datetime1">
              <a:rPr lang="fr-FR" smtClean="0">
                <a:solidFill>
                  <a:srgbClr val="FFFFFF"/>
                </a:solidFill>
              </a:rPr>
              <a:t>14/04/2024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smtClean="0">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538102317"/>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CBECAD20-804E-413C-9517-FD724D698AA4}" type="datetime1">
              <a:rPr lang="fr-FR" smtClean="0">
                <a:solidFill>
                  <a:srgbClr val="FFFFFF"/>
                </a:solidFill>
              </a:rPr>
              <a:t>14/04/2024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smtClean="0">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a:t>
            </a:fld>
            <a:endParaRPr lang="fr-BE" dirty="0">
              <a:solidFill>
                <a:srgbClr val="FFFFFF"/>
              </a:solidFill>
            </a:endParaRPr>
          </a:p>
        </p:txBody>
      </p:sp>
    </p:spTree>
    <p:extLst>
      <p:ext uri="{BB962C8B-B14F-4D97-AF65-F5344CB8AC3E}">
        <p14:creationId xmlns:p14="http://schemas.microsoft.com/office/powerpoint/2010/main" val="3116060266"/>
      </p:ext>
    </p:extLst>
  </p:cSld>
  <p:clrMap bg1="dk2" tx1="lt1" bg2="dk1"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5106609B-75AF-4EE4-A59C-D6F0D599FF3A}" type="datetime1">
              <a:rPr lang="fr-FR" smtClean="0">
                <a:solidFill>
                  <a:srgbClr val="FFFFFF"/>
                </a:solidFill>
              </a:rPr>
              <a:t>14/04/2024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smtClean="0">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a:t>
            </a:fld>
            <a:endParaRPr lang="fr-BE" dirty="0">
              <a:solidFill>
                <a:srgbClr val="FFFFFF"/>
              </a:solidFill>
            </a:endParaRPr>
          </a:p>
        </p:txBody>
      </p:sp>
    </p:spTree>
    <p:extLst>
      <p:ext uri="{BB962C8B-B14F-4D97-AF65-F5344CB8AC3E}">
        <p14:creationId xmlns:p14="http://schemas.microsoft.com/office/powerpoint/2010/main" val="27298020"/>
      </p:ext>
    </p:extLst>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4.png"/><Relationship Id="rId7" Type="http://schemas.openxmlformats.org/officeDocument/2006/relationships/image" Target="../media/image58.png"/><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image" Target="../media/image57.png"/><Relationship Id="rId5" Type="http://schemas.openxmlformats.org/officeDocument/2006/relationships/image" Target="../media/image56.png"/><Relationship Id="rId4" Type="http://schemas.openxmlformats.org/officeDocument/2006/relationships/image" Target="../media/image55.png"/></Relationships>
</file>

<file path=ppt/slides/_rels/slide11.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notesSlide" Target="../notesSlides/notesSlide10.xml"/><Relationship Id="rId1" Type="http://schemas.openxmlformats.org/officeDocument/2006/relationships/slideLayout" Target="../slideLayouts/slideLayout14.xml"/><Relationship Id="rId6" Type="http://schemas.openxmlformats.org/officeDocument/2006/relationships/image" Target="../media/image62.png"/><Relationship Id="rId5" Type="http://schemas.openxmlformats.org/officeDocument/2006/relationships/image" Target="../media/image61.png"/><Relationship Id="rId4" Type="http://schemas.openxmlformats.org/officeDocument/2006/relationships/image" Target="../media/image6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notesSlide" Target="../notesSlides/notesSlide12.xml"/><Relationship Id="rId1" Type="http://schemas.openxmlformats.org/officeDocument/2006/relationships/slideLayout" Target="../slideLayouts/slideLayout14.xml"/><Relationship Id="rId6" Type="http://schemas.openxmlformats.org/officeDocument/2006/relationships/image" Target="../media/image66.png"/><Relationship Id="rId5" Type="http://schemas.openxmlformats.org/officeDocument/2006/relationships/image" Target="../media/image65.png"/><Relationship Id="rId4" Type="http://schemas.openxmlformats.org/officeDocument/2006/relationships/image" Target="../media/image64.png"/></Relationships>
</file>

<file path=ppt/slides/_rels/slide14.xml.rels><?xml version="1.0" encoding="UTF-8" standalone="yes"?>
<Relationships xmlns="http://schemas.openxmlformats.org/package/2006/relationships"><Relationship Id="rId8" Type="http://schemas.openxmlformats.org/officeDocument/2006/relationships/image" Target="../media/image72.png"/><Relationship Id="rId3" Type="http://schemas.openxmlformats.org/officeDocument/2006/relationships/image" Target="../media/image67.png"/><Relationship Id="rId7" Type="http://schemas.openxmlformats.org/officeDocument/2006/relationships/image" Target="../media/image71.png"/><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image" Target="../media/image70.png"/><Relationship Id="rId11" Type="http://schemas.openxmlformats.org/officeDocument/2006/relationships/image" Target="../media/image62.png"/><Relationship Id="rId5" Type="http://schemas.openxmlformats.org/officeDocument/2006/relationships/image" Target="../media/image69.png"/><Relationship Id="rId10" Type="http://schemas.openxmlformats.org/officeDocument/2006/relationships/image" Target="../media/image74.png"/><Relationship Id="rId4" Type="http://schemas.openxmlformats.org/officeDocument/2006/relationships/image" Target="../media/image68.png"/><Relationship Id="rId9" Type="http://schemas.openxmlformats.org/officeDocument/2006/relationships/image" Target="../media/image73.png"/></Relationships>
</file>

<file path=ppt/slides/_rels/slide15.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notesSlide" Target="../notesSlides/notesSlide14.xml"/><Relationship Id="rId1" Type="http://schemas.openxmlformats.org/officeDocument/2006/relationships/slideLayout" Target="../slideLayouts/slideLayout14.xml"/><Relationship Id="rId6" Type="http://schemas.openxmlformats.org/officeDocument/2006/relationships/image" Target="../media/image62.png"/><Relationship Id="rId5" Type="http://schemas.openxmlformats.org/officeDocument/2006/relationships/image" Target="../media/image77.png"/><Relationship Id="rId4" Type="http://schemas.openxmlformats.org/officeDocument/2006/relationships/image" Target="../media/image76.png"/></Relationships>
</file>

<file path=ppt/slides/_rels/slide16.xml.rels><?xml version="1.0" encoding="UTF-8" standalone="yes"?>
<Relationships xmlns="http://schemas.openxmlformats.org/package/2006/relationships"><Relationship Id="rId8" Type="http://schemas.openxmlformats.org/officeDocument/2006/relationships/image" Target="../media/image83.png"/><Relationship Id="rId3" Type="http://schemas.openxmlformats.org/officeDocument/2006/relationships/image" Target="../media/image78.png"/><Relationship Id="rId7" Type="http://schemas.openxmlformats.org/officeDocument/2006/relationships/image" Target="../media/image82.png"/><Relationship Id="rId2" Type="http://schemas.openxmlformats.org/officeDocument/2006/relationships/notesSlide" Target="../notesSlides/notesSlide15.xml"/><Relationship Id="rId1" Type="http://schemas.openxmlformats.org/officeDocument/2006/relationships/slideLayout" Target="../slideLayouts/slideLayout14.xml"/><Relationship Id="rId6" Type="http://schemas.openxmlformats.org/officeDocument/2006/relationships/image" Target="../media/image81.png"/><Relationship Id="rId5" Type="http://schemas.openxmlformats.org/officeDocument/2006/relationships/image" Target="../media/image80.png"/><Relationship Id="rId4" Type="http://schemas.openxmlformats.org/officeDocument/2006/relationships/image" Target="../media/image79.png"/></Relationships>
</file>

<file path=ppt/slides/_rels/slide17.xml.rels><?xml version="1.0" encoding="UTF-8" standalone="yes"?>
<Relationships xmlns="http://schemas.openxmlformats.org/package/2006/relationships"><Relationship Id="rId3" Type="http://schemas.openxmlformats.org/officeDocument/2006/relationships/image" Target="../media/image84.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hyperlink" Target="https://ia601003.us.archive.org/11/items/be97_20190804/be97.pdf" TargetMode="External"/><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5.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 Id="rId9" Type="http://schemas.openxmlformats.org/officeDocument/2006/relationships/image" Target="../media/image33.png"/></Relationships>
</file>

<file path=ppt/slides/_rels/slide6.xml.rels><?xml version="1.0" encoding="UTF-8" standalone="yes"?>
<Relationships xmlns="http://schemas.openxmlformats.org/package/2006/relationships"><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7.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 Id="rId9" Type="http://schemas.openxmlformats.org/officeDocument/2006/relationships/image" Target="../media/image45.png"/></Relationships>
</file>

<file path=ppt/slides/_rels/slide8.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7.xml"/><Relationship Id="rId1" Type="http://schemas.openxmlformats.org/officeDocument/2006/relationships/slideLayout" Target="../slideLayouts/slideLayout14.xml"/><Relationship Id="rId5" Type="http://schemas.openxmlformats.org/officeDocument/2006/relationships/image" Target="../media/image48.png"/><Relationship Id="rId4" Type="http://schemas.openxmlformats.org/officeDocument/2006/relationships/image" Target="../media/image47.png"/></Relationships>
</file>

<file path=ppt/slides/_rels/slide9.xml.rels><?xml version="1.0" encoding="UTF-8" standalone="yes"?>
<Relationships xmlns="http://schemas.openxmlformats.org/package/2006/relationships"><Relationship Id="rId3" Type="http://schemas.openxmlformats.org/officeDocument/2006/relationships/image" Target="../media/image49.png"/><Relationship Id="rId7" Type="http://schemas.openxmlformats.org/officeDocument/2006/relationships/image" Target="../media/image53.png"/><Relationship Id="rId2" Type="http://schemas.openxmlformats.org/officeDocument/2006/relationships/notesSlide" Target="../notesSlides/notesSlide8.xml"/><Relationship Id="rId1" Type="http://schemas.openxmlformats.org/officeDocument/2006/relationships/slideLayout" Target="../slideLayouts/slideLayout14.xml"/><Relationship Id="rId6" Type="http://schemas.openxmlformats.org/officeDocument/2006/relationships/image" Target="../media/image52.png"/><Relationship Id="rId5" Type="http://schemas.openxmlformats.org/officeDocument/2006/relationships/image" Target="../media/image51.png"/><Relationship Id="rId4" Type="http://schemas.openxmlformats.org/officeDocument/2006/relationships/image" Target="../media/image5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164763" y="548680"/>
            <a:ext cx="8747461" cy="6186309"/>
          </a:xfrm>
          <a:prstGeom prst="rect">
            <a:avLst/>
          </a:prstGeom>
          <a:noFill/>
          <a:ln/>
          <a:extLst/>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smtClean="0">
              <a:solidFill>
                <a:srgbClr val="FFFF00"/>
              </a:solidFill>
            </a:endParaRPr>
          </a:p>
          <a:p>
            <a:pPr eaLnBrk="1" hangingPunct="1"/>
            <a:endParaRPr lang="fr-FR" altLang="en-US" dirty="0">
              <a:solidFill>
                <a:srgbClr val="FFFF00"/>
              </a:solidFill>
            </a:endParaRPr>
          </a:p>
          <a:p>
            <a:pPr eaLnBrk="1" hangingPunct="1"/>
            <a:endParaRPr lang="fr-FR" altLang="en-US" dirty="0" smtClean="0">
              <a:solidFill>
                <a:srgbClr val="FFFF00"/>
              </a:solidFill>
            </a:endParaRPr>
          </a:p>
          <a:p>
            <a:pPr eaLnBrk="1" hangingPunct="1"/>
            <a:endParaRPr lang="fr-FR" altLang="en-US" dirty="0">
              <a:solidFill>
                <a:srgbClr val="FFFF00"/>
              </a:solidFill>
            </a:endParaRPr>
          </a:p>
          <a:p>
            <a:pPr eaLnBrk="1" hangingPunct="1"/>
            <a:endParaRPr lang="fr-FR" altLang="en-US" dirty="0" smtClean="0">
              <a:solidFill>
                <a:srgbClr val="FFFF00"/>
              </a:solidFill>
            </a:endParaRPr>
          </a:p>
          <a:p>
            <a:pPr eaLnBrk="1" hangingPunct="1"/>
            <a:endParaRPr lang="fr-FR" altLang="en-US" dirty="0">
              <a:solidFill>
                <a:srgbClr val="FFFF00"/>
              </a:solidFill>
            </a:endParaRPr>
          </a:p>
          <a:p>
            <a:pPr eaLnBrk="1" hangingPunct="1"/>
            <a:endParaRPr lang="fr-FR" altLang="en-US" dirty="0" smtClean="0">
              <a:solidFill>
                <a:srgbClr val="FFFF00"/>
              </a:solidFill>
            </a:endParaRPr>
          </a:p>
          <a:p>
            <a:pPr eaLnBrk="1" hangingPunct="1"/>
            <a:endParaRPr lang="fr-FR" altLang="en-US" dirty="0">
              <a:solidFill>
                <a:srgbClr val="FFFF00"/>
              </a:solidFill>
            </a:endParaRPr>
          </a:p>
          <a:p>
            <a:pPr eaLnBrk="1" hangingPunct="1"/>
            <a:endParaRPr lang="fr-FR" altLang="en-US" dirty="0" smtClean="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1</a:t>
            </a:fld>
            <a:endParaRPr lang="fr-FR" altLang="en-US" b="0" smtClean="0"/>
          </a:p>
        </p:txBody>
      </p:sp>
      <p:sp>
        <p:nvSpPr>
          <p:cNvPr id="9" name="Text Box 7"/>
          <p:cNvSpPr txBox="1">
            <a:spLocks noChangeArrowheads="1"/>
          </p:cNvSpPr>
          <p:nvPr/>
        </p:nvSpPr>
        <p:spPr bwMode="auto">
          <a:xfrm>
            <a:off x="70281" y="31846"/>
            <a:ext cx="8747462" cy="369332"/>
          </a:xfrm>
          <a:prstGeom prst="rect">
            <a:avLst/>
          </a:prstGeom>
          <a:noFill/>
          <a:ln/>
          <a:extLst/>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sz="1800" b="0" dirty="0" err="1" smtClean="0">
                <a:solidFill>
                  <a:srgbClr val="FFFFFF"/>
                </a:solidFill>
              </a:rPr>
              <a:t>University</a:t>
            </a:r>
            <a:r>
              <a:rPr lang="fr-FR" altLang="en-US" sz="1800" b="0" dirty="0" smtClean="0">
                <a:solidFill>
                  <a:srgbClr val="FFFFFF"/>
                </a:solidFill>
              </a:rPr>
              <a:t> center </a:t>
            </a:r>
            <a:r>
              <a:rPr lang="fr-FR" altLang="en-US" sz="1800" b="0" dirty="0" err="1" smtClean="0">
                <a:solidFill>
                  <a:srgbClr val="FFFFFF"/>
                </a:solidFill>
              </a:rPr>
              <a:t>mila</a:t>
            </a:r>
            <a:r>
              <a:rPr lang="fr-FR" altLang="en-US" sz="1800" b="0" dirty="0" smtClean="0">
                <a:solidFill>
                  <a:srgbClr val="FFFFFF"/>
                </a:solidFill>
              </a:rPr>
              <a:t> </a:t>
            </a:r>
            <a:r>
              <a:rPr lang="fr-FR" altLang="en-US" sz="1800" b="0" i="1" u="sng" dirty="0" smtClean="0">
                <a:solidFill>
                  <a:srgbClr val="FFFFFF"/>
                </a:solidFill>
              </a:rPr>
              <a:t>Course</a:t>
            </a:r>
            <a:r>
              <a:rPr lang="fr-FR" altLang="en-US" sz="1800" b="0" dirty="0" smtClean="0">
                <a:solidFill>
                  <a:srgbClr val="FFFFFF"/>
                </a:solidFill>
              </a:rPr>
              <a:t>: </a:t>
            </a:r>
            <a:r>
              <a:rPr lang="fr-FR" altLang="en-US" sz="1800" dirty="0" err="1" smtClean="0">
                <a:solidFill>
                  <a:srgbClr val="FFFFFF"/>
                </a:solidFill>
              </a:rPr>
              <a:t>Reinforced</a:t>
            </a:r>
            <a:r>
              <a:rPr lang="fr-FR" altLang="en-US" sz="1800" dirty="0" smtClean="0">
                <a:solidFill>
                  <a:srgbClr val="FFFFFF"/>
                </a:solidFill>
              </a:rPr>
              <a:t> </a:t>
            </a:r>
            <a:r>
              <a:rPr lang="fr-FR" altLang="en-US" sz="1800" dirty="0" err="1" smtClean="0">
                <a:solidFill>
                  <a:srgbClr val="FFFFFF"/>
                </a:solidFill>
              </a:rPr>
              <a:t>concrete</a:t>
            </a:r>
            <a:r>
              <a:rPr lang="fr-FR" altLang="en-US" sz="1800" dirty="0" smtClean="0">
                <a:solidFill>
                  <a:srgbClr val="FFFFFF"/>
                </a:solidFill>
              </a:rPr>
              <a:t> 2   </a:t>
            </a:r>
            <a:r>
              <a:rPr lang="fr-FR" altLang="en-US" sz="1800" dirty="0" err="1" smtClean="0">
                <a:solidFill>
                  <a:srgbClr val="FFFFFF"/>
                </a:solidFill>
              </a:rPr>
              <a:t>Chapter</a:t>
            </a:r>
            <a:r>
              <a:rPr lang="fr-FR" altLang="en-US" sz="1800" dirty="0" smtClean="0">
                <a:solidFill>
                  <a:srgbClr val="FFFFFF"/>
                </a:solidFill>
              </a:rPr>
              <a:t> 03: composite </a:t>
            </a:r>
            <a:r>
              <a:rPr lang="fr-FR" altLang="en-US" sz="1800" dirty="0" err="1" smtClean="0">
                <a:solidFill>
                  <a:srgbClr val="FFFFFF"/>
                </a:solidFill>
              </a:rPr>
              <a:t>bending</a:t>
            </a:r>
            <a:endParaRPr lang="fr-FR" altLang="en-US" sz="1800" dirty="0">
              <a:solidFill>
                <a:srgbClr val="FFFFFF"/>
              </a:solidFill>
            </a:endParaRPr>
          </a:p>
        </p:txBody>
      </p:sp>
      <p:sp>
        <p:nvSpPr>
          <p:cNvPr id="10" name="Rectangle 43"/>
          <p:cNvSpPr>
            <a:spLocks noChangeArrowheads="1"/>
          </p:cNvSpPr>
          <p:nvPr/>
        </p:nvSpPr>
        <p:spPr bwMode="auto">
          <a:xfrm>
            <a:off x="179512" y="548679"/>
            <a:ext cx="8732713"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lnSpc>
                <a:spcPct val="150000"/>
              </a:lnSpc>
            </a:pPr>
            <a:r>
              <a:rPr lang="en-US" altLang="en-US" sz="2000" u="sng" dirty="0">
                <a:solidFill>
                  <a:srgbClr val="FFFF00"/>
                </a:solidFill>
              </a:rPr>
              <a:t> Definition: (Recall RDM): </a:t>
            </a:r>
            <a:r>
              <a:rPr lang="en-US" altLang="en-US" sz="2000" b="0" dirty="0">
                <a:solidFill>
                  <a:schemeClr val="tx1"/>
                </a:solidFill>
              </a:rPr>
              <a:t>Composite bending arises from the combined action of bending due to lateral loading (</a:t>
            </a:r>
            <a:r>
              <a:rPr lang="en-US" altLang="en-US" sz="2000" b="0" dirty="0">
                <a:solidFill>
                  <a:srgbClr val="FF0000"/>
                </a:solidFill>
              </a:rPr>
              <a:t>simple bending</a:t>
            </a:r>
            <a:r>
              <a:rPr lang="en-US" altLang="en-US" sz="2000" b="0" dirty="0">
                <a:solidFill>
                  <a:schemeClr val="tx1"/>
                </a:solidFill>
              </a:rPr>
              <a:t>) and an axial force (</a:t>
            </a:r>
            <a:r>
              <a:rPr lang="en-US" altLang="en-US" sz="2000" b="0" dirty="0">
                <a:solidFill>
                  <a:srgbClr val="FF0000"/>
                </a:solidFill>
              </a:rPr>
              <a:t>tension or compression</a:t>
            </a:r>
            <a:r>
              <a:rPr lang="en-US" altLang="en-US" sz="2000" b="0" dirty="0">
                <a:solidFill>
                  <a:schemeClr val="tx1"/>
                </a:solidFill>
              </a:rPr>
              <a:t>) or only the effect of a </a:t>
            </a:r>
            <a:r>
              <a:rPr lang="en-US" altLang="en-US" sz="2000" b="0" dirty="0">
                <a:solidFill>
                  <a:srgbClr val="FF0000"/>
                </a:solidFill>
              </a:rPr>
              <a:t>normal force acting eccentrically </a:t>
            </a:r>
            <a:r>
              <a:rPr lang="en-US" altLang="en-US" sz="2000" b="0" dirty="0">
                <a:solidFill>
                  <a:schemeClr val="tx1"/>
                </a:solidFill>
              </a:rPr>
              <a:t>with respect to the mean axis of the element. We will consider that a beam is subjected to composite bending when the elements of reduction of the torque of the internal cohesion forces reduce to</a:t>
            </a:r>
            <a:r>
              <a:rPr lang="fr-FR" sz="2000" b="0" dirty="0" smtClean="0">
                <a:solidFill>
                  <a:schemeClr val="tx1"/>
                </a:solidFill>
              </a:rPr>
              <a:t>N :</a:t>
            </a:r>
          </a:p>
          <a:p>
            <a:pPr marL="0" indent="0" algn="just"/>
            <a:r>
              <a:rPr lang="fr-FR" sz="2000" b="0" dirty="0">
                <a:solidFill>
                  <a:srgbClr val="FF0000"/>
                </a:solidFill>
              </a:rPr>
              <a:t>N</a:t>
            </a:r>
            <a:r>
              <a:rPr lang="fr-FR" sz="2000" b="0" dirty="0" smtClean="0">
                <a:solidFill>
                  <a:schemeClr val="tx1"/>
                </a:solidFill>
              </a:rPr>
              <a:t>  </a:t>
            </a:r>
            <a:r>
              <a:rPr lang="fr-FR" sz="2000" b="0" dirty="0" smtClean="0">
                <a:solidFill>
                  <a:srgbClr val="FFFFFF"/>
                </a:solidFill>
              </a:rPr>
              <a:t>normal force,</a:t>
            </a:r>
          </a:p>
          <a:p>
            <a:pPr marL="0" indent="0" algn="just">
              <a:tabLst/>
            </a:pPr>
            <a:r>
              <a:rPr lang="fr-FR" sz="2000" dirty="0" smtClean="0">
                <a:solidFill>
                  <a:srgbClr val="FF0000"/>
                </a:solidFill>
              </a:rPr>
              <a:t>T</a:t>
            </a:r>
            <a:r>
              <a:rPr lang="fr-FR" sz="2000" dirty="0" smtClean="0">
                <a:solidFill>
                  <a:srgbClr val="FFFFFF"/>
                </a:solidFill>
              </a:rPr>
              <a:t> </a:t>
            </a:r>
            <a:r>
              <a:rPr lang="fr-FR" sz="2000" b="0" dirty="0">
                <a:solidFill>
                  <a:srgbClr val="FFFFFF"/>
                </a:solidFill>
              </a:rPr>
              <a:t>: the </a:t>
            </a:r>
            <a:r>
              <a:rPr lang="fr-FR" sz="2000" b="0" dirty="0" err="1">
                <a:solidFill>
                  <a:srgbClr val="FFFFFF"/>
                </a:solidFill>
              </a:rPr>
              <a:t>shear</a:t>
            </a:r>
            <a:r>
              <a:rPr lang="fr-FR" sz="2000" b="0" dirty="0">
                <a:solidFill>
                  <a:srgbClr val="FFFFFF"/>
                </a:solidFill>
              </a:rPr>
              <a:t> force</a:t>
            </a:r>
          </a:p>
          <a:p>
            <a:pPr marL="0" indent="0" algn="just">
              <a:tabLst/>
            </a:pPr>
            <a:r>
              <a:rPr lang="fr-FR" sz="2000" dirty="0" smtClean="0">
                <a:solidFill>
                  <a:srgbClr val="FF0000"/>
                </a:solidFill>
              </a:rPr>
              <a:t>M</a:t>
            </a:r>
            <a:r>
              <a:rPr lang="fr-FR" sz="2000" dirty="0" smtClean="0">
                <a:solidFill>
                  <a:srgbClr val="FFFFFF"/>
                </a:solidFill>
              </a:rPr>
              <a:t> </a:t>
            </a:r>
            <a:r>
              <a:rPr lang="fr-FR" sz="2000" b="0" dirty="0" err="1" smtClean="0">
                <a:solidFill>
                  <a:srgbClr val="FFFFFF"/>
                </a:solidFill>
              </a:rPr>
              <a:t>bending</a:t>
            </a:r>
            <a:r>
              <a:rPr lang="fr-FR" sz="2000" b="0" dirty="0" smtClean="0">
                <a:solidFill>
                  <a:srgbClr val="FFFFFF"/>
                </a:solidFill>
              </a:rPr>
              <a:t> moment</a:t>
            </a:r>
            <a:endParaRPr lang="fr-FR" sz="2000" b="0" dirty="0" smtClean="0">
              <a:solidFill>
                <a:srgbClr val="FF0000"/>
              </a:solidFill>
            </a:endParaRPr>
          </a:p>
          <a:p>
            <a:pPr marL="0" indent="0" algn="just">
              <a:lnSpc>
                <a:spcPct val="150000"/>
              </a:lnSpc>
              <a:tabLst/>
            </a:pPr>
            <a:r>
              <a:rPr lang="en-US" sz="2000" b="0" dirty="0">
                <a:solidFill>
                  <a:schemeClr val="tx1"/>
                </a:solidFill>
              </a:rPr>
              <a:t>The system formed by the bending moment (M) and the normal force (N) can be replaced by a single equivalent force (N) applied at point (C) called the point of application or </a:t>
            </a:r>
            <a:r>
              <a:rPr lang="en-US" sz="2000" b="0" dirty="0">
                <a:solidFill>
                  <a:srgbClr val="FF0000"/>
                </a:solidFill>
              </a:rPr>
              <a:t>center of pressure</a:t>
            </a:r>
            <a:r>
              <a:rPr lang="en-US" sz="2000" b="0" dirty="0">
                <a:solidFill>
                  <a:schemeClr val="tx1"/>
                </a:solidFill>
              </a:rPr>
              <a:t>. Therefore, we replace (M, N) → N at the center of pressure such that the distance GC = e.</a:t>
            </a:r>
          </a:p>
          <a:p>
            <a:pPr marL="0" indent="0" algn="just">
              <a:lnSpc>
                <a:spcPct val="150000"/>
              </a:lnSpc>
              <a:tabLst/>
            </a:pPr>
            <a:r>
              <a:rPr lang="en-US" sz="2000" b="0" dirty="0" smtClean="0">
                <a:solidFill>
                  <a:schemeClr val="tx1"/>
                </a:solidFill>
              </a:rPr>
              <a:t>                              G</a:t>
            </a:r>
            <a:r>
              <a:rPr lang="en-US" sz="2000" b="0" dirty="0">
                <a:solidFill>
                  <a:schemeClr val="tx1"/>
                </a:solidFill>
              </a:rPr>
              <a:t>: the center of </a:t>
            </a:r>
            <a:r>
              <a:rPr lang="en-US" sz="2000" b="0" dirty="0" smtClean="0">
                <a:solidFill>
                  <a:schemeClr val="tx1"/>
                </a:solidFill>
              </a:rPr>
              <a:t>gravity</a:t>
            </a:r>
            <a:r>
              <a:rPr lang="fr-FR" sz="2000" b="0" dirty="0" smtClean="0">
                <a:solidFill>
                  <a:schemeClr val="tx1"/>
                </a:solidFill>
              </a:rPr>
              <a:t>                                G: le centre de</a:t>
            </a:r>
            <a:endParaRPr lang="fr-FR" sz="2000" b="0" dirty="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smtClean="0">
              <a:solidFill>
                <a:schemeClr val="tx1"/>
              </a:solidFill>
            </a:endParaRPr>
          </a:p>
          <a:p>
            <a:pPr marL="0" indent="0" algn="just">
              <a:tabLst/>
            </a:pPr>
            <a:endParaRPr lang="fr-FR" sz="2000" b="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3841" y="3092883"/>
            <a:ext cx="1772668" cy="1097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6431" y="3068960"/>
            <a:ext cx="2232248"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l="53787" t="59038"/>
          <a:stretch/>
        </p:blipFill>
        <p:spPr bwMode="auto">
          <a:xfrm>
            <a:off x="326257" y="6080443"/>
            <a:ext cx="1703487" cy="591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p:cNvGrpSpPr/>
          <p:nvPr/>
        </p:nvGrpSpPr>
        <p:grpSpPr>
          <a:xfrm>
            <a:off x="4788024" y="5661248"/>
            <a:ext cx="4029719" cy="1005806"/>
            <a:chOff x="4788024" y="5661248"/>
            <a:chExt cx="4029719" cy="1005806"/>
          </a:xfrm>
        </p:grpSpPr>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8024" y="5661248"/>
              <a:ext cx="4029719" cy="10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bwMode="auto">
            <a:xfrm>
              <a:off x="5625487" y="5877272"/>
              <a:ext cx="288032" cy="144016"/>
            </a:xfrm>
            <a:prstGeom prst="rect">
              <a:avLst/>
            </a:prstGeom>
            <a:solidFill>
              <a:schemeClr val="tx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rPr>
                <a:t>0</a:t>
              </a:r>
              <a:endParaRPr kumimoji="0" lang="en-US" sz="1800" b="0" i="0" u="none" strike="noStrike" cap="none" normalizeH="0" baseline="0" dirty="0" smtClean="0">
                <a:ln>
                  <a:noFill/>
                </a:ln>
                <a:solidFill>
                  <a:schemeClr val="tx1"/>
                </a:solidFill>
                <a:effectLst/>
                <a:latin typeface="Arial" pitchFamily="34" charset="0"/>
              </a:endParaRPr>
            </a:p>
          </p:txBody>
        </p:sp>
      </p:grpSp>
    </p:spTree>
    <p:extLst>
      <p:ext uri="{BB962C8B-B14F-4D97-AF65-F5344CB8AC3E}">
        <p14:creationId xmlns:p14="http://schemas.microsoft.com/office/powerpoint/2010/main" val="3953505573"/>
      </p:ext>
    </p:extLst>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696744"/>
          </a:xfrm>
          <a:prstGeom prst="rect">
            <a:avLst/>
          </a:prstGeom>
          <a:ln>
            <a:solidFill>
              <a:schemeClr val="accent1"/>
            </a:solidFill>
          </a:ln>
        </p:spPr>
        <p:txBody>
          <a:bodyPr/>
          <a:lstStyle/>
          <a:p>
            <a:pPr algn="just">
              <a:lnSpc>
                <a:spcPct val="150000"/>
              </a:lnSpc>
            </a:pPr>
            <a:r>
              <a:rPr lang="en-US" sz="2000" dirty="0"/>
              <a:t>MBC: </a:t>
            </a:r>
            <a:r>
              <a:rPr lang="en-US" sz="2000" dirty="0">
                <a:solidFill>
                  <a:srgbClr val="FF0000"/>
                </a:solidFill>
              </a:rPr>
              <a:t>The moment MBC </a:t>
            </a:r>
            <a:r>
              <a:rPr lang="en-US" sz="2000" dirty="0"/>
              <a:t>corresponds to the bending moment that needs to be applied to the section for it to be </a:t>
            </a:r>
            <a:r>
              <a:rPr lang="en-US" sz="2000" dirty="0">
                <a:solidFill>
                  <a:srgbClr val="FF0000"/>
                </a:solidFill>
              </a:rPr>
              <a:t>fully compressed (Pivot C</a:t>
            </a:r>
            <a:r>
              <a:rPr lang="en-US" sz="2000" dirty="0" smtClean="0">
                <a:solidFill>
                  <a:srgbClr val="FF0000"/>
                </a:solidFill>
              </a:rPr>
              <a:t>).</a:t>
            </a:r>
          </a:p>
          <a:p>
            <a:pPr algn="just">
              <a:lnSpc>
                <a:spcPct val="150000"/>
              </a:lnSpc>
            </a:pPr>
            <a:r>
              <a:rPr lang="fr-FR" sz="2000" dirty="0" smtClean="0"/>
              <a:t>So </a:t>
            </a:r>
            <a:r>
              <a:rPr lang="fr-FR" sz="2000" dirty="0" err="1" smtClean="0"/>
              <a:t>we</a:t>
            </a:r>
            <a:r>
              <a:rPr lang="fr-FR" sz="2000" dirty="0" smtClean="0"/>
              <a:t> have:                                             </a:t>
            </a:r>
            <a:r>
              <a:rPr lang="fr-FR" sz="2000" dirty="0" err="1" smtClean="0"/>
              <a:t>when</a:t>
            </a:r>
            <a:r>
              <a:rPr lang="fr-FR" sz="2000" dirty="0" smtClean="0"/>
              <a:t>:</a:t>
            </a:r>
            <a:endParaRPr lang="fr-FR" sz="2000" dirty="0"/>
          </a:p>
          <a:p>
            <a:pPr algn="just">
              <a:lnSpc>
                <a:spcPct val="150000"/>
              </a:lnSpc>
            </a:pPr>
            <a:r>
              <a:rPr lang="en-US" sz="2000" dirty="0"/>
              <a:t>In practice, it is sufficient to calculate the reduced moment of the section and compare it to the value of </a:t>
            </a:r>
            <a:r>
              <a:rPr lang="en-US" sz="2000" dirty="0" err="1" smtClean="0"/>
              <a:t>μ</a:t>
            </a:r>
            <a:r>
              <a:rPr lang="en-US" sz="1600" dirty="0" err="1" smtClean="0"/>
              <a:t>BC</a:t>
            </a:r>
            <a:r>
              <a:rPr lang="en-US" sz="2000" dirty="0" smtClean="0"/>
              <a:t> </a:t>
            </a:r>
            <a:r>
              <a:rPr lang="en-US" sz="2000" dirty="0"/>
              <a:t>to determine whether the section is fully or partially compressed. This can be expressed as:</a:t>
            </a:r>
            <a:endParaRPr lang="fr-FR" sz="2000" dirty="0"/>
          </a:p>
          <a:p>
            <a:pPr algn="just">
              <a:lnSpc>
                <a:spcPct val="150000"/>
              </a:lnSpc>
            </a:pPr>
            <a:endParaRPr lang="fr-FR" sz="2000" dirty="0" smtClean="0"/>
          </a:p>
          <a:p>
            <a:pPr algn="just">
              <a:lnSpc>
                <a:spcPct val="150000"/>
              </a:lnSpc>
            </a:pPr>
            <a:endParaRPr lang="fr-FR" sz="2000" dirty="0"/>
          </a:p>
          <a:p>
            <a:pPr algn="just">
              <a:lnSpc>
                <a:spcPct val="150000"/>
              </a:lnSpc>
            </a:pPr>
            <a:r>
              <a:rPr lang="en-US" sz="2000" dirty="0"/>
              <a:t>In the formulas we just applied, the moment </a:t>
            </a:r>
            <a:r>
              <a:rPr lang="en-US" sz="2000" dirty="0">
                <a:solidFill>
                  <a:srgbClr val="FF0000"/>
                </a:solidFill>
              </a:rPr>
              <a:t>MUA</a:t>
            </a:r>
            <a:r>
              <a:rPr lang="en-US" sz="2000" dirty="0"/>
              <a:t> is calculated with respect to the </a:t>
            </a:r>
            <a:r>
              <a:rPr lang="en-US" sz="2000" dirty="0">
                <a:solidFill>
                  <a:srgbClr val="FF0000"/>
                </a:solidFill>
              </a:rPr>
              <a:t>center of gravity (C.O.G.) </a:t>
            </a:r>
            <a:r>
              <a:rPr lang="en-US" sz="2000" dirty="0"/>
              <a:t>However, when determining the </a:t>
            </a:r>
            <a:r>
              <a:rPr lang="en-US" sz="2000" dirty="0" smtClean="0"/>
              <a:t>moment </a:t>
            </a:r>
            <a:r>
              <a:rPr lang="fr-FR" sz="2000" dirty="0" smtClean="0">
                <a:solidFill>
                  <a:srgbClr val="FF0000"/>
                </a:solidFill>
              </a:rPr>
              <a:t>Mu</a:t>
            </a:r>
            <a:r>
              <a:rPr lang="fr-FR" sz="2000" dirty="0">
                <a:solidFill>
                  <a:srgbClr val="FF0000"/>
                </a:solidFill>
              </a:rPr>
              <a:t>=(e</a:t>
            </a:r>
            <a:r>
              <a:rPr lang="fr-FR" sz="1400" dirty="0">
                <a:solidFill>
                  <a:srgbClr val="FF0000"/>
                </a:solidFill>
              </a:rPr>
              <a:t>1</a:t>
            </a:r>
            <a:r>
              <a:rPr lang="fr-FR" sz="2000" dirty="0">
                <a:solidFill>
                  <a:srgbClr val="FF0000"/>
                </a:solidFill>
              </a:rPr>
              <a:t>+e</a:t>
            </a:r>
            <a:r>
              <a:rPr lang="fr-FR" sz="1400" dirty="0">
                <a:solidFill>
                  <a:srgbClr val="FF0000"/>
                </a:solidFill>
              </a:rPr>
              <a:t>2</a:t>
            </a:r>
            <a:r>
              <a:rPr lang="fr-FR" sz="2000" dirty="0">
                <a:solidFill>
                  <a:srgbClr val="FF0000"/>
                </a:solidFill>
              </a:rPr>
              <a:t>)Nu</a:t>
            </a:r>
            <a:r>
              <a:rPr lang="fr-FR" sz="2000" dirty="0"/>
              <a:t>, </a:t>
            </a:r>
            <a:r>
              <a:rPr lang="en-US" sz="2000" dirty="0"/>
              <a:t>it is a moment calculated with respect to the </a:t>
            </a:r>
            <a:r>
              <a:rPr lang="en-US" sz="2000" dirty="0">
                <a:solidFill>
                  <a:srgbClr val="FF0000"/>
                </a:solidFill>
              </a:rPr>
              <a:t>C.O.G. of the concrete section alone</a:t>
            </a:r>
            <a:r>
              <a:rPr lang="en-US" sz="2000" dirty="0"/>
              <a:t>. Therefore, it is imperative to calculate </a:t>
            </a:r>
            <a:r>
              <a:rPr lang="en-US" sz="2000" dirty="0">
                <a:solidFill>
                  <a:srgbClr val="FF0000"/>
                </a:solidFill>
              </a:rPr>
              <a:t>MUA</a:t>
            </a:r>
            <a:r>
              <a:rPr lang="en-US" sz="2000" dirty="0"/>
              <a:t> with respect to the </a:t>
            </a:r>
            <a:r>
              <a:rPr lang="en-US" sz="2000" dirty="0">
                <a:solidFill>
                  <a:srgbClr val="FF0000"/>
                </a:solidFill>
              </a:rPr>
              <a:t>C.O.G. of the reinforcement.</a:t>
            </a:r>
            <a:endParaRPr lang="fr-FR" sz="2000" dirty="0">
              <a:solidFill>
                <a:srgbClr val="FF0000"/>
              </a:solidFill>
            </a:endParaRPr>
          </a:p>
          <a:p>
            <a:pPr algn="just"/>
            <a:r>
              <a:rPr lang="en-US" sz="2000" dirty="0"/>
              <a:t>In the case of a rectangular section, we have</a:t>
            </a:r>
            <a:r>
              <a:rPr lang="en-US" sz="2000" dirty="0" smtClean="0"/>
              <a:t>:</a:t>
            </a:r>
          </a:p>
          <a:p>
            <a:pPr algn="just"/>
            <a:r>
              <a:rPr lang="fr-FR" sz="2000" dirty="0" smtClean="0"/>
              <a:t>Nu </a:t>
            </a:r>
            <a:r>
              <a:rPr lang="en-US" sz="2000" dirty="0"/>
              <a:t>being caught with his sign.</a:t>
            </a:r>
            <a:endParaRPr lang="fr-FR" sz="2000" dirty="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10</a:t>
            </a:fld>
            <a:endParaRPr lang="fr-BE" dirty="0">
              <a:solidFill>
                <a:srgbClr val="FFFFFF"/>
              </a:solidFill>
            </a:endParaRPr>
          </a:p>
        </p:txBody>
      </p:sp>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6027" y="1009211"/>
            <a:ext cx="2564656" cy="43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42703" y="1009211"/>
            <a:ext cx="2841293" cy="460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10315" y="6078726"/>
            <a:ext cx="1692030" cy="374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3"/>
          <p:cNvPicPr>
            <a:picLocks noChangeAspect="1" noChangeArrowheads="1"/>
          </p:cNvPicPr>
          <p:nvPr/>
        </p:nvPicPr>
        <p:blipFill rotWithShape="1">
          <a:blip r:embed="rId6">
            <a:extLst>
              <a:ext uri="{28A0092B-C50C-407E-A947-70E740481C1C}">
                <a14:useLocalDpi xmlns:a14="http://schemas.microsoft.com/office/drawing/2010/main" val="0"/>
              </a:ext>
            </a:extLst>
          </a:blip>
          <a:srcRect t="7828" b="7561"/>
          <a:stretch/>
        </p:blipFill>
        <p:spPr bwMode="auto">
          <a:xfrm>
            <a:off x="7164288" y="5868216"/>
            <a:ext cx="1587942" cy="795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3883" y="2381702"/>
            <a:ext cx="3384376" cy="15079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20881149"/>
      </p:ext>
    </p:extLst>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696744"/>
          </a:xfrm>
          <a:prstGeom prst="rect">
            <a:avLst/>
          </a:prstGeom>
          <a:ln>
            <a:solidFill>
              <a:schemeClr val="accent1"/>
            </a:solidFill>
          </a:ln>
        </p:spPr>
        <p:txBody>
          <a:bodyPr/>
          <a:lstStyle/>
          <a:p>
            <a:pPr algn="just">
              <a:lnSpc>
                <a:spcPct val="150000"/>
              </a:lnSpc>
            </a:pPr>
            <a:endParaRPr lang="fr-FR" sz="2000" b="1" u="sng" dirty="0" smtClean="0">
              <a:solidFill>
                <a:srgbClr val="FF6600"/>
              </a:solidFill>
            </a:endParaRPr>
          </a:p>
          <a:p>
            <a:pPr algn="just">
              <a:lnSpc>
                <a:spcPct val="150000"/>
              </a:lnSpc>
            </a:pPr>
            <a:endParaRPr lang="fr-FR" sz="2000" b="1" u="sng" dirty="0">
              <a:solidFill>
                <a:srgbClr val="FF6600"/>
              </a:solidFill>
            </a:endParaRPr>
          </a:p>
          <a:p>
            <a:pPr algn="just">
              <a:lnSpc>
                <a:spcPct val="150000"/>
              </a:lnSpc>
            </a:pPr>
            <a:r>
              <a:rPr lang="fr-FR" sz="2000" dirty="0" smtClean="0"/>
              <a:t>On pose :</a:t>
            </a:r>
          </a:p>
          <a:p>
            <a:pPr algn="just">
              <a:lnSpc>
                <a:spcPct val="150000"/>
              </a:lnSpc>
            </a:pPr>
            <a:endParaRPr lang="fr-FR" sz="2000" dirty="0"/>
          </a:p>
          <a:p>
            <a:pPr algn="just">
              <a:lnSpc>
                <a:spcPct val="150000"/>
              </a:lnSpc>
            </a:pPr>
            <a:endParaRPr lang="fr-FR" sz="2000" dirty="0" smtClean="0"/>
          </a:p>
          <a:p>
            <a:pPr algn="just">
              <a:lnSpc>
                <a:spcPct val="150000"/>
              </a:lnSpc>
            </a:pPr>
            <a:r>
              <a:rPr lang="en-US" sz="2000" dirty="0"/>
              <a:t>These equations are the Equilibrium Equations of a cross-section subjected to simple bending by a bending moment </a:t>
            </a:r>
            <a:r>
              <a:rPr lang="en-US" sz="2000" dirty="0" smtClean="0"/>
              <a:t>MA</a:t>
            </a:r>
          </a:p>
          <a:p>
            <a:pPr algn="just">
              <a:lnSpc>
                <a:spcPct val="150000"/>
              </a:lnSpc>
            </a:pPr>
            <a:r>
              <a:rPr lang="fr-FR" sz="2000" dirty="0">
                <a:solidFill>
                  <a:srgbClr val="FFC000"/>
                </a:solidFill>
              </a:rPr>
              <a:t>III.2.2. </a:t>
            </a:r>
            <a:r>
              <a:rPr lang="fr-FR" sz="2000" dirty="0" err="1">
                <a:solidFill>
                  <a:srgbClr val="FFC000"/>
                </a:solidFill>
              </a:rPr>
              <a:t>Reinforcement</a:t>
            </a:r>
            <a:r>
              <a:rPr lang="fr-FR" sz="2000" dirty="0">
                <a:solidFill>
                  <a:srgbClr val="FFC000"/>
                </a:solidFill>
              </a:rPr>
              <a:t> </a:t>
            </a:r>
            <a:r>
              <a:rPr lang="fr-FR" sz="2000" dirty="0" err="1">
                <a:solidFill>
                  <a:srgbClr val="FFC000"/>
                </a:solidFill>
              </a:rPr>
              <a:t>Calculation</a:t>
            </a:r>
            <a:r>
              <a:rPr lang="fr-FR" sz="2000" dirty="0" smtClean="0">
                <a:solidFill>
                  <a:srgbClr val="FFC000"/>
                </a:solidFill>
              </a:rPr>
              <a:t>:</a:t>
            </a:r>
          </a:p>
          <a:p>
            <a:pPr marL="342900" indent="-342900" algn="just">
              <a:lnSpc>
                <a:spcPct val="150000"/>
              </a:lnSpc>
              <a:buFont typeface="Arial" panose="020B0604020202020204" pitchFamily="34" charset="0"/>
              <a:buChar char="•"/>
            </a:pPr>
            <a:r>
              <a:rPr lang="en-US" sz="2000" dirty="0"/>
              <a:t>Calculate the moment MA </a:t>
            </a:r>
            <a:r>
              <a:rPr lang="en-US" sz="2000" dirty="0" smtClean="0"/>
              <a:t>with </a:t>
            </a:r>
            <a:r>
              <a:rPr lang="en-US" sz="2000" dirty="0"/>
              <a:t>respect to the tensile </a:t>
            </a:r>
            <a:r>
              <a:rPr lang="en-US" sz="2000" dirty="0" smtClean="0"/>
              <a:t>reinforcement</a:t>
            </a:r>
          </a:p>
          <a:p>
            <a:pPr marL="342900" indent="-342900" algn="just">
              <a:lnSpc>
                <a:spcPct val="150000"/>
              </a:lnSpc>
              <a:buFont typeface="Arial" panose="020B0604020202020204" pitchFamily="34" charset="0"/>
              <a:buChar char="•"/>
            </a:pPr>
            <a:r>
              <a:rPr lang="en-US" sz="2000" dirty="0"/>
              <a:t>Calculate the reinforcement areas S and S' for simple bending</a:t>
            </a:r>
            <a:r>
              <a:rPr lang="en-US" sz="2000" dirty="0" smtClean="0"/>
              <a:t>.</a:t>
            </a:r>
          </a:p>
          <a:p>
            <a:pPr marL="342900" indent="-342900" algn="just">
              <a:lnSpc>
                <a:spcPct val="150000"/>
              </a:lnSpc>
              <a:buFont typeface="Arial" panose="020B0604020202020204" pitchFamily="34" charset="0"/>
              <a:buChar char="•"/>
            </a:pPr>
            <a:r>
              <a:rPr lang="en-US" sz="2000" dirty="0"/>
              <a:t>Return to combined bending with the reinforcement areas As and As</a:t>
            </a:r>
            <a:r>
              <a:rPr lang="en-US" sz="2000" dirty="0" smtClean="0"/>
              <a:t>'.</a:t>
            </a:r>
          </a:p>
          <a:p>
            <a:pPr marL="342900" indent="-342900" algn="just">
              <a:lnSpc>
                <a:spcPct val="150000"/>
              </a:lnSpc>
              <a:buFont typeface="Arial" panose="020B0604020202020204" pitchFamily="34" charset="0"/>
              <a:buChar char="•"/>
            </a:pPr>
            <a:r>
              <a:rPr lang="en-US" sz="2000" dirty="0"/>
              <a:t>Compression (N&gt;0) =&gt; Reduction of the tensile reinforcement area found in simple bending</a:t>
            </a:r>
            <a:r>
              <a:rPr lang="en-US" sz="2000" dirty="0" smtClean="0"/>
              <a:t>.</a:t>
            </a:r>
          </a:p>
          <a:p>
            <a:pPr algn="just">
              <a:lnSpc>
                <a:spcPct val="150000"/>
              </a:lnSpc>
            </a:pPr>
            <a:r>
              <a:rPr lang="fr-FR" sz="2000" dirty="0" smtClean="0"/>
              <a:t>• </a:t>
            </a:r>
            <a:r>
              <a:rPr lang="en-US" sz="2000" dirty="0"/>
              <a:t>Tension (N&lt;0) =&gt; Increase in the tensile reinforcement area found in simple bending.</a:t>
            </a:r>
            <a:endParaRPr lang="fr-FR" sz="2000" dirty="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11</a:t>
            </a:fld>
            <a:endParaRPr lang="fr-BE" dirty="0">
              <a:solidFill>
                <a:srgbClr val="FFFFFF"/>
              </a:solidFill>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952" y="116632"/>
            <a:ext cx="4388437" cy="904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p:cNvGrpSpPr/>
          <p:nvPr/>
        </p:nvGrpSpPr>
        <p:grpSpPr>
          <a:xfrm>
            <a:off x="214282" y="1442310"/>
            <a:ext cx="4320480" cy="970384"/>
            <a:chOff x="214282" y="1442310"/>
            <a:chExt cx="4320480" cy="970384"/>
          </a:xfrm>
        </p:grpSpPr>
        <p:grpSp>
          <p:nvGrpSpPr>
            <p:cNvPr id="3" name="Group 2"/>
            <p:cNvGrpSpPr/>
            <p:nvPr/>
          </p:nvGrpSpPr>
          <p:grpSpPr>
            <a:xfrm>
              <a:off x="214282" y="1442310"/>
              <a:ext cx="4320480" cy="970384"/>
              <a:chOff x="214282" y="1442310"/>
              <a:chExt cx="4320480" cy="970384"/>
            </a:xfrm>
          </p:grpSpPr>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1442310"/>
                <a:ext cx="4320480" cy="970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827584" y="2021431"/>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grpSp>
        <p:sp>
          <p:nvSpPr>
            <p:cNvPr id="10" name="TextBox 9"/>
            <p:cNvSpPr txBox="1"/>
            <p:nvPr/>
          </p:nvSpPr>
          <p:spPr>
            <a:xfrm>
              <a:off x="877143" y="1599238"/>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grpSp>
      <p:grpSp>
        <p:nvGrpSpPr>
          <p:cNvPr id="7" name="Group 6"/>
          <p:cNvGrpSpPr/>
          <p:nvPr/>
        </p:nvGrpSpPr>
        <p:grpSpPr>
          <a:xfrm>
            <a:off x="4716016" y="116632"/>
            <a:ext cx="4282503" cy="2224053"/>
            <a:chOff x="4716016" y="116632"/>
            <a:chExt cx="4282503" cy="2224053"/>
          </a:xfrm>
        </p:grpSpPr>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016" y="116632"/>
              <a:ext cx="4282503" cy="222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5652120" y="1988840"/>
              <a:ext cx="216024" cy="261610"/>
            </a:xfrm>
            <a:prstGeom prst="rect">
              <a:avLst/>
            </a:prstGeom>
            <a:noFill/>
          </p:spPr>
          <p:txBody>
            <a:bodyPr wrap="square" rtlCol="0">
              <a:spAutoFit/>
            </a:bodyPr>
            <a:lstStyle/>
            <a:p>
              <a:r>
                <a:rPr lang="fr-FR" sz="1100" dirty="0" smtClean="0">
                  <a:solidFill>
                    <a:schemeClr val="bg2"/>
                  </a:solidFill>
                </a:rPr>
                <a:t>S</a:t>
              </a:r>
              <a:endParaRPr lang="fr-FR" sz="1100" dirty="0">
                <a:solidFill>
                  <a:schemeClr val="bg2"/>
                </a:solidFill>
              </a:endParaRPr>
            </a:p>
          </p:txBody>
        </p:sp>
        <p:sp>
          <p:nvSpPr>
            <p:cNvPr id="13" name="TextBox 12"/>
            <p:cNvSpPr txBox="1"/>
            <p:nvPr/>
          </p:nvSpPr>
          <p:spPr>
            <a:xfrm>
              <a:off x="5652120" y="692696"/>
              <a:ext cx="216024" cy="261610"/>
            </a:xfrm>
            <a:prstGeom prst="rect">
              <a:avLst/>
            </a:prstGeom>
            <a:noFill/>
          </p:spPr>
          <p:txBody>
            <a:bodyPr wrap="square" rtlCol="0">
              <a:spAutoFit/>
            </a:bodyPr>
            <a:lstStyle/>
            <a:p>
              <a:r>
                <a:rPr lang="fr-FR" sz="1100" dirty="0" smtClean="0">
                  <a:solidFill>
                    <a:schemeClr val="bg2"/>
                  </a:solidFill>
                </a:rPr>
                <a:t>S</a:t>
              </a:r>
              <a:endParaRPr lang="fr-FR" sz="1100" dirty="0">
                <a:solidFill>
                  <a:schemeClr val="bg2"/>
                </a:solidFill>
              </a:endParaRPr>
            </a:p>
          </p:txBody>
        </p:sp>
      </p:grpSp>
      <p:grpSp>
        <p:nvGrpSpPr>
          <p:cNvPr id="8" name="Group 7"/>
          <p:cNvGrpSpPr/>
          <p:nvPr/>
        </p:nvGrpSpPr>
        <p:grpSpPr>
          <a:xfrm>
            <a:off x="7640550" y="3789040"/>
            <a:ext cx="1299134" cy="1041159"/>
            <a:chOff x="6916278" y="4003231"/>
            <a:chExt cx="1299134" cy="1041159"/>
          </a:xfrm>
        </p:grpSpPr>
        <p:pic>
          <p:nvPicPr>
            <p:cNvPr id="205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16278" y="4003231"/>
              <a:ext cx="1299134" cy="1041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7152994" y="4156871"/>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sp>
          <p:nvSpPr>
            <p:cNvPr id="16" name="TextBox 15"/>
            <p:cNvSpPr txBox="1"/>
            <p:nvPr/>
          </p:nvSpPr>
          <p:spPr>
            <a:xfrm>
              <a:off x="7147364" y="4624006"/>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grpSp>
      <p:sp>
        <p:nvSpPr>
          <p:cNvPr id="9"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smtClean="0">
                <a:ln>
                  <a:noFill/>
                </a:ln>
                <a:solidFill>
                  <a:schemeClr val="tx1"/>
                </a:solidFill>
                <a:effectLst/>
                <a:latin typeface="Arial" panose="020B0604020202020204" pitchFamily="34" charset="0"/>
              </a:rPr>
              <a:t>Compression (N&gt;0) =&gt; Reduction of the tensile reinforcement area found in simple bending. </a:t>
            </a:r>
          </a:p>
        </p:txBody>
      </p:sp>
    </p:spTree>
    <p:extLst>
      <p:ext uri="{BB962C8B-B14F-4D97-AF65-F5344CB8AC3E}">
        <p14:creationId xmlns:p14="http://schemas.microsoft.com/office/powerpoint/2010/main" val="3997638600"/>
      </p:ext>
    </p:extLst>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8992" cy="6755010"/>
          </a:xfrm>
          <a:prstGeom prst="rect">
            <a:avLst/>
          </a:prstGeom>
          <a:ln>
            <a:solidFill>
              <a:schemeClr val="accent1"/>
            </a:solidFill>
          </a:ln>
        </p:spPr>
        <p:txBody>
          <a:bodyPr/>
          <a:lstStyle/>
          <a:p>
            <a:pPr>
              <a:lnSpc>
                <a:spcPct val="150000"/>
              </a:lnSpc>
            </a:pPr>
            <a:r>
              <a:rPr lang="en-US" sz="2000" dirty="0">
                <a:solidFill>
                  <a:srgbClr val="FFC000"/>
                </a:solidFill>
              </a:rPr>
              <a:t>III.2.3. Calculation </a:t>
            </a:r>
            <a:r>
              <a:rPr lang="en-US" sz="2000" dirty="0" err="1" smtClean="0">
                <a:solidFill>
                  <a:srgbClr val="FFC000"/>
                </a:solidFill>
              </a:rPr>
              <a:t>Technique:</a:t>
            </a:r>
            <a:r>
              <a:rPr lang="en-US" sz="2000" dirty="0" err="1"/>
              <a:t>The</a:t>
            </a:r>
            <a:r>
              <a:rPr lang="en-US" sz="2000" dirty="0"/>
              <a:t> technique for sizing a partially tensioned (compressed) section under combined bending is as follows:</a:t>
            </a:r>
          </a:p>
          <a:p>
            <a:pPr marL="342900" indent="-342900" algn="just">
              <a:lnSpc>
                <a:spcPct val="150000"/>
              </a:lnSpc>
              <a:buFont typeface="Wingdings" pitchFamily="2" charset="2"/>
              <a:buChar char="ü"/>
            </a:pPr>
            <a:r>
              <a:rPr lang="en-US" sz="2000" dirty="0" smtClean="0"/>
              <a:t>Calculate </a:t>
            </a:r>
            <a:r>
              <a:rPr lang="en-US" sz="2000" dirty="0"/>
              <a:t>the moment MA (at ULS or SLS) with respect to the tensile reinforcement</a:t>
            </a:r>
            <a:r>
              <a:rPr lang="en-US" sz="2000" dirty="0" smtClean="0"/>
              <a:t>.</a:t>
            </a:r>
          </a:p>
          <a:p>
            <a:pPr marL="342900" indent="-342900">
              <a:lnSpc>
                <a:spcPct val="150000"/>
              </a:lnSpc>
              <a:buFont typeface="Wingdings" pitchFamily="2" charset="2"/>
              <a:buChar char="ü"/>
            </a:pPr>
            <a:r>
              <a:rPr lang="en-US" sz="2000" dirty="0"/>
              <a:t>Deduce the reinforcement areas As and A's by sizing for simple bending</a:t>
            </a:r>
            <a:r>
              <a:rPr lang="en-US" sz="2000" dirty="0" smtClean="0"/>
              <a:t>.</a:t>
            </a:r>
          </a:p>
          <a:p>
            <a:pPr marL="342900" indent="-342900">
              <a:lnSpc>
                <a:spcPct val="150000"/>
              </a:lnSpc>
              <a:buFont typeface="Wingdings" pitchFamily="2" charset="2"/>
              <a:buChar char="ü"/>
            </a:pPr>
            <a:r>
              <a:rPr lang="en-US" sz="2000" dirty="0"/>
              <a:t>Determine the combined bending reinforcement from: A's = s' and As = </a:t>
            </a:r>
            <a:r>
              <a:rPr lang="en-US" sz="2000" dirty="0" smtClean="0"/>
              <a:t>S </a:t>
            </a:r>
            <a:r>
              <a:rPr lang="en-US" sz="2000" dirty="0"/>
              <a:t>- </a:t>
            </a:r>
            <a:r>
              <a:rPr lang="en-US" sz="2000" dirty="0" smtClean="0"/>
              <a:t>N/</a:t>
            </a:r>
            <a:r>
              <a:rPr lang="en-US" sz="2000" dirty="0" err="1" smtClean="0"/>
              <a:t>σs</a:t>
            </a:r>
            <a:endParaRPr lang="en-US" sz="2000" dirty="0" smtClean="0"/>
          </a:p>
          <a:p>
            <a:pPr>
              <a:lnSpc>
                <a:spcPct val="150000"/>
              </a:lnSpc>
            </a:pPr>
            <a:r>
              <a:rPr lang="fr-FR" sz="2000" dirty="0" smtClean="0">
                <a:solidFill>
                  <a:srgbClr val="FF0000"/>
                </a:solidFill>
              </a:rPr>
              <a:t>ATTENTION</a:t>
            </a:r>
            <a:r>
              <a:rPr lang="fr-FR" sz="2000" dirty="0"/>
              <a:t>, </a:t>
            </a:r>
            <a:r>
              <a:rPr lang="en-US" sz="2000" dirty="0"/>
              <a:t>the algebraic sign of the axial force N should be taken into account</a:t>
            </a:r>
            <a:r>
              <a:rPr lang="en-US" sz="2000" dirty="0" smtClean="0"/>
              <a:t>:</a:t>
            </a:r>
            <a:endParaRPr lang="fr-FR" sz="2000" dirty="0"/>
          </a:p>
          <a:p>
            <a:pPr>
              <a:lnSpc>
                <a:spcPct val="150000"/>
              </a:lnSpc>
            </a:pPr>
            <a:r>
              <a:rPr lang="en-US" sz="2000" dirty="0" smtClean="0"/>
              <a:t>- If </a:t>
            </a:r>
            <a:r>
              <a:rPr lang="en-US" sz="2000" dirty="0"/>
              <a:t>N is a compression force (</a:t>
            </a:r>
            <a:r>
              <a:rPr lang="en-US" sz="2000" dirty="0">
                <a:solidFill>
                  <a:srgbClr val="FF0000"/>
                </a:solidFill>
              </a:rPr>
              <a:t>N &gt; 0</a:t>
            </a:r>
            <a:r>
              <a:rPr lang="en-US" sz="2000" dirty="0"/>
              <a:t>) =&gt; there is a decrease in the reinforcement area found for </a:t>
            </a:r>
            <a:r>
              <a:rPr lang="en-US" sz="2000" dirty="0">
                <a:solidFill>
                  <a:srgbClr val="FF0000"/>
                </a:solidFill>
              </a:rPr>
              <a:t>simple bending</a:t>
            </a:r>
            <a:r>
              <a:rPr lang="en-US" sz="2000" dirty="0"/>
              <a:t>, as the compression </a:t>
            </a:r>
            <a:r>
              <a:rPr lang="en-US" sz="2000" dirty="0">
                <a:solidFill>
                  <a:srgbClr val="FF0000"/>
                </a:solidFill>
              </a:rPr>
              <a:t>is favorable</a:t>
            </a:r>
            <a:r>
              <a:rPr lang="en-US" sz="2000" dirty="0" smtClean="0"/>
              <a:t>.</a:t>
            </a:r>
          </a:p>
          <a:p>
            <a:pPr>
              <a:lnSpc>
                <a:spcPct val="150000"/>
              </a:lnSpc>
            </a:pPr>
            <a:r>
              <a:rPr lang="en-US" sz="2000" dirty="0"/>
              <a:t>If N is a tension force (</a:t>
            </a:r>
            <a:r>
              <a:rPr lang="en-US" sz="2000" dirty="0">
                <a:solidFill>
                  <a:srgbClr val="FF0000"/>
                </a:solidFill>
              </a:rPr>
              <a:t>N &lt; 0</a:t>
            </a:r>
            <a:r>
              <a:rPr lang="en-US" sz="2000" dirty="0"/>
              <a:t>) =&gt; there is an </a:t>
            </a:r>
            <a:r>
              <a:rPr lang="en-US" sz="2000" dirty="0">
                <a:solidFill>
                  <a:srgbClr val="FF0000"/>
                </a:solidFill>
              </a:rPr>
              <a:t>increase in the reinforcement area </a:t>
            </a:r>
            <a:r>
              <a:rPr lang="en-US" sz="2000" dirty="0"/>
              <a:t>found for </a:t>
            </a:r>
            <a:r>
              <a:rPr lang="en-US" sz="2000" dirty="0">
                <a:solidFill>
                  <a:srgbClr val="FF0000"/>
                </a:solidFill>
              </a:rPr>
              <a:t>simple bending</a:t>
            </a:r>
            <a:r>
              <a:rPr lang="en-US" sz="2000" dirty="0"/>
              <a:t>, as the tension is unfavorable</a:t>
            </a:r>
            <a:r>
              <a:rPr lang="en-US" sz="2000" dirty="0" smtClean="0"/>
              <a:t>.</a:t>
            </a:r>
          </a:p>
          <a:p>
            <a:pPr algn="just">
              <a:lnSpc>
                <a:spcPct val="150000"/>
              </a:lnSpc>
            </a:pPr>
            <a:r>
              <a:rPr lang="en-US" sz="2000" dirty="0">
                <a:solidFill>
                  <a:srgbClr val="FF0000"/>
                </a:solidFill>
              </a:rPr>
              <a:t>Note: </a:t>
            </a:r>
            <a:r>
              <a:rPr lang="en-US" sz="2000" dirty="0"/>
              <a:t>If N is a compression force, C is opposite to the centroid of the tensile reinforcement with respect to G0.</a:t>
            </a:r>
            <a:r>
              <a:rPr lang="pt-BR" sz="2000" dirty="0" smtClean="0"/>
              <a:t> </a:t>
            </a:r>
          </a:p>
          <a:p>
            <a:pPr>
              <a:lnSpc>
                <a:spcPct val="150000"/>
              </a:lnSpc>
            </a:pPr>
            <a:r>
              <a:rPr lang="en-US" sz="2000" dirty="0"/>
              <a:t>If N is a tension force, C and the tensile reinforcement are on the same side with respect to G0.</a:t>
            </a:r>
            <a:endParaRPr lang="fr-FR" sz="1400" dirty="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12</a:t>
            </a:fld>
            <a:endParaRPr lang="fr-BE" dirty="0">
              <a:solidFill>
                <a:srgbClr val="FFFFFF"/>
              </a:solidFill>
            </a:endParaRPr>
          </a:p>
        </p:txBody>
      </p:sp>
    </p:spTree>
    <p:extLst>
      <p:ext uri="{BB962C8B-B14F-4D97-AF65-F5344CB8AC3E}">
        <p14:creationId xmlns:p14="http://schemas.microsoft.com/office/powerpoint/2010/main" val="3723333150"/>
      </p:ext>
    </p:extLst>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8992" cy="6755010"/>
          </a:xfrm>
          <a:prstGeom prst="rect">
            <a:avLst/>
          </a:prstGeom>
          <a:ln>
            <a:solidFill>
              <a:schemeClr val="accent1"/>
            </a:solidFill>
          </a:ln>
        </p:spPr>
        <p:txBody>
          <a:bodyPr/>
          <a:lstStyle/>
          <a:p>
            <a:pPr algn="just">
              <a:lnSpc>
                <a:spcPct val="150000"/>
              </a:lnSpc>
            </a:pPr>
            <a:r>
              <a:rPr lang="en-US" sz="2000" dirty="0" err="1" smtClean="0">
                <a:solidFill>
                  <a:srgbClr val="FFC000"/>
                </a:solidFill>
              </a:rPr>
              <a:t>C.The</a:t>
            </a:r>
            <a:r>
              <a:rPr lang="en-US" sz="2000" dirty="0" smtClean="0">
                <a:solidFill>
                  <a:srgbClr val="FFC000"/>
                </a:solidFill>
              </a:rPr>
              <a:t> </a:t>
            </a:r>
            <a:r>
              <a:rPr lang="en-US" sz="2000" dirty="0">
                <a:solidFill>
                  <a:srgbClr val="FFC000"/>
                </a:solidFill>
              </a:rPr>
              <a:t>position of the tensile reinforcement</a:t>
            </a:r>
            <a:endParaRPr lang="fr-FR" sz="2000" dirty="0" smtClean="0">
              <a:solidFill>
                <a:srgbClr val="FFC000"/>
              </a:solidFill>
            </a:endParaRPr>
          </a:p>
          <a:p>
            <a:pPr algn="just">
              <a:lnSpc>
                <a:spcPct val="150000"/>
              </a:lnSpc>
            </a:pPr>
            <a:endParaRPr lang="fr-FR" sz="2000" dirty="0" smtClean="0">
              <a:solidFill>
                <a:srgbClr val="FFC000"/>
              </a:solidFill>
            </a:endParaRPr>
          </a:p>
          <a:p>
            <a:pPr algn="just">
              <a:lnSpc>
                <a:spcPct val="150000"/>
              </a:lnSpc>
            </a:pPr>
            <a:endParaRPr lang="fr-FR" sz="2000" dirty="0">
              <a:solidFill>
                <a:srgbClr val="FFC000"/>
              </a:solidFill>
            </a:endParaRPr>
          </a:p>
          <a:p>
            <a:pPr algn="just">
              <a:lnSpc>
                <a:spcPct val="150000"/>
              </a:lnSpc>
            </a:pPr>
            <a:r>
              <a:rPr lang="en-US" sz="2000" dirty="0" smtClean="0">
                <a:solidFill>
                  <a:srgbClr val="FFC000"/>
                </a:solidFill>
              </a:rPr>
              <a:t>d</a:t>
            </a:r>
            <a:r>
              <a:rPr lang="en-US" sz="2000" dirty="0">
                <a:solidFill>
                  <a:srgbClr val="FFC000"/>
                </a:solidFill>
              </a:rPr>
              <a:t>. Minimum percentage of </a:t>
            </a:r>
            <a:r>
              <a:rPr lang="en-US" sz="2000" dirty="0" err="1" smtClean="0">
                <a:solidFill>
                  <a:srgbClr val="FFC000"/>
                </a:solidFill>
              </a:rPr>
              <a:t>reinforcement:</a:t>
            </a:r>
            <a:r>
              <a:rPr lang="en-US" sz="2000" dirty="0" err="1"/>
              <a:t>For</a:t>
            </a:r>
            <a:r>
              <a:rPr lang="en-US" sz="2000" dirty="0"/>
              <a:t> a partially tensioned (compressed) rectangular section under combined bending and axial load:</a:t>
            </a:r>
            <a:endParaRPr lang="fr-FR" sz="2000" dirty="0" smtClean="0"/>
          </a:p>
          <a:p>
            <a:pPr algn="just">
              <a:lnSpc>
                <a:spcPct val="150000"/>
              </a:lnSpc>
            </a:pPr>
            <a:r>
              <a:rPr lang="en-US" sz="2000" dirty="0"/>
              <a:t>The minimum percentage of reinforcement is</a:t>
            </a:r>
            <a:r>
              <a:rPr lang="en-US" sz="2000" dirty="0" smtClean="0"/>
              <a:t>:</a:t>
            </a:r>
          </a:p>
          <a:p>
            <a:pPr algn="just">
              <a:lnSpc>
                <a:spcPct val="150000"/>
              </a:lnSpc>
            </a:pPr>
            <a:r>
              <a:rPr lang="en-US" sz="2000" dirty="0"/>
              <a:t>It is noted that if the eccentricity </a:t>
            </a:r>
            <a:r>
              <a:rPr lang="en-US" sz="2000" dirty="0">
                <a:solidFill>
                  <a:srgbClr val="FF0000"/>
                </a:solidFill>
              </a:rPr>
              <a:t>e</a:t>
            </a:r>
            <a:r>
              <a:rPr lang="en-US" sz="2000" dirty="0"/>
              <a:t> tends towards </a:t>
            </a:r>
            <a:r>
              <a:rPr lang="en-US" sz="2000" dirty="0">
                <a:solidFill>
                  <a:srgbClr val="FF0000"/>
                </a:solidFill>
              </a:rPr>
              <a:t>infinity</a:t>
            </a:r>
            <a:r>
              <a:rPr lang="en-US" sz="2000" dirty="0"/>
              <a:t>, for combined bending and axial load, we recover the minimum percentage for pure bending. </a:t>
            </a:r>
            <a:r>
              <a:rPr lang="en-US" sz="2000" dirty="0">
                <a:solidFill>
                  <a:srgbClr val="FF0000"/>
                </a:solidFill>
              </a:rPr>
              <a:t>CAUTION</a:t>
            </a:r>
            <a:r>
              <a:rPr lang="en-US" sz="2000" dirty="0"/>
              <a:t>, the eccentricity e must be taken into account at the serviceability limit state (ELS) and with the same sign as the axial force N</a:t>
            </a:r>
            <a:r>
              <a:rPr lang="en-US" sz="2000" dirty="0" smtClean="0"/>
              <a:t>.</a:t>
            </a:r>
          </a:p>
          <a:p>
            <a:pPr algn="just">
              <a:lnSpc>
                <a:spcPct val="150000"/>
              </a:lnSpc>
            </a:pPr>
            <a:r>
              <a:rPr lang="fr-FR" sz="2000" dirty="0">
                <a:solidFill>
                  <a:srgbClr val="FFFF00"/>
                </a:solidFill>
              </a:rPr>
              <a:t>Application </a:t>
            </a:r>
            <a:r>
              <a:rPr lang="fr-FR" sz="2000" dirty="0" err="1">
                <a:solidFill>
                  <a:srgbClr val="FFFF00"/>
                </a:solidFill>
              </a:rPr>
              <a:t>Example</a:t>
            </a:r>
            <a:r>
              <a:rPr lang="fr-FR" sz="2000" dirty="0" smtClean="0">
                <a:solidFill>
                  <a:srgbClr val="FFFF00"/>
                </a:solidFill>
              </a:rPr>
              <a:t>:</a:t>
            </a:r>
          </a:p>
          <a:p>
            <a:pPr algn="just">
              <a:lnSpc>
                <a:spcPct val="150000"/>
              </a:lnSpc>
            </a:pPr>
            <a:r>
              <a:rPr lang="fr-FR" sz="2000" dirty="0" err="1" smtClean="0"/>
              <a:t>Ng</a:t>
            </a:r>
            <a:r>
              <a:rPr lang="fr-FR" sz="2000" dirty="0" smtClean="0"/>
              <a:t> </a:t>
            </a:r>
            <a:r>
              <a:rPr lang="fr-FR" sz="2000" dirty="0"/>
              <a:t>= 85kN ; </a:t>
            </a:r>
            <a:r>
              <a:rPr lang="fr-FR" sz="2000" dirty="0" err="1"/>
              <a:t>Nq</a:t>
            </a:r>
            <a:r>
              <a:rPr lang="fr-FR" sz="2000" dirty="0"/>
              <a:t> = 75kN</a:t>
            </a:r>
          </a:p>
          <a:p>
            <a:pPr algn="just"/>
            <a:r>
              <a:rPr lang="fr-FR" sz="2000" dirty="0"/>
              <a:t>• Mg = 90kN.m ; </a:t>
            </a:r>
            <a:r>
              <a:rPr lang="fr-FR" sz="2000" dirty="0" err="1"/>
              <a:t>Mq</a:t>
            </a:r>
            <a:r>
              <a:rPr lang="fr-FR" sz="2000" dirty="0"/>
              <a:t> = 80kN.m</a:t>
            </a:r>
          </a:p>
          <a:p>
            <a:pPr algn="just"/>
            <a:r>
              <a:rPr lang="fr-FR" sz="2000" dirty="0"/>
              <a:t>• fc28 = 25MPa, FeE500</a:t>
            </a:r>
          </a:p>
          <a:p>
            <a:pPr algn="just"/>
            <a:r>
              <a:rPr lang="fr-FR" sz="2000" dirty="0"/>
              <a:t>• Non-</a:t>
            </a:r>
            <a:r>
              <a:rPr lang="fr-FR" sz="2000" dirty="0" err="1"/>
              <a:t>detrimental</a:t>
            </a:r>
            <a:r>
              <a:rPr lang="fr-FR" sz="2000" dirty="0"/>
              <a:t> cracking</a:t>
            </a:r>
          </a:p>
          <a:p>
            <a:pPr algn="just">
              <a:lnSpc>
                <a:spcPct val="150000"/>
              </a:lnSpc>
            </a:pPr>
            <a:r>
              <a:rPr lang="fr-FR" sz="2000" i="1" dirty="0" err="1" smtClean="0"/>
              <a:t>μ</a:t>
            </a:r>
            <a:r>
              <a:rPr lang="fr-FR" sz="1400" i="1" dirty="0" err="1" smtClean="0"/>
              <a:t>lu</a:t>
            </a:r>
            <a:r>
              <a:rPr lang="fr-FR" sz="2000" dirty="0" smtClean="0"/>
              <a:t>= 0.305</a:t>
            </a:r>
            <a:endParaRPr lang="fr-FR" sz="2000" dirty="0"/>
          </a:p>
          <a:p>
            <a:pPr algn="just">
              <a:lnSpc>
                <a:spcPct val="150000"/>
              </a:lnSpc>
            </a:pPr>
            <a:endParaRPr lang="fr-FR" sz="2000" dirty="0">
              <a:solidFill>
                <a:srgbClr val="FFC000"/>
              </a:solidFill>
            </a:endParaRPr>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13</a:t>
            </a:fld>
            <a:endParaRPr lang="fr-BE" dirty="0">
              <a:solidFill>
                <a:srgbClr val="FFFFFF"/>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116632"/>
            <a:ext cx="4155746"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93190" y="1930628"/>
            <a:ext cx="2250809"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20272" y="4855379"/>
            <a:ext cx="1723727" cy="1918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86925" y="5142851"/>
            <a:ext cx="2447625" cy="134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1861472"/>
      </p:ext>
    </p:extLst>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8992" cy="6696744"/>
          </a:xfrm>
          <a:prstGeom prst="rect">
            <a:avLst/>
          </a:prstGeom>
          <a:ln>
            <a:solidFill>
              <a:schemeClr val="accent1"/>
            </a:solidFill>
          </a:ln>
        </p:spPr>
        <p:txBody>
          <a:bodyPr/>
          <a:lstStyle/>
          <a:p>
            <a:pPr algn="just">
              <a:lnSpc>
                <a:spcPct val="150000"/>
              </a:lnSpc>
            </a:pPr>
            <a:r>
              <a:rPr lang="fr-FR" sz="2000" b="1" u="sng" dirty="0" smtClean="0">
                <a:solidFill>
                  <a:srgbClr val="FFC000"/>
                </a:solidFill>
              </a:rPr>
              <a:t>III.3. </a:t>
            </a:r>
            <a:r>
              <a:rPr lang="fr-FR" sz="2000" b="1" u="sng" dirty="0" err="1">
                <a:solidFill>
                  <a:srgbClr val="FFC000"/>
                </a:solidFill>
              </a:rPr>
              <a:t>Partially</a:t>
            </a:r>
            <a:r>
              <a:rPr lang="fr-FR" sz="2000" b="1" u="sng" dirty="0">
                <a:solidFill>
                  <a:srgbClr val="FFC000"/>
                </a:solidFill>
              </a:rPr>
              <a:t> </a:t>
            </a:r>
            <a:r>
              <a:rPr lang="fr-FR" sz="2000" b="1" u="sng" dirty="0" err="1">
                <a:solidFill>
                  <a:srgbClr val="FFC000"/>
                </a:solidFill>
              </a:rPr>
              <a:t>Tensioned</a:t>
            </a:r>
            <a:r>
              <a:rPr lang="fr-FR" sz="2000" b="1" u="sng" dirty="0">
                <a:solidFill>
                  <a:srgbClr val="FFC000"/>
                </a:solidFill>
              </a:rPr>
              <a:t> T-Sections: </a:t>
            </a:r>
            <a:r>
              <a:rPr lang="en-US" sz="2000" dirty="0"/>
              <a:t>There are two possible scenarios</a:t>
            </a:r>
            <a:r>
              <a:rPr lang="en-US" sz="2000" dirty="0" smtClean="0"/>
              <a:t>:</a:t>
            </a:r>
          </a:p>
          <a:p>
            <a:pPr algn="just">
              <a:lnSpc>
                <a:spcPct val="150000"/>
              </a:lnSpc>
            </a:pPr>
            <a:r>
              <a:rPr lang="fr-FR" sz="2000" dirty="0" smtClean="0"/>
              <a:t> M</a:t>
            </a:r>
            <a:r>
              <a:rPr lang="fr-FR" sz="1600" dirty="0" smtClean="0"/>
              <a:t>uA</a:t>
            </a:r>
            <a:r>
              <a:rPr lang="fr-FR" sz="2000" dirty="0" smtClean="0"/>
              <a:t> </a:t>
            </a:r>
            <a:r>
              <a:rPr lang="fr-FR" sz="2000" dirty="0"/>
              <a:t>&lt; M</a:t>
            </a:r>
            <a:r>
              <a:rPr lang="fr-FR" sz="1600" dirty="0"/>
              <a:t>tu </a:t>
            </a:r>
            <a:r>
              <a:rPr lang="fr-FR" sz="2000" dirty="0"/>
              <a:t>=&gt; </a:t>
            </a:r>
            <a:r>
              <a:rPr lang="en-US" sz="2000" dirty="0"/>
              <a:t>he design is reduced to that of a rectangular section with width b, under combined bending and axial load, subjected to (</a:t>
            </a:r>
            <a:r>
              <a:rPr lang="en-US" sz="2000" dirty="0" err="1"/>
              <a:t>MuA</a:t>
            </a:r>
            <a:r>
              <a:rPr lang="en-US" sz="2000" dirty="0"/>
              <a:t> and Nu)</a:t>
            </a:r>
            <a:endParaRPr lang="fr-FR" sz="2000" dirty="0"/>
          </a:p>
          <a:p>
            <a:pPr algn="just">
              <a:lnSpc>
                <a:spcPct val="150000"/>
              </a:lnSpc>
            </a:pPr>
            <a:r>
              <a:rPr lang="fr-FR" sz="2000" dirty="0" smtClean="0"/>
              <a:t> M</a:t>
            </a:r>
            <a:r>
              <a:rPr lang="fr-FR" sz="1600" dirty="0" smtClean="0"/>
              <a:t>uA</a:t>
            </a:r>
            <a:r>
              <a:rPr lang="fr-FR" sz="2000" dirty="0" smtClean="0"/>
              <a:t> </a:t>
            </a:r>
            <a:r>
              <a:rPr lang="fr-FR" sz="2000" dirty="0"/>
              <a:t>&gt; M</a:t>
            </a:r>
            <a:r>
              <a:rPr lang="fr-FR" sz="1600" dirty="0"/>
              <a:t>tu</a:t>
            </a:r>
            <a:r>
              <a:rPr lang="fr-FR" sz="2000" dirty="0"/>
              <a:t> =&gt; </a:t>
            </a:r>
            <a:r>
              <a:rPr lang="en-US" sz="2000" dirty="0"/>
              <a:t> Calculation is performed for a T-section</a:t>
            </a:r>
            <a:r>
              <a:rPr lang="en-US" sz="2000" dirty="0" smtClean="0"/>
              <a:t>.</a:t>
            </a:r>
          </a:p>
          <a:p>
            <a:pPr marL="457200" indent="-457200" algn="just">
              <a:lnSpc>
                <a:spcPct val="150000"/>
              </a:lnSpc>
              <a:buAutoNum type="alphaLcPeriod"/>
            </a:pPr>
            <a:r>
              <a:rPr lang="en-US" sz="2000" b="1" dirty="0" smtClean="0">
                <a:solidFill>
                  <a:srgbClr val="FFC000"/>
                </a:solidFill>
              </a:rPr>
              <a:t>Reinforcement </a:t>
            </a:r>
            <a:r>
              <a:rPr lang="en-US" sz="2000" b="1" dirty="0">
                <a:solidFill>
                  <a:srgbClr val="FFC000"/>
                </a:solidFill>
              </a:rPr>
              <a:t>Design if </a:t>
            </a:r>
            <a:r>
              <a:rPr lang="en-US" sz="2000" b="1" dirty="0" err="1">
                <a:solidFill>
                  <a:srgbClr val="FFC000"/>
                </a:solidFill>
              </a:rPr>
              <a:t>MuA</a:t>
            </a:r>
            <a:r>
              <a:rPr lang="en-US" sz="2000" b="1" dirty="0">
                <a:solidFill>
                  <a:srgbClr val="FFC000"/>
                </a:solidFill>
              </a:rPr>
              <a:t> &gt; </a:t>
            </a:r>
            <a:r>
              <a:rPr lang="en-US" sz="2000" b="1" dirty="0" err="1">
                <a:solidFill>
                  <a:srgbClr val="FFC000"/>
                </a:solidFill>
              </a:rPr>
              <a:t>Mtu</a:t>
            </a:r>
            <a:r>
              <a:rPr lang="en-US" sz="2000" b="1" dirty="0" smtClean="0">
                <a:solidFill>
                  <a:srgbClr val="FFC000"/>
                </a:solidFill>
              </a:rPr>
              <a:t>:</a:t>
            </a:r>
          </a:p>
          <a:p>
            <a:pPr algn="just">
              <a:lnSpc>
                <a:spcPct val="150000"/>
              </a:lnSpc>
            </a:pPr>
            <a:r>
              <a:rPr lang="en-US" sz="2000" dirty="0" smtClean="0"/>
              <a:t>Moment </a:t>
            </a:r>
            <a:r>
              <a:rPr lang="en-US" sz="2000" dirty="0"/>
              <a:t>equilibrium</a:t>
            </a:r>
            <a:r>
              <a:rPr lang="en-US" sz="2000" dirty="0" smtClean="0"/>
              <a:t>:</a:t>
            </a:r>
          </a:p>
          <a:p>
            <a:pPr>
              <a:lnSpc>
                <a:spcPct val="150000"/>
              </a:lnSpc>
            </a:pPr>
            <a:r>
              <a:rPr lang="en-US" sz="2000" dirty="0"/>
              <a:t>Force equilibrium</a:t>
            </a:r>
            <a:r>
              <a:rPr lang="en-US" sz="2000" dirty="0" smtClean="0"/>
              <a:t>:</a:t>
            </a:r>
          </a:p>
          <a:p>
            <a:pPr>
              <a:lnSpc>
                <a:spcPct val="150000"/>
              </a:lnSpc>
            </a:pPr>
            <a:r>
              <a:rPr lang="en-US" sz="2000" dirty="0" smtClean="0"/>
              <a:t>where:</a:t>
            </a:r>
          </a:p>
          <a:p>
            <a:pPr>
              <a:lnSpc>
                <a:spcPct val="150000"/>
              </a:lnSpc>
              <a:spcBef>
                <a:spcPts val="600"/>
              </a:spcBef>
            </a:pPr>
            <a:r>
              <a:rPr lang="en-US" sz="2000" dirty="0" smtClean="0"/>
              <a:t> and:</a:t>
            </a:r>
          </a:p>
          <a:p>
            <a:pPr>
              <a:lnSpc>
                <a:spcPct val="150000"/>
              </a:lnSpc>
            </a:pPr>
            <a:endParaRPr lang="fr-FR" sz="2000" dirty="0" smtClean="0"/>
          </a:p>
          <a:p>
            <a:pPr>
              <a:lnSpc>
                <a:spcPct val="150000"/>
              </a:lnSpc>
            </a:pPr>
            <a:r>
              <a:rPr lang="en-US" sz="2000" dirty="0"/>
              <a:t>We realize that these equations integrate the terms related to sizing for simple bending. To highlight them, we set</a:t>
            </a:r>
            <a:r>
              <a:rPr lang="en-US" sz="2000" dirty="0" smtClean="0"/>
              <a:t>:</a:t>
            </a:r>
            <a:endParaRPr lang="fr-FR" sz="2000" dirty="0" smtClean="0"/>
          </a:p>
          <a:p>
            <a:pPr>
              <a:lnSpc>
                <a:spcPct val="150000"/>
              </a:lnSpc>
            </a:pPr>
            <a:r>
              <a:rPr lang="fr-FR" sz="2000" dirty="0" smtClean="0"/>
              <a:t>and:                                   </a:t>
            </a:r>
            <a:r>
              <a:rPr lang="en-US" sz="2000" dirty="0"/>
              <a:t>Which gives us</a:t>
            </a:r>
            <a:r>
              <a:rPr lang="en-US" sz="2000" dirty="0" smtClean="0"/>
              <a:t>:</a:t>
            </a:r>
          </a:p>
          <a:p>
            <a:pPr>
              <a:lnSpc>
                <a:spcPct val="150000"/>
              </a:lnSpc>
            </a:pPr>
            <a:r>
              <a:rPr lang="en-US" sz="2000" dirty="0"/>
              <a:t>By identification, we obtain the following relations:</a:t>
            </a:r>
            <a:endParaRPr lang="fr-FR" sz="2000" dirty="0" smtClean="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14</a:t>
            </a:fld>
            <a:endParaRPr lang="fr-BE" dirty="0">
              <a:solidFill>
                <a:srgbClr val="FFFFFF"/>
              </a:solidFill>
            </a:endParaRPr>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5690521"/>
            <a:ext cx="2016224" cy="404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5369" y="5239243"/>
            <a:ext cx="2438400" cy="372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800" y="2492896"/>
            <a:ext cx="1706331" cy="342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2923287"/>
            <a:ext cx="1512168" cy="307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1600" y="3356992"/>
            <a:ext cx="2935675" cy="360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3"/>
          <p:cNvPicPr>
            <a:picLocks noChangeAspect="1" noChangeArrowheads="1"/>
          </p:cNvPicPr>
          <p:nvPr/>
        </p:nvPicPr>
        <p:blipFill rotWithShape="1">
          <a:blip r:embed="rId8">
            <a:extLst>
              <a:ext uri="{28A0092B-C50C-407E-A947-70E740481C1C}">
                <a14:useLocalDpi xmlns:a14="http://schemas.microsoft.com/office/drawing/2010/main" val="0"/>
              </a:ext>
            </a:extLst>
          </a:blip>
          <a:srcRect t="4837" b="3934"/>
          <a:stretch/>
        </p:blipFill>
        <p:spPr bwMode="auto">
          <a:xfrm>
            <a:off x="4683349" y="2348880"/>
            <a:ext cx="4270019" cy="1938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46850" y="3861047"/>
            <a:ext cx="3578539" cy="40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39187" y="4309884"/>
            <a:ext cx="3586202" cy="487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9731" y="5699905"/>
            <a:ext cx="2078534" cy="404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5699905"/>
            <a:ext cx="1937918" cy="404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4" name="Group 33"/>
          <p:cNvGrpSpPr/>
          <p:nvPr/>
        </p:nvGrpSpPr>
        <p:grpSpPr>
          <a:xfrm>
            <a:off x="6588224" y="5993622"/>
            <a:ext cx="1368152" cy="675738"/>
            <a:chOff x="3957434" y="3334908"/>
            <a:chExt cx="1368152" cy="675738"/>
          </a:xfrm>
        </p:grpSpPr>
        <p:grpSp>
          <p:nvGrpSpPr>
            <p:cNvPr id="35" name="Group 34"/>
            <p:cNvGrpSpPr/>
            <p:nvPr/>
          </p:nvGrpSpPr>
          <p:grpSpPr>
            <a:xfrm>
              <a:off x="3957434" y="3334908"/>
              <a:ext cx="1200342" cy="675738"/>
              <a:chOff x="6877776" y="4156871"/>
              <a:chExt cx="1200342" cy="675738"/>
            </a:xfrm>
          </p:grpSpPr>
          <p:pic>
            <p:nvPicPr>
              <p:cNvPr id="37" name="Picture 5"/>
              <p:cNvPicPr>
                <a:picLocks noChangeAspect="1" noChangeArrowheads="1"/>
              </p:cNvPicPr>
              <p:nvPr/>
            </p:nvPicPr>
            <p:blipFill rotWithShape="1">
              <a:blip r:embed="rId11">
                <a:extLst>
                  <a:ext uri="{28A0092B-C50C-407E-A947-70E740481C1C}">
                    <a14:useLocalDpi xmlns:a14="http://schemas.microsoft.com/office/drawing/2010/main" val="0"/>
                  </a:ext>
                </a:extLst>
              </a:blip>
              <a:srcRect l="7604" t="37626"/>
              <a:stretch/>
            </p:blipFill>
            <p:spPr bwMode="auto">
              <a:xfrm>
                <a:off x="6877776" y="4287677"/>
                <a:ext cx="1200342" cy="544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 name="TextBox 37"/>
              <p:cNvSpPr txBox="1"/>
              <p:nvPr/>
            </p:nvSpPr>
            <p:spPr>
              <a:xfrm>
                <a:off x="7152994" y="4156871"/>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sp>
            <p:nvSpPr>
              <p:cNvPr id="39" name="TextBox 38"/>
              <p:cNvSpPr txBox="1"/>
              <p:nvPr/>
            </p:nvSpPr>
            <p:spPr>
              <a:xfrm>
                <a:off x="7021792" y="4444903"/>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grpSp>
        <p:sp>
          <p:nvSpPr>
            <p:cNvPr id="36" name="TextBox 35"/>
            <p:cNvSpPr txBox="1"/>
            <p:nvPr/>
          </p:nvSpPr>
          <p:spPr>
            <a:xfrm>
              <a:off x="4890548" y="3459179"/>
              <a:ext cx="435038" cy="307777"/>
            </a:xfrm>
            <a:prstGeom prst="rect">
              <a:avLst/>
            </a:prstGeom>
            <a:noFill/>
          </p:spPr>
          <p:txBody>
            <a:bodyPr wrap="square" rtlCol="0">
              <a:spAutoFit/>
            </a:bodyPr>
            <a:lstStyle/>
            <a:p>
              <a:r>
                <a:rPr lang="fr-FR" sz="1400" b="1" dirty="0" err="1" smtClean="0">
                  <a:solidFill>
                    <a:schemeClr val="bg2"/>
                  </a:solidFill>
                </a:rPr>
                <a:t>ur</a:t>
              </a:r>
              <a:endParaRPr lang="fr-FR" sz="1400" b="1" dirty="0">
                <a:solidFill>
                  <a:schemeClr val="bg2"/>
                </a:solidFill>
              </a:endParaRPr>
            </a:p>
          </p:txBody>
        </p:sp>
      </p:grpSp>
      <p:grpSp>
        <p:nvGrpSpPr>
          <p:cNvPr id="41" name="Group 40"/>
          <p:cNvGrpSpPr/>
          <p:nvPr/>
        </p:nvGrpSpPr>
        <p:grpSpPr>
          <a:xfrm>
            <a:off x="5729064" y="6192348"/>
            <a:ext cx="694705" cy="415250"/>
            <a:chOff x="7076112" y="4003231"/>
            <a:chExt cx="694705" cy="415250"/>
          </a:xfrm>
        </p:grpSpPr>
        <p:pic>
          <p:nvPicPr>
            <p:cNvPr id="43" name="Picture 5"/>
            <p:cNvPicPr>
              <a:picLocks noChangeAspect="1" noChangeArrowheads="1"/>
            </p:cNvPicPr>
            <p:nvPr/>
          </p:nvPicPr>
          <p:blipFill rotWithShape="1">
            <a:blip r:embed="rId11">
              <a:extLst>
                <a:ext uri="{28A0092B-C50C-407E-A947-70E740481C1C}">
                  <a14:useLocalDpi xmlns:a14="http://schemas.microsoft.com/office/drawing/2010/main" val="0"/>
                </a:ext>
              </a:extLst>
            </a:blip>
            <a:srcRect l="12303" r="34223" b="65360"/>
            <a:stretch/>
          </p:blipFill>
          <p:spPr bwMode="auto">
            <a:xfrm>
              <a:off x="7076112" y="4003231"/>
              <a:ext cx="694705" cy="360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TextBox 43"/>
            <p:cNvSpPr txBox="1"/>
            <p:nvPr/>
          </p:nvSpPr>
          <p:spPr>
            <a:xfrm>
              <a:off x="7152994" y="4156871"/>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grpSp>
    </p:spTree>
    <p:extLst>
      <p:ext uri="{BB962C8B-B14F-4D97-AF65-F5344CB8AC3E}">
        <p14:creationId xmlns:p14="http://schemas.microsoft.com/office/powerpoint/2010/main" val="3673656223"/>
      </p:ext>
    </p:extLst>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8992" cy="6755010"/>
          </a:xfrm>
          <a:prstGeom prst="rect">
            <a:avLst/>
          </a:prstGeom>
          <a:ln>
            <a:solidFill>
              <a:schemeClr val="accent1"/>
            </a:solidFill>
          </a:ln>
        </p:spPr>
        <p:txBody>
          <a:bodyPr/>
          <a:lstStyle/>
          <a:p>
            <a:pPr>
              <a:lnSpc>
                <a:spcPct val="150000"/>
              </a:lnSpc>
            </a:pPr>
            <a:r>
              <a:rPr lang="en-US" sz="2000" b="1" dirty="0" smtClean="0">
                <a:solidFill>
                  <a:srgbClr val="FFC000"/>
                </a:solidFill>
              </a:rPr>
              <a:t>b</a:t>
            </a:r>
            <a:r>
              <a:rPr lang="en-US" sz="2000" b="1" dirty="0">
                <a:solidFill>
                  <a:srgbClr val="FFC000"/>
                </a:solidFill>
              </a:rPr>
              <a:t>. Calculation technique</a:t>
            </a:r>
            <a:r>
              <a:rPr lang="en-US" sz="2000" b="1" dirty="0" smtClean="0">
                <a:solidFill>
                  <a:srgbClr val="FFC000"/>
                </a:solidFill>
              </a:rPr>
              <a:t>:</a:t>
            </a:r>
          </a:p>
          <a:p>
            <a:pPr>
              <a:lnSpc>
                <a:spcPct val="150000"/>
              </a:lnSpc>
            </a:pPr>
            <a:r>
              <a:rPr lang="en-US" sz="2000" dirty="0" smtClean="0"/>
              <a:t> The technique for dimensioning a T-shaped section partially in tension under composite bending is as follows: </a:t>
            </a:r>
          </a:p>
          <a:p>
            <a:pPr marL="342900" indent="-342900">
              <a:lnSpc>
                <a:spcPct val="150000"/>
              </a:lnSpc>
              <a:buFont typeface="Wingdings" panose="05000000000000000000" pitchFamily="2" charset="2"/>
              <a:buChar char="ü"/>
            </a:pPr>
            <a:r>
              <a:rPr lang="fr-FR" sz="2000" dirty="0" err="1" smtClean="0"/>
              <a:t>Calculate</a:t>
            </a:r>
            <a:r>
              <a:rPr lang="fr-FR" sz="2000" dirty="0" smtClean="0"/>
              <a:t> </a:t>
            </a:r>
            <a:r>
              <a:rPr lang="fr-FR" sz="2000" dirty="0"/>
              <a:t>the moment MA</a:t>
            </a:r>
            <a:r>
              <a:rPr lang="fr-FR" sz="2000" dirty="0" smtClean="0"/>
              <a:t>(à </a:t>
            </a:r>
            <a:r>
              <a:rPr lang="fr-FR" sz="2000" dirty="0"/>
              <a:t>l'ELU ou ELS) </a:t>
            </a:r>
            <a:r>
              <a:rPr lang="en-US" sz="2000" dirty="0"/>
              <a:t>with respect to the tensioned steel.</a:t>
            </a:r>
            <a:r>
              <a:rPr lang="fr-FR" sz="2000" dirty="0" smtClean="0"/>
              <a:t>.</a:t>
            </a:r>
            <a:endParaRPr lang="fr-FR" sz="2000" dirty="0"/>
          </a:p>
          <a:p>
            <a:pPr marL="342900" indent="-342900" algn="just">
              <a:lnSpc>
                <a:spcPct val="150000"/>
              </a:lnSpc>
              <a:buFont typeface="Wingdings" pitchFamily="2" charset="2"/>
              <a:buChar char="ü"/>
            </a:pPr>
            <a:r>
              <a:rPr lang="en-US" sz="2000" dirty="0"/>
              <a:t>Determine if the compression table is over-dimensioned.</a:t>
            </a:r>
            <a:r>
              <a:rPr lang="fr-FR" sz="2000" dirty="0" smtClean="0"/>
              <a:t>. </a:t>
            </a:r>
          </a:p>
          <a:p>
            <a:pPr marL="342900" indent="-342900" algn="just">
              <a:lnSpc>
                <a:spcPct val="150000"/>
              </a:lnSpc>
              <a:buFont typeface="Wingdings" pitchFamily="2" charset="2"/>
              <a:buChar char="ü"/>
            </a:pPr>
            <a:r>
              <a:rPr lang="en-US" sz="2000" dirty="0"/>
              <a:t>If not, calculate the section as a rectangular section (see previous paragraph</a:t>
            </a:r>
            <a:r>
              <a:rPr lang="en-US" sz="2000" dirty="0" smtClean="0"/>
              <a:t>).</a:t>
            </a:r>
          </a:p>
          <a:p>
            <a:pPr marL="342900" indent="-342900" algn="just">
              <a:lnSpc>
                <a:spcPct val="150000"/>
              </a:lnSpc>
              <a:buFont typeface="Wingdings" pitchFamily="2" charset="2"/>
              <a:buChar char="ü"/>
            </a:pPr>
            <a:r>
              <a:rPr lang="en-US" sz="2000" dirty="0"/>
              <a:t>If yes, deduce the sections S and S' by a dimensioning in simple bending, with Mur and </a:t>
            </a:r>
            <a:r>
              <a:rPr lang="en-US" sz="2000" dirty="0" err="1"/>
              <a:t>Nur</a:t>
            </a:r>
            <a:r>
              <a:rPr lang="en-US" sz="2000" dirty="0" smtClean="0"/>
              <a:t>.</a:t>
            </a:r>
          </a:p>
          <a:p>
            <a:pPr marL="342900" indent="-342900" algn="just">
              <a:lnSpc>
                <a:spcPct val="150000"/>
              </a:lnSpc>
              <a:buFont typeface="Wingdings" pitchFamily="2" charset="2"/>
              <a:buChar char="ü"/>
            </a:pPr>
            <a:r>
              <a:rPr lang="en-US" sz="2000" dirty="0"/>
              <a:t>Determine the steel bars for composite bending from </a:t>
            </a:r>
            <a:r>
              <a:rPr lang="en-US" sz="2000" dirty="0" smtClean="0"/>
              <a:t>:</a:t>
            </a:r>
          </a:p>
          <a:p>
            <a:pPr algn="just">
              <a:lnSpc>
                <a:spcPct val="150000"/>
              </a:lnSpc>
            </a:pPr>
            <a:r>
              <a:rPr lang="en-US" sz="2000" b="1" dirty="0">
                <a:solidFill>
                  <a:srgbClr val="FFC000"/>
                </a:solidFill>
              </a:rPr>
              <a:t>C. Minimum percentage of reinforcement: </a:t>
            </a:r>
            <a:r>
              <a:rPr lang="en-US" sz="2000" dirty="0"/>
              <a:t>For a partially tensioned T-section under composite bending, the minimum percentage of reinforcement is:</a:t>
            </a:r>
            <a:endParaRPr lang="fr-FR" sz="2000" dirty="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15</a:t>
            </a:fld>
            <a:endParaRPr lang="fr-BE" dirty="0">
              <a:solidFill>
                <a:srgbClr val="FFFFFF"/>
              </a:solidFill>
            </a:endParaRPr>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392" y="5386616"/>
            <a:ext cx="3609975"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3968" y="5085184"/>
            <a:ext cx="2276006" cy="156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04248" y="5107984"/>
            <a:ext cx="1800200" cy="156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Group 2"/>
          <p:cNvGrpSpPr/>
          <p:nvPr/>
        </p:nvGrpSpPr>
        <p:grpSpPr>
          <a:xfrm>
            <a:off x="6559974" y="3284984"/>
            <a:ext cx="1443150" cy="1041159"/>
            <a:chOff x="3995936" y="3181268"/>
            <a:chExt cx="1443150" cy="1041159"/>
          </a:xfrm>
        </p:grpSpPr>
        <p:grpSp>
          <p:nvGrpSpPr>
            <p:cNvPr id="8" name="Group 7"/>
            <p:cNvGrpSpPr/>
            <p:nvPr/>
          </p:nvGrpSpPr>
          <p:grpSpPr>
            <a:xfrm>
              <a:off x="3995936" y="3181268"/>
              <a:ext cx="1299134" cy="1041159"/>
              <a:chOff x="6916278" y="4003231"/>
              <a:chExt cx="1299134" cy="1041159"/>
            </a:xfrm>
          </p:grpSpPr>
          <p:pic>
            <p:nvPicPr>
              <p:cNvPr id="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16278" y="4003231"/>
                <a:ext cx="1299134" cy="1041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7152994" y="4156871"/>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sp>
            <p:nvSpPr>
              <p:cNvPr id="11" name="TextBox 10"/>
              <p:cNvSpPr txBox="1"/>
              <p:nvPr/>
            </p:nvSpPr>
            <p:spPr>
              <a:xfrm>
                <a:off x="7147364" y="4624006"/>
                <a:ext cx="216024" cy="261610"/>
              </a:xfrm>
              <a:prstGeom prst="rect">
                <a:avLst/>
              </a:prstGeom>
              <a:noFill/>
            </p:spPr>
            <p:txBody>
              <a:bodyPr wrap="square" rtlCol="0">
                <a:spAutoFit/>
              </a:bodyPr>
              <a:lstStyle/>
              <a:p>
                <a:r>
                  <a:rPr lang="fr-FR" sz="1050" dirty="0" smtClean="0">
                    <a:solidFill>
                      <a:schemeClr val="bg2"/>
                    </a:solidFill>
                  </a:rPr>
                  <a:t>S</a:t>
                </a:r>
                <a:endParaRPr lang="fr-FR" sz="1050" dirty="0">
                  <a:solidFill>
                    <a:schemeClr val="bg2"/>
                  </a:solidFill>
                </a:endParaRPr>
              </a:p>
            </p:txBody>
          </p:sp>
        </p:grpSp>
        <p:sp>
          <p:nvSpPr>
            <p:cNvPr id="2" name="TextBox 1"/>
            <p:cNvSpPr txBox="1"/>
            <p:nvPr/>
          </p:nvSpPr>
          <p:spPr>
            <a:xfrm>
              <a:off x="5004048" y="3573016"/>
              <a:ext cx="435038" cy="307777"/>
            </a:xfrm>
            <a:prstGeom prst="rect">
              <a:avLst/>
            </a:prstGeom>
            <a:noFill/>
          </p:spPr>
          <p:txBody>
            <a:bodyPr wrap="square" rtlCol="0">
              <a:spAutoFit/>
            </a:bodyPr>
            <a:lstStyle/>
            <a:p>
              <a:r>
                <a:rPr lang="fr-FR" sz="1400" b="1" dirty="0" err="1" smtClean="0">
                  <a:solidFill>
                    <a:schemeClr val="bg2"/>
                  </a:solidFill>
                </a:rPr>
                <a:t>ur</a:t>
              </a:r>
              <a:endParaRPr lang="fr-FR" sz="1400" b="1" dirty="0">
                <a:solidFill>
                  <a:schemeClr val="bg2"/>
                </a:solidFill>
              </a:endParaRPr>
            </a:p>
          </p:txBody>
        </p:sp>
      </p:grpSp>
    </p:spTree>
    <p:extLst>
      <p:ext uri="{BB962C8B-B14F-4D97-AF65-F5344CB8AC3E}">
        <p14:creationId xmlns:p14="http://schemas.microsoft.com/office/powerpoint/2010/main" val="3081793507"/>
      </p:ext>
    </p:extLst>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813376"/>
          </a:xfrm>
          <a:prstGeom prst="rect">
            <a:avLst/>
          </a:prstGeom>
          <a:ln>
            <a:solidFill>
              <a:schemeClr val="accent1"/>
            </a:solidFill>
          </a:ln>
        </p:spPr>
        <p:txBody>
          <a:bodyPr/>
          <a:lstStyle/>
          <a:p>
            <a:pPr algn="just">
              <a:lnSpc>
                <a:spcPct val="150000"/>
              </a:lnSpc>
            </a:pPr>
            <a:r>
              <a:rPr lang="fr-FR" sz="2000" b="1" u="sng" dirty="0" smtClean="0">
                <a:solidFill>
                  <a:srgbClr val="FF6600"/>
                </a:solidFill>
              </a:rPr>
              <a:t>III.4- </a:t>
            </a:r>
            <a:r>
              <a:rPr lang="fr-FR" sz="2000" b="1" u="sng" dirty="0" err="1">
                <a:solidFill>
                  <a:srgbClr val="FF6600"/>
                </a:solidFill>
              </a:rPr>
              <a:t>Fully</a:t>
            </a:r>
            <a:r>
              <a:rPr lang="fr-FR" sz="2000" b="1" u="sng" dirty="0">
                <a:solidFill>
                  <a:srgbClr val="FF6600"/>
                </a:solidFill>
              </a:rPr>
              <a:t> Compressed Sections</a:t>
            </a:r>
            <a:r>
              <a:rPr lang="fr-FR" sz="2000" b="1" u="sng" dirty="0" smtClean="0">
                <a:solidFill>
                  <a:srgbClr val="FF6600"/>
                </a:solidFill>
              </a:rPr>
              <a:t>:</a:t>
            </a:r>
            <a:r>
              <a:rPr lang="en-US" sz="2000" dirty="0"/>
              <a:t> We previously saw that a rectangular section can be considered partially tensioned (or partially compressed) if point C was located outside the reinforcement</a:t>
            </a:r>
            <a:r>
              <a:rPr lang="en-US" sz="2000" dirty="0" smtClean="0"/>
              <a:t>.</a:t>
            </a:r>
          </a:p>
          <a:p>
            <a:pPr algn="just">
              <a:lnSpc>
                <a:spcPct val="150000"/>
              </a:lnSpc>
            </a:pPr>
            <a:r>
              <a:rPr lang="fr-FR" sz="2000" dirty="0" smtClean="0">
                <a:solidFill>
                  <a:srgbClr val="FFFF00"/>
                </a:solidFill>
              </a:rPr>
              <a:t>ULS</a:t>
            </a:r>
            <a:r>
              <a:rPr lang="fr-FR" sz="2000" dirty="0" smtClean="0"/>
              <a:t>: =&gt; </a:t>
            </a:r>
            <a:r>
              <a:rPr lang="en-US" sz="2000" dirty="0"/>
              <a:t>Calculate around pivot C; </a:t>
            </a:r>
            <a:r>
              <a:rPr lang="en-US" sz="2000" dirty="0" smtClean="0"/>
              <a:t>Or </a:t>
            </a:r>
            <a:r>
              <a:rPr lang="fr-FR" sz="2000" dirty="0" smtClean="0"/>
              <a:t>⇒ </a:t>
            </a:r>
            <a:r>
              <a:rPr lang="en-US" sz="2000" dirty="0"/>
              <a:t> Bring calculation around pivot </a:t>
            </a:r>
            <a:r>
              <a:rPr lang="en-US" sz="2000" dirty="0" smtClean="0"/>
              <a:t>B</a:t>
            </a:r>
          </a:p>
          <a:p>
            <a:pPr algn="just">
              <a:lnSpc>
                <a:spcPct val="150000"/>
              </a:lnSpc>
            </a:pPr>
            <a:r>
              <a:rPr lang="fr-FR" sz="2000" dirty="0" smtClean="0"/>
              <a:t>Or  </a:t>
            </a:r>
            <a:r>
              <a:rPr lang="fr-FR" sz="2000" dirty="0"/>
              <a:t>=&gt; </a:t>
            </a:r>
            <a:r>
              <a:rPr lang="pt-BR" sz="2000" dirty="0"/>
              <a:t> Use interaction diagram (N, M</a:t>
            </a:r>
            <a:r>
              <a:rPr lang="pt-BR" sz="2000" dirty="0" smtClean="0"/>
              <a:t>)</a:t>
            </a:r>
          </a:p>
          <a:p>
            <a:pPr algn="just">
              <a:lnSpc>
                <a:spcPct val="150000"/>
              </a:lnSpc>
            </a:pPr>
            <a:r>
              <a:rPr lang="en-US" sz="2000" dirty="0"/>
              <a:t>It is recommended to adopt a symmetric reinforcement (A1u=A2u) to reduce the risk of buckling =&gt; most often the calculation is brought around pivot B</a:t>
            </a:r>
            <a:r>
              <a:rPr lang="en-US" sz="2000" dirty="0" smtClean="0"/>
              <a:t>.</a:t>
            </a:r>
          </a:p>
          <a:p>
            <a:pPr algn="just">
              <a:lnSpc>
                <a:spcPct val="150000"/>
              </a:lnSpc>
            </a:pPr>
            <a:r>
              <a:rPr lang="en-US" sz="2000" dirty="0">
                <a:solidFill>
                  <a:srgbClr val="FFFF00"/>
                </a:solidFill>
              </a:rPr>
              <a:t>ULS Calculation around Pivot </a:t>
            </a:r>
            <a:r>
              <a:rPr lang="en-US" sz="2000" dirty="0" smtClean="0">
                <a:solidFill>
                  <a:srgbClr val="FFFF00"/>
                </a:solidFill>
              </a:rPr>
              <a:t>C: </a:t>
            </a:r>
            <a:r>
              <a:rPr lang="en-US" sz="2000" dirty="0" smtClean="0"/>
              <a:t>uniform </a:t>
            </a:r>
            <a:r>
              <a:rPr lang="en-US" sz="2000" dirty="0"/>
              <a:t>deformation over the section equal </a:t>
            </a:r>
            <a:r>
              <a:rPr lang="en-US" sz="2000" dirty="0" smtClean="0"/>
              <a:t>to </a:t>
            </a:r>
            <a:r>
              <a:rPr lang="fr-FR" sz="2000" dirty="0" smtClean="0"/>
              <a:t>2‰</a:t>
            </a:r>
            <a:endParaRPr lang="fr-FR" sz="2000" dirty="0"/>
          </a:p>
          <a:p>
            <a:pPr algn="just">
              <a:lnSpc>
                <a:spcPct val="150000"/>
              </a:lnSpc>
            </a:pPr>
            <a:endParaRPr lang="fr-FR" sz="2000" dirty="0"/>
          </a:p>
          <a:p>
            <a:pPr algn="just">
              <a:lnSpc>
                <a:spcPct val="150000"/>
              </a:lnSpc>
            </a:pPr>
            <a:r>
              <a:rPr lang="fr-FR" sz="2000" dirty="0">
                <a:solidFill>
                  <a:srgbClr val="FFFF00"/>
                </a:solidFill>
              </a:rPr>
              <a:t>Balance of the </a:t>
            </a:r>
            <a:r>
              <a:rPr lang="fr-FR" sz="2000" dirty="0" smtClean="0">
                <a:solidFill>
                  <a:srgbClr val="FFFF00"/>
                </a:solidFill>
              </a:rPr>
              <a:t>section:</a:t>
            </a:r>
            <a:endParaRPr lang="fr-FR" sz="2000" dirty="0">
              <a:solidFill>
                <a:srgbClr val="FFFF00"/>
              </a:solidFill>
            </a:endParaRPr>
          </a:p>
          <a:p>
            <a:pPr algn="just">
              <a:lnSpc>
                <a:spcPct val="150000"/>
              </a:lnSpc>
            </a:pPr>
            <a:endParaRPr lang="fr-FR" sz="2000" dirty="0" smtClean="0">
              <a:solidFill>
                <a:srgbClr val="FFFF00"/>
              </a:solidFill>
            </a:endParaRPr>
          </a:p>
          <a:p>
            <a:pPr algn="just"/>
            <a:r>
              <a:rPr lang="fr-FR" sz="2000" dirty="0" smtClean="0">
                <a:solidFill>
                  <a:srgbClr val="FFFF00"/>
                </a:solidFill>
              </a:rPr>
              <a:t>                                                      </a:t>
            </a:r>
          </a:p>
          <a:p>
            <a:pPr algn="just">
              <a:lnSpc>
                <a:spcPct val="150000"/>
              </a:lnSpc>
            </a:pPr>
            <a:endParaRPr lang="fr-FR" sz="2000" dirty="0">
              <a:solidFill>
                <a:srgbClr val="FFFF00"/>
              </a:solidFill>
            </a:endParaRPr>
          </a:p>
          <a:p>
            <a:pPr algn="just">
              <a:lnSpc>
                <a:spcPct val="150000"/>
              </a:lnSpc>
            </a:pPr>
            <a:endParaRPr lang="fr-FR" sz="2000" dirty="0" smtClean="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16</a:t>
            </a:fld>
            <a:endParaRPr lang="fr-BE" dirty="0">
              <a:solidFill>
                <a:srgbClr val="FFFFFF"/>
              </a:solidFill>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3763740"/>
            <a:ext cx="2736304" cy="57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57630" y="3934301"/>
            <a:ext cx="4481407"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641" y="4653136"/>
            <a:ext cx="405765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8093" y="5655992"/>
            <a:ext cx="3277598" cy="1013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6645" y="6246647"/>
            <a:ext cx="147637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87637" y="6199022"/>
            <a:ext cx="1562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197937"/>
      </p:ext>
    </p:extLst>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813376"/>
          </a:xfrm>
          <a:prstGeom prst="rect">
            <a:avLst/>
          </a:prstGeom>
          <a:ln>
            <a:solidFill>
              <a:schemeClr val="accent1"/>
            </a:solidFill>
          </a:ln>
        </p:spPr>
        <p:txBody>
          <a:bodyPr/>
          <a:lstStyle/>
          <a:p>
            <a:pPr algn="just">
              <a:lnSpc>
                <a:spcPct val="150000"/>
              </a:lnSpc>
            </a:pPr>
            <a:r>
              <a:rPr lang="fr-FR" sz="2000" b="1" u="sng" dirty="0" err="1" smtClean="0">
                <a:solidFill>
                  <a:srgbClr val="FF6600"/>
                </a:solidFill>
              </a:rPr>
              <a:t>Example</a:t>
            </a:r>
            <a:r>
              <a:rPr lang="fr-FR" sz="2000" b="1" u="sng" dirty="0" smtClean="0">
                <a:solidFill>
                  <a:srgbClr val="FF6600"/>
                </a:solidFill>
              </a:rPr>
              <a:t> :</a:t>
            </a:r>
          </a:p>
          <a:p>
            <a:r>
              <a:rPr lang="en-US" sz="2000" dirty="0"/>
              <a:t>• fc28 = 25MPa, FeE400</a:t>
            </a:r>
          </a:p>
          <a:p>
            <a:r>
              <a:rPr lang="en-US" sz="2000" dirty="0"/>
              <a:t>• </a:t>
            </a:r>
            <a:r>
              <a:rPr lang="en-US" sz="2000" u="sng" dirty="0" smtClean="0"/>
              <a:t>Slight or no </a:t>
            </a:r>
            <a:r>
              <a:rPr lang="en-US" sz="2000" u="sng" dirty="0"/>
              <a:t>cracking</a:t>
            </a:r>
            <a:endParaRPr lang="en-US" sz="2000" dirty="0"/>
          </a:p>
          <a:p>
            <a:r>
              <a:rPr lang="en-US" sz="2000" dirty="0"/>
              <a:t>• Nu = 1,045MN</a:t>
            </a:r>
          </a:p>
          <a:p>
            <a:r>
              <a:rPr lang="en-US" sz="2000" dirty="0"/>
              <a:t>• </a:t>
            </a:r>
            <a:r>
              <a:rPr lang="en-US" sz="2000" dirty="0" err="1"/>
              <a:t>Mu</a:t>
            </a:r>
            <a:r>
              <a:rPr lang="en-US" sz="1400" dirty="0" err="1"/>
              <a:t>G</a:t>
            </a:r>
            <a:r>
              <a:rPr lang="en-US" sz="2000" dirty="0"/>
              <a:t> = 0,1463 </a:t>
            </a:r>
            <a:r>
              <a:rPr lang="en-US" sz="2000" dirty="0" err="1"/>
              <a:t>MN.m</a:t>
            </a:r>
            <a:endParaRPr lang="en-US" sz="2000" dirty="0"/>
          </a:p>
          <a:p>
            <a:r>
              <a:rPr lang="en-US" sz="2000" dirty="0"/>
              <a:t>• l</a:t>
            </a:r>
            <a:r>
              <a:rPr lang="en-US" sz="1600" dirty="0"/>
              <a:t>0</a:t>
            </a:r>
            <a:r>
              <a:rPr lang="en-US" sz="2000" dirty="0"/>
              <a:t>= 4m</a:t>
            </a:r>
          </a:p>
          <a:p>
            <a:r>
              <a:rPr lang="el-GR" sz="2000" dirty="0"/>
              <a:t>• α = 0,5</a:t>
            </a:r>
            <a:endParaRPr lang="fr-FR" sz="2000" dirty="0" smtClean="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17</a:t>
            </a:fld>
            <a:endParaRPr lang="fr-BE" dirty="0">
              <a:solidFill>
                <a:srgbClr val="FFFFFF"/>
              </a:solidFill>
            </a:endParaRP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188640"/>
            <a:ext cx="1944216" cy="2031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1535878"/>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214282" y="44624"/>
                <a:ext cx="8715436" cy="6696744"/>
              </a:xfrm>
              <a:prstGeom prst="rect">
                <a:avLst/>
              </a:prstGeom>
              <a:ln>
                <a:solidFill>
                  <a:schemeClr val="accent1"/>
                </a:solidFill>
              </a:ln>
            </p:spPr>
            <p:txBody>
              <a:bodyPr/>
              <a:lstStyle/>
              <a:p>
                <a:pPr algn="just"/>
                <a:r>
                  <a:rPr lang="fr-FR" sz="2000" b="1" kern="0" dirty="0" smtClean="0">
                    <a:solidFill>
                      <a:srgbClr val="FFFF00"/>
                    </a:solidFill>
                    <a:latin typeface="Times New Roman"/>
                    <a:ea typeface="+mj-ea"/>
                    <a:cs typeface="+mj-cs"/>
                  </a:rPr>
                  <a:t>I.1</a:t>
                </a:r>
                <a:r>
                  <a:rPr lang="fr-FR" sz="2000" b="1" kern="0" dirty="0">
                    <a:solidFill>
                      <a:srgbClr val="FFFF00"/>
                    </a:solidFill>
                    <a:latin typeface="Times New Roman"/>
                    <a:ea typeface="+mj-ea"/>
                    <a:cs typeface="+mj-cs"/>
                  </a:rPr>
                  <a:t>°/ </a:t>
                </a:r>
                <a:r>
                  <a:rPr lang="en-US" sz="2000" b="1" kern="0" dirty="0">
                    <a:solidFill>
                      <a:srgbClr val="FFFF00"/>
                    </a:solidFill>
                    <a:latin typeface="Times New Roman"/>
                    <a:ea typeface="+mj-ea"/>
                    <a:cs typeface="+mj-cs"/>
                  </a:rPr>
                  <a:t>The expression of normal stress </a:t>
                </a:r>
                <a:r>
                  <a:rPr lang="en-US" sz="2000" b="1" kern="0" dirty="0" err="1" smtClean="0">
                    <a:solidFill>
                      <a:srgbClr val="FFFF00"/>
                    </a:solidFill>
                    <a:latin typeface="Times New Roman"/>
                    <a:ea typeface="+mj-ea"/>
                    <a:cs typeface="+mj-cs"/>
                  </a:rPr>
                  <a:t>σx</a:t>
                </a:r>
                <a:r>
                  <a:rPr lang="en-US" sz="2000" b="1" kern="0" dirty="0" smtClean="0">
                    <a:solidFill>
                      <a:srgbClr val="FFFF00"/>
                    </a:solidFill>
                    <a:latin typeface="Times New Roman"/>
                    <a:ea typeface="+mj-ea"/>
                    <a:cs typeface="+mj-cs"/>
                  </a:rPr>
                  <a:t>: </a:t>
                </a:r>
                <a:r>
                  <a:rPr lang="en-US" sz="2000" kern="0" dirty="0" smtClean="0">
                    <a:latin typeface="Times New Roman"/>
                    <a:ea typeface="+mj-ea"/>
                    <a:cs typeface="+mj-cs"/>
                  </a:rPr>
                  <a:t>The </a:t>
                </a:r>
                <a:r>
                  <a:rPr lang="en-US" sz="2000" kern="0" dirty="0">
                    <a:latin typeface="Times New Roman"/>
                    <a:ea typeface="+mj-ea"/>
                    <a:cs typeface="+mj-cs"/>
                  </a:rPr>
                  <a:t>normal force N creates uniform normal stresses </a:t>
                </a:r>
                <a14:m>
                  <m:oMath xmlns:m="http://schemas.openxmlformats.org/officeDocument/2006/math">
                    <m:sSub>
                      <m:sSubPr>
                        <m:ctrlPr>
                          <a:rPr lang="fr-FR" sz="2000" i="1">
                            <a:solidFill>
                              <a:srgbClr val="FF0000"/>
                            </a:solidFill>
                            <a:latin typeface="Cambria Math" panose="02040503050406030204" pitchFamily="18" charset="0"/>
                          </a:rPr>
                        </m:ctrlPr>
                      </m:sSubPr>
                      <m:e>
                        <m:r>
                          <a:rPr lang="fr-FR" sz="2000" b="0" i="1">
                            <a:solidFill>
                              <a:srgbClr val="FF0000"/>
                            </a:solidFill>
                            <a:latin typeface="Cambria Math"/>
                            <a:ea typeface="Cambria Math"/>
                          </a:rPr>
                          <m:t>𝜎</m:t>
                        </m:r>
                      </m:e>
                      <m:sub>
                        <m:r>
                          <a:rPr lang="fr-FR" sz="2000" b="0" i="1">
                            <a:solidFill>
                              <a:srgbClr val="FF0000"/>
                            </a:solidFill>
                            <a:latin typeface="Cambria Math"/>
                          </a:rPr>
                          <m:t>𝑥</m:t>
                        </m:r>
                      </m:sub>
                    </m:sSub>
                    <m:r>
                      <a:rPr lang="fr-FR" sz="2000" b="0" i="1">
                        <a:solidFill>
                          <a:srgbClr val="FF0000"/>
                        </a:solidFill>
                        <a:latin typeface="Cambria Math"/>
                      </a:rPr>
                      <m:t>=</m:t>
                    </m:r>
                    <m:f>
                      <m:fPr>
                        <m:ctrlPr>
                          <a:rPr lang="fr-FR" sz="2000" i="1">
                            <a:solidFill>
                              <a:srgbClr val="FF0000"/>
                            </a:solidFill>
                            <a:latin typeface="Cambria Math" panose="02040503050406030204" pitchFamily="18" charset="0"/>
                          </a:rPr>
                        </m:ctrlPr>
                      </m:fPr>
                      <m:num>
                        <m:r>
                          <a:rPr lang="fr-FR" sz="2000" b="0" i="1">
                            <a:solidFill>
                              <a:srgbClr val="FF0000"/>
                            </a:solidFill>
                            <a:latin typeface="Cambria Math"/>
                          </a:rPr>
                          <m:t>𝑁</m:t>
                        </m:r>
                      </m:num>
                      <m:den>
                        <m:r>
                          <a:rPr lang="fr-FR" sz="2000" b="0" i="1">
                            <a:solidFill>
                              <a:srgbClr val="FF0000"/>
                            </a:solidFill>
                            <a:latin typeface="Cambria Math"/>
                          </a:rPr>
                          <m:t>𝑆</m:t>
                        </m:r>
                      </m:den>
                    </m:f>
                  </m:oMath>
                </a14:m>
                <a:r>
                  <a:rPr lang="en-US" sz="2000" kern="0" dirty="0">
                    <a:latin typeface="Times New Roman"/>
                    <a:ea typeface="+mj-ea"/>
                    <a:cs typeface="+mj-cs"/>
                  </a:rPr>
                  <a:t>, which can be compressive or tensile depending on the direction of N. The bending moment </a:t>
                </a:r>
                <a:r>
                  <a:rPr lang="en-US" sz="2000" kern="0" dirty="0" err="1">
                    <a:latin typeface="Times New Roman"/>
                    <a:ea typeface="+mj-ea"/>
                    <a:cs typeface="+mj-cs"/>
                  </a:rPr>
                  <a:t>Mz</a:t>
                </a:r>
                <a:r>
                  <a:rPr lang="en-US" sz="2000" kern="0" dirty="0">
                    <a:latin typeface="Times New Roman"/>
                    <a:ea typeface="+mj-ea"/>
                    <a:cs typeface="+mj-cs"/>
                  </a:rPr>
                  <a:t> creates normal stresses: </a:t>
                </a:r>
                <a14:m>
                  <m:oMath xmlns:m="http://schemas.openxmlformats.org/officeDocument/2006/math">
                    <m:sSub>
                      <m:sSubPr>
                        <m:ctrlPr>
                          <a:rPr lang="fr-FR" sz="2000" i="1">
                            <a:solidFill>
                              <a:srgbClr val="FF0000"/>
                            </a:solidFill>
                            <a:latin typeface="Cambria Math" panose="02040503050406030204" pitchFamily="18" charset="0"/>
                          </a:rPr>
                        </m:ctrlPr>
                      </m:sSubPr>
                      <m:e>
                        <m:r>
                          <a:rPr lang="fr-FR" sz="2000" i="1">
                            <a:solidFill>
                              <a:srgbClr val="FF0000"/>
                            </a:solidFill>
                            <a:latin typeface="Cambria Math"/>
                            <a:ea typeface="Cambria Math"/>
                          </a:rPr>
                          <m:t>𝜎</m:t>
                        </m:r>
                      </m:e>
                      <m:sub>
                        <m:r>
                          <a:rPr lang="fr-FR" sz="2000" i="1">
                            <a:solidFill>
                              <a:srgbClr val="FF0000"/>
                            </a:solidFill>
                            <a:latin typeface="Cambria Math"/>
                            <a:ea typeface="Cambria Math"/>
                          </a:rPr>
                          <m:t>𝐹</m:t>
                        </m:r>
                        <m:r>
                          <a:rPr lang="fr-FR" sz="2000" i="1">
                            <a:solidFill>
                              <a:srgbClr val="FF0000"/>
                            </a:solidFill>
                            <a:latin typeface="Cambria Math"/>
                          </a:rPr>
                          <m:t>𝑥</m:t>
                        </m:r>
                      </m:sub>
                    </m:sSub>
                    <m:r>
                      <a:rPr lang="fr-FR" sz="2000" i="1">
                        <a:solidFill>
                          <a:srgbClr val="FF0000"/>
                        </a:solidFill>
                        <a:latin typeface="Cambria Math"/>
                      </a:rPr>
                      <m:t>=</m:t>
                    </m:r>
                    <m:f>
                      <m:fPr>
                        <m:ctrlPr>
                          <a:rPr lang="fr-FR" sz="2000" i="1">
                            <a:solidFill>
                              <a:srgbClr val="FF0000"/>
                            </a:solidFill>
                            <a:latin typeface="Cambria Math" panose="02040503050406030204" pitchFamily="18" charset="0"/>
                          </a:rPr>
                        </m:ctrlPr>
                      </m:fPr>
                      <m:num>
                        <m:sSub>
                          <m:sSubPr>
                            <m:ctrlPr>
                              <a:rPr lang="fr-FR" sz="2000" i="1">
                                <a:solidFill>
                                  <a:srgbClr val="FF0000"/>
                                </a:solidFill>
                                <a:latin typeface="Cambria Math" panose="02040503050406030204" pitchFamily="18" charset="0"/>
                              </a:rPr>
                            </m:ctrlPr>
                          </m:sSubPr>
                          <m:e>
                            <m:r>
                              <a:rPr lang="fr-FR" sz="2000" i="1">
                                <a:solidFill>
                                  <a:srgbClr val="FF0000"/>
                                </a:solidFill>
                                <a:latin typeface="Cambria Math"/>
                              </a:rPr>
                              <m:t>𝑀</m:t>
                            </m:r>
                          </m:e>
                          <m:sub>
                            <m:r>
                              <a:rPr lang="fr-FR" sz="2000" i="1">
                                <a:solidFill>
                                  <a:srgbClr val="FF0000"/>
                                </a:solidFill>
                                <a:latin typeface="Cambria Math"/>
                              </a:rPr>
                              <m:t>𝑍</m:t>
                            </m:r>
                          </m:sub>
                        </m:sSub>
                      </m:num>
                      <m:den>
                        <m:sSub>
                          <m:sSubPr>
                            <m:ctrlPr>
                              <a:rPr lang="fr-FR" sz="2000" i="1">
                                <a:solidFill>
                                  <a:srgbClr val="FF0000"/>
                                </a:solidFill>
                                <a:latin typeface="Cambria Math" panose="02040503050406030204" pitchFamily="18" charset="0"/>
                              </a:rPr>
                            </m:ctrlPr>
                          </m:sSubPr>
                          <m:e>
                            <m:r>
                              <a:rPr lang="fr-FR" sz="2000" i="1">
                                <a:solidFill>
                                  <a:srgbClr val="FF0000"/>
                                </a:solidFill>
                                <a:latin typeface="Cambria Math"/>
                              </a:rPr>
                              <m:t>𝐼</m:t>
                            </m:r>
                          </m:e>
                          <m:sub>
                            <m:r>
                              <a:rPr lang="fr-FR" sz="2000" i="1">
                                <a:solidFill>
                                  <a:srgbClr val="FF0000"/>
                                </a:solidFill>
                                <a:latin typeface="Cambria Math"/>
                              </a:rPr>
                              <m:t>𝐺𝑍</m:t>
                            </m:r>
                          </m:sub>
                        </m:sSub>
                      </m:den>
                    </m:f>
                    <m:r>
                      <a:rPr lang="fr-FR" sz="2000" i="1">
                        <a:solidFill>
                          <a:srgbClr val="FF0000"/>
                        </a:solidFill>
                        <a:latin typeface="Cambria Math"/>
                      </a:rPr>
                      <m:t>𝑦</m:t>
                    </m:r>
                    <m:r>
                      <a:rPr lang="fr-FR" sz="2000" b="1">
                        <a:solidFill>
                          <a:srgbClr val="FF0000"/>
                        </a:solidFill>
                        <a:latin typeface="Cambria Math"/>
                      </a:rPr>
                      <m:t> </m:t>
                    </m:r>
                  </m:oMath>
                </a14:m>
                <a:r>
                  <a:rPr lang="en-US" sz="2000" kern="0" dirty="0" smtClean="0">
                    <a:latin typeface="Times New Roman"/>
                    <a:ea typeface="+mj-ea"/>
                    <a:cs typeface="+mj-cs"/>
                  </a:rPr>
                  <a:t>which </a:t>
                </a:r>
                <a:r>
                  <a:rPr lang="en-US" sz="2000" kern="0" dirty="0">
                    <a:latin typeface="Times New Roman"/>
                    <a:ea typeface="+mj-ea"/>
                    <a:cs typeface="+mj-cs"/>
                  </a:rPr>
                  <a:t>result in compressive and tensile stresses depending on the </a:t>
                </a:r>
                <a:r>
                  <a:rPr lang="en-US" sz="2000" kern="0" dirty="0" smtClean="0">
                    <a:latin typeface="Times New Roman"/>
                    <a:ea typeface="+mj-ea"/>
                    <a:cs typeface="+mj-cs"/>
                  </a:rPr>
                  <a:t>y</a:t>
                </a:r>
                <a:endParaRPr lang="en-US" sz="2000" dirty="0"/>
              </a:p>
              <a:p>
                <a:pPr algn="just">
                  <a:lnSpc>
                    <a:spcPct val="150000"/>
                  </a:lnSpc>
                </a:pPr>
                <a:endParaRPr lang="fr-FR" sz="2000" dirty="0" smtClean="0"/>
              </a:p>
              <a:p>
                <a:endParaRPr lang="fr-FR" sz="2000" dirty="0"/>
              </a:p>
              <a:p>
                <a:endParaRPr lang="fr-FR" sz="2000" dirty="0" smtClean="0"/>
              </a:p>
              <a:p>
                <a:endParaRPr lang="fr-FR" sz="2000" dirty="0" smtClean="0"/>
              </a:p>
              <a:p>
                <a:endParaRPr lang="fr-FR" sz="2000" dirty="0"/>
              </a:p>
              <a:p>
                <a:pPr algn="just">
                  <a:lnSpc>
                    <a:spcPct val="150000"/>
                  </a:lnSpc>
                </a:pPr>
                <a:r>
                  <a:rPr lang="en-US" sz="2000" dirty="0" smtClean="0"/>
                  <a:t>In </a:t>
                </a:r>
                <a:r>
                  <a:rPr lang="en-US" sz="2000" dirty="0"/>
                  <a:t>composite bending, it is always necessary to specify the point at which the reduction of forces is carried out because the moment values depend on this point. This point is typically either at the center of gravity of the concrete (G) or at the center of gravity of the tensioned reinforcements (A).</a:t>
                </a:r>
              </a:p>
              <a:p>
                <a:r>
                  <a:rPr lang="fr-FR" sz="2000" b="1" dirty="0" smtClean="0">
                    <a:solidFill>
                      <a:srgbClr val="FFC000"/>
                    </a:solidFill>
                  </a:rPr>
                  <a:t>                                                                                                            </a:t>
                </a:r>
                <a:endParaRPr lang="fr-FR" sz="2000" dirty="0"/>
              </a:p>
              <a:p>
                <a:endParaRPr lang="fr-FR" sz="2000" dirty="0"/>
              </a:p>
              <a:p>
                <a:r>
                  <a:rPr lang="fr-FR" sz="2000" b="1" dirty="0" smtClean="0">
                    <a:solidFill>
                      <a:srgbClr val="FFC000"/>
                    </a:solidFill>
                  </a:rPr>
                  <a:t>                                                                                                  </a:t>
                </a:r>
                <a:r>
                  <a:rPr lang="fr-FR" sz="2000" dirty="0" smtClean="0"/>
                  <a:t>and</a:t>
                </a:r>
              </a:p>
            </p:txBody>
          </p:sp>
        </mc:Choice>
        <mc:Fallback xmlns="">
          <p:sp>
            <p:nvSpPr>
              <p:cNvPr id="4" name="Rectangle 2"/>
              <p:cNvSpPr txBox="1">
                <a:spLocks noRot="1" noChangeAspect="1" noMove="1" noResize="1" noEditPoints="1" noAdjustHandles="1" noChangeArrowheads="1" noChangeShapeType="1" noTextEdit="1"/>
              </p:cNvSpPr>
              <p:nvPr/>
            </p:nvSpPr>
            <p:spPr>
              <a:xfrm>
                <a:off x="214282" y="44624"/>
                <a:ext cx="8715436" cy="6696744"/>
              </a:xfrm>
              <a:prstGeom prst="rect">
                <a:avLst/>
              </a:prstGeom>
              <a:blipFill>
                <a:blip r:embed="rId3"/>
                <a:stretch>
                  <a:fillRect l="-628" t="-363" r="-628"/>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7020272" y="6381328"/>
            <a:ext cx="1905000" cy="457200"/>
          </a:xfrm>
        </p:spPr>
        <p:txBody>
          <a:bodyPr/>
          <a:lstStyle/>
          <a:p>
            <a:fld id="{CF4668DC-857F-487D-BFFA-8C0CA5037977}" type="slidenum">
              <a:rPr lang="fr-BE" smtClean="0">
                <a:solidFill>
                  <a:srgbClr val="FFFFFF"/>
                </a:solidFill>
              </a:rPr>
              <a:pPr/>
              <a:t>2</a:t>
            </a:fld>
            <a:endParaRPr lang="fr-BE" dirty="0">
              <a:solidFill>
                <a:srgbClr val="FFFFFF"/>
              </a:solidFill>
            </a:endParaRPr>
          </a:p>
        </p:txBody>
      </p:sp>
      <p:grpSp>
        <p:nvGrpSpPr>
          <p:cNvPr id="6" name="Group 5"/>
          <p:cNvGrpSpPr/>
          <p:nvPr/>
        </p:nvGrpSpPr>
        <p:grpSpPr>
          <a:xfrm>
            <a:off x="429490" y="1677289"/>
            <a:ext cx="5164967" cy="924630"/>
            <a:chOff x="371567" y="2600324"/>
            <a:chExt cx="5164967" cy="1044700"/>
          </a:xfrm>
        </p:grpSpPr>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567" y="2600325"/>
              <a:ext cx="1200803" cy="1044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2370" y="2600324"/>
              <a:ext cx="1728192" cy="1044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4286" y="2600324"/>
              <a:ext cx="2232248" cy="1044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 name="Group 6"/>
          <p:cNvGrpSpPr/>
          <p:nvPr/>
        </p:nvGrpSpPr>
        <p:grpSpPr>
          <a:xfrm>
            <a:off x="429490" y="2577883"/>
            <a:ext cx="5164967" cy="864096"/>
            <a:chOff x="357487" y="3810971"/>
            <a:chExt cx="5150617" cy="976305"/>
          </a:xfrm>
        </p:grpSpPr>
        <p:pic>
          <p:nvPicPr>
            <p:cNvPr id="2053"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487" y="3810971"/>
              <a:ext cx="1406202" cy="976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1680" y="3810971"/>
              <a:ext cx="1938861" cy="976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35896" y="3810971"/>
              <a:ext cx="1872208" cy="976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mc:AlternateContent xmlns:mc="http://schemas.openxmlformats.org/markup-compatibility/2006" xmlns:a14="http://schemas.microsoft.com/office/drawing/2010/main">
        <mc:Choice Requires="a14">
          <p:sp>
            <p:nvSpPr>
              <p:cNvPr id="8" name="Rectangle 7"/>
              <p:cNvSpPr/>
              <p:nvPr/>
            </p:nvSpPr>
            <p:spPr>
              <a:xfrm>
                <a:off x="5809665" y="1700808"/>
                <a:ext cx="3086551" cy="13494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sz="2000" i="1" smtClean="0">
                              <a:solidFill>
                                <a:schemeClr val="tx1"/>
                              </a:solidFill>
                              <a:latin typeface="Cambria Math" panose="02040503050406030204" pitchFamily="18" charset="0"/>
                            </a:rPr>
                          </m:ctrlPr>
                        </m:sSubPr>
                        <m:e>
                          <m:r>
                            <a:rPr lang="fr-FR" sz="2000" i="1">
                              <a:solidFill>
                                <a:schemeClr val="tx1"/>
                              </a:solidFill>
                              <a:latin typeface="Cambria Math"/>
                              <a:ea typeface="Cambria Math"/>
                            </a:rPr>
                            <m:t>𝜎</m:t>
                          </m:r>
                        </m:e>
                        <m:sub>
                          <m:r>
                            <a:rPr lang="fr-FR" sz="2000" i="1">
                              <a:solidFill>
                                <a:schemeClr val="tx1"/>
                              </a:solidFill>
                              <a:latin typeface="Cambria Math"/>
                            </a:rPr>
                            <m:t>𝑥</m:t>
                          </m:r>
                        </m:sub>
                      </m:sSub>
                      <m:r>
                        <a:rPr lang="fr-FR" sz="2000" i="1">
                          <a:solidFill>
                            <a:schemeClr val="tx1"/>
                          </a:solidFill>
                          <a:latin typeface="Cambria Math"/>
                        </a:rPr>
                        <m:t>=</m:t>
                      </m:r>
                      <m:f>
                        <m:fPr>
                          <m:ctrlPr>
                            <a:rPr lang="fr-FR" sz="2000" i="1">
                              <a:solidFill>
                                <a:schemeClr val="tx1"/>
                              </a:solidFill>
                              <a:latin typeface="Cambria Math" panose="02040503050406030204" pitchFamily="18" charset="0"/>
                            </a:rPr>
                          </m:ctrlPr>
                        </m:fPr>
                        <m:num>
                          <m:r>
                            <a:rPr lang="fr-FR" sz="2000" i="1">
                              <a:solidFill>
                                <a:schemeClr val="tx1"/>
                              </a:solidFill>
                              <a:latin typeface="Cambria Math"/>
                            </a:rPr>
                            <m:t>𝑁</m:t>
                          </m:r>
                        </m:num>
                        <m:den>
                          <m:r>
                            <a:rPr lang="fr-FR" sz="2000" i="1">
                              <a:solidFill>
                                <a:schemeClr val="tx1"/>
                              </a:solidFill>
                              <a:latin typeface="Cambria Math"/>
                            </a:rPr>
                            <m:t>𝑆</m:t>
                          </m:r>
                        </m:den>
                      </m:f>
                      <m:sSub>
                        <m:sSubPr>
                          <m:ctrlPr>
                            <a:rPr lang="fr-FR" sz="2000" i="1">
                              <a:solidFill>
                                <a:schemeClr val="tx1"/>
                              </a:solidFill>
                              <a:latin typeface="Cambria Math" panose="02040503050406030204" pitchFamily="18" charset="0"/>
                            </a:rPr>
                          </m:ctrlPr>
                        </m:sSubPr>
                        <m:e>
                          <m:r>
                            <a:rPr lang="fr-FR" sz="2000" b="0" i="1" smtClean="0">
                              <a:solidFill>
                                <a:schemeClr val="tx1"/>
                              </a:solidFill>
                              <a:latin typeface="Cambria Math"/>
                            </a:rPr>
                            <m:t>    +   </m:t>
                          </m:r>
                          <m:r>
                            <a:rPr lang="fr-FR" sz="2000" i="1">
                              <a:solidFill>
                                <a:schemeClr val="tx1"/>
                              </a:solidFill>
                              <a:latin typeface="Cambria Math"/>
                              <a:ea typeface="Cambria Math"/>
                            </a:rPr>
                            <m:t>𝜎</m:t>
                          </m:r>
                        </m:e>
                        <m:sub>
                          <m:r>
                            <a:rPr lang="fr-FR" sz="2000" i="1">
                              <a:solidFill>
                                <a:schemeClr val="tx1"/>
                              </a:solidFill>
                              <a:latin typeface="Cambria Math"/>
                              <a:ea typeface="Cambria Math"/>
                            </a:rPr>
                            <m:t>𝐹</m:t>
                          </m:r>
                          <m:r>
                            <a:rPr lang="fr-FR" sz="2000" i="1">
                              <a:solidFill>
                                <a:schemeClr val="tx1"/>
                              </a:solidFill>
                              <a:latin typeface="Cambria Math"/>
                            </a:rPr>
                            <m:t>𝑥</m:t>
                          </m:r>
                        </m:sub>
                      </m:sSub>
                      <m:r>
                        <a:rPr lang="fr-FR" sz="2000" i="1">
                          <a:solidFill>
                            <a:schemeClr val="tx1"/>
                          </a:solidFill>
                          <a:latin typeface="Cambria Math"/>
                        </a:rPr>
                        <m:t>=</m:t>
                      </m:r>
                      <m:r>
                        <a:rPr lang="fr-FR" sz="2000" b="0" i="1" smtClean="0">
                          <a:solidFill>
                            <a:schemeClr val="tx1"/>
                          </a:solidFill>
                          <a:latin typeface="Cambria Math"/>
                        </a:rPr>
                        <m:t>−</m:t>
                      </m:r>
                      <m:f>
                        <m:fPr>
                          <m:ctrlPr>
                            <a:rPr lang="fr-FR" sz="2000" i="1">
                              <a:solidFill>
                                <a:schemeClr val="tx1"/>
                              </a:solidFill>
                              <a:latin typeface="Cambria Math" panose="02040503050406030204" pitchFamily="18" charset="0"/>
                            </a:rPr>
                          </m:ctrlPr>
                        </m:fPr>
                        <m:num>
                          <m:sSub>
                            <m:sSubPr>
                              <m:ctrlPr>
                                <a:rPr lang="fr-FR" sz="2000" i="1">
                                  <a:solidFill>
                                    <a:schemeClr val="tx1"/>
                                  </a:solidFill>
                                  <a:latin typeface="Cambria Math" panose="02040503050406030204" pitchFamily="18" charset="0"/>
                                </a:rPr>
                              </m:ctrlPr>
                            </m:sSubPr>
                            <m:e>
                              <m:r>
                                <a:rPr lang="fr-FR" sz="2000" i="1">
                                  <a:solidFill>
                                    <a:schemeClr val="tx1"/>
                                  </a:solidFill>
                                  <a:latin typeface="Cambria Math"/>
                                </a:rPr>
                                <m:t>𝑀</m:t>
                              </m:r>
                            </m:e>
                            <m:sub>
                              <m:r>
                                <a:rPr lang="fr-FR" sz="2000" i="1">
                                  <a:solidFill>
                                    <a:schemeClr val="tx1"/>
                                  </a:solidFill>
                                  <a:latin typeface="Cambria Math"/>
                                </a:rPr>
                                <m:t>𝑍</m:t>
                              </m:r>
                            </m:sub>
                          </m:sSub>
                        </m:num>
                        <m:den>
                          <m:sSub>
                            <m:sSubPr>
                              <m:ctrlPr>
                                <a:rPr lang="fr-FR" sz="2000" i="1">
                                  <a:solidFill>
                                    <a:schemeClr val="tx1"/>
                                  </a:solidFill>
                                  <a:latin typeface="Cambria Math" panose="02040503050406030204" pitchFamily="18" charset="0"/>
                                </a:rPr>
                              </m:ctrlPr>
                            </m:sSubPr>
                            <m:e>
                              <m:r>
                                <a:rPr lang="fr-FR" sz="2000" i="1">
                                  <a:solidFill>
                                    <a:schemeClr val="tx1"/>
                                  </a:solidFill>
                                  <a:latin typeface="Cambria Math"/>
                                </a:rPr>
                                <m:t>𝐼</m:t>
                              </m:r>
                            </m:e>
                            <m:sub>
                              <m:r>
                                <a:rPr lang="fr-FR" sz="2000" i="1">
                                  <a:solidFill>
                                    <a:schemeClr val="tx1"/>
                                  </a:solidFill>
                                  <a:latin typeface="Cambria Math"/>
                                </a:rPr>
                                <m:t>𝐺𝑍</m:t>
                              </m:r>
                            </m:sub>
                          </m:sSub>
                        </m:den>
                      </m:f>
                      <m:r>
                        <a:rPr lang="fr-FR" sz="2000" i="1">
                          <a:solidFill>
                            <a:schemeClr val="tx1"/>
                          </a:solidFill>
                          <a:latin typeface="Cambria Math"/>
                        </a:rPr>
                        <m:t>𝑦</m:t>
                      </m:r>
                    </m:oMath>
                  </m:oMathPara>
                </a14:m>
                <a:endParaRPr lang="fr-FR" sz="2000" i="1" dirty="0" smtClean="0">
                  <a:solidFill>
                    <a:schemeClr val="tx1"/>
                  </a:solidFill>
                  <a:latin typeface="Cambria Math"/>
                </a:endParaRPr>
              </a:p>
              <a:p>
                <a:pPr/>
                <a14:m>
                  <m:oMathPara xmlns:m="http://schemas.openxmlformats.org/officeDocument/2006/math">
                    <m:oMathParaPr>
                      <m:jc m:val="centerGroup"/>
                    </m:oMathParaPr>
                    <m:oMath xmlns:m="http://schemas.openxmlformats.org/officeDocument/2006/math">
                      <m:r>
                        <a:rPr lang="fr-FR" sz="2000" b="0" i="1" smtClean="0">
                          <a:solidFill>
                            <a:schemeClr val="tx1"/>
                          </a:solidFill>
                          <a:latin typeface="Cambria Math"/>
                        </a:rPr>
                        <m:t>=</m:t>
                      </m:r>
                      <m:f>
                        <m:fPr>
                          <m:ctrlPr>
                            <a:rPr lang="fr-FR" sz="2000" i="1">
                              <a:solidFill>
                                <a:schemeClr val="tx1"/>
                              </a:solidFill>
                              <a:latin typeface="Cambria Math" panose="02040503050406030204" pitchFamily="18" charset="0"/>
                            </a:rPr>
                          </m:ctrlPr>
                        </m:fPr>
                        <m:num>
                          <m:r>
                            <a:rPr lang="fr-FR" sz="2000" i="1">
                              <a:solidFill>
                                <a:schemeClr val="tx1"/>
                              </a:solidFill>
                              <a:latin typeface="Cambria Math"/>
                            </a:rPr>
                            <m:t>𝑁</m:t>
                          </m:r>
                        </m:num>
                        <m:den>
                          <m:r>
                            <a:rPr lang="fr-FR" sz="2000" i="1">
                              <a:solidFill>
                                <a:schemeClr val="tx1"/>
                              </a:solidFill>
                              <a:latin typeface="Cambria Math"/>
                            </a:rPr>
                            <m:t>𝑆</m:t>
                          </m:r>
                        </m:den>
                      </m:f>
                      <m:r>
                        <a:rPr lang="fr-FR" sz="2000" i="1">
                          <a:solidFill>
                            <a:schemeClr val="tx1"/>
                          </a:solidFill>
                          <a:latin typeface="Cambria Math"/>
                        </a:rPr>
                        <m:t>−</m:t>
                      </m:r>
                      <m:f>
                        <m:fPr>
                          <m:ctrlPr>
                            <a:rPr lang="fr-FR" sz="2000" i="1">
                              <a:solidFill>
                                <a:schemeClr val="tx1"/>
                              </a:solidFill>
                              <a:latin typeface="Cambria Math" panose="02040503050406030204" pitchFamily="18" charset="0"/>
                            </a:rPr>
                          </m:ctrlPr>
                        </m:fPr>
                        <m:num>
                          <m:sSub>
                            <m:sSubPr>
                              <m:ctrlPr>
                                <a:rPr lang="fr-FR" sz="2000" i="1">
                                  <a:solidFill>
                                    <a:schemeClr val="tx1"/>
                                  </a:solidFill>
                                  <a:latin typeface="Cambria Math" panose="02040503050406030204" pitchFamily="18" charset="0"/>
                                </a:rPr>
                              </m:ctrlPr>
                            </m:sSubPr>
                            <m:e>
                              <m:r>
                                <a:rPr lang="fr-FR" sz="2000" i="1">
                                  <a:solidFill>
                                    <a:schemeClr val="tx1"/>
                                  </a:solidFill>
                                  <a:latin typeface="Cambria Math"/>
                                </a:rPr>
                                <m:t>𝑀</m:t>
                              </m:r>
                            </m:e>
                            <m:sub>
                              <m:r>
                                <a:rPr lang="fr-FR" sz="2000" i="1">
                                  <a:solidFill>
                                    <a:schemeClr val="tx1"/>
                                  </a:solidFill>
                                  <a:latin typeface="Cambria Math"/>
                                </a:rPr>
                                <m:t>𝑍</m:t>
                              </m:r>
                            </m:sub>
                          </m:sSub>
                        </m:num>
                        <m:den>
                          <m:sSub>
                            <m:sSubPr>
                              <m:ctrlPr>
                                <a:rPr lang="fr-FR" sz="2000" i="1">
                                  <a:solidFill>
                                    <a:schemeClr val="tx1"/>
                                  </a:solidFill>
                                  <a:latin typeface="Cambria Math" panose="02040503050406030204" pitchFamily="18" charset="0"/>
                                </a:rPr>
                              </m:ctrlPr>
                            </m:sSubPr>
                            <m:e>
                              <m:r>
                                <a:rPr lang="fr-FR" sz="2000" i="1">
                                  <a:solidFill>
                                    <a:schemeClr val="tx1"/>
                                  </a:solidFill>
                                  <a:latin typeface="Cambria Math"/>
                                </a:rPr>
                                <m:t>𝐼</m:t>
                              </m:r>
                            </m:e>
                            <m:sub>
                              <m:r>
                                <a:rPr lang="fr-FR" sz="2000" i="1">
                                  <a:solidFill>
                                    <a:schemeClr val="tx1"/>
                                  </a:solidFill>
                                  <a:latin typeface="Cambria Math"/>
                                </a:rPr>
                                <m:t>𝐺𝑍</m:t>
                              </m:r>
                            </m:sub>
                          </m:sSub>
                        </m:den>
                      </m:f>
                      <m:r>
                        <a:rPr lang="fr-FR" sz="2000" i="1">
                          <a:solidFill>
                            <a:schemeClr val="tx1"/>
                          </a:solidFill>
                          <a:latin typeface="Cambria Math"/>
                        </a:rPr>
                        <m:t>𝑦</m:t>
                      </m:r>
                    </m:oMath>
                  </m:oMathPara>
                </a14:m>
                <a:endParaRPr lang="en-US" sz="2400" dirty="0">
                  <a:solidFill>
                    <a:schemeClr val="tx1"/>
                  </a:solidFill>
                </a:endParaRPr>
              </a:p>
            </p:txBody>
          </p:sp>
        </mc:Choice>
        <mc:Fallback xmlns="">
          <p:sp>
            <p:nvSpPr>
              <p:cNvPr id="8" name="Rectangle 7"/>
              <p:cNvSpPr>
                <a:spLocks noRot="1" noChangeAspect="1" noMove="1" noResize="1" noEditPoints="1" noAdjustHandles="1" noChangeArrowheads="1" noChangeShapeType="1" noTextEdit="1"/>
              </p:cNvSpPr>
              <p:nvPr/>
            </p:nvSpPr>
            <p:spPr>
              <a:xfrm>
                <a:off x="5809665" y="1700808"/>
                <a:ext cx="3086551" cy="1349472"/>
              </a:xfrm>
              <a:prstGeom prst="rect">
                <a:avLst/>
              </a:prstGeom>
              <a:blipFill rotWithShape="1">
                <a:blip r:embed="rId10"/>
                <a:stretch>
                  <a:fillRect/>
                </a:stretch>
              </a:blipFill>
            </p:spPr>
            <p:txBody>
              <a:bodyPr/>
              <a:lstStyle/>
              <a:p>
                <a:r>
                  <a:rPr lang="en-US">
                    <a:noFill/>
                  </a:rPr>
                  <a:t> </a:t>
                </a:r>
              </a:p>
            </p:txBody>
          </p:sp>
        </mc:Fallback>
      </mc:AlternateContent>
      <p:pic>
        <p:nvPicPr>
          <p:cNvPr id="2057"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39752" y="5107147"/>
            <a:ext cx="1710944" cy="1634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8"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23890" y="5500394"/>
            <a:ext cx="971550"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9"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64288" y="5349527"/>
            <a:ext cx="1365365" cy="868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8433998"/>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715436" cy="6696744"/>
          </a:xfrm>
          <a:prstGeom prst="rect">
            <a:avLst/>
          </a:prstGeom>
          <a:ln>
            <a:solidFill>
              <a:schemeClr val="accent1"/>
            </a:solidFill>
          </a:ln>
        </p:spPr>
        <p:txBody>
          <a:bodyPr/>
          <a:lstStyle/>
          <a:p>
            <a:pPr>
              <a:lnSpc>
                <a:spcPct val="150000"/>
              </a:lnSpc>
            </a:pPr>
            <a:r>
              <a:rPr lang="fr-FR" sz="2000" b="1" kern="0" dirty="0" smtClean="0">
                <a:solidFill>
                  <a:srgbClr val="FFFF00"/>
                </a:solidFill>
                <a:latin typeface="Times New Roman"/>
                <a:ea typeface="+mj-ea"/>
                <a:cs typeface="+mj-cs"/>
              </a:rPr>
              <a:t>I.2°/ </a:t>
            </a:r>
            <a:r>
              <a:rPr lang="fr-FR" sz="2000" b="1" kern="0" dirty="0" err="1">
                <a:solidFill>
                  <a:srgbClr val="FFFF00"/>
                </a:solidFill>
                <a:latin typeface="Times New Roman"/>
                <a:ea typeface="+mj-ea"/>
                <a:cs typeface="+mj-cs"/>
              </a:rPr>
              <a:t>Neutral</a:t>
            </a:r>
            <a:r>
              <a:rPr lang="fr-FR" sz="2000" b="1" kern="0" dirty="0">
                <a:solidFill>
                  <a:srgbClr val="FFFF00"/>
                </a:solidFill>
                <a:latin typeface="Times New Roman"/>
                <a:ea typeface="+mj-ea"/>
                <a:cs typeface="+mj-cs"/>
              </a:rPr>
              <a:t> Axis </a:t>
            </a:r>
            <a:r>
              <a:rPr lang="fr-FR" sz="2000" b="1" kern="0" dirty="0" smtClean="0">
                <a:solidFill>
                  <a:srgbClr val="FFFF00"/>
                </a:solidFill>
                <a:latin typeface="Times New Roman"/>
                <a:ea typeface="+mj-ea"/>
                <a:cs typeface="+mj-cs"/>
              </a:rPr>
              <a:t>Position:</a:t>
            </a:r>
            <a:r>
              <a:rPr lang="en-US" sz="2000" dirty="0"/>
              <a:t>In composite bending, the first step is to determine the position of the center of pressure (</a:t>
            </a:r>
            <a:r>
              <a:rPr lang="en-US" sz="2000" dirty="0" smtClean="0"/>
              <a:t>C</a:t>
            </a:r>
          </a:p>
          <a:p>
            <a:pPr>
              <a:lnSpc>
                <a:spcPct val="150000"/>
              </a:lnSpc>
            </a:pPr>
            <a:r>
              <a:rPr lang="fr-FR" sz="2000" dirty="0" smtClean="0"/>
              <a:t>• </a:t>
            </a:r>
            <a:r>
              <a:rPr lang="en-US" sz="2000" dirty="0"/>
              <a:t>If (N) is a </a:t>
            </a:r>
            <a:r>
              <a:rPr lang="en-US" sz="2000" dirty="0">
                <a:solidFill>
                  <a:srgbClr val="FF0000"/>
                </a:solidFill>
              </a:rPr>
              <a:t>compressive force</a:t>
            </a:r>
            <a:r>
              <a:rPr lang="en-US" sz="2000" dirty="0"/>
              <a:t>, (C) will be located above (G).</a:t>
            </a:r>
            <a:endParaRPr lang="fr-FR" sz="2000" dirty="0"/>
          </a:p>
          <a:p>
            <a:pPr algn="just">
              <a:lnSpc>
                <a:spcPct val="150000"/>
              </a:lnSpc>
            </a:pPr>
            <a:endParaRPr lang="fr-FR" sz="2000" dirty="0" smtClean="0"/>
          </a:p>
          <a:p>
            <a:pPr algn="just">
              <a:lnSpc>
                <a:spcPct val="150000"/>
              </a:lnSpc>
            </a:pPr>
            <a:endParaRPr lang="fr-FR" sz="2000" dirty="0"/>
          </a:p>
          <a:p>
            <a:pPr algn="just">
              <a:lnSpc>
                <a:spcPct val="150000"/>
              </a:lnSpc>
            </a:pPr>
            <a:r>
              <a:rPr lang="fr-FR" sz="2000" dirty="0" smtClean="0"/>
              <a:t>• </a:t>
            </a:r>
            <a:r>
              <a:rPr lang="en-US" sz="2000" dirty="0"/>
              <a:t>The point (C) can be located outside the section, thus: e &gt; </a:t>
            </a:r>
            <a:r>
              <a:rPr lang="en-US" sz="2000" dirty="0" smtClean="0"/>
              <a:t>h/2</a:t>
            </a:r>
          </a:p>
          <a:p>
            <a:pPr algn="just">
              <a:lnSpc>
                <a:spcPct val="150000"/>
              </a:lnSpc>
            </a:pPr>
            <a:r>
              <a:rPr lang="fr-FR" sz="2000" dirty="0" smtClean="0"/>
              <a:t>• </a:t>
            </a:r>
            <a:r>
              <a:rPr lang="en-US" sz="2000" dirty="0"/>
              <a:t> </a:t>
            </a:r>
            <a:r>
              <a:rPr lang="en-US" sz="2000" dirty="0" smtClean="0"/>
              <a:t>If </a:t>
            </a:r>
            <a:r>
              <a:rPr lang="en-US" sz="2000" dirty="0"/>
              <a:t>(N) is a tensile force, (C) will be placed below (G) (next to (</a:t>
            </a:r>
            <a:r>
              <a:rPr lang="en-US" sz="2000" dirty="0" smtClean="0"/>
              <a:t>A)</a:t>
            </a:r>
          </a:p>
          <a:p>
            <a:pPr algn="just">
              <a:lnSpc>
                <a:spcPct val="150000"/>
              </a:lnSpc>
            </a:pPr>
            <a:endParaRPr lang="fr-FR" sz="2000" dirty="0"/>
          </a:p>
          <a:p>
            <a:pPr algn="just">
              <a:lnSpc>
                <a:spcPct val="150000"/>
              </a:lnSpc>
            </a:pPr>
            <a:endParaRPr lang="fr-FR" sz="2000" dirty="0" smtClean="0"/>
          </a:p>
          <a:p>
            <a:pPr marL="342900" indent="-342900">
              <a:lnSpc>
                <a:spcPct val="150000"/>
              </a:lnSpc>
              <a:buClr>
                <a:srgbClr val="FF0000"/>
              </a:buClr>
              <a:buFont typeface="Courier New" panose="02070309020205020404" pitchFamily="49" charset="0"/>
              <a:buChar char="o"/>
            </a:pPr>
            <a:r>
              <a:rPr lang="en-US" sz="2000" dirty="0"/>
              <a:t>The equilibrium equations in composite bending are established similarly to simple bending with three differences: N ≠ 0.</a:t>
            </a:r>
          </a:p>
          <a:p>
            <a:pPr marL="342900" indent="-342900">
              <a:lnSpc>
                <a:spcPct val="150000"/>
              </a:lnSpc>
              <a:buClr>
                <a:srgbClr val="FF0000"/>
              </a:buClr>
              <a:buFont typeface="Courier New" panose="02070309020205020404" pitchFamily="49" charset="0"/>
              <a:buChar char="o"/>
            </a:pPr>
            <a:r>
              <a:rPr lang="en-US" sz="2000" dirty="0"/>
              <a:t>The section can be fully compressed.</a:t>
            </a:r>
          </a:p>
          <a:p>
            <a:pPr marL="342900" indent="-342900">
              <a:lnSpc>
                <a:spcPct val="150000"/>
              </a:lnSpc>
              <a:buClr>
                <a:srgbClr val="FF0000"/>
              </a:buClr>
              <a:buFont typeface="Courier New" panose="02070309020205020404" pitchFamily="49" charset="0"/>
              <a:buChar char="o"/>
            </a:pPr>
            <a:r>
              <a:rPr lang="en-US" sz="2000" dirty="0"/>
              <a:t>The stresses must be calculated at the origin, typically taken as point (A)</a:t>
            </a:r>
            <a:endParaRPr lang="en-US" sz="2000" dirty="0">
              <a:hlinkClick r:id="rId3"/>
            </a:endParaRPr>
          </a:p>
        </p:txBody>
      </p:sp>
      <p:sp>
        <p:nvSpPr>
          <p:cNvPr id="5" name="Espace réservé du numéro de diapositive 4"/>
          <p:cNvSpPr>
            <a:spLocks noGrp="1"/>
          </p:cNvSpPr>
          <p:nvPr>
            <p:ph type="sldNum" sz="quarter" idx="12"/>
          </p:nvPr>
        </p:nvSpPr>
        <p:spPr>
          <a:xfrm>
            <a:off x="7020272" y="6381328"/>
            <a:ext cx="1905000" cy="457200"/>
          </a:xfrm>
        </p:spPr>
        <p:txBody>
          <a:bodyPr/>
          <a:lstStyle/>
          <a:p>
            <a:fld id="{CF4668DC-857F-487D-BFFA-8C0CA5037977}" type="slidenum">
              <a:rPr lang="fr-BE" smtClean="0">
                <a:solidFill>
                  <a:srgbClr val="FFFFFF"/>
                </a:solidFill>
              </a:rPr>
              <a:pPr/>
              <a:t>3</a:t>
            </a:fld>
            <a:endParaRPr lang="fr-BE" dirty="0">
              <a:solidFill>
                <a:srgbClr val="FFFFFF"/>
              </a:solidFill>
            </a:endParaRPr>
          </a:p>
        </p:txBody>
      </p:sp>
      <p:pic>
        <p:nvPicPr>
          <p:cNvPr id="3074"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50000"/>
          <a:stretch/>
        </p:blipFill>
        <p:spPr bwMode="auto">
          <a:xfrm>
            <a:off x="395536" y="1463588"/>
            <a:ext cx="1690687" cy="9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ight Arrow 8"/>
          <p:cNvSpPr/>
          <p:nvPr/>
        </p:nvSpPr>
        <p:spPr bwMode="auto">
          <a:xfrm>
            <a:off x="2195736" y="1772816"/>
            <a:ext cx="792088" cy="396044"/>
          </a:xfrm>
          <a:prstGeom prst="rightArrow">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 name="TextBox 9"/>
          <p:cNvSpPr txBox="1"/>
          <p:nvPr/>
        </p:nvSpPr>
        <p:spPr>
          <a:xfrm>
            <a:off x="3018673" y="1772816"/>
            <a:ext cx="1728192" cy="461665"/>
          </a:xfrm>
          <a:prstGeom prst="rect">
            <a:avLst/>
          </a:prstGeom>
          <a:noFill/>
        </p:spPr>
        <p:txBody>
          <a:bodyPr wrap="square" rtlCol="0">
            <a:spAutoFit/>
          </a:bodyPr>
          <a:lstStyle/>
          <a:p>
            <a:r>
              <a:rPr lang="fr-FR" sz="2400" dirty="0" smtClean="0"/>
              <a:t>e</a:t>
            </a:r>
            <a:r>
              <a:rPr lang="fr-FR" sz="1600" dirty="0" smtClean="0"/>
              <a:t>a </a:t>
            </a:r>
            <a:r>
              <a:rPr lang="fr-FR" sz="2400" dirty="0" smtClean="0"/>
              <a:t>&gt; e</a:t>
            </a:r>
            <a:endParaRPr lang="en-US" sz="2400" dirty="0"/>
          </a:p>
        </p:txBody>
      </p:sp>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632" y="3293189"/>
            <a:ext cx="1657350" cy="855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6223" y="3284984"/>
            <a:ext cx="5343525" cy="861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5830128"/>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715436" cy="6696744"/>
          </a:xfrm>
          <a:prstGeom prst="rect">
            <a:avLst/>
          </a:prstGeom>
          <a:ln>
            <a:solidFill>
              <a:schemeClr val="accent1"/>
            </a:solidFill>
          </a:ln>
        </p:spPr>
        <p:txBody>
          <a:bodyPr/>
          <a:lstStyle/>
          <a:p>
            <a:pPr algn="just">
              <a:lnSpc>
                <a:spcPct val="150000"/>
              </a:lnSpc>
            </a:pPr>
            <a:r>
              <a:rPr lang="en-US" sz="2000" dirty="0" smtClean="0">
                <a:solidFill>
                  <a:srgbClr val="FF0000"/>
                </a:solidFill>
              </a:rPr>
              <a:t>a. </a:t>
            </a:r>
            <a:r>
              <a:rPr lang="en-US" sz="2000" dirty="0" smtClean="0"/>
              <a:t>In </a:t>
            </a:r>
            <a:r>
              <a:rPr lang="en-US" sz="2000" dirty="0"/>
              <a:t>composite bending, the section can be </a:t>
            </a:r>
            <a:r>
              <a:rPr lang="en-US" sz="2000" dirty="0">
                <a:solidFill>
                  <a:srgbClr val="FF0000"/>
                </a:solidFill>
              </a:rPr>
              <a:t>partially compressed </a:t>
            </a:r>
            <a:r>
              <a:rPr lang="en-US" sz="2000" dirty="0"/>
              <a:t>under tensile or compressive forces. There are three cases of neutral axis positions that determine the behavior of the section under different loading conditions.</a:t>
            </a:r>
            <a:endParaRPr lang="fr-FR" sz="2000" dirty="0"/>
          </a:p>
          <a:p>
            <a:pPr>
              <a:lnSpc>
                <a:spcPct val="150000"/>
              </a:lnSpc>
            </a:pPr>
            <a:endParaRPr lang="fr-FR" sz="2000" dirty="0" smtClean="0"/>
          </a:p>
          <a:p>
            <a:pPr>
              <a:lnSpc>
                <a:spcPct val="150000"/>
              </a:lnSpc>
            </a:pPr>
            <a:endParaRPr lang="fr-FR" sz="2000" dirty="0"/>
          </a:p>
          <a:p>
            <a:pPr>
              <a:lnSpc>
                <a:spcPct val="150000"/>
              </a:lnSpc>
            </a:pPr>
            <a:endParaRPr lang="fr-FR" sz="2000" dirty="0" smtClean="0"/>
          </a:p>
          <a:p>
            <a:pPr>
              <a:lnSpc>
                <a:spcPct val="150000"/>
              </a:lnSpc>
            </a:pPr>
            <a:r>
              <a:rPr lang="fr-FR" sz="2000" dirty="0" smtClean="0">
                <a:solidFill>
                  <a:srgbClr val="FF0000"/>
                </a:solidFill>
              </a:rPr>
              <a:t>b. </a:t>
            </a:r>
            <a:r>
              <a:rPr lang="en-US" sz="2000" dirty="0"/>
              <a:t>The section can be </a:t>
            </a:r>
            <a:r>
              <a:rPr lang="en-US" sz="2000" dirty="0">
                <a:solidFill>
                  <a:srgbClr val="FF0000"/>
                </a:solidFill>
              </a:rPr>
              <a:t>entirely compressed </a:t>
            </a:r>
            <a:r>
              <a:rPr lang="en-US" sz="2000" dirty="0"/>
              <a:t>under a compressive force. </a:t>
            </a:r>
            <a:endParaRPr lang="en-US" sz="2000" dirty="0" smtClean="0"/>
          </a:p>
          <a:p>
            <a:pPr>
              <a:lnSpc>
                <a:spcPct val="150000"/>
              </a:lnSpc>
            </a:pPr>
            <a:endParaRPr lang="fr-FR" sz="2000" dirty="0"/>
          </a:p>
          <a:p>
            <a:pPr algn="just">
              <a:lnSpc>
                <a:spcPct val="150000"/>
              </a:lnSpc>
            </a:pPr>
            <a:r>
              <a:rPr lang="fr-FR" sz="2000" dirty="0" smtClean="0"/>
              <a:t>                                X&gt;h</a:t>
            </a:r>
          </a:p>
          <a:p>
            <a:pPr algn="just">
              <a:lnSpc>
                <a:spcPct val="150000"/>
              </a:lnSpc>
            </a:pPr>
            <a:endParaRPr lang="fr-FR" sz="2000" dirty="0"/>
          </a:p>
          <a:p>
            <a:pPr algn="just">
              <a:lnSpc>
                <a:spcPct val="150000"/>
              </a:lnSpc>
              <a:spcBef>
                <a:spcPts val="0"/>
              </a:spcBef>
            </a:pPr>
            <a:r>
              <a:rPr lang="en-US" sz="2000" dirty="0">
                <a:solidFill>
                  <a:srgbClr val="FF0000"/>
                </a:solidFill>
              </a:rPr>
              <a:t>C. </a:t>
            </a:r>
            <a:r>
              <a:rPr lang="en-US" sz="2000" dirty="0"/>
              <a:t>The section can be fully tensioned under a tensile force.</a:t>
            </a:r>
            <a:endParaRPr lang="fr-FR" sz="2000" dirty="0"/>
          </a:p>
          <a:p>
            <a:pPr algn="just">
              <a:lnSpc>
                <a:spcPct val="150000"/>
              </a:lnSpc>
            </a:pPr>
            <a:r>
              <a:rPr lang="fr-FR" sz="2000" dirty="0" smtClean="0"/>
              <a:t>                                    X&lt;0</a:t>
            </a:r>
          </a:p>
        </p:txBody>
      </p:sp>
      <p:sp>
        <p:nvSpPr>
          <p:cNvPr id="5" name="Espace réservé du numéro de diapositive 4"/>
          <p:cNvSpPr>
            <a:spLocks noGrp="1"/>
          </p:cNvSpPr>
          <p:nvPr>
            <p:ph type="sldNum" sz="quarter" idx="12"/>
          </p:nvPr>
        </p:nvSpPr>
        <p:spPr>
          <a:xfrm>
            <a:off x="7020272" y="6381328"/>
            <a:ext cx="1905000" cy="457200"/>
          </a:xfrm>
        </p:spPr>
        <p:txBody>
          <a:bodyPr/>
          <a:lstStyle/>
          <a:p>
            <a:fld id="{CF4668DC-857F-487D-BFFA-8C0CA5037977}" type="slidenum">
              <a:rPr lang="fr-BE" smtClean="0">
                <a:solidFill>
                  <a:srgbClr val="FFFFFF"/>
                </a:solidFill>
              </a:rPr>
              <a:pPr/>
              <a:t>4</a:t>
            </a:fld>
            <a:endParaRPr lang="fr-BE" dirty="0">
              <a:solidFill>
                <a:srgbClr val="FFFFFF"/>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247" y="1428645"/>
            <a:ext cx="2325481" cy="1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0527" y="1428645"/>
            <a:ext cx="2016224" cy="1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74783" y="1428645"/>
            <a:ext cx="1901527" cy="1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6889" y="3368910"/>
            <a:ext cx="1704153" cy="1332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9436" y="5157192"/>
            <a:ext cx="1634831"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rotWithShape="1">
          <a:blip r:embed="rId8">
            <a:extLst>
              <a:ext uri="{28A0092B-C50C-407E-A947-70E740481C1C}">
                <a14:useLocalDpi xmlns:a14="http://schemas.microsoft.com/office/drawing/2010/main" val="0"/>
              </a:ext>
            </a:extLst>
          </a:blip>
          <a:srcRect t="21723"/>
          <a:stretch/>
        </p:blipFill>
        <p:spPr bwMode="auto">
          <a:xfrm>
            <a:off x="3635896" y="5229417"/>
            <a:ext cx="786232" cy="142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79039" y="1428645"/>
            <a:ext cx="1080120" cy="1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52199" y="3340522"/>
            <a:ext cx="669929" cy="13460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9990088"/>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696744"/>
          </a:xfrm>
          <a:prstGeom prst="rect">
            <a:avLst/>
          </a:prstGeom>
          <a:ln>
            <a:solidFill>
              <a:schemeClr val="accent1"/>
            </a:solidFill>
          </a:ln>
        </p:spPr>
        <p:txBody>
          <a:bodyPr/>
          <a:lstStyle/>
          <a:p>
            <a:pPr>
              <a:lnSpc>
                <a:spcPct val="150000"/>
              </a:lnSpc>
            </a:pPr>
            <a:r>
              <a:rPr lang="fr-FR" sz="2000" b="1" dirty="0" smtClean="0">
                <a:solidFill>
                  <a:srgbClr val="FFFF00"/>
                </a:solidFill>
              </a:rPr>
              <a:t>II- </a:t>
            </a:r>
            <a:r>
              <a:rPr lang="fr-FR" sz="2000" b="1" dirty="0">
                <a:solidFill>
                  <a:srgbClr val="FFFF00"/>
                </a:solidFill>
              </a:rPr>
              <a:t>eccentricity:</a:t>
            </a:r>
            <a:endParaRPr lang="fr-FR" sz="2000" b="1" dirty="0" smtClean="0">
              <a:solidFill>
                <a:srgbClr val="FFFF00"/>
              </a:solidFill>
            </a:endParaRPr>
          </a:p>
          <a:p>
            <a:pPr>
              <a:lnSpc>
                <a:spcPct val="150000"/>
              </a:lnSpc>
            </a:pPr>
            <a:r>
              <a:rPr lang="fr-FR" sz="2000" b="1" dirty="0">
                <a:solidFill>
                  <a:srgbClr val="FFFF00"/>
                </a:solidFill>
              </a:rPr>
              <a:t>II.1- </a:t>
            </a:r>
            <a:r>
              <a:rPr lang="fr-FR" sz="2000" b="1" dirty="0" smtClean="0">
                <a:solidFill>
                  <a:srgbClr val="FFFF00"/>
                </a:solidFill>
              </a:rPr>
              <a:t>if  </a:t>
            </a:r>
            <a:r>
              <a:rPr lang="fr-FR" sz="2000" b="1" dirty="0">
                <a:solidFill>
                  <a:srgbClr val="FFFF00"/>
                </a:solidFill>
              </a:rPr>
              <a:t>N&lt;0 (</a:t>
            </a:r>
            <a:r>
              <a:rPr lang="fr-FR" sz="2000" b="1" dirty="0" err="1">
                <a:solidFill>
                  <a:srgbClr val="FFFF00"/>
                </a:solidFill>
              </a:rPr>
              <a:t>tensile</a:t>
            </a:r>
            <a:r>
              <a:rPr lang="fr-FR" sz="2000" b="1" dirty="0">
                <a:solidFill>
                  <a:srgbClr val="FFFF00"/>
                </a:solidFill>
              </a:rPr>
              <a:t>) </a:t>
            </a:r>
            <a:r>
              <a:rPr lang="fr-FR" sz="2000" b="1" dirty="0" smtClean="0">
                <a:solidFill>
                  <a:srgbClr val="FFFF00"/>
                </a:solidFill>
              </a:rPr>
              <a:t>: </a:t>
            </a:r>
            <a:r>
              <a:rPr lang="fr-FR" sz="2000" dirty="0" smtClean="0"/>
              <a:t>the </a:t>
            </a:r>
            <a:r>
              <a:rPr lang="fr-FR" sz="2000" dirty="0" err="1"/>
              <a:t>solicitations</a:t>
            </a:r>
            <a:r>
              <a:rPr lang="fr-FR" sz="2000" dirty="0"/>
              <a:t> to </a:t>
            </a:r>
            <a:r>
              <a:rPr lang="fr-FR" sz="2000" dirty="0" err="1"/>
              <a:t>consider</a:t>
            </a:r>
            <a:r>
              <a:rPr lang="fr-FR" sz="2000" dirty="0" smtClean="0"/>
              <a:t>:</a:t>
            </a:r>
          </a:p>
          <a:p>
            <a:pPr>
              <a:lnSpc>
                <a:spcPct val="150000"/>
              </a:lnSpc>
            </a:pPr>
            <a:r>
              <a:rPr lang="fr-FR" sz="2000" b="1" dirty="0" smtClean="0">
                <a:solidFill>
                  <a:schemeClr val="tx2"/>
                </a:solidFill>
              </a:rPr>
              <a:t>– E.L.S :                                           - E.L.U:</a:t>
            </a:r>
            <a:endParaRPr lang="fr-FR" sz="2000" b="1" dirty="0">
              <a:solidFill>
                <a:schemeClr val="tx2"/>
              </a:solidFill>
            </a:endParaRPr>
          </a:p>
          <a:p>
            <a:pPr>
              <a:lnSpc>
                <a:spcPct val="150000"/>
              </a:lnSpc>
            </a:pPr>
            <a:endParaRPr lang="fr-FR" sz="2000" b="1" dirty="0" smtClean="0">
              <a:solidFill>
                <a:schemeClr val="tx2"/>
              </a:solidFill>
            </a:endParaRPr>
          </a:p>
          <a:p>
            <a:pPr>
              <a:lnSpc>
                <a:spcPct val="150000"/>
              </a:lnSpc>
            </a:pPr>
            <a:r>
              <a:rPr lang="fr-FR" sz="2000" b="1" dirty="0" smtClean="0">
                <a:solidFill>
                  <a:srgbClr val="FFFF00"/>
                </a:solidFill>
              </a:rPr>
              <a:t>II.2-</a:t>
            </a:r>
            <a:r>
              <a:rPr lang="fr-FR" sz="2000" b="1" dirty="0">
                <a:solidFill>
                  <a:srgbClr val="FFFF00"/>
                </a:solidFill>
              </a:rPr>
              <a:t> </a:t>
            </a:r>
            <a:r>
              <a:rPr lang="fr-FR" sz="2000" b="1" dirty="0" smtClean="0">
                <a:solidFill>
                  <a:srgbClr val="FFFF00"/>
                </a:solidFill>
              </a:rPr>
              <a:t>if  N&gt;0 (Compression) :</a:t>
            </a:r>
            <a:r>
              <a:rPr lang="fr-FR" sz="2000" dirty="0" smtClean="0"/>
              <a:t>the </a:t>
            </a:r>
            <a:r>
              <a:rPr lang="fr-FR" sz="2000" dirty="0" err="1"/>
              <a:t>solicitations</a:t>
            </a:r>
            <a:r>
              <a:rPr lang="fr-FR" sz="2000" dirty="0"/>
              <a:t> to </a:t>
            </a:r>
            <a:r>
              <a:rPr lang="fr-FR" sz="2000" dirty="0" err="1"/>
              <a:t>consider</a:t>
            </a:r>
            <a:r>
              <a:rPr lang="fr-FR" sz="2000" dirty="0"/>
              <a:t>:</a:t>
            </a:r>
          </a:p>
          <a:p>
            <a:pPr>
              <a:lnSpc>
                <a:spcPct val="150000"/>
              </a:lnSpc>
            </a:pPr>
            <a:r>
              <a:rPr lang="fr-FR" sz="2000" b="1" dirty="0" smtClean="0">
                <a:solidFill>
                  <a:schemeClr val="tx2"/>
                </a:solidFill>
              </a:rPr>
              <a:t>-E.L.S: </a:t>
            </a:r>
          </a:p>
          <a:p>
            <a:pPr>
              <a:lnSpc>
                <a:spcPct val="150000"/>
              </a:lnSpc>
            </a:pPr>
            <a:r>
              <a:rPr lang="fr-FR" sz="2000" b="1" dirty="0" smtClean="0">
                <a:solidFill>
                  <a:schemeClr val="tx2"/>
                </a:solidFill>
              </a:rPr>
              <a:t>E.L.U:  </a:t>
            </a:r>
          </a:p>
          <a:p>
            <a:pPr>
              <a:lnSpc>
                <a:spcPct val="150000"/>
              </a:lnSpc>
              <a:spcAft>
                <a:spcPts val="600"/>
              </a:spcAft>
            </a:pPr>
            <a:r>
              <a:rPr lang="fr-FR" sz="2000" b="1" dirty="0">
                <a:solidFill>
                  <a:schemeClr val="tx2"/>
                </a:solidFill>
              </a:rPr>
              <a:t>eccentricity </a:t>
            </a:r>
            <a:r>
              <a:rPr lang="fr-FR" sz="2000" b="1" dirty="0" smtClean="0">
                <a:solidFill>
                  <a:schemeClr val="tx2"/>
                </a:solidFill>
              </a:rPr>
              <a:t>1st </a:t>
            </a:r>
            <a:r>
              <a:rPr lang="fr-FR" sz="2000" b="1" dirty="0" err="1" smtClean="0">
                <a:solidFill>
                  <a:schemeClr val="tx2"/>
                </a:solidFill>
              </a:rPr>
              <a:t>order</a:t>
            </a:r>
            <a:r>
              <a:rPr lang="fr-FR" sz="2000" b="1" dirty="0" smtClean="0">
                <a:solidFill>
                  <a:schemeClr val="tx2"/>
                </a:solidFill>
              </a:rPr>
              <a:t>:</a:t>
            </a:r>
            <a:endParaRPr lang="fr-FR" sz="2000" b="1" dirty="0">
              <a:solidFill>
                <a:schemeClr val="tx2"/>
              </a:solidFill>
            </a:endParaRPr>
          </a:p>
          <a:p>
            <a:pPr>
              <a:lnSpc>
                <a:spcPct val="150000"/>
              </a:lnSpc>
            </a:pPr>
            <a:r>
              <a:rPr lang="fr-FR" sz="2000" b="1" dirty="0" smtClean="0">
                <a:solidFill>
                  <a:schemeClr val="tx2"/>
                </a:solidFill>
              </a:rPr>
              <a:t>                                       </a:t>
            </a:r>
            <a:r>
              <a:rPr lang="fr-FR" sz="2000" b="1" dirty="0" err="1" smtClean="0">
                <a:solidFill>
                  <a:schemeClr val="tx2"/>
                </a:solidFill>
              </a:rPr>
              <a:t>with</a:t>
            </a:r>
            <a:r>
              <a:rPr lang="fr-FR" sz="2000" b="1" dirty="0" smtClean="0">
                <a:solidFill>
                  <a:schemeClr val="tx2"/>
                </a:solidFill>
              </a:rPr>
              <a:t> :                            and </a:t>
            </a:r>
          </a:p>
          <a:p>
            <a:pPr>
              <a:lnSpc>
                <a:spcPct val="150000"/>
              </a:lnSpc>
              <a:spcBef>
                <a:spcPts val="1200"/>
              </a:spcBef>
            </a:pPr>
            <a:r>
              <a:rPr lang="en-US" sz="2000" dirty="0"/>
              <a:t>e1: First-order eccentricity resulting from applied efforts</a:t>
            </a:r>
          </a:p>
          <a:p>
            <a:pPr>
              <a:lnSpc>
                <a:spcPct val="150000"/>
              </a:lnSpc>
            </a:pPr>
            <a:r>
              <a:rPr lang="en-US" sz="2000" dirty="0" err="1"/>
              <a:t>ea</a:t>
            </a:r>
            <a:r>
              <a:rPr lang="en-US" sz="2000" dirty="0"/>
              <a:t>: Additional eccentricity representing initial geometric imperfections; with l: length of the piece expressed in cm</a:t>
            </a:r>
          </a:p>
          <a:p>
            <a:pPr>
              <a:lnSpc>
                <a:spcPct val="150000"/>
              </a:lnSpc>
            </a:pPr>
            <a:r>
              <a:rPr lang="en-US" sz="2000" dirty="0">
                <a:solidFill>
                  <a:srgbClr val="FF0000"/>
                </a:solidFill>
              </a:rPr>
              <a:t>The first-order </a:t>
            </a:r>
            <a:r>
              <a:rPr lang="en-US" sz="2000" dirty="0"/>
              <a:t>eccentricity at the ELU has a value </a:t>
            </a:r>
            <a:r>
              <a:rPr lang="en-US" sz="2000" dirty="0" smtClean="0"/>
              <a:t>of</a:t>
            </a:r>
            <a:endParaRPr lang="fr-FR" sz="2000" dirty="0"/>
          </a:p>
        </p:txBody>
      </p:sp>
      <p:sp>
        <p:nvSpPr>
          <p:cNvPr id="5" name="Espace réservé du numéro de diapositive 4"/>
          <p:cNvSpPr>
            <a:spLocks noGrp="1"/>
          </p:cNvSpPr>
          <p:nvPr>
            <p:ph type="sldNum" sz="quarter" idx="12"/>
          </p:nvPr>
        </p:nvSpPr>
        <p:spPr>
          <a:xfrm>
            <a:off x="7020272" y="6381328"/>
            <a:ext cx="1905000" cy="457200"/>
          </a:xfrm>
        </p:spPr>
        <p:txBody>
          <a:bodyPr/>
          <a:lstStyle/>
          <a:p>
            <a:fld id="{CF4668DC-857F-487D-BFFA-8C0CA5037977}" type="slidenum">
              <a:rPr lang="fr-BE" smtClean="0">
                <a:solidFill>
                  <a:srgbClr val="FFFFFF"/>
                </a:solidFill>
              </a:rPr>
              <a:pPr/>
              <a:t>5</a:t>
            </a:fld>
            <a:endParaRPr lang="fr-BE" dirty="0">
              <a:solidFill>
                <a:srgbClr val="FFFFFF"/>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980728"/>
            <a:ext cx="2067570" cy="86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7344" y="996985"/>
            <a:ext cx="206757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17909" y="2374962"/>
            <a:ext cx="2036361" cy="621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567" y="3771155"/>
            <a:ext cx="2036029" cy="661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1316" y="3850159"/>
            <a:ext cx="1656184" cy="661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78388" y="3803270"/>
            <a:ext cx="2483768"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24192" y="5880923"/>
            <a:ext cx="1008112" cy="403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3164865"/>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696744"/>
          </a:xfrm>
          <a:prstGeom prst="rect">
            <a:avLst/>
          </a:prstGeom>
          <a:ln>
            <a:solidFill>
              <a:schemeClr val="accent1"/>
            </a:solidFill>
          </a:ln>
        </p:spPr>
        <p:txBody>
          <a:bodyPr/>
          <a:lstStyle/>
          <a:p>
            <a:pPr algn="just">
              <a:lnSpc>
                <a:spcPct val="150000"/>
              </a:lnSpc>
            </a:pPr>
            <a:r>
              <a:rPr lang="fr-FR" sz="2000" b="1" dirty="0" smtClean="0">
                <a:solidFill>
                  <a:schemeClr val="tx2"/>
                </a:solidFill>
              </a:rPr>
              <a:t>Excentricité </a:t>
            </a:r>
            <a:r>
              <a:rPr lang="fr-FR" sz="2000" b="1" dirty="0">
                <a:solidFill>
                  <a:schemeClr val="tx2"/>
                </a:solidFill>
              </a:rPr>
              <a:t>du second </a:t>
            </a:r>
            <a:r>
              <a:rPr lang="fr-FR" sz="2000" b="1" dirty="0" smtClean="0">
                <a:solidFill>
                  <a:schemeClr val="tx2"/>
                </a:solidFill>
              </a:rPr>
              <a:t>ordre: </a:t>
            </a:r>
            <a:r>
              <a:rPr lang="en-US" sz="2000" dirty="0" err="1"/>
              <a:t>Excentricity</a:t>
            </a:r>
            <a:r>
              <a:rPr lang="en-US" sz="2000" dirty="0"/>
              <a:t> of the second order: The second-order eccentricity (e2) associated with the deformation of the </a:t>
            </a:r>
            <a:r>
              <a:rPr lang="en-US" sz="2000" dirty="0" smtClean="0"/>
              <a:t>structure, </a:t>
            </a:r>
            <a:r>
              <a:rPr lang="en-US" sz="2000" dirty="0"/>
              <a:t>To determine the second-order eccentricity, two scenarios are </a:t>
            </a:r>
            <a:r>
              <a:rPr lang="en-US" sz="2000" dirty="0" smtClean="0"/>
              <a:t>distinguished:   </a:t>
            </a:r>
          </a:p>
          <a:p>
            <a:pPr algn="just">
              <a:lnSpc>
                <a:spcPct val="150000"/>
              </a:lnSpc>
            </a:pPr>
            <a:r>
              <a:rPr lang="en-US" sz="2000" dirty="0" smtClean="0"/>
              <a:t>If                            must verify </a:t>
            </a:r>
            <a:r>
              <a:rPr lang="en-US" sz="2000" dirty="0"/>
              <a:t>the </a:t>
            </a:r>
            <a:r>
              <a:rPr lang="en-US" sz="2000" dirty="0" smtClean="0"/>
              <a:t>element </a:t>
            </a:r>
            <a:r>
              <a:rPr lang="en-US" sz="2000" dirty="0"/>
              <a:t>at </a:t>
            </a:r>
            <a:r>
              <a:rPr lang="en-US" sz="2000" dirty="0" smtClean="0"/>
              <a:t>ELU of </a:t>
            </a:r>
            <a:r>
              <a:rPr lang="en-US" sz="2000" dirty="0"/>
              <a:t>shape stability (buckling)</a:t>
            </a:r>
            <a:r>
              <a:rPr lang="fr-FR" sz="2000" dirty="0" smtClean="0"/>
              <a:t>.</a:t>
            </a:r>
          </a:p>
          <a:p>
            <a:pPr algn="just">
              <a:lnSpc>
                <a:spcPct val="150000"/>
              </a:lnSpc>
            </a:pPr>
            <a:r>
              <a:rPr lang="en-US" sz="2000" dirty="0"/>
              <a:t> </a:t>
            </a:r>
            <a:r>
              <a:rPr lang="en-US" sz="2000" dirty="0" smtClean="0"/>
              <a:t>if:                          </a:t>
            </a:r>
            <a:r>
              <a:rPr lang="fr-FR" sz="2000" dirty="0" smtClean="0"/>
              <a:t>on </a:t>
            </a:r>
            <a:r>
              <a:rPr lang="fr-FR" sz="2000" dirty="0"/>
              <a:t>détermine l'excentricité </a:t>
            </a:r>
            <a:r>
              <a:rPr lang="fr-FR" sz="2000" dirty="0" smtClean="0"/>
              <a:t>e</a:t>
            </a:r>
            <a:r>
              <a:rPr lang="fr-FR" sz="1400" dirty="0" smtClean="0"/>
              <a:t>2</a:t>
            </a:r>
            <a:r>
              <a:rPr lang="fr-FR" sz="2000" dirty="0" smtClean="0"/>
              <a:t> de </a:t>
            </a:r>
            <a:r>
              <a:rPr lang="fr-FR" sz="2000" dirty="0"/>
              <a:t>façon </a:t>
            </a:r>
            <a:r>
              <a:rPr lang="fr-FR" sz="2000" dirty="0" smtClean="0"/>
              <a:t>forfaitaire</a:t>
            </a:r>
            <a:r>
              <a:rPr lang="fr-FR" sz="2000" dirty="0"/>
              <a:t> </a:t>
            </a:r>
            <a:r>
              <a:rPr lang="fr-FR" sz="2000" dirty="0" smtClean="0"/>
              <a:t>:</a:t>
            </a:r>
          </a:p>
          <a:p>
            <a:pPr algn="just">
              <a:lnSpc>
                <a:spcPct val="150000"/>
              </a:lnSpc>
            </a:pPr>
            <a:endParaRPr lang="fr-FR" sz="2000" dirty="0"/>
          </a:p>
          <a:p>
            <a:pPr algn="just">
              <a:lnSpc>
                <a:spcPct val="150000"/>
              </a:lnSpc>
            </a:pPr>
            <a:r>
              <a:rPr lang="fr-FR" sz="2000" dirty="0" err="1">
                <a:solidFill>
                  <a:srgbClr val="FF0000"/>
                </a:solidFill>
              </a:rPr>
              <a:t>l</a:t>
            </a:r>
            <a:r>
              <a:rPr lang="fr-FR" sz="1400" dirty="0" err="1">
                <a:solidFill>
                  <a:srgbClr val="FF0000"/>
                </a:solidFill>
              </a:rPr>
              <a:t>f</a:t>
            </a:r>
            <a:r>
              <a:rPr lang="fr-FR" sz="2000" dirty="0"/>
              <a:t>: </a:t>
            </a:r>
            <a:r>
              <a:rPr lang="en-US" sz="2000" dirty="0"/>
              <a:t>Buckling length of the </a:t>
            </a:r>
            <a:r>
              <a:rPr lang="en-US" sz="2000" dirty="0" smtClean="0"/>
              <a:t>element</a:t>
            </a:r>
            <a:r>
              <a:rPr lang="fr-FR" sz="2000" dirty="0" smtClean="0"/>
              <a:t>,</a:t>
            </a:r>
            <a:r>
              <a:rPr lang="fr-FR" sz="2000" dirty="0" smtClean="0">
                <a:solidFill>
                  <a:srgbClr val="FF0000"/>
                </a:solidFill>
              </a:rPr>
              <a:t> </a:t>
            </a:r>
            <a:r>
              <a:rPr lang="fr-FR" sz="2000" dirty="0">
                <a:solidFill>
                  <a:srgbClr val="FF0000"/>
                </a:solidFill>
              </a:rPr>
              <a:t>h</a:t>
            </a:r>
            <a:r>
              <a:rPr lang="fr-FR" sz="2000" dirty="0"/>
              <a:t>: </a:t>
            </a:r>
            <a:r>
              <a:rPr lang="en-US" sz="2000" dirty="0"/>
              <a:t>total height of the section in the direction of buckling.</a:t>
            </a:r>
            <a:endParaRPr lang="fr-FR" sz="2000" dirty="0" smtClean="0"/>
          </a:p>
          <a:p>
            <a:pPr algn="just">
              <a:lnSpc>
                <a:spcPct val="150000"/>
              </a:lnSpc>
            </a:pPr>
            <a:endParaRPr lang="fr-FR" sz="2000" dirty="0" smtClean="0"/>
          </a:p>
          <a:p>
            <a:pPr algn="just">
              <a:lnSpc>
                <a:spcPct val="150000"/>
              </a:lnSpc>
            </a:pPr>
            <a:endParaRPr lang="fr-FR" sz="2000" dirty="0"/>
          </a:p>
          <a:p>
            <a:pPr algn="just"/>
            <a:r>
              <a:rPr lang="fr-FR" sz="2000" dirty="0">
                <a:solidFill>
                  <a:srgbClr val="FF0000"/>
                </a:solidFill>
              </a:rPr>
              <a:t>φ</a:t>
            </a:r>
            <a:r>
              <a:rPr lang="fr-FR" sz="2000" dirty="0"/>
              <a:t>: </a:t>
            </a:r>
            <a:r>
              <a:rPr lang="en-US" sz="2000" dirty="0"/>
              <a:t>Ratio of the final deformation due to </a:t>
            </a:r>
            <a:r>
              <a:rPr lang="en-US" sz="2000" dirty="0" smtClean="0"/>
              <a:t>creep(</a:t>
            </a:r>
            <a:r>
              <a:rPr lang="en-US" sz="2000" dirty="0" err="1" smtClean="0"/>
              <a:t>fluage</a:t>
            </a:r>
            <a:r>
              <a:rPr lang="en-US" sz="2000" dirty="0" smtClean="0"/>
              <a:t>) </a:t>
            </a:r>
            <a:r>
              <a:rPr lang="en-US" sz="2000" dirty="0"/>
              <a:t>to the instantaneous deformation under the load considered; φ = 2 in general.</a:t>
            </a:r>
            <a:r>
              <a:rPr lang="fr-FR" sz="2000" dirty="0" smtClean="0"/>
              <a:t>.</a:t>
            </a:r>
          </a:p>
          <a:p>
            <a:pPr>
              <a:spcBef>
                <a:spcPts val="600"/>
              </a:spcBef>
            </a:pPr>
            <a:r>
              <a:rPr lang="en-US" sz="2000" dirty="0"/>
              <a:t>Given the value of e2, the corrected internal forces and moments can be determined:</a:t>
            </a:r>
            <a:endParaRPr lang="fr-FR" sz="2000" dirty="0"/>
          </a:p>
        </p:txBody>
      </p:sp>
      <p:sp>
        <p:nvSpPr>
          <p:cNvPr id="5" name="Espace réservé du numéro de diapositive 4"/>
          <p:cNvSpPr>
            <a:spLocks noGrp="1"/>
          </p:cNvSpPr>
          <p:nvPr>
            <p:ph type="sldNum" sz="quarter" idx="12"/>
          </p:nvPr>
        </p:nvSpPr>
        <p:spPr>
          <a:xfrm>
            <a:off x="7020272" y="6381328"/>
            <a:ext cx="1905000" cy="457200"/>
          </a:xfrm>
        </p:spPr>
        <p:txBody>
          <a:bodyPr/>
          <a:lstStyle/>
          <a:p>
            <a:fld id="{CF4668DC-857F-487D-BFFA-8C0CA5037977}" type="slidenum">
              <a:rPr lang="fr-BE" smtClean="0">
                <a:solidFill>
                  <a:srgbClr val="FFFFFF"/>
                </a:solidFill>
              </a:rPr>
              <a:pPr/>
              <a:t>6</a:t>
            </a:fld>
            <a:endParaRPr lang="fr-BE" dirty="0">
              <a:solidFill>
                <a:srgbClr val="FFFFFF"/>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484784"/>
            <a:ext cx="1584176" cy="542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703" y="2059536"/>
            <a:ext cx="1551895" cy="61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13104" y="1970596"/>
            <a:ext cx="1512168" cy="607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459" y="3789040"/>
            <a:ext cx="1656184" cy="65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9"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0748" y="5733256"/>
            <a:ext cx="1924050" cy="851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3142067"/>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0" y="44624"/>
            <a:ext cx="9036496" cy="6696744"/>
          </a:xfrm>
          <a:prstGeom prst="rect">
            <a:avLst/>
          </a:prstGeom>
          <a:ln>
            <a:solidFill>
              <a:schemeClr val="accent1"/>
            </a:solidFill>
          </a:ln>
        </p:spPr>
        <p:txBody>
          <a:bodyPr/>
          <a:lstStyle/>
          <a:p>
            <a:pPr>
              <a:lnSpc>
                <a:spcPct val="150000"/>
              </a:lnSpc>
            </a:pPr>
            <a:r>
              <a:rPr lang="fr-FR" sz="2000" b="1" dirty="0" smtClean="0">
                <a:solidFill>
                  <a:srgbClr val="FFFF00"/>
                </a:solidFill>
              </a:rPr>
              <a:t>III.</a:t>
            </a:r>
            <a:r>
              <a:rPr lang="en-US" sz="2000" b="1" dirty="0">
                <a:solidFill>
                  <a:srgbClr val="FFFF00"/>
                </a:solidFill>
              </a:rPr>
              <a:t> Determination of Reinforcement:</a:t>
            </a:r>
            <a:r>
              <a:rPr lang="fr-FR" sz="2000" b="1" dirty="0" smtClean="0">
                <a:solidFill>
                  <a:srgbClr val="FFFF00"/>
                </a:solidFill>
              </a:rPr>
              <a:t>:</a:t>
            </a:r>
          </a:p>
          <a:p>
            <a:pPr algn="just"/>
            <a:r>
              <a:rPr lang="fr-FR" sz="2000" b="1" dirty="0" smtClean="0">
                <a:solidFill>
                  <a:srgbClr val="FF3300"/>
                </a:solidFill>
              </a:rPr>
              <a:t>III.1- </a:t>
            </a:r>
            <a:r>
              <a:rPr lang="fr-FR" sz="2000" b="1" dirty="0" err="1" smtClean="0">
                <a:solidFill>
                  <a:srgbClr val="FF3300"/>
                </a:solidFill>
              </a:rPr>
              <a:t>fully</a:t>
            </a:r>
            <a:r>
              <a:rPr lang="fr-FR" sz="2000" b="1" dirty="0" smtClean="0">
                <a:solidFill>
                  <a:srgbClr val="FF3300"/>
                </a:solidFill>
              </a:rPr>
              <a:t> </a:t>
            </a:r>
            <a:r>
              <a:rPr lang="fr-FR" sz="2000" b="1" dirty="0" err="1">
                <a:solidFill>
                  <a:srgbClr val="FF3300"/>
                </a:solidFill>
              </a:rPr>
              <a:t>Tensioned</a:t>
            </a:r>
            <a:r>
              <a:rPr lang="fr-FR" sz="2000" b="1" dirty="0">
                <a:solidFill>
                  <a:srgbClr val="FF3300"/>
                </a:solidFill>
              </a:rPr>
              <a:t> </a:t>
            </a:r>
            <a:r>
              <a:rPr lang="fr-FR" sz="2000" b="1" dirty="0" smtClean="0">
                <a:solidFill>
                  <a:srgbClr val="FF3300"/>
                </a:solidFill>
              </a:rPr>
              <a:t>Section:</a:t>
            </a:r>
            <a:r>
              <a:rPr lang="en-US" sz="2000" dirty="0"/>
              <a:t>As previously discussed, a section is considered fully tensioned (at both Ultimate Limit State and Serviceability Limit State) if</a:t>
            </a:r>
            <a:r>
              <a:rPr lang="en-US" sz="2000" dirty="0" smtClean="0"/>
              <a:t>:</a:t>
            </a:r>
          </a:p>
          <a:p>
            <a:pPr marL="342900" indent="-342900" algn="just">
              <a:buFont typeface="Wingdings" pitchFamily="2" charset="2"/>
              <a:buChar char="ü"/>
            </a:pPr>
            <a:r>
              <a:rPr lang="fr-FR" sz="2000" dirty="0"/>
              <a:t>N </a:t>
            </a:r>
            <a:r>
              <a:rPr lang="fr-FR" sz="2000" dirty="0" err="1"/>
              <a:t>is</a:t>
            </a:r>
            <a:r>
              <a:rPr lang="fr-FR" sz="2000" dirty="0"/>
              <a:t> a </a:t>
            </a:r>
            <a:r>
              <a:rPr lang="fr-FR" sz="2000" dirty="0" err="1"/>
              <a:t>tensile</a:t>
            </a:r>
            <a:r>
              <a:rPr lang="fr-FR" sz="2000" dirty="0"/>
              <a:t> force (</a:t>
            </a:r>
            <a:r>
              <a:rPr lang="fr-FR" sz="2000" dirty="0" smtClean="0"/>
              <a:t>N &lt; 0).</a:t>
            </a:r>
          </a:p>
          <a:p>
            <a:pPr marL="342900" indent="-342900" algn="just">
              <a:buFont typeface="Wingdings" pitchFamily="2" charset="2"/>
              <a:buChar char="ü"/>
            </a:pPr>
            <a:r>
              <a:rPr lang="fr-FR" sz="2000" dirty="0" smtClean="0"/>
              <a:t> </a:t>
            </a:r>
            <a:r>
              <a:rPr lang="fr-FR" sz="2000" dirty="0"/>
              <a:t>C </a:t>
            </a:r>
            <a:r>
              <a:rPr lang="en-US" sz="2000" dirty="0"/>
              <a:t>falls between the reinforcement layers.</a:t>
            </a:r>
            <a:r>
              <a:rPr lang="fr-FR" sz="2000" dirty="0" smtClean="0"/>
              <a:t>.</a:t>
            </a:r>
          </a:p>
          <a:p>
            <a:pPr marL="342900" indent="-342900" algn="just">
              <a:buFont typeface="Wingdings" pitchFamily="2" charset="2"/>
              <a:buChar char="ü"/>
            </a:pPr>
            <a:r>
              <a:rPr lang="en-US" sz="2000" dirty="0"/>
              <a:t>The concrete is fully tensioned and does not contribute to the section's resistance.  =&gt; </a:t>
            </a:r>
            <a:r>
              <a:rPr lang="en-US" sz="2000" dirty="0" smtClean="0"/>
              <a:t>only </a:t>
            </a:r>
            <a:r>
              <a:rPr lang="en-US" sz="2000" dirty="0"/>
              <a:t>the tensile steel </a:t>
            </a:r>
            <a:r>
              <a:rPr lang="en-US" sz="2000" dirty="0" smtClean="0"/>
              <a:t>resists, </a:t>
            </a:r>
            <a:r>
              <a:rPr lang="en-US" sz="2000" dirty="0"/>
              <a:t>and the calculation will be </a:t>
            </a:r>
            <a:r>
              <a:rPr lang="en-US" sz="2000" dirty="0" smtClean="0"/>
              <a:t>around </a:t>
            </a:r>
            <a:r>
              <a:rPr lang="en-US" sz="2000" dirty="0"/>
              <a:t>Pivot A</a:t>
            </a:r>
            <a:r>
              <a:rPr lang="fr-FR" sz="2000" dirty="0" smtClean="0"/>
              <a:t>:</a:t>
            </a:r>
            <a:endParaRPr lang="fr-FR" sz="2000" dirty="0"/>
          </a:p>
          <a:p>
            <a:pPr algn="just">
              <a:lnSpc>
                <a:spcPct val="150000"/>
              </a:lnSpc>
            </a:pPr>
            <a:r>
              <a:rPr lang="fr-FR" sz="2000" b="1" u="sng" dirty="0" smtClean="0">
                <a:solidFill>
                  <a:srgbClr val="FF6600"/>
                </a:solidFill>
              </a:rPr>
              <a:t>III.1-1. </a:t>
            </a:r>
            <a:r>
              <a:rPr lang="fr-FR" sz="2000" b="1" u="sng" dirty="0" err="1">
                <a:solidFill>
                  <a:srgbClr val="FF6600"/>
                </a:solidFill>
              </a:rPr>
              <a:t>Reinforcement</a:t>
            </a:r>
            <a:r>
              <a:rPr lang="fr-FR" sz="2000" b="1" u="sng" dirty="0">
                <a:solidFill>
                  <a:srgbClr val="FF6600"/>
                </a:solidFill>
              </a:rPr>
              <a:t> </a:t>
            </a:r>
            <a:r>
              <a:rPr lang="fr-FR" sz="2000" b="1" u="sng" dirty="0" err="1" smtClean="0">
                <a:solidFill>
                  <a:srgbClr val="FF6600"/>
                </a:solidFill>
              </a:rPr>
              <a:t>Calculation</a:t>
            </a:r>
            <a:r>
              <a:rPr lang="fr-FR" sz="2000" b="1" u="sng" dirty="0" smtClean="0">
                <a:solidFill>
                  <a:srgbClr val="FF6600"/>
                </a:solidFill>
              </a:rPr>
              <a:t>:</a:t>
            </a:r>
            <a:r>
              <a:rPr lang="en-US" sz="2000" dirty="0"/>
              <a:t>The section design is based on the following diagram. The equilibrium of the section is written with respect to the center of pressure</a:t>
            </a:r>
            <a:r>
              <a:rPr lang="en-US" sz="2000" dirty="0" smtClean="0"/>
              <a:t>:</a:t>
            </a:r>
          </a:p>
          <a:p>
            <a:pPr algn="just">
              <a:lnSpc>
                <a:spcPct val="150000"/>
              </a:lnSpc>
            </a:pPr>
            <a:r>
              <a:rPr lang="en-US" sz="2000" dirty="0"/>
              <a:t>Force Equilibrium</a:t>
            </a:r>
            <a:r>
              <a:rPr lang="en-US" sz="2000" dirty="0" smtClean="0"/>
              <a:t>:</a:t>
            </a:r>
          </a:p>
          <a:p>
            <a:pPr algn="just">
              <a:lnSpc>
                <a:spcPct val="150000"/>
              </a:lnSpc>
            </a:pPr>
            <a:r>
              <a:rPr lang="en-US" sz="2000" dirty="0" smtClean="0"/>
              <a:t>Equilibre </a:t>
            </a:r>
            <a:r>
              <a:rPr lang="en-US" sz="2000" dirty="0"/>
              <a:t>des moments:</a:t>
            </a:r>
            <a:endParaRPr lang="fr-FR" sz="2000" dirty="0"/>
          </a:p>
          <a:p>
            <a:pPr>
              <a:lnSpc>
                <a:spcPct val="150000"/>
              </a:lnSpc>
            </a:pPr>
            <a:r>
              <a:rPr lang="fr-FR" sz="2000" dirty="0" err="1"/>
              <a:t>Where</a:t>
            </a:r>
            <a:r>
              <a:rPr lang="fr-FR" sz="2000" dirty="0"/>
              <a:t>: </a:t>
            </a:r>
            <a:r>
              <a:rPr lang="fr-FR" sz="2000" dirty="0" smtClean="0"/>
              <a:t>:</a:t>
            </a:r>
            <a:endParaRPr lang="fr-FR" sz="2000" dirty="0"/>
          </a:p>
          <a:p>
            <a:endParaRPr lang="fr-FR" sz="2000" dirty="0"/>
          </a:p>
          <a:p>
            <a:pPr>
              <a:lnSpc>
                <a:spcPct val="150000"/>
              </a:lnSpc>
            </a:pPr>
            <a:r>
              <a:rPr lang="fr-FR" sz="2000" b="1" dirty="0" smtClean="0"/>
              <a:t>                                                    </a:t>
            </a:r>
            <a:r>
              <a:rPr lang="fr-FR" sz="2000" b="1" dirty="0" err="1" smtClean="0"/>
              <a:t>so</a:t>
            </a:r>
            <a:r>
              <a:rPr lang="fr-FR" sz="2000" b="1" dirty="0" smtClean="0"/>
              <a:t> : </a:t>
            </a:r>
          </a:p>
          <a:p>
            <a:pPr>
              <a:lnSpc>
                <a:spcPct val="150000"/>
              </a:lnSpc>
            </a:pPr>
            <a:r>
              <a:rPr lang="en-US" sz="2000" dirty="0"/>
              <a:t>From the force equilibrium equation, we can deduce the value of A2 </a:t>
            </a:r>
            <a:endParaRPr lang="fr-FR" sz="2000" b="1" dirty="0">
              <a:solidFill>
                <a:schemeClr val="tx2"/>
              </a:solidFill>
            </a:endParaRPr>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7</a:t>
            </a:fld>
            <a:endParaRPr lang="fr-BE" dirty="0">
              <a:solidFill>
                <a:srgbClr val="FFFFFF"/>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11186" y="3248980"/>
            <a:ext cx="3640620" cy="1980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3083" y="3873642"/>
            <a:ext cx="2339383"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9792" y="4293096"/>
            <a:ext cx="23526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0070" y="4756234"/>
            <a:ext cx="2486025" cy="366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8" y="5229200"/>
            <a:ext cx="30956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4"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7983" y="5305214"/>
            <a:ext cx="1990725"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5"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44178" y="5700861"/>
            <a:ext cx="182031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3611033"/>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696744"/>
          </a:xfrm>
          <a:prstGeom prst="rect">
            <a:avLst/>
          </a:prstGeom>
          <a:ln>
            <a:solidFill>
              <a:schemeClr val="accent1"/>
            </a:solidFill>
          </a:ln>
        </p:spPr>
        <p:txBody>
          <a:bodyPr/>
          <a:lstStyle/>
          <a:p>
            <a:r>
              <a:rPr lang="en-US" sz="2000" dirty="0"/>
              <a:t>This design principle is valid for both the Ultimate Limit State (ULS) and the Serviceability Limit State (SLS). The only difference is the maximum allowable stress in the tensile reinforcement:</a:t>
            </a:r>
            <a:endParaRPr lang="fr-FR" sz="2000" b="1" dirty="0">
              <a:solidFill>
                <a:schemeClr val="tx2"/>
              </a:solidFill>
            </a:endParaRPr>
          </a:p>
          <a:p>
            <a:endParaRPr lang="fr-FR" sz="2000" b="1" dirty="0" smtClean="0">
              <a:solidFill>
                <a:schemeClr val="tx2"/>
              </a:solidFill>
            </a:endParaRPr>
          </a:p>
          <a:p>
            <a:endParaRPr lang="fr-FR" sz="2000" b="1" dirty="0">
              <a:solidFill>
                <a:schemeClr val="tx2"/>
              </a:solidFill>
            </a:endParaRPr>
          </a:p>
          <a:p>
            <a:pPr algn="just">
              <a:lnSpc>
                <a:spcPct val="150000"/>
              </a:lnSpc>
            </a:pPr>
            <a:r>
              <a:rPr lang="fr-FR" sz="2000" b="1" u="sng" dirty="0" smtClean="0">
                <a:solidFill>
                  <a:srgbClr val="FF6600"/>
                </a:solidFill>
              </a:rPr>
              <a:t>III.1-2 </a:t>
            </a:r>
            <a:r>
              <a:rPr lang="en-US" sz="2000" b="1" u="sng" dirty="0">
                <a:solidFill>
                  <a:srgbClr val="FF6600"/>
                </a:solidFill>
              </a:rPr>
              <a:t>Minimum Reinforcement</a:t>
            </a:r>
            <a:r>
              <a:rPr lang="en-US" sz="2000" b="1" u="sng" dirty="0" smtClean="0">
                <a:solidFill>
                  <a:srgbClr val="FF6600"/>
                </a:solidFill>
              </a:rPr>
              <a:t>: </a:t>
            </a:r>
            <a:r>
              <a:rPr lang="en-US" sz="2000" dirty="0"/>
              <a:t>In the case of a fully tensioned section, the minimum required area of reinforcement is</a:t>
            </a:r>
            <a:r>
              <a:rPr lang="en-US" sz="2000" dirty="0" smtClean="0"/>
              <a:t>:</a:t>
            </a:r>
          </a:p>
          <a:p>
            <a:pPr algn="just">
              <a:lnSpc>
                <a:spcPct val="150000"/>
              </a:lnSpc>
            </a:pPr>
            <a:r>
              <a:rPr lang="en-US" sz="2000" dirty="0">
                <a:solidFill>
                  <a:srgbClr val="FF0000"/>
                </a:solidFill>
              </a:rPr>
              <a:t>Example 1</a:t>
            </a:r>
            <a:r>
              <a:rPr lang="en-US" sz="2000" dirty="0"/>
              <a:t>:</a:t>
            </a:r>
          </a:p>
          <a:p>
            <a:pPr algn="just">
              <a:lnSpc>
                <a:spcPct val="150000"/>
              </a:lnSpc>
            </a:pPr>
            <a:r>
              <a:rPr lang="en-US" sz="2000" dirty="0"/>
              <a:t>Consider the following beam</a:t>
            </a:r>
            <a:r>
              <a:rPr lang="en-US" sz="2000" dirty="0" smtClean="0"/>
              <a:t>:</a:t>
            </a:r>
          </a:p>
          <a:p>
            <a:pPr algn="just">
              <a:lnSpc>
                <a:spcPct val="150000"/>
              </a:lnSpc>
            </a:pPr>
            <a:r>
              <a:rPr lang="fr-FR" sz="2000" dirty="0" err="1" smtClean="0">
                <a:solidFill>
                  <a:srgbClr val="FF0000"/>
                </a:solidFill>
              </a:rPr>
              <a:t>Loads</a:t>
            </a:r>
            <a:r>
              <a:rPr lang="fr-FR" sz="2000" dirty="0" smtClean="0"/>
              <a:t>:</a:t>
            </a:r>
          </a:p>
          <a:p>
            <a:pPr algn="just">
              <a:lnSpc>
                <a:spcPct val="150000"/>
              </a:lnSpc>
            </a:pPr>
            <a:r>
              <a:rPr lang="fr-FR" sz="2000" dirty="0" smtClean="0"/>
              <a:t>ELS</a:t>
            </a:r>
            <a:r>
              <a:rPr lang="fr-FR" sz="2000" dirty="0"/>
              <a:t>: </a:t>
            </a:r>
            <a:r>
              <a:rPr lang="fr-FR" sz="2000" dirty="0" err="1"/>
              <a:t>Nser</a:t>
            </a:r>
            <a:r>
              <a:rPr lang="fr-FR" sz="2000" dirty="0"/>
              <a:t> = -0,322MN ; </a:t>
            </a:r>
            <a:r>
              <a:rPr lang="fr-FR" sz="2000" dirty="0" err="1"/>
              <a:t>Mser</a:t>
            </a:r>
            <a:r>
              <a:rPr lang="fr-FR" sz="2000" dirty="0"/>
              <a:t> = </a:t>
            </a:r>
            <a:r>
              <a:rPr lang="fr-FR" sz="2000" dirty="0" smtClean="0"/>
              <a:t>0,0385MN.m</a:t>
            </a:r>
          </a:p>
          <a:p>
            <a:pPr algn="just">
              <a:lnSpc>
                <a:spcPct val="150000"/>
              </a:lnSpc>
            </a:pPr>
            <a:r>
              <a:rPr lang="fr-FR" sz="2000" dirty="0" smtClean="0"/>
              <a:t>ELU: </a:t>
            </a:r>
            <a:r>
              <a:rPr lang="en-US" sz="2000" dirty="0"/>
              <a:t>Nu = -</a:t>
            </a:r>
            <a:r>
              <a:rPr lang="en-US" sz="2000" dirty="0" smtClean="0"/>
              <a:t>0,460MN ; </a:t>
            </a:r>
            <a:r>
              <a:rPr lang="en-US" sz="2000" dirty="0"/>
              <a:t>Mu = </a:t>
            </a:r>
            <a:r>
              <a:rPr lang="en-US" sz="2000" dirty="0" smtClean="0"/>
              <a:t>0,055MN.m</a:t>
            </a:r>
          </a:p>
          <a:p>
            <a:pPr algn="just">
              <a:lnSpc>
                <a:spcPct val="150000"/>
              </a:lnSpc>
            </a:pPr>
            <a:r>
              <a:rPr lang="fr-FR" sz="2000" dirty="0" err="1"/>
              <a:t>Material</a:t>
            </a:r>
            <a:r>
              <a:rPr lang="fr-FR" sz="2000" dirty="0"/>
              <a:t> </a:t>
            </a:r>
            <a:r>
              <a:rPr lang="fr-FR" sz="2000" dirty="0" err="1"/>
              <a:t>Properties</a:t>
            </a:r>
            <a:r>
              <a:rPr lang="fr-FR" sz="2000" dirty="0"/>
              <a:t>: </a:t>
            </a:r>
            <a:r>
              <a:rPr lang="fr-FR" sz="2000" dirty="0" smtClean="0"/>
              <a:t>fc28 </a:t>
            </a:r>
            <a:r>
              <a:rPr lang="fr-FR" sz="2000" dirty="0"/>
              <a:t>= 25MPa, </a:t>
            </a:r>
            <a:r>
              <a:rPr lang="fr-FR" sz="2000" dirty="0" smtClean="0"/>
              <a:t>FeE400</a:t>
            </a:r>
          </a:p>
          <a:p>
            <a:pPr algn="just">
              <a:lnSpc>
                <a:spcPct val="150000"/>
              </a:lnSpc>
            </a:pPr>
            <a:r>
              <a:rPr lang="en-US" sz="2000" dirty="0" smtClean="0"/>
              <a:t>Detrimental cracking</a:t>
            </a:r>
          </a:p>
          <a:p>
            <a:pPr algn="just">
              <a:lnSpc>
                <a:spcPct val="150000"/>
              </a:lnSpc>
            </a:pPr>
            <a:r>
              <a:rPr lang="en-US" sz="2000" dirty="0" smtClean="0"/>
              <a:t>- </a:t>
            </a:r>
            <a:r>
              <a:rPr lang="en-US" sz="2000" dirty="0"/>
              <a:t>calculate </a:t>
            </a:r>
            <a:r>
              <a:rPr lang="en-US" sz="2000" dirty="0" smtClean="0"/>
              <a:t>the area </a:t>
            </a:r>
            <a:r>
              <a:rPr lang="en-US" sz="2000" dirty="0"/>
              <a:t>of reinforcing steel (A1+A2</a:t>
            </a:r>
            <a:r>
              <a:rPr lang="en-US" sz="2000" dirty="0" smtClean="0"/>
              <a:t>)?</a:t>
            </a:r>
            <a:endParaRPr lang="fr-FR" sz="2000" dirty="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8</a:t>
            </a:fld>
            <a:endParaRPr lang="fr-BE" dirty="0">
              <a:solidFill>
                <a:srgbClr val="FFFFFF"/>
              </a:solidFill>
            </a:endParaRPr>
          </a:p>
        </p:txBody>
      </p:sp>
      <p:pic>
        <p:nvPicPr>
          <p:cNvPr id="5122"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6270"/>
          <a:stretch/>
        </p:blipFill>
        <p:spPr bwMode="auto">
          <a:xfrm>
            <a:off x="4063820" y="716316"/>
            <a:ext cx="3907051" cy="840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6002" y="2131034"/>
            <a:ext cx="2450987" cy="620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36296" y="3068960"/>
            <a:ext cx="1469151" cy="1677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4978088"/>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9036496" cy="6696744"/>
          </a:xfrm>
          <a:prstGeom prst="rect">
            <a:avLst/>
          </a:prstGeom>
          <a:ln>
            <a:solidFill>
              <a:schemeClr val="accent1"/>
            </a:solidFill>
          </a:ln>
        </p:spPr>
        <p:txBody>
          <a:bodyPr/>
          <a:lstStyle/>
          <a:p>
            <a:pPr algn="just">
              <a:lnSpc>
                <a:spcPct val="150000"/>
              </a:lnSpc>
            </a:pPr>
            <a:r>
              <a:rPr lang="fr-FR" sz="2000" b="1" u="sng" dirty="0">
                <a:solidFill>
                  <a:srgbClr val="FF6600"/>
                </a:solidFill>
              </a:rPr>
              <a:t>III.2- </a:t>
            </a:r>
            <a:r>
              <a:rPr lang="en-US" sz="2000" b="1" u="sng" dirty="0">
                <a:solidFill>
                  <a:srgbClr val="FF6600"/>
                </a:solidFill>
              </a:rPr>
              <a:t>Partially Compressed/Tensioned Section (Rectangular Section</a:t>
            </a:r>
            <a:r>
              <a:rPr lang="en-US" sz="2000" b="1" u="sng" dirty="0" smtClean="0">
                <a:solidFill>
                  <a:srgbClr val="FF6600"/>
                </a:solidFill>
              </a:rPr>
              <a:t>):</a:t>
            </a:r>
          </a:p>
          <a:p>
            <a:pPr algn="just">
              <a:lnSpc>
                <a:spcPct val="150000"/>
              </a:lnSpc>
            </a:pPr>
            <a:r>
              <a:rPr lang="en-US" sz="2000" dirty="0"/>
              <a:t>The criteria for determining a partially tensioned section differ depending on whether the design is based on the Ultimate Limit State (ULS) or the Serviceability Limit State (SLS</a:t>
            </a:r>
            <a:r>
              <a:rPr lang="en-US" sz="2000" dirty="0" smtClean="0"/>
              <a:t>).</a:t>
            </a:r>
          </a:p>
          <a:p>
            <a:pPr algn="just">
              <a:lnSpc>
                <a:spcPct val="150000"/>
              </a:lnSpc>
            </a:pPr>
            <a:r>
              <a:rPr lang="en-US" sz="2000" b="1" u="sng" dirty="0" smtClean="0">
                <a:solidFill>
                  <a:srgbClr val="FF3300"/>
                </a:solidFill>
              </a:rPr>
              <a:t>SLS</a:t>
            </a:r>
            <a:r>
              <a:rPr lang="en-US" sz="2000" b="1" u="sng" dirty="0">
                <a:solidFill>
                  <a:srgbClr val="FF3300"/>
                </a:solidFill>
              </a:rPr>
              <a:t>:</a:t>
            </a:r>
            <a:endParaRPr lang="en-US" sz="2000" b="1" u="sng" dirty="0" smtClean="0">
              <a:solidFill>
                <a:srgbClr val="FF3300"/>
              </a:solidFill>
            </a:endParaRPr>
          </a:p>
          <a:p>
            <a:pPr>
              <a:lnSpc>
                <a:spcPct val="150000"/>
              </a:lnSpc>
            </a:pPr>
            <a:r>
              <a:rPr lang="fr-FR" sz="2000" dirty="0" smtClean="0"/>
              <a:t>- If N &lt; 0 and </a:t>
            </a:r>
            <a:r>
              <a:rPr lang="fr-FR" sz="2000" dirty="0"/>
              <a:t>C </a:t>
            </a:r>
            <a:r>
              <a:rPr lang="fr-FR" sz="2000" dirty="0" smtClean="0"/>
              <a:t>(</a:t>
            </a:r>
            <a:r>
              <a:rPr lang="en-US" sz="2000" dirty="0" smtClean="0"/>
              <a:t>center </a:t>
            </a:r>
            <a:r>
              <a:rPr lang="en-US" sz="2000" dirty="0"/>
              <a:t>of pressure </a:t>
            </a:r>
            <a:r>
              <a:rPr lang="en-US" sz="2000" dirty="0" smtClean="0"/>
              <a:t>)falls </a:t>
            </a:r>
            <a:r>
              <a:rPr lang="en-US" sz="2000" dirty="0"/>
              <a:t>outside the reinforcement </a:t>
            </a:r>
            <a:r>
              <a:rPr lang="en-US" sz="2000" dirty="0" smtClean="0"/>
              <a:t>layers</a:t>
            </a:r>
          </a:p>
          <a:p>
            <a:pPr>
              <a:lnSpc>
                <a:spcPct val="150000"/>
              </a:lnSpc>
            </a:pPr>
            <a:r>
              <a:rPr lang="fr-FR" sz="2000" dirty="0" smtClean="0"/>
              <a:t>– Si N&gt;0 and </a:t>
            </a:r>
            <a:r>
              <a:rPr lang="fr-FR" sz="2000" dirty="0"/>
              <a:t>C </a:t>
            </a:r>
            <a:r>
              <a:rPr lang="fr-FR" sz="2000" dirty="0" err="1" smtClean="0"/>
              <a:t>falls</a:t>
            </a:r>
            <a:r>
              <a:rPr lang="fr-FR" sz="2000" dirty="0" smtClean="0"/>
              <a:t> </a:t>
            </a:r>
            <a:r>
              <a:rPr lang="fr-FR" sz="2000" dirty="0" err="1"/>
              <a:t>outside</a:t>
            </a:r>
            <a:r>
              <a:rPr lang="fr-FR" sz="2000" dirty="0" smtClean="0"/>
              <a:t> </a:t>
            </a:r>
            <a:r>
              <a:rPr lang="fr-FR" sz="2000" dirty="0"/>
              <a:t>central </a:t>
            </a:r>
            <a:r>
              <a:rPr lang="fr-FR" sz="2000" dirty="0" err="1" smtClean="0"/>
              <a:t>core</a:t>
            </a:r>
            <a:endParaRPr lang="fr-FR" sz="2000" dirty="0" smtClean="0"/>
          </a:p>
          <a:p>
            <a:pPr>
              <a:lnSpc>
                <a:spcPct val="150000"/>
              </a:lnSpc>
            </a:pPr>
            <a:r>
              <a:rPr lang="en-US" sz="2000" b="1" u="sng" dirty="0" smtClean="0">
                <a:solidFill>
                  <a:srgbClr val="FF3300"/>
                </a:solidFill>
              </a:rPr>
              <a:t>ULS:  </a:t>
            </a:r>
            <a:r>
              <a:rPr lang="fr-FR" sz="2000" dirty="0" smtClean="0"/>
              <a:t>– </a:t>
            </a:r>
            <a:r>
              <a:rPr lang="fr-FR" sz="2000" dirty="0"/>
              <a:t>N&lt;0 </a:t>
            </a:r>
            <a:r>
              <a:rPr lang="fr-FR" sz="2000" dirty="0" smtClean="0"/>
              <a:t>and </a:t>
            </a:r>
            <a:r>
              <a:rPr lang="fr-FR" sz="2000" dirty="0"/>
              <a:t>C </a:t>
            </a:r>
            <a:r>
              <a:rPr lang="en-US" sz="2000" dirty="0"/>
              <a:t>falls outside the reinforcement layers</a:t>
            </a:r>
          </a:p>
          <a:p>
            <a:pPr>
              <a:lnSpc>
                <a:spcPct val="150000"/>
              </a:lnSpc>
            </a:pPr>
            <a:r>
              <a:rPr lang="fr-FR" sz="2000" dirty="0" smtClean="0"/>
              <a:t>                    – </a:t>
            </a:r>
            <a:r>
              <a:rPr lang="fr-FR" sz="2000" dirty="0"/>
              <a:t>N&gt;0 </a:t>
            </a:r>
            <a:r>
              <a:rPr lang="en-US" sz="2000" dirty="0"/>
              <a:t>the depth of the compressed concrete zone </a:t>
            </a:r>
            <a:r>
              <a:rPr lang="fr-FR" sz="2000" dirty="0" smtClean="0"/>
              <a:t>y &lt;</a:t>
            </a:r>
            <a:r>
              <a:rPr lang="fr-FR" sz="2000" dirty="0"/>
              <a:t>h</a:t>
            </a:r>
          </a:p>
          <a:p>
            <a:pPr>
              <a:lnSpc>
                <a:spcPct val="150000"/>
              </a:lnSpc>
            </a:pPr>
            <a:r>
              <a:rPr lang="fr-FR" sz="2000" b="1" u="sng" dirty="0" smtClean="0">
                <a:solidFill>
                  <a:srgbClr val="FFC000"/>
                </a:solidFill>
              </a:rPr>
              <a:t>III.2.1. </a:t>
            </a:r>
            <a:r>
              <a:rPr lang="fr-FR" sz="2000" b="1" u="sng" dirty="0">
                <a:solidFill>
                  <a:srgbClr val="FFC000"/>
                </a:solidFill>
              </a:rPr>
              <a:t>Approximation to Simple </a:t>
            </a:r>
            <a:r>
              <a:rPr lang="fr-FR" sz="2000" b="1" u="sng" dirty="0" err="1">
                <a:solidFill>
                  <a:srgbClr val="FFC000"/>
                </a:solidFill>
              </a:rPr>
              <a:t>Bending</a:t>
            </a:r>
            <a:r>
              <a:rPr lang="fr-FR" sz="2000" b="1" u="sng" dirty="0" smtClean="0">
                <a:solidFill>
                  <a:srgbClr val="FFC000"/>
                </a:solidFill>
              </a:rPr>
              <a:t>: </a:t>
            </a:r>
            <a:r>
              <a:rPr lang="en-US" sz="2000" dirty="0"/>
              <a:t>If N is a compressive force (Nu </a:t>
            </a:r>
            <a:r>
              <a:rPr lang="en-US" sz="2000" dirty="0" smtClean="0"/>
              <a:t>&gt;0) </a:t>
            </a:r>
            <a:r>
              <a:rPr lang="en-US" sz="2000" dirty="0" err="1"/>
              <a:t>MuA</a:t>
            </a:r>
            <a:r>
              <a:rPr lang="en-US" sz="2000" dirty="0"/>
              <a:t>: Ultimate moment calculated with respect to the center of gravity of the tensile reinforcement</a:t>
            </a:r>
            <a:r>
              <a:rPr lang="fr-FR" sz="2000" dirty="0" smtClean="0"/>
              <a:t>.</a:t>
            </a:r>
            <a:endParaRPr lang="fr-FR" sz="2000" dirty="0"/>
          </a:p>
          <a:p>
            <a:pPr>
              <a:lnSpc>
                <a:spcPct val="150000"/>
              </a:lnSpc>
            </a:pPr>
            <a:endParaRPr lang="fr-FR" sz="2000" dirty="0"/>
          </a:p>
          <a:p>
            <a:pPr>
              <a:lnSpc>
                <a:spcPct val="150000"/>
              </a:lnSpc>
            </a:pPr>
            <a:endParaRPr lang="fr-FR" sz="2000" dirty="0" smtClean="0"/>
          </a:p>
          <a:p>
            <a:pPr>
              <a:lnSpc>
                <a:spcPct val="150000"/>
              </a:lnSpc>
            </a:pPr>
            <a:endParaRPr lang="fr-FR" sz="2000" dirty="0"/>
          </a:p>
          <a:p>
            <a:pPr>
              <a:lnSpc>
                <a:spcPct val="150000"/>
              </a:lnSpc>
            </a:pPr>
            <a:endParaRPr lang="fr-FR" sz="2000" dirty="0"/>
          </a:p>
          <a:p>
            <a:pPr>
              <a:lnSpc>
                <a:spcPct val="150000"/>
              </a:lnSpc>
            </a:pPr>
            <a:endParaRPr lang="fr-FR" sz="2000" dirty="0"/>
          </a:p>
          <a:p>
            <a:pPr>
              <a:lnSpc>
                <a:spcPct val="150000"/>
              </a:lnSpc>
            </a:pPr>
            <a:endParaRPr lang="fr-FR" sz="2000" dirty="0"/>
          </a:p>
          <a:p>
            <a:pPr>
              <a:lnSpc>
                <a:spcPct val="150000"/>
              </a:lnSpc>
            </a:pPr>
            <a:endParaRPr lang="fr-FR" sz="2000" dirty="0"/>
          </a:p>
          <a:p>
            <a:pPr>
              <a:lnSpc>
                <a:spcPct val="150000"/>
              </a:lnSpc>
            </a:pPr>
            <a:endParaRPr lang="fr-FR" sz="2000" dirty="0"/>
          </a:p>
          <a:p>
            <a:pPr>
              <a:lnSpc>
                <a:spcPct val="150000"/>
              </a:lnSpc>
            </a:pPr>
            <a:endParaRPr lang="en-US" sz="2000" b="1" u="sng" dirty="0" smtClean="0">
              <a:solidFill>
                <a:srgbClr val="FFC000"/>
              </a:solidFill>
            </a:endParaRPr>
          </a:p>
          <a:p>
            <a:pPr>
              <a:lnSpc>
                <a:spcPct val="150000"/>
              </a:lnSpc>
            </a:pPr>
            <a:endParaRPr lang="fr-FR" sz="2000" b="1" dirty="0">
              <a:solidFill>
                <a:schemeClr val="tx2"/>
              </a:solidFill>
            </a:endParaRPr>
          </a:p>
          <a:p>
            <a:endParaRPr lang="fr-FR" sz="2000" dirty="0"/>
          </a:p>
        </p:txBody>
      </p:sp>
      <p:sp>
        <p:nvSpPr>
          <p:cNvPr id="5" name="Espace réservé du numéro de diapositive 4"/>
          <p:cNvSpPr>
            <a:spLocks noGrp="1"/>
          </p:cNvSpPr>
          <p:nvPr>
            <p:ph type="sldNum" sz="quarter" idx="12"/>
          </p:nvPr>
        </p:nvSpPr>
        <p:spPr>
          <a:xfrm>
            <a:off x="7131496" y="6500192"/>
            <a:ext cx="1905000" cy="457200"/>
          </a:xfrm>
        </p:spPr>
        <p:txBody>
          <a:bodyPr/>
          <a:lstStyle/>
          <a:p>
            <a:fld id="{CF4668DC-857F-487D-BFFA-8C0CA5037977}" type="slidenum">
              <a:rPr lang="fr-BE" smtClean="0">
                <a:solidFill>
                  <a:srgbClr val="FFFFFF"/>
                </a:solidFill>
              </a:rPr>
              <a:pPr/>
              <a:t>9</a:t>
            </a:fld>
            <a:endParaRPr lang="fr-BE" dirty="0">
              <a:solidFill>
                <a:srgbClr val="FFFFFF"/>
              </a:solidFill>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6724" y="1587746"/>
            <a:ext cx="1224136" cy="1504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7279055" y="3092413"/>
            <a:ext cx="1584176" cy="369332"/>
          </a:xfrm>
          <a:prstGeom prst="rect">
            <a:avLst/>
          </a:prstGeom>
          <a:noFill/>
        </p:spPr>
        <p:txBody>
          <a:bodyPr wrap="square" rtlCol="0">
            <a:spAutoFit/>
          </a:bodyPr>
          <a:lstStyle/>
          <a:p>
            <a:r>
              <a:rPr lang="fr-FR" sz="1800" dirty="0" smtClean="0"/>
              <a:t>Noyau central</a:t>
            </a:r>
            <a:endParaRPr lang="en-US" sz="1800" dirty="0"/>
          </a:p>
        </p:txBody>
      </p:sp>
      <p:pic>
        <p:nvPicPr>
          <p:cNvPr id="2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1" b="4315"/>
          <a:stretch/>
        </p:blipFill>
        <p:spPr bwMode="auto">
          <a:xfrm>
            <a:off x="2972179" y="5178990"/>
            <a:ext cx="5857850" cy="1521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616" y="5649657"/>
            <a:ext cx="2422176"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632" y="6151657"/>
            <a:ext cx="1278395" cy="445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19671" y="6138010"/>
            <a:ext cx="1080121" cy="445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7546039"/>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Designs\Spirale.pot</Template>
  <TotalTime>14544</TotalTime>
  <Words>2171</Words>
  <Application>Microsoft Office PowerPoint</Application>
  <PresentationFormat>On-screen Show (4:3)</PresentationFormat>
  <Paragraphs>256</Paragraphs>
  <Slides>17</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Cambria Math</vt:lpstr>
      <vt:lpstr>Courier New</vt:lpstr>
      <vt:lpstr>Times New Roman</vt:lpstr>
      <vt:lpstr>Wingdings</vt:lpstr>
      <vt:lpstr>Labyrint</vt:lpstr>
      <vt:lpstr>1_Labyrint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ehtp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khaled</dc:creator>
  <cp:lastModifiedBy>guettiche abdelheq</cp:lastModifiedBy>
  <cp:revision>819</cp:revision>
  <cp:lastPrinted>2014-10-18T18:00:57Z</cp:lastPrinted>
  <dcterms:created xsi:type="dcterms:W3CDTF">2002-03-26T08:44:42Z</dcterms:created>
  <dcterms:modified xsi:type="dcterms:W3CDTF">2024-04-14T10:11:56Z</dcterms:modified>
</cp:coreProperties>
</file>