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9DFEC0-B35E-3A3F-21C9-0C794D46E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513768-C65E-A981-B954-DDF534748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769BFB-5A4B-BB02-F88F-2DDA713DE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2B358F-B529-8230-C48D-A1B5AD8C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F7F1CE-DC68-4478-F93E-4818CFF1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1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37C1B-617D-8747-9FFC-E27408FD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3BA218-70AA-1C4E-75DE-E5FB2D1F0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19DBD-CB42-D6A9-51DE-34D1C3D3E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BC41E-DCF7-FC77-F3FB-E7C64471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C0EE66-B2E0-318A-3083-84525676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51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D748030-A3C0-55AE-B248-D94BD15B7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E83AA4D-1A1A-4366-BA2A-3C81182EA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03B158-5379-CCFA-DDCC-2D05B1BE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BB2505-85F5-12DB-4632-70896264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A74E0F-A761-50C5-A616-021D08E9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30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A95EA-628E-9B60-5F65-713FB9E5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AD9CF4-7396-2078-007D-97D23E5A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6998D7-0CD8-88F4-4251-DC236BCA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A9FC19-4DF2-9A78-A597-030DC6CF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D5DA1C-BE98-C5D0-7FF1-F68430D3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07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F612A-5B70-8405-08EC-5A0D0E1B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68492D-6212-55AD-1D9E-AD59D40E4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1239AC-D7A5-A948-9D27-7F86694B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73BC48-502C-1A08-B80D-F6832483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21F582-56CE-6BD8-9432-2C5748B96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84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B4BA97-981A-15AD-FD5B-D9D26D31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B3F4D4-95EA-8994-5342-EBB2DB6A8A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CE094A-5800-7640-75D7-49F589353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F267998-CA5A-4877-F1E1-1D57E4AAB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D1C7FE-F286-CABC-168D-42D5C348F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48206A-8B89-9E1C-D3CC-07B968C4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433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BEE72-2A14-3107-5ACC-100769BA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9D2226-ECA6-98DF-0772-88510820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517B3C-1300-E417-D902-986B86C3F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236D64-6328-2D92-9EFC-25FF938DD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1E22B1-80D4-8E01-5295-0DC199327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949FCD-1260-82FD-BBB1-5D8E73CD9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78C8D0-831A-EB06-041E-DC21697D8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5DD73F-5B93-0700-FDE4-F271D576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77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28942-371D-2BE4-4F9B-A14222B4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240883-4430-D265-4972-7BE0A6D9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C18EE9-9EBE-455C-E89C-E618E1FE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5CAF51-D46D-A56D-E57F-BFFAF3DD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9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C065130-EBD1-B4AA-45C1-A0F524A88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B14E02-D77C-4328-5D52-2224933F1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AED12C-B628-0AB9-378E-501B0A80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17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5DA3A-BAAC-AAD1-B224-97E05013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50F820-ACFB-BB63-1BCD-0C39DCD6C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C25B1D-DBB7-C38C-92FE-5222C9E5B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59813-2637-6A0A-B461-BCF61934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8F4522-D705-3F39-28E7-CB6960BE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080964-137A-8ECA-CD4B-8A89D7E7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12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7380E-D183-3F8F-B6DA-B8B68F0E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DD4AE2-F9D0-4157-0D59-E6854921F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DA19B5C-6E56-7943-EDF1-3F4D5A919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AAF4374-2C7C-33E7-0B2E-251A10FEF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12646C-5DAA-39E4-EEB2-3ACBEC2CD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5CD91BC-EDC3-E07F-73A3-1D39E2FA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11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6A3FA4-8EF0-0923-7BFD-14B40BB3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54CB8D-5119-31B0-BCE4-6128F954D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94A3D7-BC60-7085-6CFC-CD57F149C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36692-42CD-49B6-8E6E-077662AD5659}" type="datetimeFigureOut">
              <a:rPr lang="fr-FR" smtClean="0"/>
              <a:t>21/02/2026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9167CA-ED15-986E-0E51-C7D809F337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C96880-EBDF-2902-4EED-5C4C7A844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FAE0-A806-4FB5-A431-FD62CAF45C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63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A89C165-11EE-69EB-5C25-8F711AA03971}"/>
              </a:ext>
            </a:extLst>
          </p:cNvPr>
          <p:cNvSpPr txBox="1"/>
          <p:nvPr/>
        </p:nvSpPr>
        <p:spPr>
          <a:xfrm>
            <a:off x="1232297" y="158234"/>
            <a:ext cx="60936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2400" b="1" i="0" dirty="0">
                <a:solidFill>
                  <a:srgbClr val="000000"/>
                </a:solidFill>
                <a:effectLst/>
                <a:latin typeface="acumin-pro"/>
              </a:rPr>
              <a:t>DNA Structure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545F60C-EADC-8B94-D65C-82EFE2E26419}"/>
              </a:ext>
            </a:extLst>
          </p:cNvPr>
          <p:cNvSpPr txBox="1"/>
          <p:nvPr/>
        </p:nvSpPr>
        <p:spPr>
          <a:xfrm>
            <a:off x="343197" y="567929"/>
            <a:ext cx="7357765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DNA is made up of millions of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cumin-pro"/>
              </a:rPr>
              <a:t>nucleotides.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These are molecules composed of a deoxyribose sugar, with a phosphate and a base attached to it. These nucleotides are attached to each other in strands via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cumin-pro"/>
              </a:rPr>
              <a:t>phosphodiester bonds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 to form a ‘sugar-phosphate backbone’. The bond formed is between the third carbon atom on the deoxyribose sugar of one nucleotide (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cumin-pro"/>
              </a:rPr>
              <a:t>known as the 3’)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and the fifth carbon atom of another sugar on the next nucleotide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cumin-pro"/>
              </a:rPr>
              <a:t>(known as the 5’).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369788D-6CDA-3892-2652-DBC908DF6517}"/>
              </a:ext>
            </a:extLst>
          </p:cNvPr>
          <p:cNvSpPr txBox="1"/>
          <p:nvPr/>
        </p:nvSpPr>
        <p:spPr>
          <a:xfrm>
            <a:off x="223391" y="3358798"/>
            <a:ext cx="747757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There are two strands of DNA, which run 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cumin-pro"/>
              </a:rPr>
              <a:t>in opposite 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acumin-pro"/>
              </a:rPr>
              <a:t>(antiparallel)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acumin-pro"/>
              </a:rPr>
              <a:t>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directions to each other. These strands are attached to each other throughout their lengths via the bases on each nucleotide.</a:t>
            </a:r>
            <a:endParaRPr lang="fr-FR" sz="2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23DBC13-B406-45C4-C9FF-2FFD1DF51863}"/>
              </a:ext>
            </a:extLst>
          </p:cNvPr>
          <p:cNvSpPr txBox="1"/>
          <p:nvPr/>
        </p:nvSpPr>
        <p:spPr>
          <a:xfrm>
            <a:off x="260747" y="4942137"/>
            <a:ext cx="7597378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There are 4 different bases associated with DNA: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cumin-pro"/>
              </a:rPr>
              <a:t>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ytosine,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cumin-pro"/>
              </a:rPr>
              <a:t>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uanine,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cumin-pro"/>
              </a:rPr>
              <a:t>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denine, and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cumin-pro"/>
              </a:rPr>
              <a:t>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hymine. In normal DNA strands, cytosine binds to guanine, and adenine binds to thymine. When bound together, the two strands form a 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cumin-pro"/>
              </a:rPr>
              <a:t>double helix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cumin-pro"/>
              </a:rPr>
              <a:t> structure.</a:t>
            </a:r>
            <a:endParaRPr lang="fr-FR" sz="20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9700C0F-C0B3-E5CA-A67B-199DA3807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116" y="88102"/>
            <a:ext cx="3798137" cy="66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2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6A490AF-A4FD-D4B6-BCB6-C5A65B6185B2}"/>
              </a:ext>
            </a:extLst>
          </p:cNvPr>
          <p:cNvSpPr txBox="1"/>
          <p:nvPr/>
        </p:nvSpPr>
        <p:spPr>
          <a:xfrm>
            <a:off x="247055" y="304144"/>
            <a:ext cx="11697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Characteristics of the Two DNA Strands /</a:t>
            </a:r>
          </a:p>
          <a:p>
            <a:pPr algn="just"/>
            <a:r>
              <a:rPr lang="en-US" dirty="0"/>
              <a:t>DNA (deoxyribonucleic acid), described by James Watson and Francis Crick, consists of two polynucleotide strands twisted around each other to form a double helix. The two strands have two main characteristics: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56932A-C566-6DA5-7E9A-D55481D1E4DA}"/>
              </a:ext>
            </a:extLst>
          </p:cNvPr>
          <p:cNvSpPr txBox="1"/>
          <p:nvPr/>
        </p:nvSpPr>
        <p:spPr>
          <a:xfrm>
            <a:off x="111324" y="1227474"/>
            <a:ext cx="609361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1, </a:t>
            </a:r>
            <a:r>
              <a:rPr lang="en-US" sz="2000" b="1" dirty="0"/>
              <a:t>Antiparallel Structure</a:t>
            </a:r>
          </a:p>
          <a:p>
            <a:r>
              <a:rPr lang="en-US" dirty="0"/>
              <a:t>The strands run in opposite directions: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strand is oriented </a:t>
            </a:r>
            <a:r>
              <a:rPr lang="en-US" b="1" dirty="0"/>
              <a:t>5′ → 3′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other is oriented </a:t>
            </a:r>
            <a:r>
              <a:rPr lang="en-US" b="1" dirty="0"/>
              <a:t>3′ → 5′</a:t>
            </a:r>
            <a:endParaRPr lang="en-US" dirty="0"/>
          </a:p>
          <a:p>
            <a:r>
              <a:rPr lang="en-US" dirty="0"/>
              <a:t>This opposite orientation is called </a:t>
            </a:r>
            <a:r>
              <a:rPr lang="en-US" b="1" dirty="0"/>
              <a:t>antiparallel</a:t>
            </a:r>
            <a:r>
              <a:rPr lang="en-US" dirty="0"/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47CD726-B6B2-14F7-664E-BEB2C63BF4B1}"/>
              </a:ext>
            </a:extLst>
          </p:cNvPr>
          <p:cNvSpPr txBox="1"/>
          <p:nvPr/>
        </p:nvSpPr>
        <p:spPr>
          <a:xfrm>
            <a:off x="247055" y="3021195"/>
            <a:ext cx="11697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nitrogenous bases face inward, while the sugar-phosphate backbone (hydrophilic) faces outward, ensuring structural stability.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9BFEE0C-0010-F217-CD20-323D027C218C}"/>
              </a:ext>
            </a:extLst>
          </p:cNvPr>
          <p:cNvSpPr txBox="1"/>
          <p:nvPr/>
        </p:nvSpPr>
        <p:spPr>
          <a:xfrm>
            <a:off x="276225" y="3953143"/>
            <a:ext cx="1197411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/>
              <a:t>2, </a:t>
            </a:r>
            <a:r>
              <a:rPr lang="fr-FR" sz="2000" b="1" dirty="0" err="1"/>
              <a:t>Complementary</a:t>
            </a:r>
            <a:r>
              <a:rPr lang="fr-FR" sz="2000" b="1" dirty="0"/>
              <a:t> Base </a:t>
            </a:r>
            <a:r>
              <a:rPr lang="fr-FR" sz="2000" b="1" dirty="0" err="1"/>
              <a:t>Pairing</a:t>
            </a:r>
            <a:endParaRPr lang="fr-FR" sz="2000" b="1" dirty="0"/>
          </a:p>
          <a:p>
            <a:pPr algn="just"/>
            <a:endParaRPr lang="fr-FR" sz="2000" b="1" dirty="0"/>
          </a:p>
          <a:p>
            <a:pPr algn="just"/>
            <a:r>
              <a:rPr lang="fr-FR" dirty="0"/>
              <a:t>The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strands</a:t>
            </a:r>
            <a:r>
              <a:rPr lang="fr-FR" dirty="0"/>
              <a:t> are </a:t>
            </a:r>
            <a:r>
              <a:rPr lang="fr-FR" dirty="0" err="1"/>
              <a:t>complementary</a:t>
            </a:r>
            <a:r>
              <a:rPr lang="fr-FR" dirty="0"/>
              <a:t>, </a:t>
            </a:r>
            <a:r>
              <a:rPr lang="fr-FR" dirty="0" err="1"/>
              <a:t>meaning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base pairs </a:t>
            </a:r>
            <a:r>
              <a:rPr lang="fr-FR" dirty="0" err="1"/>
              <a:t>specifically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partner:Adenine</a:t>
            </a:r>
            <a:r>
              <a:rPr lang="fr-FR" dirty="0"/>
              <a:t> (A) pairs </a:t>
            </a:r>
            <a:r>
              <a:rPr lang="fr-FR" dirty="0" err="1"/>
              <a:t>with</a:t>
            </a:r>
            <a:r>
              <a:rPr lang="fr-FR" dirty="0"/>
              <a:t> Thymine (T) Cytosine (C) pairs </a:t>
            </a:r>
            <a:r>
              <a:rPr lang="fr-FR" dirty="0" err="1"/>
              <a:t>with</a:t>
            </a:r>
            <a:r>
              <a:rPr lang="fr-FR" dirty="0"/>
              <a:t> Guanine (G)</a:t>
            </a:r>
          </a:p>
          <a:p>
            <a:pPr algn="just"/>
            <a:endParaRPr lang="fr-FR" dirty="0"/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𝐴−𝑇: 2ℎ𝑦𝑑𝑟𝑜𝑔𝑒𝑛𝑏𝑜𝑛𝑑𝑠; 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𝐶−𝐺: 3ℎ𝑦𝑑𝑟𝑜𝑔𝑒𝑛𝑏𝑜𝑛𝑑𝑠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fr-FR" b="1" dirty="0"/>
              <a:t>This </a:t>
            </a:r>
            <a:r>
              <a:rPr lang="fr-FR" b="1" dirty="0" err="1"/>
              <a:t>pairing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due to: </a:t>
            </a:r>
          </a:p>
        </p:txBody>
      </p:sp>
    </p:spTree>
    <p:extLst>
      <p:ext uri="{BB962C8B-B14F-4D97-AF65-F5344CB8AC3E}">
        <p14:creationId xmlns:p14="http://schemas.microsoft.com/office/powerpoint/2010/main" val="2342067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369B665-2E5B-43DC-E725-73BEDCE623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149" y="2972771"/>
            <a:ext cx="2724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CB9A10-99D4-2F3C-EC21-36B5FE534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722" y="2972771"/>
            <a:ext cx="2712955" cy="167654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506D16-4F32-120B-F592-49AE0E3F10DE}"/>
              </a:ext>
            </a:extLst>
          </p:cNvPr>
          <p:cNvSpPr txBox="1"/>
          <p:nvPr/>
        </p:nvSpPr>
        <p:spPr>
          <a:xfrm>
            <a:off x="471488" y="817513"/>
            <a:ext cx="114014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Steric reasons: </a:t>
            </a:r>
            <a:r>
              <a:rPr lang="en-US" dirty="0"/>
              <a:t>A purine (A or G, two rings) pairs with a pyrimidine (T or C, one ring), maintaining constant helix diameter.</a:t>
            </a:r>
          </a:p>
          <a:p>
            <a:pPr algn="just"/>
            <a:endParaRPr lang="en-US" dirty="0"/>
          </a:p>
          <a:p>
            <a:pPr algn="just"/>
            <a:r>
              <a:rPr lang="en-US" sz="2000" b="1" dirty="0"/>
              <a:t>Hydrogen bonding reasons: </a:t>
            </a:r>
            <a:r>
              <a:rPr lang="en-US" dirty="0"/>
              <a:t>The bases facing each other are linked by hydrogen bonds. Opposite an NH₂ group at position 6 of a purine base, there is a C=O group of a pyrimidine base, and conversely, opposite an NH₂ group at position 6 of a pyrimidine base, there is a C=O group of a purine base (Figure 1).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4CA53D-80EA-B7BB-A3A2-0298ECABA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7722" y="5793577"/>
            <a:ext cx="9144793" cy="49381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015F117-53CC-C6AC-18C9-7D4A72794331}"/>
              </a:ext>
            </a:extLst>
          </p:cNvPr>
          <p:cNvSpPr txBox="1"/>
          <p:nvPr/>
        </p:nvSpPr>
        <p:spPr>
          <a:xfrm>
            <a:off x="3293309" y="5090234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Figure 1: Complementarity between the bases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22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41B137-8D26-A57B-FE85-AF96D1FBB522}"/>
              </a:ext>
            </a:extLst>
          </p:cNvPr>
          <p:cNvSpPr txBox="1"/>
          <p:nvPr/>
        </p:nvSpPr>
        <p:spPr>
          <a:xfrm>
            <a:off x="273844" y="509885"/>
            <a:ext cx="116443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3- Helical: </a:t>
            </a:r>
            <a:r>
              <a:rPr lang="en-US" dirty="0"/>
              <a:t>the two chains present a helical configuration in space, they wind around an imaginary central straight axis forming a double right helix (Figure 2)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642D08-B07E-550F-0748-F8CC0D3B5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923" y="1351835"/>
            <a:ext cx="7126233" cy="444934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3883227-A842-8928-E2A9-1E47CC606C94}"/>
              </a:ext>
            </a:extLst>
          </p:cNvPr>
          <p:cNvSpPr txBox="1"/>
          <p:nvPr/>
        </p:nvSpPr>
        <p:spPr>
          <a:xfrm>
            <a:off x="7218760" y="6163449"/>
            <a:ext cx="37969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Figure 2: Detail of a strand of DNA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C74398-7808-601C-3EAC-A551A6676535}"/>
              </a:ext>
            </a:extLst>
          </p:cNvPr>
          <p:cNvSpPr txBox="1"/>
          <p:nvPr/>
        </p:nvSpPr>
        <p:spPr>
          <a:xfrm>
            <a:off x="664450" y="3429000"/>
            <a:ext cx="5293438" cy="206210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Note</a:t>
            </a:r>
            <a:r>
              <a:rPr lang="en-US" dirty="0"/>
              <a:t>: Since DNA is double-stranded and the two strands are linked by hydrogen bonds </a:t>
            </a:r>
            <a:r>
              <a:rPr lang="en-US" b="1" dirty="0"/>
              <a:t>(A=T and G≡C):</a:t>
            </a:r>
          </a:p>
          <a:p>
            <a:pPr algn="just"/>
            <a:endParaRPr lang="en-US" b="1" dirty="0"/>
          </a:p>
          <a:p>
            <a:pPr algn="just"/>
            <a:r>
              <a:rPr lang="en-US" dirty="0"/>
              <a:t>A/T = 1 and G/C = 1, hence A+G/T+C = 1.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 However, the asymmetry ratio: R = A+T / G+C ≠ 1. It is characteristic of each organism.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715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51D5B73-225D-06A9-C1EE-9711327B295C}"/>
              </a:ext>
            </a:extLst>
          </p:cNvPr>
          <p:cNvSpPr txBox="1"/>
          <p:nvPr/>
        </p:nvSpPr>
        <p:spPr>
          <a:xfrm>
            <a:off x="0" y="871448"/>
            <a:ext cx="11763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22222"/>
                </a:solidFill>
                <a:effectLst/>
                <a:latin typeface="Nunito Sans" pitchFamily="2" charset="0"/>
              </a:rPr>
              <a:t>DNA (hereditary material of the cell) consists of a long polynucleotide chain and shows structural diversity by changing its structural configuration,</a:t>
            </a:r>
          </a:p>
          <a:p>
            <a:pPr algn="just"/>
            <a:r>
              <a:rPr lang="en-US" b="0" i="0" dirty="0">
                <a:solidFill>
                  <a:srgbClr val="222222"/>
                </a:solidFill>
                <a:effectLst/>
                <a:latin typeface="Nunito Sans" pitchFamily="2" charset="0"/>
              </a:rPr>
              <a:t>These different types of DNA vary slightly in their diameters, sizes, and the orientation of their base pairs.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ECF5A9-37B6-0809-E1D6-C86DA202BBBB}"/>
              </a:ext>
            </a:extLst>
          </p:cNvPr>
          <p:cNvSpPr txBox="1"/>
          <p:nvPr/>
        </p:nvSpPr>
        <p:spPr>
          <a:xfrm>
            <a:off x="217884" y="286822"/>
            <a:ext cx="18109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000" b="1" i="0" dirty="0">
                <a:solidFill>
                  <a:srgbClr val="3A3A3A"/>
                </a:solidFill>
                <a:effectLst/>
                <a:latin typeface="Rubik"/>
              </a:rPr>
              <a:t>Forms of DNA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23A16F6-001D-1F1B-CB4D-0F43BB8B3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500312"/>
            <a:ext cx="4800600" cy="40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47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599</Words>
  <Application>Microsoft Office PowerPoint</Application>
  <PresentationFormat>Grand écran</PresentationFormat>
  <Paragraphs>34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acumin-pro</vt:lpstr>
      <vt:lpstr>Arial</vt:lpstr>
      <vt:lpstr>Calibri</vt:lpstr>
      <vt:lpstr>Calibri Light</vt:lpstr>
      <vt:lpstr>Nunito Sans</vt:lpstr>
      <vt:lpstr>Rubik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ACER</cp:lastModifiedBy>
  <cp:revision>3</cp:revision>
  <dcterms:created xsi:type="dcterms:W3CDTF">2026-02-21T00:39:26Z</dcterms:created>
  <dcterms:modified xsi:type="dcterms:W3CDTF">2026-02-21T22:16:05Z</dcterms:modified>
</cp:coreProperties>
</file>