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3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0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BF84-A35A-45E8-9E20-4532E26FBB7F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048707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0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>
                <a:sym typeface="+mn-ea"/>
              </a:rPr>
              <a:t>Click to edit Master text style</a:t>
            </a:r>
            <a:endParaRPr lang="zh-CN" altLang="en-US" sz="1200"/>
          </a:p>
          <a:p>
            <a:pPr lvl="1"/>
            <a:r>
              <a:rPr lang="zh-CN" altLang="en-US" sz="1200">
                <a:sym typeface="+mn-ea"/>
              </a:rPr>
              <a:t>Second level</a:t>
            </a:r>
            <a:endParaRPr lang="zh-CN" altLang="en-US" sz="1200"/>
          </a:p>
          <a:p>
            <a:pPr lvl="2"/>
            <a:r>
              <a:rPr lang="zh-CN" altLang="en-US" sz="1200">
                <a:sym typeface="+mn-ea"/>
              </a:rPr>
              <a:t>Third level</a:t>
            </a:r>
            <a:endParaRPr lang="zh-CN" altLang="en-US" sz="1200"/>
          </a:p>
          <a:p>
            <a:pPr lvl="3"/>
            <a:r>
              <a:rPr lang="zh-CN" altLang="en-US" sz="1200">
                <a:sym typeface="+mn-ea"/>
              </a:rPr>
              <a:t>Fourth level</a:t>
            </a:r>
            <a:endParaRPr lang="zh-CN" altLang="en-US" sz="1200"/>
          </a:p>
          <a:p>
            <a:pPr lvl="4"/>
            <a:r>
              <a:rPr lang="zh-CN" altLang="en-US" sz="120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104870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D865-4D01-4FB4-B0E2-04B9A75A2A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04858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3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5" name="标题 1"/>
          <p:cNvSpPr>
            <a:spLocks noGrp="1"/>
          </p:cNvSpPr>
          <p:nvPr>
            <p:ph type="title"/>
          </p:nvPr>
        </p:nvSpPr>
        <p:spPr>
          <a:xfrm>
            <a:off x="838200" y="106045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2F7F"/>
                </a:solidFill>
              </a:defRPr>
            </a:lvl1pPr>
          </a:lstStyle>
          <a:p>
            <a:r>
              <a:rPr lang="zh-CN" altLang="en-US"/>
              <a:t>Click to edit Master title style</a:t>
            </a:r>
          </a:p>
        </p:txBody>
      </p:sp>
      <p:cxnSp>
        <p:nvCxnSpPr>
          <p:cNvPr id="3145728" name="直接连接符 7"/>
          <p:cNvCxnSpPr>
            <a:cxnSpLocks/>
          </p:cNvCxnSpPr>
          <p:nvPr userDrawn="1"/>
        </p:nvCxnSpPr>
        <p:spPr>
          <a:xfrm>
            <a:off x="1539240" y="1097280"/>
            <a:ext cx="9113520" cy="0"/>
          </a:xfrm>
          <a:prstGeom prst="line">
            <a:avLst/>
          </a:prstGeom>
          <a:ln>
            <a:solidFill>
              <a:srgbClr val="002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Click to edit Master title style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edit Master text style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2130136"/>
            <a:ext cx="6927272" cy="2597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تمام لوحة المفاتيح العربية" b="1" dirty="0"/>
              <a:t>7. Environmental Impact</a:t>
            </a:r>
            <a:br>
              <a:rPr lang="en-US" altLang="تمام لوحة المفاتيح العربية" b="1" dirty="0"/>
            </a:br>
            <a:endParaRPr lang="id-ID" dirty="0"/>
          </a:p>
        </p:txBody>
      </p:sp>
      <p:sp>
        <p:nvSpPr>
          <p:cNvPr id="1048592" name="Freeform 7"/>
          <p:cNvSpPr/>
          <p:nvPr/>
        </p:nvSpPr>
        <p:spPr bwMode="auto">
          <a:xfrm>
            <a:off x="1525034" y="2306780"/>
            <a:ext cx="2019510" cy="787092"/>
          </a:xfrm>
          <a:custGeom>
            <a:avLst/>
            <a:gdLst>
              <a:gd name="T0" fmla="*/ 1777 w 2340"/>
              <a:gd name="T1" fmla="*/ 188 h 912"/>
              <a:gd name="T2" fmla="*/ 0 w 2340"/>
              <a:gd name="T3" fmla="*/ 0 h 912"/>
              <a:gd name="T4" fmla="*/ 0 w 2340"/>
              <a:gd name="T5" fmla="*/ 184 h 912"/>
              <a:gd name="T6" fmla="*/ 487 w 2340"/>
              <a:gd name="T7" fmla="*/ 550 h 912"/>
              <a:gd name="T8" fmla="*/ 0 w 2340"/>
              <a:gd name="T9" fmla="*/ 724 h 912"/>
              <a:gd name="T10" fmla="*/ 0 w 2340"/>
              <a:gd name="T11" fmla="*/ 912 h 912"/>
              <a:gd name="T12" fmla="*/ 1770 w 2340"/>
              <a:gd name="T13" fmla="*/ 912 h 912"/>
              <a:gd name="T14" fmla="*/ 2340 w 2340"/>
              <a:gd name="T15" fmla="*/ 548 h 912"/>
              <a:gd name="T16" fmla="*/ 2340 w 2340"/>
              <a:gd name="T17" fmla="*/ 364 h 912"/>
              <a:gd name="T18" fmla="*/ 1777 w 2340"/>
              <a:gd name="T19" fmla="*/ 1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0" h="912">
                <a:moveTo>
                  <a:pt x="1777" y="188"/>
                </a:moveTo>
                <a:lnTo>
                  <a:pt x="0" y="0"/>
                </a:lnTo>
                <a:lnTo>
                  <a:pt x="0" y="184"/>
                </a:lnTo>
                <a:lnTo>
                  <a:pt x="487" y="550"/>
                </a:lnTo>
                <a:lnTo>
                  <a:pt x="0" y="724"/>
                </a:lnTo>
                <a:lnTo>
                  <a:pt x="0" y="912"/>
                </a:lnTo>
                <a:lnTo>
                  <a:pt x="1770" y="912"/>
                </a:lnTo>
                <a:lnTo>
                  <a:pt x="2340" y="548"/>
                </a:lnTo>
                <a:lnTo>
                  <a:pt x="2340" y="364"/>
                </a:lnTo>
                <a:lnTo>
                  <a:pt x="1777" y="188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j-lt"/>
            </a:endParaRPr>
          </a:p>
        </p:txBody>
      </p:sp>
      <p:grpSp>
        <p:nvGrpSpPr>
          <p:cNvPr id="25" name="Group 8"/>
          <p:cNvGrpSpPr/>
          <p:nvPr/>
        </p:nvGrpSpPr>
        <p:grpSpPr>
          <a:xfrm rot="31997">
            <a:off x="1547507" y="1431592"/>
            <a:ext cx="4190584" cy="4994516"/>
            <a:chOff x="1525034" y="4973782"/>
            <a:chExt cx="2019510" cy="7870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8593" name="Freeform 9"/>
            <p:cNvSpPr/>
            <p:nvPr/>
          </p:nvSpPr>
          <p:spPr bwMode="auto">
            <a:xfrm>
              <a:off x="1525034" y="4973782"/>
              <a:ext cx="2019510" cy="787092"/>
            </a:xfrm>
            <a:custGeom>
              <a:avLst/>
              <a:gdLst>
                <a:gd name="T0" fmla="*/ 1777 w 2340"/>
                <a:gd name="T1" fmla="*/ 188 h 912"/>
                <a:gd name="T2" fmla="*/ 0 w 2340"/>
                <a:gd name="T3" fmla="*/ 0 h 912"/>
                <a:gd name="T4" fmla="*/ 0 w 2340"/>
                <a:gd name="T5" fmla="*/ 184 h 912"/>
                <a:gd name="T6" fmla="*/ 487 w 2340"/>
                <a:gd name="T7" fmla="*/ 550 h 912"/>
                <a:gd name="T8" fmla="*/ 0 w 2340"/>
                <a:gd name="T9" fmla="*/ 724 h 912"/>
                <a:gd name="T10" fmla="*/ 0 w 2340"/>
                <a:gd name="T11" fmla="*/ 912 h 912"/>
                <a:gd name="T12" fmla="*/ 1770 w 2340"/>
                <a:gd name="T13" fmla="*/ 912 h 912"/>
                <a:gd name="T14" fmla="*/ 2340 w 2340"/>
                <a:gd name="T15" fmla="*/ 548 h 912"/>
                <a:gd name="T16" fmla="*/ 2340 w 2340"/>
                <a:gd name="T17" fmla="*/ 364 h 912"/>
                <a:gd name="T18" fmla="*/ 1777 w 2340"/>
                <a:gd name="T19" fmla="*/ 18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0" h="912">
                  <a:moveTo>
                    <a:pt x="1777" y="188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487" y="550"/>
                  </a:lnTo>
                  <a:lnTo>
                    <a:pt x="0" y="724"/>
                  </a:lnTo>
                  <a:lnTo>
                    <a:pt x="0" y="912"/>
                  </a:lnTo>
                  <a:lnTo>
                    <a:pt x="1770" y="912"/>
                  </a:lnTo>
                  <a:lnTo>
                    <a:pt x="2340" y="548"/>
                  </a:lnTo>
                  <a:lnTo>
                    <a:pt x="2340" y="364"/>
                  </a:lnTo>
                  <a:lnTo>
                    <a:pt x="1777" y="18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8594" name="Freeform 10"/>
            <p:cNvSpPr/>
            <p:nvPr/>
          </p:nvSpPr>
          <p:spPr bwMode="auto">
            <a:xfrm>
              <a:off x="1525034" y="4973782"/>
              <a:ext cx="2019510" cy="624840"/>
            </a:xfrm>
            <a:custGeom>
              <a:avLst/>
              <a:gdLst>
                <a:gd name="T0" fmla="*/ 1768 w 2340"/>
                <a:gd name="T1" fmla="*/ 0 h 724"/>
                <a:gd name="T2" fmla="*/ 0 w 2340"/>
                <a:gd name="T3" fmla="*/ 0 h 724"/>
                <a:gd name="T4" fmla="*/ 480 w 2340"/>
                <a:gd name="T5" fmla="*/ 364 h 724"/>
                <a:gd name="T6" fmla="*/ 0 w 2340"/>
                <a:gd name="T7" fmla="*/ 724 h 724"/>
                <a:gd name="T8" fmla="*/ 1768 w 2340"/>
                <a:gd name="T9" fmla="*/ 724 h 724"/>
                <a:gd name="T10" fmla="*/ 2340 w 2340"/>
                <a:gd name="T11" fmla="*/ 364 h 724"/>
                <a:gd name="T12" fmla="*/ 1768 w 2340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0" h="724">
                  <a:moveTo>
                    <a:pt x="1768" y="0"/>
                  </a:moveTo>
                  <a:lnTo>
                    <a:pt x="0" y="0"/>
                  </a:lnTo>
                  <a:lnTo>
                    <a:pt x="480" y="364"/>
                  </a:lnTo>
                  <a:lnTo>
                    <a:pt x="0" y="724"/>
                  </a:lnTo>
                  <a:lnTo>
                    <a:pt x="1768" y="724"/>
                  </a:lnTo>
                  <a:lnTo>
                    <a:pt x="2340" y="364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lt"/>
              </a:endParaRPr>
            </a:p>
          </p:txBody>
        </p:sp>
      </p:grpSp>
      <p:sp>
        <p:nvSpPr>
          <p:cNvPr id="1048595" name="TextBox 27"/>
          <p:cNvSpPr txBox="1"/>
          <p:nvPr/>
        </p:nvSpPr>
        <p:spPr>
          <a:xfrm>
            <a:off x="2493469" y="1659663"/>
            <a:ext cx="2436906" cy="302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تمام لوحة المفاتيح العربية" sz="1800" b="1" dirty="0">
                <a:solidFill>
                  <a:schemeClr val="bg1"/>
                </a:solidFill>
                <a:latin typeface="+mj-lt"/>
              </a:rPr>
              <a:t>Nitric acid contributes to air pollution when released as nitrogen oxides (NOx). These gases can cause acid rain and respiratory problems. Proper neutralization and disposal methods are required.</a:t>
            </a:r>
            <a:endParaRPr lang="id-ID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id-ID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8596" name="Freeform 37"/>
          <p:cNvSpPr/>
          <p:nvPr/>
        </p:nvSpPr>
        <p:spPr bwMode="auto">
          <a:xfrm>
            <a:off x="1550434" y="3505202"/>
            <a:ext cx="2019510" cy="787092"/>
          </a:xfrm>
          <a:custGeom>
            <a:avLst/>
            <a:gdLst>
              <a:gd name="T0" fmla="*/ 1777 w 2340"/>
              <a:gd name="T1" fmla="*/ 188 h 912"/>
              <a:gd name="T2" fmla="*/ 0 w 2340"/>
              <a:gd name="T3" fmla="*/ 0 h 912"/>
              <a:gd name="T4" fmla="*/ 0 w 2340"/>
              <a:gd name="T5" fmla="*/ 184 h 912"/>
              <a:gd name="T6" fmla="*/ 487 w 2340"/>
              <a:gd name="T7" fmla="*/ 550 h 912"/>
              <a:gd name="T8" fmla="*/ 0 w 2340"/>
              <a:gd name="T9" fmla="*/ 724 h 912"/>
              <a:gd name="T10" fmla="*/ 0 w 2340"/>
              <a:gd name="T11" fmla="*/ 912 h 912"/>
              <a:gd name="T12" fmla="*/ 1770 w 2340"/>
              <a:gd name="T13" fmla="*/ 912 h 912"/>
              <a:gd name="T14" fmla="*/ 2340 w 2340"/>
              <a:gd name="T15" fmla="*/ 548 h 912"/>
              <a:gd name="T16" fmla="*/ 2340 w 2340"/>
              <a:gd name="T17" fmla="*/ 364 h 912"/>
              <a:gd name="T18" fmla="*/ 1777 w 2340"/>
              <a:gd name="T19" fmla="*/ 1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0" h="912">
                <a:moveTo>
                  <a:pt x="1777" y="188"/>
                </a:moveTo>
                <a:lnTo>
                  <a:pt x="0" y="0"/>
                </a:lnTo>
                <a:lnTo>
                  <a:pt x="0" y="184"/>
                </a:lnTo>
                <a:lnTo>
                  <a:pt x="487" y="550"/>
                </a:lnTo>
                <a:lnTo>
                  <a:pt x="0" y="724"/>
                </a:lnTo>
                <a:lnTo>
                  <a:pt x="0" y="912"/>
                </a:lnTo>
                <a:lnTo>
                  <a:pt x="1770" y="912"/>
                </a:lnTo>
                <a:lnTo>
                  <a:pt x="2340" y="548"/>
                </a:lnTo>
                <a:lnTo>
                  <a:pt x="2340" y="364"/>
                </a:lnTo>
                <a:lnTo>
                  <a:pt x="1777" y="188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j-lt"/>
            </a:endParaRPr>
          </a:p>
        </p:txBody>
      </p:sp>
      <p:sp>
        <p:nvSpPr>
          <p:cNvPr id="1048597" name="Freeform 61"/>
          <p:cNvSpPr/>
          <p:nvPr/>
        </p:nvSpPr>
        <p:spPr bwMode="auto">
          <a:xfrm>
            <a:off x="1530785" y="4684803"/>
            <a:ext cx="2019510" cy="787092"/>
          </a:xfrm>
          <a:custGeom>
            <a:avLst/>
            <a:gdLst>
              <a:gd name="T0" fmla="*/ 1777 w 2340"/>
              <a:gd name="T1" fmla="*/ 188 h 912"/>
              <a:gd name="T2" fmla="*/ 0 w 2340"/>
              <a:gd name="T3" fmla="*/ 0 h 912"/>
              <a:gd name="T4" fmla="*/ 0 w 2340"/>
              <a:gd name="T5" fmla="*/ 184 h 912"/>
              <a:gd name="T6" fmla="*/ 487 w 2340"/>
              <a:gd name="T7" fmla="*/ 550 h 912"/>
              <a:gd name="T8" fmla="*/ 0 w 2340"/>
              <a:gd name="T9" fmla="*/ 724 h 912"/>
              <a:gd name="T10" fmla="*/ 0 w 2340"/>
              <a:gd name="T11" fmla="*/ 912 h 912"/>
              <a:gd name="T12" fmla="*/ 1770 w 2340"/>
              <a:gd name="T13" fmla="*/ 912 h 912"/>
              <a:gd name="T14" fmla="*/ 2340 w 2340"/>
              <a:gd name="T15" fmla="*/ 548 h 912"/>
              <a:gd name="T16" fmla="*/ 2340 w 2340"/>
              <a:gd name="T17" fmla="*/ 364 h 912"/>
              <a:gd name="T18" fmla="*/ 1777 w 2340"/>
              <a:gd name="T19" fmla="*/ 1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0" h="912">
                <a:moveTo>
                  <a:pt x="1777" y="188"/>
                </a:moveTo>
                <a:lnTo>
                  <a:pt x="0" y="0"/>
                </a:lnTo>
                <a:lnTo>
                  <a:pt x="0" y="184"/>
                </a:lnTo>
                <a:lnTo>
                  <a:pt x="487" y="550"/>
                </a:lnTo>
                <a:lnTo>
                  <a:pt x="0" y="724"/>
                </a:lnTo>
                <a:lnTo>
                  <a:pt x="0" y="912"/>
                </a:lnTo>
                <a:lnTo>
                  <a:pt x="1770" y="912"/>
                </a:lnTo>
                <a:lnTo>
                  <a:pt x="2340" y="548"/>
                </a:lnTo>
                <a:lnTo>
                  <a:pt x="2340" y="364"/>
                </a:lnTo>
                <a:lnTo>
                  <a:pt x="1777" y="188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j-lt"/>
            </a:endParaRPr>
          </a:p>
        </p:txBody>
      </p:sp>
      <p:sp>
        <p:nvSpPr>
          <p:cNvPr id="1048598" name="Freeform 75"/>
          <p:cNvSpPr/>
          <p:nvPr/>
        </p:nvSpPr>
        <p:spPr bwMode="auto">
          <a:xfrm>
            <a:off x="7103427" y="4820300"/>
            <a:ext cx="1818423" cy="563565"/>
          </a:xfrm>
          <a:custGeom>
            <a:avLst/>
            <a:gdLst>
              <a:gd name="T0" fmla="*/ 1591 w 2107"/>
              <a:gd name="T1" fmla="*/ 0 h 653"/>
              <a:gd name="T2" fmla="*/ 0 w 2107"/>
              <a:gd name="T3" fmla="*/ 0 h 653"/>
              <a:gd name="T4" fmla="*/ 431 w 2107"/>
              <a:gd name="T5" fmla="*/ 329 h 653"/>
              <a:gd name="T6" fmla="*/ 0 w 2107"/>
              <a:gd name="T7" fmla="*/ 653 h 653"/>
              <a:gd name="T8" fmla="*/ 1591 w 2107"/>
              <a:gd name="T9" fmla="*/ 653 h 653"/>
              <a:gd name="T10" fmla="*/ 2107 w 2107"/>
              <a:gd name="T11" fmla="*/ 329 h 653"/>
              <a:gd name="T12" fmla="*/ 1591 w 2107"/>
              <a:gd name="T13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7" h="653">
                <a:moveTo>
                  <a:pt x="1591" y="0"/>
                </a:moveTo>
                <a:lnTo>
                  <a:pt x="0" y="0"/>
                </a:lnTo>
                <a:lnTo>
                  <a:pt x="431" y="329"/>
                </a:lnTo>
                <a:lnTo>
                  <a:pt x="0" y="653"/>
                </a:lnTo>
                <a:lnTo>
                  <a:pt x="1591" y="653"/>
                </a:lnTo>
                <a:lnTo>
                  <a:pt x="2107" y="329"/>
                </a:lnTo>
                <a:lnTo>
                  <a:pt x="1591" y="0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j-lt"/>
            </a:endParaRPr>
          </a:p>
        </p:txBody>
      </p:sp>
      <p:sp>
        <p:nvSpPr>
          <p:cNvPr id="1048599" name="TextBox 84"/>
          <p:cNvSpPr txBox="1"/>
          <p:nvPr/>
        </p:nvSpPr>
        <p:spPr>
          <a:xfrm>
            <a:off x="7657071" y="4920474"/>
            <a:ext cx="701894" cy="294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</a:rPr>
              <a:t>Create</a:t>
            </a:r>
          </a:p>
        </p:txBody>
      </p:sp>
      <p:pic>
        <p:nvPicPr>
          <p:cNvPr id="2097154" name="صورة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583444">
            <a:off x="6140850" y="1749659"/>
            <a:ext cx="5562002" cy="3328851"/>
          </a:xfrm>
          <a:prstGeom prst="rect">
            <a:avLst/>
          </a:prstGeom>
        </p:spPr>
      </p:pic>
      <p:sp>
        <p:nvSpPr>
          <p:cNvPr id="1048600" name="مربع نص 1048599"/>
          <p:cNvSpPr txBox="1"/>
          <p:nvPr/>
        </p:nvSpPr>
        <p:spPr>
          <a:xfrm>
            <a:off x="6095999" y="5215115"/>
            <a:ext cx="5423383" cy="701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Factors affecting the spread of pollutants in the atmosphere</a:t>
            </a:r>
            <a:endParaRPr lang="ar-DZ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تمام لوحة المفاتيح العربية" b="1" dirty="0"/>
              <a:t>8. Conclusion</a:t>
            </a:r>
            <a:endParaRPr lang="id-ID" dirty="0"/>
          </a:p>
        </p:txBody>
      </p:sp>
      <p:sp>
        <p:nvSpPr>
          <p:cNvPr id="1048589" name="Chevron 13"/>
          <p:cNvSpPr/>
          <p:nvPr/>
        </p:nvSpPr>
        <p:spPr>
          <a:xfrm>
            <a:off x="1028312" y="2247078"/>
            <a:ext cx="1346429" cy="120081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48590" name="Content Placeholder 19"/>
          <p:cNvSpPr txBox="1"/>
          <p:nvPr/>
        </p:nvSpPr>
        <p:spPr>
          <a:xfrm rot="21154">
            <a:off x="2604279" y="1576441"/>
            <a:ext cx="7745177" cy="245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تمام لوحة المفاتيح العربية" sz="2800" dirty="0">
                <a:solidFill>
                  <a:schemeClr val="tx2"/>
                </a:solidFill>
              </a:rPr>
              <a:t>Nitric acid (HNO₃) is a vital industrial chemical with many applications in fertilizers, explosives, and laboratory work. However, its strong oxidizing and corrosive nature requires strict safety precautions during handling, storage, and transportation.</a:t>
            </a:r>
            <a:endParaRPr lang="id-ID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d-ID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  <p:bldP spid="1048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تمام لوحة المفاتيح العربية" b="1" dirty="0"/>
              <a:t>9. References</a:t>
            </a:r>
            <a:br>
              <a:rPr lang="en-US" altLang="تمام لوحة المفاتيح العربية" b="1" dirty="0"/>
            </a:br>
            <a:endParaRPr lang="id-ID" dirty="0"/>
          </a:p>
        </p:txBody>
      </p:sp>
      <p:sp>
        <p:nvSpPr>
          <p:cNvPr id="1048587" name="TextBox 6"/>
          <p:cNvSpPr txBox="1"/>
          <p:nvPr/>
        </p:nvSpPr>
        <p:spPr>
          <a:xfrm>
            <a:off x="1941522" y="1680588"/>
            <a:ext cx="7449924" cy="18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تمام لوحة المفاتيح العربية" sz="2400" dirty="0">
                <a:solidFill>
                  <a:srgbClr val="000000"/>
                </a:solidFill>
              </a:rPr>
              <a:t>1. Wikipedia, 'Nitric Acid', accessed October 2025.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altLang="تمام لوحة المفاتيح العربية" sz="2400" dirty="0">
                <a:solidFill>
                  <a:srgbClr val="000000"/>
                </a:solidFill>
              </a:rPr>
              <a:t>2. ChemicalBook, 'Nitric Acid Properties', 2025.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altLang="تمام لوحة المفاتيح العربية" sz="2400" dirty="0">
                <a:solidFill>
                  <a:srgbClr val="000000"/>
                </a:solidFill>
              </a:rPr>
              <a:t>3. Alchemie Labs, 'Exploring Nitric Acid (HNO₃)', 2025.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altLang="تمام لوحة المفاتيح العربية" sz="2400" dirty="0">
                <a:solidFill>
                  <a:srgbClr val="000000"/>
                </a:solidFill>
              </a:rPr>
              <a:t>4.Intrnet (Retrieved form online educational resources)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1" name="文本框 2"/>
          <p:cNvSpPr txBox="1"/>
          <p:nvPr/>
        </p:nvSpPr>
        <p:spPr>
          <a:xfrm>
            <a:off x="5205018" y="3428999"/>
            <a:ext cx="5863898" cy="141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تمام لوحة المفاتيح العربية" sz="4400" b="1" dirty="0">
                <a:solidFill>
                  <a:schemeClr val="bg1"/>
                </a:solidFill>
              </a:rPr>
              <a:t>Thank you for listening and watching. </a:t>
            </a:r>
            <a:endParaRPr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48601" name="文本框 2"/>
          <p:cNvSpPr txBox="1"/>
          <p:nvPr/>
        </p:nvSpPr>
        <p:spPr>
          <a:xfrm>
            <a:off x="6675120" y="3692525"/>
            <a:ext cx="3759815" cy="81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</a:rPr>
              <a:t>Add your title</a:t>
            </a:r>
          </a:p>
        </p:txBody>
      </p:sp>
      <p:cxnSp>
        <p:nvCxnSpPr>
          <p:cNvPr id="3145729" name="直接连接符 3"/>
          <p:cNvCxnSpPr>
            <a:cxnSpLocks/>
          </p:cNvCxnSpPr>
          <p:nvPr/>
        </p:nvCxnSpPr>
        <p:spPr>
          <a:xfrm>
            <a:off x="6675120" y="4998660"/>
            <a:ext cx="5516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2" name="文本框 4"/>
          <p:cNvSpPr txBox="1"/>
          <p:nvPr/>
        </p:nvSpPr>
        <p:spPr>
          <a:xfrm>
            <a:off x="6675120" y="5105400"/>
            <a:ext cx="1527393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Add your text</a:t>
            </a:r>
          </a:p>
        </p:txBody>
      </p:sp>
      <p:pic>
        <p:nvPicPr>
          <p:cNvPr id="2097157" name="صورة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2" y="311728"/>
            <a:ext cx="11083636" cy="6234545"/>
          </a:xfrm>
          <a:prstGeom prst="rect">
            <a:avLst/>
          </a:prstGeom>
        </p:spPr>
      </p:pic>
      <p:pic>
        <p:nvPicPr>
          <p:cNvPr id="2097158" name="صورة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637" y="643195"/>
            <a:ext cx="1783772" cy="2005771"/>
          </a:xfrm>
          <a:prstGeom prst="rect">
            <a:avLst/>
          </a:prstGeom>
        </p:spPr>
      </p:pic>
      <p:pic>
        <p:nvPicPr>
          <p:cNvPr id="2097159" name="صورة 20971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33559" y="643195"/>
            <a:ext cx="1613079" cy="2057728"/>
          </a:xfrm>
          <a:prstGeom prst="rect">
            <a:avLst/>
          </a:prstGeom>
        </p:spPr>
      </p:pic>
      <p:sp>
        <p:nvSpPr>
          <p:cNvPr id="1048603" name="سهم: خماسي 1048602"/>
          <p:cNvSpPr/>
          <p:nvPr/>
        </p:nvSpPr>
        <p:spPr>
          <a:xfrm>
            <a:off x="3022024" y="2648966"/>
            <a:ext cx="6147952" cy="1048109"/>
          </a:xfrm>
          <a:prstGeom prst="homePlate">
            <a:avLst/>
          </a:prstGeom>
          <a:solidFill>
            <a:srgbClr val="3399FF"/>
          </a:solidFill>
          <a:ln w="25400">
            <a:noFill/>
            <a:prstDash val="solid"/>
          </a:ln>
        </p:spPr>
        <p:txBody>
          <a:bodyPr anchor="ctr"/>
          <a:lstStyle/>
          <a:p>
            <a:pPr algn="ctr"/>
            <a:endParaRPr lang="ar-DZ"/>
          </a:p>
        </p:txBody>
      </p:sp>
      <p:sp>
        <p:nvSpPr>
          <p:cNvPr id="1048604" name="مربع نص 1048603"/>
          <p:cNvSpPr txBox="1"/>
          <p:nvPr/>
        </p:nvSpPr>
        <p:spPr>
          <a:xfrm>
            <a:off x="2744678" y="3902075"/>
            <a:ext cx="1093432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Subject: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05" name="مربع نص 1048604"/>
          <p:cNvSpPr txBox="1"/>
          <p:nvPr/>
        </p:nvSpPr>
        <p:spPr>
          <a:xfrm>
            <a:off x="2096026" y="438000"/>
            <a:ext cx="8338909" cy="8026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i="1" u="none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Arial"/>
              </a:rPr>
              <a:t>University centre Abdelhafid Boussouf-Mila Institute of science and Technology 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06" name="مربع نص 1048605"/>
          <p:cNvSpPr txBox="1"/>
          <p:nvPr/>
        </p:nvSpPr>
        <p:spPr>
          <a:xfrm>
            <a:off x="3438815" y="2883726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Nitric Acid( HNO₃)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07" name="مربع نص 1048606"/>
          <p:cNvSpPr txBox="1"/>
          <p:nvPr/>
        </p:nvSpPr>
        <p:spPr>
          <a:xfrm>
            <a:off x="1091042" y="4922415"/>
            <a:ext cx="3307274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Student: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08" name="مربع نص 1048607"/>
          <p:cNvSpPr txBox="1"/>
          <p:nvPr/>
        </p:nvSpPr>
        <p:spPr>
          <a:xfrm>
            <a:off x="5422723" y="4888229"/>
            <a:ext cx="1523500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Professor: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09" name="مربع نص 1048608"/>
          <p:cNvSpPr txBox="1"/>
          <p:nvPr/>
        </p:nvSpPr>
        <p:spPr>
          <a:xfrm>
            <a:off x="2184473" y="4871615"/>
            <a:ext cx="4000000" cy="44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Asma Berbache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10" name="مربع نص 1048609"/>
          <p:cNvSpPr txBox="1"/>
          <p:nvPr/>
        </p:nvSpPr>
        <p:spPr>
          <a:xfrm>
            <a:off x="3838109" y="3903070"/>
            <a:ext cx="4000000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Research in metal chemistry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11" name="مربع نص 1048610"/>
          <p:cNvSpPr txBox="1"/>
          <p:nvPr/>
        </p:nvSpPr>
        <p:spPr>
          <a:xfrm>
            <a:off x="3656517" y="2138426"/>
            <a:ext cx="2527955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Title: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12" name="مربع نص 1048611"/>
          <p:cNvSpPr txBox="1"/>
          <p:nvPr/>
        </p:nvSpPr>
        <p:spPr>
          <a:xfrm>
            <a:off x="5169976" y="5890207"/>
            <a:ext cx="4000000" cy="396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University year: 2025/2026</a:t>
            </a:r>
            <a:endParaRPr lang="ar-DZ" sz="2000">
              <a:solidFill>
                <a:srgbClr val="000000"/>
              </a:solidFill>
            </a:endParaRPr>
          </a:p>
        </p:txBody>
      </p:sp>
      <p:sp>
        <p:nvSpPr>
          <p:cNvPr id="1048613" name="مربع نص 1048612"/>
          <p:cNvSpPr txBox="1"/>
          <p:nvPr/>
        </p:nvSpPr>
        <p:spPr>
          <a:xfrm>
            <a:off x="3022023" y="1244759"/>
            <a:ext cx="6060864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تمام لوحة المفاتيح العربية" sz="2000">
                <a:solidFill>
                  <a:srgbClr val="000000"/>
                </a:solidFill>
              </a:rPr>
              <a:t>Department of Methods Engineering 2 nd year (LMD) </a:t>
            </a:r>
            <a:endParaRPr lang="ar-DZ" sz="2000">
              <a:solidFill>
                <a:srgbClr val="000000"/>
              </a:solidFill>
            </a:endParaRPr>
          </a:p>
        </p:txBody>
      </p:sp>
      <p:sp>
        <p:nvSpPr>
          <p:cNvPr id="1048614" name="مربع نص 1048613"/>
          <p:cNvSpPr txBox="1"/>
          <p:nvPr/>
        </p:nvSpPr>
        <p:spPr>
          <a:xfrm>
            <a:off x="6946223" y="4837431"/>
            <a:ext cx="3324591" cy="447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تمام لوحة المفاتيح العربية" sz="2400">
                <a:solidFill>
                  <a:srgbClr val="000000"/>
                </a:solidFill>
              </a:rPr>
              <a:t>A. Muayouf </a:t>
            </a:r>
            <a:endParaRPr lang="ar-DZ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287">
            <a:off x="-1743243" y="-2729087"/>
            <a:ext cx="14792182" cy="10700916"/>
          </a:xfrm>
          <a:prstGeom prst="rect">
            <a:avLst/>
          </a:prstGeom>
        </p:spPr>
      </p:pic>
      <p:sp>
        <p:nvSpPr>
          <p:cNvPr id="1048615" name="文本框 2"/>
          <p:cNvSpPr txBox="1"/>
          <p:nvPr/>
        </p:nvSpPr>
        <p:spPr>
          <a:xfrm>
            <a:off x="373190" y="201440"/>
            <a:ext cx="4071740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تمام لوحة المفاتيح العربية" sz="3200" dirty="0">
                <a:solidFill>
                  <a:srgbClr val="000080"/>
                </a:solidFill>
              </a:rPr>
              <a:t>1_the introduction</a:t>
            </a:r>
            <a:endParaRPr lang="zh-CN" altLang="en-US" sz="3200" dirty="0">
              <a:solidFill>
                <a:srgbClr val="000080"/>
              </a:solidFill>
            </a:endParaRPr>
          </a:p>
        </p:txBody>
      </p:sp>
      <p:sp>
        <p:nvSpPr>
          <p:cNvPr id="1048616" name="文本框 3"/>
          <p:cNvSpPr txBox="1"/>
          <p:nvPr/>
        </p:nvSpPr>
        <p:spPr>
          <a:xfrm>
            <a:off x="0" y="1944536"/>
            <a:ext cx="4573968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تمام لوحة المفاتيح العربية" sz="3200" dirty="0">
                <a:solidFill>
                  <a:srgbClr val="002F7F"/>
                </a:solidFill>
              </a:rPr>
              <a:t>3_Industrial Production</a:t>
            </a:r>
            <a:endParaRPr lang="zh-CN" altLang="en-US" sz="3200" dirty="0">
              <a:solidFill>
                <a:srgbClr val="002F7F"/>
              </a:solidFill>
            </a:endParaRPr>
          </a:p>
        </p:txBody>
      </p:sp>
      <p:sp>
        <p:nvSpPr>
          <p:cNvPr id="1048617" name="文本框 4"/>
          <p:cNvSpPr txBox="1"/>
          <p:nvPr/>
        </p:nvSpPr>
        <p:spPr>
          <a:xfrm>
            <a:off x="74898" y="937083"/>
            <a:ext cx="5188761" cy="105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تمام لوحة المفاتيح العربية" sz="3200" dirty="0">
                <a:solidFill>
                  <a:srgbClr val="002F7F"/>
                </a:solidFill>
              </a:rPr>
              <a:t>2_Physical and Chemical Properties</a:t>
            </a:r>
            <a:endParaRPr lang="zh-CN" altLang="en-US" sz="3200" dirty="0">
              <a:solidFill>
                <a:srgbClr val="002F7F"/>
              </a:solidFill>
            </a:endParaRPr>
          </a:p>
        </p:txBody>
      </p:sp>
      <p:sp>
        <p:nvSpPr>
          <p:cNvPr id="1048618" name="文本框 5"/>
          <p:cNvSpPr txBox="1"/>
          <p:nvPr/>
        </p:nvSpPr>
        <p:spPr>
          <a:xfrm>
            <a:off x="0" y="3001176"/>
            <a:ext cx="6427012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F7F"/>
                </a:solidFill>
              </a:rPr>
              <a:t>4_Industrial and Practical Uses</a:t>
            </a:r>
            <a:endParaRPr lang="zh-CN" altLang="en-US" sz="3200" dirty="0">
              <a:solidFill>
                <a:srgbClr val="002F7F"/>
              </a:solidFill>
            </a:endParaRPr>
          </a:p>
        </p:txBody>
      </p:sp>
      <p:sp>
        <p:nvSpPr>
          <p:cNvPr id="1048619" name="مربع نص 1048618"/>
          <p:cNvSpPr txBox="1"/>
          <p:nvPr/>
        </p:nvSpPr>
        <p:spPr>
          <a:xfrm>
            <a:off x="74898" y="3617470"/>
            <a:ext cx="6704394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80"/>
                </a:solidFill>
              </a:rPr>
              <a:t>5_Safety and Handling Precautions</a:t>
            </a:r>
            <a:endParaRPr lang="ar-DZ" sz="3200">
              <a:solidFill>
                <a:srgbClr val="000080"/>
              </a:solidFill>
            </a:endParaRPr>
          </a:p>
        </p:txBody>
      </p:sp>
      <p:sp>
        <p:nvSpPr>
          <p:cNvPr id="1048620" name="مربع نص 1048619"/>
          <p:cNvSpPr txBox="1"/>
          <p:nvPr/>
        </p:nvSpPr>
        <p:spPr>
          <a:xfrm>
            <a:off x="61826" y="4693741"/>
            <a:ext cx="8582911" cy="5740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80"/>
                </a:solidFill>
              </a:rPr>
              <a:t>6_Transport and storage </a:t>
            </a:r>
            <a:endParaRPr lang="ar-DZ" sz="3200">
              <a:solidFill>
                <a:srgbClr val="000080"/>
              </a:solidFill>
            </a:endParaRPr>
          </a:p>
        </p:txBody>
      </p:sp>
      <p:sp>
        <p:nvSpPr>
          <p:cNvPr id="1048621" name="مربع نص 1048620"/>
          <p:cNvSpPr txBox="1"/>
          <p:nvPr/>
        </p:nvSpPr>
        <p:spPr>
          <a:xfrm>
            <a:off x="74898" y="5311381"/>
            <a:ext cx="758375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80"/>
                </a:solidFill>
              </a:rPr>
              <a:t>7_Environmental lmpact</a:t>
            </a:r>
            <a:endParaRPr lang="ar-DZ" sz="3200">
              <a:solidFill>
                <a:srgbClr val="000080"/>
              </a:solidFill>
            </a:endParaRPr>
          </a:p>
        </p:txBody>
      </p:sp>
      <p:sp>
        <p:nvSpPr>
          <p:cNvPr id="1048622" name="مربع نص 1048621"/>
          <p:cNvSpPr txBox="1"/>
          <p:nvPr/>
        </p:nvSpPr>
        <p:spPr>
          <a:xfrm>
            <a:off x="74898" y="5911586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80"/>
                </a:solidFill>
              </a:rPr>
              <a:t>8_Conclusion </a:t>
            </a:r>
            <a:endParaRPr lang="ar-DZ" sz="3200">
              <a:solidFill>
                <a:srgbClr val="000080"/>
              </a:solidFill>
            </a:endParaRPr>
          </a:p>
        </p:txBody>
      </p:sp>
      <p:sp>
        <p:nvSpPr>
          <p:cNvPr id="1048623" name="مربع نص 1048622"/>
          <p:cNvSpPr txBox="1"/>
          <p:nvPr/>
        </p:nvSpPr>
        <p:spPr>
          <a:xfrm>
            <a:off x="74898" y="6427921"/>
            <a:ext cx="749667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80"/>
                </a:solidFill>
              </a:rPr>
              <a:t>9_References</a:t>
            </a:r>
            <a:endParaRPr lang="ar-DZ" sz="3200">
              <a:solidFill>
                <a:srgbClr val="000080"/>
              </a:solidFill>
            </a:endParaRPr>
          </a:p>
        </p:txBody>
      </p:sp>
      <p:sp>
        <p:nvSpPr>
          <p:cNvPr id="1048624" name="مربع نص 1048623"/>
          <p:cNvSpPr txBox="1"/>
          <p:nvPr/>
        </p:nvSpPr>
        <p:spPr>
          <a:xfrm rot="3075717">
            <a:off x="4528002" y="1527235"/>
            <a:ext cx="4502580" cy="117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Index:</a:t>
            </a:r>
            <a:endParaRPr lang="ar-DZ" sz="7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25" name="文本框 9"/>
          <p:cNvSpPr txBox="1"/>
          <p:nvPr/>
        </p:nvSpPr>
        <p:spPr>
          <a:xfrm>
            <a:off x="227324" y="834045"/>
            <a:ext cx="3130670" cy="6238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b="1" dirty="0">
                <a:solidFill>
                  <a:schemeClr val="bg1"/>
                </a:solidFill>
              </a:rPr>
              <a:t>1</a:t>
            </a:r>
            <a:endParaRPr lang="zh-CN" altLang="en-US" sz="41300" b="1" dirty="0">
              <a:solidFill>
                <a:schemeClr val="bg1"/>
              </a:solidFill>
            </a:endParaRPr>
          </a:p>
        </p:txBody>
      </p:sp>
      <p:sp>
        <p:nvSpPr>
          <p:cNvPr id="1048626" name="文本框 2"/>
          <p:cNvSpPr txBox="1"/>
          <p:nvPr/>
        </p:nvSpPr>
        <p:spPr>
          <a:xfrm>
            <a:off x="4318114" y="1837778"/>
            <a:ext cx="6913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400" b="1" dirty="0">
                <a:solidFill>
                  <a:schemeClr val="bg1"/>
                </a:solidFill>
              </a:rPr>
              <a:t>I</a:t>
            </a:r>
            <a:r>
              <a:rPr lang="en-US" sz="6000" b="1" dirty="0">
                <a:solidFill>
                  <a:schemeClr val="bg1"/>
                </a:solidFill>
              </a:rPr>
              <a:t>ntroduction:</a:t>
            </a:r>
            <a:endParaRPr sz="4400" b="1" dirty="0">
              <a:solidFill>
                <a:schemeClr val="bg1"/>
              </a:solidFill>
            </a:endParaRPr>
          </a:p>
        </p:txBody>
      </p:sp>
      <p:cxnSp>
        <p:nvCxnSpPr>
          <p:cNvPr id="3145730" name="直接连接符 3"/>
          <p:cNvCxnSpPr>
            <a:cxnSpLocks/>
          </p:cNvCxnSpPr>
          <p:nvPr/>
        </p:nvCxnSpPr>
        <p:spPr>
          <a:xfrm flipV="1">
            <a:off x="4742410" y="2965350"/>
            <a:ext cx="7449589" cy="519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7" name="مربع نص 1048626"/>
          <p:cNvSpPr txBox="1"/>
          <p:nvPr/>
        </p:nvSpPr>
        <p:spPr>
          <a:xfrm>
            <a:off x="2547502" y="3428999"/>
            <a:ext cx="9644498" cy="2021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Nitric acid (HNO₃) is a strong mineral acid commonly used in industry and laboratories. It is colorless in its pure form but turns yellow over time due to the presence of nitrogen oxides.</a:t>
            </a:r>
            <a:endParaRPr lang="ar-DZ" sz="2800">
              <a:solidFill>
                <a:srgbClr val="FFFFFF"/>
              </a:solidFill>
            </a:endParaRPr>
          </a:p>
        </p:txBody>
      </p:sp>
      <p:pic>
        <p:nvPicPr>
          <p:cNvPr id="2097162" name="صورة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0541" y="114103"/>
            <a:ext cx="2756555" cy="2000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2.Physical and Chemical Properties</a:t>
            </a:r>
            <a:br>
              <a:rPr lang="en-US" b="1" dirty="0"/>
            </a:br>
            <a:endParaRPr lang="id-ID" dirty="0"/>
          </a:p>
        </p:txBody>
      </p:sp>
      <p:sp>
        <p:nvSpPr>
          <p:cNvPr id="1048629" name="Freeform 17"/>
          <p:cNvSpPr/>
          <p:nvPr/>
        </p:nvSpPr>
        <p:spPr bwMode="auto">
          <a:xfrm>
            <a:off x="5700713" y="2209542"/>
            <a:ext cx="814388" cy="5219700"/>
          </a:xfrm>
          <a:custGeom>
            <a:avLst/>
            <a:gdLst>
              <a:gd name="T0" fmla="*/ 513 w 513"/>
              <a:gd name="T1" fmla="*/ 273 h 3288"/>
              <a:gd name="T2" fmla="*/ 258 w 513"/>
              <a:gd name="T3" fmla="*/ 0 h 3288"/>
              <a:gd name="T4" fmla="*/ 0 w 513"/>
              <a:gd name="T5" fmla="*/ 273 h 3288"/>
              <a:gd name="T6" fmla="*/ 157 w 513"/>
              <a:gd name="T7" fmla="*/ 273 h 3288"/>
              <a:gd name="T8" fmla="*/ 157 w 513"/>
              <a:gd name="T9" fmla="*/ 3288 h 3288"/>
              <a:gd name="T10" fmla="*/ 359 w 513"/>
              <a:gd name="T11" fmla="*/ 3288 h 3288"/>
              <a:gd name="T12" fmla="*/ 359 w 513"/>
              <a:gd name="T13" fmla="*/ 273 h 3288"/>
              <a:gd name="T14" fmla="*/ 513 w 513"/>
              <a:gd name="T15" fmla="*/ 273 h 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3" h="3288">
                <a:moveTo>
                  <a:pt x="513" y="273"/>
                </a:moveTo>
                <a:lnTo>
                  <a:pt x="258" y="0"/>
                </a:lnTo>
                <a:lnTo>
                  <a:pt x="0" y="273"/>
                </a:lnTo>
                <a:lnTo>
                  <a:pt x="157" y="273"/>
                </a:lnTo>
                <a:lnTo>
                  <a:pt x="157" y="3288"/>
                </a:lnTo>
                <a:lnTo>
                  <a:pt x="359" y="3288"/>
                </a:lnTo>
                <a:lnTo>
                  <a:pt x="359" y="273"/>
                </a:lnTo>
                <a:lnTo>
                  <a:pt x="513" y="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30" name="Freeform 14"/>
          <p:cNvSpPr/>
          <p:nvPr/>
        </p:nvSpPr>
        <p:spPr bwMode="auto">
          <a:xfrm>
            <a:off x="3035874" y="2921269"/>
            <a:ext cx="2819400" cy="4322475"/>
          </a:xfrm>
          <a:custGeom>
            <a:avLst/>
            <a:gdLst>
              <a:gd name="T0" fmla="*/ 91 w 599"/>
              <a:gd name="T1" fmla="*/ 0 h 911"/>
              <a:gd name="T2" fmla="*/ 0 w 599"/>
              <a:gd name="T3" fmla="*/ 92 h 911"/>
              <a:gd name="T4" fmla="*/ 91 w 599"/>
              <a:gd name="T5" fmla="*/ 183 h 911"/>
              <a:gd name="T6" fmla="*/ 91 w 599"/>
              <a:gd name="T7" fmla="*/ 124 h 911"/>
              <a:gd name="T8" fmla="*/ 113 w 599"/>
              <a:gd name="T9" fmla="*/ 124 h 911"/>
              <a:gd name="T10" fmla="*/ 345 w 599"/>
              <a:gd name="T11" fmla="*/ 173 h 911"/>
              <a:gd name="T12" fmla="*/ 445 w 599"/>
              <a:gd name="T13" fmla="*/ 254 h 911"/>
              <a:gd name="T14" fmla="*/ 516 w 599"/>
              <a:gd name="T15" fmla="*/ 401 h 911"/>
              <a:gd name="T16" fmla="*/ 530 w 599"/>
              <a:gd name="T17" fmla="*/ 515 h 911"/>
              <a:gd name="T18" fmla="*/ 529 w 599"/>
              <a:gd name="T19" fmla="*/ 911 h 911"/>
              <a:gd name="T20" fmla="*/ 597 w 599"/>
              <a:gd name="T21" fmla="*/ 911 h 911"/>
              <a:gd name="T22" fmla="*/ 598 w 599"/>
              <a:gd name="T23" fmla="*/ 594 h 911"/>
              <a:gd name="T24" fmla="*/ 586 w 599"/>
              <a:gd name="T25" fmla="*/ 402 h 911"/>
              <a:gd name="T26" fmla="*/ 547 w 599"/>
              <a:gd name="T27" fmla="*/ 288 h 911"/>
              <a:gd name="T28" fmla="*/ 401 w 599"/>
              <a:gd name="T29" fmla="*/ 127 h 911"/>
              <a:gd name="T30" fmla="*/ 113 w 599"/>
              <a:gd name="T31" fmla="*/ 55 h 911"/>
              <a:gd name="T32" fmla="*/ 91 w 599"/>
              <a:gd name="T33" fmla="*/ 56 h 911"/>
              <a:gd name="T34" fmla="*/ 91 w 599"/>
              <a:gd name="T35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9" h="911">
                <a:moveTo>
                  <a:pt x="91" y="0"/>
                </a:moveTo>
                <a:cubicBezTo>
                  <a:pt x="0" y="92"/>
                  <a:pt x="0" y="92"/>
                  <a:pt x="0" y="92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8" y="124"/>
                  <a:pt x="105" y="124"/>
                  <a:pt x="113" y="124"/>
                </a:cubicBezTo>
                <a:cubicBezTo>
                  <a:pt x="214" y="124"/>
                  <a:pt x="289" y="143"/>
                  <a:pt x="345" y="173"/>
                </a:cubicBezTo>
                <a:cubicBezTo>
                  <a:pt x="387" y="195"/>
                  <a:pt x="420" y="223"/>
                  <a:pt x="445" y="254"/>
                </a:cubicBezTo>
                <a:cubicBezTo>
                  <a:pt x="482" y="300"/>
                  <a:pt x="504" y="353"/>
                  <a:pt x="516" y="401"/>
                </a:cubicBezTo>
                <a:cubicBezTo>
                  <a:pt x="528" y="448"/>
                  <a:pt x="530" y="478"/>
                  <a:pt x="530" y="515"/>
                </a:cubicBezTo>
                <a:cubicBezTo>
                  <a:pt x="530" y="565"/>
                  <a:pt x="529" y="911"/>
                  <a:pt x="529" y="911"/>
                </a:cubicBezTo>
                <a:cubicBezTo>
                  <a:pt x="597" y="911"/>
                  <a:pt x="597" y="911"/>
                  <a:pt x="597" y="911"/>
                </a:cubicBezTo>
                <a:cubicBezTo>
                  <a:pt x="597" y="911"/>
                  <a:pt x="598" y="607"/>
                  <a:pt x="598" y="594"/>
                </a:cubicBezTo>
                <a:cubicBezTo>
                  <a:pt x="599" y="465"/>
                  <a:pt x="592" y="426"/>
                  <a:pt x="586" y="402"/>
                </a:cubicBezTo>
                <a:cubicBezTo>
                  <a:pt x="578" y="367"/>
                  <a:pt x="566" y="328"/>
                  <a:pt x="547" y="288"/>
                </a:cubicBezTo>
                <a:cubicBezTo>
                  <a:pt x="518" y="229"/>
                  <a:pt x="472" y="170"/>
                  <a:pt x="401" y="127"/>
                </a:cubicBezTo>
                <a:cubicBezTo>
                  <a:pt x="330" y="83"/>
                  <a:pt x="236" y="55"/>
                  <a:pt x="113" y="55"/>
                </a:cubicBezTo>
                <a:cubicBezTo>
                  <a:pt x="105" y="55"/>
                  <a:pt x="98" y="56"/>
                  <a:pt x="91" y="56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 sz="1600"/>
          </a:p>
        </p:txBody>
      </p:sp>
      <p:sp>
        <p:nvSpPr>
          <p:cNvPr id="1048631" name="Freeform 16"/>
          <p:cNvSpPr/>
          <p:nvPr/>
        </p:nvSpPr>
        <p:spPr bwMode="auto">
          <a:xfrm>
            <a:off x="6297225" y="2795705"/>
            <a:ext cx="2783484" cy="4573602"/>
          </a:xfrm>
          <a:custGeom>
            <a:avLst/>
            <a:gdLst>
              <a:gd name="T0" fmla="*/ 508 w 600"/>
              <a:gd name="T1" fmla="*/ 0 h 911"/>
              <a:gd name="T2" fmla="*/ 600 w 600"/>
              <a:gd name="T3" fmla="*/ 92 h 911"/>
              <a:gd name="T4" fmla="*/ 508 w 600"/>
              <a:gd name="T5" fmla="*/ 183 h 911"/>
              <a:gd name="T6" fmla="*/ 508 w 600"/>
              <a:gd name="T7" fmla="*/ 124 h 911"/>
              <a:gd name="T8" fmla="*/ 487 w 600"/>
              <a:gd name="T9" fmla="*/ 124 h 911"/>
              <a:gd name="T10" fmla="*/ 254 w 600"/>
              <a:gd name="T11" fmla="*/ 173 h 911"/>
              <a:gd name="T12" fmla="*/ 154 w 600"/>
              <a:gd name="T13" fmla="*/ 254 h 911"/>
              <a:gd name="T14" fmla="*/ 83 w 600"/>
              <a:gd name="T15" fmla="*/ 401 h 911"/>
              <a:gd name="T16" fmla="*/ 69 w 600"/>
              <a:gd name="T17" fmla="*/ 515 h 911"/>
              <a:gd name="T18" fmla="*/ 70 w 600"/>
              <a:gd name="T19" fmla="*/ 911 h 911"/>
              <a:gd name="T20" fmla="*/ 2 w 600"/>
              <a:gd name="T21" fmla="*/ 911 h 911"/>
              <a:gd name="T22" fmla="*/ 1 w 600"/>
              <a:gd name="T23" fmla="*/ 594 h 911"/>
              <a:gd name="T24" fmla="*/ 13 w 600"/>
              <a:gd name="T25" fmla="*/ 402 h 911"/>
              <a:gd name="T26" fmla="*/ 52 w 600"/>
              <a:gd name="T27" fmla="*/ 288 h 911"/>
              <a:gd name="T28" fmla="*/ 198 w 600"/>
              <a:gd name="T29" fmla="*/ 127 h 911"/>
              <a:gd name="T30" fmla="*/ 487 w 600"/>
              <a:gd name="T31" fmla="*/ 55 h 911"/>
              <a:gd name="T32" fmla="*/ 508 w 600"/>
              <a:gd name="T33" fmla="*/ 56 h 911"/>
              <a:gd name="T34" fmla="*/ 508 w 600"/>
              <a:gd name="T35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0" h="911">
                <a:moveTo>
                  <a:pt x="508" y="0"/>
                </a:moveTo>
                <a:cubicBezTo>
                  <a:pt x="600" y="92"/>
                  <a:pt x="600" y="92"/>
                  <a:pt x="600" y="92"/>
                </a:cubicBezTo>
                <a:cubicBezTo>
                  <a:pt x="508" y="183"/>
                  <a:pt x="508" y="183"/>
                  <a:pt x="508" y="183"/>
                </a:cubicBezTo>
                <a:cubicBezTo>
                  <a:pt x="508" y="124"/>
                  <a:pt x="508" y="124"/>
                  <a:pt x="508" y="124"/>
                </a:cubicBezTo>
                <a:cubicBezTo>
                  <a:pt x="501" y="124"/>
                  <a:pt x="494" y="124"/>
                  <a:pt x="487" y="124"/>
                </a:cubicBezTo>
                <a:cubicBezTo>
                  <a:pt x="386" y="124"/>
                  <a:pt x="311" y="143"/>
                  <a:pt x="254" y="173"/>
                </a:cubicBezTo>
                <a:cubicBezTo>
                  <a:pt x="212" y="195"/>
                  <a:pt x="179" y="223"/>
                  <a:pt x="154" y="254"/>
                </a:cubicBezTo>
                <a:cubicBezTo>
                  <a:pt x="117" y="300"/>
                  <a:pt x="95" y="353"/>
                  <a:pt x="83" y="401"/>
                </a:cubicBezTo>
                <a:cubicBezTo>
                  <a:pt x="72" y="448"/>
                  <a:pt x="70" y="478"/>
                  <a:pt x="69" y="515"/>
                </a:cubicBezTo>
                <a:cubicBezTo>
                  <a:pt x="69" y="565"/>
                  <a:pt x="70" y="911"/>
                  <a:pt x="70" y="911"/>
                </a:cubicBezTo>
                <a:cubicBezTo>
                  <a:pt x="2" y="911"/>
                  <a:pt x="2" y="911"/>
                  <a:pt x="2" y="911"/>
                </a:cubicBezTo>
                <a:cubicBezTo>
                  <a:pt x="2" y="911"/>
                  <a:pt x="1" y="607"/>
                  <a:pt x="1" y="594"/>
                </a:cubicBezTo>
                <a:cubicBezTo>
                  <a:pt x="0" y="465"/>
                  <a:pt x="8" y="426"/>
                  <a:pt x="13" y="402"/>
                </a:cubicBezTo>
                <a:cubicBezTo>
                  <a:pt x="21" y="367"/>
                  <a:pt x="33" y="328"/>
                  <a:pt x="52" y="288"/>
                </a:cubicBezTo>
                <a:cubicBezTo>
                  <a:pt x="81" y="229"/>
                  <a:pt x="127" y="170"/>
                  <a:pt x="198" y="127"/>
                </a:cubicBezTo>
                <a:cubicBezTo>
                  <a:pt x="269" y="83"/>
                  <a:pt x="363" y="55"/>
                  <a:pt x="487" y="55"/>
                </a:cubicBezTo>
                <a:cubicBezTo>
                  <a:pt x="494" y="55"/>
                  <a:pt x="501" y="56"/>
                  <a:pt x="508" y="56"/>
                </a:cubicBezTo>
                <a:lnTo>
                  <a:pt x="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32" name="Freeform 13"/>
          <p:cNvSpPr/>
          <p:nvPr/>
        </p:nvSpPr>
        <p:spPr bwMode="auto">
          <a:xfrm>
            <a:off x="4080111" y="4953458"/>
            <a:ext cx="1544638" cy="2311400"/>
          </a:xfrm>
          <a:custGeom>
            <a:avLst/>
            <a:gdLst>
              <a:gd name="T0" fmla="*/ 0 w 328"/>
              <a:gd name="T1" fmla="*/ 91 h 491"/>
              <a:gd name="T2" fmla="*/ 92 w 328"/>
              <a:gd name="T3" fmla="*/ 183 h 491"/>
              <a:gd name="T4" fmla="*/ 92 w 328"/>
              <a:gd name="T5" fmla="*/ 128 h 491"/>
              <a:gd name="T6" fmla="*/ 209 w 328"/>
              <a:gd name="T7" fmla="*/ 128 h 491"/>
              <a:gd name="T8" fmla="*/ 245 w 328"/>
              <a:gd name="T9" fmla="*/ 143 h 491"/>
              <a:gd name="T10" fmla="*/ 260 w 328"/>
              <a:gd name="T11" fmla="*/ 179 h 491"/>
              <a:gd name="T12" fmla="*/ 260 w 328"/>
              <a:gd name="T13" fmla="*/ 491 h 491"/>
              <a:gd name="T14" fmla="*/ 328 w 328"/>
              <a:gd name="T15" fmla="*/ 491 h 491"/>
              <a:gd name="T16" fmla="*/ 328 w 328"/>
              <a:gd name="T17" fmla="*/ 179 h 491"/>
              <a:gd name="T18" fmla="*/ 293 w 328"/>
              <a:gd name="T19" fmla="*/ 95 h 491"/>
              <a:gd name="T20" fmla="*/ 209 w 328"/>
              <a:gd name="T21" fmla="*/ 60 h 491"/>
              <a:gd name="T22" fmla="*/ 92 w 328"/>
              <a:gd name="T23" fmla="*/ 60 h 491"/>
              <a:gd name="T24" fmla="*/ 92 w 328"/>
              <a:gd name="T25" fmla="*/ 0 h 491"/>
              <a:gd name="T26" fmla="*/ 0 w 328"/>
              <a:gd name="T27" fmla="*/ 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8" h="491">
                <a:moveTo>
                  <a:pt x="0" y="91"/>
                </a:moveTo>
                <a:cubicBezTo>
                  <a:pt x="92" y="183"/>
                  <a:pt x="92" y="183"/>
                  <a:pt x="92" y="183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209" y="128"/>
                  <a:pt x="209" y="128"/>
                  <a:pt x="209" y="128"/>
                </a:cubicBezTo>
                <a:cubicBezTo>
                  <a:pt x="223" y="128"/>
                  <a:pt x="236" y="134"/>
                  <a:pt x="245" y="143"/>
                </a:cubicBezTo>
                <a:cubicBezTo>
                  <a:pt x="254" y="152"/>
                  <a:pt x="260" y="165"/>
                  <a:pt x="260" y="179"/>
                </a:cubicBezTo>
                <a:cubicBezTo>
                  <a:pt x="260" y="491"/>
                  <a:pt x="260" y="491"/>
                  <a:pt x="260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179"/>
                  <a:pt x="328" y="179"/>
                  <a:pt x="328" y="179"/>
                </a:cubicBezTo>
                <a:cubicBezTo>
                  <a:pt x="328" y="146"/>
                  <a:pt x="315" y="116"/>
                  <a:pt x="293" y="95"/>
                </a:cubicBezTo>
                <a:cubicBezTo>
                  <a:pt x="272" y="73"/>
                  <a:pt x="242" y="60"/>
                  <a:pt x="209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0"/>
                  <a:pt x="92" y="0"/>
                  <a:pt x="92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02A5E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33" name="Freeform 15"/>
          <p:cNvSpPr/>
          <p:nvPr/>
        </p:nvSpPr>
        <p:spPr bwMode="auto">
          <a:xfrm>
            <a:off x="6604259" y="4953458"/>
            <a:ext cx="1543050" cy="2311400"/>
          </a:xfrm>
          <a:custGeom>
            <a:avLst/>
            <a:gdLst>
              <a:gd name="T0" fmla="*/ 328 w 328"/>
              <a:gd name="T1" fmla="*/ 91 h 491"/>
              <a:gd name="T2" fmla="*/ 236 w 328"/>
              <a:gd name="T3" fmla="*/ 183 h 491"/>
              <a:gd name="T4" fmla="*/ 236 w 328"/>
              <a:gd name="T5" fmla="*/ 128 h 491"/>
              <a:gd name="T6" fmla="*/ 119 w 328"/>
              <a:gd name="T7" fmla="*/ 128 h 491"/>
              <a:gd name="T8" fmla="*/ 83 w 328"/>
              <a:gd name="T9" fmla="*/ 143 h 491"/>
              <a:gd name="T10" fmla="*/ 68 w 328"/>
              <a:gd name="T11" fmla="*/ 179 h 491"/>
              <a:gd name="T12" fmla="*/ 68 w 328"/>
              <a:gd name="T13" fmla="*/ 491 h 491"/>
              <a:gd name="T14" fmla="*/ 0 w 328"/>
              <a:gd name="T15" fmla="*/ 491 h 491"/>
              <a:gd name="T16" fmla="*/ 0 w 328"/>
              <a:gd name="T17" fmla="*/ 179 h 491"/>
              <a:gd name="T18" fmla="*/ 35 w 328"/>
              <a:gd name="T19" fmla="*/ 95 h 491"/>
              <a:gd name="T20" fmla="*/ 119 w 328"/>
              <a:gd name="T21" fmla="*/ 60 h 491"/>
              <a:gd name="T22" fmla="*/ 236 w 328"/>
              <a:gd name="T23" fmla="*/ 60 h 491"/>
              <a:gd name="T24" fmla="*/ 236 w 328"/>
              <a:gd name="T25" fmla="*/ 0 h 491"/>
              <a:gd name="T26" fmla="*/ 328 w 328"/>
              <a:gd name="T27" fmla="*/ 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8" h="491">
                <a:moveTo>
                  <a:pt x="328" y="91"/>
                </a:moveTo>
                <a:cubicBezTo>
                  <a:pt x="236" y="183"/>
                  <a:pt x="236" y="183"/>
                  <a:pt x="236" y="183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05" y="128"/>
                  <a:pt x="93" y="134"/>
                  <a:pt x="83" y="143"/>
                </a:cubicBezTo>
                <a:cubicBezTo>
                  <a:pt x="74" y="152"/>
                  <a:pt x="68" y="165"/>
                  <a:pt x="68" y="179"/>
                </a:cubicBezTo>
                <a:cubicBezTo>
                  <a:pt x="68" y="491"/>
                  <a:pt x="68" y="491"/>
                  <a:pt x="68" y="491"/>
                </a:cubicBezTo>
                <a:cubicBezTo>
                  <a:pt x="0" y="491"/>
                  <a:pt x="0" y="491"/>
                  <a:pt x="0" y="491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6"/>
                  <a:pt x="13" y="116"/>
                  <a:pt x="35" y="95"/>
                </a:cubicBezTo>
                <a:cubicBezTo>
                  <a:pt x="56" y="73"/>
                  <a:pt x="86" y="60"/>
                  <a:pt x="119" y="60"/>
                </a:cubicBezTo>
                <a:cubicBezTo>
                  <a:pt x="236" y="60"/>
                  <a:pt x="236" y="60"/>
                  <a:pt x="236" y="60"/>
                </a:cubicBezTo>
                <a:cubicBezTo>
                  <a:pt x="236" y="0"/>
                  <a:pt x="236" y="0"/>
                  <a:pt x="236" y="0"/>
                </a:cubicBezTo>
                <a:lnTo>
                  <a:pt x="328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34" name="مربع نص 1048633"/>
          <p:cNvSpPr txBox="1"/>
          <p:nvPr/>
        </p:nvSpPr>
        <p:spPr>
          <a:xfrm>
            <a:off x="9698682" y="2971332"/>
            <a:ext cx="2493318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Molecular weight: </a:t>
            </a:r>
            <a:endParaRPr lang="ar-DZ" sz="2000">
              <a:solidFill>
                <a:srgbClr val="000000"/>
              </a:solidFill>
            </a:endParaRPr>
          </a:p>
        </p:txBody>
      </p:sp>
      <p:sp>
        <p:nvSpPr>
          <p:cNvPr id="1048635" name="مربع نص 1048634"/>
          <p:cNvSpPr txBox="1"/>
          <p:nvPr/>
        </p:nvSpPr>
        <p:spPr>
          <a:xfrm>
            <a:off x="9677222" y="3367572"/>
            <a:ext cx="8682251" cy="358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63,01g/mol</a:t>
            </a:r>
            <a:endParaRPr lang="ar-DZ" sz="1800">
              <a:solidFill>
                <a:srgbClr val="000000"/>
              </a:solidFill>
            </a:endParaRPr>
          </a:p>
        </p:txBody>
      </p:sp>
      <p:sp>
        <p:nvSpPr>
          <p:cNvPr id="1048636" name="مربع نص 1048635"/>
          <p:cNvSpPr txBox="1"/>
          <p:nvPr/>
        </p:nvSpPr>
        <p:spPr>
          <a:xfrm>
            <a:off x="549179" y="2971331"/>
            <a:ext cx="1843874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Density: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37" name="مربع نص 1048636"/>
          <p:cNvSpPr txBox="1"/>
          <p:nvPr/>
        </p:nvSpPr>
        <p:spPr>
          <a:xfrm>
            <a:off x="534739" y="3457112"/>
            <a:ext cx="4000000" cy="358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1,41g/ml at 20</a:t>
            </a:r>
            <a:r>
              <a:rPr lang="ar-DZ" altLang="en-US" sz="1800">
                <a:solidFill>
                  <a:srgbClr val="000000"/>
                </a:solidFill>
              </a:rPr>
              <a:t>⁰</a:t>
            </a:r>
            <a:r>
              <a:rPr lang="en-US" altLang="en-US" sz="1800">
                <a:solidFill>
                  <a:srgbClr val="000000"/>
                </a:solidFill>
              </a:rPr>
              <a:t>c</a:t>
            </a:r>
            <a:endParaRPr lang="ar-DZ" sz="2800">
              <a:solidFill>
                <a:srgbClr val="000000"/>
              </a:solidFill>
            </a:endParaRPr>
          </a:p>
        </p:txBody>
      </p:sp>
      <p:grpSp>
        <p:nvGrpSpPr>
          <p:cNvPr id="31" name="Group 208"/>
          <p:cNvGrpSpPr/>
          <p:nvPr/>
        </p:nvGrpSpPr>
        <p:grpSpPr>
          <a:xfrm>
            <a:off x="9090775" y="3119635"/>
            <a:ext cx="303213" cy="450850"/>
            <a:chOff x="65087" y="3805238"/>
            <a:chExt cx="303213" cy="450850"/>
          </a:xfrm>
          <a:solidFill>
            <a:srgbClr val="404040"/>
          </a:solidFill>
        </p:grpSpPr>
        <p:sp>
          <p:nvSpPr>
            <p:cNvPr id="1048638" name="Freeform 314"/>
            <p:cNvSpPr/>
            <p:nvPr/>
          </p:nvSpPr>
          <p:spPr bwMode="auto">
            <a:xfrm>
              <a:off x="142875" y="3870325"/>
              <a:ext cx="147638" cy="47625"/>
            </a:xfrm>
            <a:custGeom>
              <a:avLst/>
              <a:gdLst>
                <a:gd name="T0" fmla="*/ 14 w 196"/>
                <a:gd name="T1" fmla="*/ 65 h 65"/>
                <a:gd name="T2" fmla="*/ 0 w 196"/>
                <a:gd name="T3" fmla="*/ 47 h 65"/>
                <a:gd name="T4" fmla="*/ 0 w 196"/>
                <a:gd name="T5" fmla="*/ 18 h 65"/>
                <a:gd name="T6" fmla="*/ 14 w 196"/>
                <a:gd name="T7" fmla="*/ 0 h 65"/>
                <a:gd name="T8" fmla="*/ 182 w 196"/>
                <a:gd name="T9" fmla="*/ 0 h 65"/>
                <a:gd name="T10" fmla="*/ 196 w 196"/>
                <a:gd name="T11" fmla="*/ 18 h 65"/>
                <a:gd name="T12" fmla="*/ 196 w 196"/>
                <a:gd name="T13" fmla="*/ 47 h 65"/>
                <a:gd name="T14" fmla="*/ 182 w 196"/>
                <a:gd name="T15" fmla="*/ 65 h 65"/>
                <a:gd name="T16" fmla="*/ 14 w 196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5">
                  <a:moveTo>
                    <a:pt x="14" y="65"/>
                  </a:moveTo>
                  <a:cubicBezTo>
                    <a:pt x="6" y="65"/>
                    <a:pt x="0" y="56"/>
                    <a:pt x="0" y="4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0" y="0"/>
                    <a:pt x="196" y="8"/>
                    <a:pt x="196" y="1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56"/>
                    <a:pt x="190" y="65"/>
                    <a:pt x="182" y="6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39" name="Freeform 315"/>
            <p:cNvSpPr>
              <a:spLocks noEditPoints="1"/>
            </p:cNvSpPr>
            <p:nvPr/>
          </p:nvSpPr>
          <p:spPr bwMode="auto">
            <a:xfrm>
              <a:off x="65087" y="3913188"/>
              <a:ext cx="303213" cy="342900"/>
            </a:xfrm>
            <a:custGeom>
              <a:avLst/>
              <a:gdLst>
                <a:gd name="T0" fmla="*/ 396 w 402"/>
                <a:gd name="T1" fmla="*/ 382 h 456"/>
                <a:gd name="T2" fmla="*/ 249 w 402"/>
                <a:gd name="T3" fmla="*/ 118 h 456"/>
                <a:gd name="T4" fmla="*/ 249 w 402"/>
                <a:gd name="T5" fmla="*/ 0 h 456"/>
                <a:gd name="T6" fmla="*/ 153 w 402"/>
                <a:gd name="T7" fmla="*/ 0 h 456"/>
                <a:gd name="T8" fmla="*/ 153 w 402"/>
                <a:gd name="T9" fmla="*/ 118 h 456"/>
                <a:gd name="T10" fmla="*/ 6 w 402"/>
                <a:gd name="T11" fmla="*/ 382 h 456"/>
                <a:gd name="T12" fmla="*/ 14 w 402"/>
                <a:gd name="T13" fmla="*/ 433 h 456"/>
                <a:gd name="T14" fmla="*/ 76 w 402"/>
                <a:gd name="T15" fmla="*/ 456 h 456"/>
                <a:gd name="T16" fmla="*/ 326 w 402"/>
                <a:gd name="T17" fmla="*/ 456 h 456"/>
                <a:gd name="T18" fmla="*/ 388 w 402"/>
                <a:gd name="T19" fmla="*/ 433 h 456"/>
                <a:gd name="T20" fmla="*/ 396 w 402"/>
                <a:gd name="T21" fmla="*/ 382 h 456"/>
                <a:gd name="T22" fmla="*/ 238 w 402"/>
                <a:gd name="T23" fmla="*/ 165 h 456"/>
                <a:gd name="T24" fmla="*/ 269 w 402"/>
                <a:gd name="T25" fmla="*/ 196 h 456"/>
                <a:gd name="T26" fmla="*/ 238 w 402"/>
                <a:gd name="T27" fmla="*/ 227 h 456"/>
                <a:gd name="T28" fmla="*/ 207 w 402"/>
                <a:gd name="T29" fmla="*/ 196 h 456"/>
                <a:gd name="T30" fmla="*/ 238 w 402"/>
                <a:gd name="T31" fmla="*/ 165 h 456"/>
                <a:gd name="T32" fmla="*/ 195 w 402"/>
                <a:gd name="T33" fmla="*/ 100 h 456"/>
                <a:gd name="T34" fmla="*/ 216 w 402"/>
                <a:gd name="T35" fmla="*/ 120 h 456"/>
                <a:gd name="T36" fmla="*/ 195 w 402"/>
                <a:gd name="T37" fmla="*/ 141 h 456"/>
                <a:gd name="T38" fmla="*/ 174 w 402"/>
                <a:gd name="T39" fmla="*/ 120 h 456"/>
                <a:gd name="T40" fmla="*/ 195 w 402"/>
                <a:gd name="T41" fmla="*/ 100 h 456"/>
                <a:gd name="T42" fmla="*/ 165 w 402"/>
                <a:gd name="T43" fmla="*/ 200 h 456"/>
                <a:gd name="T44" fmla="*/ 190 w 402"/>
                <a:gd name="T45" fmla="*/ 225 h 456"/>
                <a:gd name="T46" fmla="*/ 165 w 402"/>
                <a:gd name="T47" fmla="*/ 249 h 456"/>
                <a:gd name="T48" fmla="*/ 140 w 402"/>
                <a:gd name="T49" fmla="*/ 225 h 456"/>
                <a:gd name="T50" fmla="*/ 165 w 402"/>
                <a:gd name="T51" fmla="*/ 200 h 456"/>
                <a:gd name="T52" fmla="*/ 360 w 402"/>
                <a:gd name="T53" fmla="*/ 411 h 456"/>
                <a:gd name="T54" fmla="*/ 326 w 402"/>
                <a:gd name="T55" fmla="*/ 421 h 456"/>
                <a:gd name="T56" fmla="*/ 76 w 402"/>
                <a:gd name="T57" fmla="*/ 421 h 456"/>
                <a:gd name="T58" fmla="*/ 42 w 402"/>
                <a:gd name="T59" fmla="*/ 411 h 456"/>
                <a:gd name="T60" fmla="*/ 39 w 402"/>
                <a:gd name="T61" fmla="*/ 393 h 456"/>
                <a:gd name="T62" fmla="*/ 107 w 402"/>
                <a:gd name="T63" fmla="*/ 257 h 456"/>
                <a:gd name="T64" fmla="*/ 295 w 402"/>
                <a:gd name="T65" fmla="*/ 257 h 456"/>
                <a:gd name="T66" fmla="*/ 363 w 402"/>
                <a:gd name="T67" fmla="*/ 393 h 456"/>
                <a:gd name="T68" fmla="*/ 360 w 402"/>
                <a:gd name="T69" fmla="*/ 4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456">
                  <a:moveTo>
                    <a:pt x="396" y="382"/>
                  </a:moveTo>
                  <a:cubicBezTo>
                    <a:pt x="365" y="289"/>
                    <a:pt x="310" y="221"/>
                    <a:pt x="249" y="11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2" y="221"/>
                    <a:pt x="37" y="289"/>
                    <a:pt x="6" y="382"/>
                  </a:cubicBezTo>
                  <a:cubicBezTo>
                    <a:pt x="0" y="399"/>
                    <a:pt x="3" y="418"/>
                    <a:pt x="14" y="433"/>
                  </a:cubicBezTo>
                  <a:cubicBezTo>
                    <a:pt x="24" y="447"/>
                    <a:pt x="58" y="456"/>
                    <a:pt x="76" y="456"/>
                  </a:cubicBezTo>
                  <a:cubicBezTo>
                    <a:pt x="326" y="456"/>
                    <a:pt x="326" y="456"/>
                    <a:pt x="326" y="456"/>
                  </a:cubicBezTo>
                  <a:cubicBezTo>
                    <a:pt x="344" y="456"/>
                    <a:pt x="378" y="447"/>
                    <a:pt x="388" y="433"/>
                  </a:cubicBezTo>
                  <a:cubicBezTo>
                    <a:pt x="399" y="418"/>
                    <a:pt x="402" y="399"/>
                    <a:pt x="396" y="382"/>
                  </a:cubicBezTo>
                  <a:close/>
                  <a:moveTo>
                    <a:pt x="238" y="165"/>
                  </a:moveTo>
                  <a:cubicBezTo>
                    <a:pt x="255" y="165"/>
                    <a:pt x="269" y="178"/>
                    <a:pt x="269" y="196"/>
                  </a:cubicBezTo>
                  <a:cubicBezTo>
                    <a:pt x="269" y="213"/>
                    <a:pt x="255" y="227"/>
                    <a:pt x="238" y="227"/>
                  </a:cubicBezTo>
                  <a:cubicBezTo>
                    <a:pt x="221" y="227"/>
                    <a:pt x="207" y="213"/>
                    <a:pt x="207" y="196"/>
                  </a:cubicBezTo>
                  <a:cubicBezTo>
                    <a:pt x="207" y="178"/>
                    <a:pt x="221" y="165"/>
                    <a:pt x="238" y="165"/>
                  </a:cubicBezTo>
                  <a:close/>
                  <a:moveTo>
                    <a:pt x="195" y="100"/>
                  </a:moveTo>
                  <a:cubicBezTo>
                    <a:pt x="207" y="100"/>
                    <a:pt x="216" y="109"/>
                    <a:pt x="216" y="120"/>
                  </a:cubicBezTo>
                  <a:cubicBezTo>
                    <a:pt x="216" y="132"/>
                    <a:pt x="207" y="141"/>
                    <a:pt x="195" y="141"/>
                  </a:cubicBezTo>
                  <a:cubicBezTo>
                    <a:pt x="184" y="141"/>
                    <a:pt x="174" y="132"/>
                    <a:pt x="174" y="120"/>
                  </a:cubicBezTo>
                  <a:cubicBezTo>
                    <a:pt x="174" y="109"/>
                    <a:pt x="184" y="100"/>
                    <a:pt x="195" y="100"/>
                  </a:cubicBezTo>
                  <a:close/>
                  <a:moveTo>
                    <a:pt x="165" y="200"/>
                  </a:moveTo>
                  <a:cubicBezTo>
                    <a:pt x="179" y="200"/>
                    <a:pt x="190" y="211"/>
                    <a:pt x="190" y="225"/>
                  </a:cubicBezTo>
                  <a:cubicBezTo>
                    <a:pt x="190" y="238"/>
                    <a:pt x="179" y="249"/>
                    <a:pt x="165" y="249"/>
                  </a:cubicBezTo>
                  <a:cubicBezTo>
                    <a:pt x="151" y="249"/>
                    <a:pt x="140" y="238"/>
                    <a:pt x="140" y="225"/>
                  </a:cubicBezTo>
                  <a:cubicBezTo>
                    <a:pt x="140" y="211"/>
                    <a:pt x="151" y="200"/>
                    <a:pt x="165" y="200"/>
                  </a:cubicBezTo>
                  <a:close/>
                  <a:moveTo>
                    <a:pt x="360" y="411"/>
                  </a:moveTo>
                  <a:cubicBezTo>
                    <a:pt x="355" y="415"/>
                    <a:pt x="337" y="421"/>
                    <a:pt x="326" y="421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65" y="421"/>
                    <a:pt x="47" y="415"/>
                    <a:pt x="42" y="411"/>
                  </a:cubicBezTo>
                  <a:cubicBezTo>
                    <a:pt x="38" y="406"/>
                    <a:pt x="37" y="399"/>
                    <a:pt x="39" y="393"/>
                  </a:cubicBezTo>
                  <a:cubicBezTo>
                    <a:pt x="55" y="344"/>
                    <a:pt x="79" y="302"/>
                    <a:pt x="107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23" y="302"/>
                    <a:pt x="347" y="344"/>
                    <a:pt x="363" y="393"/>
                  </a:cubicBezTo>
                  <a:cubicBezTo>
                    <a:pt x="365" y="399"/>
                    <a:pt x="364" y="406"/>
                    <a:pt x="36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40" name="Oval 316"/>
            <p:cNvSpPr>
              <a:spLocks noChangeArrowheads="1"/>
            </p:cNvSpPr>
            <p:nvPr/>
          </p:nvSpPr>
          <p:spPr bwMode="auto">
            <a:xfrm>
              <a:off x="217487" y="380523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41" name="Oval 317"/>
            <p:cNvSpPr>
              <a:spLocks noChangeArrowheads="1"/>
            </p:cNvSpPr>
            <p:nvPr/>
          </p:nvSpPr>
          <p:spPr bwMode="auto">
            <a:xfrm>
              <a:off x="173037" y="3835400"/>
              <a:ext cx="23813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sp>
        <p:nvSpPr>
          <p:cNvPr id="1048642" name="مربع نص 1048641"/>
          <p:cNvSpPr txBox="1"/>
          <p:nvPr/>
        </p:nvSpPr>
        <p:spPr>
          <a:xfrm>
            <a:off x="8654395" y="5239669"/>
            <a:ext cx="4000000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Boiling point:120,5</a:t>
            </a:r>
            <a:r>
              <a:rPr lang="ar-DZ" altLang="en-US" sz="2000">
                <a:solidFill>
                  <a:srgbClr val="000000"/>
                </a:solidFill>
              </a:rPr>
              <a:t>⁰</a:t>
            </a:r>
            <a:r>
              <a:rPr lang="en-US" altLang="en-US" sz="2000">
                <a:solidFill>
                  <a:srgbClr val="000000"/>
                </a:solidFill>
              </a:rPr>
              <a:t>c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43" name="مربع نص 1048642"/>
          <p:cNvSpPr txBox="1"/>
          <p:nvPr/>
        </p:nvSpPr>
        <p:spPr>
          <a:xfrm>
            <a:off x="5095259" y="1622454"/>
            <a:ext cx="2839682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Melting point: -42</a:t>
            </a:r>
            <a:r>
              <a:rPr lang="ar-DZ" altLang="en-US" sz="2000">
                <a:solidFill>
                  <a:srgbClr val="000000"/>
                </a:solidFill>
              </a:rPr>
              <a:t>⁰</a:t>
            </a:r>
            <a:r>
              <a:rPr lang="en-US" altLang="en-US" sz="2000">
                <a:solidFill>
                  <a:srgbClr val="000000"/>
                </a:solidFill>
              </a:rPr>
              <a:t>c</a:t>
            </a:r>
            <a:endParaRPr lang="ar-DZ" sz="2800">
              <a:solidFill>
                <a:srgbClr val="000000"/>
              </a:solidFill>
            </a:endParaRPr>
          </a:p>
        </p:txBody>
      </p:sp>
      <p:sp>
        <p:nvSpPr>
          <p:cNvPr id="1048644" name="مربع نص 1048643"/>
          <p:cNvSpPr txBox="1"/>
          <p:nvPr/>
        </p:nvSpPr>
        <p:spPr>
          <a:xfrm>
            <a:off x="1607927" y="4482651"/>
            <a:ext cx="1906711" cy="1615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Highly solublle</a:t>
            </a:r>
            <a:endParaRPr lang="ar-DZ" sz="28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in water and acts as a strong oxidizing agent</a:t>
            </a:r>
            <a:endParaRPr lang="ar-DZ" sz="2800">
              <a:solidFill>
                <a:srgbClr val="000000"/>
              </a:solidFill>
            </a:endParaRPr>
          </a:p>
        </p:txBody>
      </p:sp>
      <p:grpSp>
        <p:nvGrpSpPr>
          <p:cNvPr id="32" name="Group 198"/>
          <p:cNvGrpSpPr/>
          <p:nvPr/>
        </p:nvGrpSpPr>
        <p:grpSpPr>
          <a:xfrm>
            <a:off x="3436787" y="5259830"/>
            <a:ext cx="414338" cy="436563"/>
            <a:chOff x="5819775" y="3827463"/>
            <a:chExt cx="414338" cy="436563"/>
          </a:xfrm>
          <a:solidFill>
            <a:srgbClr val="404040"/>
          </a:solidFill>
        </p:grpSpPr>
        <p:sp>
          <p:nvSpPr>
            <p:cNvPr id="1048645" name="Freeform 306"/>
            <p:cNvSpPr>
              <a:spLocks noEditPoints="1"/>
            </p:cNvSpPr>
            <p:nvPr/>
          </p:nvSpPr>
          <p:spPr bwMode="auto">
            <a:xfrm>
              <a:off x="5937250" y="3827463"/>
              <a:ext cx="173038" cy="436563"/>
            </a:xfrm>
            <a:custGeom>
              <a:avLst/>
              <a:gdLst>
                <a:gd name="T0" fmla="*/ 93 w 231"/>
                <a:gd name="T1" fmla="*/ 545 h 582"/>
                <a:gd name="T2" fmla="*/ 16 w 231"/>
                <a:gd name="T3" fmla="*/ 303 h 582"/>
                <a:gd name="T4" fmla="*/ 85 w 231"/>
                <a:gd name="T5" fmla="*/ 2 h 582"/>
                <a:gd name="T6" fmla="*/ 145 w 231"/>
                <a:gd name="T7" fmla="*/ 37 h 582"/>
                <a:gd name="T8" fmla="*/ 222 w 231"/>
                <a:gd name="T9" fmla="*/ 279 h 582"/>
                <a:gd name="T10" fmla="*/ 218 w 231"/>
                <a:gd name="T11" fmla="*/ 482 h 582"/>
                <a:gd name="T12" fmla="*/ 153 w 231"/>
                <a:gd name="T13" fmla="*/ 580 h 582"/>
                <a:gd name="T14" fmla="*/ 93 w 231"/>
                <a:gd name="T15" fmla="*/ 545 h 582"/>
                <a:gd name="T16" fmla="*/ 124 w 231"/>
                <a:gd name="T17" fmla="*/ 52 h 582"/>
                <a:gd name="T18" fmla="*/ 88 w 231"/>
                <a:gd name="T19" fmla="*/ 27 h 582"/>
                <a:gd name="T20" fmla="*/ 42 w 231"/>
                <a:gd name="T21" fmla="*/ 300 h 582"/>
                <a:gd name="T22" fmla="*/ 114 w 231"/>
                <a:gd name="T23" fmla="*/ 530 h 582"/>
                <a:gd name="T24" fmla="*/ 150 w 231"/>
                <a:gd name="T25" fmla="*/ 555 h 582"/>
                <a:gd name="T26" fmla="*/ 193 w 231"/>
                <a:gd name="T27" fmla="*/ 477 h 582"/>
                <a:gd name="T28" fmla="*/ 196 w 231"/>
                <a:gd name="T29" fmla="*/ 282 h 582"/>
                <a:gd name="T30" fmla="*/ 124 w 231"/>
                <a:gd name="T31" fmla="*/ 5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582">
                  <a:moveTo>
                    <a:pt x="93" y="545"/>
                  </a:moveTo>
                  <a:cubicBezTo>
                    <a:pt x="58" y="498"/>
                    <a:pt x="28" y="405"/>
                    <a:pt x="16" y="303"/>
                  </a:cubicBezTo>
                  <a:cubicBezTo>
                    <a:pt x="0" y="163"/>
                    <a:pt x="18" y="9"/>
                    <a:pt x="85" y="2"/>
                  </a:cubicBezTo>
                  <a:cubicBezTo>
                    <a:pt x="99" y="0"/>
                    <a:pt x="121" y="5"/>
                    <a:pt x="145" y="37"/>
                  </a:cubicBezTo>
                  <a:cubicBezTo>
                    <a:pt x="180" y="84"/>
                    <a:pt x="210" y="177"/>
                    <a:pt x="222" y="279"/>
                  </a:cubicBezTo>
                  <a:cubicBezTo>
                    <a:pt x="231" y="354"/>
                    <a:pt x="229" y="426"/>
                    <a:pt x="218" y="482"/>
                  </a:cubicBezTo>
                  <a:cubicBezTo>
                    <a:pt x="206" y="543"/>
                    <a:pt x="184" y="577"/>
                    <a:pt x="153" y="580"/>
                  </a:cubicBezTo>
                  <a:cubicBezTo>
                    <a:pt x="139" y="582"/>
                    <a:pt x="117" y="577"/>
                    <a:pt x="93" y="545"/>
                  </a:cubicBezTo>
                  <a:close/>
                  <a:moveTo>
                    <a:pt x="124" y="52"/>
                  </a:moveTo>
                  <a:cubicBezTo>
                    <a:pt x="111" y="35"/>
                    <a:pt x="98" y="26"/>
                    <a:pt x="88" y="27"/>
                  </a:cubicBezTo>
                  <a:cubicBezTo>
                    <a:pt x="52" y="32"/>
                    <a:pt x="24" y="149"/>
                    <a:pt x="42" y="300"/>
                  </a:cubicBezTo>
                  <a:cubicBezTo>
                    <a:pt x="54" y="398"/>
                    <a:pt x="81" y="486"/>
                    <a:pt x="114" y="530"/>
                  </a:cubicBezTo>
                  <a:cubicBezTo>
                    <a:pt x="127" y="547"/>
                    <a:pt x="140" y="556"/>
                    <a:pt x="150" y="555"/>
                  </a:cubicBezTo>
                  <a:cubicBezTo>
                    <a:pt x="167" y="553"/>
                    <a:pt x="184" y="523"/>
                    <a:pt x="193" y="477"/>
                  </a:cubicBezTo>
                  <a:cubicBezTo>
                    <a:pt x="203" y="424"/>
                    <a:pt x="204" y="355"/>
                    <a:pt x="196" y="282"/>
                  </a:cubicBezTo>
                  <a:cubicBezTo>
                    <a:pt x="184" y="184"/>
                    <a:pt x="157" y="96"/>
                    <a:pt x="12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46" name="Freeform 307"/>
            <p:cNvSpPr>
              <a:spLocks noEditPoints="1"/>
            </p:cNvSpPr>
            <p:nvPr/>
          </p:nvSpPr>
          <p:spPr bwMode="auto">
            <a:xfrm>
              <a:off x="5819775" y="3929063"/>
              <a:ext cx="414338" cy="249238"/>
            </a:xfrm>
            <a:custGeom>
              <a:avLst/>
              <a:gdLst>
                <a:gd name="T0" fmla="*/ 24 w 550"/>
                <a:gd name="T1" fmla="*/ 107 h 332"/>
                <a:gd name="T2" fmla="*/ 7 w 550"/>
                <a:gd name="T3" fmla="*/ 40 h 332"/>
                <a:gd name="T4" fmla="*/ 121 w 550"/>
                <a:gd name="T5" fmla="*/ 5 h 332"/>
                <a:gd name="T6" fmla="*/ 316 w 550"/>
                <a:gd name="T7" fmla="*/ 60 h 332"/>
                <a:gd name="T8" fmla="*/ 526 w 550"/>
                <a:gd name="T9" fmla="*/ 203 h 332"/>
                <a:gd name="T10" fmla="*/ 543 w 550"/>
                <a:gd name="T11" fmla="*/ 270 h 332"/>
                <a:gd name="T12" fmla="*/ 234 w 550"/>
                <a:gd name="T13" fmla="*/ 250 h 332"/>
                <a:gd name="T14" fmla="*/ 24 w 550"/>
                <a:gd name="T15" fmla="*/ 107 h 332"/>
                <a:gd name="T16" fmla="*/ 505 w 550"/>
                <a:gd name="T17" fmla="*/ 218 h 332"/>
                <a:gd name="T18" fmla="*/ 306 w 550"/>
                <a:gd name="T19" fmla="*/ 84 h 332"/>
                <a:gd name="T20" fmla="*/ 118 w 550"/>
                <a:gd name="T21" fmla="*/ 31 h 332"/>
                <a:gd name="T22" fmla="*/ 31 w 550"/>
                <a:gd name="T23" fmla="*/ 50 h 332"/>
                <a:gd name="T24" fmla="*/ 45 w 550"/>
                <a:gd name="T25" fmla="*/ 92 h 332"/>
                <a:gd name="T26" fmla="*/ 244 w 550"/>
                <a:gd name="T27" fmla="*/ 226 h 332"/>
                <a:gd name="T28" fmla="*/ 519 w 550"/>
                <a:gd name="T29" fmla="*/ 260 h 332"/>
                <a:gd name="T30" fmla="*/ 505 w 550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332">
                  <a:moveTo>
                    <a:pt x="24" y="107"/>
                  </a:moveTo>
                  <a:cubicBezTo>
                    <a:pt x="0" y="75"/>
                    <a:pt x="2" y="53"/>
                    <a:pt x="7" y="40"/>
                  </a:cubicBezTo>
                  <a:cubicBezTo>
                    <a:pt x="19" y="12"/>
                    <a:pt x="59" y="0"/>
                    <a:pt x="121" y="5"/>
                  </a:cubicBezTo>
                  <a:cubicBezTo>
                    <a:pt x="177" y="11"/>
                    <a:pt x="246" y="30"/>
                    <a:pt x="316" y="60"/>
                  </a:cubicBezTo>
                  <a:cubicBezTo>
                    <a:pt x="410" y="101"/>
                    <a:pt x="491" y="155"/>
                    <a:pt x="526" y="203"/>
                  </a:cubicBezTo>
                  <a:cubicBezTo>
                    <a:pt x="550" y="235"/>
                    <a:pt x="548" y="257"/>
                    <a:pt x="543" y="270"/>
                  </a:cubicBezTo>
                  <a:cubicBezTo>
                    <a:pt x="516" y="332"/>
                    <a:pt x="364" y="306"/>
                    <a:pt x="234" y="250"/>
                  </a:cubicBezTo>
                  <a:cubicBezTo>
                    <a:pt x="140" y="209"/>
                    <a:pt x="59" y="155"/>
                    <a:pt x="24" y="107"/>
                  </a:cubicBezTo>
                  <a:close/>
                  <a:moveTo>
                    <a:pt x="505" y="218"/>
                  </a:moveTo>
                  <a:cubicBezTo>
                    <a:pt x="472" y="174"/>
                    <a:pt x="396" y="123"/>
                    <a:pt x="306" y="84"/>
                  </a:cubicBezTo>
                  <a:cubicBezTo>
                    <a:pt x="239" y="55"/>
                    <a:pt x="172" y="36"/>
                    <a:pt x="118" y="31"/>
                  </a:cubicBezTo>
                  <a:cubicBezTo>
                    <a:pt x="71" y="27"/>
                    <a:pt x="38" y="34"/>
                    <a:pt x="31" y="50"/>
                  </a:cubicBezTo>
                  <a:cubicBezTo>
                    <a:pt x="27" y="60"/>
                    <a:pt x="32" y="74"/>
                    <a:pt x="45" y="92"/>
                  </a:cubicBezTo>
                  <a:cubicBezTo>
                    <a:pt x="78" y="136"/>
                    <a:pt x="154" y="187"/>
                    <a:pt x="244" y="226"/>
                  </a:cubicBezTo>
                  <a:cubicBezTo>
                    <a:pt x="384" y="286"/>
                    <a:pt x="504" y="293"/>
                    <a:pt x="519" y="260"/>
                  </a:cubicBezTo>
                  <a:cubicBezTo>
                    <a:pt x="523" y="250"/>
                    <a:pt x="518" y="236"/>
                    <a:pt x="505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47" name="Freeform 308"/>
            <p:cNvSpPr/>
            <p:nvPr/>
          </p:nvSpPr>
          <p:spPr bwMode="auto">
            <a:xfrm>
              <a:off x="5995988" y="4019550"/>
              <a:ext cx="60325" cy="58738"/>
            </a:xfrm>
            <a:custGeom>
              <a:avLst/>
              <a:gdLst>
                <a:gd name="T0" fmla="*/ 61 w 79"/>
                <a:gd name="T1" fmla="*/ 68 h 79"/>
                <a:gd name="T2" fmla="*/ 11 w 79"/>
                <a:gd name="T3" fmla="*/ 61 h 79"/>
                <a:gd name="T4" fmla="*/ 19 w 79"/>
                <a:gd name="T5" fmla="*/ 11 h 79"/>
                <a:gd name="T6" fmla="*/ 68 w 79"/>
                <a:gd name="T7" fmla="*/ 18 h 79"/>
                <a:gd name="T8" fmla="*/ 61 w 79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1" y="68"/>
                  </a:moveTo>
                  <a:cubicBezTo>
                    <a:pt x="45" y="79"/>
                    <a:pt x="23" y="76"/>
                    <a:pt x="11" y="61"/>
                  </a:cubicBezTo>
                  <a:cubicBezTo>
                    <a:pt x="0" y="45"/>
                    <a:pt x="3" y="23"/>
                    <a:pt x="19" y="11"/>
                  </a:cubicBezTo>
                  <a:cubicBezTo>
                    <a:pt x="34" y="0"/>
                    <a:pt x="56" y="3"/>
                    <a:pt x="68" y="18"/>
                  </a:cubicBezTo>
                  <a:cubicBezTo>
                    <a:pt x="79" y="34"/>
                    <a:pt x="76" y="56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48" name="Freeform 309"/>
            <p:cNvSpPr>
              <a:spLocks noEditPoints="1"/>
            </p:cNvSpPr>
            <p:nvPr/>
          </p:nvSpPr>
          <p:spPr bwMode="auto">
            <a:xfrm>
              <a:off x="5821363" y="3873500"/>
              <a:ext cx="411163" cy="342900"/>
            </a:xfrm>
            <a:custGeom>
              <a:avLst/>
              <a:gdLst>
                <a:gd name="T0" fmla="*/ 40 w 548"/>
                <a:gd name="T1" fmla="*/ 402 h 456"/>
                <a:gd name="T2" fmla="*/ 212 w 548"/>
                <a:gd name="T3" fmla="*/ 145 h 456"/>
                <a:gd name="T4" fmla="*/ 508 w 548"/>
                <a:gd name="T5" fmla="*/ 54 h 456"/>
                <a:gd name="T6" fmla="*/ 336 w 548"/>
                <a:gd name="T7" fmla="*/ 311 h 456"/>
                <a:gd name="T8" fmla="*/ 40 w 548"/>
                <a:gd name="T9" fmla="*/ 402 h 456"/>
                <a:gd name="T10" fmla="*/ 487 w 548"/>
                <a:gd name="T11" fmla="*/ 69 h 456"/>
                <a:gd name="T12" fmla="*/ 228 w 548"/>
                <a:gd name="T13" fmla="*/ 166 h 456"/>
                <a:gd name="T14" fmla="*/ 61 w 548"/>
                <a:gd name="T15" fmla="*/ 387 h 456"/>
                <a:gd name="T16" fmla="*/ 320 w 548"/>
                <a:gd name="T17" fmla="*/ 290 h 456"/>
                <a:gd name="T18" fmla="*/ 487 w 548"/>
                <a:gd name="T19" fmla="*/ 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456">
                  <a:moveTo>
                    <a:pt x="40" y="402"/>
                  </a:moveTo>
                  <a:cubicBezTo>
                    <a:pt x="0" y="348"/>
                    <a:pt x="99" y="230"/>
                    <a:pt x="212" y="145"/>
                  </a:cubicBezTo>
                  <a:cubicBezTo>
                    <a:pt x="325" y="61"/>
                    <a:pt x="468" y="0"/>
                    <a:pt x="508" y="54"/>
                  </a:cubicBezTo>
                  <a:cubicBezTo>
                    <a:pt x="548" y="108"/>
                    <a:pt x="449" y="226"/>
                    <a:pt x="336" y="311"/>
                  </a:cubicBezTo>
                  <a:cubicBezTo>
                    <a:pt x="223" y="395"/>
                    <a:pt x="81" y="456"/>
                    <a:pt x="40" y="402"/>
                  </a:cubicBezTo>
                  <a:close/>
                  <a:moveTo>
                    <a:pt x="487" y="69"/>
                  </a:moveTo>
                  <a:cubicBezTo>
                    <a:pt x="465" y="40"/>
                    <a:pt x="350" y="75"/>
                    <a:pt x="228" y="166"/>
                  </a:cubicBezTo>
                  <a:cubicBezTo>
                    <a:pt x="106" y="257"/>
                    <a:pt x="39" y="357"/>
                    <a:pt x="61" y="387"/>
                  </a:cubicBezTo>
                  <a:cubicBezTo>
                    <a:pt x="83" y="416"/>
                    <a:pt x="198" y="381"/>
                    <a:pt x="320" y="290"/>
                  </a:cubicBezTo>
                  <a:cubicBezTo>
                    <a:pt x="442" y="199"/>
                    <a:pt x="509" y="99"/>
                    <a:pt x="48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grpSp>
        <p:nvGrpSpPr>
          <p:cNvPr id="33" name="Group 173"/>
          <p:cNvGrpSpPr/>
          <p:nvPr/>
        </p:nvGrpSpPr>
        <p:grpSpPr>
          <a:xfrm>
            <a:off x="2132192" y="2921268"/>
            <a:ext cx="406400" cy="423862"/>
            <a:chOff x="839787" y="3005138"/>
            <a:chExt cx="406400" cy="423862"/>
          </a:xfrm>
          <a:solidFill>
            <a:srgbClr val="404040"/>
          </a:solidFill>
        </p:grpSpPr>
        <p:sp>
          <p:nvSpPr>
            <p:cNvPr id="1048649" name="Freeform 287"/>
            <p:cNvSpPr/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0" name="Freeform 288"/>
            <p:cNvSpPr/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1" name="Freeform 289"/>
            <p:cNvSpPr/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2" name="Freeform 290"/>
            <p:cNvSpPr/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3" name="Freeform 291"/>
            <p:cNvSpPr/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4" name="Freeform 292"/>
            <p:cNvSpPr/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5" name="Freeform 293"/>
            <p:cNvSpPr/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6" name="Freeform 294"/>
            <p:cNvSpPr/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7" name="Freeform 295"/>
            <p:cNvSpPr/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grpSp>
        <p:nvGrpSpPr>
          <p:cNvPr id="34" name="Group 152"/>
          <p:cNvGrpSpPr/>
          <p:nvPr/>
        </p:nvGrpSpPr>
        <p:grpSpPr>
          <a:xfrm>
            <a:off x="8367056" y="5361430"/>
            <a:ext cx="287338" cy="434975"/>
            <a:chOff x="4222750" y="2166938"/>
            <a:chExt cx="287338" cy="434975"/>
          </a:xfrm>
          <a:solidFill>
            <a:srgbClr val="404040"/>
          </a:solidFill>
        </p:grpSpPr>
        <p:sp>
          <p:nvSpPr>
            <p:cNvPr id="1048658" name="Freeform 270"/>
            <p:cNvSpPr/>
            <p:nvPr/>
          </p:nvSpPr>
          <p:spPr bwMode="auto">
            <a:xfrm>
              <a:off x="4252913" y="2197100"/>
              <a:ext cx="228600" cy="11113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59" name="Freeform 271"/>
            <p:cNvSpPr/>
            <p:nvPr/>
          </p:nvSpPr>
          <p:spPr bwMode="auto">
            <a:xfrm>
              <a:off x="4252913" y="2241550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8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8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8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0" name="Freeform 272"/>
            <p:cNvSpPr/>
            <p:nvPr/>
          </p:nvSpPr>
          <p:spPr bwMode="auto">
            <a:xfrm>
              <a:off x="4260850" y="228758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7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7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3"/>
                    <a:pt x="284" y="7"/>
                  </a:cubicBezTo>
                  <a:cubicBezTo>
                    <a:pt x="284" y="11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1" name="Freeform 273"/>
            <p:cNvSpPr/>
            <p:nvPr/>
          </p:nvSpPr>
          <p:spPr bwMode="auto">
            <a:xfrm>
              <a:off x="4292600" y="233203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8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8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4"/>
                    <a:pt x="198" y="8"/>
                  </a:cubicBezTo>
                  <a:cubicBezTo>
                    <a:pt x="198" y="12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2" name="Freeform 274"/>
            <p:cNvSpPr/>
            <p:nvPr/>
          </p:nvSpPr>
          <p:spPr bwMode="auto">
            <a:xfrm>
              <a:off x="4252913" y="2560638"/>
              <a:ext cx="228600" cy="12700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3" name="Freeform 275"/>
            <p:cNvSpPr/>
            <p:nvPr/>
          </p:nvSpPr>
          <p:spPr bwMode="auto">
            <a:xfrm>
              <a:off x="4252913" y="2516188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7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7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4" name="Freeform 276"/>
            <p:cNvSpPr/>
            <p:nvPr/>
          </p:nvSpPr>
          <p:spPr bwMode="auto">
            <a:xfrm>
              <a:off x="4260850" y="247173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8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8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4"/>
                    <a:pt x="284" y="8"/>
                  </a:cubicBezTo>
                  <a:cubicBezTo>
                    <a:pt x="284" y="12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5" name="Freeform 277"/>
            <p:cNvSpPr/>
            <p:nvPr/>
          </p:nvSpPr>
          <p:spPr bwMode="auto">
            <a:xfrm>
              <a:off x="4292600" y="242728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7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7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1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48666" name="Freeform 278"/>
            <p:cNvSpPr/>
            <p:nvPr/>
          </p:nvSpPr>
          <p:spPr bwMode="auto">
            <a:xfrm>
              <a:off x="4222750" y="2166938"/>
              <a:ext cx="287338" cy="434975"/>
            </a:xfrm>
            <a:custGeom>
              <a:avLst/>
              <a:gdLst>
                <a:gd name="T0" fmla="*/ 228 w 382"/>
                <a:gd name="T1" fmla="*/ 290 h 579"/>
                <a:gd name="T2" fmla="*/ 348 w 382"/>
                <a:gd name="T3" fmla="*/ 13 h 579"/>
                <a:gd name="T4" fmla="*/ 330 w 382"/>
                <a:gd name="T5" fmla="*/ 1 h 579"/>
                <a:gd name="T6" fmla="*/ 318 w 382"/>
                <a:gd name="T7" fmla="*/ 19 h 579"/>
                <a:gd name="T8" fmla="*/ 191 w 382"/>
                <a:gd name="T9" fmla="*/ 274 h 579"/>
                <a:gd name="T10" fmla="*/ 64 w 382"/>
                <a:gd name="T11" fmla="*/ 19 h 579"/>
                <a:gd name="T12" fmla="*/ 52 w 382"/>
                <a:gd name="T13" fmla="*/ 1 h 579"/>
                <a:gd name="T14" fmla="*/ 34 w 382"/>
                <a:gd name="T15" fmla="*/ 13 h 579"/>
                <a:gd name="T16" fmla="*/ 154 w 382"/>
                <a:gd name="T17" fmla="*/ 290 h 579"/>
                <a:gd name="T18" fmla="*/ 34 w 382"/>
                <a:gd name="T19" fmla="*/ 567 h 579"/>
                <a:gd name="T20" fmla="*/ 49 w 382"/>
                <a:gd name="T21" fmla="*/ 579 h 579"/>
                <a:gd name="T22" fmla="*/ 52 w 382"/>
                <a:gd name="T23" fmla="*/ 579 h 579"/>
                <a:gd name="T24" fmla="*/ 64 w 382"/>
                <a:gd name="T25" fmla="*/ 561 h 579"/>
                <a:gd name="T26" fmla="*/ 191 w 382"/>
                <a:gd name="T27" fmla="*/ 306 h 579"/>
                <a:gd name="T28" fmla="*/ 318 w 382"/>
                <a:gd name="T29" fmla="*/ 561 h 579"/>
                <a:gd name="T30" fmla="*/ 330 w 382"/>
                <a:gd name="T31" fmla="*/ 579 h 579"/>
                <a:gd name="T32" fmla="*/ 333 w 382"/>
                <a:gd name="T33" fmla="*/ 579 h 579"/>
                <a:gd name="T34" fmla="*/ 348 w 382"/>
                <a:gd name="T35" fmla="*/ 567 h 579"/>
                <a:gd name="T36" fmla="*/ 228 w 382"/>
                <a:gd name="T37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2" h="579">
                  <a:moveTo>
                    <a:pt x="228" y="290"/>
                  </a:moveTo>
                  <a:cubicBezTo>
                    <a:pt x="382" y="209"/>
                    <a:pt x="348" y="16"/>
                    <a:pt x="348" y="13"/>
                  </a:cubicBezTo>
                  <a:cubicBezTo>
                    <a:pt x="346" y="5"/>
                    <a:pt x="338" y="0"/>
                    <a:pt x="330" y="1"/>
                  </a:cubicBezTo>
                  <a:cubicBezTo>
                    <a:pt x="322" y="3"/>
                    <a:pt x="317" y="11"/>
                    <a:pt x="318" y="19"/>
                  </a:cubicBezTo>
                  <a:cubicBezTo>
                    <a:pt x="319" y="27"/>
                    <a:pt x="351" y="211"/>
                    <a:pt x="191" y="274"/>
                  </a:cubicBezTo>
                  <a:cubicBezTo>
                    <a:pt x="31" y="211"/>
                    <a:pt x="63" y="27"/>
                    <a:pt x="64" y="19"/>
                  </a:cubicBezTo>
                  <a:cubicBezTo>
                    <a:pt x="66" y="11"/>
                    <a:pt x="60" y="3"/>
                    <a:pt x="52" y="1"/>
                  </a:cubicBezTo>
                  <a:cubicBezTo>
                    <a:pt x="44" y="0"/>
                    <a:pt x="36" y="5"/>
                    <a:pt x="34" y="13"/>
                  </a:cubicBezTo>
                  <a:cubicBezTo>
                    <a:pt x="34" y="16"/>
                    <a:pt x="0" y="209"/>
                    <a:pt x="154" y="290"/>
                  </a:cubicBezTo>
                  <a:cubicBezTo>
                    <a:pt x="0" y="371"/>
                    <a:pt x="34" y="564"/>
                    <a:pt x="34" y="567"/>
                  </a:cubicBezTo>
                  <a:cubicBezTo>
                    <a:pt x="35" y="574"/>
                    <a:pt x="42" y="579"/>
                    <a:pt x="49" y="579"/>
                  </a:cubicBezTo>
                  <a:cubicBezTo>
                    <a:pt x="50" y="579"/>
                    <a:pt x="51" y="579"/>
                    <a:pt x="52" y="579"/>
                  </a:cubicBezTo>
                  <a:cubicBezTo>
                    <a:pt x="60" y="577"/>
                    <a:pt x="65" y="569"/>
                    <a:pt x="64" y="561"/>
                  </a:cubicBezTo>
                  <a:cubicBezTo>
                    <a:pt x="63" y="553"/>
                    <a:pt x="31" y="369"/>
                    <a:pt x="191" y="306"/>
                  </a:cubicBezTo>
                  <a:cubicBezTo>
                    <a:pt x="351" y="369"/>
                    <a:pt x="319" y="553"/>
                    <a:pt x="318" y="561"/>
                  </a:cubicBezTo>
                  <a:cubicBezTo>
                    <a:pt x="316" y="569"/>
                    <a:pt x="322" y="577"/>
                    <a:pt x="330" y="579"/>
                  </a:cubicBezTo>
                  <a:cubicBezTo>
                    <a:pt x="331" y="579"/>
                    <a:pt x="332" y="579"/>
                    <a:pt x="333" y="579"/>
                  </a:cubicBezTo>
                  <a:cubicBezTo>
                    <a:pt x="340" y="579"/>
                    <a:pt x="347" y="574"/>
                    <a:pt x="348" y="567"/>
                  </a:cubicBezTo>
                  <a:cubicBezTo>
                    <a:pt x="348" y="564"/>
                    <a:pt x="382" y="371"/>
                    <a:pt x="228" y="2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P spid="1048630" grpId="0" animBg="1"/>
      <p:bldP spid="1048631" grpId="0" animBg="1"/>
      <p:bldP spid="1048632" grpId="0" animBg="1"/>
      <p:bldP spid="10486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عنوان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3.Industrial production:</a:t>
            </a:r>
            <a:endParaRPr lang="ar-DZ"/>
          </a:p>
        </p:txBody>
      </p:sp>
      <p:sp>
        <p:nvSpPr>
          <p:cNvPr id="1048668" name="مربع نص 1048667"/>
          <p:cNvSpPr txBox="1"/>
          <p:nvPr/>
        </p:nvSpPr>
        <p:spPr>
          <a:xfrm>
            <a:off x="457199" y="1916429"/>
            <a:ext cx="7368389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rgbClr val="000000"/>
                </a:solidFill>
              </a:rPr>
              <a:t>The main industrial method of producing nitric acid is the </a:t>
            </a:r>
            <a:endParaRPr lang="ar-DZ" sz="2800">
              <a:solidFill>
                <a:srgbClr val="000000"/>
              </a:solidFill>
            </a:endParaRPr>
          </a:p>
          <a:p>
            <a:pPr algn="l"/>
            <a:r>
              <a:rPr lang="en-US" sz="2800">
                <a:solidFill>
                  <a:srgbClr val="000000"/>
                </a:solidFill>
              </a:rPr>
              <a:t>Ostwald Process, which involves the catalytic oxidation of ammonia (NH₃) to form nitrogen oxides (NO and NO₂), which are then absorbed in water to produce HNO₃.</a:t>
            </a:r>
            <a:endParaRPr lang="ar-DZ" sz="2800">
              <a:solidFill>
                <a:srgbClr val="000000"/>
              </a:solidFill>
            </a:endParaRPr>
          </a:p>
          <a:p>
            <a:pPr algn="l"/>
            <a:endParaRPr lang="ar-DZ" sz="2800">
              <a:solidFill>
                <a:srgbClr val="000000"/>
              </a:solidFill>
            </a:endParaRPr>
          </a:p>
        </p:txBody>
      </p:sp>
      <p:pic>
        <p:nvPicPr>
          <p:cNvPr id="2097163" name="صورة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013241" y="1699388"/>
            <a:ext cx="2340559" cy="324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4.Industrial and practical uses:</a:t>
            </a:r>
            <a:endParaRPr lang="id-ID" dirty="0"/>
          </a:p>
        </p:txBody>
      </p:sp>
      <p:sp>
        <p:nvSpPr>
          <p:cNvPr id="1048670" name="Freeform 5"/>
          <p:cNvSpPr/>
          <p:nvPr/>
        </p:nvSpPr>
        <p:spPr bwMode="auto">
          <a:xfrm>
            <a:off x="-542925" y="3494088"/>
            <a:ext cx="9899650" cy="773113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71" name="Freeform 6"/>
          <p:cNvSpPr/>
          <p:nvPr/>
        </p:nvSpPr>
        <p:spPr bwMode="auto">
          <a:xfrm>
            <a:off x="-452437" y="2576513"/>
            <a:ext cx="8667750" cy="1465263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72" name="Freeform 8"/>
          <p:cNvSpPr/>
          <p:nvPr/>
        </p:nvSpPr>
        <p:spPr bwMode="auto">
          <a:xfrm>
            <a:off x="-490537" y="2576513"/>
            <a:ext cx="6321425" cy="1465263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73" name="Freeform 10"/>
          <p:cNvSpPr/>
          <p:nvPr/>
        </p:nvSpPr>
        <p:spPr bwMode="auto">
          <a:xfrm>
            <a:off x="-1536700" y="2563813"/>
            <a:ext cx="4665663" cy="1465263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8674" name="Rectangle 13"/>
          <p:cNvSpPr/>
          <p:nvPr/>
        </p:nvSpPr>
        <p:spPr>
          <a:xfrm>
            <a:off x="9641138" y="3720928"/>
            <a:ext cx="2426641" cy="57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Laboratory reagent for </a:t>
            </a:r>
            <a:endParaRPr lang="id-ID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analysis and synthesi</a:t>
            </a:r>
            <a:r>
              <a:rPr lang="en-US" sz="1200" dirty="0">
                <a:solidFill>
                  <a:schemeClr val="tx2"/>
                </a:solidFill>
              </a:rPr>
              <a:t>s </a:t>
            </a:r>
            <a:endParaRPr lang="id-ID" sz="1200" dirty="0">
              <a:solidFill>
                <a:schemeClr val="tx2"/>
              </a:solidFill>
            </a:endParaRPr>
          </a:p>
        </p:txBody>
      </p:sp>
      <p:sp>
        <p:nvSpPr>
          <p:cNvPr id="1048675" name="Rectangle 15"/>
          <p:cNvSpPr/>
          <p:nvPr/>
        </p:nvSpPr>
        <p:spPr>
          <a:xfrm>
            <a:off x="6461081" y="1922306"/>
            <a:ext cx="2790322" cy="57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Fertilizer production</a:t>
            </a:r>
            <a:endParaRPr lang="id-ID" sz="1600" dirty="0">
              <a:solidFill>
                <a:schemeClr val="tx2"/>
              </a:solidFill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(ammonium nitrate)</a:t>
            </a:r>
            <a:endParaRPr lang="id-ID" sz="1600" dirty="0">
              <a:solidFill>
                <a:schemeClr val="tx2"/>
              </a:solidFill>
            </a:endParaRPr>
          </a:p>
        </p:txBody>
      </p:sp>
      <p:sp>
        <p:nvSpPr>
          <p:cNvPr id="1048676" name="Rectangle 19"/>
          <p:cNvSpPr/>
          <p:nvPr/>
        </p:nvSpPr>
        <p:spPr>
          <a:xfrm>
            <a:off x="4398121" y="1666240"/>
            <a:ext cx="2062959" cy="81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Manufacture of explosives</a:t>
            </a:r>
            <a:endParaRPr lang="id-ID" sz="1600" dirty="0">
              <a:solidFill>
                <a:schemeClr val="tx2"/>
              </a:solidFill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(TNT,nitroglycerin)</a:t>
            </a:r>
            <a:endParaRPr lang="id-ID" sz="1600" dirty="0">
              <a:solidFill>
                <a:schemeClr val="tx2"/>
              </a:solidFill>
            </a:endParaRPr>
          </a:p>
        </p:txBody>
      </p:sp>
      <p:sp>
        <p:nvSpPr>
          <p:cNvPr id="1048677" name="Rectangle 42"/>
          <p:cNvSpPr/>
          <p:nvPr/>
        </p:nvSpPr>
        <p:spPr>
          <a:xfrm>
            <a:off x="1705722" y="1912081"/>
            <a:ext cx="2062959" cy="81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Metal cleaning and etching </a:t>
            </a:r>
            <a:endParaRPr lang="id-ID" sz="1600" dirty="0">
              <a:solidFill>
                <a:schemeClr val="tx2"/>
              </a:solidFill>
            </a:endParaRPr>
          </a:p>
          <a:p>
            <a:pPr algn="ctr"/>
            <a:endParaRPr lang="id-ID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animBg="1"/>
      <p:bldP spid="1048671" grpId="0" animBg="1"/>
      <p:bldP spid="1048672" grpId="0" animBg="1"/>
      <p:bldP spid="1048673" grpId="0" animBg="1"/>
      <p:bldP spid="1048674" grpId="0"/>
      <p:bldP spid="1048675" grpId="0"/>
      <p:bldP spid="1048676" grpId="0"/>
      <p:bldP spid="10486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تمام لوحة المفاتيح العربية" b="1" dirty="0"/>
              <a:t>5.Safety and Handling Precautions</a:t>
            </a:r>
            <a:br>
              <a:rPr lang="en-US" altLang="تمام لوحة المفاتيح العربية" b="1" dirty="0"/>
            </a:br>
            <a:endParaRPr lang="id-ID" dirty="0"/>
          </a:p>
        </p:txBody>
      </p:sp>
      <p:sp>
        <p:nvSpPr>
          <p:cNvPr id="1048679" name="Cube 3"/>
          <p:cNvSpPr/>
          <p:nvPr/>
        </p:nvSpPr>
        <p:spPr>
          <a:xfrm>
            <a:off x="223366" y="3647757"/>
            <a:ext cx="3529722" cy="5188479"/>
          </a:xfrm>
          <a:prstGeom prst="cube">
            <a:avLst>
              <a:gd name="adj" fmla="val 87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0" name="Cube 4"/>
          <p:cNvSpPr/>
          <p:nvPr/>
        </p:nvSpPr>
        <p:spPr>
          <a:xfrm>
            <a:off x="3557614" y="3077318"/>
            <a:ext cx="3200771" cy="5583382"/>
          </a:xfrm>
          <a:prstGeom prst="cube">
            <a:avLst>
              <a:gd name="adj" fmla="val 44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1" name="Cube 5"/>
          <p:cNvSpPr/>
          <p:nvPr/>
        </p:nvSpPr>
        <p:spPr>
          <a:xfrm>
            <a:off x="6689118" y="2400747"/>
            <a:ext cx="2536010" cy="5084552"/>
          </a:xfrm>
          <a:prstGeom prst="cube">
            <a:avLst>
              <a:gd name="adj" fmla="val 44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2" name="Cube 6"/>
          <p:cNvSpPr/>
          <p:nvPr/>
        </p:nvSpPr>
        <p:spPr>
          <a:xfrm>
            <a:off x="9191370" y="1545900"/>
            <a:ext cx="2940180" cy="5904978"/>
          </a:xfrm>
          <a:prstGeom prst="cube">
            <a:avLst>
              <a:gd name="adj" fmla="val 44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31" name="Straight Connector 11"/>
          <p:cNvCxnSpPr>
            <a:cxnSpLocks/>
          </p:cNvCxnSpPr>
          <p:nvPr/>
        </p:nvCxnSpPr>
        <p:spPr>
          <a:xfrm>
            <a:off x="742348" y="4267449"/>
            <a:ext cx="21761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3" name="Rectangle 12"/>
          <p:cNvSpPr/>
          <p:nvPr/>
        </p:nvSpPr>
        <p:spPr>
          <a:xfrm>
            <a:off x="605679" y="4293530"/>
            <a:ext cx="2472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تمام لوحة المفاتيح العربية" sz="2000" dirty="0">
                <a:solidFill>
                  <a:schemeClr val="bg1"/>
                </a:solidFill>
              </a:rPr>
              <a:t>• Store in glass or compatible plastic containers, away from heat and direct sunlight.</a:t>
            </a:r>
            <a:endParaRPr lang="id-ID" sz="1200" dirty="0">
              <a:solidFill>
                <a:schemeClr val="bg1"/>
              </a:solidFill>
            </a:endParaRPr>
          </a:p>
          <a:p>
            <a:pPr algn="ctr"/>
            <a:endParaRPr lang="id-ID" sz="1200" dirty="0">
              <a:solidFill>
                <a:schemeClr val="bg1"/>
              </a:solidFill>
            </a:endParaRPr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3863865" y="3729919"/>
            <a:ext cx="2316258" cy="260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4" name="Rectangle 15"/>
          <p:cNvSpPr/>
          <p:nvPr/>
        </p:nvSpPr>
        <p:spPr>
          <a:xfrm>
            <a:off x="3646744" y="4012521"/>
            <a:ext cx="1921042" cy="148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تمام لوحة المفاتيح العربية" sz="2000" dirty="0">
                <a:solidFill>
                  <a:schemeClr val="bg1"/>
                </a:solidFill>
              </a:rPr>
              <a:t>• Avoid skin contact and inhalation of vapors.</a:t>
            </a:r>
            <a:endParaRPr lang="id-ID" sz="1200" dirty="0">
              <a:solidFill>
                <a:schemeClr val="bg1"/>
              </a:solidFill>
            </a:endParaRPr>
          </a:p>
          <a:p>
            <a:pPr algn="ctr"/>
            <a:endParaRPr lang="id-ID" sz="1200" dirty="0">
              <a:solidFill>
                <a:schemeClr val="bg1"/>
              </a:solidFill>
            </a:endParaRPr>
          </a:p>
        </p:txBody>
      </p:sp>
      <p:cxnSp>
        <p:nvCxnSpPr>
          <p:cNvPr id="3145733" name="Straight Connector 17"/>
          <p:cNvCxnSpPr>
            <a:cxnSpLocks/>
          </p:cNvCxnSpPr>
          <p:nvPr/>
        </p:nvCxnSpPr>
        <p:spPr>
          <a:xfrm>
            <a:off x="6836322" y="3006238"/>
            <a:ext cx="2043760" cy="2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5" name="Rectangle 18"/>
          <p:cNvSpPr/>
          <p:nvPr/>
        </p:nvSpPr>
        <p:spPr>
          <a:xfrm>
            <a:off x="6672813" y="3141896"/>
            <a:ext cx="1921042" cy="14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تمام لوحة المفاتيح العربية" sz="2000" dirty="0">
                <a:solidFill>
                  <a:schemeClr val="bg1"/>
                </a:solidFill>
              </a:rPr>
              <a:t>• Work in a well-ventilated area or under a fume hood.</a:t>
            </a:r>
            <a:endParaRPr lang="id-ID" sz="1200" dirty="0">
              <a:solidFill>
                <a:schemeClr val="bg1"/>
              </a:solidFill>
            </a:endParaRPr>
          </a:p>
          <a:p>
            <a:pPr algn="ctr"/>
            <a:endParaRPr lang="id-ID" sz="1200" dirty="0">
              <a:solidFill>
                <a:schemeClr val="bg1"/>
              </a:solidFill>
            </a:endParaRPr>
          </a:p>
        </p:txBody>
      </p:sp>
      <p:cxnSp>
        <p:nvCxnSpPr>
          <p:cNvPr id="3145734" name="Straight Connector 20"/>
          <p:cNvCxnSpPr>
            <a:cxnSpLocks/>
          </p:cNvCxnSpPr>
          <p:nvPr/>
        </p:nvCxnSpPr>
        <p:spPr>
          <a:xfrm>
            <a:off x="9488513" y="2065055"/>
            <a:ext cx="1900419" cy="134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6" name="Rectangle 21"/>
          <p:cNvSpPr/>
          <p:nvPr/>
        </p:nvSpPr>
        <p:spPr>
          <a:xfrm>
            <a:off x="9279797" y="2330968"/>
            <a:ext cx="2250088" cy="192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تمام لوحة المفاتيح العربية" sz="2000" dirty="0">
                <a:solidFill>
                  <a:schemeClr val="bg1"/>
                </a:solidFill>
              </a:rPr>
              <a:t>• Always wear gloves, goggles, and a lab coat when handling HNO₃.</a:t>
            </a:r>
            <a:endParaRPr lang="id-ID" sz="2000" dirty="0">
              <a:solidFill>
                <a:schemeClr val="bg1"/>
              </a:solidFill>
            </a:endParaRPr>
          </a:p>
          <a:p>
            <a:pPr algn="ctr"/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2097164" name="صورة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994">
            <a:off x="284248" y="1464624"/>
            <a:ext cx="3092364" cy="182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 animBg="1"/>
      <p:bldP spid="1048680" grpId="0" animBg="1"/>
      <p:bldP spid="1048681" grpId="0" animBg="1"/>
      <p:bldP spid="1048682" grpId="0" animBg="1"/>
      <p:bldP spid="1048683" grpId="0"/>
      <p:bldP spid="1048684" grpId="0"/>
      <p:bldP spid="1048685" grpId="0"/>
      <p:bldP spid="10486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تمام لوحة المفاتيح العربية" b="1" dirty="0"/>
              <a:t>6. Transport and Storage</a:t>
            </a:r>
            <a:endParaRPr lang="id-ID" dirty="0"/>
          </a:p>
        </p:txBody>
      </p:sp>
      <p:sp>
        <p:nvSpPr>
          <p:cNvPr id="1048688" name="Oval 2"/>
          <p:cNvSpPr/>
          <p:nvPr/>
        </p:nvSpPr>
        <p:spPr>
          <a:xfrm>
            <a:off x="1797781" y="1870371"/>
            <a:ext cx="2894783" cy="2811146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689" name="Oval 3"/>
          <p:cNvSpPr/>
          <p:nvPr/>
        </p:nvSpPr>
        <p:spPr>
          <a:xfrm>
            <a:off x="4164521" y="1685633"/>
            <a:ext cx="3140892" cy="3152113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48690" name="Oval 4"/>
          <p:cNvSpPr/>
          <p:nvPr/>
        </p:nvSpPr>
        <p:spPr>
          <a:xfrm>
            <a:off x="6629015" y="1466339"/>
            <a:ext cx="3418533" cy="3411867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691" name="Content Placeholder 19"/>
          <p:cNvSpPr txBox="1"/>
          <p:nvPr/>
        </p:nvSpPr>
        <p:spPr>
          <a:xfrm>
            <a:off x="4271446" y="4949798"/>
            <a:ext cx="3158700" cy="823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تمام لوحة المفاتيح العربية" sz="1800" dirty="0">
                <a:solidFill>
                  <a:schemeClr val="tx2"/>
                </a:solidFill>
              </a:rPr>
              <a:t>• Avoid exposure to extreme temperatures.</a:t>
            </a:r>
            <a:endParaRPr lang="id-ID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d-ID" sz="1200" dirty="0">
              <a:solidFill>
                <a:schemeClr val="tx2"/>
              </a:solidFill>
            </a:endParaRPr>
          </a:p>
        </p:txBody>
      </p:sp>
      <p:sp>
        <p:nvSpPr>
          <p:cNvPr id="1048692" name="Content Placeholder 19"/>
          <p:cNvSpPr txBox="1"/>
          <p:nvPr/>
        </p:nvSpPr>
        <p:spPr>
          <a:xfrm>
            <a:off x="7526382" y="5019070"/>
            <a:ext cx="2708378" cy="106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تمام لوحة المفاتيح العربية" sz="1800" dirty="0">
                <a:solidFill>
                  <a:schemeClr val="tx2"/>
                </a:solidFill>
              </a:rPr>
              <a:t>• Transport in corrosion-resistant containers, clearly labeled as 'Corrosive Material'.</a:t>
            </a:r>
            <a:endParaRPr lang="id-ID" sz="1200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id-ID" sz="1200" dirty="0">
              <a:solidFill>
                <a:schemeClr val="tx2"/>
              </a:solidFill>
            </a:endParaRPr>
          </a:p>
        </p:txBody>
      </p:sp>
      <p:sp>
        <p:nvSpPr>
          <p:cNvPr id="1048693" name="Content Placeholder 19"/>
          <p:cNvSpPr txBox="1"/>
          <p:nvPr/>
        </p:nvSpPr>
        <p:spPr>
          <a:xfrm>
            <a:off x="1894680" y="5019070"/>
            <a:ext cx="2029769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تمام لوحة المفاتيح العربية" sz="1800" dirty="0">
                <a:solidFill>
                  <a:schemeClr val="tx2"/>
                </a:solidFill>
              </a:rPr>
              <a:t>• Keep away from flammable or organic materials.</a:t>
            </a:r>
            <a:endParaRPr lang="id-ID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d-ID" sz="1200" dirty="0">
              <a:solidFill>
                <a:schemeClr val="tx2"/>
              </a:solidFill>
            </a:endParaRPr>
          </a:p>
        </p:txBody>
      </p:sp>
      <p:grpSp>
        <p:nvGrpSpPr>
          <p:cNvPr id="39" name="Group 17"/>
          <p:cNvGrpSpPr/>
          <p:nvPr/>
        </p:nvGrpSpPr>
        <p:grpSpPr>
          <a:xfrm>
            <a:off x="7978616" y="2578744"/>
            <a:ext cx="901955" cy="1187056"/>
            <a:chOff x="5081588" y="1744663"/>
            <a:chExt cx="552450" cy="727075"/>
          </a:xfrm>
          <a:solidFill>
            <a:schemeClr val="bg1"/>
          </a:solidFill>
        </p:grpSpPr>
        <p:sp>
          <p:nvSpPr>
            <p:cNvPr id="1048694" name="Freeform 18"/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695" name="Rectangle 19"/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696" name="Rectangle 20"/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697" name="Rectangle 21"/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48698" name="Freeform 33"/>
          <p:cNvSpPr>
            <a:spLocks noEditPoints="1"/>
          </p:cNvSpPr>
          <p:nvPr/>
        </p:nvSpPr>
        <p:spPr bwMode="auto">
          <a:xfrm rot="2210994">
            <a:off x="5387358" y="2874201"/>
            <a:ext cx="801177" cy="1719279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0" name="Group 31"/>
          <p:cNvGrpSpPr/>
          <p:nvPr/>
        </p:nvGrpSpPr>
        <p:grpSpPr>
          <a:xfrm>
            <a:off x="2490851" y="2829662"/>
            <a:ext cx="1780594" cy="1411786"/>
            <a:chOff x="3730625" y="5064125"/>
            <a:chExt cx="712788" cy="565151"/>
          </a:xfrm>
          <a:solidFill>
            <a:schemeClr val="bg1"/>
          </a:solidFill>
        </p:grpSpPr>
        <p:sp>
          <p:nvSpPr>
            <p:cNvPr id="1048699" name="Freeform 333"/>
            <p:cNvSpPr>
              <a:spLocks noEditPoints="1"/>
            </p:cNvSpPr>
            <p:nvPr/>
          </p:nvSpPr>
          <p:spPr bwMode="auto">
            <a:xfrm>
              <a:off x="3730625" y="519271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700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701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702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703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8704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pic>
        <p:nvPicPr>
          <p:cNvPr id="2097165" name="صورة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348922">
            <a:off x="9775604" y="3574842"/>
            <a:ext cx="2423705" cy="1959691"/>
          </a:xfrm>
          <a:prstGeom prst="rect">
            <a:avLst/>
          </a:prstGeom>
        </p:spPr>
      </p:pic>
      <p:pic>
        <p:nvPicPr>
          <p:cNvPr id="2097166" name="صورة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93253">
            <a:off x="64292" y="1384008"/>
            <a:ext cx="1494859" cy="297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 animBg="1"/>
      <p:bldP spid="1048689" grpId="0" animBg="1"/>
      <p:bldP spid="1048690" grpId="0" animBg="1"/>
      <p:bldP spid="1048691" grpId="0"/>
      <p:bldP spid="1048692" grpId="0"/>
      <p:bldP spid="1048693" grpId="0"/>
      <p:bldP spid="104869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2.Physical and Chemical Properties </vt:lpstr>
      <vt:lpstr>3.Industrial production:</vt:lpstr>
      <vt:lpstr>4.Industrial and practical uses:</vt:lpstr>
      <vt:lpstr>5.Safety and Handling Precautions </vt:lpstr>
      <vt:lpstr>6. Transport and Storage</vt:lpstr>
      <vt:lpstr>7. Environmental Impact </vt:lpstr>
      <vt:lpstr>8. Conclusion</vt:lpstr>
      <vt:lpstr>9. References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Asm a</cp:lastModifiedBy>
  <cp:revision>1</cp:revision>
  <dcterms:created xsi:type="dcterms:W3CDTF">2015-12-22T05:33:00Z</dcterms:created>
  <dcterms:modified xsi:type="dcterms:W3CDTF">2025-12-01T21:40:04Z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7f92e16c05da41eaaafbdac551a99d06</vt:lpwstr>
  </property>
</Properties>
</file>