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30279975" cy="42808525"/>
  <p:notesSz cx="6858000" cy="9144000"/>
  <p:defaultTextStyle>
    <a:defPPr>
      <a:defRPr lang="fr-FR"/>
    </a:defPPr>
    <a:lvl1pPr marL="0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FF66"/>
    <a:srgbClr val="6699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41" autoAdjust="0"/>
    <p:restoredTop sz="94669" autoAdjust="0"/>
  </p:normalViewPr>
  <p:slideViewPr>
    <p:cSldViewPr>
      <p:cViewPr>
        <p:scale>
          <a:sx n="33" d="100"/>
          <a:sy n="33" d="100"/>
        </p:scale>
        <p:origin x="-1554" y="4896"/>
      </p:cViewPr>
      <p:guideLst>
        <p:guide orient="horz" pos="13483"/>
        <p:guide pos="95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913B3-F902-451F-AB77-24EEBA509661}" type="datetimeFigureOut">
              <a:rPr lang="fr-FR" smtClean="0"/>
              <a:t>29/04/2024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9340C7-7F0A-42C1-A798-722C9C2BACC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2295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76431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16150" y="685800"/>
            <a:ext cx="24257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9340C7-7F0A-42C1-A798-722C9C2BACC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4031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4137816"/>
            <a:ext cx="30279975" cy="18670709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30279975" cy="2413781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16556069"/>
            <a:ext cx="30279975" cy="1426950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9988656"/>
            <a:ext cx="30279975" cy="31868569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80411" y="31538644"/>
            <a:ext cx="18666724" cy="5506301"/>
          </a:xfrm>
        </p:spPr>
        <p:txBody>
          <a:bodyPr>
            <a:normAutofit/>
          </a:bodyPr>
          <a:lstStyle>
            <a:lvl1pPr marL="0" indent="0" algn="l">
              <a:buNone/>
              <a:defRPr sz="10000">
                <a:solidFill>
                  <a:schemeClr val="tx2"/>
                </a:solidFill>
              </a:defRPr>
            </a:lvl1pPr>
            <a:lvl2pPr marL="2088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7387" y="19552163"/>
            <a:ext cx="23760876" cy="11193181"/>
          </a:xfrm>
          <a:effectLst/>
        </p:spPr>
        <p:txBody>
          <a:bodyPr>
            <a:noAutofit/>
          </a:bodyPr>
          <a:lstStyle>
            <a:lvl1pPr marL="2923501" indent="-2088215" algn="l">
              <a:defRPr sz="24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08328" y="4566236"/>
            <a:ext cx="21195983" cy="2168965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20622" y="2350271"/>
            <a:ext cx="6812994" cy="32698391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7663" y="4566240"/>
            <a:ext cx="15991983" cy="305535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3784997" y="4566243"/>
            <a:ext cx="21195983" cy="216896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4137816"/>
            <a:ext cx="30279975" cy="18670709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0279975" cy="2413781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6556069"/>
            <a:ext cx="30279975" cy="1426950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9988656"/>
            <a:ext cx="30279975" cy="31868569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2840" y="13561950"/>
            <a:ext cx="19758366" cy="15126840"/>
          </a:xfrm>
          <a:effectLst/>
        </p:spPr>
        <p:txBody>
          <a:bodyPr anchor="b"/>
          <a:lstStyle>
            <a:lvl1pPr algn="r">
              <a:defRPr sz="210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7219" y="28760681"/>
            <a:ext cx="19771042" cy="5215050"/>
          </a:xfrm>
        </p:spPr>
        <p:txBody>
          <a:bodyPr anchor="t"/>
          <a:lstStyle>
            <a:lvl1pPr marL="0" indent="0" algn="r">
              <a:buNone/>
              <a:defRPr sz="9100">
                <a:solidFill>
                  <a:schemeClr val="tx2"/>
                </a:solidFill>
              </a:defRPr>
            </a:lvl1pPr>
            <a:lvl2pPr marL="2088215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431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464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86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29/04/2024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784993" y="4566236"/>
            <a:ext cx="11082471" cy="216896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15382227" y="4566243"/>
            <a:ext cx="11082471" cy="2168965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84997" y="4566243"/>
            <a:ext cx="11082471" cy="3993477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110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9526" y="8741023"/>
            <a:ext cx="11082471" cy="17123410"/>
          </a:xfrm>
        </p:spPr>
        <p:txBody>
          <a:bodyPr>
            <a:normAutofit/>
          </a:bodyPr>
          <a:lstStyle>
            <a:lvl1pPr>
              <a:defRPr sz="8200"/>
            </a:lvl1pPr>
            <a:lvl2pPr>
              <a:defRPr sz="8200"/>
            </a:lvl2pPr>
            <a:lvl3pPr>
              <a:defRPr sz="73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89347" y="4566243"/>
            <a:ext cx="11082471" cy="3993477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110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marL="0" lvl="0" indent="0" algn="ctr" defTabSz="4176431" rtl="0" eaLnBrk="1" latinLnBrk="0" hangingPunct="1">
              <a:spcBef>
                <a:spcPct val="20000"/>
              </a:spcBef>
              <a:spcAft>
                <a:spcPts val="137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81807" y="8732939"/>
            <a:ext cx="11082471" cy="17123410"/>
          </a:xfrm>
        </p:spPr>
        <p:txBody>
          <a:bodyPr>
            <a:normAutofit/>
          </a:bodyPr>
          <a:lstStyle>
            <a:lvl1pPr>
              <a:defRPr sz="8200"/>
            </a:lvl1pPr>
            <a:lvl2pPr>
              <a:defRPr sz="8200"/>
            </a:lvl2pPr>
            <a:lvl3pPr>
              <a:defRPr sz="73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29/04/2024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29/04/2024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29/04/2024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8630" y="13793861"/>
            <a:ext cx="12040744" cy="7855676"/>
          </a:xfrm>
          <a:effectLst/>
        </p:spPr>
        <p:txBody>
          <a:bodyPr anchor="b">
            <a:noAutofit/>
          </a:bodyPr>
          <a:lstStyle>
            <a:lvl1pPr marL="1044108" indent="-1044108" algn="l">
              <a:defRPr sz="1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11235" y="4566243"/>
            <a:ext cx="13302410" cy="30553539"/>
          </a:xfrm>
        </p:spPr>
        <p:txBody>
          <a:bodyPr anchor="ctr"/>
          <a:lstStyle>
            <a:lvl1pPr>
              <a:defRPr sz="10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64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62351" y="21833733"/>
            <a:ext cx="11221406" cy="13355149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29/04/2024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4137816"/>
            <a:ext cx="30279975" cy="18670709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30279975" cy="2413781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6556069"/>
            <a:ext cx="30279975" cy="1426950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9988656"/>
            <a:ext cx="30279975" cy="31868569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19355" y="7134754"/>
            <a:ext cx="13625989" cy="19524171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9100"/>
            </a:lvl1pPr>
            <a:lvl2pPr marL="2088215" indent="0">
              <a:buNone/>
              <a:defRPr sz="12800"/>
            </a:lvl2pPr>
            <a:lvl3pPr marL="4176431" indent="0">
              <a:buNone/>
              <a:defRPr sz="11000"/>
            </a:lvl3pPr>
            <a:lvl4pPr marL="6264646" indent="0">
              <a:buNone/>
              <a:defRPr sz="9100"/>
            </a:lvl4pPr>
            <a:lvl5pPr marL="8352861" indent="0">
              <a:buNone/>
              <a:defRPr sz="9100"/>
            </a:lvl5pPr>
            <a:lvl6pPr marL="10441076" indent="0">
              <a:buNone/>
              <a:defRPr sz="9100"/>
            </a:lvl6pPr>
            <a:lvl7pPr marL="12529292" indent="0">
              <a:buNone/>
              <a:defRPr sz="9100"/>
            </a:lvl7pPr>
            <a:lvl8pPr marL="14617507" indent="0">
              <a:buNone/>
              <a:defRPr sz="9100"/>
            </a:lvl8pPr>
            <a:lvl9pPr marL="16705722" indent="0">
              <a:buNone/>
              <a:defRPr sz="91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07086" y="6307585"/>
            <a:ext cx="12232905" cy="13501851"/>
          </a:xfrm>
        </p:spPr>
        <p:txBody>
          <a:bodyPr anchor="b"/>
          <a:lstStyle>
            <a:lvl1pPr marL="835286" indent="-835286">
              <a:buFont typeface="Georgia" pitchFamily="18" charset="0"/>
              <a:buChar char="*"/>
              <a:defRPr sz="73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29/04/2024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8318" y="27867495"/>
            <a:ext cx="21138820" cy="7134754"/>
          </a:xfrm>
        </p:spPr>
        <p:txBody>
          <a:bodyPr anchor="b">
            <a:noAutofit/>
          </a:bodyPr>
          <a:lstStyle>
            <a:lvl1pPr algn="l">
              <a:defRPr sz="21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1868569"/>
            <a:ext cx="30279975" cy="10939956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30279975" cy="3186856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3522242"/>
            <a:ext cx="30279975" cy="1426950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9988656"/>
            <a:ext cx="30279975" cy="31868569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17643" tIns="208822" rIns="417643" bIns="208822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38403" y="27291640"/>
            <a:ext cx="21565909" cy="7134754"/>
          </a:xfrm>
          <a:prstGeom prst="rect">
            <a:avLst/>
          </a:prstGeom>
          <a:effectLst/>
        </p:spPr>
        <p:txBody>
          <a:bodyPr vert="horz" lIns="417643" tIns="208822" rIns="417643" bIns="208822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84997" y="4570862"/>
            <a:ext cx="21195983" cy="21689653"/>
          </a:xfrm>
          <a:prstGeom prst="rect">
            <a:avLst/>
          </a:prstGeom>
        </p:spPr>
        <p:txBody>
          <a:bodyPr vert="horz" lIns="417643" tIns="208822" rIns="417643" bIns="20882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438983" y="38527675"/>
            <a:ext cx="8326993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r">
              <a:defRPr sz="5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29/04/2024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3997" y="38527675"/>
            <a:ext cx="11102661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l">
              <a:defRPr sz="5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616656" y="38527675"/>
            <a:ext cx="6055995" cy="2279158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ctr">
              <a:defRPr sz="5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‹#›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1461751" indent="-1461751" algn="r" defTabSz="4176431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210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044108" indent="-835286" algn="l" defTabSz="4176431" rtl="0" eaLnBrk="1" latinLnBrk="0" hangingPunct="1">
        <a:spcBef>
          <a:spcPct val="20000"/>
        </a:spcBef>
        <a:spcAft>
          <a:spcPts val="137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0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505858" indent="-835286" algn="l" defTabSz="4176431" rtl="0" eaLnBrk="1" latinLnBrk="0" hangingPunct="1">
        <a:spcBef>
          <a:spcPct val="20000"/>
        </a:spcBef>
        <a:spcAft>
          <a:spcPts val="137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9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3758788" indent="-835286" algn="l" defTabSz="4176431" rtl="0" eaLnBrk="1" latinLnBrk="0" hangingPunct="1">
        <a:spcBef>
          <a:spcPct val="20000"/>
        </a:spcBef>
        <a:spcAft>
          <a:spcPts val="137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8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011717" indent="-835286" algn="l" defTabSz="4176431" rtl="0" eaLnBrk="1" latinLnBrk="0" hangingPunct="1">
        <a:spcBef>
          <a:spcPct val="20000"/>
        </a:spcBef>
        <a:spcAft>
          <a:spcPts val="137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7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348174" indent="-835286" algn="l" defTabSz="4176431" rtl="0" eaLnBrk="1" latinLnBrk="0" hangingPunct="1">
        <a:spcBef>
          <a:spcPct val="20000"/>
        </a:spcBef>
        <a:spcAft>
          <a:spcPts val="137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6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7601104" indent="-835286" algn="l" defTabSz="4176431" rtl="0" eaLnBrk="1" latinLnBrk="0" hangingPunct="1">
        <a:spcBef>
          <a:spcPct val="20000"/>
        </a:spcBef>
        <a:spcAft>
          <a:spcPts val="137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6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8979326" indent="-835286" algn="l" defTabSz="4176431" rtl="0" eaLnBrk="1" latinLnBrk="0" hangingPunct="1">
        <a:spcBef>
          <a:spcPct val="20000"/>
        </a:spcBef>
        <a:spcAft>
          <a:spcPts val="137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6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0441076" indent="-835286" algn="l" defTabSz="4176431" rtl="0" eaLnBrk="1" latinLnBrk="0" hangingPunct="1">
        <a:spcBef>
          <a:spcPct val="20000"/>
        </a:spcBef>
        <a:spcAft>
          <a:spcPts val="137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6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1819298" indent="-835286" algn="l" defTabSz="4176431" rtl="0" eaLnBrk="1" latinLnBrk="0" hangingPunct="1">
        <a:spcBef>
          <a:spcPct val="20000"/>
        </a:spcBef>
        <a:spcAft>
          <a:spcPts val="137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6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215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43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64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861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1076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29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507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722" algn="l" defTabSz="4176431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jpe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" Type="http://schemas.openxmlformats.org/officeDocument/2006/relationships/image" Target="../media/image1.jpeg"/><Relationship Id="rId21" Type="http://schemas.openxmlformats.org/officeDocument/2006/relationships/image" Target="../media/image17.png"/><Relationship Id="rId34" Type="http://schemas.openxmlformats.org/officeDocument/2006/relationships/image" Target="../media/image29.png"/><Relationship Id="rId7" Type="http://schemas.openxmlformats.org/officeDocument/2006/relationships/image" Target="../media/image4.png"/><Relationship Id="rId12" Type="http://schemas.openxmlformats.org/officeDocument/2006/relationships/image" Target="../media/image9.jpe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3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6" Type="http://schemas.microsoft.com/office/2007/relationships/hdphoto" Target="../media/hdphoto2.wdp"/><Relationship Id="rId20" Type="http://schemas.openxmlformats.org/officeDocument/2006/relationships/image" Target="../media/image16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jpeg"/><Relationship Id="rId24" Type="http://schemas.openxmlformats.org/officeDocument/2006/relationships/image" Target="../media/image20.png"/><Relationship Id="rId32" Type="http://schemas.openxmlformats.org/officeDocument/2006/relationships/image" Target="../media/image27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23" Type="http://schemas.openxmlformats.org/officeDocument/2006/relationships/image" Target="../media/image19.png"/><Relationship Id="rId28" Type="http://schemas.openxmlformats.org/officeDocument/2006/relationships/image" Target="../media/image23.png"/><Relationship Id="rId10" Type="http://schemas.openxmlformats.org/officeDocument/2006/relationships/image" Target="../media/image7.png"/><Relationship Id="rId19" Type="http://schemas.openxmlformats.org/officeDocument/2006/relationships/image" Target="../media/image15.png"/><Relationship Id="rId31" Type="http://schemas.openxmlformats.org/officeDocument/2006/relationships/image" Target="../media/image26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8.png"/><Relationship Id="rId27" Type="http://schemas.microsoft.com/office/2007/relationships/hdphoto" Target="../media/hdphoto3.wdp"/><Relationship Id="rId30" Type="http://schemas.openxmlformats.org/officeDocument/2006/relationships/image" Target="../media/image25.png"/><Relationship Id="rId35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404501" y="306202"/>
            <a:ext cx="140495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DZ" sz="4000" dirty="0" smtClean="0">
                <a:latin typeface="Times New Roman" pitchFamily="18" charset="0"/>
                <a:cs typeface="Times New Roman" pitchFamily="18" charset="0"/>
              </a:rPr>
              <a:t>وزارة التعليم العالي و البحث العلمي</a:t>
            </a:r>
          </a:p>
          <a:p>
            <a:pPr algn="ctr"/>
            <a:r>
              <a:rPr lang="ar-DZ" sz="4000" dirty="0" smtClean="0">
                <a:latin typeface="Times New Roman" pitchFamily="18" charset="0"/>
                <a:cs typeface="Times New Roman" pitchFamily="18" charset="0"/>
              </a:rPr>
              <a:t>المزكز الجامعي عبد الحفيظ بوالصوف – ميلة -</a:t>
            </a:r>
          </a:p>
          <a:p>
            <a:pPr algn="ctr"/>
            <a:r>
              <a:rPr lang="ar-DZ" sz="4000" dirty="0" smtClean="0">
                <a:latin typeface="Times New Roman" pitchFamily="18" charset="0"/>
                <a:cs typeface="Times New Roman" pitchFamily="18" charset="0"/>
              </a:rPr>
              <a:t>معهد العلوم و التكنولوجيا</a:t>
            </a:r>
          </a:p>
          <a:p>
            <a:pPr algn="ctr"/>
            <a:endParaRPr lang="fr-FR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LOGO FINAL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0190" y="765495"/>
            <a:ext cx="3528391" cy="4287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 descr="LOGO FINAL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459" y="749940"/>
            <a:ext cx="3528392" cy="4287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AutoShape 9" descr="Vecteur Stock Barrage poids en terre compactée (homogène) | Adobe 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3" name="Footer Placeholder 4"/>
          <p:cNvSpPr txBox="1">
            <a:spLocks/>
          </p:cNvSpPr>
          <p:nvPr/>
        </p:nvSpPr>
        <p:spPr>
          <a:xfrm>
            <a:off x="8393264" y="3525747"/>
            <a:ext cx="14584358" cy="1512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DZ" sz="3600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ymbol" pitchFamily="18" charset="2"/>
                <a:ea typeface="Segoe UI Symbol" pitchFamily="34" charset="0"/>
              </a:rPr>
              <a:t>الأبواب المفتوحة على المركز الجامعي - ميلة</a:t>
            </a:r>
            <a:endParaRPr lang="fr-BE" sz="3600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ymbol" pitchFamily="18" charset="2"/>
              <a:ea typeface="Segoe UI Symbo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795171" y="6741720"/>
            <a:ext cx="16469962" cy="132343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rtl="1"/>
            <a:r>
              <a:rPr lang="ar-DZ" sz="8000" b="1" cap="all" dirty="0" smtClean="0">
                <a:ln w="0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 تخصص الري        </a:t>
            </a:r>
            <a:r>
              <a:rPr lang="fr-FR" sz="8000" b="1" cap="all" dirty="0" smtClean="0">
                <a:ln w="0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 HYDRAULIQUE</a:t>
            </a:r>
            <a:r>
              <a:rPr lang="ar-DZ" sz="8000" b="1" cap="all" dirty="0" smtClean="0">
                <a:ln w="0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    </a:t>
            </a:r>
            <a:endParaRPr lang="fr-FR" sz="8000" b="1" cap="all" dirty="0">
              <a:ln w="0">
                <a:solidFill>
                  <a:srgbClr val="FF0000"/>
                </a:solidFill>
              </a:ln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962523" y="8946878"/>
            <a:ext cx="26561254" cy="67403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just" rtl="1"/>
            <a:r>
              <a:rPr lang="ar-DZ" sz="4000" b="1" dirty="0" smtClean="0">
                <a:ln w="50800">
                  <a:noFill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التعريف بالتخصص</a:t>
            </a:r>
            <a:r>
              <a:rPr lang="ar-DZ" sz="4000" b="1" dirty="0" smtClean="0">
                <a:ln w="50800">
                  <a:noFill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fr-FR" sz="4000" b="1" dirty="0" smtClean="0">
              <a:ln w="50800">
                <a:noFill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>
              <a:lnSpc>
                <a:spcPct val="150000"/>
              </a:lnSpc>
            </a:pPr>
            <a:r>
              <a:rPr lang="ar-DZ" sz="2800" b="1" dirty="0">
                <a:latin typeface="Times New Roman" pitchFamily="18" charset="0"/>
                <a:cs typeface="Times New Roman" pitchFamily="18" charset="0"/>
              </a:rPr>
              <a:t> تخصص الري والهيدروليك هو فرع من الهندسة يتعامل بشكل أساسي مع تطبيقات إدارة و تسيير المياه و أنظمتها، خاصة في مجالات الزراعة والحفاظ على الموارد المائية</a:t>
            </a:r>
            <a:r>
              <a:rPr lang="ar-DZ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DZ" sz="2800" b="1" dirty="0" smtClean="0">
                <a:latin typeface="Times New Roman" pitchFamily="18" charset="0"/>
                <a:cs typeface="Times New Roman" pitchFamily="18" charset="0"/>
              </a:rPr>
              <a:t>هذا </a:t>
            </a:r>
            <a:r>
              <a:rPr lang="ar-DZ" sz="2800" b="1" dirty="0">
                <a:latin typeface="Times New Roman" pitchFamily="18" charset="0"/>
                <a:cs typeface="Times New Roman" pitchFamily="18" charset="0"/>
              </a:rPr>
              <a:t>التخصص يجمع بين مبادئ الهيدروليك، الهندسة المدنية، وعلوم المياه لتطوير وإدارة طرق استخدام المياه في شتى المجالات بكفاءة وفعالية 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  <a:p>
            <a:pPr algn="just" rtl="1">
              <a:lnSpc>
                <a:spcPct val="150000"/>
              </a:lnSpc>
            </a:pPr>
            <a:r>
              <a:rPr lang="ar-DZ" sz="2800" b="1" dirty="0">
                <a:latin typeface="Times New Roman" pitchFamily="18" charset="0"/>
                <a:cs typeface="Times New Roman" pitchFamily="18" charset="0"/>
              </a:rPr>
              <a:t>يشتمل تخصص الهيدروليك على :</a:t>
            </a:r>
          </a:p>
          <a:p>
            <a:pPr algn="just" rtl="1">
              <a:lnSpc>
                <a:spcPct val="150000"/>
              </a:lnSpc>
            </a:pPr>
            <a:endParaRPr lang="ar-DZ" sz="2800" b="1" dirty="0" smtClean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 smtClean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 smtClean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 smtClean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fr-FR" sz="2800" b="1" dirty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962523" y="16219686"/>
            <a:ext cx="26554034" cy="136960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just" rtl="1"/>
            <a:r>
              <a:rPr lang="ar-DZ" sz="4000" b="1" dirty="0">
                <a:ln w="50800">
                  <a:noFill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الهدف من</a:t>
            </a:r>
            <a:r>
              <a:rPr lang="ar-DZ" sz="4000" b="1" dirty="0">
                <a:ln w="50800">
                  <a:noFill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ه</a:t>
            </a:r>
            <a:r>
              <a:rPr lang="ar-DZ" sz="4000" b="1" dirty="0" smtClean="0">
                <a:ln w="50800">
                  <a:noFill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fr-FR" sz="4000" b="1" dirty="0" smtClean="0">
              <a:ln w="50800">
                <a:noFill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fr-FR" sz="4000" b="1" dirty="0">
              <a:ln w="50800">
                <a:noFill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fr-FR" sz="4000" b="1" dirty="0" smtClean="0">
              <a:ln w="50800">
                <a:noFill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fr-FR" sz="4000" b="1" dirty="0">
              <a:ln w="50800">
                <a:noFill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fr-FR" sz="4000" b="1" dirty="0" smtClean="0">
              <a:ln w="50800">
                <a:noFill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fr-FR" sz="4000" b="1" dirty="0">
              <a:ln w="50800">
                <a:noFill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fr-FR" sz="4000" b="1" dirty="0" smtClean="0">
              <a:ln w="50800">
                <a:noFill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fr-FR" sz="4000" b="1" dirty="0">
              <a:ln w="50800">
                <a:noFill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fr-FR" sz="4000" b="1" dirty="0" smtClean="0">
              <a:ln w="50800">
                <a:noFill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fr-FR" sz="4000" b="1" dirty="0">
              <a:ln w="50800">
                <a:noFill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fr-FR" sz="4000" b="1" dirty="0" smtClean="0">
              <a:ln w="50800">
                <a:noFill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fr-FR" sz="4000" b="1" dirty="0">
              <a:ln w="50800">
                <a:noFill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4000" b="1" dirty="0">
              <a:ln w="50800">
                <a:noFill/>
              </a:ln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 smtClean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 smtClean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 smtClean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 smtClean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 smtClean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 smtClean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ar-DZ" sz="2800" b="1" dirty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rtl="1"/>
            <a:endParaRPr lang="fr-FR" sz="2800" b="1" dirty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962524" y="30532841"/>
            <a:ext cx="26554033" cy="169277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rtl="1"/>
            <a:r>
              <a:rPr lang="ar-DZ" sz="4800" b="1" dirty="0" smtClean="0">
                <a:ln w="50800">
                  <a:noFill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فرص العمل</a:t>
            </a:r>
            <a:r>
              <a:rPr lang="ar-DZ" sz="4800" b="1" dirty="0" smtClean="0">
                <a:ln w="50800">
                  <a:noFill/>
                </a:ln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 rtl="1"/>
            <a:r>
              <a:rPr lang="ar-DZ" sz="2800" b="1" dirty="0">
                <a:latin typeface="Times New Roman" pitchFamily="18" charset="0"/>
                <a:cs typeface="Times New Roman" pitchFamily="18" charset="0"/>
              </a:rPr>
              <a:t> يشمل تخصص الري العديد من المجالات التي يمكن للمهندسين و التقنيين المتخصصين في الهيدروليك العمل فيها. </a:t>
            </a:r>
            <a:r>
              <a:rPr lang="ar-SA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سواء في القطاعين العام أو الخاص. فيما يلي بعض الأمثلة على الأماكن التي يمكن أن يجد فيها مهندس هيدروليكي جزائري فرصًا مهنية</a:t>
            </a:r>
            <a:r>
              <a:rPr lang="ar-SA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fr-FR" sz="2800" b="1" dirty="0">
              <a:ln w="50800">
                <a:noFill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512816" y="6433943"/>
            <a:ext cx="5463138" cy="169277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ar-DZ" sz="2800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بسم الله الرحمن الرحيم:</a:t>
            </a:r>
          </a:p>
          <a:p>
            <a:pPr algn="ctr">
              <a:lnSpc>
                <a:spcPct val="150000"/>
              </a:lnSpc>
            </a:pPr>
            <a:r>
              <a:rPr lang="ar-DZ" sz="2800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وجعلنا من الماء كل شيء حي </a:t>
            </a:r>
          </a:p>
          <a:p>
            <a:pPr algn="ctr"/>
            <a:r>
              <a:rPr lang="ar-DZ" sz="2000" b="1" dirty="0" smtClean="0">
                <a:ln w="11430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الاية 30 سورة الانبياء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63323" y="11826627"/>
            <a:ext cx="7836401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rtl="1"/>
            <a:r>
              <a:rPr lang="ar-DZ" sz="2800" b="1" dirty="0">
                <a:solidFill>
                  <a:schemeClr val="tx1"/>
                </a:solidFill>
              </a:rPr>
              <a:t>2- تصميم وتنفيذ مشاريع الري، وإدارة الري،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38587" y="11783246"/>
            <a:ext cx="5976664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rtl="1"/>
            <a:r>
              <a:rPr lang="ar-DZ" sz="2800" b="1" dirty="0">
                <a:solidFill>
                  <a:schemeClr val="tx1"/>
                </a:solidFill>
              </a:rPr>
              <a:t>3- </a:t>
            </a:r>
            <a:r>
              <a:rPr lang="ar-DZ" sz="2800" b="1" dirty="0" smtClean="0">
                <a:solidFill>
                  <a:schemeClr val="tx1"/>
                </a:solidFill>
              </a:rPr>
              <a:t>رصد </a:t>
            </a:r>
            <a:r>
              <a:rPr lang="ar-DZ" sz="2800" b="1" dirty="0">
                <a:solidFill>
                  <a:schemeClr val="tx1"/>
                </a:solidFill>
              </a:rPr>
              <a:t>وتقييم استخدام المياه.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7418252" y="11826627"/>
            <a:ext cx="10447755" cy="52322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rtl="1"/>
            <a:r>
              <a:rPr lang="ar-DZ" sz="2800" b="1" dirty="0">
                <a:solidFill>
                  <a:schemeClr val="tx1"/>
                </a:solidFill>
              </a:rPr>
              <a:t>1- تصميم وتنفيذ أنظمة  شبكات الري الحديثة وتحليل كفاءتها</a:t>
            </a:r>
            <a:endParaRPr lang="fr-FR" sz="2800" b="1" dirty="0">
              <a:solidFill>
                <a:schemeClr val="tx1"/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8479" y="12743483"/>
            <a:ext cx="3745906" cy="26453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2868" y="12798140"/>
            <a:ext cx="3950130" cy="26151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499" y="12721159"/>
            <a:ext cx="3897836" cy="25617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Espace réservé du contenu 2"/>
          <p:cNvSpPr txBox="1">
            <a:spLocks/>
          </p:cNvSpPr>
          <p:nvPr/>
        </p:nvSpPr>
        <p:spPr bwMode="auto">
          <a:xfrm>
            <a:off x="9883403" y="17211361"/>
            <a:ext cx="18208326" cy="1959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rtl="1">
              <a:lnSpc>
                <a:spcPct val="150000"/>
              </a:lnSpc>
              <a:spcBef>
                <a:spcPct val="20000"/>
              </a:spcBef>
            </a:pPr>
            <a:r>
              <a:rPr lang="ar-D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1-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إدارة الموارد المائية: </a:t>
            </a:r>
            <a:endParaRPr lang="ar-DZ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rtl="1">
              <a:lnSpc>
                <a:spcPct val="150000"/>
              </a:lnSpc>
              <a:spcBef>
                <a:spcPct val="20000"/>
              </a:spcBef>
            </a:pPr>
            <a:r>
              <a:rPr lang="ar-DZ" sz="2800" b="1" dirty="0" smtClean="0">
                <a:latin typeface="Times New Roman" pitchFamily="18" charset="0"/>
                <a:cs typeface="Times New Roman" pitchFamily="18" charset="0"/>
              </a:rPr>
              <a:t>يعد المتخصص في الهيدروليك ضروري لتصميم وتنفيذ أنظمة  و إدارة الموارد المائية، بما في ذلك الري الزراعي وإمدادات مياه الشرب وإدارة مياه </a:t>
            </a:r>
            <a:r>
              <a:rPr lang="ar-DZ" sz="2800" b="1" dirty="0" smtClean="0">
                <a:latin typeface="Times New Roman" pitchFamily="18" charset="0"/>
                <a:cs typeface="Times New Roman" pitchFamily="18" charset="0"/>
              </a:rPr>
              <a:t>الأمطا</a:t>
            </a:r>
            <a:endParaRPr lang="ar-DZ" sz="2800" b="1" dirty="0">
              <a:solidFill>
                <a:srgbClr val="FF0000"/>
              </a:solidFill>
              <a:latin typeface="Calibri" pitchFamily="34" charset="0"/>
            </a:endParaRPr>
          </a:p>
          <a:p>
            <a:pPr marL="342900" indent="-342900" algn="just" rtl="1">
              <a:lnSpc>
                <a:spcPct val="150000"/>
              </a:lnSpc>
              <a:spcBef>
                <a:spcPct val="20000"/>
              </a:spcBef>
            </a:pPr>
            <a:r>
              <a:rPr lang="fr-FR" sz="2800" b="1" dirty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fr-FR" sz="2800" b="1" dirty="0">
                <a:solidFill>
                  <a:srgbClr val="FF0000"/>
                </a:solidFill>
                <a:latin typeface="Calibri" pitchFamily="34" charset="0"/>
              </a:rPr>
            </a:br>
            <a:r>
              <a:rPr lang="fr-FR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fr-FR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Espace réservé du contenu 2"/>
          <p:cNvSpPr txBox="1">
            <a:spLocks/>
          </p:cNvSpPr>
          <p:nvPr/>
        </p:nvSpPr>
        <p:spPr bwMode="auto">
          <a:xfrm>
            <a:off x="10747499" y="19188424"/>
            <a:ext cx="1734423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fr-FR"/>
            </a:defPPr>
            <a:lvl1pPr marL="342900" indent="-342900" algn="just" rtl="1">
              <a:lnSpc>
                <a:spcPct val="150000"/>
              </a:lnSpc>
              <a:spcBef>
                <a:spcPct val="20000"/>
              </a:spcBef>
              <a:defRPr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ar-DZ" sz="2800" dirty="0"/>
              <a:t> </a:t>
            </a:r>
            <a:r>
              <a:rPr lang="fr-FR" sz="2800" dirty="0"/>
              <a:t>2</a:t>
            </a:r>
            <a:r>
              <a:rPr lang="ar-DZ" sz="2800" dirty="0"/>
              <a:t>- تصميم البنية التحتية: </a:t>
            </a:r>
          </a:p>
          <a:p>
            <a:r>
              <a:rPr lang="ar-DZ" sz="2800" dirty="0" smtClean="0">
                <a:solidFill>
                  <a:schemeClr val="tx1"/>
                </a:solidFill>
              </a:rPr>
              <a:t>وهو مؤهل ايضا </a:t>
            </a:r>
            <a:r>
              <a:rPr lang="ar-DZ" sz="2800" dirty="0">
                <a:solidFill>
                  <a:schemeClr val="tx1"/>
                </a:solidFill>
              </a:rPr>
              <a:t>لتصميم البنية التحتية الهيدروليكية مثل السدود والقنوات ومحطات الضخ وأنظمة الري وشبكات الصرف الصحي وغيرها، مما يساهم في تطوير واستدامة البنية التحتية</a:t>
            </a:r>
            <a:r>
              <a:rPr lang="ar-DZ" sz="2800" dirty="0" smtClean="0">
                <a:solidFill>
                  <a:schemeClr val="tx1"/>
                </a:solidFill>
              </a:rPr>
              <a:t>.</a:t>
            </a:r>
            <a:endParaRPr lang="ar-DZ" sz="2800" dirty="0">
              <a:solidFill>
                <a:schemeClr val="tx1"/>
              </a:solidFill>
            </a:endParaRPr>
          </a:p>
          <a:p>
            <a:endParaRPr lang="ar-DZ" sz="2800" dirty="0"/>
          </a:p>
          <a:p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/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21" name="Espace réservé du contenu 2"/>
          <p:cNvSpPr txBox="1">
            <a:spLocks/>
          </p:cNvSpPr>
          <p:nvPr/>
        </p:nvSpPr>
        <p:spPr bwMode="auto">
          <a:xfrm>
            <a:off x="10350588" y="21492679"/>
            <a:ext cx="17715640" cy="2308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fr-FR"/>
            </a:defPPr>
            <a:lvl1pPr marL="342900" indent="-342900" algn="just" rtl="1">
              <a:lnSpc>
                <a:spcPct val="150000"/>
              </a:lnSpc>
              <a:spcBef>
                <a:spcPct val="20000"/>
              </a:spcBef>
              <a:defRPr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ar-DZ" sz="2800" dirty="0"/>
              <a:t> </a:t>
            </a:r>
            <a:r>
              <a:rPr lang="fr-FR" sz="2800" dirty="0"/>
              <a:t>3</a:t>
            </a:r>
            <a:r>
              <a:rPr lang="ar-DZ" sz="2800" dirty="0"/>
              <a:t>- الحماية من الفيضانات : </a:t>
            </a:r>
          </a:p>
          <a:p>
            <a:r>
              <a:rPr lang="ar-DZ" sz="2800" dirty="0">
                <a:solidFill>
                  <a:schemeClr val="tx1"/>
                </a:solidFill>
              </a:rPr>
              <a:t>يعمل </a:t>
            </a:r>
            <a:r>
              <a:rPr lang="ar-DZ" sz="2800" dirty="0" smtClean="0">
                <a:solidFill>
                  <a:schemeClr val="tx1"/>
                </a:solidFill>
              </a:rPr>
              <a:t>المتخصصون في هذا الميدان على </a:t>
            </a:r>
            <a:r>
              <a:rPr lang="ar-DZ" sz="2800" dirty="0">
                <a:solidFill>
                  <a:schemeClr val="tx1"/>
                </a:solidFill>
              </a:rPr>
              <a:t>تصميم وتنفيذ أنظمة الوقاية من الفيضانات، مثل </a:t>
            </a:r>
            <a:r>
              <a:rPr lang="ar-DZ" sz="2800" dirty="0" smtClean="0">
                <a:solidFill>
                  <a:schemeClr val="tx1"/>
                </a:solidFill>
              </a:rPr>
              <a:t> بناء السدود </a:t>
            </a:r>
            <a:r>
              <a:rPr lang="ar-DZ" sz="2800" dirty="0">
                <a:solidFill>
                  <a:schemeClr val="tx1"/>
                </a:solidFill>
              </a:rPr>
              <a:t>وأنظمة الصرف </a:t>
            </a:r>
            <a:r>
              <a:rPr lang="ar-DZ" sz="2800" dirty="0" smtClean="0">
                <a:solidFill>
                  <a:schemeClr val="tx1"/>
                </a:solidFill>
              </a:rPr>
              <a:t>وخطط </a:t>
            </a:r>
            <a:r>
              <a:rPr lang="ar-DZ" sz="2800" dirty="0">
                <a:solidFill>
                  <a:schemeClr val="tx1"/>
                </a:solidFill>
              </a:rPr>
              <a:t>استخدام الأراضي لتقليل مخاطر الفيضانات وحماية المناطق المأهولة.</a:t>
            </a:r>
          </a:p>
          <a:p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/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22" name="Espace réservé du contenu 2"/>
          <p:cNvSpPr txBox="1">
            <a:spLocks/>
          </p:cNvSpPr>
          <p:nvPr/>
        </p:nvSpPr>
        <p:spPr bwMode="auto">
          <a:xfrm>
            <a:off x="10350588" y="23800762"/>
            <a:ext cx="17741141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defPPr>
              <a:defRPr lang="fr-FR"/>
            </a:defPPr>
            <a:lvl1pPr marL="342900" indent="-342900" algn="just" rtl="1">
              <a:lnSpc>
                <a:spcPct val="150000"/>
              </a:lnSpc>
              <a:spcBef>
                <a:spcPct val="20000"/>
              </a:spcBef>
              <a:defRPr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ar-DZ" sz="2800" dirty="0"/>
              <a:t> </a:t>
            </a:r>
            <a:r>
              <a:rPr lang="fr-FR" sz="2800" dirty="0"/>
              <a:t>4</a:t>
            </a:r>
            <a:r>
              <a:rPr lang="ar-DZ" sz="2800" dirty="0"/>
              <a:t>-  انتاج طاقة نظيفة «الطاقة المتجددة»: </a:t>
            </a:r>
          </a:p>
          <a:p>
            <a:r>
              <a:rPr lang="ar-DZ" sz="2800" dirty="0">
                <a:solidFill>
                  <a:schemeClr val="tx1"/>
                </a:solidFill>
              </a:rPr>
              <a:t>الطاقة الكهرومائية هي مصدر مهم للطاقة المتجددة. ويشارك </a:t>
            </a:r>
            <a:r>
              <a:rPr lang="ar-DZ" sz="2800" dirty="0" smtClean="0">
                <a:solidFill>
                  <a:schemeClr val="tx1"/>
                </a:solidFill>
              </a:rPr>
              <a:t>التقني الهيدروليكي </a:t>
            </a:r>
            <a:r>
              <a:rPr lang="ar-DZ" sz="2800" dirty="0">
                <a:solidFill>
                  <a:schemeClr val="tx1"/>
                </a:solidFill>
              </a:rPr>
              <a:t>في تصميم وتشغيل محطات الطاقة الكهرومائية، مما يساهم في إنتاج كهرباء نظيفة ومستدامة</a:t>
            </a:r>
            <a:r>
              <a:rPr lang="ar-DZ" sz="2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/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23" name="Rectangle 22"/>
          <p:cNvSpPr/>
          <p:nvPr/>
        </p:nvSpPr>
        <p:spPr>
          <a:xfrm>
            <a:off x="10350588" y="26075215"/>
            <a:ext cx="17741141" cy="183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rtl="1">
              <a:lnSpc>
                <a:spcPct val="150000"/>
              </a:lnSpc>
              <a:spcBef>
                <a:spcPct val="20000"/>
              </a:spcBef>
            </a:pP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 تحسين </a:t>
            </a:r>
            <a:r>
              <a:rPr lang="ar-D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إنتاجية </a:t>
            </a: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الزراعة:</a:t>
            </a:r>
          </a:p>
          <a:p>
            <a:pPr marL="342900" indent="-342900" algn="just" rtl="1">
              <a:lnSpc>
                <a:spcPct val="150000"/>
              </a:lnSpc>
              <a:spcBef>
                <a:spcPct val="20000"/>
              </a:spcBef>
            </a:pPr>
            <a:r>
              <a:rPr lang="ar-DZ" sz="2800" b="1" dirty="0">
                <a:latin typeface="Times New Roman" pitchFamily="18" charset="0"/>
                <a:cs typeface="Times New Roman" pitchFamily="18" charset="0"/>
              </a:rPr>
              <a:t>يلعب المختصين في ميدان الهيدروليك دورا هاما في تطوير أنظمة السقي و ذلك برفع كفاءة نظم الري و استخدام الطرق المتطورة كالري </a:t>
            </a:r>
            <a:r>
              <a:rPr lang="ar-DZ" sz="2800" b="1" dirty="0" smtClean="0">
                <a:latin typeface="Times New Roman" pitchFamily="18" charset="0"/>
                <a:cs typeface="Times New Roman" pitchFamily="18" charset="0"/>
              </a:rPr>
              <a:t>الذكي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350588" y="27911419"/>
            <a:ext cx="17741141" cy="183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rtl="1">
              <a:lnSpc>
                <a:spcPct val="150000"/>
              </a:lnSpc>
              <a:spcBef>
                <a:spcPct val="20000"/>
              </a:spcBef>
            </a:pPr>
            <a:r>
              <a:rPr lang="ar-D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 حماية البيئة:</a:t>
            </a:r>
          </a:p>
          <a:p>
            <a:pPr marL="342900" indent="-342900" algn="just" rtl="1">
              <a:lnSpc>
                <a:spcPct val="150000"/>
              </a:lnSpc>
              <a:spcBef>
                <a:spcPct val="20000"/>
              </a:spcBef>
            </a:pPr>
            <a:r>
              <a:rPr lang="ar-DZ" sz="2800" b="1" dirty="0">
                <a:latin typeface="Times New Roman" pitchFamily="18" charset="0"/>
                <a:cs typeface="Times New Roman" pitchFamily="18" charset="0"/>
              </a:rPr>
              <a:t>المهندس الهيدروليكي يلعب دورًا حيويًا في حماية البيئة من خلال تطوير وتنفيذ حلول مبتكرة لإدارة الموارد المائية والحد من الأثر البيئي للأنشطة البشرية</a:t>
            </a:r>
            <a:endParaRPr lang="ar-DZ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2" descr="G:\RTEmagicC_GT_DI_EP_Reseaux_branchements_terre_01.jpg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28829" y="20264816"/>
            <a:ext cx="3179128" cy="2228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114" y="16527779"/>
            <a:ext cx="2933564" cy="2524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itre 1"/>
          <p:cNvSpPr txBox="1">
            <a:spLocks/>
          </p:cNvSpPr>
          <p:nvPr/>
        </p:nvSpPr>
        <p:spPr>
          <a:xfrm>
            <a:off x="2476341" y="19371601"/>
            <a:ext cx="302433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DZ" sz="2000" b="1" dirty="0" smtClean="0">
                <a:latin typeface="Times New Roman" pitchFamily="18" charset="0"/>
                <a:cs typeface="Times New Roman" pitchFamily="18" charset="0"/>
              </a:rPr>
              <a:t>دراسة وانجاز قنوات صرف المياه المستعملة والأمطار</a:t>
            </a:r>
            <a:endParaRPr lang="fr-FR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ZoneTexte 1"/>
          <p:cNvSpPr txBox="1"/>
          <p:nvPr/>
        </p:nvSpPr>
        <p:spPr>
          <a:xfrm>
            <a:off x="6388663" y="22851690"/>
            <a:ext cx="3071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000" b="1" dirty="0">
                <a:latin typeface="Times New Roman" pitchFamily="18" charset="0"/>
                <a:cs typeface="Times New Roman" pitchFamily="18" charset="0"/>
              </a:rPr>
              <a:t>التزويد بالمياه </a:t>
            </a:r>
            <a:r>
              <a:rPr lang="ar-DZ" sz="2000" b="1" dirty="0" smtClean="0">
                <a:latin typeface="Times New Roman" pitchFamily="18" charset="0"/>
                <a:cs typeface="Times New Roman" pitchFamily="18" charset="0"/>
              </a:rPr>
              <a:t>الشروب</a:t>
            </a:r>
            <a:endParaRPr lang="ar-DZ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Picture 3" descr="C:\Users\KEBLOUTI\Desktop\ray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28829" y="16545218"/>
            <a:ext cx="3231636" cy="2506790"/>
          </a:xfrm>
          <a:prstGeom prst="rect">
            <a:avLst/>
          </a:prstGeom>
          <a:noFill/>
        </p:spPr>
      </p:pic>
      <p:sp>
        <p:nvSpPr>
          <p:cNvPr id="31" name="Titre 1"/>
          <p:cNvSpPr txBox="1">
            <a:spLocks/>
          </p:cNvSpPr>
          <p:nvPr/>
        </p:nvSpPr>
        <p:spPr>
          <a:xfrm>
            <a:off x="6388663" y="19299593"/>
            <a:ext cx="264317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DZ" sz="2000" b="1" dirty="0" smtClean="0">
                <a:latin typeface="Times New Roman" pitchFamily="18" charset="0"/>
                <a:cs typeface="Times New Roman" pitchFamily="18" charset="0"/>
              </a:rPr>
              <a:t>دراسة و انجاز قنوات السقي</a:t>
            </a:r>
            <a:endParaRPr lang="fr-FR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itre 1"/>
          <p:cNvSpPr txBox="1">
            <a:spLocks/>
          </p:cNvSpPr>
          <p:nvPr/>
        </p:nvSpPr>
        <p:spPr>
          <a:xfrm>
            <a:off x="2394571" y="22611961"/>
            <a:ext cx="302433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DZ" sz="2000" b="1" dirty="0" smtClean="0">
                <a:latin typeface="Times New Roman" pitchFamily="18" charset="0"/>
                <a:cs typeface="Times New Roman" pitchFamily="18" charset="0"/>
              </a:rPr>
              <a:t>دراسة </a:t>
            </a:r>
            <a:r>
              <a:rPr lang="ar-DZ" sz="2000" b="1" dirty="0" err="1" smtClean="0"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DZ" sz="2000" b="1" dirty="0" smtClean="0">
                <a:latin typeface="Times New Roman" pitchFamily="18" charset="0"/>
                <a:cs typeface="Times New Roman" pitchFamily="18" charset="0"/>
              </a:rPr>
              <a:t> انجاز محطات الضخ</a:t>
            </a:r>
            <a:endParaRPr lang="fr-FR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ZoneTexte 1"/>
          <p:cNvSpPr txBox="1"/>
          <p:nvPr/>
        </p:nvSpPr>
        <p:spPr>
          <a:xfrm>
            <a:off x="6336155" y="26356377"/>
            <a:ext cx="3071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000" b="1" dirty="0" smtClean="0">
                <a:latin typeface="Times New Roman" pitchFamily="18" charset="0"/>
                <a:cs typeface="Times New Roman" pitchFamily="18" charset="0"/>
              </a:rPr>
              <a:t>دراسة </a:t>
            </a:r>
            <a:r>
              <a:rPr lang="ar-DZ" sz="2000" b="1" dirty="0" err="1" smtClean="0">
                <a:latin typeface="Times New Roman" pitchFamily="18" charset="0"/>
                <a:cs typeface="Times New Roman" pitchFamily="18" charset="0"/>
              </a:rPr>
              <a:t>و</a:t>
            </a:r>
            <a:r>
              <a:rPr lang="ar-DZ" sz="2000" b="1" dirty="0" smtClean="0">
                <a:latin typeface="Times New Roman" pitchFamily="18" charset="0"/>
                <a:cs typeface="Times New Roman" pitchFamily="18" charset="0"/>
              </a:rPr>
              <a:t> انجاز السدود</a:t>
            </a:r>
            <a:endParaRPr lang="ar-DZ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" name="Image 12">
            <a:extLst>
              <a:ext uri="{FF2B5EF4-FFF2-40B4-BE49-F238E27FC236}">
                <a16:creationId xmlns="" xmlns:a16="http://schemas.microsoft.com/office/drawing/2014/main" id="{418B9A17-9B16-C4B1-668B-F57D1CA3841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830" y="23637035"/>
            <a:ext cx="3263912" cy="2501609"/>
          </a:xfrm>
          <a:prstGeom prst="rect">
            <a:avLst/>
          </a:prstGeom>
        </p:spPr>
      </p:pic>
      <p:pic>
        <p:nvPicPr>
          <p:cNvPr id="40" name="Picture 3" descr="C:\Users\KEBLOUTI\Desktop\station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474010" y="20235697"/>
            <a:ext cx="3000396" cy="2257735"/>
          </a:xfrm>
          <a:prstGeom prst="rect">
            <a:avLst/>
          </a:prstGeom>
          <a:noFill/>
        </p:spPr>
      </p:pic>
      <p:sp>
        <p:nvSpPr>
          <p:cNvPr id="43" name="Rectangle 42"/>
          <p:cNvSpPr/>
          <p:nvPr/>
        </p:nvSpPr>
        <p:spPr>
          <a:xfrm>
            <a:off x="2627152" y="26356377"/>
            <a:ext cx="28472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000" b="1" dirty="0" smtClean="0">
                <a:latin typeface="Times New Roman" pitchFamily="18" charset="0"/>
                <a:cs typeface="Times New Roman" pitchFamily="18" charset="0"/>
              </a:rPr>
              <a:t> انجاز سد للحماية من الفيضانات</a:t>
            </a:r>
            <a:endParaRPr lang="fr-FR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" name="Picture 2" descr="C:\Users\KEBLOUTI\Desktop\56767_0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474009" y="23620073"/>
            <a:ext cx="3052910" cy="2428892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545" y="26970513"/>
            <a:ext cx="3005374" cy="226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ZoneTexte 1"/>
          <p:cNvSpPr txBox="1"/>
          <p:nvPr/>
        </p:nvSpPr>
        <p:spPr>
          <a:xfrm>
            <a:off x="2402604" y="29347513"/>
            <a:ext cx="3071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000" b="1" dirty="0" smtClean="0">
                <a:latin typeface="Times New Roman" pitchFamily="18" charset="0"/>
                <a:cs typeface="Times New Roman" pitchFamily="18" charset="0"/>
              </a:rPr>
              <a:t>سد كهرومائي</a:t>
            </a:r>
            <a:endParaRPr lang="ar-DZ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484" y="26970512"/>
            <a:ext cx="3201473" cy="226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ZoneTexte 1"/>
          <p:cNvSpPr txBox="1"/>
          <p:nvPr/>
        </p:nvSpPr>
        <p:spPr>
          <a:xfrm>
            <a:off x="6259270" y="29347513"/>
            <a:ext cx="3071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000" b="1" dirty="0" smtClean="0">
                <a:latin typeface="Times New Roman" pitchFamily="18" charset="0"/>
                <a:cs typeface="Times New Roman" pitchFamily="18" charset="0"/>
              </a:rPr>
              <a:t>انجاز محطة للتطهير</a:t>
            </a:r>
            <a:endParaRPr lang="ar-DZ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Espace réservé du contenu 2"/>
          <p:cNvSpPr txBox="1">
            <a:spLocks/>
          </p:cNvSpPr>
          <p:nvPr/>
        </p:nvSpPr>
        <p:spPr bwMode="auto">
          <a:xfrm>
            <a:off x="20252555" y="32621464"/>
            <a:ext cx="8777192" cy="33072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342900" indent="-342900" algn="just" rtl="1">
              <a:spcBef>
                <a:spcPct val="20000"/>
              </a:spcBef>
            </a:pPr>
            <a:r>
              <a:rPr lang="ar-DZ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ar-DZ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الإدارات والهيئات الحكومية: </a:t>
            </a:r>
            <a:endParaRPr lang="ar-DZ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rtl="1">
              <a:spcBef>
                <a:spcPct val="20000"/>
              </a:spcBef>
            </a:pPr>
            <a:r>
              <a:rPr lang="ar-DZ" sz="2800" b="1" dirty="0" smtClean="0">
                <a:latin typeface="Times New Roman" pitchFamily="18" charset="0"/>
                <a:cs typeface="Times New Roman" pitchFamily="18" charset="0"/>
              </a:rPr>
              <a:t>- وزارة الموارد المائية: يمكنها العمل على تخطيط وإدارة وتنظيم الموارد المائية في البلاد</a:t>
            </a:r>
            <a:endParaRPr lang="fr-F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rtl="1">
              <a:spcBef>
                <a:spcPct val="20000"/>
              </a:spcBef>
            </a:pPr>
            <a:r>
              <a:rPr lang="ar-DZ" sz="2800" b="1" dirty="0" smtClean="0">
                <a:latin typeface="Times New Roman" pitchFamily="18" charset="0"/>
                <a:cs typeface="Times New Roman" pitchFamily="18" charset="0"/>
              </a:rPr>
              <a:t>- وزارة الزراعة: يمكنها المساهمة في تصميم وتنفيذ مشاريع الري الزراعي وإدارة الموارد المائية</a:t>
            </a:r>
            <a:endParaRPr lang="fr-FR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rtl="1">
              <a:spcBef>
                <a:spcPct val="20000"/>
              </a:spcBef>
              <a:buFontTx/>
              <a:buChar char="-"/>
            </a:pPr>
            <a:r>
              <a:rPr lang="ar-DZ" sz="2800" b="1" dirty="0" smtClean="0">
                <a:latin typeface="Times New Roman" pitchFamily="18" charset="0"/>
                <a:cs typeface="Times New Roman" pitchFamily="18" charset="0"/>
              </a:rPr>
              <a:t>وكالات المياه : قد تشارك في إدارة مستجمعات المياه وتنفيذ برامج الحفاظ على المياه.</a:t>
            </a:r>
          </a:p>
          <a:p>
            <a:pPr algn="just" rtl="1">
              <a:spcBef>
                <a:spcPct val="20000"/>
              </a:spcBef>
            </a:pPr>
            <a:endParaRPr lang="fr-FR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Espace réservé du contenu 2"/>
          <p:cNvSpPr txBox="1">
            <a:spLocks/>
          </p:cNvSpPr>
          <p:nvPr/>
        </p:nvSpPr>
        <p:spPr bwMode="auto">
          <a:xfrm>
            <a:off x="14275891" y="32721052"/>
            <a:ext cx="5683941" cy="32076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defPPr>
              <a:defRPr lang="fr-FR"/>
            </a:defPPr>
            <a:lvl1pPr marL="342900" indent="-342900" algn="just" rtl="1">
              <a:spcBef>
                <a:spcPct val="20000"/>
              </a:spcBef>
              <a:defRPr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ar-DZ" dirty="0">
                <a:solidFill>
                  <a:srgbClr val="0000FF"/>
                </a:solidFill>
              </a:rPr>
              <a:t> </a:t>
            </a:r>
            <a:r>
              <a:rPr lang="fr-FR" dirty="0">
                <a:solidFill>
                  <a:srgbClr val="0000FF"/>
                </a:solidFill>
              </a:rPr>
              <a:t>2</a:t>
            </a:r>
            <a:r>
              <a:rPr lang="ar-DZ" dirty="0">
                <a:solidFill>
                  <a:srgbClr val="0000FF"/>
                </a:solidFill>
              </a:rPr>
              <a:t>- الإدارات والهيئات الحكومية: </a:t>
            </a:r>
          </a:p>
          <a:p>
            <a:r>
              <a:rPr lang="ar-DZ" dirty="0">
                <a:solidFill>
                  <a:schemeClr val="tx1"/>
                </a:solidFill>
              </a:rPr>
              <a:t>شركات الهندسة </a:t>
            </a:r>
            <a:r>
              <a:rPr lang="ar-DZ" dirty="0" smtClean="0">
                <a:solidFill>
                  <a:schemeClr val="tx1"/>
                </a:solidFill>
              </a:rPr>
              <a:t>: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r>
              <a:rPr lang="ar-DZ" dirty="0" smtClean="0">
                <a:solidFill>
                  <a:schemeClr val="tx1"/>
                </a:solidFill>
              </a:rPr>
              <a:t>الشركات </a:t>
            </a:r>
            <a:r>
              <a:rPr lang="ar-DZ" dirty="0">
                <a:solidFill>
                  <a:schemeClr val="tx1"/>
                </a:solidFill>
              </a:rPr>
              <a:t>المتخصصة في البنية التحتية </a:t>
            </a:r>
            <a:r>
              <a:rPr lang="ar-DZ" dirty="0" smtClean="0">
                <a:solidFill>
                  <a:schemeClr val="tx1"/>
                </a:solidFill>
              </a:rPr>
              <a:t>الهيدروليكية</a:t>
            </a:r>
            <a:r>
              <a:rPr lang="ar-DZ" dirty="0">
                <a:solidFill>
                  <a:schemeClr val="tx1"/>
                </a:solidFill>
              </a:rPr>
              <a:t>،</a:t>
            </a:r>
            <a:r>
              <a:rPr lang="ar-DZ" dirty="0" smtClean="0">
                <a:solidFill>
                  <a:schemeClr val="tx1"/>
                </a:solidFill>
              </a:rPr>
              <a:t> </a:t>
            </a:r>
            <a:r>
              <a:rPr lang="ar-DZ" dirty="0">
                <a:solidFill>
                  <a:schemeClr val="tx1"/>
                </a:solidFill>
              </a:rPr>
              <a:t>يمكنها المشاركة في تصميم وإنشاء وإدارة البنية التحتية مثل السدود ومحطات معالجة المياه وشبكات الصرف الصحي وغيرها</a:t>
            </a:r>
            <a:r>
              <a:rPr lang="ar-DZ" dirty="0" smtClean="0">
                <a:solidFill>
                  <a:schemeClr val="tx1"/>
                </a:solidFill>
              </a:rPr>
              <a:t>.</a:t>
            </a:r>
          </a:p>
          <a:p>
            <a:r>
              <a:rPr lang="ar-DZ" dirty="0" smtClean="0">
                <a:solidFill>
                  <a:schemeClr val="tx1"/>
                </a:solidFill>
              </a:rPr>
              <a:t> 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59" name="Picture 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3923" y="38558743"/>
            <a:ext cx="2267173" cy="20752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" name="Picture 4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4" r="19164"/>
          <a:stretch/>
        </p:blipFill>
        <p:spPr bwMode="auto">
          <a:xfrm>
            <a:off x="17309226" y="36204857"/>
            <a:ext cx="2257199" cy="201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" name="Espace réservé du contenu 2"/>
          <p:cNvSpPr txBox="1">
            <a:spLocks/>
          </p:cNvSpPr>
          <p:nvPr/>
        </p:nvSpPr>
        <p:spPr>
          <a:xfrm>
            <a:off x="3606371" y="36903672"/>
            <a:ext cx="4100639" cy="720080"/>
          </a:xfrm>
          <a:prstGeom prst="rect">
            <a:avLst/>
          </a:prstGeom>
          <a:ln w="15875" cap="flat" cmpd="sng" algn="ctr">
            <a:solidFill>
              <a:schemeClr val="accent6">
                <a:shade val="75000"/>
                <a:satMod val="125000"/>
                <a:lumMod val="75000"/>
              </a:schemeClr>
            </a:solidFill>
            <a:prstDash val="solid"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 marL="1044108" indent="-835286" algn="l" defTabSz="4176431" rtl="0" eaLnBrk="1" latinLnBrk="0" hangingPunct="1">
              <a:spcBef>
                <a:spcPct val="20000"/>
              </a:spcBef>
              <a:spcAft>
                <a:spcPts val="137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0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2505858" indent="-835286" algn="l" defTabSz="4176431" rtl="0" eaLnBrk="1" latinLnBrk="0" hangingPunct="1">
              <a:spcBef>
                <a:spcPct val="20000"/>
              </a:spcBef>
              <a:spcAft>
                <a:spcPts val="137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9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3758788" indent="-835286" algn="l" defTabSz="4176431" rtl="0" eaLnBrk="1" latinLnBrk="0" hangingPunct="1">
              <a:spcBef>
                <a:spcPct val="20000"/>
              </a:spcBef>
              <a:spcAft>
                <a:spcPts val="137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8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5011717" indent="-835286" algn="l" defTabSz="4176431" rtl="0" eaLnBrk="1" latinLnBrk="0" hangingPunct="1">
              <a:spcBef>
                <a:spcPct val="20000"/>
              </a:spcBef>
              <a:spcAft>
                <a:spcPts val="137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7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6348174" indent="-835286" algn="l" defTabSz="4176431" rtl="0" eaLnBrk="1" latinLnBrk="0" hangingPunct="1">
              <a:spcBef>
                <a:spcPct val="20000"/>
              </a:spcBef>
              <a:spcAft>
                <a:spcPts val="137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6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7601104" indent="-835286" algn="l" defTabSz="4176431" rtl="0" eaLnBrk="1" latinLnBrk="0" hangingPunct="1">
              <a:spcBef>
                <a:spcPct val="20000"/>
              </a:spcBef>
              <a:spcAft>
                <a:spcPts val="137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6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8979326" indent="-835286" algn="l" defTabSz="4176431" rtl="0" eaLnBrk="1" latinLnBrk="0" hangingPunct="1">
              <a:spcBef>
                <a:spcPct val="20000"/>
              </a:spcBef>
              <a:spcAft>
                <a:spcPts val="137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6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0441076" indent="-835286" algn="l" defTabSz="4176431" rtl="0" eaLnBrk="1" latinLnBrk="0" hangingPunct="1">
              <a:spcBef>
                <a:spcPct val="20000"/>
              </a:spcBef>
              <a:spcAft>
                <a:spcPts val="137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6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1819298" indent="-835286" algn="l" defTabSz="4176431" rtl="0" eaLnBrk="1" latinLnBrk="0" hangingPunct="1">
              <a:spcBef>
                <a:spcPct val="20000"/>
              </a:spcBef>
              <a:spcAft>
                <a:spcPts val="137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6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rtl="1">
              <a:buFont typeface="Georgia" pitchFamily="18" charset="0"/>
              <a:buNone/>
            </a:pPr>
            <a:r>
              <a:rPr lang="ar-DZ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5- المخابر الوطنية و الجهوية</a:t>
            </a:r>
            <a:endParaRPr lang="ar-DZ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2" name="Picture 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636" y="38938743"/>
            <a:ext cx="2094429" cy="16952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13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683" y="38135648"/>
            <a:ext cx="2071483" cy="16952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AutoShape 15" descr="CTC - contrôle technique de la construction | LinkedIn"/>
          <p:cNvSpPr>
            <a:spLocks noChangeAspect="1" noChangeArrowheads="1"/>
          </p:cNvSpPr>
          <p:nvPr/>
        </p:nvSpPr>
        <p:spPr bwMode="auto">
          <a:xfrm>
            <a:off x="5312836" y="3263751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5" name="AutoShape 17" descr="☑️Organisme National de Contrôle Technique de la Construction Hydraulique ( CTH) — Government Agency from Algeria — Civil Engineering, Energy, Water &amp;  Sanitation sectors — DevelopmentAid"/>
          <p:cNvSpPr>
            <a:spLocks noChangeAspect="1" noChangeArrowheads="1"/>
          </p:cNvSpPr>
          <p:nvPr/>
        </p:nvSpPr>
        <p:spPr bwMode="auto">
          <a:xfrm>
            <a:off x="5465236" y="3278991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6" name="Picture 18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752" y="36811094"/>
            <a:ext cx="1990203" cy="17538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" name="Espace réservé du contenu 2"/>
          <p:cNvSpPr txBox="1">
            <a:spLocks/>
          </p:cNvSpPr>
          <p:nvPr/>
        </p:nvSpPr>
        <p:spPr bwMode="auto">
          <a:xfrm>
            <a:off x="7860785" y="32721052"/>
            <a:ext cx="6208509" cy="32358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defPPr>
              <a:defRPr lang="fr-FR"/>
            </a:defPPr>
            <a:lvl1pPr marL="342900" indent="-342900" algn="just" rtl="1">
              <a:spcBef>
                <a:spcPct val="20000"/>
              </a:spcBef>
              <a:defRPr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ar-DZ" dirty="0">
                <a:solidFill>
                  <a:srgbClr val="0000FF"/>
                </a:solidFill>
              </a:rPr>
              <a:t> </a:t>
            </a:r>
            <a:r>
              <a:rPr lang="ar-DZ" dirty="0" smtClean="0">
                <a:solidFill>
                  <a:srgbClr val="0000FF"/>
                </a:solidFill>
              </a:rPr>
              <a:t>3- </a:t>
            </a:r>
            <a:r>
              <a:rPr lang="ar-DZ" dirty="0">
                <a:solidFill>
                  <a:srgbClr val="0000FF"/>
                </a:solidFill>
              </a:rPr>
              <a:t>الجامعات ومراكز الأبحاث: </a:t>
            </a:r>
          </a:p>
          <a:p>
            <a:r>
              <a:rPr lang="ar-DZ" dirty="0" smtClean="0">
                <a:solidFill>
                  <a:schemeClr val="tx1"/>
                </a:solidFill>
              </a:rPr>
              <a:t>يمكن للمختص في الهيدروليك </a:t>
            </a:r>
            <a:r>
              <a:rPr lang="ar-DZ" dirty="0">
                <a:solidFill>
                  <a:schemeClr val="tx1"/>
                </a:solidFill>
              </a:rPr>
              <a:t>ممارسة مهنة في مجال البحوث </a:t>
            </a:r>
            <a:r>
              <a:rPr lang="ar-DZ" dirty="0" smtClean="0">
                <a:solidFill>
                  <a:schemeClr val="tx1"/>
                </a:solidFill>
              </a:rPr>
              <a:t>الهيدروليكية، </a:t>
            </a:r>
            <a:r>
              <a:rPr lang="ar-DZ" dirty="0">
                <a:solidFill>
                  <a:schemeClr val="tx1"/>
                </a:solidFill>
              </a:rPr>
              <a:t>والنمذجة الهيدرولوجية، وإدارة الموارد المائية، وما إلى ذلك</a:t>
            </a:r>
            <a:r>
              <a:rPr lang="ar-DZ" dirty="0" smtClean="0">
                <a:solidFill>
                  <a:schemeClr val="tx1"/>
                </a:solidFill>
              </a:rPr>
              <a:t>.</a:t>
            </a:r>
          </a:p>
          <a:p>
            <a:r>
              <a:rPr lang="ar-DZ" dirty="0" smtClean="0">
                <a:solidFill>
                  <a:schemeClr val="tx1"/>
                </a:solidFill>
              </a:rPr>
              <a:t>يمكنه </a:t>
            </a:r>
            <a:r>
              <a:rPr lang="ar-DZ" dirty="0">
                <a:solidFill>
                  <a:schemeClr val="tx1"/>
                </a:solidFill>
              </a:rPr>
              <a:t>أيضًا التدريس في المؤسسات الجامعية والعمل في مراكز البحث</a:t>
            </a:r>
            <a:r>
              <a:rPr lang="ar-DZ" dirty="0" smtClean="0">
                <a:solidFill>
                  <a:schemeClr val="tx1"/>
                </a:solidFill>
              </a:rPr>
              <a:t>،</a:t>
            </a:r>
          </a:p>
          <a:p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68" name="Picture 3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7539" y="36204856"/>
            <a:ext cx="2216046" cy="19620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Picture 4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7259" y="36204856"/>
            <a:ext cx="2102472" cy="196200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Picture 6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7539" y="38497677"/>
            <a:ext cx="2216046" cy="21363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" name="Picture 7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7259" y="38497677"/>
            <a:ext cx="2161756" cy="21363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" name="Espace réservé du contenu 2"/>
          <p:cNvSpPr txBox="1">
            <a:spLocks/>
          </p:cNvSpPr>
          <p:nvPr/>
        </p:nvSpPr>
        <p:spPr bwMode="auto">
          <a:xfrm>
            <a:off x="1674492" y="32721052"/>
            <a:ext cx="5972300" cy="14401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defPPr>
              <a:defRPr lang="fr-FR"/>
            </a:defPPr>
            <a:lvl1pPr marL="342900" indent="-342900" algn="just" rtl="1">
              <a:spcBef>
                <a:spcPct val="20000"/>
              </a:spcBef>
              <a:defRPr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ar-DZ" dirty="0">
                <a:solidFill>
                  <a:srgbClr val="0000FF"/>
                </a:solidFill>
              </a:rPr>
              <a:t> </a:t>
            </a:r>
            <a:r>
              <a:rPr lang="ar-DZ" dirty="0" smtClean="0">
                <a:solidFill>
                  <a:srgbClr val="0000FF"/>
                </a:solidFill>
              </a:rPr>
              <a:t>4- </a:t>
            </a:r>
            <a:r>
              <a:rPr lang="ar-DZ" dirty="0" smtClean="0">
                <a:solidFill>
                  <a:srgbClr val="0000FF"/>
                </a:solidFill>
              </a:rPr>
              <a:t>مكتب دراسات مختص في الري : </a:t>
            </a:r>
            <a:endParaRPr lang="ar-DZ" dirty="0">
              <a:solidFill>
                <a:srgbClr val="0000FF"/>
              </a:solidFill>
            </a:endParaRPr>
          </a:p>
          <a:p>
            <a:r>
              <a:rPr lang="ar-DZ" dirty="0" smtClean="0">
                <a:solidFill>
                  <a:schemeClr val="tx1"/>
                </a:solidFill>
              </a:rPr>
              <a:t>يمكن المختص في الهيدروليك فتح مكتب خاص به لدراسة مختلف المشاريع التي لها علاقة بالمياه </a:t>
            </a:r>
          </a:p>
        </p:txBody>
      </p:sp>
      <p:pic>
        <p:nvPicPr>
          <p:cNvPr id="73" name="Picture 3"/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0794" b="76711"/>
          <a:stretch/>
        </p:blipFill>
        <p:spPr bwMode="auto">
          <a:xfrm>
            <a:off x="3186096" y="34393881"/>
            <a:ext cx="2314581" cy="19447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8454" y="38564958"/>
            <a:ext cx="2163760" cy="20690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6" descr="Station d'épuration de Bousmail: Sinohydro mise en demeure - Ebours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594" y="38558743"/>
            <a:ext cx="2254524" cy="20752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6611" y="36204857"/>
            <a:ext cx="2276475" cy="19620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10" descr="Mission et Fonctionnement – AGIR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594" y="36204857"/>
            <a:ext cx="2254524" cy="19620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6611" y="38558743"/>
            <a:ext cx="2308372" cy="20752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14" descr="Organism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0039" y="36204858"/>
            <a:ext cx="2162175" cy="20186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9226" y="38564958"/>
            <a:ext cx="2257199" cy="20690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1320" y="36220119"/>
            <a:ext cx="2219777" cy="19620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983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1472</TotalTime>
  <Words>556</Words>
  <Application>Microsoft Office PowerPoint</Application>
  <PresentationFormat>Custom</PresentationFormat>
  <Paragraphs>87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Slipstream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barrages en terre :</dc:title>
  <dc:creator>ash</dc:creator>
  <cp:lastModifiedBy>carinfo</cp:lastModifiedBy>
  <cp:revision>47</cp:revision>
  <dcterms:created xsi:type="dcterms:W3CDTF">2024-02-29T16:53:40Z</dcterms:created>
  <dcterms:modified xsi:type="dcterms:W3CDTF">2024-04-29T13:37:41Z</dcterms:modified>
</cp:coreProperties>
</file>