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4" r:id="rId3"/>
    <p:sldId id="335" r:id="rId4"/>
    <p:sldId id="337" r:id="rId5"/>
    <p:sldId id="338" r:id="rId6"/>
    <p:sldId id="339" r:id="rId7"/>
    <p:sldId id="352" r:id="rId8"/>
    <p:sldId id="342" r:id="rId9"/>
    <p:sldId id="345" r:id="rId10"/>
    <p:sldId id="343" r:id="rId11"/>
    <p:sldId id="348" r:id="rId12"/>
    <p:sldId id="349" r:id="rId13"/>
    <p:sldId id="350" r:id="rId14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4660"/>
  </p:normalViewPr>
  <p:slideViewPr>
    <p:cSldViewPr snapToGrid="0">
      <p:cViewPr>
        <p:scale>
          <a:sx n="60" d="100"/>
          <a:sy n="60" d="100"/>
        </p:scale>
        <p:origin x="-1378" y="-58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28/11/2023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920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28/11/2023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69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B8DD-8913-480F-9711-1B63A4651A60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31EB-3A9C-4871-B1BC-35D63AEA03E6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9272-4844-4729-9758-9ABE26BC79A9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94FA-5340-4128-BB2D-019090B75421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7CEE-9203-4499-BC15-A718BF31860F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DE3-D83C-4B0D-AF8E-303B7F90248B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D0CF-1810-4D72-9873-BFD4D8D924CE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2DE3-3AD3-4036-8601-79D5BCE3FC9D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077-8AD8-4F13-AB31-AF57DE3A0DC0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3494-F9F5-4D59-981F-EEBA91E60700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0AF-09D3-4167-BF35-DC5312D2C8CB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25FF-CD6A-4E42-9F82-CF9392FC3A77}" type="datetime1">
              <a:rPr lang="fr-FR" smtClean="0"/>
              <a:pPr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149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and system components</a:t>
            </a:r>
            <a:endParaRPr lang="fr-F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Chapter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2. Components of a computer</a:t>
            </a: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1303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Central unit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stores information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4892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Peripherals allow communication with the outside world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4.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Composition of a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9850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Summary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347200" y="57975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BDA608BC-105D-4C19-BCEC-20B4BC9F433D}" type="slidenum">
              <a:rPr lang="fr-FR" sz="2800" b="1">
                <a:solidFill>
                  <a:srgbClr val="FF0000"/>
                </a:solidFill>
              </a:rPr>
              <a:pPr/>
              <a:t>11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2787651" y="3068639"/>
            <a:ext cx="863600" cy="663575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stealth" w="med" len="lg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106334" y="3121025"/>
            <a:ext cx="2038351" cy="827088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stealth" w="med" len="lg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9281585" y="2889251"/>
            <a:ext cx="1102783" cy="771525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6959600" y="2870200"/>
            <a:ext cx="2296584" cy="1060450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938184" y="1717675"/>
            <a:ext cx="2885016" cy="793750"/>
          </a:xfrm>
          <a:prstGeom prst="rect">
            <a:avLst/>
          </a:prstGeom>
          <a:solidFill>
            <a:srgbClr val="39393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596467" y="1914526"/>
            <a:ext cx="5466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</a:t>
            </a: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47651" y="1593851"/>
            <a:ext cx="1698927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FR" sz="2400" b="1" dirty="0" smtClean="0"/>
              <a:t>Data</a:t>
            </a:r>
          </a:p>
          <a:p>
            <a:pPr algn="ctr" defTabSz="762000"/>
            <a:r>
              <a:rPr lang="fr-FR" sz="2400" b="1" dirty="0" smtClean="0"/>
              <a:t>Instructions</a:t>
            </a:r>
            <a:endParaRPr lang="fr-FR" sz="2400" b="1" dirty="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0140951" y="1838326"/>
            <a:ext cx="110479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381252" y="2097088"/>
            <a:ext cx="2457449" cy="12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7945967" y="2081213"/>
            <a:ext cx="2175933" cy="12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714751" y="1403350"/>
            <a:ext cx="345016" cy="1600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9086851" y="1403350"/>
            <a:ext cx="345016" cy="1600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267747" y="3843339"/>
            <a:ext cx="16446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devices</a:t>
            </a:r>
            <a:endParaRPr lang="fr-F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32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818" y="1835151"/>
            <a:ext cx="85936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119967" y="1011239"/>
            <a:ext cx="154491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2400" b="1" i="1" dirty="0" smtClean="0"/>
              <a:t>Data input</a:t>
            </a:r>
            <a:endParaRPr lang="fr-FR" sz="2400" b="1" i="1" dirty="0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8468784" y="1006475"/>
            <a:ext cx="15821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2400" b="1" i="1" dirty="0" smtClean="0"/>
              <a:t>Restitution</a:t>
            </a:r>
            <a:endParaRPr lang="fr-FR" sz="2400" b="1" i="1" dirty="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520268" y="1023939"/>
            <a:ext cx="153824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2400" b="1" i="1" dirty="0" err="1" smtClean="0"/>
              <a:t>Processing</a:t>
            </a:r>
            <a:endParaRPr lang="fr-FR" sz="2400" b="1" i="1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608485" y="3771902"/>
            <a:ext cx="2777068" cy="2578101"/>
            <a:chOff x="4067" y="2728"/>
            <a:chExt cx="1312" cy="1624"/>
          </a:xfrm>
        </p:grpSpPr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132" y="2728"/>
              <a:ext cx="8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fr-FR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Output </a:t>
              </a:r>
              <a:r>
                <a:rPr lang="fr-FR" sz="2000" b="1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devices</a:t>
              </a:r>
              <a:endPara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4317" y="3048"/>
              <a:ext cx="402" cy="591"/>
              <a:chOff x="4317" y="3048"/>
              <a:chExt cx="402" cy="591"/>
            </a:xfrm>
          </p:grpSpPr>
          <p:pic>
            <p:nvPicPr>
              <p:cNvPr id="9237" name="Picture 21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1" y="3048"/>
                <a:ext cx="37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38" name="Rectangle 22"/>
              <p:cNvSpPr>
                <a:spLocks noChangeArrowheads="1"/>
              </p:cNvSpPr>
              <p:nvPr/>
            </p:nvSpPr>
            <p:spPr bwMode="auto">
              <a:xfrm>
                <a:off x="4317" y="3387"/>
                <a:ext cx="36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Ecran</a:t>
                </a: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825" y="3076"/>
              <a:ext cx="484" cy="607"/>
              <a:chOff x="4825" y="3076"/>
              <a:chExt cx="484" cy="607"/>
            </a:xfrm>
          </p:grpSpPr>
          <p:pic>
            <p:nvPicPr>
              <p:cNvPr id="9240" name="Picture 2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73" y="3076"/>
                <a:ext cx="413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41" name="Rectangle 25"/>
              <p:cNvSpPr>
                <a:spLocks noChangeArrowheads="1"/>
              </p:cNvSpPr>
              <p:nvPr/>
            </p:nvSpPr>
            <p:spPr bwMode="auto">
              <a:xfrm>
                <a:off x="4825" y="3431"/>
                <a:ext cx="4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Modem</a:t>
                </a:r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4860" y="3739"/>
              <a:ext cx="519" cy="546"/>
              <a:chOff x="4860" y="3739"/>
              <a:chExt cx="519" cy="546"/>
            </a:xfrm>
          </p:grpSpPr>
          <p:pic>
            <p:nvPicPr>
              <p:cNvPr id="9243" name="Picture 27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62" y="3739"/>
                <a:ext cx="317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44" name="Rectangle 28"/>
              <p:cNvSpPr>
                <a:spLocks noChangeArrowheads="1"/>
              </p:cNvSpPr>
              <p:nvPr/>
            </p:nvSpPr>
            <p:spPr bwMode="auto">
              <a:xfrm>
                <a:off x="4860" y="4033"/>
                <a:ext cx="43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 smtClean="0"/>
                  <a:t>Printer</a:t>
                </a:r>
                <a:endParaRPr lang="fr-FR" sz="2000" b="1" dirty="0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4067" y="3639"/>
              <a:ext cx="549" cy="713"/>
              <a:chOff x="4067" y="3639"/>
              <a:chExt cx="549" cy="713"/>
            </a:xfrm>
          </p:grpSpPr>
          <p:pic>
            <p:nvPicPr>
              <p:cNvPr id="9246" name="Picture 30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94" y="3639"/>
                <a:ext cx="322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47" name="Rectangle 31"/>
              <p:cNvSpPr>
                <a:spLocks noChangeArrowheads="1"/>
              </p:cNvSpPr>
              <p:nvPr/>
            </p:nvSpPr>
            <p:spPr bwMode="auto">
              <a:xfrm>
                <a:off x="4067" y="4100"/>
                <a:ext cx="49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 smtClean="0"/>
                  <a:t>Speaker</a:t>
                </a:r>
                <a:endParaRPr lang="fr-FR" sz="2000" b="1" dirty="0"/>
              </a:p>
            </p:txBody>
          </p:sp>
        </p:grp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446618" y="4360865"/>
            <a:ext cx="4571999" cy="1928813"/>
            <a:chOff x="211" y="3099"/>
            <a:chExt cx="2160" cy="1215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773" y="3642"/>
              <a:ext cx="484" cy="562"/>
              <a:chOff x="773" y="3642"/>
              <a:chExt cx="484" cy="562"/>
            </a:xfrm>
          </p:grpSpPr>
          <p:pic>
            <p:nvPicPr>
              <p:cNvPr id="9250" name="Picture 3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5" y="3642"/>
                <a:ext cx="396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51" name="Rectangle 35"/>
              <p:cNvSpPr>
                <a:spLocks noChangeArrowheads="1"/>
              </p:cNvSpPr>
              <p:nvPr/>
            </p:nvSpPr>
            <p:spPr bwMode="auto">
              <a:xfrm>
                <a:off x="773" y="3952"/>
                <a:ext cx="4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Modem</a:t>
                </a:r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362" y="3121"/>
              <a:ext cx="381" cy="539"/>
              <a:chOff x="1362" y="3121"/>
              <a:chExt cx="381" cy="539"/>
            </a:xfrm>
          </p:grpSpPr>
          <p:pic>
            <p:nvPicPr>
              <p:cNvPr id="9253" name="Picture 37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73" y="3121"/>
                <a:ext cx="344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54" name="Rectangle 38"/>
              <p:cNvSpPr>
                <a:spLocks noChangeArrowheads="1"/>
              </p:cNvSpPr>
              <p:nvPr/>
            </p:nvSpPr>
            <p:spPr bwMode="auto">
              <a:xfrm>
                <a:off x="1362" y="3408"/>
                <a:ext cx="3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Micro</a:t>
                </a:r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1804" y="3698"/>
              <a:ext cx="567" cy="616"/>
              <a:chOff x="1804" y="3698"/>
              <a:chExt cx="567" cy="616"/>
            </a:xfrm>
          </p:grpSpPr>
          <p:pic>
            <p:nvPicPr>
              <p:cNvPr id="9256" name="Picture 40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44" y="3698"/>
                <a:ext cx="342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57" name="Rectangle 41"/>
              <p:cNvSpPr>
                <a:spLocks noChangeArrowheads="1"/>
              </p:cNvSpPr>
              <p:nvPr/>
            </p:nvSpPr>
            <p:spPr bwMode="auto">
              <a:xfrm>
                <a:off x="1804" y="4062"/>
                <a:ext cx="56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 smtClean="0"/>
                  <a:t>Keyboard</a:t>
                </a:r>
                <a:endParaRPr lang="fr-FR" sz="2000" b="1" dirty="0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1848" y="3132"/>
              <a:ext cx="426" cy="595"/>
              <a:chOff x="1848" y="3132"/>
              <a:chExt cx="426" cy="595"/>
            </a:xfrm>
          </p:grpSpPr>
          <p:pic>
            <p:nvPicPr>
              <p:cNvPr id="9259" name="Picture 43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68" y="3132"/>
                <a:ext cx="29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60" name="Rectangle 44"/>
              <p:cNvSpPr>
                <a:spLocks noChangeArrowheads="1"/>
              </p:cNvSpPr>
              <p:nvPr/>
            </p:nvSpPr>
            <p:spPr bwMode="auto">
              <a:xfrm>
                <a:off x="1848" y="3475"/>
                <a:ext cx="4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 smtClean="0"/>
                  <a:t>mouse</a:t>
                </a:r>
                <a:endParaRPr lang="fr-FR" sz="2000" b="1" dirty="0"/>
              </a:p>
            </p:txBody>
          </p:sp>
        </p:grp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1327" y="3619"/>
              <a:ext cx="472" cy="582"/>
              <a:chOff x="1327" y="3619"/>
              <a:chExt cx="472" cy="582"/>
            </a:xfrm>
          </p:grpSpPr>
          <p:pic>
            <p:nvPicPr>
              <p:cNvPr id="9262" name="Picture 46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64" y="3619"/>
                <a:ext cx="382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63" name="Rectangle 47"/>
              <p:cNvSpPr>
                <a:spLocks noChangeArrowheads="1"/>
              </p:cNvSpPr>
              <p:nvPr/>
            </p:nvSpPr>
            <p:spPr bwMode="auto">
              <a:xfrm>
                <a:off x="1327" y="3949"/>
                <a:ext cx="47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 smtClean="0"/>
                  <a:t>Camera</a:t>
                </a:r>
                <a:endParaRPr lang="fr-FR" sz="2000" b="1" dirty="0"/>
              </a:p>
            </p:txBody>
          </p: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211" y="3639"/>
              <a:ext cx="521" cy="519"/>
              <a:chOff x="211" y="3639"/>
              <a:chExt cx="521" cy="519"/>
            </a:xfrm>
          </p:grpSpPr>
          <p:pic>
            <p:nvPicPr>
              <p:cNvPr id="9265" name="Picture 49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87" y="3639"/>
                <a:ext cx="42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66" name="Rectangle 50"/>
              <p:cNvSpPr>
                <a:spLocks noChangeArrowheads="1"/>
              </p:cNvSpPr>
              <p:nvPr/>
            </p:nvSpPr>
            <p:spPr bwMode="auto">
              <a:xfrm>
                <a:off x="211" y="3906"/>
                <a:ext cx="52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CD-ROM</a:t>
                </a:r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229" y="3099"/>
              <a:ext cx="477" cy="604"/>
              <a:chOff x="229" y="3099"/>
              <a:chExt cx="477" cy="604"/>
            </a:xfrm>
          </p:grpSpPr>
          <p:pic>
            <p:nvPicPr>
              <p:cNvPr id="9268" name="Picture 52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1" y="3099"/>
                <a:ext cx="35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69" name="Rectangle 53"/>
              <p:cNvSpPr>
                <a:spLocks noChangeArrowheads="1"/>
              </p:cNvSpPr>
              <p:nvPr/>
            </p:nvSpPr>
            <p:spPr bwMode="auto">
              <a:xfrm>
                <a:off x="229" y="3451"/>
                <a:ext cx="47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Joystick</a:t>
                </a:r>
              </a:p>
            </p:txBody>
          </p: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750" y="3110"/>
              <a:ext cx="490" cy="558"/>
              <a:chOff x="750" y="3110"/>
              <a:chExt cx="490" cy="558"/>
            </a:xfrm>
          </p:grpSpPr>
          <p:pic>
            <p:nvPicPr>
              <p:cNvPr id="9271" name="Picture 55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37" y="3110"/>
                <a:ext cx="337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72" name="Rectangle 56"/>
              <p:cNvSpPr>
                <a:spLocks noChangeArrowheads="1"/>
              </p:cNvSpPr>
              <p:nvPr/>
            </p:nvSpPr>
            <p:spPr bwMode="auto">
              <a:xfrm>
                <a:off x="750" y="3416"/>
                <a:ext cx="49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Scanner</a:t>
                </a:r>
              </a:p>
            </p:txBody>
          </p:sp>
        </p:grpSp>
      </p:grp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4959296" y="4005264"/>
            <a:ext cx="235481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Auxiliary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memories</a:t>
            </a: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6007107" y="4394204"/>
            <a:ext cx="2700869" cy="962026"/>
            <a:chOff x="2856" y="3088"/>
            <a:chExt cx="1276" cy="606"/>
          </a:xfrm>
        </p:grpSpPr>
        <p:pic>
          <p:nvPicPr>
            <p:cNvPr id="9276" name="Picture 60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51" y="3088"/>
              <a:ext cx="41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277" name="Rectangle 61"/>
            <p:cNvSpPr>
              <a:spLocks noChangeArrowheads="1"/>
            </p:cNvSpPr>
            <p:nvPr/>
          </p:nvSpPr>
          <p:spPr bwMode="auto">
            <a:xfrm>
              <a:off x="2856" y="3442"/>
              <a:ext cx="12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000" b="1" dirty="0" smtClean="0"/>
                <a:t>Floppy disk or USB stick</a:t>
              </a:r>
              <a:endParaRPr lang="fr-FR" sz="2000" b="1" dirty="0"/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5998634" y="5349879"/>
            <a:ext cx="1185334" cy="800101"/>
            <a:chOff x="2834" y="3722"/>
            <a:chExt cx="560" cy="504"/>
          </a:xfrm>
        </p:grpSpPr>
        <p:grpSp>
          <p:nvGrpSpPr>
            <p:cNvPr id="18" name="Group 65"/>
            <p:cNvGrpSpPr>
              <a:grpSpLocks/>
            </p:cNvGrpSpPr>
            <p:nvPr/>
          </p:nvGrpSpPr>
          <p:grpSpPr bwMode="auto">
            <a:xfrm>
              <a:off x="2924" y="3722"/>
              <a:ext cx="445" cy="228"/>
              <a:chOff x="2924" y="3722"/>
              <a:chExt cx="445" cy="228"/>
            </a:xfrm>
          </p:grpSpPr>
          <p:sp>
            <p:nvSpPr>
              <p:cNvPr id="9279" name="Freeform 63"/>
              <p:cNvSpPr>
                <a:spLocks/>
              </p:cNvSpPr>
              <p:nvPr/>
            </p:nvSpPr>
            <p:spPr bwMode="auto">
              <a:xfrm>
                <a:off x="2924" y="3755"/>
                <a:ext cx="445" cy="19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59"/>
                  </a:cxn>
                  <a:cxn ang="0">
                    <a:pos x="7" y="166"/>
                  </a:cxn>
                  <a:cxn ang="0">
                    <a:pos x="17" y="171"/>
                  </a:cxn>
                  <a:cxn ang="0">
                    <a:pos x="33" y="176"/>
                  </a:cxn>
                  <a:cxn ang="0">
                    <a:pos x="54" y="181"/>
                  </a:cxn>
                  <a:cxn ang="0">
                    <a:pos x="82" y="186"/>
                  </a:cxn>
                  <a:cxn ang="0">
                    <a:pos x="112" y="189"/>
                  </a:cxn>
                  <a:cxn ang="0">
                    <a:pos x="143" y="191"/>
                  </a:cxn>
                  <a:cxn ang="0">
                    <a:pos x="173" y="192"/>
                  </a:cxn>
                  <a:cxn ang="0">
                    <a:pos x="201" y="194"/>
                  </a:cxn>
                  <a:cxn ang="0">
                    <a:pos x="231" y="194"/>
                  </a:cxn>
                  <a:cxn ang="0">
                    <a:pos x="266" y="192"/>
                  </a:cxn>
                  <a:cxn ang="0">
                    <a:pos x="296" y="192"/>
                  </a:cxn>
                  <a:cxn ang="0">
                    <a:pos x="328" y="189"/>
                  </a:cxn>
                  <a:cxn ang="0">
                    <a:pos x="358" y="186"/>
                  </a:cxn>
                  <a:cxn ang="0">
                    <a:pos x="380" y="182"/>
                  </a:cxn>
                  <a:cxn ang="0">
                    <a:pos x="403" y="178"/>
                  </a:cxn>
                  <a:cxn ang="0">
                    <a:pos x="420" y="173"/>
                  </a:cxn>
                  <a:cxn ang="0">
                    <a:pos x="429" y="170"/>
                  </a:cxn>
                  <a:cxn ang="0">
                    <a:pos x="438" y="165"/>
                  </a:cxn>
                  <a:cxn ang="0">
                    <a:pos x="444" y="159"/>
                  </a:cxn>
                  <a:cxn ang="0">
                    <a:pos x="444" y="0"/>
                  </a:cxn>
                  <a:cxn ang="0">
                    <a:pos x="0" y="1"/>
                  </a:cxn>
                </a:cxnLst>
                <a:rect l="0" t="0" r="r" b="b"/>
                <a:pathLst>
                  <a:path w="445" h="195">
                    <a:moveTo>
                      <a:pt x="0" y="1"/>
                    </a:moveTo>
                    <a:lnTo>
                      <a:pt x="0" y="159"/>
                    </a:lnTo>
                    <a:lnTo>
                      <a:pt x="7" y="166"/>
                    </a:lnTo>
                    <a:lnTo>
                      <a:pt x="17" y="171"/>
                    </a:lnTo>
                    <a:lnTo>
                      <a:pt x="33" y="176"/>
                    </a:lnTo>
                    <a:lnTo>
                      <a:pt x="54" y="181"/>
                    </a:lnTo>
                    <a:lnTo>
                      <a:pt x="82" y="186"/>
                    </a:lnTo>
                    <a:lnTo>
                      <a:pt x="112" y="189"/>
                    </a:lnTo>
                    <a:lnTo>
                      <a:pt x="143" y="191"/>
                    </a:lnTo>
                    <a:lnTo>
                      <a:pt x="173" y="192"/>
                    </a:lnTo>
                    <a:lnTo>
                      <a:pt x="201" y="194"/>
                    </a:lnTo>
                    <a:lnTo>
                      <a:pt x="231" y="194"/>
                    </a:lnTo>
                    <a:lnTo>
                      <a:pt x="266" y="192"/>
                    </a:lnTo>
                    <a:lnTo>
                      <a:pt x="296" y="192"/>
                    </a:lnTo>
                    <a:lnTo>
                      <a:pt x="328" y="189"/>
                    </a:lnTo>
                    <a:lnTo>
                      <a:pt x="358" y="186"/>
                    </a:lnTo>
                    <a:lnTo>
                      <a:pt x="380" y="182"/>
                    </a:lnTo>
                    <a:lnTo>
                      <a:pt x="403" y="178"/>
                    </a:lnTo>
                    <a:lnTo>
                      <a:pt x="420" y="173"/>
                    </a:lnTo>
                    <a:lnTo>
                      <a:pt x="429" y="170"/>
                    </a:lnTo>
                    <a:lnTo>
                      <a:pt x="438" y="165"/>
                    </a:lnTo>
                    <a:lnTo>
                      <a:pt x="444" y="159"/>
                    </a:lnTo>
                    <a:lnTo>
                      <a:pt x="444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" name="Oval 64"/>
              <p:cNvSpPr>
                <a:spLocks noChangeArrowheads="1"/>
              </p:cNvSpPr>
              <p:nvPr/>
            </p:nvSpPr>
            <p:spPr bwMode="auto">
              <a:xfrm>
                <a:off x="2928" y="3722"/>
                <a:ext cx="436" cy="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2834" y="3974"/>
              <a:ext cx="5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fr-FR" sz="2000" b="1" dirty="0" smtClean="0"/>
                <a:t>Hard </a:t>
              </a:r>
              <a:r>
                <a:rPr lang="fr-FR" sz="2000" b="1" dirty="0" err="1" smtClean="0"/>
                <a:t>disk</a:t>
              </a:r>
              <a:endParaRPr lang="fr-FR" sz="1400" dirty="0"/>
            </a:p>
          </p:txBody>
        </p:sp>
      </p:grpSp>
      <p:sp>
        <p:nvSpPr>
          <p:cNvPr id="9284" name="Line 68"/>
          <p:cNvSpPr>
            <a:spLocks noChangeShapeType="1"/>
          </p:cNvSpPr>
          <p:nvPr/>
        </p:nvSpPr>
        <p:spPr bwMode="auto">
          <a:xfrm>
            <a:off x="6428318" y="2647951"/>
            <a:ext cx="4233" cy="1228725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stealth" w="med" len="lg"/>
            <a:tailEnd type="stealth" w="med" len="lg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0" y="-127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General diagram showing how a computer works </a:t>
            </a:r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role of its components</a:t>
            </a:r>
            <a:r>
              <a:rPr lang="fr-FR" sz="2400" b="1" dirty="0" smtClean="0"/>
              <a:t>)</a:t>
            </a:r>
            <a:endParaRPr lang="en-US" sz="2400" b="1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884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BDA608BC-105D-4C19-BCEC-20B4BC9F433D}" type="slidenum">
              <a:rPr lang="fr-FR" sz="2800" b="1">
                <a:solidFill>
                  <a:srgbClr val="FF0000"/>
                </a:solidFill>
              </a:rPr>
              <a:pPr/>
              <a:t>12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193800"/>
            <a:ext cx="7353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information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processing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21717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Memory Unit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processor uses memory unit to store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the processing results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6957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Peripherals allow communication with the outside world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2.4.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Composition of a Personal Computer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50165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Lines linking the different motherboard components to allow the data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exchange between them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12700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General diagram showing how a computer works </a:t>
            </a:r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role of its components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)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Types of the computer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9563"/>
            <a:ext cx="6858000" cy="310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525" y="100005"/>
            <a:ext cx="3657600" cy="32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643942" y="3409434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Desktop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092700" y="3327400"/>
            <a:ext cx="139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Tour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225800" y="3352800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Mini-tour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8227" y="3244334"/>
            <a:ext cx="2758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Laptop</a:t>
            </a:r>
            <a:endParaRPr lang="en-US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8262" y="3975100"/>
            <a:ext cx="1828800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199120" y="6254234"/>
            <a:ext cx="1010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Tablet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5" cstate="print"/>
          <a:srcRect t="13033"/>
          <a:stretch>
            <a:fillRect/>
          </a:stretch>
        </p:blipFill>
        <p:spPr bwMode="auto">
          <a:xfrm>
            <a:off x="4622800" y="3898900"/>
            <a:ext cx="3200400" cy="27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5262871" y="6152634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All in one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884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BDA608BC-105D-4C19-BCEC-20B4BC9F433D}" type="slidenum">
              <a:rPr lang="fr-FR" sz="2800" b="1">
                <a:solidFill>
                  <a:srgbClr val="FF0000"/>
                </a:solidFill>
              </a:rPr>
              <a:pPr/>
              <a:t>13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58061" y="4781034"/>
            <a:ext cx="1887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7612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514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Computer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definition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537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Von Neumann Architecture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9522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Composition of a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7211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General diagram showing how a computer work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44450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The shapes of the computer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70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xmlns="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Computer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definition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8504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Rockwell" pitchFamily="18" charset="0"/>
                <a:cs typeface="Times New Roman" pitchFamily="18" charset="0"/>
              </a:rPr>
              <a:t>Computer </a:t>
            </a:r>
            <a:r>
              <a:rPr lang="fr-FR" sz="2800" dirty="0" err="1" smtClean="0">
                <a:latin typeface="Rockwell" pitchFamily="18" charset="0"/>
                <a:cs typeface="Times New Roman" pitchFamily="18" charset="0"/>
              </a:rPr>
              <a:t>definition</a:t>
            </a:r>
            <a:r>
              <a:rPr lang="fr-FR" sz="2800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chapter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2.2. </a:t>
            </a:r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Computer science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1122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6830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IBM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Business Machines) in 1981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(marketing) of a computer  for personal use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PC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Personal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Computer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space réservé du contenu 4"/>
          <p:cNvGrpSpPr>
            <a:grpSpLocks noGrp="1"/>
          </p:cNvGrpSpPr>
          <p:nvPr>
            <p:ph idx="1"/>
          </p:nvPr>
        </p:nvGrpSpPr>
        <p:grpSpPr>
          <a:xfrm>
            <a:off x="1619213" y="1546205"/>
            <a:ext cx="9144000" cy="5029200"/>
            <a:chOff x="1214414" y="-1320693"/>
            <a:chExt cx="7358114" cy="8178717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1214414" y="285729"/>
              <a:ext cx="7358114" cy="5616363"/>
            </a:xfrm>
            <a:prstGeom prst="roundRect">
              <a:avLst>
                <a:gd name="adj" fmla="val 6843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1865553" y="714354"/>
              <a:ext cx="6120952" cy="4125562"/>
            </a:xfrm>
            <a:prstGeom prst="roundRect">
              <a:avLst>
                <a:gd name="adj" fmla="val 588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5348377" y="2290699"/>
              <a:ext cx="2377661" cy="2281308"/>
            </a:xfrm>
            <a:prstGeom prst="roundRect">
              <a:avLst>
                <a:gd name="adj" fmla="val 5887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Arithmetic and Logic Unit (ALU)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191135" y="2290699"/>
              <a:ext cx="2344194" cy="2281308"/>
            </a:xfrm>
            <a:prstGeom prst="roundRect">
              <a:avLst>
                <a:gd name="adj" fmla="val 5887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dirty="0" smtClean="0">
                  <a:solidFill>
                    <a:schemeClr val="bg1"/>
                  </a:solidFill>
                </a:rPr>
                <a:t>Control unit (CU)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5"/>
            <p:cNvSpPr txBox="1"/>
            <p:nvPr/>
          </p:nvSpPr>
          <p:spPr>
            <a:xfrm>
              <a:off x="2285984" y="785793"/>
              <a:ext cx="5214974" cy="750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Central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Processing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Unit (CPU)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avec flèche vers le haut 10"/>
            <p:cNvSpPr/>
            <p:nvPr/>
          </p:nvSpPr>
          <p:spPr>
            <a:xfrm>
              <a:off x="5737290" y="4986586"/>
              <a:ext cx="1706278" cy="1800001"/>
            </a:xfrm>
            <a:prstGeom prst="upArrowCallout">
              <a:avLst>
                <a:gd name="adj1" fmla="val 23334"/>
                <a:gd name="adj2" fmla="val 25494"/>
                <a:gd name="adj3" fmla="val 41049"/>
                <a:gd name="adj4" fmla="val 33619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dirty="0" smtClean="0"/>
                <a:t>Inputs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12" name="Rectangle avec flèche vers le bas 11"/>
            <p:cNvSpPr/>
            <p:nvPr/>
          </p:nvSpPr>
          <p:spPr>
            <a:xfrm>
              <a:off x="2714612" y="5058024"/>
              <a:ext cx="1800000" cy="1800000"/>
            </a:xfrm>
            <a:prstGeom prst="downArrowCallout">
              <a:avLst>
                <a:gd name="adj1" fmla="val 22681"/>
                <a:gd name="adj2" fmla="val 25000"/>
                <a:gd name="adj3" fmla="val 41886"/>
                <a:gd name="adj4" fmla="val 34585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dirty="0" smtClean="0"/>
                <a:t>Outputs</a:t>
              </a:r>
              <a:endParaRPr lang="fr-FR" sz="2400" b="1" dirty="0"/>
            </a:p>
          </p:txBody>
        </p:sp>
        <p:sp>
          <p:nvSpPr>
            <p:cNvPr id="13" name="Organigramme : Multidocument 12"/>
            <p:cNvSpPr/>
            <p:nvPr/>
          </p:nvSpPr>
          <p:spPr>
            <a:xfrm>
              <a:off x="3000364" y="-1320693"/>
              <a:ext cx="3929090" cy="1168392"/>
            </a:xfrm>
            <a:prstGeom prst="flowChartMultidocumen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800" dirty="0" smtClean="0">
                  <a:solidFill>
                    <a:schemeClr val="tx1"/>
                  </a:solidFill>
                </a:rPr>
                <a:t>Memory Unit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Double flèche verticale 13"/>
            <p:cNvSpPr/>
            <p:nvPr/>
          </p:nvSpPr>
          <p:spPr>
            <a:xfrm>
              <a:off x="5572132" y="-214338"/>
              <a:ext cx="500066" cy="928694"/>
            </a:xfrm>
            <a:prstGeom prst="upDownArrow">
              <a:avLst>
                <a:gd name="adj1" fmla="val 20203"/>
                <a:gd name="adj2" fmla="val 2979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5" name="Double flèche verticale 14"/>
            <p:cNvSpPr/>
            <p:nvPr/>
          </p:nvSpPr>
          <p:spPr>
            <a:xfrm>
              <a:off x="3286116" y="-152303"/>
              <a:ext cx="500066" cy="866658"/>
            </a:xfrm>
            <a:prstGeom prst="upDownArrow">
              <a:avLst>
                <a:gd name="adj1" fmla="val 24746"/>
                <a:gd name="adj2" fmla="val 2979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Von Neumann Architecture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500677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John Von Neumann (1903-1957)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 describing the principles operating of a computer (Von Neumann architecture) (theory)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47700"/>
            <a:ext cx="4739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Von Neumann Architecture</a:t>
            </a: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294487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Central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Unit (CPU)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Arithmetic and Logic Unit (ALU)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UAL performs operations on bits 0 and 1 (arithmetic functions and 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comparison functions)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control unit (CU)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Sequence the instructions executed by the UAL, i.e. determine the order 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in which the instructions are executed by the UAL.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5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Von Neumann Architecture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130757"/>
            <a:ext cx="1219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devices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Communication with the outside world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rogrammes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reading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Output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devices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Communication with the outside world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Provide the results (calculation for example) directly to the user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centrale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Programmes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6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47700"/>
            <a:ext cx="4739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Von Neumann Architecture</a:t>
            </a: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Von Neumann Architecture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7</a:t>
            </a:fld>
            <a:endParaRPr lang="fr-FR" sz="2800" b="1">
              <a:solidFill>
                <a:srgbClr val="FF0000"/>
              </a:solidFill>
            </a:endParaRPr>
          </a:p>
        </p:txBody>
      </p:sp>
      <p:pic>
        <p:nvPicPr>
          <p:cNvPr id="3" name="Picture 2" descr="C:\Users\Lenovo\Desktop\plagia\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595" y="1082660"/>
            <a:ext cx="7223760" cy="523531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4.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Composition of a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487024"/>
            <a:ext cx="1219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Central unit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Power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supply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Motherboard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Processor or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 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CPU (Central </a:t>
            </a:r>
            <a:r>
              <a:rPr kumimoji="0" lang="fr-FR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Processing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Unit)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Arithmetic and Logic Unit (ALU)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Von Neumann Architecture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fr-FR" sz="24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Control Unit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(CU)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Von Neumann Architecture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Memory Unit</a:t>
            </a:r>
            <a:endParaRPr lang="en-US" sz="2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Random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Access Memory (RAM)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Interface cards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Soundcard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Network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Hard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disk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Drive CD/DVD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4.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Composition of a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9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83938"/>
            <a:ext cx="12192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 devices (information flow in one direction only)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Keyboard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Mouse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Microphone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Scanner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Joystick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Output devices (information flow in one direction only)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Monitor (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screen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Printer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Speaker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 /Output devices (information flows in both directions)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Hard </a:t>
            </a:r>
            <a:r>
              <a:rPr lang="fr-FR" sz="2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disk</a:t>
            </a:r>
            <a:r>
              <a:rPr lang="fr-FR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drive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CD-ROM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Modem (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acronym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modulator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demodulator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4.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Composition of a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45875</TotalTime>
  <Words>630</Words>
  <Application>Microsoft Office PowerPoint</Application>
  <PresentationFormat>Personnalisé</PresentationFormat>
  <Paragraphs>138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Abdelhakim</cp:lastModifiedBy>
  <cp:revision>643</cp:revision>
  <cp:lastPrinted>2017-10-12T09:43:56Z</cp:lastPrinted>
  <dcterms:created xsi:type="dcterms:W3CDTF">2016-10-27T07:51:51Z</dcterms:created>
  <dcterms:modified xsi:type="dcterms:W3CDTF">2023-11-28T14:10:13Z</dcterms:modified>
</cp:coreProperties>
</file>