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4660"/>
  </p:normalViewPr>
  <p:slideViewPr>
    <p:cSldViewPr>
      <p:cViewPr>
        <p:scale>
          <a:sx n="70" d="100"/>
          <a:sy n="70" d="100"/>
        </p:scale>
        <p:origin x="-888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0DD01-B965-4495-8A35-B34F05FCAC24}" type="datetimeFigureOut">
              <a:rPr lang="fr-FR" smtClean="0"/>
              <a:t>05/12/2025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FCFDD-EF72-4540-81D9-B83F42DC8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29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FCFDD-EF72-4540-81D9-B83F42DC88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41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4DD005-8337-47E2-B1F4-2DB65B06A34A}" type="datetime1">
              <a:rPr lang="en-US" smtClean="0"/>
              <a:t>12/5/2025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005E8-3E9E-48E7-88A2-BD4ED6291004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99A93-C020-481C-93F3-CD7E9FBB2CC1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5C6837-A884-4855-83B0-CE8BCE4E32D3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33FBF-8827-4A19-9313-B44950DFE823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A822C-EA49-4476-8522-9274ADBDE073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40BA7F-4B55-4557-B60F-54BC740D5A2F}" type="datetime1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23CE-D1B7-40BA-9A20-733D45026EE3}" type="datetime1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8ACD0-D325-4702-A011-B6F34E5F304B}" type="datetime1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226E3-9A3A-4742-9473-A1A4A7D0FA5C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190CA-3A95-4837-A04F-C0DAC6C104B3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1B3A10-39F4-4D9A-B916-0505D887E8DE}" type="datetime1">
              <a:rPr lang="en-US" smtClean="0"/>
              <a:t>12/5/2025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448" y="0"/>
            <a:ext cx="915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Democratic and Popular Republic of Algeria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447" y="271046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Higher Education and Scientific Research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0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afid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Boussouf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4446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Sciences &amp; Technology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66800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Process Engineering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448" y="1367135"/>
            <a:ext cx="9157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HSE in Industrial Installations – UED2.1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2" y="1909465"/>
            <a:ext cx="16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IIIX: </a:t>
            </a:r>
            <a:endParaRPr lang="en-US" sz="20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AD41-FAED-4480-813A-248201A9D28A}" type="datetime1">
              <a:rPr lang="en-US" smtClean="0">
                <a:solidFill>
                  <a:schemeClr val="accent1">
                    <a:lumMod val="50000"/>
                  </a:schemeClr>
                </a:solidFill>
              </a:rPr>
              <a:t>12/5/2025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Bouti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/>
              <a:t>1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1828800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Occupational Health &amp; Workplace Hygiene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t="23024" r="7395" b="9727"/>
          <a:stretch/>
        </p:blipFill>
        <p:spPr>
          <a:xfrm>
            <a:off x="2057400" y="2875085"/>
            <a:ext cx="5791200" cy="36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IX. Next Session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5685" y="776654"/>
            <a:ext cx="7585915" cy="66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Week </a:t>
            </a:r>
            <a:r>
              <a:rPr lang="en-US" sz="2800" b="1" dirty="0" smtClean="0"/>
              <a:t>8: Environmental Protection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2788024"/>
            <a:ext cx="7406640" cy="63070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Thank you for your attention!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3331698"/>
            <a:ext cx="7406640" cy="4021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See you next class.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228600"/>
            <a:ext cx="7406640" cy="63070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Learning Outcomes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066800"/>
            <a:ext cx="7391400" cy="609600"/>
          </a:xfrm>
        </p:spPr>
        <p:txBody>
          <a:bodyPr/>
          <a:lstStyle/>
          <a:p>
            <a:r>
              <a:rPr lang="en-US" dirty="0"/>
              <a:t>By the end of this session, </a:t>
            </a:r>
            <a:r>
              <a:rPr lang="en-US" dirty="0" smtClean="0"/>
              <a:t>you </a:t>
            </a:r>
            <a:r>
              <a:rPr lang="en-US" dirty="0"/>
              <a:t>will be able to</a:t>
            </a:r>
            <a:r>
              <a:rPr lang="en-US" dirty="0" smtClean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8256-A431-4D06-BBF9-FB214F4D1504}" type="datetime1">
              <a:rPr lang="en-US" smtClean="0"/>
              <a:t>12/5/2025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19200" y="1600200"/>
            <a:ext cx="7543800" cy="403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8463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Explain the concept of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occupational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8463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Identify </a:t>
            </a:r>
            <a:r>
              <a:rPr lang="en-US" dirty="0">
                <a:solidFill>
                  <a:schemeClr val="tx1"/>
                </a:solidFill>
              </a:rPr>
              <a:t>main categories of work-related </a:t>
            </a:r>
            <a:r>
              <a:rPr lang="en-US" dirty="0" smtClean="0">
                <a:solidFill>
                  <a:schemeClr val="tx1"/>
                </a:solidFill>
              </a:rPr>
              <a:t>diseases.</a:t>
            </a:r>
          </a:p>
          <a:p>
            <a:pPr marL="48463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Understand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hygiene principles </a:t>
            </a:r>
            <a:r>
              <a:rPr lang="en-US" dirty="0">
                <a:solidFill>
                  <a:schemeClr val="tx1"/>
                </a:solidFill>
              </a:rPr>
              <a:t>in living and working </a:t>
            </a:r>
            <a:r>
              <a:rPr lang="en-US" dirty="0" smtClean="0">
                <a:solidFill>
                  <a:schemeClr val="tx1"/>
                </a:solidFill>
              </a:rPr>
              <a:t>spaces.</a:t>
            </a:r>
          </a:p>
          <a:p>
            <a:pPr marL="48463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Apply </a:t>
            </a:r>
            <a:r>
              <a:rPr lang="en-US" dirty="0">
                <a:solidFill>
                  <a:schemeClr val="tx1"/>
                </a:solidFill>
              </a:rPr>
              <a:t>basic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hygiene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8463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Analyze </a:t>
            </a:r>
            <a:r>
              <a:rPr lang="en-US" dirty="0">
                <a:solidFill>
                  <a:schemeClr val="tx1"/>
                </a:solidFill>
              </a:rPr>
              <a:t>simple case studies of hygiene failures.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69746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1. </a:t>
            </a:r>
            <a:r>
              <a:rPr lang="en-US" sz="3600" dirty="0" smtClean="0">
                <a:solidFill>
                  <a:srgbClr val="002060"/>
                </a:solidFill>
              </a:rPr>
              <a:t>What is Occupational Health 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D005-8337-47E2-B1F4-2DB65B06A34A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914400"/>
            <a:ext cx="7391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Occupational Health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discipline focused 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workers’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well-being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853118"/>
            <a:ext cx="7238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»</a:t>
            </a:r>
            <a:r>
              <a:rPr lang="ar-D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الصحة </a:t>
            </a:r>
            <a:r>
              <a:rPr lang="ar-D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المهنية هي تخصص يركز على حماية </a:t>
            </a:r>
            <a:r>
              <a:rPr lang="ar-D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الصحة </a:t>
            </a:r>
            <a:r>
              <a:rPr lang="ar-D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البدنية والعقلية والاجتماعية للعمال</a:t>
            </a:r>
            <a:r>
              <a:rPr lang="ar-D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«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6670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solidFill>
                  <a:srgbClr val="C00000"/>
                </a:solidFill>
              </a:rPr>
              <a:t>prevent</a:t>
            </a:r>
            <a:r>
              <a:rPr lang="en-US" sz="2400" dirty="0"/>
              <a:t> illnesses caused by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environment</a:t>
            </a:r>
            <a:r>
              <a:rPr lang="en-US" sz="2400" dirty="0"/>
              <a:t> or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activities</a:t>
            </a:r>
            <a:r>
              <a:rPr lang="en-US" sz="2400" dirty="0"/>
              <a:t>.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3048000" y="3135868"/>
            <a:ext cx="5791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الهدف هو :</a:t>
            </a:r>
            <a:r>
              <a:rPr lang="ar-DZ" b="1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ar-D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الوقاية</a:t>
            </a:r>
            <a:r>
              <a:rPr lang="ar-DZ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ar-D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من الأمراض الناجمة عن بيئة العمل أو أنشطة العمل.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AutoShape 2" descr="https://lh3.googleusercontent.com/gg-dl/ABS2GSmpRC0TUK_ogCwiH1tqLfAxrvRnlRU4FxFYDeO5qsBFxAdbFEsLRw3uFpwo_W21HbAZmjrI_qU_8Met9fMZk5_r8V_VoZIoUngw5n1keyoH0akPPGhHZjE2Ido3e1Q17yppbOnr4pKGQLR3L6e9LZgFXoMSzeOlnMPboPElQ1NKY5ipfg=s1024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 descr="C:\Users\LA CASA TECHNOLOGY\Downloads\صثقف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28605" r="19674" b="21783"/>
          <a:stretch/>
        </p:blipFill>
        <p:spPr bwMode="auto">
          <a:xfrm>
            <a:off x="5106499" y="3497997"/>
            <a:ext cx="38089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19200" y="3890665"/>
            <a:ext cx="3887299" cy="137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Noise, chemical exposure, or bad lighting affecting workers’ health.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1257300" y="5267580"/>
            <a:ext cx="3581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DZ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الضوضاء أو التعرض للمواد الكيميائية أو الإضاءة السيئة التي تؤثر على صحة العمال.</a:t>
            </a:r>
            <a:endParaRPr lang="fr-FR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9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II.  </a:t>
            </a:r>
            <a:r>
              <a:rPr lang="en-US" sz="3600" dirty="0" smtClean="0">
                <a:solidFill>
                  <a:srgbClr val="002060"/>
                </a:solidFill>
              </a:rPr>
              <a:t>Concepts of Hygiene &amp; Public Health: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8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Health: </a:t>
            </a:r>
            <a:r>
              <a:rPr lang="en-US" dirty="0"/>
              <a:t>Actions that protect entire populations from disease.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143000" y="7620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Hygiene: </a:t>
            </a:r>
            <a:r>
              <a:rPr lang="en-US" dirty="0"/>
              <a:t>Conditions and practices that support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health</a:t>
            </a:r>
            <a:r>
              <a:rPr lang="en-US" dirty="0"/>
              <a:t>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495800" y="1038999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النظافة: </a:t>
            </a:r>
            <a:r>
              <a:rPr lang="ar-D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الظروف والممارسات التي تدعم الصحة الجيدة.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6057" y="2124986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الصحة العامة: </a:t>
            </a:r>
            <a:r>
              <a:rPr lang="ar-D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الإجراءات التي تحمي جميع السكان من الأمراض.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2797016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/>
              <a:t>Industrial context: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Clean </a:t>
            </a:r>
            <a:r>
              <a:rPr lang="en-US" dirty="0" smtClean="0"/>
              <a:t>workplaces.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Safe </a:t>
            </a:r>
            <a:r>
              <a:rPr lang="en-US" dirty="0"/>
              <a:t>water </a:t>
            </a:r>
            <a:r>
              <a:rPr lang="en-US" dirty="0" smtClean="0"/>
              <a:t>supply.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Waste management.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Control </a:t>
            </a:r>
            <a:r>
              <a:rPr lang="en-US" dirty="0"/>
              <a:t>of microorganisms and </a:t>
            </a:r>
            <a:r>
              <a:rPr lang="en-US" dirty="0" smtClean="0"/>
              <a:t>allergens.</a:t>
            </a:r>
            <a:endParaRPr lang="en-US" dirty="0"/>
          </a:p>
        </p:txBody>
      </p:sp>
      <p:pic>
        <p:nvPicPr>
          <p:cNvPr id="2051" name="Picture 3" descr="C:\Users\LA CASA TECHNOLOGY\Downloads\Gemini_Generated_Image_v6lim2v6lim2v6l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44344" r="2982" b="27828"/>
          <a:stretch/>
        </p:blipFill>
        <p:spPr bwMode="auto">
          <a:xfrm>
            <a:off x="2071811" y="4305121"/>
            <a:ext cx="5990977" cy="17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81600" y="2827793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السياق الصناعي</a:t>
            </a:r>
            <a:r>
              <a:rPr lang="ar-DZ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  <a:endParaRPr lang="fr-FR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r" rtl="1"/>
            <a:r>
              <a:rPr lang="ar-D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أماكن </a:t>
            </a:r>
            <a:r>
              <a:rPr lang="ar-D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عمل </a:t>
            </a:r>
            <a:r>
              <a:rPr lang="ar-D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نظيفة</a:t>
            </a:r>
            <a:endParaRPr lang="fr-FR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r" rtl="1"/>
            <a:r>
              <a:rPr lang="ar-D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إمدادات </a:t>
            </a:r>
            <a:r>
              <a:rPr lang="ar-D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مياه </a:t>
            </a:r>
            <a:r>
              <a:rPr lang="ar-D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آمنة</a:t>
            </a:r>
            <a:endParaRPr lang="fr-FR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r" rtl="1"/>
            <a:r>
              <a:rPr lang="ar-D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إدارة النفايات</a:t>
            </a:r>
            <a:endParaRPr lang="fr-FR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r" rtl="1"/>
            <a:r>
              <a:rPr lang="ar-D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مكافحة </a:t>
            </a:r>
            <a:r>
              <a:rPr lang="ar-D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الكائنات الدقيقة والمواد المسببة للحساسية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4866" y="6096000"/>
            <a:ext cx="7750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/>
              <a:t>Regular </a:t>
            </a:r>
            <a:r>
              <a:rPr lang="en-US" dirty="0"/>
              <a:t>cleaning of production areas to avoid contamination and pests.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8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III</a:t>
            </a:r>
            <a:r>
              <a:rPr lang="en-US" sz="3600" dirty="0" smtClean="0">
                <a:solidFill>
                  <a:srgbClr val="002060"/>
                </a:solidFill>
              </a:rPr>
              <a:t>.  </a:t>
            </a:r>
            <a:r>
              <a:rPr lang="en-US" sz="3600" dirty="0" smtClean="0">
                <a:solidFill>
                  <a:srgbClr val="002060"/>
                </a:solidFill>
              </a:rPr>
              <a:t>Work-related Diseases: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117901"/>
            <a:ext cx="1795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الأمراض </a:t>
            </a:r>
            <a:r>
              <a:rPr lang="ar-DZ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المِهَنِيَّة</a:t>
            </a:r>
            <a:endParaRPr lang="fr-FR" sz="2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8844" y="1241978"/>
            <a:ext cx="2286000" cy="1289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Agents: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Noise </a:t>
            </a:r>
            <a:r>
              <a:rPr lang="en-US" dirty="0"/>
              <a:t>→ hearing loss</a:t>
            </a:r>
          </a:p>
          <a:p>
            <a:pPr>
              <a:lnSpc>
                <a:spcPct val="150000"/>
              </a:lnSpc>
            </a:pPr>
            <a:r>
              <a:rPr lang="en-US" dirty="0"/>
              <a:t>Heat → heat stress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9804" y="3849774"/>
            <a:ext cx="2819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Agents: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dirty="0"/>
              <a:t>Solvents → skin irritation</a:t>
            </a:r>
          </a:p>
          <a:p>
            <a:pPr>
              <a:lnSpc>
                <a:spcPct val="150000"/>
              </a:lnSpc>
            </a:pPr>
            <a:r>
              <a:rPr lang="en-US" dirty="0"/>
              <a:t>Dust → respiratory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 b="8334"/>
          <a:stretch/>
        </p:blipFill>
        <p:spPr>
          <a:xfrm>
            <a:off x="3444844" y="914400"/>
            <a:ext cx="2590800" cy="2306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172200" y="609600"/>
            <a:ext cx="2700602" cy="2414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08" y="3962400"/>
            <a:ext cx="2594248" cy="2264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26" y="3733800"/>
            <a:ext cx="2617054" cy="2362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246656" y="6031468"/>
            <a:ext cx="2815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الغبار → مشاكل في الجهاز التنفسي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15112" y="6183868"/>
            <a:ext cx="1904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المذيبات → تهيج الجلد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72186" y="3036494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الحرارة → الإجهاد الحراري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68476" y="3238474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الضوضاء → فقدان السمع</a:t>
            </a:r>
          </a:p>
        </p:txBody>
      </p:sp>
    </p:spTree>
    <p:extLst>
      <p:ext uri="{BB962C8B-B14F-4D97-AF65-F5344CB8AC3E}">
        <p14:creationId xmlns:p14="http://schemas.microsoft.com/office/powerpoint/2010/main" val="20708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IV.  Work-related Diseases: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66" y="4381485"/>
            <a:ext cx="2643533" cy="217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326914"/>
            <a:ext cx="2463800" cy="247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43000" y="3505200"/>
            <a:ext cx="4572000" cy="8740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Ergonomic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Factors: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dirty="0"/>
              <a:t>Poor posture → musculoskeletal disorders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Psychosocial Factors:</a:t>
            </a:r>
            <a:endParaRPr 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/>
              <a:t>Stress</a:t>
            </a:r>
            <a:r>
              <a:rPr lang="fr-FR" dirty="0"/>
              <a:t>, burnout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71062"/>
            <a:ext cx="2489200" cy="2489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19200" y="849311"/>
            <a:ext cx="2895600" cy="87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Agents: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dirty="0"/>
              <a:t>Bacteria, fungi → infections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431620" y="1262355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البكتيريا والفطريات → العدوى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599" y="4800600"/>
            <a:ext cx="22595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الوضعية السيئة → اضطرابات العضلات والعظام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5978" y="6115957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الإجهاد، الإرهاق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26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sz="3600" dirty="0" smtClean="0">
                <a:solidFill>
                  <a:srgbClr val="002060"/>
                </a:solidFill>
              </a:rPr>
              <a:t>V</a:t>
            </a:r>
            <a:r>
              <a:rPr lang="en-US" sz="3600" dirty="0" smtClean="0">
                <a:solidFill>
                  <a:srgbClr val="002060"/>
                </a:solidFill>
              </a:rPr>
              <a:t>.  Common Industrial Examples: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688" y="381000"/>
            <a:ext cx="67667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Welders: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 to fumes → lung irritation</a:t>
            </a:r>
          </a:p>
          <a:p>
            <a:pPr>
              <a:lnSpc>
                <a:spcPct val="250000"/>
              </a:lnSpc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Bakers: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flour dust → asthma</a:t>
            </a:r>
          </a:p>
          <a:p>
            <a:pPr>
              <a:lnSpc>
                <a:spcPct val="250000"/>
              </a:lnSpc>
            </a:pP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staff: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contamination risk</a:t>
            </a:r>
          </a:p>
          <a:p>
            <a:pPr>
              <a:lnSpc>
                <a:spcPct val="250000"/>
              </a:lnSpc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operators: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repetitive movement → tendonitis</a:t>
            </a:r>
          </a:p>
          <a:p>
            <a:pPr>
              <a:lnSpc>
                <a:spcPct val="250000"/>
              </a:lnSpc>
            </a:pPr>
            <a:r>
              <a:rPr lang="en-US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Foundry workers: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stress and dehydration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6645" y="224135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2400" dirty="0">
                <a:solidFill>
                  <a:srgbClr val="00206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أمثلة صناعية شائعة</a:t>
            </a:r>
            <a:endParaRPr lang="fr-FR" sz="2400" dirty="0">
              <a:solidFill>
                <a:srgbClr val="00206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6936" y="76200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اللحامون: التعرض للأبخرة </a:t>
            </a:r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  <a:r>
              <a:rPr lang="ar-D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ar-D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تهيج الرئة</a:t>
            </a:r>
            <a:endParaRPr lang="fr-F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3039" y="1505542"/>
            <a:ext cx="243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الخبازون: غبار الدقيق → الربو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2274332"/>
            <a:ext cx="285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موظفو المختبر: خطر التلوث البيولوجي</a:t>
            </a:r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7466" y="3341132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مشغلو ورش العمل: الحركات المتكررة → التهاب الأوتار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9077" y="4124206"/>
            <a:ext cx="3254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عمال المصانع: الإجهاد الحراري والجفاف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4098" name="Picture 2" descr="C:\Users\LA CASA TECHNOLOGY\Downloads\Gemini_Generated_Image_vf615nvf615nvf6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8892"/>
          <a:stretch/>
        </p:blipFill>
        <p:spPr bwMode="auto">
          <a:xfrm>
            <a:off x="1066800" y="41910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VI.  Hygiene in the Workplace: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762000"/>
            <a:ext cx="762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industrial hygiene practices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 of work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Adequate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ventilation (natural or mechanical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fume extraction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Sanitary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facilities and hand-washing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clean vs. dirty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3643" y="577334"/>
            <a:ext cx="204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2000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النظافة في مكان العمل</a:t>
            </a:r>
            <a:endParaRPr lang="fr-FR" sz="20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133600"/>
            <a:ext cx="241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التنظيف اليومي لأسطح العمل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2887249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تهوية كافية (طبيعية أو ميكانيكية)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2949" y="3616859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أنظمة شفط الغبار والأبخرة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1804" y="4343400"/>
            <a:ext cx="24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التخزين الآمن للمواد الكيميائية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9996" y="5105400"/>
            <a:ext cx="297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المرافق الصحية ومحطات غسل اليدين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9926" y="5840313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فصل المناطق النظيفة عن المناطق المتسخة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7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0"/>
            <a:ext cx="8153400" cy="6974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>
                <a:solidFill>
                  <a:srgbClr val="002060"/>
                </a:solidFill>
              </a:rPr>
              <a:t>IIIX</a:t>
            </a:r>
            <a:r>
              <a:rPr lang="en-US" sz="3600" dirty="0" smtClean="0">
                <a:solidFill>
                  <a:srgbClr val="002060"/>
                </a:solidFill>
              </a:rPr>
              <a:t>.  Summary: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0188" y="1295400"/>
            <a:ext cx="7772400" cy="335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Occupational health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focuses on preventing diseases caused by work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environments.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Hygiene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(living + working) is essential for protecting worker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well-being.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Work-related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from physical, chemical, biological, ergonomic, and psychosocial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hazards.</a:t>
            </a:r>
          </a:p>
        </p:txBody>
      </p:sp>
    </p:spTree>
    <p:extLst>
      <p:ext uri="{BB962C8B-B14F-4D97-AF65-F5344CB8AC3E}">
        <p14:creationId xmlns:p14="http://schemas.microsoft.com/office/powerpoint/2010/main" val="1336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17394</TotalTime>
  <Words>663</Words>
  <Application>Microsoft Office PowerPoint</Application>
  <PresentationFormat>On-screen Show (4:3)</PresentationFormat>
  <Paragraphs>126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PowerPoint Presentation</vt:lpstr>
      <vt:lpstr>Learning Outcomes</vt:lpstr>
      <vt:lpstr>1. What is Occupational Health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5400</dc:creator>
  <cp:lastModifiedBy>Dr. Bouti .M</cp:lastModifiedBy>
  <cp:revision>181</cp:revision>
  <dcterms:created xsi:type="dcterms:W3CDTF">2006-08-16T00:00:00Z</dcterms:created>
  <dcterms:modified xsi:type="dcterms:W3CDTF">2025-12-05T20:37:05Z</dcterms:modified>
</cp:coreProperties>
</file>