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4" r:id="rId3"/>
    <p:sldId id="265" r:id="rId4"/>
    <p:sldId id="266" r:id="rId5"/>
    <p:sldId id="267" r:id="rId6"/>
    <p:sldId id="268" r:id="rId7"/>
    <p:sldId id="269" r:id="rId8"/>
    <p:sldId id="270" r:id="rId9"/>
    <p:sldId id="271" r:id="rId10"/>
    <p:sldId id="272" r:id="rId11"/>
    <p:sldId id="273" r:id="rId12"/>
    <p:sldId id="280" r:id="rId13"/>
    <p:sldId id="279" r:id="rId14"/>
    <p:sldId id="274" r:id="rId15"/>
    <p:sldId id="275" r:id="rId16"/>
    <p:sldId id="277" r:id="rId17"/>
    <p:sldId id="286" r:id="rId18"/>
    <p:sldId id="276" r:id="rId19"/>
    <p:sldId id="281" r:id="rId20"/>
    <p:sldId id="287" r:id="rId21"/>
    <p:sldId id="283"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85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9DFEC0-B35E-3A3F-21C9-0C794D46E8B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9513768-C65E-A981-B954-DDF5347488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F769BFB-5A4B-BB02-F88F-2DDA713DE6AD}"/>
              </a:ext>
            </a:extLst>
          </p:cNvPr>
          <p:cNvSpPr>
            <a:spLocks noGrp="1"/>
          </p:cNvSpPr>
          <p:nvPr>
            <p:ph type="dt" sz="half" idx="10"/>
          </p:nvPr>
        </p:nvSpPr>
        <p:spPr/>
        <p:txBody>
          <a:bodyPr/>
          <a:lstStyle/>
          <a:p>
            <a:fld id="{A6F36692-42CD-49B6-8E6E-077662AD5659}" type="datetimeFigureOut">
              <a:rPr lang="fr-FR" smtClean="0"/>
              <a:t>11/04/2026</a:t>
            </a:fld>
            <a:endParaRPr lang="fr-FR"/>
          </a:p>
        </p:txBody>
      </p:sp>
      <p:sp>
        <p:nvSpPr>
          <p:cNvPr id="5" name="Espace réservé du pied de page 4">
            <a:extLst>
              <a:ext uri="{FF2B5EF4-FFF2-40B4-BE49-F238E27FC236}">
                <a16:creationId xmlns:a16="http://schemas.microsoft.com/office/drawing/2014/main" id="{8F2B358F-B529-8230-C48D-A1B5AD8CA28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9F7F1CE-DC68-4478-F93E-4818CFF18736}"/>
              </a:ext>
            </a:extLst>
          </p:cNvPr>
          <p:cNvSpPr>
            <a:spLocks noGrp="1"/>
          </p:cNvSpPr>
          <p:nvPr>
            <p:ph type="sldNum" sz="quarter" idx="12"/>
          </p:nvPr>
        </p:nvSpPr>
        <p:spPr/>
        <p:txBody>
          <a:bodyPr/>
          <a:lstStyle/>
          <a:p>
            <a:fld id="{2BAEFAE0-A806-4FB5-A431-FD62CAF45C5C}" type="slidenum">
              <a:rPr lang="fr-FR" smtClean="0"/>
              <a:t>‹N°›</a:t>
            </a:fld>
            <a:endParaRPr lang="fr-FR"/>
          </a:p>
        </p:txBody>
      </p:sp>
    </p:spTree>
    <p:extLst>
      <p:ext uri="{BB962C8B-B14F-4D97-AF65-F5344CB8AC3E}">
        <p14:creationId xmlns:p14="http://schemas.microsoft.com/office/powerpoint/2010/main" val="1353818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D37C1B-617D-8747-9FFC-E27408FDE88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C3BA218-70AA-1C4E-75DE-E5FB2D1F0D4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AB19DBD-CB42-D6A9-51DE-34D1C3D3E8B2}"/>
              </a:ext>
            </a:extLst>
          </p:cNvPr>
          <p:cNvSpPr>
            <a:spLocks noGrp="1"/>
          </p:cNvSpPr>
          <p:nvPr>
            <p:ph type="dt" sz="half" idx="10"/>
          </p:nvPr>
        </p:nvSpPr>
        <p:spPr/>
        <p:txBody>
          <a:bodyPr/>
          <a:lstStyle/>
          <a:p>
            <a:fld id="{A6F36692-42CD-49B6-8E6E-077662AD5659}" type="datetimeFigureOut">
              <a:rPr lang="fr-FR" smtClean="0"/>
              <a:t>11/04/2026</a:t>
            </a:fld>
            <a:endParaRPr lang="fr-FR"/>
          </a:p>
        </p:txBody>
      </p:sp>
      <p:sp>
        <p:nvSpPr>
          <p:cNvPr id="5" name="Espace réservé du pied de page 4">
            <a:extLst>
              <a:ext uri="{FF2B5EF4-FFF2-40B4-BE49-F238E27FC236}">
                <a16:creationId xmlns:a16="http://schemas.microsoft.com/office/drawing/2014/main" id="{80ABC41E-DCF7-FC77-F3FB-E7C64471550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6C0EE66-B2E0-318A-3083-84525676EFE3}"/>
              </a:ext>
            </a:extLst>
          </p:cNvPr>
          <p:cNvSpPr>
            <a:spLocks noGrp="1"/>
          </p:cNvSpPr>
          <p:nvPr>
            <p:ph type="sldNum" sz="quarter" idx="12"/>
          </p:nvPr>
        </p:nvSpPr>
        <p:spPr/>
        <p:txBody>
          <a:bodyPr/>
          <a:lstStyle/>
          <a:p>
            <a:fld id="{2BAEFAE0-A806-4FB5-A431-FD62CAF45C5C}" type="slidenum">
              <a:rPr lang="fr-FR" smtClean="0"/>
              <a:t>‹N°›</a:t>
            </a:fld>
            <a:endParaRPr lang="fr-FR"/>
          </a:p>
        </p:txBody>
      </p:sp>
    </p:spTree>
    <p:extLst>
      <p:ext uri="{BB962C8B-B14F-4D97-AF65-F5344CB8AC3E}">
        <p14:creationId xmlns:p14="http://schemas.microsoft.com/office/powerpoint/2010/main" val="3107512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D748030-A3C0-55AE-B248-D94BD15B713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E83AA4D-1A1A-4366-BA2A-3C81182EAC1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303B158-5379-CCFA-DDCC-2D05B1BED150}"/>
              </a:ext>
            </a:extLst>
          </p:cNvPr>
          <p:cNvSpPr>
            <a:spLocks noGrp="1"/>
          </p:cNvSpPr>
          <p:nvPr>
            <p:ph type="dt" sz="half" idx="10"/>
          </p:nvPr>
        </p:nvSpPr>
        <p:spPr/>
        <p:txBody>
          <a:bodyPr/>
          <a:lstStyle/>
          <a:p>
            <a:fld id="{A6F36692-42CD-49B6-8E6E-077662AD5659}" type="datetimeFigureOut">
              <a:rPr lang="fr-FR" smtClean="0"/>
              <a:t>11/04/2026</a:t>
            </a:fld>
            <a:endParaRPr lang="fr-FR"/>
          </a:p>
        </p:txBody>
      </p:sp>
      <p:sp>
        <p:nvSpPr>
          <p:cNvPr id="5" name="Espace réservé du pied de page 4">
            <a:extLst>
              <a:ext uri="{FF2B5EF4-FFF2-40B4-BE49-F238E27FC236}">
                <a16:creationId xmlns:a16="http://schemas.microsoft.com/office/drawing/2014/main" id="{AEBB2505-85F5-12DB-4632-708962647BA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4A74E0F-A761-50C5-A616-021D08E9D8BD}"/>
              </a:ext>
            </a:extLst>
          </p:cNvPr>
          <p:cNvSpPr>
            <a:spLocks noGrp="1"/>
          </p:cNvSpPr>
          <p:nvPr>
            <p:ph type="sldNum" sz="quarter" idx="12"/>
          </p:nvPr>
        </p:nvSpPr>
        <p:spPr/>
        <p:txBody>
          <a:bodyPr/>
          <a:lstStyle/>
          <a:p>
            <a:fld id="{2BAEFAE0-A806-4FB5-A431-FD62CAF45C5C}" type="slidenum">
              <a:rPr lang="fr-FR" smtClean="0"/>
              <a:t>‹N°›</a:t>
            </a:fld>
            <a:endParaRPr lang="fr-FR"/>
          </a:p>
        </p:txBody>
      </p:sp>
    </p:spTree>
    <p:extLst>
      <p:ext uri="{BB962C8B-B14F-4D97-AF65-F5344CB8AC3E}">
        <p14:creationId xmlns:p14="http://schemas.microsoft.com/office/powerpoint/2010/main" val="2135300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0A95EA-628E-9B60-5F65-713FB9E50E0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0AD9CF4-7396-2078-007D-97D23E5A36A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A6998D7-0CD8-88F4-4251-DC236BCA36E5}"/>
              </a:ext>
            </a:extLst>
          </p:cNvPr>
          <p:cNvSpPr>
            <a:spLocks noGrp="1"/>
          </p:cNvSpPr>
          <p:nvPr>
            <p:ph type="dt" sz="half" idx="10"/>
          </p:nvPr>
        </p:nvSpPr>
        <p:spPr/>
        <p:txBody>
          <a:bodyPr/>
          <a:lstStyle/>
          <a:p>
            <a:fld id="{A6F36692-42CD-49B6-8E6E-077662AD5659}" type="datetimeFigureOut">
              <a:rPr lang="fr-FR" smtClean="0"/>
              <a:t>11/04/2026</a:t>
            </a:fld>
            <a:endParaRPr lang="fr-FR"/>
          </a:p>
        </p:txBody>
      </p:sp>
      <p:sp>
        <p:nvSpPr>
          <p:cNvPr id="5" name="Espace réservé du pied de page 4">
            <a:extLst>
              <a:ext uri="{FF2B5EF4-FFF2-40B4-BE49-F238E27FC236}">
                <a16:creationId xmlns:a16="http://schemas.microsoft.com/office/drawing/2014/main" id="{60A9FC19-4DF2-9A78-A597-030DC6CFB98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0D5DA1C-BE98-C5D0-7FF1-F68430D3D22A}"/>
              </a:ext>
            </a:extLst>
          </p:cNvPr>
          <p:cNvSpPr>
            <a:spLocks noGrp="1"/>
          </p:cNvSpPr>
          <p:nvPr>
            <p:ph type="sldNum" sz="quarter" idx="12"/>
          </p:nvPr>
        </p:nvSpPr>
        <p:spPr/>
        <p:txBody>
          <a:bodyPr/>
          <a:lstStyle/>
          <a:p>
            <a:fld id="{2BAEFAE0-A806-4FB5-A431-FD62CAF45C5C}" type="slidenum">
              <a:rPr lang="fr-FR" smtClean="0"/>
              <a:t>‹N°›</a:t>
            </a:fld>
            <a:endParaRPr lang="fr-FR"/>
          </a:p>
        </p:txBody>
      </p:sp>
    </p:spTree>
    <p:extLst>
      <p:ext uri="{BB962C8B-B14F-4D97-AF65-F5344CB8AC3E}">
        <p14:creationId xmlns:p14="http://schemas.microsoft.com/office/powerpoint/2010/main" val="3564079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4F612A-5B70-8405-08EC-5A0D0E1B47C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768492D-6212-55AD-1D9E-AD59D40E4D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B1239AC-D7A5-A948-9D27-7F86694B4DE2}"/>
              </a:ext>
            </a:extLst>
          </p:cNvPr>
          <p:cNvSpPr>
            <a:spLocks noGrp="1"/>
          </p:cNvSpPr>
          <p:nvPr>
            <p:ph type="dt" sz="half" idx="10"/>
          </p:nvPr>
        </p:nvSpPr>
        <p:spPr/>
        <p:txBody>
          <a:bodyPr/>
          <a:lstStyle/>
          <a:p>
            <a:fld id="{A6F36692-42CD-49B6-8E6E-077662AD5659}" type="datetimeFigureOut">
              <a:rPr lang="fr-FR" smtClean="0"/>
              <a:t>11/04/2026</a:t>
            </a:fld>
            <a:endParaRPr lang="fr-FR"/>
          </a:p>
        </p:txBody>
      </p:sp>
      <p:sp>
        <p:nvSpPr>
          <p:cNvPr id="5" name="Espace réservé du pied de page 4">
            <a:extLst>
              <a:ext uri="{FF2B5EF4-FFF2-40B4-BE49-F238E27FC236}">
                <a16:creationId xmlns:a16="http://schemas.microsoft.com/office/drawing/2014/main" id="{FE73BC48-502C-1A08-B80D-F68324833DD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721F582-56CE-6BD8-9432-2C5748B968A1}"/>
              </a:ext>
            </a:extLst>
          </p:cNvPr>
          <p:cNvSpPr>
            <a:spLocks noGrp="1"/>
          </p:cNvSpPr>
          <p:nvPr>
            <p:ph type="sldNum" sz="quarter" idx="12"/>
          </p:nvPr>
        </p:nvSpPr>
        <p:spPr/>
        <p:txBody>
          <a:bodyPr/>
          <a:lstStyle/>
          <a:p>
            <a:fld id="{2BAEFAE0-A806-4FB5-A431-FD62CAF45C5C}" type="slidenum">
              <a:rPr lang="fr-FR" smtClean="0"/>
              <a:t>‹N°›</a:t>
            </a:fld>
            <a:endParaRPr lang="fr-FR"/>
          </a:p>
        </p:txBody>
      </p:sp>
    </p:spTree>
    <p:extLst>
      <p:ext uri="{BB962C8B-B14F-4D97-AF65-F5344CB8AC3E}">
        <p14:creationId xmlns:p14="http://schemas.microsoft.com/office/powerpoint/2010/main" val="239684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B4BA97-981A-15AD-FD5B-D9D26D31A40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CB3F4D4-95EA-8994-5342-EBB2DB6A8A4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7CE094A-5800-7640-75D7-49F589353ED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F267998-CA5A-4877-F1E1-1D57E4AAB3C8}"/>
              </a:ext>
            </a:extLst>
          </p:cNvPr>
          <p:cNvSpPr>
            <a:spLocks noGrp="1"/>
          </p:cNvSpPr>
          <p:nvPr>
            <p:ph type="dt" sz="half" idx="10"/>
          </p:nvPr>
        </p:nvSpPr>
        <p:spPr/>
        <p:txBody>
          <a:bodyPr/>
          <a:lstStyle/>
          <a:p>
            <a:fld id="{A6F36692-42CD-49B6-8E6E-077662AD5659}" type="datetimeFigureOut">
              <a:rPr lang="fr-FR" smtClean="0"/>
              <a:t>11/04/2026</a:t>
            </a:fld>
            <a:endParaRPr lang="fr-FR"/>
          </a:p>
        </p:txBody>
      </p:sp>
      <p:sp>
        <p:nvSpPr>
          <p:cNvPr id="6" name="Espace réservé du pied de page 5">
            <a:extLst>
              <a:ext uri="{FF2B5EF4-FFF2-40B4-BE49-F238E27FC236}">
                <a16:creationId xmlns:a16="http://schemas.microsoft.com/office/drawing/2014/main" id="{C4D1C7FE-F286-CABC-168D-42D5C348F13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348206A-8B89-9E1C-D3CC-07B968C4D7AC}"/>
              </a:ext>
            </a:extLst>
          </p:cNvPr>
          <p:cNvSpPr>
            <a:spLocks noGrp="1"/>
          </p:cNvSpPr>
          <p:nvPr>
            <p:ph type="sldNum" sz="quarter" idx="12"/>
          </p:nvPr>
        </p:nvSpPr>
        <p:spPr/>
        <p:txBody>
          <a:bodyPr/>
          <a:lstStyle/>
          <a:p>
            <a:fld id="{2BAEFAE0-A806-4FB5-A431-FD62CAF45C5C}" type="slidenum">
              <a:rPr lang="fr-FR" smtClean="0"/>
              <a:t>‹N°›</a:t>
            </a:fld>
            <a:endParaRPr lang="fr-FR"/>
          </a:p>
        </p:txBody>
      </p:sp>
    </p:spTree>
    <p:extLst>
      <p:ext uri="{BB962C8B-B14F-4D97-AF65-F5344CB8AC3E}">
        <p14:creationId xmlns:p14="http://schemas.microsoft.com/office/powerpoint/2010/main" val="955433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3BEE72-2A14-3107-5ACC-100769BA407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49D2226-ECA6-98DF-0772-885108208D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A517B3C-1300-E417-D902-986B86C3FFE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6236D64-6328-2D92-9EFC-25FF938DD9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F1E22B1-80D4-8E01-5295-0DC19932713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8949FCD-1260-82FD-BBB1-5D8E73CD9774}"/>
              </a:ext>
            </a:extLst>
          </p:cNvPr>
          <p:cNvSpPr>
            <a:spLocks noGrp="1"/>
          </p:cNvSpPr>
          <p:nvPr>
            <p:ph type="dt" sz="half" idx="10"/>
          </p:nvPr>
        </p:nvSpPr>
        <p:spPr/>
        <p:txBody>
          <a:bodyPr/>
          <a:lstStyle/>
          <a:p>
            <a:fld id="{A6F36692-42CD-49B6-8E6E-077662AD5659}" type="datetimeFigureOut">
              <a:rPr lang="fr-FR" smtClean="0"/>
              <a:t>11/04/2026</a:t>
            </a:fld>
            <a:endParaRPr lang="fr-FR"/>
          </a:p>
        </p:txBody>
      </p:sp>
      <p:sp>
        <p:nvSpPr>
          <p:cNvPr id="8" name="Espace réservé du pied de page 7">
            <a:extLst>
              <a:ext uri="{FF2B5EF4-FFF2-40B4-BE49-F238E27FC236}">
                <a16:creationId xmlns:a16="http://schemas.microsoft.com/office/drawing/2014/main" id="{8E78C8D0-831A-EB06-041E-DC21697D85F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55DD73F-5B93-0700-FDE4-F271D5762A12}"/>
              </a:ext>
            </a:extLst>
          </p:cNvPr>
          <p:cNvSpPr>
            <a:spLocks noGrp="1"/>
          </p:cNvSpPr>
          <p:nvPr>
            <p:ph type="sldNum" sz="quarter" idx="12"/>
          </p:nvPr>
        </p:nvSpPr>
        <p:spPr/>
        <p:txBody>
          <a:bodyPr/>
          <a:lstStyle/>
          <a:p>
            <a:fld id="{2BAEFAE0-A806-4FB5-A431-FD62CAF45C5C}" type="slidenum">
              <a:rPr lang="fr-FR" smtClean="0"/>
              <a:t>‹N°›</a:t>
            </a:fld>
            <a:endParaRPr lang="fr-FR"/>
          </a:p>
        </p:txBody>
      </p:sp>
    </p:spTree>
    <p:extLst>
      <p:ext uri="{BB962C8B-B14F-4D97-AF65-F5344CB8AC3E}">
        <p14:creationId xmlns:p14="http://schemas.microsoft.com/office/powerpoint/2010/main" val="3546779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028942-371D-2BE4-4F9B-A14222B454F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6240883-4430-D265-4972-7BE0A6D90457}"/>
              </a:ext>
            </a:extLst>
          </p:cNvPr>
          <p:cNvSpPr>
            <a:spLocks noGrp="1"/>
          </p:cNvSpPr>
          <p:nvPr>
            <p:ph type="dt" sz="half" idx="10"/>
          </p:nvPr>
        </p:nvSpPr>
        <p:spPr/>
        <p:txBody>
          <a:bodyPr/>
          <a:lstStyle/>
          <a:p>
            <a:fld id="{A6F36692-42CD-49B6-8E6E-077662AD5659}" type="datetimeFigureOut">
              <a:rPr lang="fr-FR" smtClean="0"/>
              <a:t>11/04/2026</a:t>
            </a:fld>
            <a:endParaRPr lang="fr-FR"/>
          </a:p>
        </p:txBody>
      </p:sp>
      <p:sp>
        <p:nvSpPr>
          <p:cNvPr id="4" name="Espace réservé du pied de page 3">
            <a:extLst>
              <a:ext uri="{FF2B5EF4-FFF2-40B4-BE49-F238E27FC236}">
                <a16:creationId xmlns:a16="http://schemas.microsoft.com/office/drawing/2014/main" id="{CCC18EE9-9EBE-455C-E89C-E618E1FE1A4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C5CAF51-D46D-A56D-E57F-BFFAF3DD0B2D}"/>
              </a:ext>
            </a:extLst>
          </p:cNvPr>
          <p:cNvSpPr>
            <a:spLocks noGrp="1"/>
          </p:cNvSpPr>
          <p:nvPr>
            <p:ph type="sldNum" sz="quarter" idx="12"/>
          </p:nvPr>
        </p:nvSpPr>
        <p:spPr/>
        <p:txBody>
          <a:bodyPr/>
          <a:lstStyle/>
          <a:p>
            <a:fld id="{2BAEFAE0-A806-4FB5-A431-FD62CAF45C5C}" type="slidenum">
              <a:rPr lang="fr-FR" smtClean="0"/>
              <a:t>‹N°›</a:t>
            </a:fld>
            <a:endParaRPr lang="fr-FR"/>
          </a:p>
        </p:txBody>
      </p:sp>
    </p:spTree>
    <p:extLst>
      <p:ext uri="{BB962C8B-B14F-4D97-AF65-F5344CB8AC3E}">
        <p14:creationId xmlns:p14="http://schemas.microsoft.com/office/powerpoint/2010/main" val="59390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C065130-EBD1-B4AA-45C1-A0F524A883F7}"/>
              </a:ext>
            </a:extLst>
          </p:cNvPr>
          <p:cNvSpPr>
            <a:spLocks noGrp="1"/>
          </p:cNvSpPr>
          <p:nvPr>
            <p:ph type="dt" sz="half" idx="10"/>
          </p:nvPr>
        </p:nvSpPr>
        <p:spPr/>
        <p:txBody>
          <a:bodyPr/>
          <a:lstStyle/>
          <a:p>
            <a:fld id="{A6F36692-42CD-49B6-8E6E-077662AD5659}" type="datetimeFigureOut">
              <a:rPr lang="fr-FR" smtClean="0"/>
              <a:t>11/04/2026</a:t>
            </a:fld>
            <a:endParaRPr lang="fr-FR"/>
          </a:p>
        </p:txBody>
      </p:sp>
      <p:sp>
        <p:nvSpPr>
          <p:cNvPr id="3" name="Espace réservé du pied de page 2">
            <a:extLst>
              <a:ext uri="{FF2B5EF4-FFF2-40B4-BE49-F238E27FC236}">
                <a16:creationId xmlns:a16="http://schemas.microsoft.com/office/drawing/2014/main" id="{B3B14E02-D77C-4328-5D52-2224933F199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7AED12C-B628-0AB9-378E-501B0A803C16}"/>
              </a:ext>
            </a:extLst>
          </p:cNvPr>
          <p:cNvSpPr>
            <a:spLocks noGrp="1"/>
          </p:cNvSpPr>
          <p:nvPr>
            <p:ph type="sldNum" sz="quarter" idx="12"/>
          </p:nvPr>
        </p:nvSpPr>
        <p:spPr/>
        <p:txBody>
          <a:bodyPr/>
          <a:lstStyle/>
          <a:p>
            <a:fld id="{2BAEFAE0-A806-4FB5-A431-FD62CAF45C5C}" type="slidenum">
              <a:rPr lang="fr-FR" smtClean="0"/>
              <a:t>‹N°›</a:t>
            </a:fld>
            <a:endParaRPr lang="fr-FR"/>
          </a:p>
        </p:txBody>
      </p:sp>
    </p:spTree>
    <p:extLst>
      <p:ext uri="{BB962C8B-B14F-4D97-AF65-F5344CB8AC3E}">
        <p14:creationId xmlns:p14="http://schemas.microsoft.com/office/powerpoint/2010/main" val="3502176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65DA3A-BAAC-AAD1-B224-97E05013827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450F820-ACFB-BB63-1BCD-0C39DCD6CB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5C25B1D-DBB7-C38C-92FE-5222C9E5BE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EC59813-2637-6A0A-B461-BCF619343F9E}"/>
              </a:ext>
            </a:extLst>
          </p:cNvPr>
          <p:cNvSpPr>
            <a:spLocks noGrp="1"/>
          </p:cNvSpPr>
          <p:nvPr>
            <p:ph type="dt" sz="half" idx="10"/>
          </p:nvPr>
        </p:nvSpPr>
        <p:spPr/>
        <p:txBody>
          <a:bodyPr/>
          <a:lstStyle/>
          <a:p>
            <a:fld id="{A6F36692-42CD-49B6-8E6E-077662AD5659}" type="datetimeFigureOut">
              <a:rPr lang="fr-FR" smtClean="0"/>
              <a:t>11/04/2026</a:t>
            </a:fld>
            <a:endParaRPr lang="fr-FR"/>
          </a:p>
        </p:txBody>
      </p:sp>
      <p:sp>
        <p:nvSpPr>
          <p:cNvPr id="6" name="Espace réservé du pied de page 5">
            <a:extLst>
              <a:ext uri="{FF2B5EF4-FFF2-40B4-BE49-F238E27FC236}">
                <a16:creationId xmlns:a16="http://schemas.microsoft.com/office/drawing/2014/main" id="{808F4522-D705-3F39-28E7-CB6960BED37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8080964-137A-8ECA-CD4B-8A89D7E70DC7}"/>
              </a:ext>
            </a:extLst>
          </p:cNvPr>
          <p:cNvSpPr>
            <a:spLocks noGrp="1"/>
          </p:cNvSpPr>
          <p:nvPr>
            <p:ph type="sldNum" sz="quarter" idx="12"/>
          </p:nvPr>
        </p:nvSpPr>
        <p:spPr/>
        <p:txBody>
          <a:bodyPr/>
          <a:lstStyle/>
          <a:p>
            <a:fld id="{2BAEFAE0-A806-4FB5-A431-FD62CAF45C5C}" type="slidenum">
              <a:rPr lang="fr-FR" smtClean="0"/>
              <a:t>‹N°›</a:t>
            </a:fld>
            <a:endParaRPr lang="fr-FR"/>
          </a:p>
        </p:txBody>
      </p:sp>
    </p:spTree>
    <p:extLst>
      <p:ext uri="{BB962C8B-B14F-4D97-AF65-F5344CB8AC3E}">
        <p14:creationId xmlns:p14="http://schemas.microsoft.com/office/powerpoint/2010/main" val="2687124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D7380E-D183-3F8F-B6DA-B8B68F0E2A9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2DD4AE2-F9D0-4157-0D59-E6854921FE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DA19B5C-6E56-7943-EDF1-3F4D5A9196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AAF4374-2C7C-33E7-0B2E-251A10FEF405}"/>
              </a:ext>
            </a:extLst>
          </p:cNvPr>
          <p:cNvSpPr>
            <a:spLocks noGrp="1"/>
          </p:cNvSpPr>
          <p:nvPr>
            <p:ph type="dt" sz="half" idx="10"/>
          </p:nvPr>
        </p:nvSpPr>
        <p:spPr/>
        <p:txBody>
          <a:bodyPr/>
          <a:lstStyle/>
          <a:p>
            <a:fld id="{A6F36692-42CD-49B6-8E6E-077662AD5659}" type="datetimeFigureOut">
              <a:rPr lang="fr-FR" smtClean="0"/>
              <a:t>11/04/2026</a:t>
            </a:fld>
            <a:endParaRPr lang="fr-FR"/>
          </a:p>
        </p:txBody>
      </p:sp>
      <p:sp>
        <p:nvSpPr>
          <p:cNvPr id="6" name="Espace réservé du pied de page 5">
            <a:extLst>
              <a:ext uri="{FF2B5EF4-FFF2-40B4-BE49-F238E27FC236}">
                <a16:creationId xmlns:a16="http://schemas.microsoft.com/office/drawing/2014/main" id="{1C12646C-5DAA-39E4-EEB2-3ACBEC2CDD4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5CD91BC-EDC3-E07F-73A3-1D39E2FAA54A}"/>
              </a:ext>
            </a:extLst>
          </p:cNvPr>
          <p:cNvSpPr>
            <a:spLocks noGrp="1"/>
          </p:cNvSpPr>
          <p:nvPr>
            <p:ph type="sldNum" sz="quarter" idx="12"/>
          </p:nvPr>
        </p:nvSpPr>
        <p:spPr/>
        <p:txBody>
          <a:bodyPr/>
          <a:lstStyle/>
          <a:p>
            <a:fld id="{2BAEFAE0-A806-4FB5-A431-FD62CAF45C5C}" type="slidenum">
              <a:rPr lang="fr-FR" smtClean="0"/>
              <a:t>‹N°›</a:t>
            </a:fld>
            <a:endParaRPr lang="fr-FR"/>
          </a:p>
        </p:txBody>
      </p:sp>
    </p:spTree>
    <p:extLst>
      <p:ext uri="{BB962C8B-B14F-4D97-AF65-F5344CB8AC3E}">
        <p14:creationId xmlns:p14="http://schemas.microsoft.com/office/powerpoint/2010/main" val="1585116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F6A3FA4-8EF0-0923-7BFD-14B40BB37A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254CB8D-5119-31B0-BCE4-6128F954DC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694A3D7-BC60-7085-6CFC-CD57F149CA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F36692-42CD-49B6-8E6E-077662AD5659}" type="datetimeFigureOut">
              <a:rPr lang="fr-FR" smtClean="0"/>
              <a:t>11/04/2026</a:t>
            </a:fld>
            <a:endParaRPr lang="fr-FR"/>
          </a:p>
        </p:txBody>
      </p:sp>
      <p:sp>
        <p:nvSpPr>
          <p:cNvPr id="5" name="Espace réservé du pied de page 4">
            <a:extLst>
              <a:ext uri="{FF2B5EF4-FFF2-40B4-BE49-F238E27FC236}">
                <a16:creationId xmlns:a16="http://schemas.microsoft.com/office/drawing/2014/main" id="{749167CA-ED15-986E-0E51-C7D809F337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BC96880-EBDF-2902-4EED-5C4C7A8444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AEFAE0-A806-4FB5-A431-FD62CAF45C5C}" type="slidenum">
              <a:rPr lang="fr-FR" smtClean="0"/>
              <a:t>‹N°›</a:t>
            </a:fld>
            <a:endParaRPr lang="fr-FR"/>
          </a:p>
        </p:txBody>
      </p:sp>
    </p:spTree>
    <p:extLst>
      <p:ext uri="{BB962C8B-B14F-4D97-AF65-F5344CB8AC3E}">
        <p14:creationId xmlns:p14="http://schemas.microsoft.com/office/powerpoint/2010/main" val="2241636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A89C165-11EE-69EB-5C25-8F711AA03971}"/>
              </a:ext>
            </a:extLst>
          </p:cNvPr>
          <p:cNvSpPr txBox="1"/>
          <p:nvPr/>
        </p:nvSpPr>
        <p:spPr>
          <a:xfrm>
            <a:off x="1232297" y="158234"/>
            <a:ext cx="6093618" cy="461665"/>
          </a:xfrm>
          <a:prstGeom prst="rect">
            <a:avLst/>
          </a:prstGeom>
          <a:noFill/>
        </p:spPr>
        <p:txBody>
          <a:bodyPr wrap="square">
            <a:spAutoFit/>
          </a:bodyPr>
          <a:lstStyle/>
          <a:p>
            <a:pPr algn="l"/>
            <a:r>
              <a:rPr lang="fr-FR" sz="2400" b="1" i="0" dirty="0">
                <a:solidFill>
                  <a:srgbClr val="000000"/>
                </a:solidFill>
                <a:effectLst/>
                <a:latin typeface="acumin-pro"/>
              </a:rPr>
              <a:t>DNA Structure</a:t>
            </a:r>
          </a:p>
        </p:txBody>
      </p:sp>
      <p:sp>
        <p:nvSpPr>
          <p:cNvPr id="5" name="ZoneTexte 4">
            <a:extLst>
              <a:ext uri="{FF2B5EF4-FFF2-40B4-BE49-F238E27FC236}">
                <a16:creationId xmlns:a16="http://schemas.microsoft.com/office/drawing/2014/main" id="{6545F60C-EADC-8B94-D65C-82EFE2E26419}"/>
              </a:ext>
            </a:extLst>
          </p:cNvPr>
          <p:cNvSpPr txBox="1"/>
          <p:nvPr/>
        </p:nvSpPr>
        <p:spPr>
          <a:xfrm>
            <a:off x="343197" y="567929"/>
            <a:ext cx="7357765" cy="2554545"/>
          </a:xfrm>
          <a:prstGeom prst="rect">
            <a:avLst/>
          </a:prstGeom>
          <a:noFill/>
          <a:ln>
            <a:solidFill>
              <a:schemeClr val="accent1"/>
            </a:solidFill>
          </a:ln>
        </p:spPr>
        <p:txBody>
          <a:bodyPr wrap="square">
            <a:spAutoFit/>
          </a:bodyPr>
          <a:lstStyle/>
          <a:p>
            <a:pPr algn="just"/>
            <a:r>
              <a:rPr lang="en-US" sz="2000" b="0" i="0" dirty="0">
                <a:solidFill>
                  <a:srgbClr val="000000"/>
                </a:solidFill>
                <a:effectLst/>
                <a:latin typeface="acumin-pro"/>
              </a:rPr>
              <a:t>DNA is made up of millions of </a:t>
            </a:r>
            <a:r>
              <a:rPr lang="en-US" sz="2000" b="1" i="0" dirty="0">
                <a:solidFill>
                  <a:srgbClr val="000000"/>
                </a:solidFill>
                <a:effectLst/>
                <a:latin typeface="acumin-pro"/>
              </a:rPr>
              <a:t>nucleotides. </a:t>
            </a:r>
            <a:r>
              <a:rPr lang="en-US" sz="2000" b="0" i="0" dirty="0">
                <a:solidFill>
                  <a:srgbClr val="000000"/>
                </a:solidFill>
                <a:effectLst/>
                <a:latin typeface="acumin-pro"/>
              </a:rPr>
              <a:t>These are molecules composed of a deoxyribose sugar, with a phosphate and a base attached to it. These nucleotides are attached to each other in strands via </a:t>
            </a:r>
            <a:r>
              <a:rPr lang="en-US" sz="2000" b="1" i="0" dirty="0">
                <a:solidFill>
                  <a:srgbClr val="000000"/>
                </a:solidFill>
                <a:effectLst/>
                <a:latin typeface="acumin-pro"/>
              </a:rPr>
              <a:t>phosphodiester bonds</a:t>
            </a:r>
            <a:r>
              <a:rPr lang="en-US" sz="2000" b="0" i="0" dirty="0">
                <a:solidFill>
                  <a:srgbClr val="000000"/>
                </a:solidFill>
                <a:effectLst/>
                <a:latin typeface="acumin-pro"/>
              </a:rPr>
              <a:t> to form a ‘sugar-phosphate backbone’. The bond formed is between the third carbon atom on the deoxyribose sugar of one nucleotide (</a:t>
            </a:r>
            <a:r>
              <a:rPr lang="en-US" sz="2000" b="0" i="0" dirty="0">
                <a:solidFill>
                  <a:srgbClr val="FF0000"/>
                </a:solidFill>
                <a:effectLst/>
                <a:latin typeface="acumin-pro"/>
              </a:rPr>
              <a:t>known as the 3’) </a:t>
            </a:r>
            <a:r>
              <a:rPr lang="en-US" sz="2000" b="0" i="0" dirty="0">
                <a:solidFill>
                  <a:srgbClr val="000000"/>
                </a:solidFill>
                <a:effectLst/>
                <a:latin typeface="acumin-pro"/>
              </a:rPr>
              <a:t>and the fifth carbon atom of another sugar on the next nucleotide </a:t>
            </a:r>
            <a:r>
              <a:rPr lang="en-US" sz="2000" b="0" i="0" dirty="0">
                <a:solidFill>
                  <a:srgbClr val="FF0000"/>
                </a:solidFill>
                <a:effectLst/>
                <a:latin typeface="acumin-pro"/>
              </a:rPr>
              <a:t>(known as the 5’).</a:t>
            </a:r>
            <a:endParaRPr lang="fr-FR" sz="2000" dirty="0">
              <a:solidFill>
                <a:srgbClr val="FF0000"/>
              </a:solidFill>
            </a:endParaRPr>
          </a:p>
        </p:txBody>
      </p:sp>
      <p:sp>
        <p:nvSpPr>
          <p:cNvPr id="7" name="ZoneTexte 6">
            <a:extLst>
              <a:ext uri="{FF2B5EF4-FFF2-40B4-BE49-F238E27FC236}">
                <a16:creationId xmlns:a16="http://schemas.microsoft.com/office/drawing/2014/main" id="{F369788D-6CDA-3892-2652-DBC908DF6517}"/>
              </a:ext>
            </a:extLst>
          </p:cNvPr>
          <p:cNvSpPr txBox="1"/>
          <p:nvPr/>
        </p:nvSpPr>
        <p:spPr>
          <a:xfrm>
            <a:off x="223391" y="3358798"/>
            <a:ext cx="7477572" cy="1323439"/>
          </a:xfrm>
          <a:prstGeom prst="rect">
            <a:avLst/>
          </a:prstGeom>
          <a:noFill/>
          <a:ln>
            <a:solidFill>
              <a:schemeClr val="accent1"/>
            </a:solidFill>
          </a:ln>
        </p:spPr>
        <p:txBody>
          <a:bodyPr wrap="square">
            <a:spAutoFit/>
          </a:bodyPr>
          <a:lstStyle/>
          <a:p>
            <a:pPr algn="just"/>
            <a:r>
              <a:rPr lang="en-US" sz="2000" b="0" i="0" dirty="0">
                <a:solidFill>
                  <a:srgbClr val="000000"/>
                </a:solidFill>
                <a:effectLst/>
                <a:latin typeface="acumin-pro"/>
              </a:rPr>
              <a:t>There are two strands of DNA, which run </a:t>
            </a:r>
            <a:r>
              <a:rPr lang="en-US" sz="2000" b="0" i="0" dirty="0">
                <a:solidFill>
                  <a:srgbClr val="FF0000"/>
                </a:solidFill>
                <a:effectLst/>
                <a:latin typeface="acumin-pro"/>
              </a:rPr>
              <a:t>in opposite </a:t>
            </a:r>
            <a:r>
              <a:rPr lang="en-US" sz="2000" b="1" i="0" dirty="0">
                <a:solidFill>
                  <a:srgbClr val="FF0000"/>
                </a:solidFill>
                <a:effectLst/>
                <a:latin typeface="acumin-pro"/>
              </a:rPr>
              <a:t>(antiparallel)</a:t>
            </a:r>
            <a:r>
              <a:rPr lang="en-US" sz="2000" b="0" i="0" dirty="0">
                <a:solidFill>
                  <a:srgbClr val="FF0000"/>
                </a:solidFill>
                <a:effectLst/>
                <a:latin typeface="acumin-pro"/>
              </a:rPr>
              <a:t> </a:t>
            </a:r>
            <a:r>
              <a:rPr lang="en-US" sz="2000" b="0" i="0" dirty="0">
                <a:solidFill>
                  <a:srgbClr val="000000"/>
                </a:solidFill>
                <a:effectLst/>
                <a:latin typeface="acumin-pro"/>
              </a:rPr>
              <a:t>directions to each other. These strands are attached to each other throughout their lengths via the bases on each nucleotide.</a:t>
            </a:r>
            <a:endParaRPr lang="fr-FR" sz="2000" dirty="0"/>
          </a:p>
        </p:txBody>
      </p:sp>
      <p:sp>
        <p:nvSpPr>
          <p:cNvPr id="9" name="ZoneTexte 8">
            <a:extLst>
              <a:ext uri="{FF2B5EF4-FFF2-40B4-BE49-F238E27FC236}">
                <a16:creationId xmlns:a16="http://schemas.microsoft.com/office/drawing/2014/main" id="{823DBC13-B406-45C4-C9FF-2FFD1DF51863}"/>
              </a:ext>
            </a:extLst>
          </p:cNvPr>
          <p:cNvSpPr txBox="1"/>
          <p:nvPr/>
        </p:nvSpPr>
        <p:spPr>
          <a:xfrm>
            <a:off x="260747" y="4942137"/>
            <a:ext cx="7597378" cy="1323439"/>
          </a:xfrm>
          <a:prstGeom prst="rect">
            <a:avLst/>
          </a:prstGeom>
          <a:noFill/>
          <a:ln>
            <a:solidFill>
              <a:schemeClr val="accent1"/>
            </a:solidFill>
          </a:ln>
        </p:spPr>
        <p:txBody>
          <a:bodyPr wrap="square">
            <a:spAutoFit/>
          </a:bodyPr>
          <a:lstStyle/>
          <a:p>
            <a:pPr algn="just"/>
            <a:r>
              <a:rPr lang="en-US" sz="2000" b="0" i="0" dirty="0">
                <a:solidFill>
                  <a:srgbClr val="000000"/>
                </a:solidFill>
                <a:effectLst/>
                <a:latin typeface="acumin-pro"/>
              </a:rPr>
              <a:t>There are 4 different bases associated with DNA: </a:t>
            </a:r>
            <a:r>
              <a:rPr lang="en-US" sz="2000" b="1" i="0" dirty="0">
                <a:solidFill>
                  <a:srgbClr val="000000"/>
                </a:solidFill>
                <a:effectLst/>
                <a:latin typeface="acumin-pro"/>
              </a:rPr>
              <a:t>C</a:t>
            </a:r>
            <a:r>
              <a:rPr lang="en-US" sz="2000" b="0" i="0" dirty="0">
                <a:solidFill>
                  <a:srgbClr val="000000"/>
                </a:solidFill>
                <a:effectLst/>
                <a:latin typeface="acumin-pro"/>
              </a:rPr>
              <a:t>ytosine, </a:t>
            </a:r>
            <a:r>
              <a:rPr lang="en-US" sz="2000" b="1" i="0" dirty="0">
                <a:solidFill>
                  <a:srgbClr val="000000"/>
                </a:solidFill>
                <a:effectLst/>
                <a:latin typeface="acumin-pro"/>
              </a:rPr>
              <a:t>G</a:t>
            </a:r>
            <a:r>
              <a:rPr lang="en-US" sz="2000" b="0" i="0" dirty="0">
                <a:solidFill>
                  <a:srgbClr val="000000"/>
                </a:solidFill>
                <a:effectLst/>
                <a:latin typeface="acumin-pro"/>
              </a:rPr>
              <a:t>uanine, </a:t>
            </a:r>
            <a:r>
              <a:rPr lang="en-US" sz="2000" b="1" i="0" dirty="0">
                <a:solidFill>
                  <a:srgbClr val="000000"/>
                </a:solidFill>
                <a:effectLst/>
                <a:latin typeface="acumin-pro"/>
              </a:rPr>
              <a:t>A</a:t>
            </a:r>
            <a:r>
              <a:rPr lang="en-US" sz="2000" b="0" i="0" dirty="0">
                <a:solidFill>
                  <a:srgbClr val="000000"/>
                </a:solidFill>
                <a:effectLst/>
                <a:latin typeface="acumin-pro"/>
              </a:rPr>
              <a:t>denine, and </a:t>
            </a:r>
            <a:r>
              <a:rPr lang="en-US" sz="2000" b="1" i="0" dirty="0">
                <a:solidFill>
                  <a:srgbClr val="000000"/>
                </a:solidFill>
                <a:effectLst/>
                <a:latin typeface="acumin-pro"/>
              </a:rPr>
              <a:t>T</a:t>
            </a:r>
            <a:r>
              <a:rPr lang="en-US" sz="2000" b="0" i="0" dirty="0">
                <a:solidFill>
                  <a:srgbClr val="000000"/>
                </a:solidFill>
                <a:effectLst/>
                <a:latin typeface="acumin-pro"/>
              </a:rPr>
              <a:t>hymine. In normal DNA strands, cytosine binds to guanine, and adenine binds to thymine. When bound together, the two strands form a </a:t>
            </a:r>
            <a:r>
              <a:rPr lang="en-US" sz="2000" b="1" i="0" dirty="0">
                <a:solidFill>
                  <a:srgbClr val="000000"/>
                </a:solidFill>
                <a:effectLst/>
                <a:latin typeface="acumin-pro"/>
              </a:rPr>
              <a:t>double helix</a:t>
            </a:r>
            <a:r>
              <a:rPr lang="en-US" sz="2000" b="0" i="0" dirty="0">
                <a:solidFill>
                  <a:srgbClr val="000000"/>
                </a:solidFill>
                <a:effectLst/>
                <a:latin typeface="acumin-pro"/>
              </a:rPr>
              <a:t> structure.</a:t>
            </a:r>
            <a:endParaRPr lang="fr-FR" sz="2000" dirty="0"/>
          </a:p>
        </p:txBody>
      </p:sp>
      <p:pic>
        <p:nvPicPr>
          <p:cNvPr id="10" name="Image 9">
            <a:extLst>
              <a:ext uri="{FF2B5EF4-FFF2-40B4-BE49-F238E27FC236}">
                <a16:creationId xmlns:a16="http://schemas.microsoft.com/office/drawing/2014/main" id="{E9700C0F-C0B3-E5CA-A67B-199DA3807E20}"/>
              </a:ext>
            </a:extLst>
          </p:cNvPr>
          <p:cNvPicPr>
            <a:picLocks noChangeAspect="1"/>
          </p:cNvPicPr>
          <p:nvPr/>
        </p:nvPicPr>
        <p:blipFill>
          <a:blip r:embed="rId2"/>
          <a:stretch>
            <a:fillRect/>
          </a:stretch>
        </p:blipFill>
        <p:spPr>
          <a:xfrm>
            <a:off x="8133116" y="88102"/>
            <a:ext cx="3798137" cy="6681795"/>
          </a:xfrm>
          <a:prstGeom prst="rect">
            <a:avLst/>
          </a:prstGeom>
        </p:spPr>
      </p:pic>
    </p:spTree>
    <p:extLst>
      <p:ext uri="{BB962C8B-B14F-4D97-AF65-F5344CB8AC3E}">
        <p14:creationId xmlns:p14="http://schemas.microsoft.com/office/powerpoint/2010/main" val="1177725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1E44D35-A4E0-89AC-6CCF-16362F978697}"/>
              </a:ext>
            </a:extLst>
          </p:cNvPr>
          <p:cNvGraphicFramePr>
            <a:graphicFrameLocks noGrp="1"/>
          </p:cNvGraphicFramePr>
          <p:nvPr>
            <p:extLst>
              <p:ext uri="{D42A27DB-BD31-4B8C-83A1-F6EECF244321}">
                <p14:modId xmlns:p14="http://schemas.microsoft.com/office/powerpoint/2010/main" val="1220087312"/>
              </p:ext>
            </p:extLst>
          </p:nvPr>
        </p:nvGraphicFramePr>
        <p:xfrm>
          <a:off x="666750" y="1152366"/>
          <a:ext cx="10515600" cy="4297680"/>
        </p:xfrm>
        <a:graphic>
          <a:graphicData uri="http://schemas.openxmlformats.org/drawingml/2006/table">
            <a:tbl>
              <a:tblPr/>
              <a:tblGrid>
                <a:gridCol w="2628900">
                  <a:extLst>
                    <a:ext uri="{9D8B030D-6E8A-4147-A177-3AD203B41FA5}">
                      <a16:colId xmlns:a16="http://schemas.microsoft.com/office/drawing/2014/main" val="3798160853"/>
                    </a:ext>
                  </a:extLst>
                </a:gridCol>
                <a:gridCol w="2628900">
                  <a:extLst>
                    <a:ext uri="{9D8B030D-6E8A-4147-A177-3AD203B41FA5}">
                      <a16:colId xmlns:a16="http://schemas.microsoft.com/office/drawing/2014/main" val="1033755356"/>
                    </a:ext>
                  </a:extLst>
                </a:gridCol>
                <a:gridCol w="2628900">
                  <a:extLst>
                    <a:ext uri="{9D8B030D-6E8A-4147-A177-3AD203B41FA5}">
                      <a16:colId xmlns:a16="http://schemas.microsoft.com/office/drawing/2014/main" val="3693751960"/>
                    </a:ext>
                  </a:extLst>
                </a:gridCol>
                <a:gridCol w="2628900">
                  <a:extLst>
                    <a:ext uri="{9D8B030D-6E8A-4147-A177-3AD203B41FA5}">
                      <a16:colId xmlns:a16="http://schemas.microsoft.com/office/drawing/2014/main" val="125269277"/>
                    </a:ext>
                  </a:extLst>
                </a:gridCol>
              </a:tblGrid>
              <a:tr h="0">
                <a:tc>
                  <a:txBody>
                    <a:bodyPr/>
                    <a:lstStyle/>
                    <a:p>
                      <a:r>
                        <a:rPr lang="fr-FR" b="1"/>
                        <a:t>Caractéristiques</a:t>
                      </a:r>
                      <a:endParaRPr lang="fr-FR"/>
                    </a:p>
                  </a:txBody>
                  <a:tcPr anchor="ctr">
                    <a:lnL>
                      <a:noFill/>
                    </a:lnL>
                    <a:lnR>
                      <a:noFill/>
                    </a:lnR>
                    <a:lnT>
                      <a:noFill/>
                    </a:lnT>
                    <a:lnB>
                      <a:noFill/>
                    </a:lnB>
                  </a:tcPr>
                </a:tc>
                <a:tc>
                  <a:txBody>
                    <a:bodyPr/>
                    <a:lstStyle/>
                    <a:p>
                      <a:r>
                        <a:rPr lang="fr-FR" b="1"/>
                        <a:t>Forme A de l’ADN</a:t>
                      </a:r>
                      <a:endParaRPr lang="fr-FR"/>
                    </a:p>
                  </a:txBody>
                  <a:tcPr anchor="ctr">
                    <a:lnL>
                      <a:noFill/>
                    </a:lnL>
                    <a:lnR>
                      <a:noFill/>
                    </a:lnR>
                    <a:lnT>
                      <a:noFill/>
                    </a:lnT>
                    <a:lnB>
                      <a:noFill/>
                    </a:lnB>
                  </a:tcPr>
                </a:tc>
                <a:tc>
                  <a:txBody>
                    <a:bodyPr/>
                    <a:lstStyle/>
                    <a:p>
                      <a:r>
                        <a:rPr lang="fr-FR" b="1"/>
                        <a:t>Forme B de l’ADN</a:t>
                      </a:r>
                      <a:endParaRPr lang="fr-FR"/>
                    </a:p>
                  </a:txBody>
                  <a:tcPr anchor="ctr">
                    <a:lnL>
                      <a:noFill/>
                    </a:lnL>
                    <a:lnR>
                      <a:noFill/>
                    </a:lnR>
                    <a:lnT>
                      <a:noFill/>
                    </a:lnT>
                    <a:lnB>
                      <a:noFill/>
                    </a:lnB>
                  </a:tcPr>
                </a:tc>
                <a:tc>
                  <a:txBody>
                    <a:bodyPr/>
                    <a:lstStyle/>
                    <a:p>
                      <a:r>
                        <a:rPr lang="fr-FR" b="1"/>
                        <a:t>Forme Z de l’ADN</a:t>
                      </a:r>
                      <a:endParaRPr lang="fr-FR"/>
                    </a:p>
                  </a:txBody>
                  <a:tcPr anchor="ctr">
                    <a:lnL>
                      <a:noFill/>
                    </a:lnL>
                    <a:lnR>
                      <a:noFill/>
                    </a:lnR>
                    <a:lnT>
                      <a:noFill/>
                    </a:lnT>
                    <a:lnB>
                      <a:noFill/>
                    </a:lnB>
                  </a:tcPr>
                </a:tc>
                <a:extLst>
                  <a:ext uri="{0D108BD9-81ED-4DB2-BD59-A6C34878D82A}">
                    <a16:rowId xmlns:a16="http://schemas.microsoft.com/office/drawing/2014/main" val="4211340800"/>
                  </a:ext>
                </a:extLst>
              </a:tr>
              <a:tr h="0">
                <a:tc>
                  <a:txBody>
                    <a:bodyPr/>
                    <a:lstStyle/>
                    <a:p>
                      <a:r>
                        <a:rPr lang="fr-FR" b="1"/>
                        <a:t>Sens de l’hélice</a:t>
                      </a:r>
                      <a:endParaRPr lang="fr-FR"/>
                    </a:p>
                  </a:txBody>
                  <a:tcPr anchor="ctr">
                    <a:lnL>
                      <a:noFill/>
                    </a:lnL>
                    <a:lnR>
                      <a:noFill/>
                    </a:lnR>
                    <a:lnT>
                      <a:noFill/>
                    </a:lnT>
                    <a:lnB>
                      <a:noFill/>
                    </a:lnB>
                  </a:tcPr>
                </a:tc>
                <a:tc>
                  <a:txBody>
                    <a:bodyPr/>
                    <a:lstStyle/>
                    <a:p>
                      <a:r>
                        <a:rPr lang="fr-FR"/>
                        <a:t>Droite</a:t>
                      </a:r>
                    </a:p>
                  </a:txBody>
                  <a:tcPr anchor="ctr">
                    <a:lnL>
                      <a:noFill/>
                    </a:lnL>
                    <a:lnR>
                      <a:noFill/>
                    </a:lnR>
                    <a:lnT>
                      <a:noFill/>
                    </a:lnT>
                    <a:lnB>
                      <a:noFill/>
                    </a:lnB>
                  </a:tcPr>
                </a:tc>
                <a:tc>
                  <a:txBody>
                    <a:bodyPr/>
                    <a:lstStyle/>
                    <a:p>
                      <a:r>
                        <a:rPr lang="fr-FR"/>
                        <a:t>Droite</a:t>
                      </a:r>
                    </a:p>
                  </a:txBody>
                  <a:tcPr anchor="ctr">
                    <a:lnL>
                      <a:noFill/>
                    </a:lnL>
                    <a:lnR>
                      <a:noFill/>
                    </a:lnR>
                    <a:lnT>
                      <a:noFill/>
                    </a:lnT>
                    <a:lnB>
                      <a:noFill/>
                    </a:lnB>
                  </a:tcPr>
                </a:tc>
                <a:tc>
                  <a:txBody>
                    <a:bodyPr/>
                    <a:lstStyle/>
                    <a:p>
                      <a:r>
                        <a:rPr lang="fr-FR"/>
                        <a:t>Gauche</a:t>
                      </a:r>
                    </a:p>
                  </a:txBody>
                  <a:tcPr anchor="ctr">
                    <a:lnL>
                      <a:noFill/>
                    </a:lnL>
                    <a:lnR>
                      <a:noFill/>
                    </a:lnR>
                    <a:lnT>
                      <a:noFill/>
                    </a:lnT>
                    <a:lnB>
                      <a:noFill/>
                    </a:lnB>
                  </a:tcPr>
                </a:tc>
                <a:extLst>
                  <a:ext uri="{0D108BD9-81ED-4DB2-BD59-A6C34878D82A}">
                    <a16:rowId xmlns:a16="http://schemas.microsoft.com/office/drawing/2014/main" val="2859287737"/>
                  </a:ext>
                </a:extLst>
              </a:tr>
              <a:tr h="0">
                <a:tc>
                  <a:txBody>
                    <a:bodyPr/>
                    <a:lstStyle/>
                    <a:p>
                      <a:r>
                        <a:rPr lang="fr-FR" b="1"/>
                        <a:t>Diamètre</a:t>
                      </a:r>
                      <a:endParaRPr lang="fr-FR"/>
                    </a:p>
                  </a:txBody>
                  <a:tcPr anchor="ctr">
                    <a:lnL>
                      <a:noFill/>
                    </a:lnL>
                    <a:lnR>
                      <a:noFill/>
                    </a:lnR>
                    <a:lnT>
                      <a:noFill/>
                    </a:lnT>
                    <a:lnB>
                      <a:noFill/>
                    </a:lnB>
                  </a:tcPr>
                </a:tc>
                <a:tc>
                  <a:txBody>
                    <a:bodyPr/>
                    <a:lstStyle/>
                    <a:p>
                      <a:r>
                        <a:rPr lang="fr-FR"/>
                        <a:t>26 Å</a:t>
                      </a:r>
                    </a:p>
                  </a:txBody>
                  <a:tcPr anchor="ctr">
                    <a:lnL>
                      <a:noFill/>
                    </a:lnL>
                    <a:lnR>
                      <a:noFill/>
                    </a:lnR>
                    <a:lnT>
                      <a:noFill/>
                    </a:lnT>
                    <a:lnB>
                      <a:noFill/>
                    </a:lnB>
                  </a:tcPr>
                </a:tc>
                <a:tc>
                  <a:txBody>
                    <a:bodyPr/>
                    <a:lstStyle/>
                    <a:p>
                      <a:r>
                        <a:rPr lang="fr-FR"/>
                        <a:t>20 Å</a:t>
                      </a:r>
                    </a:p>
                  </a:txBody>
                  <a:tcPr anchor="ctr">
                    <a:lnL>
                      <a:noFill/>
                    </a:lnL>
                    <a:lnR>
                      <a:noFill/>
                    </a:lnR>
                    <a:lnT>
                      <a:noFill/>
                    </a:lnT>
                    <a:lnB>
                      <a:noFill/>
                    </a:lnB>
                  </a:tcPr>
                </a:tc>
                <a:tc>
                  <a:txBody>
                    <a:bodyPr/>
                    <a:lstStyle/>
                    <a:p>
                      <a:r>
                        <a:rPr lang="fr-FR"/>
                        <a:t>18 Å</a:t>
                      </a:r>
                    </a:p>
                  </a:txBody>
                  <a:tcPr anchor="ctr">
                    <a:lnL>
                      <a:noFill/>
                    </a:lnL>
                    <a:lnR>
                      <a:noFill/>
                    </a:lnR>
                    <a:lnT>
                      <a:noFill/>
                    </a:lnT>
                    <a:lnB>
                      <a:noFill/>
                    </a:lnB>
                  </a:tcPr>
                </a:tc>
                <a:extLst>
                  <a:ext uri="{0D108BD9-81ED-4DB2-BD59-A6C34878D82A}">
                    <a16:rowId xmlns:a16="http://schemas.microsoft.com/office/drawing/2014/main" val="3876088484"/>
                  </a:ext>
                </a:extLst>
              </a:tr>
              <a:tr h="0">
                <a:tc>
                  <a:txBody>
                    <a:bodyPr/>
                    <a:lstStyle/>
                    <a:p>
                      <a:r>
                        <a:rPr lang="fr-FR" b="1" dirty="0"/>
                        <a:t>Pas de l’hélice (hauteur par tour)</a:t>
                      </a:r>
                      <a:endParaRPr lang="fr-FR" dirty="0"/>
                    </a:p>
                  </a:txBody>
                  <a:tcPr anchor="ctr">
                    <a:lnL>
                      <a:noFill/>
                    </a:lnL>
                    <a:lnR>
                      <a:noFill/>
                    </a:lnR>
                    <a:lnT>
                      <a:noFill/>
                    </a:lnT>
                    <a:lnB>
                      <a:noFill/>
                    </a:lnB>
                  </a:tcPr>
                </a:tc>
                <a:tc>
                  <a:txBody>
                    <a:bodyPr/>
                    <a:lstStyle/>
                    <a:p>
                      <a:r>
                        <a:rPr lang="fr-FR"/>
                        <a:t>28 Å</a:t>
                      </a:r>
                    </a:p>
                  </a:txBody>
                  <a:tcPr anchor="ctr">
                    <a:lnL>
                      <a:noFill/>
                    </a:lnL>
                    <a:lnR>
                      <a:noFill/>
                    </a:lnR>
                    <a:lnT>
                      <a:noFill/>
                    </a:lnT>
                    <a:lnB>
                      <a:noFill/>
                    </a:lnB>
                  </a:tcPr>
                </a:tc>
                <a:tc>
                  <a:txBody>
                    <a:bodyPr/>
                    <a:lstStyle/>
                    <a:p>
                      <a:r>
                        <a:rPr lang="fr-FR"/>
                        <a:t>36 Å</a:t>
                      </a:r>
                    </a:p>
                  </a:txBody>
                  <a:tcPr anchor="ctr">
                    <a:lnL>
                      <a:noFill/>
                    </a:lnL>
                    <a:lnR>
                      <a:noFill/>
                    </a:lnR>
                    <a:lnT>
                      <a:noFill/>
                    </a:lnT>
                    <a:lnB>
                      <a:noFill/>
                    </a:lnB>
                  </a:tcPr>
                </a:tc>
                <a:tc>
                  <a:txBody>
                    <a:bodyPr/>
                    <a:lstStyle/>
                    <a:p>
                      <a:r>
                        <a:rPr lang="fr-FR"/>
                        <a:t>44 Å</a:t>
                      </a:r>
                    </a:p>
                  </a:txBody>
                  <a:tcPr anchor="ctr">
                    <a:lnL>
                      <a:noFill/>
                    </a:lnL>
                    <a:lnR>
                      <a:noFill/>
                    </a:lnR>
                    <a:lnT>
                      <a:noFill/>
                    </a:lnT>
                    <a:lnB>
                      <a:noFill/>
                    </a:lnB>
                  </a:tcPr>
                </a:tc>
                <a:extLst>
                  <a:ext uri="{0D108BD9-81ED-4DB2-BD59-A6C34878D82A}">
                    <a16:rowId xmlns:a16="http://schemas.microsoft.com/office/drawing/2014/main" val="607503958"/>
                  </a:ext>
                </a:extLst>
              </a:tr>
              <a:tr h="0">
                <a:tc>
                  <a:txBody>
                    <a:bodyPr/>
                    <a:lstStyle/>
                    <a:p>
                      <a:r>
                        <a:rPr lang="fr-FR" b="1"/>
                        <a:t>Nombre de paires de bases par tour</a:t>
                      </a:r>
                      <a:endParaRPr lang="fr-FR"/>
                    </a:p>
                  </a:txBody>
                  <a:tcPr anchor="ctr">
                    <a:lnL>
                      <a:noFill/>
                    </a:lnL>
                    <a:lnR>
                      <a:noFill/>
                    </a:lnR>
                    <a:lnT>
                      <a:noFill/>
                    </a:lnT>
                    <a:lnB>
                      <a:noFill/>
                    </a:lnB>
                  </a:tcPr>
                </a:tc>
                <a:tc>
                  <a:txBody>
                    <a:bodyPr/>
                    <a:lstStyle/>
                    <a:p>
                      <a:r>
                        <a:rPr lang="fr-FR"/>
                        <a:t>11 paires de bases</a:t>
                      </a:r>
                    </a:p>
                  </a:txBody>
                  <a:tcPr anchor="ctr">
                    <a:lnL>
                      <a:noFill/>
                    </a:lnL>
                    <a:lnR>
                      <a:noFill/>
                    </a:lnR>
                    <a:lnT>
                      <a:noFill/>
                    </a:lnT>
                    <a:lnB>
                      <a:noFill/>
                    </a:lnB>
                  </a:tcPr>
                </a:tc>
                <a:tc>
                  <a:txBody>
                    <a:bodyPr/>
                    <a:lstStyle/>
                    <a:p>
                      <a:r>
                        <a:rPr lang="fr-FR"/>
                        <a:t>10 paires de bases</a:t>
                      </a:r>
                    </a:p>
                  </a:txBody>
                  <a:tcPr anchor="ctr">
                    <a:lnL>
                      <a:noFill/>
                    </a:lnL>
                    <a:lnR>
                      <a:noFill/>
                    </a:lnR>
                    <a:lnT>
                      <a:noFill/>
                    </a:lnT>
                    <a:lnB>
                      <a:noFill/>
                    </a:lnB>
                  </a:tcPr>
                </a:tc>
                <a:tc>
                  <a:txBody>
                    <a:bodyPr/>
                    <a:lstStyle/>
                    <a:p>
                      <a:r>
                        <a:rPr lang="fr-FR"/>
                        <a:t>12 paires de bases</a:t>
                      </a:r>
                    </a:p>
                  </a:txBody>
                  <a:tcPr anchor="ctr">
                    <a:lnL>
                      <a:noFill/>
                    </a:lnL>
                    <a:lnR>
                      <a:noFill/>
                    </a:lnR>
                    <a:lnT>
                      <a:noFill/>
                    </a:lnT>
                    <a:lnB>
                      <a:noFill/>
                    </a:lnB>
                  </a:tcPr>
                </a:tc>
                <a:extLst>
                  <a:ext uri="{0D108BD9-81ED-4DB2-BD59-A6C34878D82A}">
                    <a16:rowId xmlns:a16="http://schemas.microsoft.com/office/drawing/2014/main" val="2825951080"/>
                  </a:ext>
                </a:extLst>
              </a:tr>
              <a:tr h="0">
                <a:tc>
                  <a:txBody>
                    <a:bodyPr/>
                    <a:lstStyle/>
                    <a:p>
                      <a:r>
                        <a:rPr lang="fr-FR" b="1"/>
                        <a:t>Élévation par paire de bases</a:t>
                      </a:r>
                      <a:endParaRPr lang="fr-FR"/>
                    </a:p>
                  </a:txBody>
                  <a:tcPr anchor="ctr">
                    <a:lnL>
                      <a:noFill/>
                    </a:lnL>
                    <a:lnR>
                      <a:noFill/>
                    </a:lnR>
                    <a:lnT>
                      <a:noFill/>
                    </a:lnT>
                    <a:lnB>
                      <a:noFill/>
                    </a:lnB>
                  </a:tcPr>
                </a:tc>
                <a:tc>
                  <a:txBody>
                    <a:bodyPr/>
                    <a:lstStyle/>
                    <a:p>
                      <a:r>
                        <a:rPr lang="fr-FR"/>
                        <a:t>2,6 Å</a:t>
                      </a:r>
                    </a:p>
                  </a:txBody>
                  <a:tcPr anchor="ctr">
                    <a:lnL>
                      <a:noFill/>
                    </a:lnL>
                    <a:lnR>
                      <a:noFill/>
                    </a:lnR>
                    <a:lnT>
                      <a:noFill/>
                    </a:lnT>
                    <a:lnB>
                      <a:noFill/>
                    </a:lnB>
                  </a:tcPr>
                </a:tc>
                <a:tc>
                  <a:txBody>
                    <a:bodyPr/>
                    <a:lstStyle/>
                    <a:p>
                      <a:r>
                        <a:rPr lang="fr-FR"/>
                        <a:t>3,6 Å</a:t>
                      </a:r>
                    </a:p>
                  </a:txBody>
                  <a:tcPr anchor="ctr">
                    <a:lnL>
                      <a:noFill/>
                    </a:lnL>
                    <a:lnR>
                      <a:noFill/>
                    </a:lnR>
                    <a:lnT>
                      <a:noFill/>
                    </a:lnT>
                    <a:lnB>
                      <a:noFill/>
                    </a:lnB>
                  </a:tcPr>
                </a:tc>
                <a:tc>
                  <a:txBody>
                    <a:bodyPr/>
                    <a:lstStyle/>
                    <a:p>
                      <a:r>
                        <a:rPr lang="fr-FR"/>
                        <a:t>3,7 Å</a:t>
                      </a:r>
                    </a:p>
                  </a:txBody>
                  <a:tcPr anchor="ctr">
                    <a:lnL>
                      <a:noFill/>
                    </a:lnL>
                    <a:lnR>
                      <a:noFill/>
                    </a:lnR>
                    <a:lnT>
                      <a:noFill/>
                    </a:lnT>
                    <a:lnB>
                      <a:noFill/>
                    </a:lnB>
                  </a:tcPr>
                </a:tc>
                <a:extLst>
                  <a:ext uri="{0D108BD9-81ED-4DB2-BD59-A6C34878D82A}">
                    <a16:rowId xmlns:a16="http://schemas.microsoft.com/office/drawing/2014/main" val="3775148898"/>
                  </a:ext>
                </a:extLst>
              </a:tr>
              <a:tr h="0">
                <a:tc>
                  <a:txBody>
                    <a:bodyPr/>
                    <a:lstStyle/>
                    <a:p>
                      <a:r>
                        <a:rPr lang="fr-FR" b="1"/>
                        <a:t>Inclinaison des bases par rapport à l’axe de l’hélice</a:t>
                      </a:r>
                      <a:endParaRPr lang="fr-FR"/>
                    </a:p>
                  </a:txBody>
                  <a:tcPr anchor="ctr">
                    <a:lnL>
                      <a:noFill/>
                    </a:lnL>
                    <a:lnR>
                      <a:noFill/>
                    </a:lnR>
                    <a:lnT>
                      <a:noFill/>
                    </a:lnT>
                    <a:lnB>
                      <a:noFill/>
                    </a:lnB>
                  </a:tcPr>
                </a:tc>
                <a:tc>
                  <a:txBody>
                    <a:bodyPr/>
                    <a:lstStyle/>
                    <a:p>
                      <a:r>
                        <a:rPr lang="fr-FR"/>
                        <a:t>20°</a:t>
                      </a:r>
                    </a:p>
                  </a:txBody>
                  <a:tcPr anchor="ctr">
                    <a:lnL>
                      <a:noFill/>
                    </a:lnL>
                    <a:lnR>
                      <a:noFill/>
                    </a:lnR>
                    <a:lnT>
                      <a:noFill/>
                    </a:lnT>
                    <a:lnB>
                      <a:noFill/>
                    </a:lnB>
                  </a:tcPr>
                </a:tc>
                <a:tc>
                  <a:txBody>
                    <a:bodyPr/>
                    <a:lstStyle/>
                    <a:p>
                      <a:r>
                        <a:rPr lang="fr-FR"/>
                        <a:t>6°</a:t>
                      </a:r>
                    </a:p>
                  </a:txBody>
                  <a:tcPr anchor="ctr">
                    <a:lnL>
                      <a:noFill/>
                    </a:lnL>
                    <a:lnR>
                      <a:noFill/>
                    </a:lnR>
                    <a:lnT>
                      <a:noFill/>
                    </a:lnT>
                    <a:lnB>
                      <a:noFill/>
                    </a:lnB>
                  </a:tcPr>
                </a:tc>
                <a:tc>
                  <a:txBody>
                    <a:bodyPr/>
                    <a:lstStyle/>
                    <a:p>
                      <a:r>
                        <a:rPr lang="fr-FR"/>
                        <a:t>7°</a:t>
                      </a:r>
                    </a:p>
                  </a:txBody>
                  <a:tcPr anchor="ctr">
                    <a:lnL>
                      <a:noFill/>
                    </a:lnL>
                    <a:lnR>
                      <a:noFill/>
                    </a:lnR>
                    <a:lnT>
                      <a:noFill/>
                    </a:lnT>
                    <a:lnB>
                      <a:noFill/>
                    </a:lnB>
                  </a:tcPr>
                </a:tc>
                <a:extLst>
                  <a:ext uri="{0D108BD9-81ED-4DB2-BD59-A6C34878D82A}">
                    <a16:rowId xmlns:a16="http://schemas.microsoft.com/office/drawing/2014/main" val="3231490694"/>
                  </a:ext>
                </a:extLst>
              </a:tr>
              <a:tr h="0">
                <a:tc>
                  <a:txBody>
                    <a:bodyPr/>
                    <a:lstStyle/>
                    <a:p>
                      <a:r>
                        <a:rPr lang="fr-FR" b="1"/>
                        <a:t>Conformation de la liaison glycosidique</a:t>
                      </a:r>
                      <a:endParaRPr lang="fr-FR"/>
                    </a:p>
                  </a:txBody>
                  <a:tcPr anchor="ctr">
                    <a:lnL>
                      <a:noFill/>
                    </a:lnL>
                    <a:lnR>
                      <a:noFill/>
                    </a:lnR>
                    <a:lnT>
                      <a:noFill/>
                    </a:lnT>
                    <a:lnB>
                      <a:noFill/>
                    </a:lnB>
                  </a:tcPr>
                </a:tc>
                <a:tc>
                  <a:txBody>
                    <a:bodyPr/>
                    <a:lstStyle/>
                    <a:p>
                      <a:r>
                        <a:rPr lang="fr-FR"/>
                        <a:t>Anti</a:t>
                      </a:r>
                    </a:p>
                  </a:txBody>
                  <a:tcPr anchor="ctr">
                    <a:lnL>
                      <a:noFill/>
                    </a:lnL>
                    <a:lnR>
                      <a:noFill/>
                    </a:lnR>
                    <a:lnT>
                      <a:noFill/>
                    </a:lnT>
                    <a:lnB>
                      <a:noFill/>
                    </a:lnB>
                  </a:tcPr>
                </a:tc>
                <a:tc>
                  <a:txBody>
                    <a:bodyPr/>
                    <a:lstStyle/>
                    <a:p>
                      <a:r>
                        <a:rPr lang="fr-FR"/>
                        <a:t>Anti</a:t>
                      </a:r>
                    </a:p>
                  </a:txBody>
                  <a:tcPr anchor="ctr">
                    <a:lnL>
                      <a:noFill/>
                    </a:lnL>
                    <a:lnR>
                      <a:noFill/>
                    </a:lnR>
                    <a:lnT>
                      <a:noFill/>
                    </a:lnT>
                    <a:lnB>
                      <a:noFill/>
                    </a:lnB>
                  </a:tcPr>
                </a:tc>
                <a:tc>
                  <a:txBody>
                    <a:bodyPr/>
                    <a:lstStyle/>
                    <a:p>
                      <a:r>
                        <a:rPr lang="fr-FR" dirty="0"/>
                        <a:t>Anti pour les pyrimidines et </a:t>
                      </a:r>
                      <a:r>
                        <a:rPr lang="fr-FR" dirty="0" err="1"/>
                        <a:t>syn</a:t>
                      </a:r>
                      <a:r>
                        <a:rPr lang="fr-FR" dirty="0"/>
                        <a:t> pour les purines</a:t>
                      </a:r>
                    </a:p>
                  </a:txBody>
                  <a:tcPr anchor="ctr">
                    <a:lnL>
                      <a:noFill/>
                    </a:lnL>
                    <a:lnR>
                      <a:noFill/>
                    </a:lnR>
                    <a:lnT>
                      <a:noFill/>
                    </a:lnT>
                    <a:lnB>
                      <a:noFill/>
                    </a:lnB>
                  </a:tcPr>
                </a:tc>
                <a:extLst>
                  <a:ext uri="{0D108BD9-81ED-4DB2-BD59-A6C34878D82A}">
                    <a16:rowId xmlns:a16="http://schemas.microsoft.com/office/drawing/2014/main" val="923139615"/>
                  </a:ext>
                </a:extLst>
              </a:tr>
            </a:tbl>
          </a:graphicData>
        </a:graphic>
      </p:graphicFrame>
    </p:spTree>
    <p:extLst>
      <p:ext uri="{BB962C8B-B14F-4D97-AF65-F5344CB8AC3E}">
        <p14:creationId xmlns:p14="http://schemas.microsoft.com/office/powerpoint/2010/main" val="2466364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58CDF41-CD59-EFE5-C02C-84AA56A37E9F}"/>
              </a:ext>
            </a:extLst>
          </p:cNvPr>
          <p:cNvSpPr txBox="1"/>
          <p:nvPr/>
        </p:nvSpPr>
        <p:spPr>
          <a:xfrm>
            <a:off x="260747" y="243959"/>
            <a:ext cx="4425553" cy="400110"/>
          </a:xfrm>
          <a:prstGeom prst="rect">
            <a:avLst/>
          </a:prstGeom>
          <a:noFill/>
        </p:spPr>
        <p:txBody>
          <a:bodyPr wrap="square">
            <a:spAutoFit/>
          </a:bodyPr>
          <a:lstStyle/>
          <a:p>
            <a:r>
              <a:rPr lang="en-US" sz="2000" b="1" dirty="0"/>
              <a:t>The physicochemical properties of DNA</a:t>
            </a:r>
            <a:endParaRPr lang="fr-FR" sz="2000" b="1" dirty="0"/>
          </a:p>
        </p:txBody>
      </p:sp>
      <p:sp>
        <p:nvSpPr>
          <p:cNvPr id="5" name="ZoneTexte 4">
            <a:extLst>
              <a:ext uri="{FF2B5EF4-FFF2-40B4-BE49-F238E27FC236}">
                <a16:creationId xmlns:a16="http://schemas.microsoft.com/office/drawing/2014/main" id="{2D98B29F-9550-FA45-DEB4-400D20003BA0}"/>
              </a:ext>
            </a:extLst>
          </p:cNvPr>
          <p:cNvSpPr txBox="1"/>
          <p:nvPr/>
        </p:nvSpPr>
        <p:spPr>
          <a:xfrm>
            <a:off x="81260" y="791170"/>
            <a:ext cx="11254978" cy="646331"/>
          </a:xfrm>
          <a:prstGeom prst="rect">
            <a:avLst/>
          </a:prstGeom>
          <a:noFill/>
        </p:spPr>
        <p:txBody>
          <a:bodyPr wrap="square">
            <a:spAutoFit/>
          </a:bodyPr>
          <a:lstStyle/>
          <a:p>
            <a:pPr algn="just"/>
            <a:r>
              <a:rPr lang="en-US" dirty="0"/>
              <a:t>The double helix structure gives the DNA molecule a fibrous nature, the properties of which are exploited in numerous molecular biology experiments:</a:t>
            </a:r>
            <a:endParaRPr lang="fr-FR" dirty="0"/>
          </a:p>
        </p:txBody>
      </p:sp>
      <p:sp>
        <p:nvSpPr>
          <p:cNvPr id="7" name="ZoneTexte 6">
            <a:extLst>
              <a:ext uri="{FF2B5EF4-FFF2-40B4-BE49-F238E27FC236}">
                <a16:creationId xmlns:a16="http://schemas.microsoft.com/office/drawing/2014/main" id="{D76DC3A1-0807-5C48-D95D-71F827CD288A}"/>
              </a:ext>
            </a:extLst>
          </p:cNvPr>
          <p:cNvSpPr txBox="1"/>
          <p:nvPr/>
        </p:nvSpPr>
        <p:spPr>
          <a:xfrm>
            <a:off x="66971" y="1412856"/>
            <a:ext cx="11613952" cy="923330"/>
          </a:xfrm>
          <a:prstGeom prst="rect">
            <a:avLst/>
          </a:prstGeom>
          <a:noFill/>
        </p:spPr>
        <p:txBody>
          <a:bodyPr wrap="square">
            <a:spAutoFit/>
          </a:bodyPr>
          <a:lstStyle/>
          <a:p>
            <a:pPr algn="just"/>
            <a:r>
              <a:rPr lang="en-US" b="1" dirty="0"/>
              <a:t>Density</a:t>
            </a:r>
          </a:p>
          <a:p>
            <a:pPr algn="just"/>
            <a:r>
              <a:rPr lang="en-US" dirty="0"/>
              <a:t>The density of DNA molecules is such that they can be separated by ultracentrifugation in density gradients (cesium chloride)</a:t>
            </a:r>
            <a:endParaRPr lang="fr-FR" dirty="0"/>
          </a:p>
        </p:txBody>
      </p:sp>
      <p:sp>
        <p:nvSpPr>
          <p:cNvPr id="9" name="ZoneTexte 8">
            <a:extLst>
              <a:ext uri="{FF2B5EF4-FFF2-40B4-BE49-F238E27FC236}">
                <a16:creationId xmlns:a16="http://schemas.microsoft.com/office/drawing/2014/main" id="{CE985B80-98C0-816A-B198-512B5E7EE401}"/>
              </a:ext>
            </a:extLst>
          </p:cNvPr>
          <p:cNvSpPr txBox="1"/>
          <p:nvPr/>
        </p:nvSpPr>
        <p:spPr>
          <a:xfrm>
            <a:off x="66971" y="2279959"/>
            <a:ext cx="11834515" cy="923330"/>
          </a:xfrm>
          <a:prstGeom prst="rect">
            <a:avLst/>
          </a:prstGeom>
          <a:noFill/>
        </p:spPr>
        <p:txBody>
          <a:bodyPr wrap="square">
            <a:spAutoFit/>
          </a:bodyPr>
          <a:lstStyle/>
          <a:p>
            <a:pPr algn="just"/>
            <a:r>
              <a:rPr lang="en-US" b="1" dirty="0"/>
              <a:t>Charge</a:t>
            </a:r>
          </a:p>
          <a:p>
            <a:pPr algn="just"/>
            <a:r>
              <a:rPr lang="en-US" dirty="0"/>
              <a:t>The charge of DNA molecules at physiological pH is negative; it is proportional to their length and solely due to the phosphate group. This property is used to separate them by electrophoresis.</a:t>
            </a:r>
            <a:endParaRPr lang="fr-FR" dirty="0"/>
          </a:p>
        </p:txBody>
      </p:sp>
      <p:sp>
        <p:nvSpPr>
          <p:cNvPr id="11" name="ZoneTexte 10">
            <a:extLst>
              <a:ext uri="{FF2B5EF4-FFF2-40B4-BE49-F238E27FC236}">
                <a16:creationId xmlns:a16="http://schemas.microsoft.com/office/drawing/2014/main" id="{95A789CC-A6B6-8F87-BE1D-47EAED0CFE0A}"/>
              </a:ext>
            </a:extLst>
          </p:cNvPr>
          <p:cNvSpPr txBox="1"/>
          <p:nvPr/>
        </p:nvSpPr>
        <p:spPr>
          <a:xfrm>
            <a:off x="66972" y="3174714"/>
            <a:ext cx="11834514" cy="923330"/>
          </a:xfrm>
          <a:prstGeom prst="rect">
            <a:avLst/>
          </a:prstGeom>
          <a:noFill/>
        </p:spPr>
        <p:txBody>
          <a:bodyPr wrap="square">
            <a:spAutoFit/>
          </a:bodyPr>
          <a:lstStyle/>
          <a:p>
            <a:pPr algn="just"/>
            <a:r>
              <a:rPr lang="en-US" b="1" dirty="0"/>
              <a:t>Solubility</a:t>
            </a:r>
          </a:p>
          <a:p>
            <a:pPr algn="just"/>
            <a:r>
              <a:rPr lang="en-US" dirty="0"/>
              <a:t>Alcohols, and in particular ethanol, precipitate DNA molecules in the form of long, stranded aggregates. It also precipitates in the presence of high salt concentrations. However, in aqueous solutions, DNA becomes an acid salt.</a:t>
            </a:r>
            <a:endParaRPr lang="fr-FR" dirty="0"/>
          </a:p>
        </p:txBody>
      </p:sp>
      <p:sp>
        <p:nvSpPr>
          <p:cNvPr id="13" name="ZoneTexte 12">
            <a:extLst>
              <a:ext uri="{FF2B5EF4-FFF2-40B4-BE49-F238E27FC236}">
                <a16:creationId xmlns:a16="http://schemas.microsoft.com/office/drawing/2014/main" id="{E7668B01-0004-23FE-E022-CA9479597A3B}"/>
              </a:ext>
            </a:extLst>
          </p:cNvPr>
          <p:cNvSpPr txBox="1"/>
          <p:nvPr/>
        </p:nvSpPr>
        <p:spPr>
          <a:xfrm>
            <a:off x="66972" y="4028718"/>
            <a:ext cx="11834514" cy="2585323"/>
          </a:xfrm>
          <a:prstGeom prst="rect">
            <a:avLst/>
          </a:prstGeom>
          <a:noFill/>
        </p:spPr>
        <p:txBody>
          <a:bodyPr wrap="square">
            <a:spAutoFit/>
          </a:bodyPr>
          <a:lstStyle/>
          <a:p>
            <a:pPr algn="just"/>
            <a:r>
              <a:rPr lang="en-US" b="1" dirty="0"/>
              <a:t>UV Absorption</a:t>
            </a:r>
          </a:p>
          <a:p>
            <a:pPr algn="just"/>
            <a:r>
              <a:rPr lang="en-US" dirty="0"/>
              <a:t>Nucleotides absorb in the UV range, and this absorption depends on the angle of incidence of the UV rays: absorption is maximal when the rays of incidence are perpendicular, and minimal when they are parallel, as the stacking of bases hinders accessibility.</a:t>
            </a:r>
          </a:p>
          <a:p>
            <a:pPr algn="just"/>
            <a:r>
              <a:rPr lang="en-US" dirty="0"/>
              <a:t>DNA absorbs less than free nucleotides of the same quantity; this phenomenon is called hypochromic absorption.</a:t>
            </a:r>
          </a:p>
          <a:p>
            <a:pPr algn="just"/>
            <a:r>
              <a:rPr lang="en-US" dirty="0"/>
              <a:t>Heating DNA solutions produces an increase in absorbance at 260 nm. This phenomenon corresponds to the denaturation of double-stranded DNA into two single-stranded DNA strands, hence the doubling of optical density.</a:t>
            </a:r>
          </a:p>
          <a:p>
            <a:pPr algn="just"/>
            <a:r>
              <a:rPr lang="en-US" dirty="0"/>
              <a:t>The melting temperature of DNA, denoted Tm, can be characterized as the temperature at the midpoint of this process (Figure 1).</a:t>
            </a:r>
            <a:endParaRPr lang="fr-FR" dirty="0"/>
          </a:p>
        </p:txBody>
      </p:sp>
    </p:spTree>
    <p:extLst>
      <p:ext uri="{BB962C8B-B14F-4D97-AF65-F5344CB8AC3E}">
        <p14:creationId xmlns:p14="http://schemas.microsoft.com/office/powerpoint/2010/main" val="199840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C0847CB-53D7-20DC-2732-65B071FAAC25}"/>
              </a:ext>
            </a:extLst>
          </p:cNvPr>
          <p:cNvSpPr txBox="1"/>
          <p:nvPr/>
        </p:nvSpPr>
        <p:spPr>
          <a:xfrm>
            <a:off x="164892" y="582333"/>
            <a:ext cx="11527436" cy="4067780"/>
          </a:xfrm>
          <a:prstGeom prst="rect">
            <a:avLst/>
          </a:prstGeom>
          <a:noFill/>
        </p:spPr>
        <p:txBody>
          <a:bodyPr wrap="square">
            <a:spAutoFit/>
          </a:bodyPr>
          <a:lstStyle/>
          <a:p>
            <a:pPr marL="342900" lvl="0" indent="-342900" algn="just" rtl="0">
              <a:lnSpc>
                <a:spcPct val="150000"/>
              </a:lnSpc>
              <a:spcAft>
                <a:spcPts val="1000"/>
              </a:spcAft>
              <a:buFont typeface="+mj-lt"/>
              <a:buAutoNum type="alphaLcParenR"/>
            </a:pPr>
            <a:r>
              <a:rPr lang="fr-FR" b="1" u="sng" strike="noStrike"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Absorption UV</a:t>
            </a:r>
            <a:endParaRPr lang="fr-FR" u="none" strike="noStrike"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indent="228600" algn="just">
              <a:lnSpc>
                <a:spcPct val="150000"/>
              </a:lnSpc>
              <a:spcAft>
                <a:spcPts val="1000"/>
              </a:spcAft>
            </a:pPr>
            <a:r>
              <a:rPr lang="fr-FR"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Les nucléotides absorbent dans les UV et cette absorption dépend de l’angle d’incidence des rayons UV : l’absorption est maximale lorsque les rayons d’incidence sont perpendiculaires, et minimale lorsque les rayons d’incidence sont parallèles, l’empilement des bases freinant l’accessibilité.</a:t>
            </a:r>
            <a:endParaRPr lang="fr-FR"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1000"/>
              </a:spcAft>
            </a:pPr>
            <a:r>
              <a:rPr lang="fr-FR"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L’ADN absorbe moins que ne le fait des nucléotides libres en même quantité, on qualifie ce phénomène d’</a:t>
            </a:r>
            <a:r>
              <a:rPr lang="fr-FR"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hypochrome</a:t>
            </a:r>
            <a:r>
              <a:rPr lang="fr-FR"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a:t>
            </a:r>
            <a:endParaRPr lang="fr-FR"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1000"/>
              </a:spcAft>
            </a:pPr>
            <a:r>
              <a:rPr lang="fr-FR"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Le chauffage des solutions d'ADN produit une augmentation d'absorbance à 260 nm. Ce phénomène  correspond à la dénaturation de l’ADN bicaténaire en 2 brins d’ADN monocaténaires, d’où le doublement de densité optique.</a:t>
            </a:r>
            <a:endParaRPr lang="fr-FR"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just"/>
            <a:r>
              <a:rPr lang="fr-FR" dirty="0">
                <a:solidFill>
                  <a:srgbClr val="FF0000"/>
                </a:solidFill>
                <a:effectLst/>
                <a:latin typeface="Times New Roman" panose="02020603050405020304" pitchFamily="18" charset="0"/>
                <a:ea typeface="Calibri" panose="020F0502020204030204" pitchFamily="34" charset="0"/>
              </a:rPr>
              <a:t>On peut caractériser la température de fusion de l’ADN notée </a:t>
            </a:r>
            <a:r>
              <a:rPr lang="fr-FR" b="1" dirty="0">
                <a:solidFill>
                  <a:srgbClr val="FF0000"/>
                </a:solidFill>
                <a:effectLst/>
                <a:latin typeface="Times New Roman" panose="02020603050405020304" pitchFamily="18" charset="0"/>
                <a:ea typeface="Calibri" panose="020F0502020204030204" pitchFamily="34" charset="0"/>
              </a:rPr>
              <a:t>Tm</a:t>
            </a:r>
            <a:r>
              <a:rPr lang="fr-FR" dirty="0">
                <a:solidFill>
                  <a:srgbClr val="FF0000"/>
                </a:solidFill>
                <a:effectLst/>
                <a:latin typeface="Times New Roman" panose="02020603050405020304" pitchFamily="18" charset="0"/>
                <a:ea typeface="Calibri" panose="020F0502020204030204" pitchFamily="34" charset="0"/>
              </a:rPr>
              <a:t> qui correspond à la température à la moitié du phénomène</a:t>
            </a:r>
            <a:endParaRPr lang="fr-FR" dirty="0">
              <a:solidFill>
                <a:srgbClr val="FF0000"/>
              </a:solidFill>
            </a:endParaRPr>
          </a:p>
        </p:txBody>
      </p:sp>
    </p:spTree>
    <p:extLst>
      <p:ext uri="{BB962C8B-B14F-4D97-AF65-F5344CB8AC3E}">
        <p14:creationId xmlns:p14="http://schemas.microsoft.com/office/powerpoint/2010/main" val="878972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220243A-851B-C4E0-5A2E-EF1811DFBEDD}"/>
              </a:ext>
            </a:extLst>
          </p:cNvPr>
          <p:cNvPicPr>
            <a:picLocks noChangeAspect="1"/>
          </p:cNvPicPr>
          <p:nvPr/>
        </p:nvPicPr>
        <p:blipFill>
          <a:blip r:embed="rId2"/>
          <a:stretch>
            <a:fillRect/>
          </a:stretch>
        </p:blipFill>
        <p:spPr>
          <a:xfrm>
            <a:off x="2785585" y="1959736"/>
            <a:ext cx="6620830" cy="2938527"/>
          </a:xfrm>
          <a:prstGeom prst="rect">
            <a:avLst/>
          </a:prstGeom>
        </p:spPr>
      </p:pic>
    </p:spTree>
    <p:extLst>
      <p:ext uri="{BB962C8B-B14F-4D97-AF65-F5344CB8AC3E}">
        <p14:creationId xmlns:p14="http://schemas.microsoft.com/office/powerpoint/2010/main" val="3772905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D767079-0831-0C68-40E3-817F90AE28E1}"/>
              </a:ext>
            </a:extLst>
          </p:cNvPr>
          <p:cNvSpPr txBox="1"/>
          <p:nvPr/>
        </p:nvSpPr>
        <p:spPr>
          <a:xfrm>
            <a:off x="289322" y="324148"/>
            <a:ext cx="11083528" cy="677108"/>
          </a:xfrm>
          <a:prstGeom prst="rect">
            <a:avLst/>
          </a:prstGeom>
          <a:noFill/>
        </p:spPr>
        <p:txBody>
          <a:bodyPr wrap="square">
            <a:spAutoFit/>
          </a:bodyPr>
          <a:lstStyle/>
          <a:p>
            <a:pPr algn="just"/>
            <a:r>
              <a:rPr lang="en-US" sz="2000" b="1" dirty="0"/>
              <a:t>Thermal denaturation</a:t>
            </a:r>
          </a:p>
          <a:p>
            <a:pPr algn="just"/>
            <a:r>
              <a:rPr lang="en-US" dirty="0"/>
              <a:t>Thermal denaturation occurs when the two strands of the helix separate due to the action of heat.</a:t>
            </a:r>
            <a:endParaRPr lang="fr-FR" dirty="0"/>
          </a:p>
        </p:txBody>
      </p:sp>
      <p:sp>
        <p:nvSpPr>
          <p:cNvPr id="4" name="ZoneTexte 3">
            <a:extLst>
              <a:ext uri="{FF2B5EF4-FFF2-40B4-BE49-F238E27FC236}">
                <a16:creationId xmlns:a16="http://schemas.microsoft.com/office/drawing/2014/main" id="{560225B7-FCC1-C58B-2440-BA025B8A45A3}"/>
              </a:ext>
            </a:extLst>
          </p:cNvPr>
          <p:cNvSpPr txBox="1"/>
          <p:nvPr/>
        </p:nvSpPr>
        <p:spPr>
          <a:xfrm>
            <a:off x="289322" y="1001256"/>
            <a:ext cx="11613356" cy="5618846"/>
          </a:xfrm>
          <a:prstGeom prst="rect">
            <a:avLst/>
          </a:prstGeom>
          <a:noFill/>
        </p:spPr>
        <p:txBody>
          <a:bodyPr wrap="square">
            <a:spAutoFit/>
          </a:bodyPr>
          <a:lstStyle/>
          <a:p>
            <a:pPr algn="just">
              <a:lnSpc>
                <a:spcPct val="150000"/>
              </a:lnSpc>
              <a:spcAft>
                <a:spcPts val="1000"/>
              </a:spcAft>
            </a:pPr>
            <a:r>
              <a:rPr lang="en-US" sz="1600" dirty="0">
                <a:effectLst/>
                <a:latin typeface="Times New Roman" panose="02020603050405020304" pitchFamily="18" charset="0"/>
                <a:ea typeface="Calibri" panose="020F0502020204030204" pitchFamily="34" charset="0"/>
                <a:cs typeface="Arial" panose="020B0604020202020204" pitchFamily="34" charset="0"/>
              </a:rPr>
              <a:t>The melting temperature, or Tm, is the temperature at which the DNA molecule is half-denatured (or half-unzipped). It depends on the length of the DNA molecule; indeed, shorter molecules are less stable and therefore have a lower melting temperature. It also depends on the richness of C-G base pairs. </a:t>
            </a:r>
          </a:p>
          <a:p>
            <a:pPr algn="just">
              <a:lnSpc>
                <a:spcPct val="150000"/>
              </a:lnSpc>
              <a:spcAft>
                <a:spcPts val="1000"/>
              </a:spcAft>
            </a:pPr>
            <a:r>
              <a:rPr lang="en-US" sz="1600" dirty="0">
                <a:latin typeface="Times New Roman" panose="02020603050405020304" pitchFamily="18" charset="0"/>
                <a:cs typeface="Times New Roman" panose="02020603050405020304" pitchFamily="18" charset="0"/>
              </a:rPr>
              <a:t>For perfect renaturation, the reverse path of the denaturation curve must be followed, which requires slow cooling. When cooling is too rapid, the reassociation is irreversible. Renaturation is only possible for small DNA molecules. These renaturation properties are utilized in molecular hybridization. Increasing the ionic strength of the reaction medium (e.g., NaCl) facilitates renaturation, as the cations neutralize the repulsive forces of the DNA. </a:t>
            </a:r>
          </a:p>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It is possible to directly measure the melting temperature of double-stranded DNA by monitoring the increase in the solution's absorbance at 260 nm as a function of temperature. However, most of the time, an estimation based on the oligonucleotide composition is sufficient. If the sequence is 20 nucleotides or fewer in length, the rule is 2°C for every A-T pair and 4°C for every G-C pair:</a:t>
            </a:r>
          </a:p>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Tm = 2 x (A+ T) + 4 x (G + C)</a:t>
            </a:r>
          </a:p>
          <a:p>
            <a:pPr marL="0" marR="0" lvl="0" indent="0" algn="ctr" defTabSz="914400" rtl="0" eaLnBrk="1" fontAlgn="auto" latinLnBrk="0" hangingPunct="1">
              <a:lnSpc>
                <a:spcPct val="100000"/>
              </a:lnSpc>
              <a:spcBef>
                <a:spcPts val="0"/>
              </a:spcBef>
              <a:spcAft>
                <a:spcPts val="1000"/>
              </a:spcAft>
              <a:buClrTx/>
              <a:buSzTx/>
              <a:buFontTx/>
              <a:buNone/>
              <a:tabLst/>
              <a:defRPr/>
            </a:pPr>
            <a:endParaRPr kumimoji="0" lang="fr-FR"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Tm = 2 x (A+ T) + 4 x (G + C) x (1+[(N-20)/20]</a:t>
            </a:r>
          </a:p>
          <a:p>
            <a:pPr algn="just">
              <a:lnSpc>
                <a:spcPct val="150000"/>
              </a:lnSpc>
              <a:spcAft>
                <a:spcPts val="1000"/>
              </a:spcAft>
            </a:pPr>
            <a:endParaRPr lang="fr-FR"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5349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E394B86-8F42-4E55-3975-2CE7B43B1246}"/>
              </a:ext>
            </a:extLst>
          </p:cNvPr>
          <p:cNvSpPr txBox="1"/>
          <p:nvPr/>
        </p:nvSpPr>
        <p:spPr>
          <a:xfrm>
            <a:off x="354144" y="202475"/>
            <a:ext cx="10972800" cy="662232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fr-FR" sz="16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Arial" panose="020B0604020202020204" pitchFamily="34" charset="0"/>
              </a:rPr>
              <a:t>La </a:t>
            </a:r>
            <a:r>
              <a:rPr kumimoji="0" lang="fr-FR" sz="16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Arial" panose="020B0604020202020204" pitchFamily="34" charset="0"/>
              </a:rPr>
              <a:t>température de fusion</a:t>
            </a:r>
            <a:r>
              <a:rPr kumimoji="0" lang="fr-FR" sz="16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Arial" panose="020B0604020202020204" pitchFamily="34" charset="0"/>
              </a:rPr>
              <a:t> ou </a:t>
            </a:r>
            <a:r>
              <a:rPr kumimoji="0" lang="fr-FR" sz="16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Arial" panose="020B0604020202020204" pitchFamily="34" charset="0"/>
              </a:rPr>
              <a:t>Tm</a:t>
            </a:r>
            <a:r>
              <a:rPr kumimoji="0" lang="fr-FR" sz="16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Arial" panose="020B0604020202020204" pitchFamily="34" charset="0"/>
              </a:rPr>
              <a:t> est la température à laquelle la molécule d’ADN est à moitié désappariée. Elle dépend de la longueur de la molécule d’ADN, en effet les petites molécules sont moins stables et ont donc une température de fusion plus faible. Elle dépend également de la richesse en paires de bases C-G. </a:t>
            </a:r>
          </a:p>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fr-FR" sz="16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Arial" panose="020B0604020202020204" pitchFamily="34" charset="0"/>
              </a:rPr>
              <a:t>Pour que la renaturation soit parfaite il faut obtenir le chemin inverse de la courbe de dénaturation et donc un refroidissement lent. Lorsque le refroidissement est trop rapide, la réassociation est irréversible. La renaturation est seulement possible pour des petites molécules d’ADN. Les possibilités de </a:t>
            </a:r>
            <a:r>
              <a:rPr kumimoji="0" lang="fr-FR" sz="16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Arial" panose="020B0604020202020204" pitchFamily="34" charset="0"/>
              </a:rPr>
              <a:t>renaturation</a:t>
            </a:r>
            <a:r>
              <a:rPr kumimoji="0" lang="fr-FR" sz="16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Arial" panose="020B0604020202020204" pitchFamily="34" charset="0"/>
              </a:rPr>
              <a:t> sont utilisées pour faire de l’hybridation moléculaire. L’augmentation des forces ioniques du milieu réactionnel (</a:t>
            </a:r>
            <a:r>
              <a:rPr kumimoji="0" lang="fr-FR" sz="16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Arial" panose="020B0604020202020204" pitchFamily="34" charset="0"/>
              </a:rPr>
              <a:t>NaCl</a:t>
            </a:r>
            <a:r>
              <a:rPr kumimoji="0" lang="fr-FR" sz="16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Arial" panose="020B0604020202020204" pitchFamily="34" charset="0"/>
              </a:rPr>
              <a:t>) permet une renaturation plus facile, les cations neutralisant les forces répulsives de l’ADN.</a:t>
            </a:r>
          </a:p>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fr-FR" sz="16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Arial" panose="020B0604020202020204" pitchFamily="34" charset="0"/>
              </a:rPr>
              <a:t>Il est possible de mesurer directement la température de fusion d'un ADN double brin en mesurant l'augmentation de l'absorbance de la solution à 260 nm en fonction de la température. Toutefois, on se contente la plupart du temps d'une estimation à partir de la composition de l'oligonucléotide. Si celui-ci a une longueur égale ou inférieure à 20 nucléotides on compte 2°C par couple A:T et 4°C par couple G:C :</a:t>
            </a:r>
            <a:endParaRPr kumimoji="0" lang="fr-FR"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fr-FR" sz="16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Arial" panose="020B0604020202020204" pitchFamily="34" charset="0"/>
              </a:rPr>
              <a:t>Tm = 2 x (A+ T) + 4 x (G + C)</a:t>
            </a:r>
            <a:endParaRPr kumimoji="0" lang="fr-FR"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1000"/>
              </a:spcAft>
              <a:buClrTx/>
              <a:buSzTx/>
              <a:buFontTx/>
              <a:buNone/>
              <a:tabLst/>
              <a:defRPr/>
            </a:pPr>
            <a:r>
              <a:rPr kumimoji="0" lang="fr-FR" sz="16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Arial" panose="020B0604020202020204" pitchFamily="34" charset="0"/>
              </a:rPr>
              <a:t>A partir de N = 20, on corrige d'un multiplicateur proportionnel à la longueur au-delà de ce chiffre  </a:t>
            </a:r>
            <a:r>
              <a:rPr kumimoji="0" lang="fr-FR" sz="16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Arial" panose="020B0604020202020204" pitchFamily="34" charset="0"/>
              </a:rPr>
              <a:t>1 + [(N-20)/20] : </a:t>
            </a:r>
            <a:endParaRPr kumimoji="0" lang="fr-FR"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fr-FR" sz="16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Arial" panose="020B0604020202020204" pitchFamily="34" charset="0"/>
              </a:rPr>
              <a:t>Tm = 2 x (A+ T) + 4 x (G + C) x (1+[(N-20)/20]</a:t>
            </a:r>
          </a:p>
          <a:p>
            <a:pPr marL="0" marR="0" lvl="0" indent="0" algn="ctr" defTabSz="914400" rtl="0" eaLnBrk="1" fontAlgn="auto" latinLnBrk="0" hangingPunct="1">
              <a:lnSpc>
                <a:spcPct val="100000"/>
              </a:lnSpc>
              <a:spcBef>
                <a:spcPts val="0"/>
              </a:spcBef>
              <a:spcAft>
                <a:spcPts val="1000"/>
              </a:spcAft>
              <a:buClrTx/>
              <a:buSzTx/>
              <a:buFontTx/>
              <a:buNone/>
              <a:tabLst/>
              <a:defRPr/>
            </a:pPr>
            <a:endParaRPr lang="fr-FR" sz="1600" b="1"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00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34290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AA23E88-2CB9-2DB7-6D71-FE7A1237DC2E}"/>
              </a:ext>
            </a:extLst>
          </p:cNvPr>
          <p:cNvSpPr txBox="1"/>
          <p:nvPr/>
        </p:nvSpPr>
        <p:spPr>
          <a:xfrm>
            <a:off x="415430" y="194137"/>
            <a:ext cx="11103964" cy="504522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err="1">
                <a:ln>
                  <a:noFill/>
                </a:ln>
                <a:solidFill>
                  <a:prstClr val="black"/>
                </a:solidFill>
                <a:effectLst/>
                <a:uLnTx/>
                <a:uFillTx/>
                <a:latin typeface="Calibri" panose="020F0502020204030204"/>
                <a:ea typeface="+mn-ea"/>
                <a:cs typeface="+mn-cs"/>
              </a:rPr>
              <a:t>Topoisomers</a:t>
            </a:r>
            <a:endPar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Two DNA molecules are called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topoisomers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if they have exactly the same base sequence and differ only in their linking number (that is, the number of times one strand winds around the other).</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different states of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topoisomers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There are three states: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The relaxed state: the strain on the DNA helix is minimal; it is the most stable configuration of the double helix.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B, Positive supercoiling: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the linking number is increased; consequently, the resulting tension leads to the formation of a left-handed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superturn</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 Negative supercoiling: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the linking number is decreased, and consequently, the resulting tension leads to the formation of a right-handed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superturn</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(unwinding). (Figure 5)</a:t>
            </a:r>
          </a:p>
          <a:p>
            <a:pPr marL="342900" marR="0" lvl="0" indent="-342900" algn="just" defTabSz="914400" rtl="0" eaLnBrk="1" fontAlgn="auto" latinLnBrk="0" hangingPunct="1">
              <a:lnSpc>
                <a:spcPct val="150000"/>
              </a:lnSpc>
              <a:spcBef>
                <a:spcPts val="0"/>
              </a:spcBef>
              <a:spcAft>
                <a:spcPts val="0"/>
              </a:spcAft>
              <a:buClrTx/>
              <a:buSzTx/>
              <a:buFont typeface="+mj-lt"/>
              <a:buAutoNum type="alphaLcPeriod"/>
              <a:tabLst/>
              <a:defRPr/>
            </a:pPr>
            <a:endParaRPr kumimoji="0" lang="fr-FR"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50000"/>
              </a:lnSpc>
              <a:spcBef>
                <a:spcPts val="0"/>
              </a:spcBef>
              <a:spcAft>
                <a:spcPts val="0"/>
              </a:spcAft>
              <a:buClrTx/>
              <a:buSzTx/>
              <a:buFont typeface="+mj-lt"/>
              <a:buAutoNum type="alphaLcPeriod"/>
              <a:tabLst/>
              <a:defRPr/>
            </a:pPr>
            <a:endParaRPr kumimoji="0" lang="fr-FR"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50000"/>
              </a:lnSpc>
              <a:spcBef>
                <a:spcPts val="0"/>
              </a:spcBef>
              <a:spcAft>
                <a:spcPts val="100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50000"/>
              </a:lnSpc>
              <a:spcBef>
                <a:spcPts val="0"/>
              </a:spcBef>
              <a:spcAft>
                <a:spcPts val="1000"/>
              </a:spcAft>
              <a:buClrTx/>
              <a:buSzTx/>
              <a:buFont typeface="+mj-lt"/>
              <a:buAutoNum type="alphaLcPeriod"/>
              <a:tabLst/>
              <a:defRPr/>
            </a:pPr>
            <a:endParaRPr kumimoji="0" lang="fr-F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4" name="Image 3">
            <a:extLst>
              <a:ext uri="{FF2B5EF4-FFF2-40B4-BE49-F238E27FC236}">
                <a16:creationId xmlns:a16="http://schemas.microsoft.com/office/drawing/2014/main" id="{1F361149-9483-50DE-DEBD-28D94A3C6E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90013" y="3829051"/>
            <a:ext cx="4982650" cy="2414588"/>
          </a:xfrm>
          <a:prstGeom prst="rect">
            <a:avLst/>
          </a:prstGeom>
          <a:noFill/>
          <a:ln>
            <a:noFill/>
          </a:ln>
        </p:spPr>
      </p:pic>
    </p:spTree>
    <p:extLst>
      <p:ext uri="{BB962C8B-B14F-4D97-AF65-F5344CB8AC3E}">
        <p14:creationId xmlns:p14="http://schemas.microsoft.com/office/powerpoint/2010/main" val="1441960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8E0BC07-48BB-B65B-3901-141A75B07219}"/>
              </a:ext>
            </a:extLst>
          </p:cNvPr>
          <p:cNvSpPr txBox="1"/>
          <p:nvPr/>
        </p:nvSpPr>
        <p:spPr>
          <a:xfrm>
            <a:off x="414337" y="394156"/>
            <a:ext cx="10929938" cy="36933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DNA supercoiling has significant consequences: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Compacting the DNA molecule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thereby reducing the volume it occupies within the cell.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The degree of coiling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of the DNA double helix influences interactions between DNA and other molecules (e.g., enzymes).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5.2. Topoisomerases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Topoisomerases are enzymes that modify the linking number. They are therefore capable of increasing or decreasing the number of supercoils in DNA molecules. There are two main types of topoisomerases: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Type I Topoisomerases: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These are capable of transiently cutting and resealing a single strand of double-stranded DNA.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Type II Topoisomerases: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These transiently cut both strands of the DNA before resealing them. This enzyme allows for the uncoiling of DNA.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Both types of topoisomerases have been identified in prokaryotes and eukaryotes; their importance is vital in DNA replication and transcription.</a:t>
            </a:r>
          </a:p>
        </p:txBody>
      </p:sp>
      <p:pic>
        <p:nvPicPr>
          <p:cNvPr id="4" name="Image 3">
            <a:extLst>
              <a:ext uri="{FF2B5EF4-FFF2-40B4-BE49-F238E27FC236}">
                <a16:creationId xmlns:a16="http://schemas.microsoft.com/office/drawing/2014/main" id="{CB2395F0-E319-D750-1527-88AC0DF1641C}"/>
              </a:ext>
            </a:extLst>
          </p:cNvPr>
          <p:cNvPicPr>
            <a:picLocks noChangeAspect="1"/>
          </p:cNvPicPr>
          <p:nvPr/>
        </p:nvPicPr>
        <p:blipFill>
          <a:blip r:embed="rId2"/>
          <a:stretch>
            <a:fillRect/>
          </a:stretch>
        </p:blipFill>
        <p:spPr>
          <a:xfrm>
            <a:off x="3608349" y="4087475"/>
            <a:ext cx="4541914" cy="1950889"/>
          </a:xfrm>
          <a:prstGeom prst="rect">
            <a:avLst/>
          </a:prstGeom>
        </p:spPr>
      </p:pic>
    </p:spTree>
    <p:extLst>
      <p:ext uri="{BB962C8B-B14F-4D97-AF65-F5344CB8AC3E}">
        <p14:creationId xmlns:p14="http://schemas.microsoft.com/office/powerpoint/2010/main" val="363370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D1D0741-801A-992F-4806-F18BB5836B97}"/>
              </a:ext>
            </a:extLst>
          </p:cNvPr>
          <p:cNvSpPr txBox="1"/>
          <p:nvPr/>
        </p:nvSpPr>
        <p:spPr>
          <a:xfrm>
            <a:off x="564297" y="25504"/>
            <a:ext cx="10483453" cy="4591000"/>
          </a:xfrm>
          <a:prstGeom prst="rect">
            <a:avLst/>
          </a:prstGeom>
          <a:noFill/>
        </p:spPr>
        <p:txBody>
          <a:bodyPr wrap="square">
            <a:spAutoFit/>
          </a:bodyPr>
          <a:lstStyle/>
          <a:p>
            <a:pPr lvl="0" rtl="0">
              <a:spcAft>
                <a:spcPts val="1000"/>
              </a:spcAft>
              <a:tabLst>
                <a:tab pos="3676650" algn="l"/>
              </a:tabLst>
            </a:pPr>
            <a:r>
              <a:rPr lang="fr-FR"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Les </a:t>
            </a:r>
            <a:r>
              <a:rPr lang="fr-FR" b="1" dirty="0" err="1">
                <a:solidFill>
                  <a:srgbClr val="FF0000"/>
                </a:solidFill>
                <a:effectLst/>
                <a:latin typeface="Times New Roman" panose="02020603050405020304" pitchFamily="18" charset="0"/>
                <a:ea typeface="Calibri" panose="020F0502020204030204" pitchFamily="34" charset="0"/>
                <a:cs typeface="Arial" panose="020B0604020202020204" pitchFamily="34" charset="0"/>
              </a:rPr>
              <a:t>topoisomères</a:t>
            </a:r>
            <a:endParaRPr lang="fr-FR"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just">
              <a:spcAft>
                <a:spcPts val="1000"/>
              </a:spcAft>
              <a:tabLst>
                <a:tab pos="3676650" algn="l"/>
              </a:tabLst>
            </a:pPr>
            <a:r>
              <a:rPr lang="fr-FR"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 On appelle </a:t>
            </a:r>
            <a:r>
              <a:rPr lang="fr-FR" dirty="0" err="1">
                <a:solidFill>
                  <a:srgbClr val="FF0000"/>
                </a:solidFill>
                <a:effectLst/>
                <a:latin typeface="Times New Roman" panose="02020603050405020304" pitchFamily="18" charset="0"/>
                <a:ea typeface="Calibri" panose="020F0502020204030204" pitchFamily="34" charset="0"/>
                <a:cs typeface="Arial" panose="020B0604020202020204" pitchFamily="34" charset="0"/>
              </a:rPr>
              <a:t>topoisomères</a:t>
            </a:r>
            <a:r>
              <a:rPr lang="fr-FR"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 deux molécules d’ADN ayant exactement  la même séquence de bases et qui différent uniquement par le nombre d’enlacements (c’est-à-dire le nombre de tours que fait l’un des brins autour de l’autre brin).</a:t>
            </a:r>
          </a:p>
          <a:p>
            <a:pPr marL="742950" marR="0" lvl="1" indent="-285750" algn="l" defTabSz="914400" rtl="0" eaLnBrk="1" fontAlgn="auto" latinLnBrk="0" hangingPunct="1">
              <a:lnSpc>
                <a:spcPct val="100000"/>
              </a:lnSpc>
              <a:spcBef>
                <a:spcPts val="0"/>
              </a:spcBef>
              <a:spcAft>
                <a:spcPts val="1000"/>
              </a:spcAft>
              <a:buClrTx/>
              <a:buSzTx/>
              <a:buFont typeface="+mj-lt"/>
              <a:buAutoNum type="arabicPeriod"/>
              <a:tabLst>
                <a:tab pos="3676650" algn="l"/>
              </a:tabLst>
              <a:defRPr/>
            </a:pPr>
            <a:r>
              <a:rPr kumimoji="0" lang="fr-FR"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Arial" panose="020B0604020202020204" pitchFamily="34" charset="0"/>
              </a:rPr>
              <a:t>Les différents états des </a:t>
            </a:r>
            <a:r>
              <a:rPr kumimoji="0" lang="fr-FR"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Arial" panose="020B0604020202020204" pitchFamily="34" charset="0"/>
              </a:rPr>
              <a:t>topoisomères</a:t>
            </a:r>
            <a:endParaRPr kumimoji="0" lang="fr-FR"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270510" algn="just" defTabSz="914400" rtl="0" eaLnBrk="1" fontAlgn="auto" latinLnBrk="0" hangingPunct="1">
              <a:lnSpc>
                <a:spcPct val="100000"/>
              </a:lnSpc>
              <a:spcBef>
                <a:spcPts val="0"/>
              </a:spcBef>
              <a:spcAft>
                <a:spcPts val="1000"/>
              </a:spcAft>
              <a:buClrTx/>
              <a:buSzTx/>
              <a:buFontTx/>
              <a:buNone/>
              <a:tabLst/>
              <a:defRPr/>
            </a:pPr>
            <a:r>
              <a:rPr kumimoji="0" lang="fr-FR"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Arial" panose="020B0604020202020204" pitchFamily="34" charset="0"/>
              </a:rPr>
              <a:t>Il existe trois états :</a:t>
            </a:r>
            <a:endParaRPr kumimoji="0" lang="fr-FR"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1000"/>
              </a:spcAft>
              <a:buClrTx/>
              <a:buSzTx/>
              <a:buFont typeface="+mj-lt"/>
              <a:buAutoNum type="alphaLcPeriod"/>
              <a:tabLst/>
              <a:defRPr/>
            </a:pPr>
            <a:r>
              <a:rPr kumimoji="0" lang="fr-FR"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Arial" panose="020B0604020202020204" pitchFamily="34" charset="0"/>
              </a:rPr>
              <a:t>L’état relâché :</a:t>
            </a:r>
            <a:r>
              <a:rPr kumimoji="0" lang="fr-FR"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Arial" panose="020B0604020202020204" pitchFamily="34" charset="0"/>
              </a:rPr>
              <a:t> la contrainte sur l’hélice d’ADN est minimale ; c’est la configuration la plus stable de la double hélice</a:t>
            </a:r>
          </a:p>
          <a:p>
            <a:pPr marR="0" lvl="0" algn="just" defTabSz="914400" rtl="0" eaLnBrk="1" fontAlgn="auto" latinLnBrk="0" hangingPunct="1">
              <a:lnSpc>
                <a:spcPct val="100000"/>
              </a:lnSpc>
              <a:spcBef>
                <a:spcPts val="0"/>
              </a:spcBef>
              <a:spcAft>
                <a:spcPts val="1000"/>
              </a:spcAft>
              <a:buClrTx/>
              <a:buSzTx/>
              <a:tabLst/>
              <a:defRPr/>
            </a:pPr>
            <a:r>
              <a:rPr lang="fr-FR" b="1" dirty="0">
                <a:solidFill>
                  <a:srgbClr val="FF0000"/>
                </a:solidFill>
              </a:rPr>
              <a:t>b- Le surenroulement positif : le nombre d’enlacement est augmenté, par conséquence la tension produite conduit à la formation d’un supertours gauche.</a:t>
            </a:r>
          </a:p>
          <a:p>
            <a:pPr marR="0" lvl="0" algn="just" defTabSz="914400" rtl="0" eaLnBrk="1" fontAlgn="auto" latinLnBrk="0" hangingPunct="1">
              <a:lnSpc>
                <a:spcPct val="100000"/>
              </a:lnSpc>
              <a:spcBef>
                <a:spcPts val="0"/>
              </a:spcBef>
              <a:spcAft>
                <a:spcPts val="1000"/>
              </a:spcAft>
              <a:buClrTx/>
              <a:buSzTx/>
              <a:tabLst/>
              <a:defRPr/>
            </a:pPr>
            <a:r>
              <a:rPr lang="fr-FR" b="1" dirty="0">
                <a:solidFill>
                  <a:srgbClr val="FF0000"/>
                </a:solidFill>
              </a:rPr>
              <a:t>c- Le surenroulement négatif : le nombre d’enlacement est diminué et par conséquence la tension produite conduit à la formation d’un supertours droit (un </a:t>
            </a:r>
            <a:r>
              <a:rPr lang="fr-FR" b="1" dirty="0" err="1">
                <a:solidFill>
                  <a:srgbClr val="FF0000"/>
                </a:solidFill>
              </a:rPr>
              <a:t>désenroulement</a:t>
            </a:r>
            <a:r>
              <a:rPr lang="fr-FR" b="1" dirty="0">
                <a:solidFill>
                  <a:srgbClr val="FF0000"/>
                </a:solidFill>
              </a:rPr>
              <a:t>) (Figure 5)</a:t>
            </a:r>
            <a:endParaRPr lang="fr-FR" b="1" dirty="0"/>
          </a:p>
          <a:p>
            <a:endParaRPr lang="fr-FR" b="1" dirty="0"/>
          </a:p>
        </p:txBody>
      </p:sp>
    </p:spTree>
    <p:extLst>
      <p:ext uri="{BB962C8B-B14F-4D97-AF65-F5344CB8AC3E}">
        <p14:creationId xmlns:p14="http://schemas.microsoft.com/office/powerpoint/2010/main" val="2830730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66848F1-5115-62E1-2AEF-A4A194AF4731}"/>
              </a:ext>
            </a:extLst>
          </p:cNvPr>
          <p:cNvSpPr txBox="1"/>
          <p:nvPr/>
        </p:nvSpPr>
        <p:spPr>
          <a:xfrm>
            <a:off x="194872" y="332511"/>
            <a:ext cx="11527436" cy="5570756"/>
          </a:xfrm>
          <a:prstGeom prst="rect">
            <a:avLst/>
          </a:prstGeom>
          <a:noFill/>
        </p:spPr>
        <p:txBody>
          <a:bodyPr wrap="square">
            <a:spAutoFit/>
          </a:bodyPr>
          <a:lstStyle/>
          <a:p>
            <a:pPr indent="270510" algn="just">
              <a:lnSpc>
                <a:spcPct val="150000"/>
              </a:lnSpc>
              <a:spcAft>
                <a:spcPts val="1000"/>
              </a:spcAft>
            </a:pPr>
            <a:r>
              <a:rPr lang="fr-FR"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Le superenroulement de l’ADN a des conséquences importantes :</a:t>
            </a:r>
            <a:endParaRPr lang="fr-FR"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Times New Roman" panose="02020603050405020304" pitchFamily="18" charset="0"/>
              <a:buChar char="-"/>
            </a:pPr>
            <a:r>
              <a:rPr lang="fr-FR"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Rendre la molécule d’ADN plus compact et diminuer ainsi le volume occupé dans la cellule. </a:t>
            </a:r>
            <a:endParaRPr lang="fr-FR"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1000"/>
              </a:spcAft>
              <a:buFont typeface="Times New Roman" panose="02020603050405020304" pitchFamily="18" charset="0"/>
              <a:buChar char="-"/>
            </a:pPr>
            <a:r>
              <a:rPr lang="fr-FR"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Le degré d’enroulement de la double hélice d’ADN influence sur les interactions de l’ADN avec d’autres molécules (exemple les enzymes) </a:t>
            </a:r>
            <a:endParaRPr lang="fr-FR" dirty="0">
              <a:solidFill>
                <a:srgbClr val="FF0000"/>
              </a:solidFill>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50000"/>
              </a:lnSpc>
              <a:spcAft>
                <a:spcPts val="1000"/>
              </a:spcAft>
              <a:buFont typeface="Times New Roman" panose="02020603050405020304" pitchFamily="18" charset="0"/>
              <a:buChar char="-"/>
            </a:pPr>
            <a:r>
              <a:rPr lang="fr-FR"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5,2, Les topoisomérases</a:t>
            </a:r>
            <a:endParaRPr lang="fr-FR"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1000"/>
              </a:spcAft>
              <a:tabLst>
                <a:tab pos="3676650" algn="l"/>
              </a:tabLst>
            </a:pPr>
            <a:r>
              <a:rPr lang="fr-FR"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Les topoisomérases sont des enzymes qui modifient le nombre d’enlacements. Elles sont donc capables d’augmenter ou de diminuer le nombre de supertours dans les molécules d’ADN. On distingue deux grands types de topoisomérases (Fig.11):</a:t>
            </a:r>
            <a:endParaRPr lang="fr-FR"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1000"/>
              </a:spcAft>
              <a:buFont typeface="Symbol" panose="05050102010706020507" pitchFamily="18" charset="2"/>
              <a:buChar char=""/>
            </a:pPr>
            <a:r>
              <a:rPr lang="fr-FR"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Les topoisomérases I :</a:t>
            </a:r>
            <a:r>
              <a:rPr lang="fr-FR"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 sont capables de couper transitoirement et de ressouder un seul brin d’ADN double brin. </a:t>
            </a:r>
            <a:endParaRPr lang="fr-FR"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1000"/>
              </a:spcAft>
            </a:pPr>
            <a:r>
              <a:rPr lang="fr-FR"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Les topoisomérases II : </a:t>
            </a:r>
            <a:r>
              <a:rPr lang="fr-FR"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coupent d’une manière transitoire les deux brins de l’ADN, puis les ressouder. Cette enzyme permet de désenrouler l’ADN (Figure 6).</a:t>
            </a:r>
            <a:endParaRPr lang="fr-FR"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r>
              <a:rPr lang="fr-FR" dirty="0">
                <a:solidFill>
                  <a:srgbClr val="FF0000"/>
                </a:solidFill>
                <a:effectLst/>
                <a:latin typeface="Times New Roman" panose="02020603050405020304" pitchFamily="18" charset="0"/>
                <a:ea typeface="Calibri" panose="020F0502020204030204" pitchFamily="34" charset="0"/>
              </a:rPr>
              <a:t> Les topoisomérases des deux types ont été mises en évidence chez les procaryotes et les eucaryotes leurs importance est capitale dans la réplication et la transcription de l’ADN. </a:t>
            </a:r>
            <a:endParaRPr lang="fr-FR"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33544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6A490AF-A4FD-D4B6-BCB6-C5A65B6185B2}"/>
              </a:ext>
            </a:extLst>
          </p:cNvPr>
          <p:cNvSpPr txBox="1"/>
          <p:nvPr/>
        </p:nvSpPr>
        <p:spPr>
          <a:xfrm>
            <a:off x="247055" y="304144"/>
            <a:ext cx="11697890" cy="923330"/>
          </a:xfrm>
          <a:prstGeom prst="rect">
            <a:avLst/>
          </a:prstGeom>
          <a:noFill/>
        </p:spPr>
        <p:txBody>
          <a:bodyPr wrap="square">
            <a:spAutoFit/>
          </a:bodyPr>
          <a:lstStyle/>
          <a:p>
            <a:pPr algn="just"/>
            <a:r>
              <a:rPr lang="en-US" b="1" dirty="0"/>
              <a:t>Characteristics of the Two DNA Strands /</a:t>
            </a:r>
          </a:p>
          <a:p>
            <a:pPr algn="just"/>
            <a:r>
              <a:rPr lang="en-US" dirty="0"/>
              <a:t>DNA (deoxyribonucleic acid), described by James Watson and Francis Crick, consists of two polynucleotide strands twisted around each other to form a double helix. The two strands have two main characteristics:</a:t>
            </a:r>
            <a:endParaRPr lang="fr-FR" dirty="0"/>
          </a:p>
        </p:txBody>
      </p:sp>
      <p:sp>
        <p:nvSpPr>
          <p:cNvPr id="5" name="ZoneTexte 4">
            <a:extLst>
              <a:ext uri="{FF2B5EF4-FFF2-40B4-BE49-F238E27FC236}">
                <a16:creationId xmlns:a16="http://schemas.microsoft.com/office/drawing/2014/main" id="{1A56932A-C566-6DA5-7E9A-D55481D1E4DA}"/>
              </a:ext>
            </a:extLst>
          </p:cNvPr>
          <p:cNvSpPr txBox="1"/>
          <p:nvPr/>
        </p:nvSpPr>
        <p:spPr>
          <a:xfrm>
            <a:off x="111324" y="1227474"/>
            <a:ext cx="6093618" cy="1508105"/>
          </a:xfrm>
          <a:prstGeom prst="rect">
            <a:avLst/>
          </a:prstGeom>
          <a:noFill/>
        </p:spPr>
        <p:txBody>
          <a:bodyPr wrap="square">
            <a:spAutoFit/>
          </a:bodyPr>
          <a:lstStyle/>
          <a:p>
            <a:r>
              <a:rPr lang="en-US" b="1" dirty="0"/>
              <a:t>1, </a:t>
            </a:r>
            <a:r>
              <a:rPr lang="en-US" sz="2000" b="1" dirty="0"/>
              <a:t>Antiparallel Structure</a:t>
            </a:r>
          </a:p>
          <a:p>
            <a:r>
              <a:rPr lang="en-US" dirty="0"/>
              <a:t>The strands run in opposite directions:</a:t>
            </a:r>
          </a:p>
          <a:p>
            <a:pPr>
              <a:buFont typeface="Arial" panose="020B0604020202020204" pitchFamily="34" charset="0"/>
              <a:buChar char="•"/>
            </a:pPr>
            <a:r>
              <a:rPr lang="en-US" dirty="0"/>
              <a:t>One strand is oriented </a:t>
            </a:r>
            <a:r>
              <a:rPr lang="en-US" b="1" dirty="0"/>
              <a:t>5′ → 3′</a:t>
            </a:r>
            <a:endParaRPr lang="en-US" dirty="0"/>
          </a:p>
          <a:p>
            <a:pPr>
              <a:buFont typeface="Arial" panose="020B0604020202020204" pitchFamily="34" charset="0"/>
              <a:buChar char="•"/>
            </a:pPr>
            <a:r>
              <a:rPr lang="en-US" dirty="0"/>
              <a:t>The other is oriented </a:t>
            </a:r>
            <a:r>
              <a:rPr lang="en-US" b="1" dirty="0"/>
              <a:t>3′ → 5′</a:t>
            </a:r>
            <a:endParaRPr lang="en-US" dirty="0"/>
          </a:p>
          <a:p>
            <a:r>
              <a:rPr lang="en-US" dirty="0"/>
              <a:t>This opposite orientation is called </a:t>
            </a:r>
            <a:r>
              <a:rPr lang="en-US" b="1" dirty="0"/>
              <a:t>antiparallel</a:t>
            </a:r>
            <a:r>
              <a:rPr lang="en-US" dirty="0"/>
              <a:t>.</a:t>
            </a:r>
          </a:p>
        </p:txBody>
      </p:sp>
      <p:sp>
        <p:nvSpPr>
          <p:cNvPr id="7" name="ZoneTexte 6">
            <a:extLst>
              <a:ext uri="{FF2B5EF4-FFF2-40B4-BE49-F238E27FC236}">
                <a16:creationId xmlns:a16="http://schemas.microsoft.com/office/drawing/2014/main" id="{A47CD726-B6B2-14F7-664E-BEB2C63BF4B1}"/>
              </a:ext>
            </a:extLst>
          </p:cNvPr>
          <p:cNvSpPr txBox="1"/>
          <p:nvPr/>
        </p:nvSpPr>
        <p:spPr>
          <a:xfrm>
            <a:off x="247055" y="3021195"/>
            <a:ext cx="11697890" cy="646331"/>
          </a:xfrm>
          <a:prstGeom prst="rect">
            <a:avLst/>
          </a:prstGeom>
          <a:noFill/>
        </p:spPr>
        <p:txBody>
          <a:bodyPr wrap="square">
            <a:spAutoFit/>
          </a:bodyPr>
          <a:lstStyle/>
          <a:p>
            <a:r>
              <a:rPr lang="en-US" dirty="0"/>
              <a:t>The nitrogenous bases face inward, while the sugar-phosphate backbone (hydrophilic) faces outward, ensuring structural stability.</a:t>
            </a:r>
            <a:endParaRPr lang="fr-FR" dirty="0"/>
          </a:p>
        </p:txBody>
      </p:sp>
      <p:sp>
        <p:nvSpPr>
          <p:cNvPr id="9" name="ZoneTexte 8">
            <a:extLst>
              <a:ext uri="{FF2B5EF4-FFF2-40B4-BE49-F238E27FC236}">
                <a16:creationId xmlns:a16="http://schemas.microsoft.com/office/drawing/2014/main" id="{99BFEE0C-0010-F217-CD20-323D027C218C}"/>
              </a:ext>
            </a:extLst>
          </p:cNvPr>
          <p:cNvSpPr txBox="1"/>
          <p:nvPr/>
        </p:nvSpPr>
        <p:spPr>
          <a:xfrm>
            <a:off x="276225" y="3953143"/>
            <a:ext cx="11974115" cy="2646878"/>
          </a:xfrm>
          <a:prstGeom prst="rect">
            <a:avLst/>
          </a:prstGeom>
          <a:noFill/>
        </p:spPr>
        <p:txBody>
          <a:bodyPr wrap="square">
            <a:spAutoFit/>
          </a:bodyPr>
          <a:lstStyle/>
          <a:p>
            <a:pPr algn="just"/>
            <a:r>
              <a:rPr lang="fr-FR" b="1" dirty="0"/>
              <a:t>2, </a:t>
            </a:r>
            <a:r>
              <a:rPr lang="fr-FR" sz="2000" b="1" dirty="0" err="1"/>
              <a:t>Complementary</a:t>
            </a:r>
            <a:r>
              <a:rPr lang="fr-FR" sz="2000" b="1" dirty="0"/>
              <a:t> Base </a:t>
            </a:r>
            <a:r>
              <a:rPr lang="fr-FR" sz="2000" b="1" dirty="0" err="1"/>
              <a:t>Pairing</a:t>
            </a:r>
            <a:endParaRPr lang="fr-FR" sz="2000" b="1" dirty="0"/>
          </a:p>
          <a:p>
            <a:pPr algn="just"/>
            <a:endParaRPr lang="fr-FR" sz="2000" b="1" dirty="0"/>
          </a:p>
          <a:p>
            <a:pPr algn="just"/>
            <a:r>
              <a:rPr lang="fr-FR" dirty="0"/>
              <a:t>The </a:t>
            </a:r>
            <a:r>
              <a:rPr lang="fr-FR" dirty="0" err="1"/>
              <a:t>two</a:t>
            </a:r>
            <a:r>
              <a:rPr lang="fr-FR" dirty="0"/>
              <a:t> </a:t>
            </a:r>
            <a:r>
              <a:rPr lang="fr-FR" dirty="0" err="1"/>
              <a:t>strands</a:t>
            </a:r>
            <a:r>
              <a:rPr lang="fr-FR" dirty="0"/>
              <a:t> are </a:t>
            </a:r>
            <a:r>
              <a:rPr lang="fr-FR" dirty="0" err="1"/>
              <a:t>complementary</a:t>
            </a:r>
            <a:r>
              <a:rPr lang="fr-FR" dirty="0"/>
              <a:t>, </a:t>
            </a:r>
            <a:r>
              <a:rPr lang="fr-FR" dirty="0" err="1"/>
              <a:t>meaning</a:t>
            </a:r>
            <a:r>
              <a:rPr lang="fr-FR" dirty="0"/>
              <a:t> </a:t>
            </a:r>
            <a:r>
              <a:rPr lang="fr-FR" dirty="0" err="1"/>
              <a:t>each</a:t>
            </a:r>
            <a:r>
              <a:rPr lang="fr-FR" dirty="0"/>
              <a:t> base pairs </a:t>
            </a:r>
            <a:r>
              <a:rPr lang="fr-FR" dirty="0" err="1"/>
              <a:t>specifically</a:t>
            </a:r>
            <a:r>
              <a:rPr lang="fr-FR" dirty="0"/>
              <a:t> </a:t>
            </a:r>
            <a:r>
              <a:rPr lang="fr-FR" dirty="0" err="1"/>
              <a:t>with</a:t>
            </a:r>
            <a:r>
              <a:rPr lang="fr-FR" dirty="0"/>
              <a:t> </a:t>
            </a:r>
            <a:r>
              <a:rPr lang="fr-FR" dirty="0" err="1"/>
              <a:t>its</a:t>
            </a:r>
            <a:r>
              <a:rPr lang="fr-FR" dirty="0"/>
              <a:t> </a:t>
            </a:r>
            <a:r>
              <a:rPr lang="fr-FR" dirty="0" err="1"/>
              <a:t>partner:Adenine</a:t>
            </a:r>
            <a:r>
              <a:rPr lang="fr-FR" dirty="0"/>
              <a:t> (A) pairs </a:t>
            </a:r>
            <a:r>
              <a:rPr lang="fr-FR" dirty="0" err="1"/>
              <a:t>with</a:t>
            </a:r>
            <a:r>
              <a:rPr lang="fr-FR" dirty="0"/>
              <a:t> Thymine (T) Cytosine (C) pairs </a:t>
            </a:r>
            <a:r>
              <a:rPr lang="fr-FR" dirty="0" err="1"/>
              <a:t>with</a:t>
            </a:r>
            <a:r>
              <a:rPr lang="fr-FR" dirty="0"/>
              <a:t> Guanine (G)</a:t>
            </a:r>
          </a:p>
          <a:p>
            <a:pPr algn="just"/>
            <a:endParaRPr lang="fr-FR" dirty="0"/>
          </a:p>
          <a:p>
            <a:pPr algn="just"/>
            <a:r>
              <a:rPr lang="fr-FR" b="1" dirty="0">
                <a:solidFill>
                  <a:srgbClr val="FF0000"/>
                </a:solidFill>
              </a:rPr>
              <a:t>𝐴−𝑇: 2ℎ𝑦𝑑𝑟𝑜𝑔𝑒𝑛𝑏𝑜𝑛𝑑𝑠; </a:t>
            </a:r>
          </a:p>
          <a:p>
            <a:pPr algn="just"/>
            <a:r>
              <a:rPr lang="fr-FR" b="1" dirty="0">
                <a:solidFill>
                  <a:srgbClr val="FF0000"/>
                </a:solidFill>
              </a:rPr>
              <a:t>𝐶−𝐺: 3ℎ𝑦𝑑𝑟𝑜𝑔𝑒𝑛𝑏𝑜𝑛𝑑𝑠</a:t>
            </a:r>
          </a:p>
          <a:p>
            <a:pPr algn="just"/>
            <a:r>
              <a:rPr lang="fr-FR" b="1" dirty="0">
                <a:solidFill>
                  <a:srgbClr val="FF0000"/>
                </a:solidFill>
              </a:rPr>
              <a:t> </a:t>
            </a:r>
          </a:p>
          <a:p>
            <a:pPr algn="just"/>
            <a:r>
              <a:rPr lang="fr-FR" b="1" dirty="0"/>
              <a:t>This </a:t>
            </a:r>
            <a:r>
              <a:rPr lang="fr-FR" b="1" dirty="0" err="1"/>
              <a:t>pairing</a:t>
            </a:r>
            <a:r>
              <a:rPr lang="fr-FR" b="1" dirty="0"/>
              <a:t> </a:t>
            </a:r>
            <a:r>
              <a:rPr lang="fr-FR" b="1" dirty="0" err="1"/>
              <a:t>is</a:t>
            </a:r>
            <a:r>
              <a:rPr lang="fr-FR" b="1" dirty="0"/>
              <a:t> due to: </a:t>
            </a:r>
          </a:p>
        </p:txBody>
      </p:sp>
    </p:spTree>
    <p:extLst>
      <p:ext uri="{BB962C8B-B14F-4D97-AF65-F5344CB8AC3E}">
        <p14:creationId xmlns:p14="http://schemas.microsoft.com/office/powerpoint/2010/main" val="2342067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65B4BFE-B3D7-7DD9-42BC-E55D5AF6BDA2}"/>
              </a:ext>
            </a:extLst>
          </p:cNvPr>
          <p:cNvSpPr txBox="1"/>
          <p:nvPr/>
        </p:nvSpPr>
        <p:spPr>
          <a:xfrm>
            <a:off x="400051" y="610523"/>
            <a:ext cx="11401424" cy="5632311"/>
          </a:xfrm>
          <a:prstGeom prst="rect">
            <a:avLst/>
          </a:prstGeom>
          <a:noFill/>
        </p:spPr>
        <p:txBody>
          <a:bodyPr wrap="square">
            <a:spAutoFit/>
          </a:bodyPr>
          <a:lstStyle/>
          <a:p>
            <a:r>
              <a:rPr lang="en-US" b="1" dirty="0"/>
              <a:t>3. DNA across different living organisms</a:t>
            </a:r>
          </a:p>
          <a:p>
            <a:r>
              <a:rPr lang="en-US" dirty="0"/>
              <a:t>The DNA of different living organisms shares the same type of structure—that is, two strands (except in certain viruses)—consisting of a sequence of thousands of bases. What differs from one species to another is:</a:t>
            </a:r>
          </a:p>
          <a:p>
            <a:endParaRPr lang="en-US" dirty="0"/>
          </a:p>
          <a:p>
            <a:pPr>
              <a:buFont typeface="Arial" panose="020B0604020202020204" pitchFamily="34" charset="0"/>
              <a:buChar char="•"/>
            </a:pPr>
            <a:r>
              <a:rPr lang="en-US" b="1" dirty="0"/>
              <a:t>The number of DNA molecules</a:t>
            </a:r>
            <a:r>
              <a:rPr lang="en-US" dirty="0"/>
              <a:t> (one molecule for viruses and bacteria; multiple molecules for animal and plant cells).</a:t>
            </a:r>
          </a:p>
          <a:p>
            <a:pPr>
              <a:buFont typeface="Arial" panose="020B0604020202020204" pitchFamily="34" charset="0"/>
              <a:buChar char="•"/>
            </a:pPr>
            <a:r>
              <a:rPr lang="en-US" b="1" dirty="0"/>
              <a:t>The length of the molecule</a:t>
            </a:r>
            <a:r>
              <a:rPr lang="en-US" dirty="0"/>
              <a:t> (from a few thousand nucleotides to several billion distributed across chromosomes).</a:t>
            </a:r>
          </a:p>
          <a:p>
            <a:pPr>
              <a:buFont typeface="Arial" panose="020B0604020202020204" pitchFamily="34" charset="0"/>
              <a:buChar char="•"/>
            </a:pPr>
            <a:r>
              <a:rPr lang="en-US" b="1" dirty="0"/>
              <a:t>The shape of the molecule</a:t>
            </a:r>
            <a:r>
              <a:rPr lang="en-US" dirty="0"/>
              <a:t> (linear or circular).</a:t>
            </a:r>
          </a:p>
          <a:p>
            <a:pPr>
              <a:buFont typeface="Arial" panose="020B0604020202020204" pitchFamily="34" charset="0"/>
              <a:buChar char="•"/>
            </a:pPr>
            <a:r>
              <a:rPr lang="en-US" b="1" dirty="0"/>
              <a:t>The localization of the molecule</a:t>
            </a:r>
            <a:r>
              <a:rPr lang="en-US" dirty="0"/>
              <a:t> (separated or not from the cytoplasm by a nuclear membrane).</a:t>
            </a:r>
          </a:p>
          <a:p>
            <a:pPr>
              <a:buFont typeface="Arial" panose="020B0604020202020204" pitchFamily="34" charset="0"/>
              <a:buChar char="•"/>
            </a:pPr>
            <a:r>
              <a:rPr lang="en-US" b="1" dirty="0"/>
              <a:t>The base sequence.</a:t>
            </a:r>
          </a:p>
          <a:p>
            <a:pPr>
              <a:buFont typeface="Arial" panose="020B0604020202020204" pitchFamily="34" charset="0"/>
              <a:buChar char="•"/>
            </a:pPr>
            <a:endParaRPr lang="en-US" dirty="0"/>
          </a:p>
          <a:p>
            <a:pPr marL="342900" indent="-342900">
              <a:buAutoNum type="arabicPeriod"/>
            </a:pPr>
            <a:r>
              <a:rPr lang="en-US" b="1" dirty="0"/>
              <a:t>Viruses: They possess the shortest DNA. There are both DNA viruses and RNA viruses. Viral DNA ranges from a few thousand to several thousand bases.</a:t>
            </a:r>
          </a:p>
          <a:p>
            <a:pPr marL="342900" indent="-342900">
              <a:buAutoNum type="arabicPeriod"/>
            </a:pPr>
            <a:endParaRPr lang="en-US" b="1" dirty="0"/>
          </a:p>
          <a:p>
            <a:r>
              <a:rPr lang="en-US" b="1" dirty="0"/>
              <a:t>2. Prokaryotes: Their DNA is located in the cytoplasm and is circular in shape (unique chromosome). It is 1000 times longer than viral DNA. Plasmids—small, circular pieces of DNA independent of the main DNA—are often found alongside the chromosome.</a:t>
            </a:r>
          </a:p>
          <a:p>
            <a:endParaRPr lang="en-US" b="1" dirty="0"/>
          </a:p>
          <a:p>
            <a:r>
              <a:rPr lang="en-US" b="1" dirty="0"/>
              <a:t>3. Eukaryotes: They possess DNA within the nucleus. Each chromosome contains a very large DNA molecule. The total number of nucleotides in a cell is nearly 1000 times greater than in bacteria. In eukaryotes, DNA is also found outside the nucleus: in the mitochondria and the chloroplast.</a:t>
            </a:r>
          </a:p>
        </p:txBody>
      </p:sp>
    </p:spTree>
    <p:extLst>
      <p:ext uri="{BB962C8B-B14F-4D97-AF65-F5344CB8AC3E}">
        <p14:creationId xmlns:p14="http://schemas.microsoft.com/office/powerpoint/2010/main" val="2801363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D4F0ECF-8D4E-1E02-2428-62081BDA636A}"/>
              </a:ext>
            </a:extLst>
          </p:cNvPr>
          <p:cNvSpPr txBox="1"/>
          <p:nvPr/>
        </p:nvSpPr>
        <p:spPr>
          <a:xfrm>
            <a:off x="584616" y="127327"/>
            <a:ext cx="10328223" cy="6603346"/>
          </a:xfrm>
          <a:prstGeom prst="rect">
            <a:avLst/>
          </a:prstGeom>
          <a:noFill/>
        </p:spPr>
        <p:txBody>
          <a:bodyPr wrap="square">
            <a:spAutoFit/>
          </a:bodyPr>
          <a:lstStyle/>
          <a:p>
            <a:pPr marL="342900" lvl="0" indent="-342900" algn="just" rtl="0">
              <a:lnSpc>
                <a:spcPct val="150000"/>
              </a:lnSpc>
              <a:spcAft>
                <a:spcPts val="1000"/>
              </a:spcAft>
              <a:buFont typeface="+mj-lt"/>
              <a:buAutoNum type="arabicPeriod" startAt="3"/>
            </a:pPr>
            <a:r>
              <a:rPr lang="fr-FR" sz="16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L’ADN des différents êtres vivants</a:t>
            </a:r>
            <a:endParaRPr lang="fr-FR" sz="1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indent="228600" algn="just">
              <a:lnSpc>
                <a:spcPct val="150000"/>
              </a:lnSpc>
              <a:spcAft>
                <a:spcPts val="1000"/>
              </a:spcAft>
            </a:pPr>
            <a:r>
              <a:rPr lang="fr-FR" sz="16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L’ADN des différents êtres vivants possède le même type de structure c’est-à-dire deux brins  (sauf chez certains virus), constituant d’une succession de milliers de bases ce qu’il différent d’une espèce à l’autre c’est :</a:t>
            </a:r>
            <a:endParaRPr lang="fr-FR" sz="1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Times New Roman" panose="02020603050405020304" pitchFamily="18" charset="0"/>
              <a:buChar char="-"/>
            </a:pPr>
            <a:r>
              <a:rPr lang="fr-FR" sz="16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Le nombre de molécules d’ADN (virus et bactérie une molécule, cellule animale et végétale plusieurs molécules)</a:t>
            </a:r>
            <a:endParaRPr lang="fr-FR" sz="1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Times New Roman" panose="02020603050405020304" pitchFamily="18" charset="0"/>
              <a:buChar char="-"/>
            </a:pPr>
            <a:r>
              <a:rPr lang="fr-FR" sz="16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La longueur de la molécule (quelques milliers de nucléotides à plusieurs milliards réparties sur les chromosomes)</a:t>
            </a:r>
            <a:endParaRPr lang="fr-FR" sz="1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Times New Roman" panose="02020603050405020304" pitchFamily="18" charset="0"/>
              <a:buChar char="-"/>
            </a:pPr>
            <a:r>
              <a:rPr lang="fr-FR" sz="16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La forme de la molécule (linéaire ou circulaire)</a:t>
            </a:r>
            <a:endParaRPr lang="fr-FR" sz="1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Times New Roman" panose="02020603050405020304" pitchFamily="18" charset="0"/>
              <a:buChar char="-"/>
            </a:pPr>
            <a:r>
              <a:rPr lang="fr-FR" sz="16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La localisation de la molécule (séparée ou non du cytoplasme par une membrane nucléaire)</a:t>
            </a:r>
            <a:endParaRPr lang="fr-FR" sz="1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1000"/>
              </a:spcAft>
              <a:buFont typeface="Times New Roman" panose="02020603050405020304" pitchFamily="18" charset="0"/>
              <a:buChar char="-"/>
            </a:pPr>
            <a:r>
              <a:rPr lang="fr-FR" sz="16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La séquence des bases</a:t>
            </a:r>
            <a:endParaRPr lang="fr-FR" sz="1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1000"/>
              </a:spcAft>
            </a:pPr>
            <a:r>
              <a:rPr lang="fr-FR" sz="16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1-Les virus : </a:t>
            </a:r>
            <a:r>
              <a:rPr lang="fr-FR" sz="16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possèdent l’ADN le plus court, il existe des virus a ADN et des virus a ARN, l’ADN des virus est de quelques milliers à plusieurs milliers de bases.      </a:t>
            </a:r>
            <a:endParaRPr lang="fr-FR" sz="1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1000"/>
              </a:spcAft>
            </a:pPr>
            <a:r>
              <a:rPr lang="fr-FR" sz="16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2-Les procaryotes : </a:t>
            </a:r>
            <a:r>
              <a:rPr lang="fr-FR" sz="16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leurs ADN est dans le cytoplasme, de forme circulaire (chromosome unique), 1000 fois plus  long que l’ADN viral, on trouve souvent des plasmides qui sont des petits morceaux d’ADN circulaires à côté du chromosome et indépendant d’ADN principale.</a:t>
            </a:r>
            <a:endParaRPr lang="fr-FR" sz="1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1000"/>
              </a:spcAft>
            </a:pPr>
            <a:r>
              <a:rPr lang="fr-FR" sz="16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3-Les eucaryotes :</a:t>
            </a:r>
            <a:r>
              <a:rPr lang="fr-FR" sz="16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 possèdent un ADN dans le noyau, chaque chromosome contint une molécule très grande d’ADN, le nombre total de nucléotides dans une cellule presque 1000 fois plus grand que chez les bactéries. On trouve chez les eucaryotes l’ADN hors noyau : dans la mitochondrie et le chloroplaste.</a:t>
            </a:r>
            <a:endParaRPr lang="fr-FR" sz="1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96998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369B665-2E5B-43DC-E725-73BEDCE623CD}"/>
              </a:ext>
            </a:extLst>
          </p:cNvPr>
          <p:cNvPicPr>
            <a:picLocks noChangeAspect="1"/>
          </p:cNvPicPr>
          <p:nvPr/>
        </p:nvPicPr>
        <p:blipFill>
          <a:blip r:embed="rId2"/>
          <a:srcRect/>
          <a:stretch>
            <a:fillRect/>
          </a:stretch>
        </p:blipFill>
        <p:spPr bwMode="auto">
          <a:xfrm>
            <a:off x="6534149" y="2972771"/>
            <a:ext cx="2724150" cy="1752600"/>
          </a:xfrm>
          <a:prstGeom prst="rect">
            <a:avLst/>
          </a:prstGeom>
          <a:noFill/>
          <a:ln w="9525">
            <a:noFill/>
            <a:miter lim="800000"/>
            <a:headEnd/>
            <a:tailEnd/>
          </a:ln>
        </p:spPr>
      </p:pic>
      <p:pic>
        <p:nvPicPr>
          <p:cNvPr id="3" name="Image 2">
            <a:extLst>
              <a:ext uri="{FF2B5EF4-FFF2-40B4-BE49-F238E27FC236}">
                <a16:creationId xmlns:a16="http://schemas.microsoft.com/office/drawing/2014/main" id="{FACB9A10-99D4-2F3C-EC21-36B5FE534BD4}"/>
              </a:ext>
            </a:extLst>
          </p:cNvPr>
          <p:cNvPicPr>
            <a:picLocks noChangeAspect="1"/>
          </p:cNvPicPr>
          <p:nvPr/>
        </p:nvPicPr>
        <p:blipFill>
          <a:blip r:embed="rId3"/>
          <a:stretch>
            <a:fillRect/>
          </a:stretch>
        </p:blipFill>
        <p:spPr>
          <a:xfrm>
            <a:off x="1767722" y="2972771"/>
            <a:ext cx="2712955" cy="1676545"/>
          </a:xfrm>
          <a:prstGeom prst="rect">
            <a:avLst/>
          </a:prstGeom>
        </p:spPr>
      </p:pic>
      <p:sp>
        <p:nvSpPr>
          <p:cNvPr id="5" name="ZoneTexte 4">
            <a:extLst>
              <a:ext uri="{FF2B5EF4-FFF2-40B4-BE49-F238E27FC236}">
                <a16:creationId xmlns:a16="http://schemas.microsoft.com/office/drawing/2014/main" id="{01506D16-4F32-120B-F592-49AE0E3F10DE}"/>
              </a:ext>
            </a:extLst>
          </p:cNvPr>
          <p:cNvSpPr txBox="1"/>
          <p:nvPr/>
        </p:nvSpPr>
        <p:spPr>
          <a:xfrm>
            <a:off x="471488" y="817513"/>
            <a:ext cx="11401425" cy="1815882"/>
          </a:xfrm>
          <a:prstGeom prst="rect">
            <a:avLst/>
          </a:prstGeom>
          <a:noFill/>
        </p:spPr>
        <p:txBody>
          <a:bodyPr wrap="square">
            <a:spAutoFit/>
          </a:bodyPr>
          <a:lstStyle/>
          <a:p>
            <a:pPr algn="just"/>
            <a:r>
              <a:rPr lang="en-US" sz="2000" b="1" dirty="0"/>
              <a:t>Steric reasons: </a:t>
            </a:r>
            <a:r>
              <a:rPr lang="en-US" dirty="0"/>
              <a:t>A purine (A or G, two rings) pairs with a pyrimidine (T or C, one ring), maintaining constant helix diameter.</a:t>
            </a:r>
          </a:p>
          <a:p>
            <a:pPr algn="just"/>
            <a:endParaRPr lang="en-US" dirty="0"/>
          </a:p>
          <a:p>
            <a:pPr algn="just"/>
            <a:r>
              <a:rPr lang="en-US" sz="2000" b="1" dirty="0"/>
              <a:t>Hydrogen bonding reasons: </a:t>
            </a:r>
            <a:r>
              <a:rPr lang="en-US" dirty="0"/>
              <a:t>The bases facing each other are linked by hydrogen bonds. Opposite an NH₂ group at position 6 of a purine base, there is a C=O group of a pyrimidine base, and conversely, opposite an NH₂ group at position 6 of a pyrimidine base, there is a C=O group of a purine base (Figure 1).</a:t>
            </a:r>
          </a:p>
        </p:txBody>
      </p:sp>
      <p:pic>
        <p:nvPicPr>
          <p:cNvPr id="6" name="Image 5">
            <a:extLst>
              <a:ext uri="{FF2B5EF4-FFF2-40B4-BE49-F238E27FC236}">
                <a16:creationId xmlns:a16="http://schemas.microsoft.com/office/drawing/2014/main" id="{0A4CA53D-80EA-B7BB-A3A2-0298ECABA8DE}"/>
              </a:ext>
            </a:extLst>
          </p:cNvPr>
          <p:cNvPicPr>
            <a:picLocks noChangeAspect="1"/>
          </p:cNvPicPr>
          <p:nvPr/>
        </p:nvPicPr>
        <p:blipFill>
          <a:blip r:embed="rId4"/>
          <a:stretch>
            <a:fillRect/>
          </a:stretch>
        </p:blipFill>
        <p:spPr>
          <a:xfrm>
            <a:off x="1767722" y="5793577"/>
            <a:ext cx="9144793" cy="493819"/>
          </a:xfrm>
          <a:prstGeom prst="rect">
            <a:avLst/>
          </a:prstGeom>
        </p:spPr>
      </p:pic>
      <p:sp>
        <p:nvSpPr>
          <p:cNvPr id="8" name="ZoneTexte 7">
            <a:extLst>
              <a:ext uri="{FF2B5EF4-FFF2-40B4-BE49-F238E27FC236}">
                <a16:creationId xmlns:a16="http://schemas.microsoft.com/office/drawing/2014/main" id="{D015F117-53CC-C6AC-18C9-7D4A72794331}"/>
              </a:ext>
            </a:extLst>
          </p:cNvPr>
          <p:cNvSpPr txBox="1"/>
          <p:nvPr/>
        </p:nvSpPr>
        <p:spPr>
          <a:xfrm>
            <a:off x="3293309" y="5090234"/>
            <a:ext cx="6093618" cy="369332"/>
          </a:xfrm>
          <a:prstGeom prst="rect">
            <a:avLst/>
          </a:prstGeom>
          <a:noFill/>
        </p:spPr>
        <p:txBody>
          <a:bodyPr wrap="square">
            <a:spAutoFit/>
          </a:bodyPr>
          <a:lstStyle/>
          <a:p>
            <a:r>
              <a:rPr lang="en-US" dirty="0"/>
              <a:t>Figure 1: Complementarity between the bases</a:t>
            </a:r>
            <a:endParaRPr lang="fr-FR" dirty="0"/>
          </a:p>
        </p:txBody>
      </p:sp>
    </p:spTree>
    <p:extLst>
      <p:ext uri="{BB962C8B-B14F-4D97-AF65-F5344CB8AC3E}">
        <p14:creationId xmlns:p14="http://schemas.microsoft.com/office/powerpoint/2010/main" val="175229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441B137-8D26-A57B-FE85-AF96D1FBB522}"/>
              </a:ext>
            </a:extLst>
          </p:cNvPr>
          <p:cNvSpPr txBox="1"/>
          <p:nvPr/>
        </p:nvSpPr>
        <p:spPr>
          <a:xfrm>
            <a:off x="273844" y="509885"/>
            <a:ext cx="11644312" cy="677108"/>
          </a:xfrm>
          <a:prstGeom prst="rect">
            <a:avLst/>
          </a:prstGeom>
          <a:noFill/>
        </p:spPr>
        <p:txBody>
          <a:bodyPr wrap="square">
            <a:spAutoFit/>
          </a:bodyPr>
          <a:lstStyle/>
          <a:p>
            <a:pPr algn="just"/>
            <a:r>
              <a:rPr lang="en-US" sz="2000" b="1" dirty="0"/>
              <a:t>3- Helical: </a:t>
            </a:r>
            <a:r>
              <a:rPr lang="en-US" dirty="0"/>
              <a:t>the two chains present a helical configuration in space, they wind around an imaginary central straight axis forming a double right helix (Figure 2)</a:t>
            </a:r>
            <a:endParaRPr lang="fr-FR" dirty="0"/>
          </a:p>
        </p:txBody>
      </p:sp>
      <p:pic>
        <p:nvPicPr>
          <p:cNvPr id="4" name="Image 3">
            <a:extLst>
              <a:ext uri="{FF2B5EF4-FFF2-40B4-BE49-F238E27FC236}">
                <a16:creationId xmlns:a16="http://schemas.microsoft.com/office/drawing/2014/main" id="{8C642D08-B07E-550F-0748-F8CC0D3B52E5}"/>
              </a:ext>
            </a:extLst>
          </p:cNvPr>
          <p:cNvPicPr>
            <a:picLocks noChangeAspect="1"/>
          </p:cNvPicPr>
          <p:nvPr/>
        </p:nvPicPr>
        <p:blipFill>
          <a:blip r:embed="rId2"/>
          <a:stretch>
            <a:fillRect/>
          </a:stretch>
        </p:blipFill>
        <p:spPr>
          <a:xfrm>
            <a:off x="4791923" y="1351835"/>
            <a:ext cx="7126233" cy="4449344"/>
          </a:xfrm>
          <a:prstGeom prst="rect">
            <a:avLst/>
          </a:prstGeom>
        </p:spPr>
      </p:pic>
      <p:sp>
        <p:nvSpPr>
          <p:cNvPr id="6" name="ZoneTexte 5">
            <a:extLst>
              <a:ext uri="{FF2B5EF4-FFF2-40B4-BE49-F238E27FC236}">
                <a16:creationId xmlns:a16="http://schemas.microsoft.com/office/drawing/2014/main" id="{53883227-A842-8928-E2A9-1E47CC606C94}"/>
              </a:ext>
            </a:extLst>
          </p:cNvPr>
          <p:cNvSpPr txBox="1"/>
          <p:nvPr/>
        </p:nvSpPr>
        <p:spPr>
          <a:xfrm>
            <a:off x="7218760" y="6163449"/>
            <a:ext cx="3796903" cy="369332"/>
          </a:xfrm>
          <a:prstGeom prst="rect">
            <a:avLst/>
          </a:prstGeom>
          <a:noFill/>
        </p:spPr>
        <p:txBody>
          <a:bodyPr wrap="square">
            <a:spAutoFit/>
          </a:bodyPr>
          <a:lstStyle/>
          <a:p>
            <a:r>
              <a:rPr lang="en-US" dirty="0"/>
              <a:t>Figure 2: Detail of a strand of DNA</a:t>
            </a:r>
            <a:endParaRPr lang="fr-FR" dirty="0"/>
          </a:p>
        </p:txBody>
      </p:sp>
      <p:sp>
        <p:nvSpPr>
          <p:cNvPr id="8" name="ZoneTexte 7">
            <a:extLst>
              <a:ext uri="{FF2B5EF4-FFF2-40B4-BE49-F238E27FC236}">
                <a16:creationId xmlns:a16="http://schemas.microsoft.com/office/drawing/2014/main" id="{B9C74398-7808-601C-3EAC-A551A6676535}"/>
              </a:ext>
            </a:extLst>
          </p:cNvPr>
          <p:cNvSpPr txBox="1"/>
          <p:nvPr/>
        </p:nvSpPr>
        <p:spPr>
          <a:xfrm>
            <a:off x="664450" y="3429000"/>
            <a:ext cx="5293438" cy="2062103"/>
          </a:xfrm>
          <a:prstGeom prst="rect">
            <a:avLst/>
          </a:prstGeom>
          <a:solidFill>
            <a:srgbClr val="FFFF00"/>
          </a:solidFill>
        </p:spPr>
        <p:txBody>
          <a:bodyPr wrap="square">
            <a:spAutoFit/>
          </a:bodyPr>
          <a:lstStyle/>
          <a:p>
            <a:pPr algn="just"/>
            <a:r>
              <a:rPr lang="en-US" sz="2000" b="1" dirty="0"/>
              <a:t>Note</a:t>
            </a:r>
            <a:r>
              <a:rPr lang="en-US" dirty="0"/>
              <a:t>: Since DNA is double-stranded and the two strands are linked by hydrogen bonds </a:t>
            </a:r>
            <a:r>
              <a:rPr lang="en-US" b="1" dirty="0"/>
              <a:t>(A=T and G≡C):</a:t>
            </a:r>
          </a:p>
          <a:p>
            <a:pPr algn="just"/>
            <a:endParaRPr lang="en-US" b="1" dirty="0"/>
          </a:p>
          <a:p>
            <a:pPr algn="just"/>
            <a:r>
              <a:rPr lang="en-US" dirty="0"/>
              <a:t>A/T = 1 and G/C = 1, hence A+G/T+C = 1.</a:t>
            </a:r>
          </a:p>
          <a:p>
            <a:pPr algn="just"/>
            <a:endParaRPr lang="en-US" dirty="0"/>
          </a:p>
          <a:p>
            <a:pPr algn="just"/>
            <a:r>
              <a:rPr lang="en-US" dirty="0"/>
              <a:t> However, the asymmetry ratio: R = A+T / G+C ≠ 1. It is characteristic of each organism.</a:t>
            </a:r>
            <a:endParaRPr lang="fr-FR" dirty="0"/>
          </a:p>
        </p:txBody>
      </p:sp>
    </p:spTree>
    <p:extLst>
      <p:ext uri="{BB962C8B-B14F-4D97-AF65-F5344CB8AC3E}">
        <p14:creationId xmlns:p14="http://schemas.microsoft.com/office/powerpoint/2010/main" val="2087715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51D5B73-225D-06A9-C1EE-9711327B295C}"/>
              </a:ext>
            </a:extLst>
          </p:cNvPr>
          <p:cNvSpPr txBox="1"/>
          <p:nvPr/>
        </p:nvSpPr>
        <p:spPr>
          <a:xfrm>
            <a:off x="0" y="871448"/>
            <a:ext cx="11763375" cy="923330"/>
          </a:xfrm>
          <a:prstGeom prst="rect">
            <a:avLst/>
          </a:prstGeom>
          <a:noFill/>
        </p:spPr>
        <p:txBody>
          <a:bodyPr wrap="square">
            <a:spAutoFit/>
          </a:bodyPr>
          <a:lstStyle/>
          <a:p>
            <a:pPr algn="just"/>
            <a:r>
              <a:rPr lang="en-US" b="0" i="0" dirty="0">
                <a:solidFill>
                  <a:srgbClr val="222222"/>
                </a:solidFill>
                <a:effectLst/>
                <a:latin typeface="Nunito Sans" pitchFamily="2" charset="0"/>
              </a:rPr>
              <a:t>DNA (hereditary material of the cell) consists of a long polynucleotide chain and shows structural diversity by changing its structural configuration,</a:t>
            </a:r>
          </a:p>
          <a:p>
            <a:pPr algn="just"/>
            <a:r>
              <a:rPr lang="en-US" b="0" i="0" dirty="0">
                <a:solidFill>
                  <a:srgbClr val="222222"/>
                </a:solidFill>
                <a:effectLst/>
                <a:latin typeface="Nunito Sans" pitchFamily="2" charset="0"/>
              </a:rPr>
              <a:t>These different types of DNA vary slightly in their diameters, sizes, and the orientation of their base pairs.</a:t>
            </a:r>
            <a:endParaRPr lang="fr-FR" dirty="0"/>
          </a:p>
        </p:txBody>
      </p:sp>
      <p:sp>
        <p:nvSpPr>
          <p:cNvPr id="5" name="ZoneTexte 4">
            <a:extLst>
              <a:ext uri="{FF2B5EF4-FFF2-40B4-BE49-F238E27FC236}">
                <a16:creationId xmlns:a16="http://schemas.microsoft.com/office/drawing/2014/main" id="{D3ECF5A9-37B6-0809-E1D6-C86DA202BBBB}"/>
              </a:ext>
            </a:extLst>
          </p:cNvPr>
          <p:cNvSpPr txBox="1"/>
          <p:nvPr/>
        </p:nvSpPr>
        <p:spPr>
          <a:xfrm>
            <a:off x="217884" y="286822"/>
            <a:ext cx="1810941" cy="400110"/>
          </a:xfrm>
          <a:prstGeom prst="rect">
            <a:avLst/>
          </a:prstGeom>
          <a:noFill/>
        </p:spPr>
        <p:txBody>
          <a:bodyPr wrap="square">
            <a:spAutoFit/>
          </a:bodyPr>
          <a:lstStyle/>
          <a:p>
            <a:pPr algn="l" fontAlgn="base"/>
            <a:r>
              <a:rPr lang="fr-FR" sz="2000" b="1" i="0" dirty="0">
                <a:solidFill>
                  <a:srgbClr val="3A3A3A"/>
                </a:solidFill>
                <a:effectLst/>
                <a:latin typeface="Rubik"/>
              </a:rPr>
              <a:t>Forms of DNA</a:t>
            </a:r>
          </a:p>
        </p:txBody>
      </p:sp>
      <p:pic>
        <p:nvPicPr>
          <p:cNvPr id="6" name="Image 5">
            <a:extLst>
              <a:ext uri="{FF2B5EF4-FFF2-40B4-BE49-F238E27FC236}">
                <a16:creationId xmlns:a16="http://schemas.microsoft.com/office/drawing/2014/main" id="{223A16F6-001D-1F1B-CB4D-0F43BB8B3FB9}"/>
              </a:ext>
            </a:extLst>
          </p:cNvPr>
          <p:cNvPicPr>
            <a:picLocks noChangeAspect="1"/>
          </p:cNvPicPr>
          <p:nvPr/>
        </p:nvPicPr>
        <p:blipFill>
          <a:blip r:embed="rId2"/>
          <a:stretch>
            <a:fillRect/>
          </a:stretch>
        </p:blipFill>
        <p:spPr>
          <a:xfrm>
            <a:off x="2971800" y="2500312"/>
            <a:ext cx="4800600" cy="4029165"/>
          </a:xfrm>
          <a:prstGeom prst="rect">
            <a:avLst/>
          </a:prstGeom>
        </p:spPr>
      </p:pic>
    </p:spTree>
    <p:extLst>
      <p:ext uri="{BB962C8B-B14F-4D97-AF65-F5344CB8AC3E}">
        <p14:creationId xmlns:p14="http://schemas.microsoft.com/office/powerpoint/2010/main" val="82204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B1172D6-3F94-7E8E-D352-5C20BB1372DF}"/>
              </a:ext>
            </a:extLst>
          </p:cNvPr>
          <p:cNvSpPr txBox="1"/>
          <p:nvPr/>
        </p:nvSpPr>
        <p:spPr>
          <a:xfrm>
            <a:off x="417910" y="372546"/>
            <a:ext cx="6093618" cy="400110"/>
          </a:xfrm>
          <a:prstGeom prst="rect">
            <a:avLst/>
          </a:prstGeom>
          <a:noFill/>
        </p:spPr>
        <p:txBody>
          <a:bodyPr wrap="square">
            <a:spAutoFit/>
          </a:bodyPr>
          <a:lstStyle/>
          <a:p>
            <a:r>
              <a:rPr lang="fr-FR" sz="2000" b="1" dirty="0"/>
              <a:t>Conformation B</a:t>
            </a:r>
          </a:p>
        </p:txBody>
      </p:sp>
      <p:sp>
        <p:nvSpPr>
          <p:cNvPr id="5" name="ZoneTexte 4">
            <a:extLst>
              <a:ext uri="{FF2B5EF4-FFF2-40B4-BE49-F238E27FC236}">
                <a16:creationId xmlns:a16="http://schemas.microsoft.com/office/drawing/2014/main" id="{8B1F5E6A-0550-1202-F537-93E0B19D675A}"/>
              </a:ext>
            </a:extLst>
          </p:cNvPr>
          <p:cNvSpPr txBox="1"/>
          <p:nvPr/>
        </p:nvSpPr>
        <p:spPr>
          <a:xfrm>
            <a:off x="89892" y="924223"/>
            <a:ext cx="5876193" cy="5632311"/>
          </a:xfrm>
          <a:prstGeom prst="rect">
            <a:avLst/>
          </a:prstGeom>
          <a:noFill/>
          <a:ln>
            <a:solidFill>
              <a:schemeClr val="tx1"/>
            </a:solidFill>
          </a:ln>
        </p:spPr>
        <p:txBody>
          <a:bodyPr wrap="square">
            <a:spAutoFit/>
          </a:bodyPr>
          <a:lstStyle/>
          <a:p>
            <a:pPr algn="just"/>
            <a:r>
              <a:rPr lang="en-US" dirty="0"/>
              <a:t>The B form DNA, also known as the Watson- Crick DNA is the most stable and prevalent form of DNA, which is found to be the primary native form under physiological conditions.</a:t>
            </a:r>
          </a:p>
          <a:p>
            <a:pPr algn="just"/>
            <a:r>
              <a:rPr lang="en-US" dirty="0"/>
              <a:t>There are two polynucleotide chains in the DNA spirally twisted around each other to form a right handed double helix.</a:t>
            </a:r>
          </a:p>
          <a:p>
            <a:pPr algn="just"/>
            <a:r>
              <a:rPr lang="en-US" dirty="0"/>
              <a:t>-The sugar-phosphate backbones remain on the outside, while the core of the helix contains the purine and pyrimidine bases.</a:t>
            </a:r>
          </a:p>
          <a:p>
            <a:pPr algn="just"/>
            <a:r>
              <a:rPr lang="en-US" dirty="0"/>
              <a:t>- The diameter of DNA is 2 nm or 20 A°. The length of a complete turn of helix is 3.4 nm or 34 A° (there are ~10.5bp per turn),</a:t>
            </a:r>
          </a:p>
          <a:p>
            <a:pPr algn="just"/>
            <a:r>
              <a:rPr lang="en-US" dirty="0"/>
              <a:t>-Each base pair from the next one in the DNA double helix model is 3,4 A° or  0.34 nm apart. ‘bp’ is defined as the base pair(s).</a:t>
            </a:r>
          </a:p>
          <a:p>
            <a:pPr algn="just"/>
            <a:r>
              <a:rPr lang="en-US" dirty="0"/>
              <a:t>- The DNA helix has a shallow groove called minor groove (-1.2nm) and a deep groove called major groove (-2.2nm). Proteins interact with DNA through the minor and major grooves without disrupting the DNA strands.</a:t>
            </a:r>
          </a:p>
          <a:p>
            <a:pPr algn="just"/>
            <a:r>
              <a:rPr lang="en-US" dirty="0"/>
              <a:t>- Angle between two successive lead plates: 36°</a:t>
            </a:r>
            <a:endParaRPr lang="fr-FR" dirty="0"/>
          </a:p>
        </p:txBody>
      </p:sp>
      <p:pic>
        <p:nvPicPr>
          <p:cNvPr id="6" name="Image 5">
            <a:extLst>
              <a:ext uri="{FF2B5EF4-FFF2-40B4-BE49-F238E27FC236}">
                <a16:creationId xmlns:a16="http://schemas.microsoft.com/office/drawing/2014/main" id="{202388AA-C908-4BF3-1B02-BBABD8C368D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Effect>
                      <a14:brightnessContrast contrast="-40000"/>
                    </a14:imgEffect>
                  </a14:imgLayer>
                </a14:imgProps>
              </a:ext>
            </a:extLst>
          </a:blip>
          <a:stretch>
            <a:fillRect/>
          </a:stretch>
        </p:blipFill>
        <p:spPr>
          <a:xfrm>
            <a:off x="6729080" y="772655"/>
            <a:ext cx="4506716" cy="5193430"/>
          </a:xfrm>
          <a:prstGeom prst="rect">
            <a:avLst/>
          </a:prstGeom>
          <a:ln>
            <a:solidFill>
              <a:schemeClr val="accent1"/>
            </a:solidFill>
          </a:ln>
        </p:spPr>
      </p:pic>
      <p:sp>
        <p:nvSpPr>
          <p:cNvPr id="8" name="ZoneTexte 7">
            <a:extLst>
              <a:ext uri="{FF2B5EF4-FFF2-40B4-BE49-F238E27FC236}">
                <a16:creationId xmlns:a16="http://schemas.microsoft.com/office/drawing/2014/main" id="{E8471AB2-EF2D-C97A-E1DC-F8A14B63717A}"/>
              </a:ext>
            </a:extLst>
          </p:cNvPr>
          <p:cNvSpPr txBox="1"/>
          <p:nvPr/>
        </p:nvSpPr>
        <p:spPr>
          <a:xfrm>
            <a:off x="6729079" y="6209839"/>
            <a:ext cx="5373028" cy="369332"/>
          </a:xfrm>
          <a:prstGeom prst="rect">
            <a:avLst/>
          </a:prstGeom>
          <a:noFill/>
        </p:spPr>
        <p:txBody>
          <a:bodyPr wrap="square">
            <a:spAutoFit/>
          </a:bodyPr>
          <a:lstStyle/>
          <a:p>
            <a:r>
              <a:rPr lang="en-US" dirty="0"/>
              <a:t>Essential physical features of the structure of B-DNA</a:t>
            </a:r>
            <a:endParaRPr lang="fr-FR" dirty="0"/>
          </a:p>
        </p:txBody>
      </p:sp>
    </p:spTree>
    <p:extLst>
      <p:ext uri="{BB962C8B-B14F-4D97-AF65-F5344CB8AC3E}">
        <p14:creationId xmlns:p14="http://schemas.microsoft.com/office/powerpoint/2010/main" val="968646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4E72E34-2DAB-7E23-872D-7B7CB420F736}"/>
              </a:ext>
            </a:extLst>
          </p:cNvPr>
          <p:cNvSpPr txBox="1"/>
          <p:nvPr/>
        </p:nvSpPr>
        <p:spPr>
          <a:xfrm>
            <a:off x="237829" y="1227698"/>
            <a:ext cx="7120328" cy="3724096"/>
          </a:xfrm>
          <a:prstGeom prst="rect">
            <a:avLst/>
          </a:prstGeom>
          <a:noFill/>
          <a:ln>
            <a:solidFill>
              <a:srgbClr val="002060"/>
            </a:solidFill>
          </a:ln>
        </p:spPr>
        <p:txBody>
          <a:bodyPr wrap="square">
            <a:spAutoFit/>
          </a:bodyPr>
          <a:lstStyle/>
          <a:p>
            <a:pPr algn="just"/>
            <a:r>
              <a:rPr lang="en-US" sz="2000" b="1" i="0" dirty="0">
                <a:solidFill>
                  <a:srgbClr val="000000"/>
                </a:solidFill>
                <a:effectLst/>
                <a:latin typeface="open-sans"/>
              </a:rPr>
              <a:t>A-form DNA</a:t>
            </a:r>
          </a:p>
          <a:p>
            <a:pPr algn="just"/>
            <a:r>
              <a:rPr lang="en-US" b="0" i="0" dirty="0">
                <a:solidFill>
                  <a:srgbClr val="000000"/>
                </a:solidFill>
                <a:effectLst/>
                <a:latin typeface="open-sans"/>
              </a:rPr>
              <a:t>A-DNA is a right-handed double helix similar to the B-DNA form. Dehydrated DNA takes an A form that protects the DNA during extreme conditions such as desiccation. Protein binding also removes the solvent from DNA, and the DNA takes an A form. </a:t>
            </a:r>
          </a:p>
          <a:p>
            <a:pPr algn="just"/>
            <a:r>
              <a:rPr lang="en-US" b="0" i="0" dirty="0">
                <a:solidFill>
                  <a:srgbClr val="000000"/>
                </a:solidFill>
                <a:effectLst/>
                <a:latin typeface="open-sans"/>
              </a:rPr>
              <a:t>The two strands of A-DNA are anti-parallel with each other and not symmetrical. The molecule is asymmetrical is because the glycosidic bonds of a base pair are not diametrically opposite to each other. Therefore, major grooves and minor grooves can be observed in each turn. One turn of the helix consists of 11 base pairs (more than B-DNA which has 10 base pairs per turn) with a length of 28Å or 2.8 nm. The helix diameter of A-DNA is 23Å or  2.3nm. Overall, A-DNA is wider than the more commonly found B-DNA.</a:t>
            </a:r>
          </a:p>
        </p:txBody>
      </p:sp>
      <p:pic>
        <p:nvPicPr>
          <p:cNvPr id="10" name="Image 9">
            <a:extLst>
              <a:ext uri="{FF2B5EF4-FFF2-40B4-BE49-F238E27FC236}">
                <a16:creationId xmlns:a16="http://schemas.microsoft.com/office/drawing/2014/main" id="{006E9E28-F944-83DB-A1B3-4124082E3AEB}"/>
              </a:ext>
            </a:extLst>
          </p:cNvPr>
          <p:cNvPicPr>
            <a:picLocks noChangeAspect="1"/>
          </p:cNvPicPr>
          <p:nvPr/>
        </p:nvPicPr>
        <p:blipFill>
          <a:blip r:embed="rId2"/>
          <a:stretch>
            <a:fillRect/>
          </a:stretch>
        </p:blipFill>
        <p:spPr>
          <a:xfrm>
            <a:off x="7713406" y="623887"/>
            <a:ext cx="4065243" cy="5880152"/>
          </a:xfrm>
          <a:prstGeom prst="rect">
            <a:avLst/>
          </a:prstGeom>
        </p:spPr>
      </p:pic>
    </p:spTree>
    <p:extLst>
      <p:ext uri="{BB962C8B-B14F-4D97-AF65-F5344CB8AC3E}">
        <p14:creationId xmlns:p14="http://schemas.microsoft.com/office/powerpoint/2010/main" val="2472330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459F9C0-3D36-28DB-A17D-37409E1CB587}"/>
              </a:ext>
            </a:extLst>
          </p:cNvPr>
          <p:cNvPicPr>
            <a:picLocks noChangeAspect="1"/>
          </p:cNvPicPr>
          <p:nvPr/>
        </p:nvPicPr>
        <p:blipFill>
          <a:blip r:embed="rId2"/>
          <a:stretch>
            <a:fillRect/>
          </a:stretch>
        </p:blipFill>
        <p:spPr>
          <a:xfrm>
            <a:off x="7215188" y="522105"/>
            <a:ext cx="4252143" cy="5648325"/>
          </a:xfrm>
          <a:prstGeom prst="rect">
            <a:avLst/>
          </a:prstGeom>
        </p:spPr>
      </p:pic>
      <p:sp>
        <p:nvSpPr>
          <p:cNvPr id="5" name="Rectangle 3">
            <a:extLst>
              <a:ext uri="{FF2B5EF4-FFF2-40B4-BE49-F238E27FC236}">
                <a16:creationId xmlns:a16="http://schemas.microsoft.com/office/drawing/2014/main" id="{279AB264-D355-04F6-1786-0D807E29F36D}"/>
              </a:ext>
            </a:extLst>
          </p:cNvPr>
          <p:cNvSpPr>
            <a:spLocks noChangeArrowheads="1"/>
          </p:cNvSpPr>
          <p:nvPr/>
        </p:nvSpPr>
        <p:spPr bwMode="auto">
          <a:xfrm>
            <a:off x="221416" y="428179"/>
            <a:ext cx="6715125" cy="60016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Arial" panose="020B0604020202020204" pitchFamily="34" charset="0"/>
              </a:rPr>
              <a:t> Z-</a:t>
            </a:r>
            <a:r>
              <a:rPr kumimoji="0" lang="fr-FR" altLang="fr-FR" sz="1600" b="1" i="0" u="none" strike="noStrike" cap="none" normalizeH="0" baseline="0" dirty="0" err="1">
                <a:ln>
                  <a:noFill/>
                </a:ln>
                <a:solidFill>
                  <a:schemeClr val="tx1"/>
                </a:solidFill>
                <a:effectLst/>
                <a:latin typeface="Arial" panose="020B0604020202020204" pitchFamily="34" charset="0"/>
              </a:rPr>
              <a:t>form</a:t>
            </a:r>
            <a:r>
              <a:rPr kumimoji="0" lang="fr-FR" altLang="fr-FR" sz="1600" b="1" i="0" u="none" strike="noStrike" cap="none" normalizeH="0" baseline="0" dirty="0">
                <a:ln>
                  <a:noFill/>
                </a:ln>
                <a:solidFill>
                  <a:schemeClr val="tx1"/>
                </a:solidFill>
                <a:effectLst/>
                <a:latin typeface="Arial" panose="020B0604020202020204" pitchFamily="34" charset="0"/>
              </a:rPr>
              <a:t> DNA (Z-DNA)</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panose="020B0604020202020204" pitchFamily="34" charset="0"/>
              </a:rPr>
              <a:t>Z-DNA </a:t>
            </a:r>
            <a:r>
              <a:rPr kumimoji="0" lang="fr-FR" altLang="fr-FR" sz="1600" b="0" i="0" u="none" strike="noStrike" cap="none" normalizeH="0" baseline="0" dirty="0" err="1">
                <a:ln>
                  <a:noFill/>
                </a:ln>
                <a:solidFill>
                  <a:schemeClr val="tx1"/>
                </a:solidFill>
                <a:effectLst/>
                <a:latin typeface="Arial" panose="020B0604020202020204" pitchFamily="34" charset="0"/>
              </a:rPr>
              <a:t>is</a:t>
            </a:r>
            <a:r>
              <a:rPr kumimoji="0" lang="fr-FR" altLang="fr-FR" sz="1600" b="0" i="0" u="none" strike="noStrike" cap="none" normalizeH="0" baseline="0" dirty="0">
                <a:ln>
                  <a:noFill/>
                </a:ln>
                <a:solidFill>
                  <a:schemeClr val="tx1"/>
                </a:solidFill>
                <a:effectLst/>
                <a:latin typeface="Arial" panose="020B0604020202020204" pitchFamily="34" charset="0"/>
              </a:rPr>
              <a:t> a </a:t>
            </a:r>
            <a:r>
              <a:rPr kumimoji="0" lang="fr-FR" altLang="fr-FR" sz="1600" b="1" i="0" u="none" strike="noStrike" cap="none" normalizeH="0" baseline="0" dirty="0" err="1">
                <a:ln>
                  <a:noFill/>
                </a:ln>
                <a:solidFill>
                  <a:schemeClr val="tx1"/>
                </a:solidFill>
                <a:effectLst/>
                <a:latin typeface="Arial" panose="020B0604020202020204" pitchFamily="34" charset="0"/>
              </a:rPr>
              <a:t>left-handed</a:t>
            </a:r>
            <a:r>
              <a:rPr kumimoji="0" lang="fr-FR" altLang="fr-FR" sz="1600" b="1" i="0" u="none" strike="noStrike" cap="none" normalizeH="0" baseline="0" dirty="0">
                <a:ln>
                  <a:noFill/>
                </a:ln>
                <a:solidFill>
                  <a:schemeClr val="tx1"/>
                </a:solidFill>
                <a:effectLst/>
                <a:latin typeface="Arial" panose="020B0604020202020204" pitchFamily="34" charset="0"/>
              </a:rPr>
              <a:t> double </a:t>
            </a:r>
            <a:r>
              <a:rPr kumimoji="0" lang="fr-FR" altLang="fr-FR" sz="1600" b="1" i="0" u="none" strike="noStrike" cap="none" normalizeH="0" baseline="0" dirty="0" err="1">
                <a:ln>
                  <a:noFill/>
                </a:ln>
                <a:solidFill>
                  <a:schemeClr val="tx1"/>
                </a:solidFill>
                <a:effectLst/>
                <a:latin typeface="Arial" panose="020B0604020202020204" pitchFamily="34" charset="0"/>
              </a:rPr>
              <a:t>helix</a:t>
            </a:r>
            <a:r>
              <a:rPr kumimoji="0" lang="fr-FR" altLang="fr-FR" sz="1600" b="0" i="0" u="none" strike="noStrike" cap="none" normalizeH="0" baseline="0" dirty="0">
                <a:ln>
                  <a:noFill/>
                </a:ln>
                <a:solidFill>
                  <a:schemeClr val="tx1"/>
                </a:solidFill>
                <a:effectLst/>
                <a:latin typeface="Arial" panose="020B0604020202020204" pitchFamily="34" charset="0"/>
              </a:rPr>
              <a:t>, </a:t>
            </a:r>
            <a:r>
              <a:rPr kumimoji="0" lang="fr-FR" altLang="fr-FR" sz="1600" b="0" i="0" u="none" strike="noStrike" cap="none" normalizeH="0" baseline="0" dirty="0" err="1">
                <a:ln>
                  <a:noFill/>
                </a:ln>
                <a:solidFill>
                  <a:schemeClr val="tx1"/>
                </a:solidFill>
                <a:effectLst/>
                <a:latin typeface="Arial" panose="020B0604020202020204" pitchFamily="34" charset="0"/>
              </a:rPr>
              <a:t>unlike</a:t>
            </a:r>
            <a:r>
              <a:rPr kumimoji="0" lang="fr-FR" altLang="fr-FR" sz="1600" b="0" i="0" u="none" strike="noStrike" cap="none" normalizeH="0" baseline="0" dirty="0">
                <a:ln>
                  <a:noFill/>
                </a:ln>
                <a:solidFill>
                  <a:schemeClr val="tx1"/>
                </a:solidFill>
                <a:effectLst/>
                <a:latin typeface="Arial" panose="020B0604020202020204" pitchFamily="34" charset="0"/>
              </a:rPr>
              <a:t> the right-</a:t>
            </a:r>
            <a:r>
              <a:rPr kumimoji="0" lang="fr-FR" altLang="fr-FR" sz="1600" b="0" i="0" u="none" strike="noStrike" cap="none" normalizeH="0" baseline="0" dirty="0" err="1">
                <a:ln>
                  <a:noFill/>
                </a:ln>
                <a:solidFill>
                  <a:schemeClr val="tx1"/>
                </a:solidFill>
                <a:effectLst/>
                <a:latin typeface="Arial" panose="020B0604020202020204" pitchFamily="34" charset="0"/>
              </a:rPr>
              <a:t>handed</a:t>
            </a:r>
            <a:r>
              <a:rPr kumimoji="0" lang="fr-FR" altLang="fr-FR" sz="1600" b="0" i="0" u="none" strike="noStrike" cap="none" normalizeH="0" baseline="0" dirty="0">
                <a:ln>
                  <a:noFill/>
                </a:ln>
                <a:solidFill>
                  <a:schemeClr val="tx1"/>
                </a:solidFill>
                <a:effectLst/>
                <a:latin typeface="Arial" panose="020B0604020202020204" pitchFamily="34" charset="0"/>
              </a:rPr>
              <a:t> A-DNA and B-DNA. It </a:t>
            </a:r>
            <a:r>
              <a:rPr kumimoji="0" lang="fr-FR" altLang="fr-FR" sz="1600" b="0" i="0" u="none" strike="noStrike" cap="none" normalizeH="0" baseline="0" dirty="0" err="1">
                <a:ln>
                  <a:noFill/>
                </a:ln>
                <a:solidFill>
                  <a:schemeClr val="tx1"/>
                </a:solidFill>
                <a:effectLst/>
                <a:latin typeface="Arial" panose="020B0604020202020204" pitchFamily="34" charset="0"/>
              </a:rPr>
              <a:t>is</a:t>
            </a:r>
            <a:r>
              <a:rPr kumimoji="0" lang="fr-FR" altLang="fr-FR" sz="1600" b="0" i="0" u="none" strike="noStrike" cap="none" normalizeH="0" baseline="0" dirty="0">
                <a:ln>
                  <a:noFill/>
                </a:ln>
                <a:solidFill>
                  <a:schemeClr val="tx1"/>
                </a:solidFill>
                <a:effectLst/>
                <a:latin typeface="Arial" panose="020B0604020202020204" pitchFamily="34" charset="0"/>
              </a:rPr>
              <a:t> </a:t>
            </a:r>
            <a:r>
              <a:rPr kumimoji="0" lang="fr-FR" altLang="fr-FR" sz="1600" b="0" i="0" u="none" strike="noStrike" cap="none" normalizeH="0" baseline="0" dirty="0" err="1">
                <a:ln>
                  <a:noFill/>
                </a:ln>
                <a:solidFill>
                  <a:schemeClr val="tx1"/>
                </a:solidFill>
                <a:effectLst/>
                <a:latin typeface="Arial" panose="020B0604020202020204" pitchFamily="34" charset="0"/>
              </a:rPr>
              <a:t>characterized</a:t>
            </a:r>
            <a:r>
              <a:rPr kumimoji="0" lang="fr-FR" altLang="fr-FR" sz="1600" b="0" i="0" u="none" strike="noStrike" cap="none" normalizeH="0" baseline="0" dirty="0">
                <a:ln>
                  <a:noFill/>
                </a:ln>
                <a:solidFill>
                  <a:schemeClr val="tx1"/>
                </a:solidFill>
                <a:effectLst/>
                <a:latin typeface="Arial" panose="020B0604020202020204" pitchFamily="34" charset="0"/>
              </a:rPr>
              <a:t> by a distinctive </a:t>
            </a:r>
            <a:r>
              <a:rPr kumimoji="0" lang="fr-FR" altLang="fr-FR" sz="1600" b="1" i="0" u="none" strike="noStrike" cap="none" normalizeH="0" baseline="0" dirty="0">
                <a:ln>
                  <a:noFill/>
                </a:ln>
                <a:solidFill>
                  <a:schemeClr val="tx1"/>
                </a:solidFill>
                <a:effectLst/>
                <a:latin typeface="Arial" panose="020B0604020202020204" pitchFamily="34" charset="0"/>
              </a:rPr>
              <a:t>zigzag </a:t>
            </a:r>
            <a:r>
              <a:rPr kumimoji="0" lang="fr-FR" altLang="fr-FR" sz="1600" b="1" i="0" u="none" strike="noStrike" cap="none" normalizeH="0" baseline="0" dirty="0" err="1">
                <a:ln>
                  <a:noFill/>
                </a:ln>
                <a:solidFill>
                  <a:schemeClr val="tx1"/>
                </a:solidFill>
                <a:effectLst/>
                <a:latin typeface="Arial" panose="020B0604020202020204" pitchFamily="34" charset="0"/>
              </a:rPr>
              <a:t>sugar</a:t>
            </a:r>
            <a:r>
              <a:rPr kumimoji="0" lang="fr-FR" altLang="fr-FR" sz="1600" b="1" i="0" u="none" strike="noStrike" cap="none" normalizeH="0" baseline="0" dirty="0">
                <a:ln>
                  <a:noFill/>
                </a:ln>
                <a:solidFill>
                  <a:schemeClr val="tx1"/>
                </a:solidFill>
                <a:effectLst/>
                <a:latin typeface="Arial" panose="020B0604020202020204" pitchFamily="34" charset="0"/>
              </a:rPr>
              <a:t>-phosphate backbone</a:t>
            </a:r>
            <a:r>
              <a:rPr kumimoji="0" lang="fr-FR" altLang="fr-FR" sz="1600" b="0" i="0" u="none" strike="noStrike" cap="none" normalizeH="0" baseline="0" dirty="0">
                <a:ln>
                  <a:noFill/>
                </a:ln>
                <a:solidFill>
                  <a:schemeClr val="tx1"/>
                </a:solidFill>
                <a:effectLst/>
                <a:latin typeface="Arial" panose="020B0604020202020204" pitchFamily="34" charset="0"/>
              </a:rPr>
              <a:t>, </a:t>
            </a:r>
            <a:r>
              <a:rPr kumimoji="0" lang="fr-FR" altLang="fr-FR" sz="1600" b="0" i="0" u="none" strike="noStrike" cap="none" normalizeH="0" baseline="0" dirty="0" err="1">
                <a:ln>
                  <a:noFill/>
                </a:ln>
                <a:solidFill>
                  <a:schemeClr val="tx1"/>
                </a:solidFill>
                <a:effectLst/>
                <a:latin typeface="Arial" panose="020B0604020202020204" pitchFamily="34" charset="0"/>
              </a:rPr>
              <a:t>which</a:t>
            </a:r>
            <a:r>
              <a:rPr kumimoji="0" lang="fr-FR" altLang="fr-FR" sz="1600" b="0" i="0" u="none" strike="noStrike" cap="none" normalizeH="0" baseline="0" dirty="0">
                <a:ln>
                  <a:noFill/>
                </a:ln>
                <a:solidFill>
                  <a:schemeClr val="tx1"/>
                </a:solidFill>
                <a:effectLst/>
                <a:latin typeface="Arial" panose="020B0604020202020204" pitchFamily="34" charset="0"/>
              </a:rPr>
              <a:t> </a:t>
            </a:r>
            <a:r>
              <a:rPr kumimoji="0" lang="fr-FR" altLang="fr-FR" sz="1600" b="0" i="0" u="none" strike="noStrike" cap="none" normalizeH="0" baseline="0" dirty="0" err="1">
                <a:ln>
                  <a:noFill/>
                </a:ln>
                <a:solidFill>
                  <a:schemeClr val="tx1"/>
                </a:solidFill>
                <a:effectLst/>
                <a:latin typeface="Arial" panose="020B0604020202020204" pitchFamily="34" charset="0"/>
              </a:rPr>
              <a:t>gives</a:t>
            </a:r>
            <a:r>
              <a:rPr kumimoji="0" lang="fr-FR" altLang="fr-FR" sz="1600" b="0" i="0" u="none" strike="noStrike" cap="none" normalizeH="0" baseline="0" dirty="0">
                <a:ln>
                  <a:noFill/>
                </a:ln>
                <a:solidFill>
                  <a:schemeClr val="tx1"/>
                </a:solidFill>
                <a:effectLst/>
                <a:latin typeface="Arial" panose="020B0604020202020204" pitchFamily="34" charset="0"/>
              </a:rPr>
              <a:t> </a:t>
            </a:r>
            <a:r>
              <a:rPr kumimoji="0" lang="fr-FR" altLang="fr-FR" sz="1600" b="0" i="0" u="none" strike="noStrike" cap="none" normalizeH="0" baseline="0" dirty="0" err="1">
                <a:ln>
                  <a:noFill/>
                </a:ln>
                <a:solidFill>
                  <a:schemeClr val="tx1"/>
                </a:solidFill>
                <a:effectLst/>
                <a:latin typeface="Arial" panose="020B0604020202020204" pitchFamily="34" charset="0"/>
              </a:rPr>
              <a:t>this</a:t>
            </a:r>
            <a:r>
              <a:rPr kumimoji="0" lang="fr-FR" altLang="fr-FR" sz="1600" b="0" i="0" u="none" strike="noStrike" cap="none" normalizeH="0" baseline="0" dirty="0">
                <a:ln>
                  <a:noFill/>
                </a:ln>
                <a:solidFill>
                  <a:schemeClr val="tx1"/>
                </a:solidFill>
                <a:effectLst/>
                <a:latin typeface="Arial" panose="020B0604020202020204" pitchFamily="34" charset="0"/>
              </a:rPr>
              <a:t> </a:t>
            </a:r>
            <a:r>
              <a:rPr kumimoji="0" lang="fr-FR" altLang="fr-FR" sz="1600" b="0" i="0" u="none" strike="noStrike" cap="none" normalizeH="0" baseline="0" dirty="0" err="1">
                <a:ln>
                  <a:noFill/>
                </a:ln>
                <a:solidFill>
                  <a:schemeClr val="tx1"/>
                </a:solidFill>
                <a:effectLst/>
                <a:latin typeface="Arial" panose="020B0604020202020204" pitchFamily="34" charset="0"/>
              </a:rPr>
              <a:t>form</a:t>
            </a:r>
            <a:r>
              <a:rPr kumimoji="0" lang="fr-FR" altLang="fr-FR" sz="1600" b="0" i="0" u="none" strike="noStrike" cap="none" normalizeH="0" baseline="0" dirty="0">
                <a:ln>
                  <a:noFill/>
                </a:ln>
                <a:solidFill>
                  <a:schemeClr val="tx1"/>
                </a:solidFill>
                <a:effectLst/>
                <a:latin typeface="Arial" panose="020B0604020202020204" pitchFamily="34" charset="0"/>
              </a:rPr>
              <a:t> </a:t>
            </a:r>
            <a:r>
              <a:rPr kumimoji="0" lang="fr-FR" altLang="fr-FR" sz="1600" b="0" i="0" u="none" strike="noStrike" cap="none" normalizeH="0" baseline="0" dirty="0" err="1">
                <a:ln>
                  <a:noFill/>
                </a:ln>
                <a:solidFill>
                  <a:schemeClr val="tx1"/>
                </a:solidFill>
                <a:effectLst/>
                <a:latin typeface="Arial" panose="020B0604020202020204" pitchFamily="34" charset="0"/>
              </a:rPr>
              <a:t>its</a:t>
            </a:r>
            <a:r>
              <a:rPr kumimoji="0" lang="fr-FR" altLang="fr-FR" sz="1600" b="0" i="0" u="none" strike="noStrike" cap="none" normalizeH="0" baseline="0" dirty="0">
                <a:ln>
                  <a:noFill/>
                </a:ln>
                <a:solidFill>
                  <a:schemeClr val="tx1"/>
                </a:solidFill>
                <a:effectLst/>
                <a:latin typeface="Arial" panose="020B0604020202020204" pitchFamily="34" charset="0"/>
              </a:rPr>
              <a:t> </a:t>
            </a:r>
            <a:r>
              <a:rPr kumimoji="0" lang="fr-FR" altLang="fr-FR" sz="1600" b="0" i="0" u="none" strike="noStrike" cap="none" normalizeH="0" baseline="0" dirty="0" err="1">
                <a:ln>
                  <a:noFill/>
                </a:ln>
                <a:solidFill>
                  <a:schemeClr val="tx1"/>
                </a:solidFill>
                <a:effectLst/>
                <a:latin typeface="Arial" panose="020B0604020202020204" pitchFamily="34" charset="0"/>
              </a:rPr>
              <a:t>name</a:t>
            </a:r>
            <a:r>
              <a:rPr kumimoji="0" lang="fr-FR" altLang="fr-FR" sz="1600" b="0" i="0" u="none" strike="noStrike" cap="none" normalizeH="0" baseline="0" dirty="0">
                <a:ln>
                  <a:noFill/>
                </a:ln>
                <a:solidFill>
                  <a:schemeClr val="tx1"/>
                </a:solidFill>
                <a:effectLst/>
                <a:latin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panose="020B0604020202020204" pitchFamily="34" charset="0"/>
              </a:rPr>
              <a:t>Z-DNA </a:t>
            </a:r>
            <a:r>
              <a:rPr kumimoji="0" lang="fr-FR" altLang="fr-FR" sz="1600" b="0" i="0" u="none" strike="noStrike" cap="none" normalizeH="0" baseline="0" dirty="0" err="1">
                <a:ln>
                  <a:noFill/>
                </a:ln>
                <a:solidFill>
                  <a:schemeClr val="tx1"/>
                </a:solidFill>
                <a:effectLst/>
                <a:latin typeface="Arial" panose="020B0604020202020204" pitchFamily="34" charset="0"/>
              </a:rPr>
              <a:t>forms</a:t>
            </a:r>
            <a:r>
              <a:rPr kumimoji="0" lang="fr-FR" altLang="fr-FR" sz="1600" b="0" i="0" u="none" strike="noStrike" cap="none" normalizeH="0" baseline="0" dirty="0">
                <a:ln>
                  <a:noFill/>
                </a:ln>
                <a:solidFill>
                  <a:schemeClr val="tx1"/>
                </a:solidFill>
                <a:effectLst/>
                <a:latin typeface="Arial" panose="020B0604020202020204" pitchFamily="34" charset="0"/>
              </a:rPr>
              <a:t> </a:t>
            </a:r>
            <a:r>
              <a:rPr kumimoji="0" lang="fr-FR" altLang="fr-FR" sz="1600" b="0" i="0" u="none" strike="noStrike" cap="none" normalizeH="0" baseline="0" dirty="0" err="1">
                <a:ln>
                  <a:noFill/>
                </a:ln>
                <a:solidFill>
                  <a:schemeClr val="tx1"/>
                </a:solidFill>
                <a:effectLst/>
                <a:latin typeface="Arial" panose="020B0604020202020204" pitchFamily="34" charset="0"/>
              </a:rPr>
              <a:t>under</a:t>
            </a:r>
            <a:r>
              <a:rPr kumimoji="0" lang="fr-FR" altLang="fr-FR" sz="1600" b="0" i="0" u="none" strike="noStrike" cap="none" normalizeH="0" baseline="0" dirty="0">
                <a:ln>
                  <a:noFill/>
                </a:ln>
                <a:solidFill>
                  <a:schemeClr val="tx1"/>
                </a:solidFill>
                <a:effectLst/>
                <a:latin typeface="Arial" panose="020B0604020202020204" pitchFamily="34" charset="0"/>
              </a:rPr>
              <a:t> </a:t>
            </a:r>
            <a:r>
              <a:rPr kumimoji="0" lang="fr-FR" altLang="fr-FR" sz="1600" b="0" i="0" u="none" strike="noStrike" cap="none" normalizeH="0" baseline="0" dirty="0" err="1">
                <a:ln>
                  <a:noFill/>
                </a:ln>
                <a:solidFill>
                  <a:schemeClr val="tx1"/>
                </a:solidFill>
                <a:effectLst/>
                <a:latin typeface="Arial" panose="020B0604020202020204" pitchFamily="34" charset="0"/>
              </a:rPr>
              <a:t>specific</a:t>
            </a:r>
            <a:r>
              <a:rPr kumimoji="0" lang="fr-FR" altLang="fr-FR" sz="1600" b="0" i="0" u="none" strike="noStrike" cap="none" normalizeH="0" baseline="0" dirty="0">
                <a:ln>
                  <a:noFill/>
                </a:ln>
                <a:solidFill>
                  <a:schemeClr val="tx1"/>
                </a:solidFill>
                <a:effectLst/>
                <a:latin typeface="Arial" panose="020B0604020202020204" pitchFamily="34" charset="0"/>
              </a:rPr>
              <a:t> conditions </a:t>
            </a:r>
            <a:r>
              <a:rPr kumimoji="0" lang="fr-FR" altLang="fr-FR" sz="1600" b="0" i="0" u="none" strike="noStrike" cap="none" normalizeH="0" baseline="0" dirty="0" err="1">
                <a:ln>
                  <a:noFill/>
                </a:ln>
                <a:solidFill>
                  <a:schemeClr val="tx1"/>
                </a:solidFill>
                <a:effectLst/>
                <a:latin typeface="Arial" panose="020B0604020202020204" pitchFamily="34" charset="0"/>
              </a:rPr>
              <a:t>such</a:t>
            </a:r>
            <a:r>
              <a:rPr kumimoji="0" lang="fr-FR" altLang="fr-FR" sz="1600" b="0" i="0" u="none" strike="noStrike" cap="none" normalizeH="0" baseline="0" dirty="0">
                <a:ln>
                  <a:noFill/>
                </a:ln>
                <a:solidFill>
                  <a:schemeClr val="tx1"/>
                </a:solidFill>
                <a:effectLst/>
                <a:latin typeface="Arial" panose="020B0604020202020204" pitchFamily="34" charset="0"/>
              </a:rPr>
              <a:t> as </a:t>
            </a:r>
            <a:r>
              <a:rPr kumimoji="0" lang="fr-FR" altLang="fr-FR" sz="1600" b="1" i="0" u="none" strike="noStrike" cap="none" normalizeH="0" baseline="0" dirty="0">
                <a:ln>
                  <a:noFill/>
                </a:ln>
                <a:solidFill>
                  <a:schemeClr val="tx1"/>
                </a:solidFill>
                <a:effectLst/>
                <a:latin typeface="Arial" panose="020B0604020202020204" pitchFamily="34" charset="0"/>
              </a:rPr>
              <a:t>high </a:t>
            </a:r>
            <a:r>
              <a:rPr kumimoji="0" lang="fr-FR" altLang="fr-FR" sz="1600" b="1" i="0" u="none" strike="noStrike" cap="none" normalizeH="0" baseline="0" dirty="0" err="1">
                <a:ln>
                  <a:noFill/>
                </a:ln>
                <a:solidFill>
                  <a:schemeClr val="tx1"/>
                </a:solidFill>
                <a:effectLst/>
                <a:latin typeface="Arial" panose="020B0604020202020204" pitchFamily="34" charset="0"/>
              </a:rPr>
              <a:t>ionic</a:t>
            </a:r>
            <a:r>
              <a:rPr kumimoji="0" lang="fr-FR" altLang="fr-FR" sz="1600" b="1" i="0" u="none" strike="noStrike" cap="none" normalizeH="0" baseline="0" dirty="0">
                <a:ln>
                  <a:noFill/>
                </a:ln>
                <a:solidFill>
                  <a:schemeClr val="tx1"/>
                </a:solidFill>
                <a:effectLst/>
                <a:latin typeface="Arial" panose="020B0604020202020204" pitchFamily="34" charset="0"/>
              </a:rPr>
              <a:t> </a:t>
            </a:r>
            <a:r>
              <a:rPr kumimoji="0" lang="fr-FR" altLang="fr-FR" sz="1600" b="1" i="0" u="none" strike="noStrike" cap="none" normalizeH="0" baseline="0" dirty="0" err="1">
                <a:ln>
                  <a:noFill/>
                </a:ln>
                <a:solidFill>
                  <a:schemeClr val="tx1"/>
                </a:solidFill>
                <a:effectLst/>
                <a:latin typeface="Arial" panose="020B0604020202020204" pitchFamily="34" charset="0"/>
              </a:rPr>
              <a:t>strength</a:t>
            </a:r>
            <a:r>
              <a:rPr kumimoji="0" lang="fr-FR" altLang="fr-FR" sz="1600" b="0" i="0" u="none" strike="noStrike" cap="none" normalizeH="0" baseline="0" dirty="0">
                <a:ln>
                  <a:noFill/>
                </a:ln>
                <a:solidFill>
                  <a:schemeClr val="tx1"/>
                </a:solidFill>
                <a:effectLst/>
                <a:latin typeface="Arial" panose="020B0604020202020204" pitchFamily="34" charset="0"/>
              </a:rPr>
              <a:t>, </a:t>
            </a:r>
            <a:r>
              <a:rPr kumimoji="0" lang="fr-FR" altLang="fr-FR" sz="1600" b="0" i="0" u="none" strike="noStrike" cap="none" normalizeH="0" baseline="0" dirty="0" err="1">
                <a:ln>
                  <a:noFill/>
                </a:ln>
                <a:solidFill>
                  <a:schemeClr val="tx1"/>
                </a:solidFill>
                <a:effectLst/>
                <a:latin typeface="Arial" panose="020B0604020202020204" pitchFamily="34" charset="0"/>
              </a:rPr>
              <a:t>hydrophobic</a:t>
            </a:r>
            <a:r>
              <a:rPr kumimoji="0" lang="fr-FR" altLang="fr-FR" sz="1600" b="0" i="0" u="none" strike="noStrike" cap="none" normalizeH="0" baseline="0" dirty="0">
                <a:ln>
                  <a:noFill/>
                </a:ln>
                <a:solidFill>
                  <a:schemeClr val="tx1"/>
                </a:solidFill>
                <a:effectLst/>
                <a:latin typeface="Arial" panose="020B0604020202020204" pitchFamily="34" charset="0"/>
              </a:rPr>
              <a:t> </a:t>
            </a:r>
            <a:r>
              <a:rPr kumimoji="0" lang="fr-FR" altLang="fr-FR" sz="1600" b="0" i="0" u="none" strike="noStrike" cap="none" normalizeH="0" baseline="0" dirty="0" err="1">
                <a:ln>
                  <a:noFill/>
                </a:ln>
                <a:solidFill>
                  <a:schemeClr val="tx1"/>
                </a:solidFill>
                <a:effectLst/>
                <a:latin typeface="Arial" panose="020B0604020202020204" pitchFamily="34" charset="0"/>
              </a:rPr>
              <a:t>solvents</a:t>
            </a:r>
            <a:r>
              <a:rPr kumimoji="0" lang="fr-FR" altLang="fr-FR" sz="1600" b="0" i="0" u="none" strike="noStrike" cap="none" normalizeH="0" baseline="0" dirty="0">
                <a:ln>
                  <a:noFill/>
                </a:ln>
                <a:solidFill>
                  <a:schemeClr val="tx1"/>
                </a:solidFill>
                <a:effectLst/>
                <a:latin typeface="Arial" panose="020B0604020202020204" pitchFamily="34" charset="0"/>
              </a:rPr>
              <a:t>, the </a:t>
            </a:r>
            <a:r>
              <a:rPr kumimoji="0" lang="fr-FR" altLang="fr-FR" sz="1600" b="0" i="0" u="none" strike="noStrike" cap="none" normalizeH="0" baseline="0" dirty="0" err="1">
                <a:ln>
                  <a:noFill/>
                </a:ln>
                <a:solidFill>
                  <a:schemeClr val="tx1"/>
                </a:solidFill>
                <a:effectLst/>
                <a:latin typeface="Arial" panose="020B0604020202020204" pitchFamily="34" charset="0"/>
              </a:rPr>
              <a:t>presence</a:t>
            </a:r>
            <a:r>
              <a:rPr kumimoji="0" lang="fr-FR" altLang="fr-FR" sz="1600" b="0" i="0" u="none" strike="noStrike" cap="none" normalizeH="0" baseline="0" dirty="0">
                <a:ln>
                  <a:noFill/>
                </a:ln>
                <a:solidFill>
                  <a:schemeClr val="tx1"/>
                </a:solidFill>
                <a:effectLst/>
                <a:latin typeface="Arial" panose="020B0604020202020204" pitchFamily="34" charset="0"/>
              </a:rPr>
              <a:t> of </a:t>
            </a:r>
            <a:r>
              <a:rPr kumimoji="0" lang="fr-FR" altLang="fr-FR" sz="1600" b="1" i="0" u="none" strike="noStrike" cap="none" normalizeH="0" baseline="0" dirty="0">
                <a:ln>
                  <a:noFill/>
                </a:ln>
                <a:solidFill>
                  <a:schemeClr val="tx1"/>
                </a:solidFill>
                <a:effectLst/>
                <a:latin typeface="Arial" panose="020B0604020202020204" pitchFamily="34" charset="0"/>
              </a:rPr>
              <a:t>trivalent cations</a:t>
            </a:r>
            <a:r>
              <a:rPr kumimoji="0" lang="fr-FR" altLang="fr-FR" sz="1600" b="0" i="0" u="none" strike="noStrike" cap="none" normalizeH="0" baseline="0" dirty="0">
                <a:ln>
                  <a:noFill/>
                </a:ln>
                <a:solidFill>
                  <a:schemeClr val="tx1"/>
                </a:solidFill>
                <a:effectLst/>
                <a:latin typeface="Arial" panose="020B0604020202020204" pitchFamily="34" charset="0"/>
              </a:rPr>
              <a:t>, or </a:t>
            </a:r>
            <a:r>
              <a:rPr kumimoji="0" lang="fr-FR" altLang="fr-FR" sz="1600" b="0" i="0" u="none" strike="noStrike" cap="none" normalizeH="0" baseline="0" dirty="0" err="1">
                <a:ln>
                  <a:noFill/>
                </a:ln>
                <a:solidFill>
                  <a:schemeClr val="tx1"/>
                </a:solidFill>
                <a:effectLst/>
                <a:latin typeface="Arial" panose="020B0604020202020204" pitchFamily="34" charset="0"/>
              </a:rPr>
              <a:t>chemical</a:t>
            </a:r>
            <a:r>
              <a:rPr kumimoji="0" lang="fr-FR" altLang="fr-FR" sz="1600" b="0" i="0" u="none" strike="noStrike" cap="none" normalizeH="0" baseline="0" dirty="0">
                <a:ln>
                  <a:noFill/>
                </a:ln>
                <a:solidFill>
                  <a:schemeClr val="tx1"/>
                </a:solidFill>
                <a:effectLst/>
                <a:latin typeface="Arial" panose="020B0604020202020204" pitchFamily="34" charset="0"/>
              </a:rPr>
              <a:t> modifications (e.g., </a:t>
            </a:r>
            <a:r>
              <a:rPr kumimoji="0" lang="fr-FR" altLang="fr-FR" sz="1600" b="0" i="0" u="none" strike="noStrike" cap="none" normalizeH="0" baseline="0" dirty="0" err="1">
                <a:ln>
                  <a:noFill/>
                </a:ln>
                <a:solidFill>
                  <a:schemeClr val="tx1"/>
                </a:solidFill>
                <a:effectLst/>
                <a:latin typeface="Arial" panose="020B0604020202020204" pitchFamily="34" charset="0"/>
              </a:rPr>
              <a:t>bulky</a:t>
            </a:r>
            <a:r>
              <a:rPr kumimoji="0" lang="fr-FR" altLang="fr-FR" sz="1600" b="0" i="0" u="none" strike="noStrike" cap="none" normalizeH="0" baseline="0" dirty="0">
                <a:ln>
                  <a:noFill/>
                </a:ln>
                <a:solidFill>
                  <a:schemeClr val="tx1"/>
                </a:solidFill>
                <a:effectLst/>
                <a:latin typeface="Arial" panose="020B0604020202020204" pitchFamily="34" charset="0"/>
              </a:rPr>
              <a:t> </a:t>
            </a:r>
            <a:r>
              <a:rPr kumimoji="0" lang="fr-FR" altLang="fr-FR" sz="1600" b="0" i="0" u="none" strike="noStrike" cap="none" normalizeH="0" baseline="0" dirty="0" err="1">
                <a:ln>
                  <a:noFill/>
                </a:ln>
                <a:solidFill>
                  <a:schemeClr val="tx1"/>
                </a:solidFill>
                <a:effectLst/>
                <a:latin typeface="Arial" panose="020B0604020202020204" pitchFamily="34" charset="0"/>
              </a:rPr>
              <a:t>alkylating</a:t>
            </a:r>
            <a:r>
              <a:rPr kumimoji="0" lang="fr-FR" altLang="fr-FR" sz="1600" b="0" i="0" u="none" strike="noStrike" cap="none" normalizeH="0" baseline="0" dirty="0">
                <a:ln>
                  <a:noFill/>
                </a:ln>
                <a:solidFill>
                  <a:schemeClr val="tx1"/>
                </a:solidFill>
                <a:effectLst/>
                <a:latin typeface="Arial" panose="020B0604020202020204" pitchFamily="34" charset="0"/>
              </a:rPr>
              <a:t> agents).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panose="020B0604020202020204" pitchFamily="34" charset="0"/>
              </a:rPr>
              <a:t>Main structural </a:t>
            </a:r>
            <a:r>
              <a:rPr kumimoji="0" lang="fr-FR" altLang="fr-FR" sz="1600" b="0" i="0" u="none" strike="noStrike" cap="none" normalizeH="0" baseline="0" dirty="0" err="1">
                <a:ln>
                  <a:noFill/>
                </a:ln>
                <a:solidFill>
                  <a:schemeClr val="tx1"/>
                </a:solidFill>
                <a:effectLst/>
                <a:latin typeface="Arial" panose="020B0604020202020204" pitchFamily="34" charset="0"/>
              </a:rPr>
              <a:t>features</a:t>
            </a:r>
            <a:r>
              <a:rPr kumimoji="0" lang="fr-FR" altLang="fr-FR" sz="1600" b="0" i="0" u="none" strike="noStrike" cap="none" normalizeH="0" baseline="0" dirty="0">
                <a:ln>
                  <a:noFill/>
                </a:ln>
                <a:solidFill>
                  <a:schemeClr val="tx1"/>
                </a:solidFill>
                <a:effectLst/>
                <a:latin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fr-FR" sz="1600" b="1" i="0" u="none" strike="noStrike" cap="none" normalizeH="0" baseline="0" dirty="0" err="1">
                <a:ln>
                  <a:noFill/>
                </a:ln>
                <a:solidFill>
                  <a:schemeClr val="tx1"/>
                </a:solidFill>
                <a:effectLst/>
                <a:latin typeface="Arial" panose="020B0604020202020204" pitchFamily="34" charset="0"/>
              </a:rPr>
              <a:t>Diameter</a:t>
            </a:r>
            <a:r>
              <a:rPr kumimoji="0" lang="fr-FR" altLang="fr-FR" sz="1600" b="1" i="0" u="none" strike="noStrike" cap="none" normalizeH="0" baseline="0" dirty="0">
                <a:ln>
                  <a:noFill/>
                </a:ln>
                <a:solidFill>
                  <a:schemeClr val="tx1"/>
                </a:solidFill>
                <a:effectLst/>
                <a:latin typeface="Arial" panose="020B0604020202020204" pitchFamily="34" charset="0"/>
              </a:rPr>
              <a:t>:</a:t>
            </a:r>
            <a:r>
              <a:rPr kumimoji="0" lang="fr-FR" altLang="fr-FR" sz="1600" b="0" i="0" u="none" strike="noStrike" cap="none" normalizeH="0" baseline="0" dirty="0">
                <a:ln>
                  <a:noFill/>
                </a:ln>
                <a:solidFill>
                  <a:schemeClr val="tx1"/>
                </a:solidFill>
                <a:effectLst/>
                <a:latin typeface="Arial" panose="020B0604020202020204" pitchFamily="34" charset="0"/>
              </a:rPr>
              <a:t> 1.8 nm (the </a:t>
            </a:r>
            <a:r>
              <a:rPr kumimoji="0" lang="fr-FR" altLang="fr-FR" sz="1600" b="0" i="0" u="none" strike="noStrike" cap="none" normalizeH="0" baseline="0" dirty="0" err="1">
                <a:ln>
                  <a:noFill/>
                </a:ln>
                <a:solidFill>
                  <a:schemeClr val="tx1"/>
                </a:solidFill>
                <a:effectLst/>
                <a:latin typeface="Arial" panose="020B0604020202020204" pitchFamily="34" charset="0"/>
              </a:rPr>
              <a:t>narrowest</a:t>
            </a:r>
            <a:r>
              <a:rPr kumimoji="0" lang="fr-FR" altLang="fr-FR" sz="1600" b="0" i="0" u="none" strike="noStrike" cap="none" normalizeH="0" baseline="0" dirty="0">
                <a:ln>
                  <a:noFill/>
                </a:ln>
                <a:solidFill>
                  <a:schemeClr val="tx1"/>
                </a:solidFill>
                <a:effectLst/>
                <a:latin typeface="Arial" panose="020B0604020202020204" pitchFamily="34" charset="0"/>
              </a:rPr>
              <a:t> </a:t>
            </a:r>
            <a:r>
              <a:rPr kumimoji="0" lang="fr-FR" altLang="fr-FR" sz="1600" b="0" i="0" u="none" strike="noStrike" cap="none" normalizeH="0" baseline="0" dirty="0" err="1">
                <a:ln>
                  <a:noFill/>
                </a:ln>
                <a:solidFill>
                  <a:schemeClr val="tx1"/>
                </a:solidFill>
                <a:effectLst/>
                <a:latin typeface="Arial" panose="020B0604020202020204" pitchFamily="34" charset="0"/>
              </a:rPr>
              <a:t>among</a:t>
            </a:r>
            <a:r>
              <a:rPr kumimoji="0" lang="fr-FR" altLang="fr-FR" sz="1600" b="0" i="0" u="none" strike="noStrike" cap="none" normalizeH="0" baseline="0" dirty="0">
                <a:ln>
                  <a:noFill/>
                </a:ln>
                <a:solidFill>
                  <a:schemeClr val="tx1"/>
                </a:solidFill>
                <a:effectLst/>
                <a:latin typeface="Arial" panose="020B0604020202020204" pitchFamily="34" charset="0"/>
              </a:rPr>
              <a:t> the </a:t>
            </a:r>
            <a:r>
              <a:rPr kumimoji="0" lang="fr-FR" altLang="fr-FR" sz="1600" b="0" i="0" u="none" strike="noStrike" cap="none" normalizeH="0" baseline="0" dirty="0" err="1">
                <a:ln>
                  <a:noFill/>
                </a:ln>
                <a:solidFill>
                  <a:schemeClr val="tx1"/>
                </a:solidFill>
                <a:effectLst/>
                <a:latin typeface="Arial" panose="020B0604020202020204" pitchFamily="34" charset="0"/>
              </a:rPr>
              <a:t>three</a:t>
            </a:r>
            <a:r>
              <a:rPr kumimoji="0" lang="fr-FR" altLang="fr-FR" sz="1600" b="0" i="0" u="none" strike="noStrike" cap="none" normalizeH="0" baseline="0" dirty="0">
                <a:ln>
                  <a:noFill/>
                </a:ln>
                <a:solidFill>
                  <a:schemeClr val="tx1"/>
                </a:solidFill>
                <a:effectLst/>
                <a:latin typeface="Arial" panose="020B0604020202020204" pitchFamily="34" charset="0"/>
              </a:rPr>
              <a:t> DNA </a:t>
            </a:r>
            <a:r>
              <a:rPr kumimoji="0" lang="fr-FR" altLang="fr-FR" sz="1600" b="0" i="0" u="none" strike="noStrike" cap="none" normalizeH="0" baseline="0" dirty="0" err="1">
                <a:ln>
                  <a:noFill/>
                </a:ln>
                <a:solidFill>
                  <a:schemeClr val="tx1"/>
                </a:solidFill>
                <a:effectLst/>
                <a:latin typeface="Arial" panose="020B0604020202020204" pitchFamily="34" charset="0"/>
              </a:rPr>
              <a:t>forms</a:t>
            </a:r>
            <a:r>
              <a:rPr kumimoji="0" lang="fr-FR" altLang="fr-FR" sz="1600" b="0" i="0" u="none" strike="noStrike" cap="none" normalizeH="0" baseline="0" dirty="0">
                <a:ln>
                  <a:noFill/>
                </a:ln>
                <a:solidFill>
                  <a:schemeClr val="tx1"/>
                </a:solidFill>
                <a:effectLst/>
                <a:latin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fr-FR" sz="1600" b="1" i="0" u="none" strike="noStrike" cap="none" normalizeH="0" baseline="0" dirty="0">
                <a:ln>
                  <a:noFill/>
                </a:ln>
                <a:solidFill>
                  <a:schemeClr val="tx1"/>
                </a:solidFill>
                <a:effectLst/>
                <a:latin typeface="Arial" panose="020B0604020202020204" pitchFamily="34" charset="0"/>
              </a:rPr>
              <a:t>12 base pairs per </a:t>
            </a:r>
            <a:r>
              <a:rPr kumimoji="0" lang="fr-FR" altLang="fr-FR" sz="1600" b="1" i="0" u="none" strike="noStrike" cap="none" normalizeH="0" baseline="0" dirty="0" err="1">
                <a:ln>
                  <a:noFill/>
                </a:ln>
                <a:solidFill>
                  <a:schemeClr val="tx1"/>
                </a:solidFill>
                <a:effectLst/>
                <a:latin typeface="Arial" panose="020B0604020202020204" pitchFamily="34" charset="0"/>
              </a:rPr>
              <a:t>helical</a:t>
            </a:r>
            <a:r>
              <a:rPr kumimoji="0" lang="fr-FR" altLang="fr-FR" sz="1600" b="1" i="0" u="none" strike="noStrike" cap="none" normalizeH="0" baseline="0" dirty="0">
                <a:ln>
                  <a:noFill/>
                </a:ln>
                <a:solidFill>
                  <a:schemeClr val="tx1"/>
                </a:solidFill>
                <a:effectLst/>
                <a:latin typeface="Arial" panose="020B0604020202020204" pitchFamily="34" charset="0"/>
              </a:rPr>
              <a:t> </a:t>
            </a:r>
            <a:r>
              <a:rPr kumimoji="0" lang="fr-FR" altLang="fr-FR" sz="1600" b="1" i="0" u="none" strike="noStrike" cap="none" normalizeH="0" baseline="0" dirty="0" err="1">
                <a:ln>
                  <a:noFill/>
                </a:ln>
                <a:solidFill>
                  <a:schemeClr val="tx1"/>
                </a:solidFill>
                <a:effectLst/>
                <a:latin typeface="Arial" panose="020B0604020202020204" pitchFamily="34" charset="0"/>
              </a:rPr>
              <a:t>turn</a:t>
            </a:r>
            <a:endParaRPr kumimoji="0" lang="fr-FR" altLang="fr-FR" sz="16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fr-FR" sz="1600" b="1" i="0" u="none" strike="noStrike" cap="none" normalizeH="0" baseline="0" dirty="0" err="1">
                <a:ln>
                  <a:noFill/>
                </a:ln>
                <a:solidFill>
                  <a:schemeClr val="tx1"/>
                </a:solidFill>
                <a:effectLst/>
                <a:latin typeface="Arial" panose="020B0604020202020204" pitchFamily="34" charset="0"/>
              </a:rPr>
              <a:t>Helical</a:t>
            </a:r>
            <a:r>
              <a:rPr kumimoji="0" lang="fr-FR" altLang="fr-FR" sz="1600" b="1" i="0" u="none" strike="noStrike" cap="none" normalizeH="0" baseline="0" dirty="0">
                <a:ln>
                  <a:noFill/>
                </a:ln>
                <a:solidFill>
                  <a:schemeClr val="tx1"/>
                </a:solidFill>
                <a:effectLst/>
                <a:latin typeface="Arial" panose="020B0604020202020204" pitchFamily="34" charset="0"/>
              </a:rPr>
              <a:t> pitch (one </a:t>
            </a:r>
            <a:r>
              <a:rPr kumimoji="0" lang="fr-FR" altLang="fr-FR" sz="1600" b="1" i="0" u="none" strike="noStrike" cap="none" normalizeH="0" baseline="0" dirty="0" err="1">
                <a:ln>
                  <a:noFill/>
                </a:ln>
                <a:solidFill>
                  <a:schemeClr val="tx1"/>
                </a:solidFill>
                <a:effectLst/>
                <a:latin typeface="Arial" panose="020B0604020202020204" pitchFamily="34" charset="0"/>
              </a:rPr>
              <a:t>turn</a:t>
            </a:r>
            <a:r>
              <a:rPr kumimoji="0" lang="fr-FR" altLang="fr-FR" sz="1600" b="1" i="0" u="none" strike="noStrike" cap="none" normalizeH="0" baseline="0" dirty="0">
                <a:ln>
                  <a:noFill/>
                </a:ln>
                <a:solidFill>
                  <a:schemeClr val="tx1"/>
                </a:solidFill>
                <a:effectLst/>
                <a:latin typeface="Arial" panose="020B0604020202020204" pitchFamily="34" charset="0"/>
              </a:rPr>
              <a:t> </a:t>
            </a:r>
            <a:r>
              <a:rPr kumimoji="0" lang="fr-FR" altLang="fr-FR" sz="1600" b="1" i="0" u="none" strike="noStrike" cap="none" normalizeH="0" baseline="0" dirty="0" err="1">
                <a:ln>
                  <a:noFill/>
                </a:ln>
                <a:solidFill>
                  <a:schemeClr val="tx1"/>
                </a:solidFill>
                <a:effectLst/>
                <a:latin typeface="Arial" panose="020B0604020202020204" pitchFamily="34" charset="0"/>
              </a:rPr>
              <a:t>length</a:t>
            </a:r>
            <a:r>
              <a:rPr kumimoji="0" lang="fr-FR" altLang="fr-FR" sz="1600" b="1" i="0" u="none" strike="noStrike" cap="none" normalizeH="0" baseline="0" dirty="0">
                <a:ln>
                  <a:noFill/>
                </a:ln>
                <a:solidFill>
                  <a:schemeClr val="tx1"/>
                </a:solidFill>
                <a:effectLst/>
                <a:latin typeface="Arial" panose="020B0604020202020204" pitchFamily="34" charset="0"/>
              </a:rPr>
              <a:t>):</a:t>
            </a:r>
            <a:r>
              <a:rPr kumimoji="0" lang="fr-FR" altLang="fr-FR" sz="1600" b="0" i="0" u="none" strike="noStrike" cap="none" normalizeH="0" baseline="0" dirty="0">
                <a:ln>
                  <a:noFill/>
                </a:ln>
                <a:solidFill>
                  <a:schemeClr val="tx1"/>
                </a:solidFill>
                <a:effectLst/>
                <a:latin typeface="Arial" panose="020B0604020202020204" pitchFamily="34" charset="0"/>
              </a:rPr>
              <a:t> 44 Å</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fr-FR" sz="1600" b="1" i="0" u="none" strike="noStrike" cap="none" normalizeH="0" baseline="0" dirty="0">
                <a:ln>
                  <a:noFill/>
                </a:ln>
                <a:solidFill>
                  <a:schemeClr val="tx1"/>
                </a:solidFill>
                <a:effectLst/>
                <a:latin typeface="Arial" panose="020B0604020202020204" pitchFamily="34" charset="0"/>
              </a:rPr>
              <a:t>Rise per </a:t>
            </a:r>
            <a:r>
              <a:rPr kumimoji="0" lang="fr-FR" altLang="fr-FR" sz="1600" b="1" i="0" u="none" strike="noStrike" cap="none" normalizeH="0" baseline="0" dirty="0" err="1">
                <a:ln>
                  <a:noFill/>
                </a:ln>
                <a:solidFill>
                  <a:schemeClr val="tx1"/>
                </a:solidFill>
                <a:effectLst/>
                <a:latin typeface="Arial" panose="020B0604020202020204" pitchFamily="34" charset="0"/>
              </a:rPr>
              <a:t>nucleotide</a:t>
            </a:r>
            <a:r>
              <a:rPr kumimoji="0" lang="fr-FR" altLang="fr-FR" sz="1600" b="1" i="0" u="none" strike="noStrike" cap="none" normalizeH="0" baseline="0" dirty="0">
                <a:ln>
                  <a:noFill/>
                </a:ln>
                <a:solidFill>
                  <a:schemeClr val="tx1"/>
                </a:solidFill>
                <a:effectLst/>
                <a:latin typeface="Arial" panose="020B0604020202020204" pitchFamily="34" charset="0"/>
              </a:rPr>
              <a:t>:</a:t>
            </a:r>
            <a:r>
              <a:rPr kumimoji="0" lang="fr-FR" altLang="fr-FR" sz="1600" b="0" i="0" u="none" strike="noStrike" cap="none" normalizeH="0" baseline="0" dirty="0">
                <a:ln>
                  <a:noFill/>
                </a:ln>
                <a:solidFill>
                  <a:schemeClr val="tx1"/>
                </a:solidFill>
                <a:effectLst/>
                <a:latin typeface="Arial" panose="020B0604020202020204" pitchFamily="34" charset="0"/>
              </a:rPr>
              <a:t> 0.37 nm</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fr-FR" sz="1600" b="0" i="0" u="none" strike="noStrike" cap="none" normalizeH="0" baseline="0" dirty="0">
                <a:ln>
                  <a:noFill/>
                </a:ln>
                <a:solidFill>
                  <a:schemeClr val="tx1"/>
                </a:solidFill>
                <a:effectLst/>
                <a:latin typeface="Arial" panose="020B0604020202020204" pitchFamily="34" charset="0"/>
              </a:rPr>
              <a:t>Base pairs are </a:t>
            </a:r>
            <a:r>
              <a:rPr kumimoji="0" lang="fr-FR" altLang="fr-FR" sz="1600" b="1" i="0" u="none" strike="noStrike" cap="none" normalizeH="0" baseline="0" dirty="0" err="1">
                <a:ln>
                  <a:noFill/>
                </a:ln>
                <a:solidFill>
                  <a:schemeClr val="tx1"/>
                </a:solidFill>
                <a:effectLst/>
                <a:latin typeface="Arial" panose="020B0604020202020204" pitchFamily="34" charset="0"/>
              </a:rPr>
              <a:t>perpendicular</a:t>
            </a:r>
            <a:r>
              <a:rPr kumimoji="0" lang="fr-FR" altLang="fr-FR" sz="1600" b="1" i="0" u="none" strike="noStrike" cap="none" normalizeH="0" baseline="0" dirty="0">
                <a:ln>
                  <a:noFill/>
                </a:ln>
                <a:solidFill>
                  <a:schemeClr val="tx1"/>
                </a:solidFill>
                <a:effectLst/>
                <a:latin typeface="Arial" panose="020B0604020202020204" pitchFamily="34" charset="0"/>
              </a:rPr>
              <a:t> to the </a:t>
            </a:r>
            <a:r>
              <a:rPr kumimoji="0" lang="fr-FR" altLang="fr-FR" sz="1600" b="1" i="0" u="none" strike="noStrike" cap="none" normalizeH="0" baseline="0" dirty="0" err="1">
                <a:ln>
                  <a:noFill/>
                </a:ln>
                <a:solidFill>
                  <a:schemeClr val="tx1"/>
                </a:solidFill>
                <a:effectLst/>
                <a:latin typeface="Arial" panose="020B0604020202020204" pitchFamily="34" charset="0"/>
              </a:rPr>
              <a:t>helix</a:t>
            </a:r>
            <a:r>
              <a:rPr kumimoji="0" lang="fr-FR" altLang="fr-FR" sz="1600" b="1" i="0" u="none" strike="noStrike" cap="none" normalizeH="0" baseline="0" dirty="0">
                <a:ln>
                  <a:noFill/>
                </a:ln>
                <a:solidFill>
                  <a:schemeClr val="tx1"/>
                </a:solidFill>
                <a:effectLst/>
                <a:latin typeface="Arial" panose="020B0604020202020204" pitchFamily="34" charset="0"/>
              </a:rPr>
              <a:t> axis</a:t>
            </a:r>
            <a:endParaRPr kumimoji="0" lang="fr-FR" altLang="fr-FR" sz="16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fr-FR" sz="1600" b="0" i="0" u="none" strike="noStrike" cap="none" normalizeH="0" baseline="0" dirty="0" err="1">
                <a:ln>
                  <a:noFill/>
                </a:ln>
                <a:solidFill>
                  <a:schemeClr val="tx1"/>
                </a:solidFill>
                <a:effectLst/>
                <a:latin typeface="Arial" panose="020B0604020202020204" pitchFamily="34" charset="0"/>
              </a:rPr>
              <a:t>Strands</a:t>
            </a:r>
            <a:r>
              <a:rPr kumimoji="0" lang="fr-FR" altLang="fr-FR" sz="1600" b="0" i="0" u="none" strike="noStrike" cap="none" normalizeH="0" baseline="0" dirty="0">
                <a:ln>
                  <a:noFill/>
                </a:ln>
                <a:solidFill>
                  <a:schemeClr val="tx1"/>
                </a:solidFill>
                <a:effectLst/>
                <a:latin typeface="Arial" panose="020B0604020202020204" pitchFamily="34" charset="0"/>
              </a:rPr>
              <a:t> are </a:t>
            </a:r>
            <a:r>
              <a:rPr kumimoji="0" lang="fr-FR" altLang="fr-FR" sz="1600" b="0" i="0" u="none" strike="noStrike" cap="none" normalizeH="0" baseline="0" dirty="0" err="1">
                <a:ln>
                  <a:noFill/>
                </a:ln>
                <a:solidFill>
                  <a:schemeClr val="tx1"/>
                </a:solidFill>
                <a:effectLst/>
                <a:latin typeface="Arial" panose="020B0604020202020204" pitchFamily="34" charset="0"/>
              </a:rPr>
              <a:t>held</a:t>
            </a:r>
            <a:r>
              <a:rPr kumimoji="0" lang="fr-FR" altLang="fr-FR" sz="1600" b="0" i="0" u="none" strike="noStrike" cap="none" normalizeH="0" baseline="0" dirty="0">
                <a:ln>
                  <a:noFill/>
                </a:ln>
                <a:solidFill>
                  <a:schemeClr val="tx1"/>
                </a:solidFill>
                <a:effectLst/>
                <a:latin typeface="Arial" panose="020B0604020202020204" pitchFamily="34" charset="0"/>
              </a:rPr>
              <a:t> </a:t>
            </a:r>
            <a:r>
              <a:rPr kumimoji="0" lang="fr-FR" altLang="fr-FR" sz="1600" b="0" i="0" u="none" strike="noStrike" cap="none" normalizeH="0" baseline="0" dirty="0" err="1">
                <a:ln>
                  <a:noFill/>
                </a:ln>
                <a:solidFill>
                  <a:schemeClr val="tx1"/>
                </a:solidFill>
                <a:effectLst/>
                <a:latin typeface="Arial" panose="020B0604020202020204" pitchFamily="34" charset="0"/>
              </a:rPr>
              <a:t>together</a:t>
            </a:r>
            <a:r>
              <a:rPr kumimoji="0" lang="fr-FR" altLang="fr-FR" sz="1600" b="0" i="0" u="none" strike="noStrike" cap="none" normalizeH="0" baseline="0" dirty="0">
                <a:ln>
                  <a:noFill/>
                </a:ln>
                <a:solidFill>
                  <a:schemeClr val="tx1"/>
                </a:solidFill>
                <a:effectLst/>
                <a:latin typeface="Arial" panose="020B0604020202020204" pitchFamily="34" charset="0"/>
              </a:rPr>
              <a:t> by </a:t>
            </a:r>
            <a:r>
              <a:rPr kumimoji="0" lang="fr-FR" altLang="fr-FR" sz="1600" b="1" i="0" u="none" strike="noStrike" cap="none" normalizeH="0" baseline="0" dirty="0" err="1">
                <a:ln>
                  <a:noFill/>
                </a:ln>
                <a:solidFill>
                  <a:schemeClr val="tx1"/>
                </a:solidFill>
                <a:effectLst/>
                <a:latin typeface="Arial" panose="020B0604020202020204" pitchFamily="34" charset="0"/>
              </a:rPr>
              <a:t>hydrogen</a:t>
            </a:r>
            <a:r>
              <a:rPr kumimoji="0" lang="fr-FR" altLang="fr-FR" sz="1600" b="1" i="0" u="none" strike="noStrike" cap="none" normalizeH="0" baseline="0" dirty="0">
                <a:ln>
                  <a:noFill/>
                </a:ln>
                <a:solidFill>
                  <a:schemeClr val="tx1"/>
                </a:solidFill>
                <a:effectLst/>
                <a:latin typeface="Arial" panose="020B0604020202020204" pitchFamily="34" charset="0"/>
              </a:rPr>
              <a:t> bonds</a:t>
            </a:r>
            <a:endParaRPr kumimoji="0" lang="fr-FR" altLang="fr-FR" sz="16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fr-FR" sz="1600" b="0" i="0" u="none" strike="noStrike" cap="none" normalizeH="0" baseline="0" dirty="0" err="1">
                <a:ln>
                  <a:noFill/>
                </a:ln>
                <a:solidFill>
                  <a:schemeClr val="tx1"/>
                </a:solidFill>
                <a:effectLst/>
                <a:latin typeface="Arial" panose="020B0604020202020204" pitchFamily="34" charset="0"/>
              </a:rPr>
              <a:t>Only</a:t>
            </a:r>
            <a:r>
              <a:rPr kumimoji="0" lang="fr-FR" altLang="fr-FR" sz="1600" b="0" i="0" u="none" strike="noStrike" cap="none" normalizeH="0" baseline="0" dirty="0">
                <a:ln>
                  <a:noFill/>
                </a:ln>
                <a:solidFill>
                  <a:schemeClr val="tx1"/>
                </a:solidFill>
                <a:effectLst/>
                <a:latin typeface="Arial" panose="020B0604020202020204" pitchFamily="34" charset="0"/>
              </a:rPr>
              <a:t> a </a:t>
            </a:r>
            <a:r>
              <a:rPr kumimoji="0" lang="fr-FR" altLang="fr-FR" sz="1600" b="1" i="0" u="none" strike="noStrike" cap="none" normalizeH="0" baseline="0" dirty="0">
                <a:ln>
                  <a:noFill/>
                </a:ln>
                <a:solidFill>
                  <a:schemeClr val="tx1"/>
                </a:solidFill>
                <a:effectLst/>
                <a:latin typeface="Arial" panose="020B0604020202020204" pitchFamily="34" charset="0"/>
              </a:rPr>
              <a:t>minor groove</a:t>
            </a:r>
            <a:r>
              <a:rPr kumimoji="0" lang="fr-FR" altLang="fr-FR" sz="1600" b="0" i="0" u="none" strike="noStrike" cap="none" normalizeH="0" baseline="0" dirty="0">
                <a:ln>
                  <a:noFill/>
                </a:ln>
                <a:solidFill>
                  <a:schemeClr val="tx1"/>
                </a:solidFill>
                <a:effectLst/>
                <a:latin typeface="Arial" panose="020B0604020202020204" pitchFamily="34" charset="0"/>
              </a:rPr>
              <a:t> </a:t>
            </a:r>
            <a:r>
              <a:rPr kumimoji="0" lang="fr-FR" altLang="fr-FR" sz="1600" b="0" i="0" u="none" strike="noStrike" cap="none" normalizeH="0" baseline="0" dirty="0" err="1">
                <a:ln>
                  <a:noFill/>
                </a:ln>
                <a:solidFill>
                  <a:schemeClr val="tx1"/>
                </a:solidFill>
                <a:effectLst/>
                <a:latin typeface="Arial" panose="020B0604020202020204" pitchFamily="34" charset="0"/>
              </a:rPr>
              <a:t>is</a:t>
            </a:r>
            <a:r>
              <a:rPr kumimoji="0" lang="fr-FR" altLang="fr-FR" sz="1600" b="0" i="0" u="none" strike="noStrike" cap="none" normalizeH="0" baseline="0" dirty="0">
                <a:ln>
                  <a:noFill/>
                </a:ln>
                <a:solidFill>
                  <a:schemeClr val="tx1"/>
                </a:solidFill>
                <a:effectLst/>
                <a:latin typeface="Arial" panose="020B0604020202020204" pitchFamily="34" charset="0"/>
              </a:rPr>
              <a:t> </a:t>
            </a:r>
            <a:r>
              <a:rPr kumimoji="0" lang="fr-FR" altLang="fr-FR" sz="1600" b="0" i="0" u="none" strike="noStrike" cap="none" normalizeH="0" baseline="0" dirty="0" err="1">
                <a:ln>
                  <a:noFill/>
                </a:ln>
                <a:solidFill>
                  <a:schemeClr val="tx1"/>
                </a:solidFill>
                <a:effectLst/>
                <a:latin typeface="Arial" panose="020B0604020202020204" pitchFamily="34" charset="0"/>
              </a:rPr>
              <a:t>present</a:t>
            </a:r>
            <a:r>
              <a:rPr kumimoji="0" lang="fr-FR" altLang="fr-FR" sz="1600" b="0" i="0" u="none" strike="noStrike" cap="none" normalizeH="0" baseline="0" dirty="0">
                <a:ln>
                  <a:noFill/>
                </a:ln>
                <a:solidFill>
                  <a:schemeClr val="tx1"/>
                </a:solidFill>
                <a:effectLst/>
                <a:latin typeface="Arial" panose="020B0604020202020204" pitchFamily="34" charset="0"/>
              </a:rPr>
              <a:t>, </a:t>
            </a:r>
            <a:r>
              <a:rPr kumimoji="0" lang="fr-FR" altLang="fr-FR" sz="1600" b="0" i="0" u="none" strike="noStrike" cap="none" normalizeH="0" baseline="0" dirty="0" err="1">
                <a:ln>
                  <a:noFill/>
                </a:ln>
                <a:solidFill>
                  <a:schemeClr val="tx1"/>
                </a:solidFill>
                <a:effectLst/>
                <a:latin typeface="Arial" panose="020B0604020202020204" pitchFamily="34" charset="0"/>
              </a:rPr>
              <a:t>which</a:t>
            </a:r>
            <a:r>
              <a:rPr kumimoji="0" lang="fr-FR" altLang="fr-FR" sz="1600" b="0" i="0" u="none" strike="noStrike" cap="none" normalizeH="0" baseline="0" dirty="0">
                <a:ln>
                  <a:noFill/>
                </a:ln>
                <a:solidFill>
                  <a:schemeClr val="tx1"/>
                </a:solidFill>
                <a:effectLst/>
                <a:latin typeface="Arial" panose="020B0604020202020204" pitchFamily="34" charset="0"/>
              </a:rPr>
              <a:t> </a:t>
            </a:r>
            <a:r>
              <a:rPr kumimoji="0" lang="fr-FR" altLang="fr-FR" sz="1600" b="0" i="0" u="none" strike="noStrike" cap="none" normalizeH="0" baseline="0" dirty="0" err="1">
                <a:ln>
                  <a:noFill/>
                </a:ln>
                <a:solidFill>
                  <a:schemeClr val="tx1"/>
                </a:solidFill>
                <a:effectLst/>
                <a:latin typeface="Arial" panose="020B0604020202020204" pitchFamily="34" charset="0"/>
              </a:rPr>
              <a:t>is</a:t>
            </a:r>
            <a:r>
              <a:rPr kumimoji="0" lang="fr-FR" altLang="fr-FR" sz="1600" b="0" i="0" u="none" strike="noStrike" cap="none" normalizeH="0" baseline="0" dirty="0">
                <a:ln>
                  <a:noFill/>
                </a:ln>
                <a:solidFill>
                  <a:schemeClr val="tx1"/>
                </a:solidFill>
                <a:effectLst/>
                <a:latin typeface="Arial" panose="020B0604020202020204" pitchFamily="34" charset="0"/>
              </a:rPr>
              <a:t> </a:t>
            </a:r>
            <a:r>
              <a:rPr kumimoji="0" lang="fr-FR" altLang="fr-FR" sz="1600" b="0" i="0" u="none" strike="noStrike" cap="none" normalizeH="0" baseline="0" dirty="0" err="1">
                <a:ln>
                  <a:noFill/>
                </a:ln>
                <a:solidFill>
                  <a:schemeClr val="tx1"/>
                </a:solidFill>
                <a:effectLst/>
                <a:latin typeface="Arial" panose="020B0604020202020204" pitchFamily="34" charset="0"/>
              </a:rPr>
              <a:t>deep</a:t>
            </a:r>
            <a:r>
              <a:rPr kumimoji="0" lang="fr-FR" altLang="fr-FR" sz="1600" b="0" i="0" u="none" strike="noStrike" cap="none" normalizeH="0" baseline="0" dirty="0">
                <a:ln>
                  <a:noFill/>
                </a:ln>
                <a:solidFill>
                  <a:schemeClr val="tx1"/>
                </a:solidFill>
                <a:effectLst/>
                <a:latin typeface="Arial" panose="020B0604020202020204" pitchFamily="34" charset="0"/>
              </a:rPr>
              <a:t> and </a:t>
            </a:r>
            <a:r>
              <a:rPr kumimoji="0" lang="fr-FR" altLang="fr-FR" sz="1600" b="0" i="0" u="none" strike="noStrike" cap="none" normalizeH="0" baseline="0" dirty="0" err="1">
                <a:ln>
                  <a:noFill/>
                </a:ln>
                <a:solidFill>
                  <a:schemeClr val="tx1"/>
                </a:solidFill>
                <a:effectLst/>
                <a:latin typeface="Arial" panose="020B0604020202020204" pitchFamily="34" charset="0"/>
              </a:rPr>
              <a:t>narrow</a:t>
            </a:r>
            <a:r>
              <a:rPr kumimoji="0" lang="fr-FR" altLang="fr-FR" sz="1600" b="0" i="0" u="none" strike="noStrike" cap="none" normalizeH="0" baseline="0" dirty="0">
                <a:ln>
                  <a:noFill/>
                </a:ln>
                <a:solidFill>
                  <a:schemeClr val="tx1"/>
                </a:solidFill>
                <a:effectLst/>
                <a:latin typeface="Arial" panose="020B0604020202020204" pitchFamily="34" charset="0"/>
              </a:rPr>
              <a:t>; the major groove </a:t>
            </a:r>
            <a:r>
              <a:rPr kumimoji="0" lang="fr-FR" altLang="fr-FR" sz="1600" b="0" i="0" u="none" strike="noStrike" cap="none" normalizeH="0" baseline="0" dirty="0" err="1">
                <a:ln>
                  <a:noFill/>
                </a:ln>
                <a:solidFill>
                  <a:schemeClr val="tx1"/>
                </a:solidFill>
                <a:effectLst/>
                <a:latin typeface="Arial" panose="020B0604020202020204" pitchFamily="34" charset="0"/>
              </a:rPr>
              <a:t>is</a:t>
            </a:r>
            <a:r>
              <a:rPr kumimoji="0" lang="fr-FR" altLang="fr-FR" sz="1600" b="0" i="0" u="none" strike="noStrike" cap="none" normalizeH="0" baseline="0" dirty="0">
                <a:ln>
                  <a:noFill/>
                </a:ln>
                <a:solidFill>
                  <a:schemeClr val="tx1"/>
                </a:solidFill>
                <a:effectLst/>
                <a:latin typeface="Arial" panose="020B0604020202020204" pitchFamily="34" charset="0"/>
              </a:rPr>
              <a:t> not </a:t>
            </a:r>
            <a:r>
              <a:rPr kumimoji="0" lang="fr-FR" altLang="fr-FR" sz="1600" b="0" i="0" u="none" strike="noStrike" cap="none" normalizeH="0" baseline="0" dirty="0" err="1">
                <a:ln>
                  <a:noFill/>
                </a:ln>
                <a:solidFill>
                  <a:schemeClr val="tx1"/>
                </a:solidFill>
                <a:effectLst/>
                <a:latin typeface="Arial" panose="020B0604020202020204" pitchFamily="34" charset="0"/>
              </a:rPr>
              <a:t>clearly</a:t>
            </a:r>
            <a:r>
              <a:rPr kumimoji="0" lang="fr-FR" altLang="fr-FR" sz="1600" b="0" i="0" u="none" strike="noStrike" cap="none" normalizeH="0" baseline="0" dirty="0">
                <a:ln>
                  <a:noFill/>
                </a:ln>
                <a:solidFill>
                  <a:schemeClr val="tx1"/>
                </a:solidFill>
                <a:effectLst/>
                <a:latin typeface="Arial" panose="020B0604020202020204" pitchFamily="34" charset="0"/>
              </a:rPr>
              <a:t> </a:t>
            </a:r>
            <a:r>
              <a:rPr kumimoji="0" lang="fr-FR" altLang="fr-FR" sz="1600" b="0" i="0" u="none" strike="noStrike" cap="none" normalizeH="0" baseline="0" dirty="0" err="1">
                <a:ln>
                  <a:noFill/>
                </a:ln>
                <a:solidFill>
                  <a:schemeClr val="tx1"/>
                </a:solidFill>
                <a:effectLst/>
                <a:latin typeface="Arial" panose="020B0604020202020204" pitchFamily="34" charset="0"/>
              </a:rPr>
              <a:t>distinguishable</a:t>
            </a:r>
            <a:endParaRPr kumimoji="0" lang="fr-FR" altLang="fr-FR" sz="16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panose="020B0604020202020204" pitchFamily="34" charset="0"/>
              </a:rPr>
              <a:t>Z-DNA </a:t>
            </a:r>
            <a:r>
              <a:rPr kumimoji="0" lang="fr-FR" altLang="fr-FR" sz="1600" b="0" i="0" u="none" strike="noStrike" cap="none" normalizeH="0" baseline="0" dirty="0" err="1">
                <a:ln>
                  <a:noFill/>
                </a:ln>
                <a:solidFill>
                  <a:schemeClr val="tx1"/>
                </a:solidFill>
                <a:effectLst/>
                <a:latin typeface="Arial" panose="020B0604020202020204" pitchFamily="34" charset="0"/>
              </a:rPr>
              <a:t>is</a:t>
            </a:r>
            <a:r>
              <a:rPr kumimoji="0" lang="fr-FR" altLang="fr-FR" sz="1600" b="0" i="0" u="none" strike="noStrike" cap="none" normalizeH="0" baseline="0" dirty="0">
                <a:ln>
                  <a:noFill/>
                </a:ln>
                <a:solidFill>
                  <a:schemeClr val="tx1"/>
                </a:solidFill>
                <a:effectLst/>
                <a:latin typeface="Arial" panose="020B0604020202020204" pitchFamily="34" charset="0"/>
              </a:rPr>
              <a:t> </a:t>
            </a:r>
            <a:r>
              <a:rPr kumimoji="0" lang="fr-FR" altLang="fr-FR" sz="1600" b="0" i="0" u="none" strike="noStrike" cap="none" normalizeH="0" baseline="0" dirty="0" err="1">
                <a:ln>
                  <a:noFill/>
                </a:ln>
                <a:solidFill>
                  <a:schemeClr val="tx1"/>
                </a:solidFill>
                <a:effectLst/>
                <a:latin typeface="Arial" panose="020B0604020202020204" pitchFamily="34" charset="0"/>
              </a:rPr>
              <a:t>relatively</a:t>
            </a:r>
            <a:r>
              <a:rPr kumimoji="0" lang="fr-FR" altLang="fr-FR" sz="1600" b="0" i="0" u="none" strike="noStrike" cap="none" normalizeH="0" baseline="0" dirty="0">
                <a:ln>
                  <a:noFill/>
                </a:ln>
                <a:solidFill>
                  <a:schemeClr val="tx1"/>
                </a:solidFill>
                <a:effectLst/>
                <a:latin typeface="Arial" panose="020B0604020202020204" pitchFamily="34" charset="0"/>
              </a:rPr>
              <a:t> </a:t>
            </a:r>
            <a:r>
              <a:rPr kumimoji="0" lang="fr-FR" altLang="fr-FR" sz="1600" b="1" i="0" u="none" strike="noStrike" cap="none" normalizeH="0" baseline="0" dirty="0" err="1">
                <a:ln>
                  <a:noFill/>
                </a:ln>
                <a:solidFill>
                  <a:schemeClr val="tx1"/>
                </a:solidFill>
                <a:effectLst/>
                <a:latin typeface="Arial" panose="020B0604020202020204" pitchFamily="34" charset="0"/>
              </a:rPr>
              <a:t>unstable</a:t>
            </a:r>
            <a:r>
              <a:rPr kumimoji="0" lang="fr-FR" altLang="fr-FR" sz="1600" b="0" i="0" u="none" strike="noStrike" cap="none" normalizeH="0" baseline="0" dirty="0">
                <a:ln>
                  <a:noFill/>
                </a:ln>
                <a:solidFill>
                  <a:schemeClr val="tx1"/>
                </a:solidFill>
                <a:effectLst/>
                <a:latin typeface="Arial" panose="020B0604020202020204" pitchFamily="34" charset="0"/>
              </a:rPr>
              <a:t> and </a:t>
            </a:r>
            <a:r>
              <a:rPr kumimoji="0" lang="fr-FR" altLang="fr-FR" sz="1600" b="0" i="0" u="none" strike="noStrike" cap="none" normalizeH="0" baseline="0" dirty="0" err="1">
                <a:ln>
                  <a:noFill/>
                </a:ln>
                <a:solidFill>
                  <a:schemeClr val="tx1"/>
                </a:solidFill>
                <a:effectLst/>
                <a:latin typeface="Arial" panose="020B0604020202020204" pitchFamily="34" charset="0"/>
              </a:rPr>
              <a:t>difficult</a:t>
            </a:r>
            <a:r>
              <a:rPr kumimoji="0" lang="fr-FR" altLang="fr-FR" sz="1600" b="0" i="0" u="none" strike="noStrike" cap="none" normalizeH="0" baseline="0" dirty="0">
                <a:ln>
                  <a:noFill/>
                </a:ln>
                <a:solidFill>
                  <a:schemeClr val="tx1"/>
                </a:solidFill>
                <a:effectLst/>
                <a:latin typeface="Arial" panose="020B0604020202020204" pitchFamily="34" charset="0"/>
              </a:rPr>
              <a:t> to observe. </a:t>
            </a:r>
            <a:r>
              <a:rPr kumimoji="0" lang="fr-FR" altLang="fr-FR" sz="1600" b="0" i="0" u="none" strike="noStrike" cap="none" normalizeH="0" baseline="0" dirty="0" err="1">
                <a:ln>
                  <a:noFill/>
                </a:ln>
                <a:solidFill>
                  <a:schemeClr val="tx1"/>
                </a:solidFill>
                <a:effectLst/>
                <a:latin typeface="Arial" panose="020B0604020202020204" pitchFamily="34" charset="0"/>
              </a:rPr>
              <a:t>Its</a:t>
            </a:r>
            <a:r>
              <a:rPr kumimoji="0" lang="fr-FR" altLang="fr-FR" sz="1600" b="0" i="0" u="none" strike="noStrike" cap="none" normalizeH="0" baseline="0" dirty="0">
                <a:ln>
                  <a:noFill/>
                </a:ln>
                <a:solidFill>
                  <a:schemeClr val="tx1"/>
                </a:solidFill>
                <a:effectLst/>
                <a:latin typeface="Arial" panose="020B0604020202020204" pitchFamily="34" charset="0"/>
              </a:rPr>
              <a:t> formation </a:t>
            </a:r>
            <a:r>
              <a:rPr kumimoji="0" lang="fr-FR" altLang="fr-FR" sz="1600" b="0" i="0" u="none" strike="noStrike" cap="none" normalizeH="0" baseline="0" dirty="0" err="1">
                <a:ln>
                  <a:noFill/>
                </a:ln>
                <a:solidFill>
                  <a:schemeClr val="tx1"/>
                </a:solidFill>
                <a:effectLst/>
                <a:latin typeface="Arial" panose="020B0604020202020204" pitchFamily="34" charset="0"/>
              </a:rPr>
              <a:t>is</a:t>
            </a:r>
            <a:r>
              <a:rPr kumimoji="0" lang="fr-FR" altLang="fr-FR" sz="1600" b="0" i="0" u="none" strike="noStrike" cap="none" normalizeH="0" baseline="0" dirty="0">
                <a:ln>
                  <a:noFill/>
                </a:ln>
                <a:solidFill>
                  <a:schemeClr val="tx1"/>
                </a:solidFill>
                <a:effectLst/>
                <a:latin typeface="Arial" panose="020B0604020202020204" pitchFamily="34" charset="0"/>
              </a:rPr>
              <a:t> </a:t>
            </a:r>
            <a:r>
              <a:rPr kumimoji="0" lang="fr-FR" altLang="fr-FR" sz="1600" b="1" i="0" u="none" strike="noStrike" cap="none" normalizeH="0" baseline="0" dirty="0" err="1">
                <a:ln>
                  <a:noFill/>
                </a:ln>
                <a:solidFill>
                  <a:schemeClr val="tx1"/>
                </a:solidFill>
                <a:effectLst/>
                <a:latin typeface="Arial" panose="020B0604020202020204" pitchFamily="34" charset="0"/>
              </a:rPr>
              <a:t>sequence-dependent</a:t>
            </a:r>
            <a:r>
              <a:rPr kumimoji="0" lang="fr-FR" altLang="fr-FR" sz="1600" b="0" i="0" u="none" strike="noStrike" cap="none" normalizeH="0" baseline="0" dirty="0">
                <a:ln>
                  <a:noFill/>
                </a:ln>
                <a:solidFill>
                  <a:schemeClr val="tx1"/>
                </a:solidFill>
                <a:effectLst/>
                <a:latin typeface="Arial" panose="020B0604020202020204" pitchFamily="34" charset="0"/>
              </a:rPr>
              <a:t>, </a:t>
            </a:r>
            <a:r>
              <a:rPr kumimoji="0" lang="fr-FR" altLang="fr-FR" sz="1600" b="0" i="0" u="none" strike="noStrike" cap="none" normalizeH="0" baseline="0" dirty="0" err="1">
                <a:ln>
                  <a:noFill/>
                </a:ln>
                <a:solidFill>
                  <a:schemeClr val="tx1"/>
                </a:solidFill>
                <a:effectLst/>
                <a:latin typeface="Arial" panose="020B0604020202020204" pitchFamily="34" charset="0"/>
              </a:rPr>
              <a:t>especially</a:t>
            </a:r>
            <a:r>
              <a:rPr kumimoji="0" lang="fr-FR" altLang="fr-FR" sz="1600" b="0" i="0" u="none" strike="noStrike" cap="none" normalizeH="0" baseline="0" dirty="0">
                <a:ln>
                  <a:noFill/>
                </a:ln>
                <a:solidFill>
                  <a:schemeClr val="tx1"/>
                </a:solidFill>
                <a:effectLst/>
                <a:latin typeface="Arial" panose="020B0604020202020204" pitchFamily="34" charset="0"/>
              </a:rPr>
              <a:t> in </a:t>
            </a:r>
            <a:r>
              <a:rPr kumimoji="0" lang="fr-FR" altLang="fr-FR" sz="1600" b="0" i="0" u="none" strike="noStrike" cap="none" normalizeH="0" baseline="0" dirty="0" err="1">
                <a:ln>
                  <a:noFill/>
                </a:ln>
                <a:solidFill>
                  <a:schemeClr val="tx1"/>
                </a:solidFill>
                <a:effectLst/>
                <a:latin typeface="Arial" panose="020B0604020202020204" pitchFamily="34" charset="0"/>
              </a:rPr>
              <a:t>alternating</a:t>
            </a:r>
            <a:r>
              <a:rPr kumimoji="0" lang="fr-FR" altLang="fr-FR" sz="1600" b="0" i="0" u="none" strike="noStrike" cap="none" normalizeH="0" baseline="0" dirty="0">
                <a:ln>
                  <a:noFill/>
                </a:ln>
                <a:solidFill>
                  <a:schemeClr val="tx1"/>
                </a:solidFill>
                <a:effectLst/>
                <a:latin typeface="Arial" panose="020B0604020202020204" pitchFamily="34" charset="0"/>
              </a:rPr>
              <a:t> purine–pyrimidine </a:t>
            </a:r>
            <a:r>
              <a:rPr kumimoji="0" lang="fr-FR" altLang="fr-FR" sz="1600" b="0" i="0" u="none" strike="noStrike" cap="none" normalizeH="0" baseline="0" dirty="0" err="1">
                <a:ln>
                  <a:noFill/>
                </a:ln>
                <a:solidFill>
                  <a:schemeClr val="tx1"/>
                </a:solidFill>
                <a:effectLst/>
                <a:latin typeface="Arial" panose="020B0604020202020204" pitchFamily="34" charset="0"/>
              </a:rPr>
              <a:t>sequences</a:t>
            </a:r>
            <a:r>
              <a:rPr kumimoji="0" lang="fr-FR" altLang="fr-FR" sz="1600" b="0" i="0" u="none" strike="noStrike" cap="none" normalizeH="0" baseline="0" dirty="0">
                <a:ln>
                  <a:noFill/>
                </a:ln>
                <a:solidFill>
                  <a:schemeClr val="tx1"/>
                </a:solidFill>
                <a:effectLst/>
                <a:latin typeface="Arial" panose="020B0604020202020204" pitchFamily="34" charset="0"/>
              </a:rPr>
              <a:t> </a:t>
            </a:r>
            <a:r>
              <a:rPr kumimoji="0" lang="fr-FR" altLang="fr-FR" sz="1600" b="0" i="0" u="none" strike="noStrike" cap="none" normalizeH="0" baseline="0" dirty="0" err="1">
                <a:ln>
                  <a:noFill/>
                </a:ln>
                <a:solidFill>
                  <a:schemeClr val="tx1"/>
                </a:solidFill>
                <a:effectLst/>
                <a:latin typeface="Arial" panose="020B0604020202020204" pitchFamily="34" charset="0"/>
              </a:rPr>
              <a:t>such</a:t>
            </a:r>
            <a:r>
              <a:rPr kumimoji="0" lang="fr-FR" altLang="fr-FR" sz="1600" b="0" i="0" u="none" strike="noStrike" cap="none" normalizeH="0" baseline="0" dirty="0">
                <a:ln>
                  <a:noFill/>
                </a:ln>
                <a:solidFill>
                  <a:schemeClr val="tx1"/>
                </a:solidFill>
                <a:effectLst/>
                <a:latin typeface="Arial" panose="020B0604020202020204" pitchFamily="34" charset="0"/>
              </a:rPr>
              <a:t> as GCGCGC. In </a:t>
            </a:r>
            <a:r>
              <a:rPr kumimoji="0" lang="fr-FR" altLang="fr-FR" sz="1600" b="0" i="0" u="none" strike="noStrike" cap="none" normalizeH="0" baseline="0" dirty="0" err="1">
                <a:ln>
                  <a:noFill/>
                </a:ln>
                <a:solidFill>
                  <a:schemeClr val="tx1"/>
                </a:solidFill>
                <a:effectLst/>
                <a:latin typeface="Arial" panose="020B0604020202020204" pitchFamily="34" charset="0"/>
              </a:rPr>
              <a:t>these</a:t>
            </a:r>
            <a:r>
              <a:rPr kumimoji="0" lang="fr-FR" altLang="fr-FR" sz="1600" b="0" i="0" u="none" strike="noStrike" cap="none" normalizeH="0" baseline="0" dirty="0">
                <a:ln>
                  <a:noFill/>
                </a:ln>
                <a:solidFill>
                  <a:schemeClr val="tx1"/>
                </a:solidFill>
                <a:effectLst/>
                <a:latin typeface="Arial" panose="020B0604020202020204" pitchFamily="34" charset="0"/>
              </a:rPr>
              <a:t> </a:t>
            </a:r>
            <a:r>
              <a:rPr kumimoji="0" lang="fr-FR" altLang="fr-FR" sz="1600" b="0" i="0" u="none" strike="noStrike" cap="none" normalizeH="0" baseline="0" dirty="0" err="1">
                <a:ln>
                  <a:noFill/>
                </a:ln>
                <a:solidFill>
                  <a:schemeClr val="tx1"/>
                </a:solidFill>
                <a:effectLst/>
                <a:latin typeface="Arial" panose="020B0604020202020204" pitchFamily="34" charset="0"/>
              </a:rPr>
              <a:t>sequences</a:t>
            </a:r>
            <a:r>
              <a:rPr kumimoji="0" lang="fr-FR" altLang="fr-FR" sz="1600" b="0" i="0" u="none" strike="noStrike" cap="none" normalizeH="0" baseline="0" dirty="0">
                <a:ln>
                  <a:noFill/>
                </a:ln>
                <a:solidFill>
                  <a:schemeClr val="tx1"/>
                </a:solidFill>
                <a:effectLst/>
                <a:latin typeface="Arial" panose="020B0604020202020204" pitchFamily="34" charset="0"/>
              </a:rPr>
              <a:t>, guanine and cytosine </a:t>
            </a:r>
            <a:r>
              <a:rPr kumimoji="0" lang="fr-FR" altLang="fr-FR" sz="1600" b="0" i="0" u="none" strike="noStrike" cap="none" normalizeH="0" baseline="0" dirty="0" err="1">
                <a:ln>
                  <a:noFill/>
                </a:ln>
                <a:solidFill>
                  <a:schemeClr val="tx1"/>
                </a:solidFill>
                <a:effectLst/>
                <a:latin typeface="Arial" panose="020B0604020202020204" pitchFamily="34" charset="0"/>
              </a:rPr>
              <a:t>adopt</a:t>
            </a:r>
            <a:r>
              <a:rPr kumimoji="0" lang="fr-FR" altLang="fr-FR" sz="1600" b="0" i="0" u="none" strike="noStrike" cap="none" normalizeH="0" baseline="0" dirty="0">
                <a:ln>
                  <a:noFill/>
                </a:ln>
                <a:solidFill>
                  <a:schemeClr val="tx1"/>
                </a:solidFill>
                <a:effectLst/>
                <a:latin typeface="Arial" panose="020B0604020202020204" pitchFamily="34" charset="0"/>
              </a:rPr>
              <a:t> </a:t>
            </a:r>
            <a:r>
              <a:rPr kumimoji="0" lang="fr-FR" altLang="fr-FR" sz="1600" b="0" i="0" u="none" strike="noStrike" cap="none" normalizeH="0" baseline="0" dirty="0" err="1">
                <a:ln>
                  <a:noFill/>
                </a:ln>
                <a:solidFill>
                  <a:schemeClr val="tx1"/>
                </a:solidFill>
                <a:effectLst/>
                <a:latin typeface="Arial" panose="020B0604020202020204" pitchFamily="34" charset="0"/>
              </a:rPr>
              <a:t>different</a:t>
            </a:r>
            <a:r>
              <a:rPr kumimoji="0" lang="fr-FR" altLang="fr-FR" sz="1600" b="0" i="0" u="none" strike="noStrike" cap="none" normalizeH="0" baseline="0" dirty="0">
                <a:ln>
                  <a:noFill/>
                </a:ln>
                <a:solidFill>
                  <a:schemeClr val="tx1"/>
                </a:solidFill>
                <a:effectLst/>
                <a:latin typeface="Arial" panose="020B0604020202020204" pitchFamily="34" charset="0"/>
              </a:rPr>
              <a:t> conformations, </a:t>
            </a:r>
            <a:r>
              <a:rPr kumimoji="0" lang="fr-FR" altLang="fr-FR" sz="1600" b="0" i="0" u="none" strike="noStrike" cap="none" normalizeH="0" baseline="0" dirty="0" err="1">
                <a:ln>
                  <a:noFill/>
                </a:ln>
                <a:solidFill>
                  <a:schemeClr val="tx1"/>
                </a:solidFill>
                <a:effectLst/>
                <a:latin typeface="Arial" panose="020B0604020202020204" pitchFamily="34" charset="0"/>
              </a:rPr>
              <a:t>producing</a:t>
            </a:r>
            <a:r>
              <a:rPr kumimoji="0" lang="fr-FR" altLang="fr-FR" sz="1600" b="0" i="0" u="none" strike="noStrike" cap="none" normalizeH="0" baseline="0" dirty="0">
                <a:ln>
                  <a:noFill/>
                </a:ln>
                <a:solidFill>
                  <a:schemeClr val="tx1"/>
                </a:solidFill>
                <a:effectLst/>
                <a:latin typeface="Arial" panose="020B0604020202020204" pitchFamily="34" charset="0"/>
              </a:rPr>
              <a:t> the </a:t>
            </a:r>
            <a:r>
              <a:rPr kumimoji="0" lang="fr-FR" altLang="fr-FR" sz="1600" b="0" i="0" u="none" strike="noStrike" cap="none" normalizeH="0" baseline="0" dirty="0" err="1">
                <a:ln>
                  <a:noFill/>
                </a:ln>
                <a:solidFill>
                  <a:schemeClr val="tx1"/>
                </a:solidFill>
                <a:effectLst/>
                <a:latin typeface="Arial" panose="020B0604020202020204" pitchFamily="34" charset="0"/>
              </a:rPr>
              <a:t>characteristic</a:t>
            </a:r>
            <a:r>
              <a:rPr kumimoji="0" lang="fr-FR" altLang="fr-FR" sz="1600" b="0" i="0" u="none" strike="noStrike" cap="none" normalizeH="0" baseline="0" dirty="0">
                <a:ln>
                  <a:noFill/>
                </a:ln>
                <a:solidFill>
                  <a:schemeClr val="tx1"/>
                </a:solidFill>
                <a:effectLst/>
                <a:latin typeface="Arial" panose="020B0604020202020204" pitchFamily="34" charset="0"/>
              </a:rPr>
              <a:t> zigzag pattern.</a:t>
            </a:r>
          </a:p>
        </p:txBody>
      </p:sp>
    </p:spTree>
    <p:extLst>
      <p:ext uri="{BB962C8B-B14F-4D97-AF65-F5344CB8AC3E}">
        <p14:creationId xmlns:p14="http://schemas.microsoft.com/office/powerpoint/2010/main" val="1558077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E38B04E-A7CE-ADBE-01B4-2712C40E39A0}"/>
              </a:ext>
            </a:extLst>
          </p:cNvPr>
          <p:cNvSpPr txBox="1"/>
          <p:nvPr/>
        </p:nvSpPr>
        <p:spPr>
          <a:xfrm>
            <a:off x="0" y="809923"/>
            <a:ext cx="12815888" cy="338554"/>
          </a:xfrm>
          <a:prstGeom prst="rect">
            <a:avLst/>
          </a:prstGeom>
          <a:noFill/>
        </p:spPr>
        <p:txBody>
          <a:bodyPr wrap="square">
            <a:spAutoFit/>
          </a:bodyPr>
          <a:lstStyle/>
          <a:p>
            <a:pPr algn="just"/>
            <a:r>
              <a:rPr lang="en-US" sz="1600" dirty="0"/>
              <a:t>The following table will give you an idea of major structural differences between three major forms of DNA (B-DNA, A-DNA and Z-DNA).</a:t>
            </a:r>
            <a:endParaRPr lang="fr-FR" sz="1600" dirty="0"/>
          </a:p>
        </p:txBody>
      </p:sp>
      <p:pic>
        <p:nvPicPr>
          <p:cNvPr id="4" name="Image 3">
            <a:extLst>
              <a:ext uri="{FF2B5EF4-FFF2-40B4-BE49-F238E27FC236}">
                <a16:creationId xmlns:a16="http://schemas.microsoft.com/office/drawing/2014/main" id="{23D68C96-53A1-635B-6361-160B84F936F9}"/>
              </a:ext>
            </a:extLst>
          </p:cNvPr>
          <p:cNvPicPr>
            <a:picLocks noChangeAspect="1"/>
          </p:cNvPicPr>
          <p:nvPr/>
        </p:nvPicPr>
        <p:blipFill>
          <a:blip r:embed="rId2"/>
          <a:stretch>
            <a:fillRect/>
          </a:stretch>
        </p:blipFill>
        <p:spPr>
          <a:xfrm>
            <a:off x="250723" y="1428749"/>
            <a:ext cx="11429999" cy="5178527"/>
          </a:xfrm>
          <a:prstGeom prst="rect">
            <a:avLst/>
          </a:prstGeom>
        </p:spPr>
      </p:pic>
    </p:spTree>
    <p:extLst>
      <p:ext uri="{BB962C8B-B14F-4D97-AF65-F5344CB8AC3E}">
        <p14:creationId xmlns:p14="http://schemas.microsoft.com/office/powerpoint/2010/main" val="172227785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TotalTime>
  <Words>3272</Words>
  <Application>Microsoft Office PowerPoint</Application>
  <PresentationFormat>Grand écran</PresentationFormat>
  <Paragraphs>185</Paragraphs>
  <Slides>21</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21</vt:i4>
      </vt:variant>
    </vt:vector>
  </HeadingPairs>
  <TitlesOfParts>
    <vt:vector size="31" baseType="lpstr">
      <vt:lpstr>acumin-pro</vt:lpstr>
      <vt:lpstr>Arial</vt:lpstr>
      <vt:lpstr>Calibri</vt:lpstr>
      <vt:lpstr>Calibri Light</vt:lpstr>
      <vt:lpstr>Nunito Sans</vt:lpstr>
      <vt:lpstr>open-sans</vt:lpstr>
      <vt:lpstr>Rubik</vt:lpstr>
      <vt:lpstr>Symbol</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ACER</dc:creator>
  <cp:lastModifiedBy>ACER</cp:lastModifiedBy>
  <cp:revision>7</cp:revision>
  <dcterms:created xsi:type="dcterms:W3CDTF">2026-02-21T00:39:26Z</dcterms:created>
  <dcterms:modified xsi:type="dcterms:W3CDTF">2026-04-11T21:58:17Z</dcterms:modified>
</cp:coreProperties>
</file>