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87" d="100"/>
          <a:sy n="87" d="100"/>
        </p:scale>
        <p:origin x="-11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DD01-B965-4495-8A35-B34F05FCAC24}" type="datetimeFigureOut">
              <a:rPr lang="fr-FR" smtClean="0"/>
              <a:t>29/10/2025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CFDD-EF72-4540-81D9-B83F42DC88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9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CFDD-EF72-4540-81D9-B83F42DC88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1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4DD005-8337-47E2-B1F4-2DB65B06A34A}" type="datetime1">
              <a:rPr lang="en-US" smtClean="0"/>
              <a:t>10/29/2025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005E8-3E9E-48E7-88A2-BD4ED6291004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99A93-C020-481C-93F3-CD7E9FBB2CC1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5C6837-A884-4855-83B0-CE8BCE4E32D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733FBF-8827-4A19-9313-B44950DFE823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AA822C-EA49-4476-8522-9274ADBDE073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40BA7F-4B55-4557-B60F-54BC740D5A2F}" type="datetime1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23CE-D1B7-40BA-9A20-733D45026EE3}" type="datetime1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226E3-9A3A-4742-9473-A1A4A7D0FA5C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190CA-3A95-4837-A04F-C0DAC6C104B3}" type="datetime1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41B3A10-39F4-4D9A-B916-0505D887E8DE}" type="datetime1">
              <a:rPr lang="en-US" smtClean="0"/>
              <a:t>10/29/2025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448" y="0"/>
            <a:ext cx="915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and Popular Republic of Algeria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47" y="2710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Higher Education and Scientific Research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afid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Boussouf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4446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Sciences &amp; Technology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15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Process Engineering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448" y="1367135"/>
            <a:ext cx="915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HSE in Industrial Installations – UED2.1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2" y="1909465"/>
            <a:ext cx="144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AD41-FAED-4480-813A-248201A9D28A}" type="datetime1">
              <a:rPr lang="en-US" smtClean="0">
                <a:solidFill>
                  <a:schemeClr val="accent1">
                    <a:lumMod val="50000"/>
                  </a:schemeClr>
                </a:solidFill>
              </a:rPr>
              <a:t>10/29/2025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0" y="1827074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INDICATORS </a:t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INDUSTRIAL SAFETY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A CASA TECHNOLOGY\Downloads\Copilot_20251029_2027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272">
            <a:off x="6324600" y="2054999"/>
            <a:ext cx="275255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CASA TECHNOLOGY\Downloads\Copilot_20251029_203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472">
            <a:off x="1066801" y="3291451"/>
            <a:ext cx="2743200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7"/>
          <a:stretch/>
        </p:blipFill>
        <p:spPr bwMode="auto">
          <a:xfrm rot="429179">
            <a:off x="3651738" y="2890256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III. Summary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90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rate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→ How often accidents </a:t>
            </a:r>
            <a:r>
              <a:rPr lang="en-US" sz="2000" dirty="0" smtClean="0"/>
              <a:t>occur.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→ How serious accidents </a:t>
            </a:r>
            <a:r>
              <a:rPr lang="en-US" sz="2000" dirty="0" smtClean="0"/>
              <a:t>are.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→ Relation to number of </a:t>
            </a:r>
            <a:r>
              <a:rPr lang="en-US" sz="2000" dirty="0" smtClean="0"/>
              <a:t>workers.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→ Key indicators for proactive </a:t>
            </a:r>
            <a:r>
              <a:rPr lang="en-US" sz="2000" dirty="0" smtClean="0"/>
              <a:t>prevention.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r>
              <a:rPr lang="en-US" sz="2000" dirty="0"/>
              <a:t> = </a:t>
            </a:r>
            <a:r>
              <a:rPr lang="en-US" sz="2000" i="1" dirty="0"/>
              <a:t>Essential tools for decision-making and continuous safety improvement</a:t>
            </a:r>
            <a:r>
              <a:rPr lang="en-US" sz="2000" i="1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IV. Next Session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685" y="776654"/>
            <a:ext cx="7186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Week </a:t>
            </a:r>
            <a:r>
              <a:rPr lang="en-US" sz="2800" b="1" dirty="0" smtClean="0"/>
              <a:t>4: Workplace Risk Analysis Methods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2788024"/>
            <a:ext cx="740664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Thank you for your attention!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331698"/>
            <a:ext cx="7406640" cy="4021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See you next class.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406640" cy="63070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7406640" cy="609600"/>
          </a:xfrm>
        </p:spPr>
        <p:txBody>
          <a:bodyPr/>
          <a:lstStyle/>
          <a:p>
            <a:r>
              <a:rPr lang="en-US" dirty="0"/>
              <a:t>By the end of this session, students will be able to</a:t>
            </a:r>
            <a:r>
              <a:rPr lang="en-US" dirty="0" smtClean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8256-A431-4D06-BBF9-FB214F4D1504}" type="datetime1">
              <a:rPr lang="en-US" smtClean="0"/>
              <a:t>10/29/2025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1676400"/>
            <a:ext cx="73914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Define and interpret the main accident indicators: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 i="1" dirty="0" smtClean="0"/>
              <a:t>Frequency rate</a:t>
            </a:r>
            <a:r>
              <a:rPr lang="en-US" sz="2000" dirty="0" smtClean="0"/>
              <a:t>,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 i="1" dirty="0" smtClean="0"/>
              <a:t>Severity rate</a:t>
            </a:r>
            <a:r>
              <a:rPr lang="en-US" sz="2000" dirty="0" smtClean="0"/>
              <a:t>,</a:t>
            </a:r>
          </a:p>
          <a:p>
            <a:pPr marL="800100" lvl="1" indent="-342900" algn="l">
              <a:buClrTx/>
              <a:buFont typeface="Wingdings" panose="05000000000000000000" pitchFamily="2" charset="2"/>
              <a:buChar char="§"/>
            </a:pPr>
            <a:r>
              <a:rPr lang="en-US" sz="2000" i="1" dirty="0" smtClean="0"/>
              <a:t>Incidence rate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Calculate those indicators using real data.</a:t>
            </a:r>
            <a:endParaRPr lang="en-US" sz="24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Explain the important of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miss </a:t>
            </a:r>
            <a:r>
              <a:rPr lang="en-US" sz="2400" dirty="0" smtClean="0"/>
              <a:t>analysis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84632" indent="-45720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Discuss how accident indicators contribute to continuous safety improvement.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6307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1. </a:t>
            </a:r>
            <a:r>
              <a:rPr lang="en-US" dirty="0" smtClean="0">
                <a:solidFill>
                  <a:srgbClr val="002060"/>
                </a:solidFill>
              </a:rPr>
              <a:t>Introduction to Accident Indicators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D005-8337-47E2-B1F4-2DB65B06A34A}" type="datetime1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697468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Industrial Accident ?</a:t>
            </a:r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1219200"/>
            <a:ext cx="7696200" cy="213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     An </a:t>
            </a:r>
            <a:r>
              <a:rPr lang="en-US" sz="2400" dirty="0"/>
              <a:t>industrial accident is an </a:t>
            </a:r>
            <a:r>
              <a:rPr lang="en-US" sz="2400" u="sng" dirty="0">
                <a:solidFill>
                  <a:srgbClr val="0070C0"/>
                </a:solidFill>
              </a:rPr>
              <a:t>unplanned and undesired event</a:t>
            </a:r>
            <a:r>
              <a:rPr lang="en-US" sz="2400" dirty="0"/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occurring in the course of work</a:t>
            </a:r>
            <a:r>
              <a:rPr lang="en-US" sz="2400" dirty="0"/>
              <a:t>, which </a:t>
            </a:r>
            <a:r>
              <a:rPr lang="en-US" sz="2400" b="1" u="sng" dirty="0">
                <a:solidFill>
                  <a:srgbClr val="FF0000"/>
                </a:solidFill>
              </a:rPr>
              <a:t>results</a:t>
            </a:r>
            <a:r>
              <a:rPr lang="en-US" sz="2400" dirty="0"/>
              <a:t> in:</a:t>
            </a:r>
          </a:p>
          <a:p>
            <a:pPr marL="370332" indent="-342900"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Injury to </a:t>
            </a:r>
            <a:r>
              <a:rPr lang="en-US" sz="2400" dirty="0" smtClean="0"/>
              <a:t>personnel,</a:t>
            </a:r>
          </a:p>
          <a:p>
            <a:pPr marL="37033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Material </a:t>
            </a:r>
            <a:r>
              <a:rPr lang="en-US" sz="2400" dirty="0"/>
              <a:t>damage, </a:t>
            </a:r>
            <a:r>
              <a:rPr lang="en-US" sz="2400" dirty="0" smtClean="0"/>
              <a:t>or</a:t>
            </a:r>
          </a:p>
          <a:p>
            <a:pPr marL="370332" indent="-342900"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Interruption </a:t>
            </a:r>
            <a:r>
              <a:rPr lang="en-US" sz="2400" dirty="0"/>
              <a:t>of production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4419600" y="4114800"/>
            <a:ext cx="4557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Example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maintenance technician receives a burn due to contact with a hot steam pipe while performing a repair — this is an </a:t>
            </a:r>
            <a:r>
              <a:rPr lang="en-US" i="1" dirty="0">
                <a:solidFill>
                  <a:srgbClr val="C00000"/>
                </a:solidFill>
              </a:rPr>
              <a:t>occupational accident</a:t>
            </a:r>
            <a:r>
              <a:rPr lang="en-US" dirty="0">
                <a:solidFill>
                  <a:srgbClr val="C00000"/>
                </a:solidFill>
              </a:rPr>
              <a:t> causing injury and lost workdays.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A CASA TECHNOLOGY\Downloads\Copilot_20251029_21284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4"/>
          <a:stretch/>
        </p:blipFill>
        <p:spPr bwMode="auto">
          <a:xfrm>
            <a:off x="1600200" y="3429001"/>
            <a:ext cx="2743200" cy="33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0"/>
            <a:ext cx="8153400" cy="63070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rgbClr val="002060"/>
                </a:solidFill>
              </a:rPr>
              <a:t>1. Introduction to Accident Indicators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97468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Accident Indicators:</a:t>
            </a:r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097578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Accident </a:t>
            </a:r>
            <a:r>
              <a:rPr lang="en-US" sz="2400" dirty="0"/>
              <a:t>indicators are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ratios </a:t>
            </a:r>
            <a:r>
              <a:rPr lang="en-US" sz="2400" dirty="0"/>
              <a:t>that express the </a:t>
            </a:r>
            <a:r>
              <a:rPr lang="en-US" sz="2400" u="sng" dirty="0">
                <a:solidFill>
                  <a:srgbClr val="00B050"/>
                </a:solidFill>
              </a:rPr>
              <a:t>occurrence</a:t>
            </a:r>
            <a:r>
              <a:rPr lang="en-US" sz="2400" dirty="0"/>
              <a:t> and </a:t>
            </a:r>
            <a:r>
              <a:rPr lang="en-US" sz="2400" u="sng" dirty="0">
                <a:solidFill>
                  <a:srgbClr val="00B050"/>
                </a:solidFill>
              </a:rPr>
              <a:t>seriousness</a:t>
            </a:r>
            <a:r>
              <a:rPr lang="en-US" sz="2400" dirty="0"/>
              <a:t> of workplace accidents over a defined period.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184030" y="5263018"/>
            <a:ext cx="7828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Plant A reports a frequency rate of 10, and Plant B reports 3, it indicates that Plant A experiences more frequent accidents per million hours worked — prompting investigation and preventive measures.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LA CASA TECHNOLOGY\Downloads\Copilot_20251029_2144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438401"/>
            <a:ext cx="4724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A) Frequency rate (Fr):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3070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Definition: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i="1" dirty="0">
                <a:solidFill>
                  <a:srgbClr val="0070C0"/>
                </a:solidFill>
              </a:rPr>
              <a:t>frequency </a:t>
            </a:r>
            <a:r>
              <a:rPr lang="en-US" sz="2400" i="1" dirty="0" smtClean="0">
                <a:solidFill>
                  <a:srgbClr val="0070C0"/>
                </a:solidFill>
              </a:rPr>
              <a:t>rate (Fr) </a:t>
            </a:r>
            <a:r>
              <a:rPr lang="en-US" sz="2400" dirty="0"/>
              <a:t>measures the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accidents with lost workdays </a:t>
            </a:r>
            <a:r>
              <a:rPr lang="en-US" sz="2400" dirty="0"/>
              <a:t>per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hours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232388" y="2819399"/>
            <a:ext cx="148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Formula: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684337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74326" y="2844225"/>
            <a:ext cx="3793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/>
              <a:t> number of accidents with lost workdays.</a:t>
            </a: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  <a:r>
              <a:rPr lang="en-US" sz="1600" dirty="0" smtClean="0"/>
              <a:t> total number of hours worked.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32388" y="3962400"/>
            <a:ext cx="7669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Interpretation</a:t>
            </a:r>
            <a:r>
              <a:rPr lang="en-US" sz="2400" b="1" u="sng" dirty="0" smtClean="0">
                <a:solidFill>
                  <a:srgbClr val="FFC000"/>
                </a:solidFill>
              </a:rPr>
              <a:t>:</a:t>
            </a:r>
            <a:r>
              <a:rPr lang="en-US" dirty="0" smtClean="0">
                <a:solidFill>
                  <a:srgbClr val="FFC000"/>
                </a:solidFill>
              </a:rPr>
              <a:t> → </a:t>
            </a:r>
            <a:r>
              <a:rPr lang="en-US" dirty="0">
                <a:solidFill>
                  <a:srgbClr val="FFC000"/>
                </a:solidFill>
              </a:rPr>
              <a:t>Indicates </a:t>
            </a: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often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accidents occur.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800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In </a:t>
            </a:r>
            <a:r>
              <a:rPr lang="en-US" sz="2400" dirty="0"/>
              <a:t>one year, 4 accidents occurred in a plant where employees worked 800,000 hours:</a:t>
            </a:r>
            <a:endParaRPr lang="fr-FR" sz="2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18859"/>
            <a:ext cx="18526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➡ Frequency rate = </a:t>
            </a:r>
            <a:r>
              <a:rPr lang="en-US" b="1" dirty="0">
                <a:solidFill>
                  <a:srgbClr val="0070C0"/>
                </a:solidFill>
              </a:rPr>
              <a:t>5 accidents per million hours worked.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66800" y="4812268"/>
            <a:ext cx="7848600" cy="16647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ounded Rectangle 22"/>
          <p:cNvSpPr/>
          <p:nvPr/>
        </p:nvSpPr>
        <p:spPr>
          <a:xfrm>
            <a:off x="2971800" y="2620704"/>
            <a:ext cx="1687268" cy="9847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B) Severity rate (</a:t>
            </a:r>
            <a:r>
              <a:rPr lang="en-US" sz="2800" b="1" dirty="0" err="1" smtClean="0">
                <a:solidFill>
                  <a:srgbClr val="002060"/>
                </a:solidFill>
              </a:rPr>
              <a:t>Sr</a:t>
            </a:r>
            <a:r>
              <a:rPr lang="en-US" sz="2800" b="1" dirty="0" smtClean="0">
                <a:solidFill>
                  <a:srgbClr val="002060"/>
                </a:solidFill>
              </a:rPr>
              <a:t>):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63070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Definition: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rgbClr val="0070C0"/>
                </a:solidFill>
              </a:rPr>
              <a:t>severity rate (</a:t>
            </a:r>
            <a:r>
              <a:rPr lang="en-US" sz="2400" i="1" dirty="0" err="1" smtClean="0">
                <a:solidFill>
                  <a:srgbClr val="0070C0"/>
                </a:solidFill>
              </a:rPr>
              <a:t>Sr</a:t>
            </a:r>
            <a:r>
              <a:rPr lang="en-US" sz="2400" i="1" dirty="0" smtClean="0">
                <a:solidFill>
                  <a:srgbClr val="0070C0"/>
                </a:solidFill>
              </a:rPr>
              <a:t>) </a:t>
            </a:r>
            <a:r>
              <a:rPr lang="en-US" sz="2400" dirty="0"/>
              <a:t>measures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number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lost due to accidents </a:t>
            </a:r>
            <a:r>
              <a:rPr lang="en-US" sz="2400" dirty="0" smtClean="0"/>
              <a:t>per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1232388" y="2819399"/>
            <a:ext cx="148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Formula: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274326" y="2844225"/>
            <a:ext cx="3053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/>
              <a:t> total number of lost workdays.</a:t>
            </a: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H:</a:t>
            </a:r>
            <a:r>
              <a:rPr lang="en-US" sz="1600" dirty="0" smtClean="0"/>
              <a:t> total number of hours worked.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232388" y="3962400"/>
            <a:ext cx="7669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Interpretation</a:t>
            </a:r>
            <a:r>
              <a:rPr lang="en-US" sz="2400" b="1" u="sng" dirty="0" smtClean="0">
                <a:solidFill>
                  <a:srgbClr val="FFC000"/>
                </a:solidFill>
              </a:rPr>
              <a:t>:</a:t>
            </a:r>
            <a:r>
              <a:rPr lang="en-US" dirty="0" smtClean="0">
                <a:solidFill>
                  <a:srgbClr val="FFC000"/>
                </a:solidFill>
              </a:rPr>
              <a:t> → </a:t>
            </a:r>
            <a:r>
              <a:rPr lang="en-US" dirty="0">
                <a:solidFill>
                  <a:srgbClr val="FFC000"/>
                </a:solidFill>
              </a:rPr>
              <a:t>Indicates </a:t>
            </a: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 </a:t>
            </a:r>
            <a:r>
              <a:rPr lang="en-US" dirty="0" smtClean="0">
                <a:solidFill>
                  <a:srgbClr val="FFC000"/>
                </a:solidFill>
              </a:rPr>
              <a:t>the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accidents </a:t>
            </a:r>
            <a:r>
              <a:rPr lang="en-US" dirty="0" smtClean="0">
                <a:solidFill>
                  <a:srgbClr val="FFC000"/>
                </a:solidFill>
              </a:rPr>
              <a:t>are.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4800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If 4 accidents caused a total of 60 lost workdays for 800,000 hours worked: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➡ Severity rate = </a:t>
            </a:r>
            <a:r>
              <a:rPr lang="en-US" b="1" dirty="0">
                <a:solidFill>
                  <a:srgbClr val="0070C0"/>
                </a:solidFill>
              </a:rPr>
              <a:t>0.075 days lost per 1000 hours worked.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4812268"/>
            <a:ext cx="7848600" cy="16647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2971800" y="2620704"/>
            <a:ext cx="1687268" cy="9847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31" y="2781299"/>
            <a:ext cx="15462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56225"/>
            <a:ext cx="2590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C) Incidence rate (</a:t>
            </a:r>
            <a:r>
              <a:rPr lang="en-US" sz="2800" b="1" dirty="0" err="1" smtClean="0">
                <a:solidFill>
                  <a:srgbClr val="002060"/>
                </a:solidFill>
              </a:rPr>
              <a:t>Ir</a:t>
            </a:r>
            <a:r>
              <a:rPr lang="en-US" sz="2800" b="1" dirty="0" smtClean="0">
                <a:solidFill>
                  <a:srgbClr val="002060"/>
                </a:solidFill>
              </a:rPr>
              <a:t>):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63070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Definition: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i="1" dirty="0" smtClean="0">
                <a:solidFill>
                  <a:srgbClr val="0070C0"/>
                </a:solidFill>
              </a:rPr>
              <a:t>incidence rate (</a:t>
            </a:r>
            <a:r>
              <a:rPr lang="en-US" sz="2400" i="1" dirty="0" err="1" smtClean="0">
                <a:solidFill>
                  <a:srgbClr val="0070C0"/>
                </a:solidFill>
              </a:rPr>
              <a:t>Ir</a:t>
            </a:r>
            <a:r>
              <a:rPr lang="en-US" sz="2400" i="1" dirty="0" smtClean="0">
                <a:solidFill>
                  <a:srgbClr val="0070C0"/>
                </a:solidFill>
              </a:rPr>
              <a:t>) </a:t>
            </a:r>
            <a:r>
              <a:rPr lang="en-US" sz="2400" dirty="0"/>
              <a:t>measures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accidents with lost workdays </a:t>
            </a:r>
            <a:r>
              <a:rPr lang="en-US" sz="2400" dirty="0" smtClean="0"/>
              <a:t>per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thousand employees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1232388" y="2484695"/>
            <a:ext cx="148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Formula: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274326" y="2509521"/>
            <a:ext cx="296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/>
              <a:t> number of accidents.</a:t>
            </a: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  <a:r>
              <a:rPr lang="en-US" sz="1600" dirty="0" smtClean="0"/>
              <a:t> average number of employees.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143000" y="4800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Example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If a company has 4 accidents in a year and 250 employees: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➡ Incidence rate = </a:t>
            </a:r>
            <a:r>
              <a:rPr lang="en-US" b="1" dirty="0">
                <a:solidFill>
                  <a:srgbClr val="0070C0"/>
                </a:solidFill>
              </a:rPr>
              <a:t>16 accidents per 1,000 workers.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66800" y="4812268"/>
            <a:ext cx="7848600" cy="16647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unded Rectangle 20"/>
          <p:cNvSpPr/>
          <p:nvPr/>
        </p:nvSpPr>
        <p:spPr>
          <a:xfrm>
            <a:off x="2971800" y="2286000"/>
            <a:ext cx="1687268" cy="9847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3583"/>
            <a:ext cx="1562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15684"/>
            <a:ext cx="20574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3323272"/>
            <a:ext cx="784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C000"/>
                </a:solidFill>
              </a:rPr>
              <a:t>A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incidence rate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indicates that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 fraction of the workforce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has been affected by accidents — suggesting </a:t>
            </a:r>
            <a:r>
              <a:rPr lang="en-US" b="1" dirty="0">
                <a:solidFill>
                  <a:srgbClr val="FFC000"/>
                </a:solidFill>
              </a:rPr>
              <a:t>widespread exposure</a:t>
            </a:r>
            <a:r>
              <a:rPr lang="en-US" dirty="0">
                <a:solidFill>
                  <a:srgbClr val="FFC000"/>
                </a:solidFill>
              </a:rPr>
              <a:t> to hazards or insufficient preventive measures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C000"/>
                </a:solidFill>
              </a:rPr>
              <a:t>A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incidence rate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reflects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worker protection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and more effective safety management.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 CASA TECHNOLOGY\Downloads\Copilot_20251029_2216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14" y="2514600"/>
            <a:ext cx="4048932" cy="26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</a:t>
            </a:r>
            <a:r>
              <a:rPr lang="en-US" sz="2800" b="1" dirty="0" smtClean="0">
                <a:solidFill>
                  <a:srgbClr val="002060"/>
                </a:solidFill>
              </a:rPr>
              <a:t>.   Interpreting and Using Indicators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110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Compare </a:t>
            </a:r>
            <a:r>
              <a:rPr lang="en-US" sz="2400" dirty="0"/>
              <a:t>internal performance over time (monthly, yearly</a:t>
            </a:r>
            <a:r>
              <a:rPr lang="en-US" sz="24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Benchmark </a:t>
            </a:r>
            <a:r>
              <a:rPr lang="en-US" sz="2400" dirty="0"/>
              <a:t>against industry </a:t>
            </a:r>
            <a:r>
              <a:rPr lang="en-US" sz="2400" dirty="0" smtClean="0"/>
              <a:t>averages.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Identify </a:t>
            </a:r>
            <a:r>
              <a:rPr lang="en-US" sz="2400" dirty="0"/>
              <a:t>“at-risk” departments or units.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731" y="4800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en-US" sz="2400" b="1" dirty="0" smtClean="0"/>
              <a:t>:</a:t>
            </a:r>
            <a:endParaRPr lang="en-US" sz="2400" dirty="0" smtClean="0"/>
          </a:p>
          <a:p>
            <a:pPr algn="just"/>
            <a:r>
              <a:rPr lang="en-US" sz="2400" dirty="0" smtClean="0"/>
              <a:t>     A </a:t>
            </a:r>
            <a:r>
              <a:rPr lang="en-US" sz="2400" dirty="0"/>
              <a:t>plant with a frequency rate of 8, compared to the industry average of 5, indicates a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enhanced safety procedures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training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LA CASA TECHNOLOGY\Downloads\Copilot_20251029_2223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1"/>
          <a:stretch/>
        </p:blipFill>
        <p:spPr bwMode="auto">
          <a:xfrm>
            <a:off x="5694484" y="3352800"/>
            <a:ext cx="2746131" cy="31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A CASA TECHNOLOGY\Downloads\Copilot_20251029_2220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9597" r="3286" b="7079"/>
          <a:stretch/>
        </p:blipFill>
        <p:spPr bwMode="auto">
          <a:xfrm>
            <a:off x="1522534" y="3352802"/>
            <a:ext cx="2746131" cy="31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ACD0-D325-4702-A011-B6F34E5F304B}" type="datetime1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Lecturer: Dr. M.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0"/>
            <a:ext cx="7406640" cy="63070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III. Near miss reporting: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30702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/>
              <a:t>A </a:t>
            </a: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miss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is an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unplanned event that did not result in injury, illness, or damage</a:t>
            </a:r>
            <a:r>
              <a:rPr lang="en-US" sz="2400" dirty="0"/>
              <a:t>, but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the potential to do so</a:t>
            </a:r>
            <a:r>
              <a:rPr lang="en-US" sz="2400" dirty="0"/>
              <a:t> if conditions had been slightly different.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485072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🔧 </a:t>
            </a:r>
            <a:r>
              <a:rPr lang="en-US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</a:rPr>
              <a:t>worker slips on an oily floor but doesn’t fall — this should be reported to correct the hazard before an accident happens.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7300" y="2485072"/>
            <a:ext cx="4000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⚙ </a:t>
            </a:r>
            <a:r>
              <a:rPr lang="en-US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endParaRPr lang="en-US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During </a:t>
            </a:r>
            <a:r>
              <a:rPr lang="en-US" dirty="0">
                <a:solidFill>
                  <a:srgbClr val="0070C0"/>
                </a:solidFill>
              </a:rPr>
              <a:t>the transfer of a flammable solvent between two tanks, an operator notices a </a:t>
            </a:r>
            <a:r>
              <a:rPr lang="en-US" b="1" dirty="0">
                <a:solidFill>
                  <a:srgbClr val="0070C0"/>
                </a:solidFill>
              </a:rPr>
              <a:t>small static spark</a:t>
            </a:r>
            <a:r>
              <a:rPr lang="en-US" dirty="0">
                <a:solidFill>
                  <a:srgbClr val="0070C0"/>
                </a:solidFill>
              </a:rPr>
              <a:t> at the connection point but no ignition occurs.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15938</TotalTime>
  <Words>856</Words>
  <Application>Microsoft Office PowerPoint</Application>
  <PresentationFormat>On-screen Show (4:3)</PresentationFormat>
  <Paragraphs>116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Learning Outcomes</vt:lpstr>
      <vt:lpstr>1. Introduction to Accident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 Bouti .M</cp:lastModifiedBy>
  <cp:revision>102</cp:revision>
  <dcterms:created xsi:type="dcterms:W3CDTF">2006-08-16T00:00:00Z</dcterms:created>
  <dcterms:modified xsi:type="dcterms:W3CDTF">2025-10-29T21:28:51Z</dcterms:modified>
</cp:coreProperties>
</file>