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13">
  <p:sldMasterIdLst>
    <p:sldMasterId id="2147483937" r:id="rId1"/>
  </p:sldMasterIdLst>
  <p:notesMasterIdLst>
    <p:notesMasterId r:id="rId22"/>
  </p:notesMasterIdLst>
  <p:handoutMasterIdLst>
    <p:handoutMasterId r:id="rId23"/>
  </p:handoutMasterIdLst>
  <p:sldIdLst>
    <p:sldId id="486" r:id="rId2"/>
    <p:sldId id="445" r:id="rId3"/>
    <p:sldId id="446" r:id="rId4"/>
    <p:sldId id="487" r:id="rId5"/>
    <p:sldId id="489" r:id="rId6"/>
    <p:sldId id="490" r:id="rId7"/>
    <p:sldId id="491" r:id="rId8"/>
    <p:sldId id="492" r:id="rId9"/>
    <p:sldId id="493" r:id="rId10"/>
    <p:sldId id="494" r:id="rId11"/>
    <p:sldId id="495" r:id="rId12"/>
    <p:sldId id="496" r:id="rId13"/>
    <p:sldId id="497" r:id="rId14"/>
    <p:sldId id="498" r:id="rId15"/>
    <p:sldId id="504" r:id="rId16"/>
    <p:sldId id="499" r:id="rId17"/>
    <p:sldId id="501" r:id="rId18"/>
    <p:sldId id="502" r:id="rId19"/>
    <p:sldId id="503" r:id="rId20"/>
    <p:sldId id="505" r:id="rId21"/>
  </p:sldIdLst>
  <p:sldSz cx="9144000" cy="6858000" type="screen4x3"/>
  <p:notesSz cx="6858000" cy="9710738"/>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99"/>
    <a:srgbClr val="FF5050"/>
    <a:srgbClr val="E52707"/>
    <a:srgbClr val="FF3300"/>
    <a:srgbClr val="008000"/>
    <a:srgbClr val="99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846" autoAdjust="0"/>
    <p:restoredTop sz="96172" autoAdjust="0"/>
  </p:normalViewPr>
  <p:slideViewPr>
    <p:cSldViewPr>
      <p:cViewPr varScale="1">
        <p:scale>
          <a:sx n="112" d="100"/>
          <a:sy n="112" d="100"/>
        </p:scale>
        <p:origin x="1818"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1" y="0"/>
            <a:ext cx="2971800" cy="485537"/>
          </a:xfrm>
          <a:prstGeom prst="rect">
            <a:avLst/>
          </a:prstGeom>
        </p:spPr>
        <p:txBody>
          <a:bodyPr vert="horz" lIns="91440" tIns="45720" rIns="91440" bIns="45720" rtlCol="1"/>
          <a:lstStyle>
            <a:lvl1pPr algn="r">
              <a:defRPr sz="1200"/>
            </a:lvl1pPr>
          </a:lstStyle>
          <a:p>
            <a:endParaRPr lang="fr-FR"/>
          </a:p>
        </p:txBody>
      </p:sp>
      <p:sp>
        <p:nvSpPr>
          <p:cNvPr id="3" name="Espace réservé de la date 2"/>
          <p:cNvSpPr>
            <a:spLocks noGrp="1"/>
          </p:cNvSpPr>
          <p:nvPr>
            <p:ph type="dt" sz="quarter" idx="1"/>
          </p:nvPr>
        </p:nvSpPr>
        <p:spPr>
          <a:xfrm>
            <a:off x="1588" y="0"/>
            <a:ext cx="2971800" cy="485537"/>
          </a:xfrm>
          <a:prstGeom prst="rect">
            <a:avLst/>
          </a:prstGeom>
        </p:spPr>
        <p:txBody>
          <a:bodyPr vert="horz" lIns="91440" tIns="45720" rIns="91440" bIns="45720" rtlCol="1"/>
          <a:lstStyle>
            <a:lvl1pPr algn="l">
              <a:defRPr sz="1200"/>
            </a:lvl1pPr>
          </a:lstStyle>
          <a:p>
            <a:fld id="{9761452A-ED57-440E-A3BA-26D8A8543DE3}" type="datetimeFigureOut">
              <a:rPr lang="ar-DZ" smtClean="0"/>
              <a:pPr/>
              <a:t>24-06-1447</a:t>
            </a:fld>
            <a:endParaRPr lang="fr-FR"/>
          </a:p>
        </p:txBody>
      </p:sp>
      <p:sp>
        <p:nvSpPr>
          <p:cNvPr id="4" name="Espace réservé du pied de page 3"/>
          <p:cNvSpPr>
            <a:spLocks noGrp="1"/>
          </p:cNvSpPr>
          <p:nvPr>
            <p:ph type="ftr" sz="quarter" idx="2"/>
          </p:nvPr>
        </p:nvSpPr>
        <p:spPr>
          <a:xfrm>
            <a:off x="3886201" y="9223515"/>
            <a:ext cx="2971800" cy="485537"/>
          </a:xfrm>
          <a:prstGeom prst="rect">
            <a:avLst/>
          </a:prstGeom>
        </p:spPr>
        <p:txBody>
          <a:bodyPr vert="horz" lIns="91440" tIns="45720" rIns="91440" bIns="45720" rtlCol="1" anchor="b"/>
          <a:lstStyle>
            <a:lvl1pPr algn="r">
              <a:defRPr sz="1200"/>
            </a:lvl1pPr>
          </a:lstStyle>
          <a:p>
            <a:endParaRPr lang="fr-FR"/>
          </a:p>
        </p:txBody>
      </p:sp>
      <p:sp>
        <p:nvSpPr>
          <p:cNvPr id="5" name="Espace réservé du numéro de diapositive 4"/>
          <p:cNvSpPr>
            <a:spLocks noGrp="1"/>
          </p:cNvSpPr>
          <p:nvPr>
            <p:ph type="sldNum" sz="quarter" idx="3"/>
          </p:nvPr>
        </p:nvSpPr>
        <p:spPr>
          <a:xfrm>
            <a:off x="1588" y="9223515"/>
            <a:ext cx="2971800" cy="485537"/>
          </a:xfrm>
          <a:prstGeom prst="rect">
            <a:avLst/>
          </a:prstGeom>
        </p:spPr>
        <p:txBody>
          <a:bodyPr vert="horz" lIns="91440" tIns="45720" rIns="91440" bIns="45720" rtlCol="1" anchor="b"/>
          <a:lstStyle>
            <a:lvl1pPr algn="l">
              <a:defRPr sz="1200"/>
            </a:lvl1pPr>
          </a:lstStyle>
          <a:p>
            <a:fld id="{7AC25244-7D4E-4E79-8375-04CEF2E2A500}" type="slidenum">
              <a:rPr lang="fr-FR" smtClean="0"/>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1" y="0"/>
            <a:ext cx="2971800" cy="485537"/>
          </a:xfrm>
          <a:prstGeom prst="rect">
            <a:avLst/>
          </a:prstGeom>
        </p:spPr>
        <p:txBody>
          <a:bodyPr vert="horz" lIns="91440" tIns="45720" rIns="91440" bIns="45720" rtlCol="1"/>
          <a:lstStyle>
            <a:lvl1pPr algn="r">
              <a:defRPr sz="1200"/>
            </a:lvl1pPr>
          </a:lstStyle>
          <a:p>
            <a:endParaRPr lang="ar-DZ"/>
          </a:p>
        </p:txBody>
      </p:sp>
      <p:sp>
        <p:nvSpPr>
          <p:cNvPr id="3" name="Espace réservé de la date 2"/>
          <p:cNvSpPr>
            <a:spLocks noGrp="1"/>
          </p:cNvSpPr>
          <p:nvPr>
            <p:ph type="dt" idx="1"/>
          </p:nvPr>
        </p:nvSpPr>
        <p:spPr>
          <a:xfrm>
            <a:off x="1588" y="0"/>
            <a:ext cx="2971800" cy="485537"/>
          </a:xfrm>
          <a:prstGeom prst="rect">
            <a:avLst/>
          </a:prstGeom>
        </p:spPr>
        <p:txBody>
          <a:bodyPr vert="horz" lIns="91440" tIns="45720" rIns="91440" bIns="45720" rtlCol="1"/>
          <a:lstStyle>
            <a:lvl1pPr algn="l">
              <a:defRPr sz="1200"/>
            </a:lvl1pPr>
          </a:lstStyle>
          <a:p>
            <a:fld id="{1902DF6F-64C3-4C4E-A0D5-4A8338C2AFEA}" type="datetimeFigureOut">
              <a:rPr lang="ar-DZ" smtClean="0"/>
              <a:pPr/>
              <a:t>24-06-1447</a:t>
            </a:fld>
            <a:endParaRPr lang="ar-DZ"/>
          </a:p>
        </p:txBody>
      </p:sp>
      <p:sp>
        <p:nvSpPr>
          <p:cNvPr id="4" name="Espace réservé de l'image des diapositives 3"/>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1" anchor="ctr"/>
          <a:lstStyle/>
          <a:p>
            <a:endParaRPr lang="ar-DZ"/>
          </a:p>
        </p:txBody>
      </p:sp>
      <p:sp>
        <p:nvSpPr>
          <p:cNvPr id="5" name="Espace réservé des commentaires 4"/>
          <p:cNvSpPr>
            <a:spLocks noGrp="1"/>
          </p:cNvSpPr>
          <p:nvPr>
            <p:ph type="body" sz="quarter" idx="3"/>
          </p:nvPr>
        </p:nvSpPr>
        <p:spPr>
          <a:xfrm>
            <a:off x="685801" y="4612601"/>
            <a:ext cx="5486400" cy="4369832"/>
          </a:xfrm>
          <a:prstGeom prst="rect">
            <a:avLst/>
          </a:prstGeom>
        </p:spPr>
        <p:txBody>
          <a:bodyPr vert="horz" lIns="91440" tIns="45720" rIns="91440" bIns="45720" rtlCol="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ar-DZ"/>
          </a:p>
        </p:txBody>
      </p:sp>
      <p:sp>
        <p:nvSpPr>
          <p:cNvPr id="6" name="Espace réservé du pied de page 5"/>
          <p:cNvSpPr>
            <a:spLocks noGrp="1"/>
          </p:cNvSpPr>
          <p:nvPr>
            <p:ph type="ftr" sz="quarter" idx="4"/>
          </p:nvPr>
        </p:nvSpPr>
        <p:spPr>
          <a:xfrm>
            <a:off x="3886201" y="9223515"/>
            <a:ext cx="2971800" cy="485537"/>
          </a:xfrm>
          <a:prstGeom prst="rect">
            <a:avLst/>
          </a:prstGeom>
        </p:spPr>
        <p:txBody>
          <a:bodyPr vert="horz" lIns="91440" tIns="45720" rIns="91440" bIns="45720" rtlCol="1" anchor="b"/>
          <a:lstStyle>
            <a:lvl1pPr algn="r">
              <a:defRPr sz="1200"/>
            </a:lvl1pPr>
          </a:lstStyle>
          <a:p>
            <a:endParaRPr lang="ar-DZ"/>
          </a:p>
        </p:txBody>
      </p:sp>
      <p:sp>
        <p:nvSpPr>
          <p:cNvPr id="7" name="Espace réservé du numéro de diapositive 6"/>
          <p:cNvSpPr>
            <a:spLocks noGrp="1"/>
          </p:cNvSpPr>
          <p:nvPr>
            <p:ph type="sldNum" sz="quarter" idx="5"/>
          </p:nvPr>
        </p:nvSpPr>
        <p:spPr>
          <a:xfrm>
            <a:off x="1588" y="9223515"/>
            <a:ext cx="2971800" cy="485537"/>
          </a:xfrm>
          <a:prstGeom prst="rect">
            <a:avLst/>
          </a:prstGeom>
        </p:spPr>
        <p:txBody>
          <a:bodyPr vert="horz" lIns="91440" tIns="45720" rIns="91440" bIns="45720" rtlCol="1" anchor="b"/>
          <a:lstStyle>
            <a:lvl1pPr algn="l">
              <a:defRPr sz="1200"/>
            </a:lvl1pPr>
          </a:lstStyle>
          <a:p>
            <a:fld id="{10EC8AC7-02A0-4324-9571-385A8164B8F7}" type="slidenum">
              <a:rPr lang="ar-DZ" smtClean="0"/>
              <a:pPr/>
              <a:t>‹N°›</a:t>
            </a:fld>
            <a:endParaRPr lang="ar-DZ"/>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a:t>
            </a:fld>
            <a:endParaRPr lang="fr-FR"/>
          </a:p>
        </p:txBody>
      </p:sp>
    </p:spTree>
    <p:extLst>
      <p:ext uri="{BB962C8B-B14F-4D97-AF65-F5344CB8AC3E}">
        <p14:creationId xmlns:p14="http://schemas.microsoft.com/office/powerpoint/2010/main" val="253460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smtClean="0"/>
              <a:t>https://www.geogebra.org/m/XYgD5tmS</a:t>
            </a:r>
            <a:endParaRPr lang="fr-FR" dirty="0"/>
          </a:p>
        </p:txBody>
      </p:sp>
      <p:sp>
        <p:nvSpPr>
          <p:cNvPr id="4" name="Espace réservé du numéro de diapositive 3"/>
          <p:cNvSpPr>
            <a:spLocks noGrp="1"/>
          </p:cNvSpPr>
          <p:nvPr>
            <p:ph type="sldNum" sz="quarter" idx="10"/>
          </p:nvPr>
        </p:nvSpPr>
        <p:spPr/>
        <p:txBody>
          <a:bodyPr/>
          <a:lstStyle/>
          <a:p>
            <a:fld id="{10EC8AC7-02A0-4324-9571-385A8164B8F7}" type="slidenum">
              <a:rPr lang="ar-DZ" smtClean="0"/>
              <a:pPr/>
              <a:t>5</a:t>
            </a:fld>
            <a:endParaRPr lang="ar-DZ"/>
          </a:p>
        </p:txBody>
      </p:sp>
    </p:spTree>
    <p:extLst>
      <p:ext uri="{BB962C8B-B14F-4D97-AF65-F5344CB8AC3E}">
        <p14:creationId xmlns:p14="http://schemas.microsoft.com/office/powerpoint/2010/main" val="256725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485EAD20-866F-4CB6-BBF2-4234717E7019}" type="datetimeFigureOut">
              <a:rPr lang="ar-DZ" smtClean="0"/>
              <a:pPr/>
              <a:t>24-06-1447</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F6077EC5-8547-4B1C-8A86-3FAF13B27E8F}" type="slidenum">
              <a:rPr lang="ar-DZ" smtClean="0"/>
              <a:pPr/>
              <a:t>‹N°›</a:t>
            </a:fld>
            <a:endParaRPr lang="ar-DZ"/>
          </a:p>
        </p:txBody>
      </p:sp>
    </p:spTree>
    <p:extLst>
      <p:ext uri="{BB962C8B-B14F-4D97-AF65-F5344CB8AC3E}">
        <p14:creationId xmlns:p14="http://schemas.microsoft.com/office/powerpoint/2010/main" val="416468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5EAD20-866F-4CB6-BBF2-4234717E7019}" type="datetimeFigureOut">
              <a:rPr lang="ar-DZ" smtClean="0"/>
              <a:pPr/>
              <a:t>24-06-1447</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F6077EC5-8547-4B1C-8A86-3FAF13B27E8F}" type="slidenum">
              <a:rPr lang="ar-DZ" smtClean="0"/>
              <a:pPr/>
              <a:t>‹N°›</a:t>
            </a:fld>
            <a:endParaRPr lang="ar-DZ"/>
          </a:p>
        </p:txBody>
      </p:sp>
    </p:spTree>
    <p:extLst>
      <p:ext uri="{BB962C8B-B14F-4D97-AF65-F5344CB8AC3E}">
        <p14:creationId xmlns:p14="http://schemas.microsoft.com/office/powerpoint/2010/main" val="190471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5EAD20-866F-4CB6-BBF2-4234717E7019}" type="datetimeFigureOut">
              <a:rPr lang="ar-DZ" smtClean="0"/>
              <a:pPr/>
              <a:t>24-06-1447</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F6077EC5-8547-4B1C-8A86-3FAF13B27E8F}" type="slidenum">
              <a:rPr lang="ar-DZ" smtClean="0"/>
              <a:pPr/>
              <a:t>‹N°›</a:t>
            </a:fld>
            <a:endParaRPr lang="ar-DZ"/>
          </a:p>
        </p:txBody>
      </p:sp>
    </p:spTree>
    <p:extLst>
      <p:ext uri="{BB962C8B-B14F-4D97-AF65-F5344CB8AC3E}">
        <p14:creationId xmlns:p14="http://schemas.microsoft.com/office/powerpoint/2010/main" val="283120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5EAD20-866F-4CB6-BBF2-4234717E7019}" type="datetimeFigureOut">
              <a:rPr lang="ar-DZ" smtClean="0"/>
              <a:pPr/>
              <a:t>24-06-1447</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F6077EC5-8547-4B1C-8A86-3FAF13B27E8F}" type="slidenum">
              <a:rPr lang="ar-DZ" smtClean="0"/>
              <a:pPr/>
              <a:t>‹N°›</a:t>
            </a:fld>
            <a:endParaRPr lang="ar-DZ"/>
          </a:p>
        </p:txBody>
      </p:sp>
    </p:spTree>
    <p:extLst>
      <p:ext uri="{BB962C8B-B14F-4D97-AF65-F5344CB8AC3E}">
        <p14:creationId xmlns:p14="http://schemas.microsoft.com/office/powerpoint/2010/main" val="255358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485EAD20-866F-4CB6-BBF2-4234717E7019}" type="datetimeFigureOut">
              <a:rPr lang="ar-DZ" smtClean="0"/>
              <a:pPr/>
              <a:t>24-06-1447</a:t>
            </a:fld>
            <a:endParaRPr lang="ar-DZ"/>
          </a:p>
        </p:txBody>
      </p:sp>
      <p:sp>
        <p:nvSpPr>
          <p:cNvPr id="5" name="Espace réservé du pied de page 4"/>
          <p:cNvSpPr>
            <a:spLocks noGrp="1"/>
          </p:cNvSpPr>
          <p:nvPr>
            <p:ph type="ftr" sz="quarter" idx="11"/>
          </p:nvPr>
        </p:nvSpPr>
        <p:spPr/>
        <p:txBody>
          <a:bodyPr/>
          <a:lstStyle/>
          <a:p>
            <a:endParaRPr lang="ar-DZ"/>
          </a:p>
        </p:txBody>
      </p:sp>
      <p:sp>
        <p:nvSpPr>
          <p:cNvPr id="6" name="Espace réservé du numéro de diapositive 5"/>
          <p:cNvSpPr>
            <a:spLocks noGrp="1"/>
          </p:cNvSpPr>
          <p:nvPr>
            <p:ph type="sldNum" sz="quarter" idx="12"/>
          </p:nvPr>
        </p:nvSpPr>
        <p:spPr/>
        <p:txBody>
          <a:bodyPr/>
          <a:lstStyle/>
          <a:p>
            <a:fld id="{F6077EC5-8547-4B1C-8A86-3FAF13B27E8F}" type="slidenum">
              <a:rPr lang="ar-DZ" smtClean="0"/>
              <a:pPr/>
              <a:t>‹N°›</a:t>
            </a:fld>
            <a:endParaRPr lang="ar-DZ"/>
          </a:p>
        </p:txBody>
      </p:sp>
    </p:spTree>
    <p:extLst>
      <p:ext uri="{BB962C8B-B14F-4D97-AF65-F5344CB8AC3E}">
        <p14:creationId xmlns:p14="http://schemas.microsoft.com/office/powerpoint/2010/main" val="160639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5EAD20-866F-4CB6-BBF2-4234717E7019}" type="datetimeFigureOut">
              <a:rPr lang="ar-DZ" smtClean="0"/>
              <a:pPr/>
              <a:t>24-06-1447</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F6077EC5-8547-4B1C-8A86-3FAF13B27E8F}" type="slidenum">
              <a:rPr lang="ar-DZ" smtClean="0"/>
              <a:pPr/>
              <a:t>‹N°›</a:t>
            </a:fld>
            <a:endParaRPr lang="ar-DZ"/>
          </a:p>
        </p:txBody>
      </p:sp>
    </p:spTree>
    <p:extLst>
      <p:ext uri="{BB962C8B-B14F-4D97-AF65-F5344CB8AC3E}">
        <p14:creationId xmlns:p14="http://schemas.microsoft.com/office/powerpoint/2010/main" val="344277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5EAD20-866F-4CB6-BBF2-4234717E7019}" type="datetimeFigureOut">
              <a:rPr lang="ar-DZ" smtClean="0"/>
              <a:pPr/>
              <a:t>24-06-1447</a:t>
            </a:fld>
            <a:endParaRPr lang="ar-DZ"/>
          </a:p>
        </p:txBody>
      </p:sp>
      <p:sp>
        <p:nvSpPr>
          <p:cNvPr id="8" name="Espace réservé du pied de page 7"/>
          <p:cNvSpPr>
            <a:spLocks noGrp="1"/>
          </p:cNvSpPr>
          <p:nvPr>
            <p:ph type="ftr" sz="quarter" idx="11"/>
          </p:nvPr>
        </p:nvSpPr>
        <p:spPr/>
        <p:txBody>
          <a:bodyPr/>
          <a:lstStyle/>
          <a:p>
            <a:endParaRPr lang="ar-DZ"/>
          </a:p>
        </p:txBody>
      </p:sp>
      <p:sp>
        <p:nvSpPr>
          <p:cNvPr id="9" name="Espace réservé du numéro de diapositive 8"/>
          <p:cNvSpPr>
            <a:spLocks noGrp="1"/>
          </p:cNvSpPr>
          <p:nvPr>
            <p:ph type="sldNum" sz="quarter" idx="12"/>
          </p:nvPr>
        </p:nvSpPr>
        <p:spPr/>
        <p:txBody>
          <a:bodyPr/>
          <a:lstStyle/>
          <a:p>
            <a:fld id="{F6077EC5-8547-4B1C-8A86-3FAF13B27E8F}" type="slidenum">
              <a:rPr lang="ar-DZ" smtClean="0"/>
              <a:pPr/>
              <a:t>‹N°›</a:t>
            </a:fld>
            <a:endParaRPr lang="ar-DZ"/>
          </a:p>
        </p:txBody>
      </p:sp>
    </p:spTree>
    <p:extLst>
      <p:ext uri="{BB962C8B-B14F-4D97-AF65-F5344CB8AC3E}">
        <p14:creationId xmlns:p14="http://schemas.microsoft.com/office/powerpoint/2010/main" val="206905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85EAD20-866F-4CB6-BBF2-4234717E7019}" type="datetimeFigureOut">
              <a:rPr lang="ar-DZ" smtClean="0"/>
              <a:pPr/>
              <a:t>24-06-1447</a:t>
            </a:fld>
            <a:endParaRPr lang="ar-DZ"/>
          </a:p>
        </p:txBody>
      </p:sp>
      <p:sp>
        <p:nvSpPr>
          <p:cNvPr id="4" name="Espace réservé du pied de page 3"/>
          <p:cNvSpPr>
            <a:spLocks noGrp="1"/>
          </p:cNvSpPr>
          <p:nvPr>
            <p:ph type="ftr" sz="quarter" idx="11"/>
          </p:nvPr>
        </p:nvSpPr>
        <p:spPr/>
        <p:txBody>
          <a:bodyPr/>
          <a:lstStyle/>
          <a:p>
            <a:endParaRPr lang="ar-DZ"/>
          </a:p>
        </p:txBody>
      </p:sp>
      <p:sp>
        <p:nvSpPr>
          <p:cNvPr id="5" name="Espace réservé du numéro de diapositive 4"/>
          <p:cNvSpPr>
            <a:spLocks noGrp="1"/>
          </p:cNvSpPr>
          <p:nvPr>
            <p:ph type="sldNum" sz="quarter" idx="12"/>
          </p:nvPr>
        </p:nvSpPr>
        <p:spPr/>
        <p:txBody>
          <a:bodyPr/>
          <a:lstStyle/>
          <a:p>
            <a:fld id="{F6077EC5-8547-4B1C-8A86-3FAF13B27E8F}" type="slidenum">
              <a:rPr lang="ar-DZ" smtClean="0"/>
              <a:pPr/>
              <a:t>‹N°›</a:t>
            </a:fld>
            <a:endParaRPr lang="ar-DZ"/>
          </a:p>
        </p:txBody>
      </p:sp>
    </p:spTree>
    <p:extLst>
      <p:ext uri="{BB962C8B-B14F-4D97-AF65-F5344CB8AC3E}">
        <p14:creationId xmlns:p14="http://schemas.microsoft.com/office/powerpoint/2010/main" val="249391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5EAD20-866F-4CB6-BBF2-4234717E7019}" type="datetimeFigureOut">
              <a:rPr lang="ar-DZ" smtClean="0"/>
              <a:pPr/>
              <a:t>24-06-1447</a:t>
            </a:fld>
            <a:endParaRPr lang="ar-DZ"/>
          </a:p>
        </p:txBody>
      </p:sp>
      <p:sp>
        <p:nvSpPr>
          <p:cNvPr id="3" name="Espace réservé du pied de page 2"/>
          <p:cNvSpPr>
            <a:spLocks noGrp="1"/>
          </p:cNvSpPr>
          <p:nvPr>
            <p:ph type="ftr" sz="quarter" idx="11"/>
          </p:nvPr>
        </p:nvSpPr>
        <p:spPr/>
        <p:txBody>
          <a:bodyPr/>
          <a:lstStyle/>
          <a:p>
            <a:endParaRPr lang="ar-DZ"/>
          </a:p>
        </p:txBody>
      </p:sp>
      <p:sp>
        <p:nvSpPr>
          <p:cNvPr id="4" name="Espace réservé du numéro de diapositive 3"/>
          <p:cNvSpPr>
            <a:spLocks noGrp="1"/>
          </p:cNvSpPr>
          <p:nvPr>
            <p:ph type="sldNum" sz="quarter" idx="12"/>
          </p:nvPr>
        </p:nvSpPr>
        <p:spPr/>
        <p:txBody>
          <a:bodyPr/>
          <a:lstStyle/>
          <a:p>
            <a:fld id="{F6077EC5-8547-4B1C-8A86-3FAF13B27E8F}" type="slidenum">
              <a:rPr lang="ar-DZ" smtClean="0"/>
              <a:pPr/>
              <a:t>‹N°›</a:t>
            </a:fld>
            <a:endParaRPr lang="ar-DZ"/>
          </a:p>
        </p:txBody>
      </p:sp>
    </p:spTree>
    <p:extLst>
      <p:ext uri="{BB962C8B-B14F-4D97-AF65-F5344CB8AC3E}">
        <p14:creationId xmlns:p14="http://schemas.microsoft.com/office/powerpoint/2010/main" val="303096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85EAD20-866F-4CB6-BBF2-4234717E7019}" type="datetimeFigureOut">
              <a:rPr lang="ar-DZ" smtClean="0"/>
              <a:pPr/>
              <a:t>24-06-1447</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F6077EC5-8547-4B1C-8A86-3FAF13B27E8F}" type="slidenum">
              <a:rPr lang="ar-DZ" smtClean="0"/>
              <a:pPr/>
              <a:t>‹N°›</a:t>
            </a:fld>
            <a:endParaRPr lang="ar-DZ"/>
          </a:p>
        </p:txBody>
      </p:sp>
    </p:spTree>
    <p:extLst>
      <p:ext uri="{BB962C8B-B14F-4D97-AF65-F5344CB8AC3E}">
        <p14:creationId xmlns:p14="http://schemas.microsoft.com/office/powerpoint/2010/main" val="49377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85EAD20-866F-4CB6-BBF2-4234717E7019}" type="datetimeFigureOut">
              <a:rPr lang="ar-DZ" smtClean="0"/>
              <a:pPr/>
              <a:t>24-06-1447</a:t>
            </a:fld>
            <a:endParaRPr lang="ar-DZ"/>
          </a:p>
        </p:txBody>
      </p:sp>
      <p:sp>
        <p:nvSpPr>
          <p:cNvPr id="6" name="Espace réservé du pied de page 5"/>
          <p:cNvSpPr>
            <a:spLocks noGrp="1"/>
          </p:cNvSpPr>
          <p:nvPr>
            <p:ph type="ftr" sz="quarter" idx="11"/>
          </p:nvPr>
        </p:nvSpPr>
        <p:spPr/>
        <p:txBody>
          <a:bodyPr/>
          <a:lstStyle/>
          <a:p>
            <a:endParaRPr lang="ar-DZ"/>
          </a:p>
        </p:txBody>
      </p:sp>
      <p:sp>
        <p:nvSpPr>
          <p:cNvPr id="7" name="Espace réservé du numéro de diapositive 6"/>
          <p:cNvSpPr>
            <a:spLocks noGrp="1"/>
          </p:cNvSpPr>
          <p:nvPr>
            <p:ph type="sldNum" sz="quarter" idx="12"/>
          </p:nvPr>
        </p:nvSpPr>
        <p:spPr/>
        <p:txBody>
          <a:bodyPr/>
          <a:lstStyle/>
          <a:p>
            <a:fld id="{F6077EC5-8547-4B1C-8A86-3FAF13B27E8F}" type="slidenum">
              <a:rPr lang="ar-DZ" smtClean="0"/>
              <a:pPr/>
              <a:t>‹N°›</a:t>
            </a:fld>
            <a:endParaRPr lang="ar-DZ"/>
          </a:p>
        </p:txBody>
      </p:sp>
    </p:spTree>
    <p:extLst>
      <p:ext uri="{BB962C8B-B14F-4D97-AF65-F5344CB8AC3E}">
        <p14:creationId xmlns:p14="http://schemas.microsoft.com/office/powerpoint/2010/main" val="36921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5EAD20-866F-4CB6-BBF2-4234717E7019}" type="datetimeFigureOut">
              <a:rPr lang="ar-DZ" smtClean="0"/>
              <a:pPr/>
              <a:t>24-06-1447</a:t>
            </a:fld>
            <a:endParaRPr lang="ar-DZ"/>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ar-DZ"/>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077EC5-8547-4B1C-8A86-3FAF13B27E8F}" type="slidenum">
              <a:rPr lang="ar-DZ" smtClean="0"/>
              <a:pPr/>
              <a:t>‹N°›</a:t>
            </a:fld>
            <a:endParaRPr lang="ar-DZ"/>
          </a:p>
        </p:txBody>
      </p:sp>
    </p:spTree>
    <p:extLst>
      <p:ext uri="{BB962C8B-B14F-4D97-AF65-F5344CB8AC3E}">
        <p14:creationId xmlns:p14="http://schemas.microsoft.com/office/powerpoint/2010/main" val="4212153402"/>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30479" y="101700"/>
            <a:ext cx="7772400" cy="1470025"/>
          </a:xfrm>
        </p:spPr>
        <p:txBody>
          <a:bodyPr>
            <a:noAutofit/>
          </a:bodyPr>
          <a:lstStyle/>
          <a:p>
            <a:r>
              <a:rPr lang="fr-FR" sz="2400" dirty="0" smtClean="0">
                <a:latin typeface="Times New Roman" pitchFamily="18" charset="0"/>
                <a:cs typeface="Times New Roman" pitchFamily="18" charset="0"/>
              </a:rPr>
              <a:t>Centre Universitaire Abdelhafidh Boussouf-MILA</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Département de GM-ELM</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2</a:t>
            </a:r>
            <a:r>
              <a:rPr lang="fr-FR" sz="2400" baseline="30000" dirty="0" smtClean="0">
                <a:latin typeface="Times New Roman" pitchFamily="18" charset="0"/>
                <a:cs typeface="Times New Roman" pitchFamily="18" charset="0"/>
              </a:rPr>
              <a:t>me</a:t>
            </a:r>
            <a:r>
              <a:rPr lang="fr-FR" sz="2400" dirty="0" smtClean="0">
                <a:latin typeface="Times New Roman" pitchFamily="18" charset="0"/>
                <a:cs typeface="Times New Roman" pitchFamily="18" charset="0"/>
              </a:rPr>
              <a:t>  Année Master ELM</a:t>
            </a:r>
            <a:endParaRPr lang="fr-FR" sz="2400" dirty="0">
              <a:latin typeface="Times New Roman" pitchFamily="18" charset="0"/>
              <a:cs typeface="Times New Roman" pitchFamily="18" charset="0"/>
            </a:endParaRPr>
          </a:p>
        </p:txBody>
      </p:sp>
      <p:sp>
        <p:nvSpPr>
          <p:cNvPr id="3" name="Sous-titre 2"/>
          <p:cNvSpPr>
            <a:spLocks noGrp="1"/>
          </p:cNvSpPr>
          <p:nvPr>
            <p:ph type="subTitle" idx="1"/>
          </p:nvPr>
        </p:nvSpPr>
        <p:spPr>
          <a:xfrm>
            <a:off x="1331640" y="2924944"/>
            <a:ext cx="6400800" cy="1343000"/>
          </a:xfrm>
        </p:spPr>
        <p:txBody>
          <a:bodyPr>
            <a:normAutofit/>
          </a:bodyPr>
          <a:lstStyle/>
          <a:p>
            <a:r>
              <a:rPr lang="fr-FR" sz="3200" dirty="0" smtClean="0">
                <a:solidFill>
                  <a:schemeClr val="tx1"/>
                </a:solidFill>
                <a:latin typeface="Times New Roman" pitchFamily="18" charset="0"/>
                <a:cs typeface="Times New Roman" pitchFamily="18" charset="0"/>
              </a:rPr>
              <a:t>Modélisation et simulation des systèmes électromécaniques</a:t>
            </a:r>
            <a:endParaRPr lang="fr-FR" sz="3200" dirty="0">
              <a:solidFill>
                <a:schemeClr val="tx1"/>
              </a:solidFill>
              <a:latin typeface="Times New Roman" pitchFamily="18" charset="0"/>
              <a:cs typeface="Times New Roman" pitchFamily="18" charset="0"/>
            </a:endParaRPr>
          </a:p>
        </p:txBody>
      </p:sp>
      <p:sp>
        <p:nvSpPr>
          <p:cNvPr id="5" name="Sous-titre 2"/>
          <p:cNvSpPr txBox="1">
            <a:spLocks/>
          </p:cNvSpPr>
          <p:nvPr/>
        </p:nvSpPr>
        <p:spPr>
          <a:xfrm>
            <a:off x="1043608" y="6381328"/>
            <a:ext cx="6400800" cy="360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1800" dirty="0" smtClean="0">
                <a:solidFill>
                  <a:schemeClr val="tx1"/>
                </a:solidFill>
                <a:latin typeface="Times New Roman" pitchFamily="18" charset="0"/>
                <a:cs typeface="Times New Roman" pitchFamily="18" charset="0"/>
              </a:rPr>
              <a:t>Année Universitaire: 2025-2026                Dr. HIMOUR Kamal</a:t>
            </a:r>
            <a:endParaRPr lang="fr-FR" sz="1800" dirty="0">
              <a:solidFill>
                <a:schemeClr val="tx1"/>
              </a:solidFill>
              <a:latin typeface="Times New Roman" pitchFamily="18" charset="0"/>
              <a:cs typeface="Times New Roman" pitchFamily="18" charset="0"/>
            </a:endParaRPr>
          </a:p>
        </p:txBody>
      </p:sp>
      <p:sp>
        <p:nvSpPr>
          <p:cNvPr id="6" name="AutoShape 2" descr="Résultat d’images pour Schéma Armoire Électr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Résultat d’images pour Schéma Armoire Électriq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images pour Schéma Armoire Électriqu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descr="Résultat d’images pour Schéma Armoire Électriqu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0" descr="Résultat d’images pour Schéma Armoire Électriqu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2" name="Connecteur droit 11"/>
          <p:cNvCxnSpPr/>
          <p:nvPr/>
        </p:nvCxnSpPr>
        <p:spPr>
          <a:xfrm>
            <a:off x="-17704" y="6381126"/>
            <a:ext cx="9144000" cy="0"/>
          </a:xfrm>
          <a:prstGeom prst="line">
            <a:avLst/>
          </a:prstGeom>
          <a:ln>
            <a:solidFill>
              <a:srgbClr val="7030A0"/>
            </a:solidFill>
          </a:ln>
        </p:spPr>
        <p:style>
          <a:lnRef idx="1">
            <a:schemeClr val="accent5"/>
          </a:lnRef>
          <a:fillRef idx="0">
            <a:schemeClr val="accent5"/>
          </a:fillRef>
          <a:effectRef idx="0">
            <a:schemeClr val="accent5"/>
          </a:effectRef>
          <a:fontRef idx="minor">
            <a:schemeClr val="tx1"/>
          </a:fontRef>
        </p:style>
      </p:cxnSp>
      <p:cxnSp>
        <p:nvCxnSpPr>
          <p:cNvPr id="14" name="Connecteur droit 13"/>
          <p:cNvCxnSpPr/>
          <p:nvPr/>
        </p:nvCxnSpPr>
        <p:spPr>
          <a:xfrm>
            <a:off x="1872296" y="2852936"/>
            <a:ext cx="536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659632" y="4293096"/>
            <a:ext cx="58247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619672" y="2564904"/>
            <a:ext cx="58247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50040" y="4077072"/>
            <a:ext cx="536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0"/>
            <a:ext cx="612775" cy="685800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196752"/>
            <a:ext cx="12525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737" y="1196752"/>
            <a:ext cx="12525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Moteur à courant continu SIEMENS type 1GG5132-ONG40-6JU5 - Moteurs à courant  continu - CC003 - Bobinage Centr'Al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668" y="4459970"/>
            <a:ext cx="1966673" cy="1741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mé de TP-Modélisation des Machines Electriqu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4339951"/>
            <a:ext cx="3312368" cy="19865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délisation multi-physique d'une Machine à Courant Continu - Spécialité SI  - éduscol ST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4211" y="4327364"/>
            <a:ext cx="3052085" cy="192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957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2. Equations des flux</a:t>
            </a:r>
            <a:endParaRPr lang="fr-FR" sz="3600" b="1" dirty="0">
              <a:solidFill>
                <a:srgbClr val="FF5050"/>
              </a:solidFill>
              <a:latin typeface="Times New Roman" pitchFamily="18" charset="0"/>
              <a:ea typeface="Calibri" pitchFamily="34" charset="0"/>
              <a:cs typeface="Times New Roman" pitchFamily="18" charset="0"/>
            </a:endParaRPr>
          </a:p>
        </p:txBody>
      </p:sp>
      <p:sp>
        <p:nvSpPr>
          <p:cNvPr id="6" name="Rectangle 5"/>
          <p:cNvSpPr/>
          <p:nvPr/>
        </p:nvSpPr>
        <p:spPr>
          <a:xfrm>
            <a:off x="464444" y="1017089"/>
            <a:ext cx="8212012" cy="923330"/>
          </a:xfrm>
          <a:prstGeom prst="rect">
            <a:avLst/>
          </a:prstGeom>
        </p:spPr>
        <p:txBody>
          <a:bodyPr wrap="square">
            <a:spAutoFit/>
          </a:bodyPr>
          <a:lstStyle/>
          <a:p>
            <a:pPr algn="l"/>
            <a:r>
              <a:rPr lang="fr-FR" dirty="0">
                <a:latin typeface="Bell MT" panose="02020503060305020303" pitchFamily="18" charset="0"/>
              </a:rPr>
              <a:t>Nous allons mettre à profit cette décomposition pour expliciter certaines inductances que nous utiliserons par la suite dans le cas où toutes les grandeurs rotoriques seraient ramenées au stator</a:t>
            </a:r>
          </a:p>
        </p:txBody>
      </p:sp>
      <p:pic>
        <p:nvPicPr>
          <p:cNvPr id="2" name="Image 1"/>
          <p:cNvPicPr>
            <a:picLocks noChangeAspect="1"/>
          </p:cNvPicPr>
          <p:nvPr/>
        </p:nvPicPr>
        <p:blipFill>
          <a:blip r:embed="rId2"/>
          <a:stretch>
            <a:fillRect/>
          </a:stretch>
        </p:blipFill>
        <p:spPr>
          <a:xfrm>
            <a:off x="2895426" y="1772816"/>
            <a:ext cx="2921099" cy="1798782"/>
          </a:xfrm>
          <a:prstGeom prst="rect">
            <a:avLst/>
          </a:prstGeom>
        </p:spPr>
      </p:pic>
      <p:sp>
        <p:nvSpPr>
          <p:cNvPr id="4" name="Rectangle 3"/>
          <p:cNvSpPr/>
          <p:nvPr/>
        </p:nvSpPr>
        <p:spPr>
          <a:xfrm>
            <a:off x="539551" y="3680994"/>
            <a:ext cx="7632848" cy="923330"/>
          </a:xfrm>
          <a:prstGeom prst="rect">
            <a:avLst/>
          </a:prstGeom>
        </p:spPr>
        <p:txBody>
          <a:bodyPr wrap="square">
            <a:spAutoFit/>
          </a:bodyPr>
          <a:lstStyle/>
          <a:p>
            <a:pPr algn="l"/>
            <a:r>
              <a:rPr lang="fr-FR" dirty="0"/>
              <a:t>Les flux statoriques et rotoriques peuvent être exprimés en fonction du flux </a:t>
            </a:r>
            <a:r>
              <a:rPr lang="fr-FR" dirty="0" smtClean="0"/>
              <a:t>magnétisant: </a:t>
            </a:r>
            <a:r>
              <a:rPr lang="fr-FR" dirty="0"/>
              <a:t/>
            </a:r>
            <a:br>
              <a:rPr lang="fr-FR" dirty="0"/>
            </a:br>
            <a:endParaRPr lang="fr-FR" dirty="0">
              <a:latin typeface="Bell MT" panose="02020503060305020303" pitchFamily="18" charset="0"/>
            </a:endParaRPr>
          </a:p>
        </p:txBody>
      </p:sp>
      <p:pic>
        <p:nvPicPr>
          <p:cNvPr id="7" name="Image 6"/>
          <p:cNvPicPr>
            <a:picLocks noChangeAspect="1"/>
          </p:cNvPicPr>
          <p:nvPr/>
        </p:nvPicPr>
        <p:blipFill>
          <a:blip r:embed="rId3"/>
          <a:stretch>
            <a:fillRect/>
          </a:stretch>
        </p:blipFill>
        <p:spPr>
          <a:xfrm>
            <a:off x="2987824" y="4317404"/>
            <a:ext cx="4757564" cy="2333328"/>
          </a:xfrm>
          <a:prstGeom prst="rect">
            <a:avLst/>
          </a:prstGeom>
        </p:spPr>
      </p:pic>
    </p:spTree>
    <p:extLst>
      <p:ext uri="{BB962C8B-B14F-4D97-AF65-F5344CB8AC3E}">
        <p14:creationId xmlns:p14="http://schemas.microsoft.com/office/powerpoint/2010/main" val="13348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2. Equations des flux</a:t>
            </a:r>
            <a:endParaRPr lang="fr-FR" sz="3600" b="1" dirty="0">
              <a:solidFill>
                <a:srgbClr val="FF5050"/>
              </a:solidFill>
              <a:latin typeface="Times New Roman" pitchFamily="18" charset="0"/>
              <a:ea typeface="Calibri" pitchFamily="34" charset="0"/>
              <a:cs typeface="Times New Roman" pitchFamily="18" charset="0"/>
            </a:endParaRPr>
          </a:p>
        </p:txBody>
      </p:sp>
      <p:sp>
        <p:nvSpPr>
          <p:cNvPr id="7" name="Rectangle 6"/>
          <p:cNvSpPr/>
          <p:nvPr/>
        </p:nvSpPr>
        <p:spPr>
          <a:xfrm>
            <a:off x="251520" y="1196752"/>
            <a:ext cx="7992888" cy="923330"/>
          </a:xfrm>
          <a:prstGeom prst="rect">
            <a:avLst/>
          </a:prstGeom>
        </p:spPr>
        <p:txBody>
          <a:bodyPr wrap="square">
            <a:spAutoFit/>
          </a:bodyPr>
          <a:lstStyle/>
          <a:p>
            <a:pPr algn="l"/>
            <a:r>
              <a:rPr lang="fr-FR" dirty="0">
                <a:latin typeface="Bell MT" panose="02020503060305020303" pitchFamily="18" charset="0"/>
              </a:rPr>
              <a:t>Les inductances de fuites statoriques et rotoriques </a:t>
            </a:r>
            <a:r>
              <a:rPr lang="fr-FR" b="1" dirty="0" err="1">
                <a:solidFill>
                  <a:srgbClr val="FF0000"/>
                </a:solidFill>
                <a:latin typeface="Bell MT" panose="02020503060305020303" pitchFamily="18" charset="0"/>
              </a:rPr>
              <a:t>Lsσ</a:t>
            </a:r>
            <a:r>
              <a:rPr lang="fr-FR" b="1" dirty="0">
                <a:solidFill>
                  <a:srgbClr val="FF0000"/>
                </a:solidFill>
                <a:latin typeface="Bell MT" panose="02020503060305020303" pitchFamily="18" charset="0"/>
              </a:rPr>
              <a:t> et </a:t>
            </a:r>
            <a:r>
              <a:rPr lang="fr-FR" b="1" dirty="0" err="1">
                <a:solidFill>
                  <a:srgbClr val="FF0000"/>
                </a:solidFill>
                <a:latin typeface="Bell MT" panose="02020503060305020303" pitchFamily="18" charset="0"/>
              </a:rPr>
              <a:t>Lrσ</a:t>
            </a:r>
            <a:r>
              <a:rPr lang="fr-FR" b="1" dirty="0">
                <a:solidFill>
                  <a:srgbClr val="FF0000"/>
                </a:solidFill>
                <a:latin typeface="Bell MT" panose="02020503060305020303" pitchFamily="18" charset="0"/>
              </a:rPr>
              <a:t> </a:t>
            </a:r>
            <a:r>
              <a:rPr lang="fr-FR" dirty="0">
                <a:latin typeface="Bell MT" panose="02020503060305020303" pitchFamily="18" charset="0"/>
              </a:rPr>
              <a:t>sont considérées comme </a:t>
            </a:r>
            <a:r>
              <a:rPr lang="fr-FR" b="1" dirty="0">
                <a:solidFill>
                  <a:srgbClr val="FF0000"/>
                </a:solidFill>
                <a:latin typeface="Bell MT" panose="02020503060305020303" pitchFamily="18" charset="0"/>
              </a:rPr>
              <a:t>constantes</a:t>
            </a:r>
            <a:r>
              <a:rPr lang="fr-FR" dirty="0">
                <a:latin typeface="Bell MT" panose="02020503060305020303" pitchFamily="18" charset="0"/>
              </a:rPr>
              <a:t>. Il ne reste plus qu’à déterminer la manière dont varient les flux magnétisants, en fonction des courants circulants dans les deux axes. </a:t>
            </a:r>
            <a:endParaRPr lang="fr-FR" dirty="0" smtClean="0">
              <a:latin typeface="Bell MT" panose="02020503060305020303" pitchFamily="18" charset="0"/>
            </a:endParaRPr>
          </a:p>
        </p:txBody>
      </p:sp>
      <p:sp>
        <p:nvSpPr>
          <p:cNvPr id="4" name="Rectangle 3"/>
          <p:cNvSpPr/>
          <p:nvPr/>
        </p:nvSpPr>
        <p:spPr>
          <a:xfrm>
            <a:off x="323528" y="2137756"/>
            <a:ext cx="4896544" cy="4524315"/>
          </a:xfrm>
          <a:prstGeom prst="rect">
            <a:avLst/>
          </a:prstGeom>
        </p:spPr>
        <p:txBody>
          <a:bodyPr wrap="square">
            <a:spAutoFit/>
          </a:bodyPr>
          <a:lstStyle/>
          <a:p>
            <a:pPr algn="l"/>
            <a:r>
              <a:rPr lang="fr-FR" dirty="0">
                <a:latin typeface="Bell MT" panose="02020503060305020303" pitchFamily="18" charset="0"/>
              </a:rPr>
              <a:t>Le modèle de la machine étant considéré en régime saturé, l’inductance mutuelle n’est plus constante. </a:t>
            </a:r>
            <a:endParaRPr lang="fr-FR" dirty="0" smtClean="0">
              <a:latin typeface="Bell MT" panose="02020503060305020303" pitchFamily="18" charset="0"/>
            </a:endParaRPr>
          </a:p>
          <a:p>
            <a:pPr algn="l"/>
            <a:endParaRPr lang="fr-FR" dirty="0">
              <a:latin typeface="Bell MT" panose="02020503060305020303" pitchFamily="18" charset="0"/>
            </a:endParaRPr>
          </a:p>
          <a:p>
            <a:pPr algn="l"/>
            <a:r>
              <a:rPr lang="fr-FR" dirty="0" smtClean="0">
                <a:latin typeface="Bell MT" panose="02020503060305020303" pitchFamily="18" charset="0"/>
              </a:rPr>
              <a:t>Puisque </a:t>
            </a:r>
            <a:r>
              <a:rPr lang="fr-FR" dirty="0">
                <a:latin typeface="Bell MT" panose="02020503060305020303" pitchFamily="18" charset="0"/>
              </a:rPr>
              <a:t>la machine asynchrone à cage est considérée comme une machine à pôles lisses, la détermination de sa caractéristique magnétique ne pose pas de problème car, du fait de la symétrie géométrique de la machine, </a:t>
            </a:r>
            <a:r>
              <a:rPr lang="fr-FR" b="1" dirty="0">
                <a:solidFill>
                  <a:srgbClr val="FF0000"/>
                </a:solidFill>
                <a:latin typeface="Bell MT" panose="02020503060305020303" pitchFamily="18" charset="0"/>
              </a:rPr>
              <a:t>l’axe du flux magnétisant est colinéaire à l’axe du courant </a:t>
            </a:r>
            <a:r>
              <a:rPr lang="fr-FR" b="1" dirty="0" smtClean="0">
                <a:solidFill>
                  <a:srgbClr val="FF0000"/>
                </a:solidFill>
                <a:latin typeface="Bell MT" panose="02020503060305020303" pitchFamily="18" charset="0"/>
              </a:rPr>
              <a:t>magnétisant</a:t>
            </a:r>
            <a:r>
              <a:rPr lang="fr-FR" dirty="0" smtClean="0">
                <a:latin typeface="Bell MT" panose="02020503060305020303" pitchFamily="18" charset="0"/>
              </a:rPr>
              <a:t>. </a:t>
            </a:r>
          </a:p>
          <a:p>
            <a:pPr algn="l"/>
            <a:endParaRPr lang="fr-FR" dirty="0">
              <a:latin typeface="Bell MT" panose="02020503060305020303" pitchFamily="18" charset="0"/>
            </a:endParaRPr>
          </a:p>
          <a:p>
            <a:pPr algn="l"/>
            <a:r>
              <a:rPr lang="fr-FR" dirty="0" smtClean="0">
                <a:latin typeface="Bell MT" panose="02020503060305020303" pitchFamily="18" charset="0"/>
              </a:rPr>
              <a:t>Par </a:t>
            </a:r>
            <a:r>
              <a:rPr lang="fr-FR" dirty="0">
                <a:latin typeface="Bell MT" panose="02020503060305020303" pitchFamily="18" charset="0"/>
              </a:rPr>
              <a:t>contre pour les machines à pôles saillants, à cause de la géométrique du rotor, </a:t>
            </a:r>
            <a:r>
              <a:rPr lang="fr-FR" b="1" dirty="0">
                <a:solidFill>
                  <a:srgbClr val="FF0000"/>
                </a:solidFill>
                <a:latin typeface="Bell MT" panose="02020503060305020303" pitchFamily="18" charset="0"/>
              </a:rPr>
              <a:t>les axes respectifs du flux et du courant magnétisants ne sont pas colinéaires.</a:t>
            </a:r>
          </a:p>
        </p:txBody>
      </p:sp>
      <p:pic>
        <p:nvPicPr>
          <p:cNvPr id="5" name="Image 4"/>
          <p:cNvPicPr>
            <a:picLocks noChangeAspect="1"/>
          </p:cNvPicPr>
          <p:nvPr/>
        </p:nvPicPr>
        <p:blipFill rotWithShape="1">
          <a:blip r:embed="rId2"/>
          <a:srcRect l="8161" r="5373"/>
          <a:stretch/>
        </p:blipFill>
        <p:spPr>
          <a:xfrm>
            <a:off x="5327576" y="2120082"/>
            <a:ext cx="3816424" cy="2232248"/>
          </a:xfrm>
          <a:prstGeom prst="rect">
            <a:avLst/>
          </a:prstGeom>
        </p:spPr>
      </p:pic>
    </p:spTree>
    <p:extLst>
      <p:ext uri="{BB962C8B-B14F-4D97-AF65-F5344CB8AC3E}">
        <p14:creationId xmlns:p14="http://schemas.microsoft.com/office/powerpoint/2010/main" val="429277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2. Equations des flux</a:t>
            </a:r>
            <a:endParaRPr lang="fr-FR" sz="3600" b="1" dirty="0">
              <a:solidFill>
                <a:srgbClr val="FF5050"/>
              </a:solidFill>
              <a:latin typeface="Times New Roman" pitchFamily="18" charset="0"/>
              <a:ea typeface="Calibri" pitchFamily="34" charset="0"/>
              <a:cs typeface="Times New Roman" pitchFamily="18" charset="0"/>
            </a:endParaRPr>
          </a:p>
        </p:txBody>
      </p:sp>
      <p:sp>
        <p:nvSpPr>
          <p:cNvPr id="5" name="Rectangle 4"/>
          <p:cNvSpPr/>
          <p:nvPr/>
        </p:nvSpPr>
        <p:spPr>
          <a:xfrm>
            <a:off x="471786" y="762963"/>
            <a:ext cx="8456190" cy="1477328"/>
          </a:xfrm>
          <a:prstGeom prst="rect">
            <a:avLst/>
          </a:prstGeom>
        </p:spPr>
        <p:txBody>
          <a:bodyPr wrap="square">
            <a:spAutoFit/>
          </a:bodyPr>
          <a:lstStyle/>
          <a:p>
            <a:pPr algn="l"/>
            <a:r>
              <a:rPr lang="fr-FR" dirty="0">
                <a:solidFill>
                  <a:srgbClr val="000000"/>
                </a:solidFill>
                <a:latin typeface="Bell MT" panose="02020503060305020303" pitchFamily="18" charset="0"/>
              </a:rPr>
              <a:t>Contrairement au régime linéaire, dès que la saturation commence à apparaître dans l’un ou l’autre des axes </a:t>
            </a:r>
            <a:r>
              <a:rPr lang="fr-FR" i="1" dirty="0">
                <a:solidFill>
                  <a:srgbClr val="000000"/>
                </a:solidFill>
                <a:latin typeface="Bell MT" panose="02020503060305020303" pitchFamily="18" charset="0"/>
              </a:rPr>
              <a:t>d </a:t>
            </a:r>
            <a:r>
              <a:rPr lang="fr-FR" dirty="0">
                <a:solidFill>
                  <a:srgbClr val="000000"/>
                </a:solidFill>
                <a:latin typeface="Bell MT" panose="02020503060305020303" pitchFamily="18" charset="0"/>
              </a:rPr>
              <a:t>et </a:t>
            </a:r>
            <a:r>
              <a:rPr lang="fr-FR" i="1" dirty="0">
                <a:solidFill>
                  <a:srgbClr val="000000"/>
                </a:solidFill>
                <a:latin typeface="Bell MT" panose="02020503060305020303" pitchFamily="18" charset="0"/>
              </a:rPr>
              <a:t>q</a:t>
            </a:r>
            <a:r>
              <a:rPr lang="fr-FR" dirty="0">
                <a:solidFill>
                  <a:srgbClr val="000000"/>
                </a:solidFill>
                <a:latin typeface="Bell MT" panose="02020503060305020303" pitchFamily="18" charset="0"/>
              </a:rPr>
              <a:t>, les flux magnétisants suivant les deux axes sont interdépendants</a:t>
            </a:r>
            <a:r>
              <a:rPr lang="fr-FR" dirty="0" smtClean="0">
                <a:solidFill>
                  <a:srgbClr val="000000"/>
                </a:solidFill>
                <a:latin typeface="Bell MT" panose="02020503060305020303" pitchFamily="18" charset="0"/>
              </a:rPr>
              <a:t>.</a:t>
            </a:r>
          </a:p>
          <a:p>
            <a:pPr algn="l"/>
            <a:endParaRPr lang="fr-FR" dirty="0">
              <a:solidFill>
                <a:srgbClr val="000000"/>
              </a:solidFill>
              <a:latin typeface="Bell MT" panose="02020503060305020303" pitchFamily="18" charset="0"/>
            </a:endParaRPr>
          </a:p>
          <a:p>
            <a:pPr algn="l"/>
            <a:endParaRPr lang="fr-FR" dirty="0">
              <a:latin typeface="Bell MT" panose="02020503060305020303" pitchFamily="18" charset="0"/>
            </a:endParaRPr>
          </a:p>
        </p:txBody>
      </p:sp>
      <p:sp>
        <p:nvSpPr>
          <p:cNvPr id="4" name="Rectangle 3"/>
          <p:cNvSpPr/>
          <p:nvPr/>
        </p:nvSpPr>
        <p:spPr>
          <a:xfrm>
            <a:off x="395536" y="5229200"/>
            <a:ext cx="8532440" cy="1200329"/>
          </a:xfrm>
          <a:prstGeom prst="rect">
            <a:avLst/>
          </a:prstGeom>
        </p:spPr>
        <p:txBody>
          <a:bodyPr wrap="square">
            <a:spAutoFit/>
          </a:bodyPr>
          <a:lstStyle/>
          <a:p>
            <a:pPr algn="l"/>
            <a:r>
              <a:rPr lang="fr-FR" dirty="0">
                <a:latin typeface="Bell MT" panose="02020503060305020303" pitchFamily="18" charset="0"/>
              </a:rPr>
              <a:t>Ce phénomène </a:t>
            </a:r>
            <a:r>
              <a:rPr lang="fr-FR" dirty="0">
                <a:solidFill>
                  <a:srgbClr val="FF0000"/>
                </a:solidFill>
                <a:latin typeface="Bell MT" panose="02020503060305020303" pitchFamily="18" charset="0"/>
              </a:rPr>
              <a:t>n’existe donc pas, ou est négligeable</a:t>
            </a:r>
            <a:r>
              <a:rPr lang="fr-FR" dirty="0">
                <a:latin typeface="Bell MT" panose="02020503060305020303" pitchFamily="18" charset="0"/>
              </a:rPr>
              <a:t>, pour </a:t>
            </a:r>
            <a:r>
              <a:rPr lang="fr-FR" dirty="0">
                <a:solidFill>
                  <a:srgbClr val="FF0000"/>
                </a:solidFill>
                <a:latin typeface="Bell MT" panose="02020503060305020303" pitchFamily="18" charset="0"/>
              </a:rPr>
              <a:t>les faibles valeurs des courants magnétisants </a:t>
            </a:r>
            <a:r>
              <a:rPr lang="fr-FR" dirty="0">
                <a:latin typeface="Bell MT" panose="02020503060305020303" pitchFamily="18" charset="0"/>
              </a:rPr>
              <a:t>suivant les deux axes. Mais au fur et à mesure que ces courants augmentent, le couplage entre les deux axes prend de l’ampleur et devient incontournable </a:t>
            </a:r>
          </a:p>
        </p:txBody>
      </p:sp>
      <p:sp>
        <p:nvSpPr>
          <p:cNvPr id="7" name="Rectangle 6"/>
          <p:cNvSpPr/>
          <p:nvPr/>
        </p:nvSpPr>
        <p:spPr>
          <a:xfrm>
            <a:off x="395536" y="4148317"/>
            <a:ext cx="7920880" cy="646331"/>
          </a:xfrm>
          <a:prstGeom prst="rect">
            <a:avLst/>
          </a:prstGeom>
        </p:spPr>
        <p:txBody>
          <a:bodyPr wrap="square">
            <a:spAutoFit/>
          </a:bodyPr>
          <a:lstStyle/>
          <a:p>
            <a:pPr algn="l"/>
            <a:r>
              <a:rPr lang="fr-FR" dirty="0">
                <a:solidFill>
                  <a:srgbClr val="000000"/>
                </a:solidFill>
                <a:latin typeface="Bell MT" panose="02020503060305020303" pitchFamily="18" charset="0"/>
              </a:rPr>
              <a:t>Ce</a:t>
            </a:r>
            <a:r>
              <a:rPr lang="fr-FR" dirty="0">
                <a:latin typeface="Bell MT" panose="02020503060305020303" pitchFamily="18" charset="0"/>
              </a:rPr>
              <a:t> phénomène de couplage est appelé </a:t>
            </a:r>
            <a:r>
              <a:rPr lang="fr-FR" b="1" dirty="0">
                <a:solidFill>
                  <a:srgbClr val="FF0000"/>
                </a:solidFill>
                <a:latin typeface="Bell MT" panose="02020503060305020303" pitchFamily="18" charset="0"/>
              </a:rPr>
              <a:t>effet croisé </a:t>
            </a:r>
            <a:r>
              <a:rPr lang="fr-FR" dirty="0">
                <a:latin typeface="Bell MT" panose="02020503060305020303" pitchFamily="18" charset="0"/>
              </a:rPr>
              <a:t>car il est dû à la saturation alors qu’il n’existe pas par construction. </a:t>
            </a:r>
          </a:p>
        </p:txBody>
      </p:sp>
      <p:pic>
        <p:nvPicPr>
          <p:cNvPr id="6" name="Image 5"/>
          <p:cNvPicPr>
            <a:picLocks noChangeAspect="1"/>
          </p:cNvPicPr>
          <p:nvPr/>
        </p:nvPicPr>
        <p:blipFill>
          <a:blip r:embed="rId2"/>
          <a:stretch>
            <a:fillRect/>
          </a:stretch>
        </p:blipFill>
        <p:spPr>
          <a:xfrm>
            <a:off x="2267744" y="1421305"/>
            <a:ext cx="5368398" cy="2715001"/>
          </a:xfrm>
          <a:prstGeom prst="rect">
            <a:avLst/>
          </a:prstGeom>
        </p:spPr>
      </p:pic>
    </p:spTree>
    <p:extLst>
      <p:ext uri="{BB962C8B-B14F-4D97-AF65-F5344CB8AC3E}">
        <p14:creationId xmlns:p14="http://schemas.microsoft.com/office/powerpoint/2010/main" val="2716209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2. Equations des flux</a:t>
            </a:r>
            <a:endParaRPr lang="fr-FR" sz="3600" b="1" dirty="0">
              <a:solidFill>
                <a:srgbClr val="FF5050"/>
              </a:solidFill>
              <a:latin typeface="Times New Roman" pitchFamily="18" charset="0"/>
              <a:ea typeface="Calibri" pitchFamily="34" charset="0"/>
              <a:cs typeface="Times New Roman" pitchFamily="18" charset="0"/>
            </a:endParaRPr>
          </a:p>
        </p:txBody>
      </p:sp>
      <p:sp>
        <p:nvSpPr>
          <p:cNvPr id="6" name="Rectangle 5"/>
          <p:cNvSpPr/>
          <p:nvPr/>
        </p:nvSpPr>
        <p:spPr>
          <a:xfrm>
            <a:off x="318178" y="1124744"/>
            <a:ext cx="8430286" cy="2031325"/>
          </a:xfrm>
          <a:prstGeom prst="rect">
            <a:avLst/>
          </a:prstGeom>
        </p:spPr>
        <p:txBody>
          <a:bodyPr wrap="square">
            <a:spAutoFit/>
          </a:bodyPr>
          <a:lstStyle/>
          <a:p>
            <a:pPr algn="l"/>
            <a:r>
              <a:rPr lang="fr-FR" dirty="0">
                <a:solidFill>
                  <a:srgbClr val="000000"/>
                </a:solidFill>
                <a:latin typeface="Bell MT" panose="02020503060305020303" pitchFamily="18" charset="0"/>
              </a:rPr>
              <a:t>En effet, le circuit magnétique emprunté par les lignes de champs est, pour une grande partie, le même pour les deux enroulements </a:t>
            </a:r>
            <a:r>
              <a:rPr lang="fr-FR" i="1" dirty="0">
                <a:solidFill>
                  <a:srgbClr val="000000"/>
                </a:solidFill>
                <a:latin typeface="Bell MT" panose="02020503060305020303" pitchFamily="18" charset="0"/>
              </a:rPr>
              <a:t>d </a:t>
            </a:r>
            <a:r>
              <a:rPr lang="fr-FR" dirty="0">
                <a:solidFill>
                  <a:srgbClr val="000000"/>
                </a:solidFill>
                <a:latin typeface="Bell MT" panose="02020503060305020303" pitchFamily="18" charset="0"/>
              </a:rPr>
              <a:t>et </a:t>
            </a:r>
            <a:r>
              <a:rPr lang="fr-FR" i="1" dirty="0">
                <a:solidFill>
                  <a:srgbClr val="000000"/>
                </a:solidFill>
                <a:latin typeface="Bell MT" panose="02020503060305020303" pitchFamily="18" charset="0"/>
              </a:rPr>
              <a:t>q</a:t>
            </a:r>
            <a:r>
              <a:rPr lang="fr-FR" dirty="0">
                <a:solidFill>
                  <a:srgbClr val="000000"/>
                </a:solidFill>
                <a:latin typeface="Bell MT" panose="02020503060305020303" pitchFamily="18" charset="0"/>
              </a:rPr>
              <a:t>; lorsque le courant magnétisant dans l’un des axes est assez élevé, les lignes de champ issues de cet enroulement participent activement à la saturation des parties communes, le flux magnétisant dans l’autre axe sera, par conséquent, diminué. </a:t>
            </a:r>
            <a:endParaRPr lang="fr-FR" dirty="0" smtClean="0">
              <a:solidFill>
                <a:srgbClr val="000000"/>
              </a:solidFill>
              <a:latin typeface="Bell MT" panose="02020503060305020303" pitchFamily="18" charset="0"/>
            </a:endParaRPr>
          </a:p>
          <a:p>
            <a:pPr algn="l"/>
            <a:endParaRPr lang="fr-FR" dirty="0">
              <a:solidFill>
                <a:srgbClr val="000000"/>
              </a:solidFill>
              <a:latin typeface="Bell MT" panose="02020503060305020303" pitchFamily="18" charset="0"/>
            </a:endParaRPr>
          </a:p>
          <a:p>
            <a:pPr algn="l"/>
            <a:r>
              <a:rPr lang="fr-FR" dirty="0" smtClean="0">
                <a:solidFill>
                  <a:srgbClr val="000000"/>
                </a:solidFill>
                <a:latin typeface="Bell MT" panose="02020503060305020303" pitchFamily="18" charset="0"/>
              </a:rPr>
              <a:t>Nous </a:t>
            </a:r>
            <a:r>
              <a:rPr lang="fr-FR" dirty="0">
                <a:solidFill>
                  <a:srgbClr val="000000"/>
                </a:solidFill>
                <a:latin typeface="Bell MT" panose="02020503060305020303" pitchFamily="18" charset="0"/>
              </a:rPr>
              <a:t>pouvons alors définir deux nouvelles mutuelles inductances</a:t>
            </a:r>
            <a:r>
              <a:rPr lang="fr-FR" dirty="0">
                <a:latin typeface="Bell MT" panose="02020503060305020303" pitchFamily="18" charset="0"/>
              </a:rPr>
              <a:t> </a:t>
            </a:r>
          </a:p>
        </p:txBody>
      </p:sp>
      <p:pic>
        <p:nvPicPr>
          <p:cNvPr id="2" name="Image 1"/>
          <p:cNvPicPr>
            <a:picLocks noChangeAspect="1"/>
          </p:cNvPicPr>
          <p:nvPr/>
        </p:nvPicPr>
        <p:blipFill>
          <a:blip r:embed="rId2"/>
          <a:stretch>
            <a:fillRect/>
          </a:stretch>
        </p:blipFill>
        <p:spPr>
          <a:xfrm>
            <a:off x="1763688" y="3453812"/>
            <a:ext cx="3344368" cy="792087"/>
          </a:xfrm>
          <a:prstGeom prst="rect">
            <a:avLst/>
          </a:prstGeom>
        </p:spPr>
      </p:pic>
      <p:sp>
        <p:nvSpPr>
          <p:cNvPr id="5" name="Rectangle 4"/>
          <p:cNvSpPr/>
          <p:nvPr/>
        </p:nvSpPr>
        <p:spPr>
          <a:xfrm>
            <a:off x="179512" y="4581128"/>
            <a:ext cx="8280920" cy="830997"/>
          </a:xfrm>
          <a:prstGeom prst="rect">
            <a:avLst/>
          </a:prstGeom>
        </p:spPr>
        <p:txBody>
          <a:bodyPr wrap="square">
            <a:spAutoFit/>
          </a:bodyPr>
          <a:lstStyle/>
          <a:p>
            <a:pPr algn="l"/>
            <a:r>
              <a:rPr lang="fr-FR" sz="1600" dirty="0">
                <a:solidFill>
                  <a:srgbClr val="000000"/>
                </a:solidFill>
                <a:latin typeface="Bell MT" panose="02020503060305020303" pitchFamily="18" charset="0"/>
              </a:rPr>
              <a:t>En vertu de ces considérations, la réécriture des équations électriques en fonction des courants revient à exprimer chacun des flux magnétisants en fonction des différents courants :</a:t>
            </a:r>
            <a:r>
              <a:rPr lang="fr-FR" sz="1600" dirty="0">
                <a:latin typeface="Bell MT" panose="02020503060305020303" pitchFamily="18" charset="0"/>
              </a:rPr>
              <a:t> </a:t>
            </a:r>
            <a:br>
              <a:rPr lang="fr-FR" sz="1600" dirty="0">
                <a:latin typeface="Bell MT" panose="02020503060305020303" pitchFamily="18" charset="0"/>
              </a:rPr>
            </a:br>
            <a:endParaRPr lang="fr-FR" sz="1600" dirty="0">
              <a:latin typeface="Bell MT" panose="02020503060305020303" pitchFamily="18" charset="0"/>
            </a:endParaRPr>
          </a:p>
        </p:txBody>
      </p:sp>
      <p:pic>
        <p:nvPicPr>
          <p:cNvPr id="8" name="Image 7"/>
          <p:cNvPicPr>
            <a:picLocks noChangeAspect="1"/>
          </p:cNvPicPr>
          <p:nvPr/>
        </p:nvPicPr>
        <p:blipFill>
          <a:blip r:embed="rId3"/>
          <a:stretch>
            <a:fillRect/>
          </a:stretch>
        </p:blipFill>
        <p:spPr>
          <a:xfrm>
            <a:off x="1509790" y="5453586"/>
            <a:ext cx="3604433" cy="587536"/>
          </a:xfrm>
          <a:prstGeom prst="rect">
            <a:avLst/>
          </a:prstGeom>
        </p:spPr>
      </p:pic>
      <p:pic>
        <p:nvPicPr>
          <p:cNvPr id="9" name="Image 8"/>
          <p:cNvPicPr>
            <a:picLocks noChangeAspect="1"/>
          </p:cNvPicPr>
          <p:nvPr/>
        </p:nvPicPr>
        <p:blipFill>
          <a:blip r:embed="rId4"/>
          <a:stretch>
            <a:fillRect/>
          </a:stretch>
        </p:blipFill>
        <p:spPr>
          <a:xfrm>
            <a:off x="2109016" y="6237312"/>
            <a:ext cx="2203381" cy="623267"/>
          </a:xfrm>
          <a:prstGeom prst="rect">
            <a:avLst/>
          </a:prstGeom>
        </p:spPr>
      </p:pic>
      <p:pic>
        <p:nvPicPr>
          <p:cNvPr id="10" name="Image 9"/>
          <p:cNvPicPr>
            <a:picLocks noChangeAspect="1"/>
          </p:cNvPicPr>
          <p:nvPr/>
        </p:nvPicPr>
        <p:blipFill>
          <a:blip r:embed="rId5"/>
          <a:stretch>
            <a:fillRect/>
          </a:stretch>
        </p:blipFill>
        <p:spPr>
          <a:xfrm>
            <a:off x="5004048" y="6306089"/>
            <a:ext cx="1854126" cy="557069"/>
          </a:xfrm>
          <a:prstGeom prst="rect">
            <a:avLst/>
          </a:prstGeom>
        </p:spPr>
      </p:pic>
    </p:spTree>
    <p:extLst>
      <p:ext uri="{BB962C8B-B14F-4D97-AF65-F5344CB8AC3E}">
        <p14:creationId xmlns:p14="http://schemas.microsoft.com/office/powerpoint/2010/main" val="2551413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2. Equations des flux</a:t>
            </a:r>
            <a:endParaRPr lang="fr-FR" sz="3600" b="1" dirty="0">
              <a:solidFill>
                <a:srgbClr val="FF5050"/>
              </a:solidFill>
              <a:latin typeface="Times New Roman" pitchFamily="18" charset="0"/>
              <a:ea typeface="Calibri" pitchFamily="34" charset="0"/>
              <a:cs typeface="Times New Roman" pitchFamily="18" charset="0"/>
            </a:endParaRPr>
          </a:p>
        </p:txBody>
      </p:sp>
      <p:sp>
        <p:nvSpPr>
          <p:cNvPr id="2" name="Rectangle 1"/>
          <p:cNvSpPr/>
          <p:nvPr/>
        </p:nvSpPr>
        <p:spPr>
          <a:xfrm>
            <a:off x="467544" y="735287"/>
            <a:ext cx="8352928" cy="923330"/>
          </a:xfrm>
          <a:prstGeom prst="rect">
            <a:avLst/>
          </a:prstGeom>
        </p:spPr>
        <p:txBody>
          <a:bodyPr wrap="square">
            <a:spAutoFit/>
          </a:bodyPr>
          <a:lstStyle/>
          <a:p>
            <a:pPr algn="l"/>
            <a:r>
              <a:rPr lang="fr-FR" dirty="0">
                <a:latin typeface="Bell MT" panose="02020503060305020303" pitchFamily="18" charset="0"/>
              </a:rPr>
              <a:t>Comme la mutuelle inductance n’est pas constante mais varie avec le courant magnétisant, il s’en suit :</a:t>
            </a:r>
            <a:r>
              <a:rPr lang="fr-FR" dirty="0">
                <a:latin typeface="Bell MT" panose="02020503060305020303" pitchFamily="18" charset="0"/>
              </a:rPr>
              <a:t> </a:t>
            </a:r>
            <a:br>
              <a:rPr lang="fr-FR" dirty="0">
                <a:latin typeface="Bell MT" panose="02020503060305020303" pitchFamily="18" charset="0"/>
              </a:rPr>
            </a:br>
            <a:endParaRPr lang="fr-FR" dirty="0">
              <a:latin typeface="Bell MT" panose="02020503060305020303" pitchFamily="18" charset="0"/>
            </a:endParaRPr>
          </a:p>
        </p:txBody>
      </p:sp>
      <p:pic>
        <p:nvPicPr>
          <p:cNvPr id="4" name="Image 3"/>
          <p:cNvPicPr>
            <a:picLocks noChangeAspect="1"/>
          </p:cNvPicPr>
          <p:nvPr/>
        </p:nvPicPr>
        <p:blipFill>
          <a:blip r:embed="rId2"/>
          <a:stretch>
            <a:fillRect/>
          </a:stretch>
        </p:blipFill>
        <p:spPr>
          <a:xfrm>
            <a:off x="2658814" y="1484784"/>
            <a:ext cx="3970387" cy="1397934"/>
          </a:xfrm>
          <a:prstGeom prst="rect">
            <a:avLst/>
          </a:prstGeom>
        </p:spPr>
      </p:pic>
      <p:pic>
        <p:nvPicPr>
          <p:cNvPr id="6" name="Image 5"/>
          <p:cNvPicPr>
            <a:picLocks noChangeAspect="1"/>
          </p:cNvPicPr>
          <p:nvPr/>
        </p:nvPicPr>
        <p:blipFill>
          <a:blip r:embed="rId3"/>
          <a:stretch>
            <a:fillRect/>
          </a:stretch>
        </p:blipFill>
        <p:spPr>
          <a:xfrm>
            <a:off x="611560" y="3068960"/>
            <a:ext cx="7252828" cy="3141863"/>
          </a:xfrm>
          <a:prstGeom prst="rect">
            <a:avLst/>
          </a:prstGeom>
        </p:spPr>
      </p:pic>
    </p:spTree>
    <p:extLst>
      <p:ext uri="{BB962C8B-B14F-4D97-AF65-F5344CB8AC3E}">
        <p14:creationId xmlns:p14="http://schemas.microsoft.com/office/powerpoint/2010/main" val="3627165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2. Equations des flux</a:t>
            </a:r>
            <a:endParaRPr lang="fr-FR" sz="3600" b="1" dirty="0">
              <a:solidFill>
                <a:srgbClr val="FF5050"/>
              </a:solidFill>
              <a:latin typeface="Times New Roman" pitchFamily="18" charset="0"/>
              <a:ea typeface="Calibri" pitchFamily="34" charset="0"/>
              <a:cs typeface="Times New Roman" pitchFamily="18" charset="0"/>
            </a:endParaRPr>
          </a:p>
        </p:txBody>
      </p:sp>
      <p:pic>
        <p:nvPicPr>
          <p:cNvPr id="6" name="Image 5"/>
          <p:cNvPicPr>
            <a:picLocks noChangeAspect="1"/>
          </p:cNvPicPr>
          <p:nvPr/>
        </p:nvPicPr>
        <p:blipFill>
          <a:blip r:embed="rId2"/>
          <a:stretch>
            <a:fillRect/>
          </a:stretch>
        </p:blipFill>
        <p:spPr>
          <a:xfrm>
            <a:off x="477534" y="1124744"/>
            <a:ext cx="7252828" cy="3141863"/>
          </a:xfrm>
          <a:prstGeom prst="rect">
            <a:avLst/>
          </a:prstGeom>
        </p:spPr>
      </p:pic>
      <p:sp>
        <p:nvSpPr>
          <p:cNvPr id="7" name="Rectangle 6"/>
          <p:cNvSpPr/>
          <p:nvPr/>
        </p:nvSpPr>
        <p:spPr>
          <a:xfrm>
            <a:off x="323528" y="4509120"/>
            <a:ext cx="8352928" cy="923330"/>
          </a:xfrm>
          <a:prstGeom prst="rect">
            <a:avLst/>
          </a:prstGeom>
        </p:spPr>
        <p:txBody>
          <a:bodyPr wrap="square">
            <a:spAutoFit/>
          </a:bodyPr>
          <a:lstStyle/>
          <a:p>
            <a:pPr algn="l"/>
            <a:r>
              <a:rPr lang="fr-FR" dirty="0">
                <a:solidFill>
                  <a:srgbClr val="000000"/>
                </a:solidFill>
                <a:latin typeface="TimesNewRomanPSMT"/>
              </a:rPr>
              <a:t>Les expressions des dérivées des flux magnétisants s’en déduisent à partir </a:t>
            </a:r>
            <a:r>
              <a:rPr lang="fr-FR" dirty="0" smtClean="0">
                <a:solidFill>
                  <a:srgbClr val="000000"/>
                </a:solidFill>
                <a:latin typeface="TimesNewRomanPSMT"/>
              </a:rPr>
              <a:t>des équations précédentes:</a:t>
            </a:r>
            <a:r>
              <a:rPr lang="fr-FR" dirty="0" smtClean="0"/>
              <a:t> </a:t>
            </a:r>
            <a:r>
              <a:rPr lang="fr-FR" dirty="0"/>
              <a:t/>
            </a:r>
            <a:br>
              <a:rPr lang="fr-FR" dirty="0"/>
            </a:br>
            <a:endParaRPr lang="fr-FR" dirty="0"/>
          </a:p>
        </p:txBody>
      </p:sp>
      <p:pic>
        <p:nvPicPr>
          <p:cNvPr id="8" name="Image 7"/>
          <p:cNvPicPr>
            <a:picLocks noChangeAspect="1"/>
          </p:cNvPicPr>
          <p:nvPr/>
        </p:nvPicPr>
        <p:blipFill>
          <a:blip r:embed="rId3"/>
          <a:stretch>
            <a:fillRect/>
          </a:stretch>
        </p:blipFill>
        <p:spPr>
          <a:xfrm>
            <a:off x="974366" y="5517232"/>
            <a:ext cx="6477954" cy="957655"/>
          </a:xfrm>
          <a:prstGeom prst="rect">
            <a:avLst/>
          </a:prstGeom>
        </p:spPr>
      </p:pic>
    </p:spTree>
    <p:extLst>
      <p:ext uri="{BB962C8B-B14F-4D97-AF65-F5344CB8AC3E}">
        <p14:creationId xmlns:p14="http://schemas.microsoft.com/office/powerpoint/2010/main" val="1613556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2. Equations des flux</a:t>
            </a:r>
            <a:endParaRPr lang="fr-FR" sz="3600" b="1" dirty="0">
              <a:solidFill>
                <a:srgbClr val="FF5050"/>
              </a:solidFill>
              <a:latin typeface="Times New Roman" pitchFamily="18" charset="0"/>
              <a:ea typeface="Calibri" pitchFamily="34" charset="0"/>
              <a:cs typeface="Times New Roman" pitchFamily="18" charset="0"/>
            </a:endParaRPr>
          </a:p>
        </p:txBody>
      </p:sp>
      <p:pic>
        <p:nvPicPr>
          <p:cNvPr id="2" name="Image 1"/>
          <p:cNvPicPr>
            <a:picLocks noChangeAspect="1"/>
          </p:cNvPicPr>
          <p:nvPr/>
        </p:nvPicPr>
        <p:blipFill>
          <a:blip r:embed="rId2"/>
          <a:stretch>
            <a:fillRect/>
          </a:stretch>
        </p:blipFill>
        <p:spPr>
          <a:xfrm>
            <a:off x="323528" y="980728"/>
            <a:ext cx="8588600" cy="1269677"/>
          </a:xfrm>
          <a:prstGeom prst="rect">
            <a:avLst/>
          </a:prstGeom>
        </p:spPr>
      </p:pic>
      <p:cxnSp>
        <p:nvCxnSpPr>
          <p:cNvPr id="8" name="Connecteur droit avec flèche 7"/>
          <p:cNvCxnSpPr/>
          <p:nvPr/>
        </p:nvCxnSpPr>
        <p:spPr>
          <a:xfrm>
            <a:off x="4644008" y="2348880"/>
            <a:ext cx="0"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3">
            <a:duotone>
              <a:prstClr val="black"/>
              <a:schemeClr val="accent4">
                <a:tint val="45000"/>
                <a:satMod val="400000"/>
              </a:schemeClr>
            </a:duotone>
          </a:blip>
          <a:stretch>
            <a:fillRect/>
          </a:stretch>
        </p:blipFill>
        <p:spPr>
          <a:xfrm>
            <a:off x="593855" y="2852936"/>
            <a:ext cx="6662349" cy="1733352"/>
          </a:xfrm>
          <a:prstGeom prst="rect">
            <a:avLst/>
          </a:prstGeom>
        </p:spPr>
      </p:pic>
      <p:pic>
        <p:nvPicPr>
          <p:cNvPr id="10" name="Image 9"/>
          <p:cNvPicPr>
            <a:picLocks noChangeAspect="1"/>
          </p:cNvPicPr>
          <p:nvPr/>
        </p:nvPicPr>
        <p:blipFill>
          <a:blip r:embed="rId4"/>
          <a:stretch>
            <a:fillRect/>
          </a:stretch>
        </p:blipFill>
        <p:spPr>
          <a:xfrm>
            <a:off x="567539" y="4725144"/>
            <a:ext cx="6788993" cy="2004148"/>
          </a:xfrm>
          <a:prstGeom prst="rect">
            <a:avLst/>
          </a:prstGeom>
        </p:spPr>
      </p:pic>
    </p:spTree>
    <p:extLst>
      <p:ext uri="{BB962C8B-B14F-4D97-AF65-F5344CB8AC3E}">
        <p14:creationId xmlns:p14="http://schemas.microsoft.com/office/powerpoint/2010/main" val="4199377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3. Equations des tensions</a:t>
            </a:r>
            <a:endParaRPr lang="fr-FR" sz="3600" b="1" dirty="0">
              <a:solidFill>
                <a:srgbClr val="FF5050"/>
              </a:solidFill>
              <a:latin typeface="Times New Roman" pitchFamily="18" charset="0"/>
              <a:ea typeface="Calibri" pitchFamily="34" charset="0"/>
              <a:cs typeface="Times New Roman" pitchFamily="18" charset="0"/>
            </a:endParaRPr>
          </a:p>
        </p:txBody>
      </p:sp>
      <p:sp>
        <p:nvSpPr>
          <p:cNvPr id="4" name="Rectangle 3"/>
          <p:cNvSpPr/>
          <p:nvPr/>
        </p:nvSpPr>
        <p:spPr>
          <a:xfrm>
            <a:off x="467544" y="1052736"/>
            <a:ext cx="8496944" cy="1477328"/>
          </a:xfrm>
          <a:prstGeom prst="rect">
            <a:avLst/>
          </a:prstGeom>
        </p:spPr>
        <p:txBody>
          <a:bodyPr wrap="square">
            <a:spAutoFit/>
          </a:bodyPr>
          <a:lstStyle/>
          <a:p>
            <a:pPr algn="l"/>
            <a:r>
              <a:rPr lang="fr-FR" dirty="0">
                <a:solidFill>
                  <a:srgbClr val="000000"/>
                </a:solidFill>
                <a:latin typeface="Bell MT" panose="02020503060305020303" pitchFamily="18" charset="0"/>
              </a:rPr>
              <a:t>Dans les équations des tensions, la dérivation des flux conduit à l’introduction d’inductances supplémentaires dues exclusivement à la saturation. En remplaçant les différents flux, ainsi que leurs dérivées temporelles, par leurs expressions en fonction des courants, on aura</a:t>
            </a:r>
            <a:r>
              <a:rPr lang="fr-FR" dirty="0">
                <a:latin typeface="Bell MT" panose="02020503060305020303" pitchFamily="18" charset="0"/>
              </a:rPr>
              <a:t> </a:t>
            </a:r>
            <a:br>
              <a:rPr lang="fr-FR" dirty="0">
                <a:latin typeface="Bell MT" panose="02020503060305020303" pitchFamily="18" charset="0"/>
              </a:rPr>
            </a:br>
            <a:endParaRPr lang="fr-FR" dirty="0">
              <a:latin typeface="Bell MT" panose="02020503060305020303" pitchFamily="18" charset="0"/>
            </a:endParaRPr>
          </a:p>
        </p:txBody>
      </p:sp>
      <p:pic>
        <p:nvPicPr>
          <p:cNvPr id="2" name="Image 1"/>
          <p:cNvPicPr>
            <a:picLocks noChangeAspect="1"/>
          </p:cNvPicPr>
          <p:nvPr/>
        </p:nvPicPr>
        <p:blipFill>
          <a:blip r:embed="rId2"/>
          <a:stretch>
            <a:fillRect/>
          </a:stretch>
        </p:blipFill>
        <p:spPr>
          <a:xfrm>
            <a:off x="750166" y="2251175"/>
            <a:ext cx="7278218" cy="2324541"/>
          </a:xfrm>
          <a:prstGeom prst="rect">
            <a:avLst/>
          </a:prstGeom>
        </p:spPr>
      </p:pic>
    </p:spTree>
    <p:extLst>
      <p:ext uri="{BB962C8B-B14F-4D97-AF65-F5344CB8AC3E}">
        <p14:creationId xmlns:p14="http://schemas.microsoft.com/office/powerpoint/2010/main" val="40918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3. Equations des tensions</a:t>
            </a:r>
            <a:endParaRPr lang="fr-FR" sz="3600" b="1" dirty="0">
              <a:solidFill>
                <a:srgbClr val="FF5050"/>
              </a:solidFill>
              <a:latin typeface="Times New Roman" pitchFamily="18" charset="0"/>
              <a:ea typeface="Calibri" pitchFamily="34" charset="0"/>
              <a:cs typeface="Times New Roman" pitchFamily="18" charset="0"/>
            </a:endParaRPr>
          </a:p>
        </p:txBody>
      </p:sp>
      <p:sp>
        <p:nvSpPr>
          <p:cNvPr id="4" name="Rectangle 3"/>
          <p:cNvSpPr/>
          <p:nvPr/>
        </p:nvSpPr>
        <p:spPr>
          <a:xfrm>
            <a:off x="467544" y="1052736"/>
            <a:ext cx="8496944" cy="646331"/>
          </a:xfrm>
          <a:prstGeom prst="rect">
            <a:avLst/>
          </a:prstGeom>
        </p:spPr>
        <p:txBody>
          <a:bodyPr wrap="square">
            <a:spAutoFit/>
          </a:bodyPr>
          <a:lstStyle/>
          <a:p>
            <a:pPr algn="l"/>
            <a:r>
              <a:rPr lang="fr-FR" dirty="0">
                <a:latin typeface="Bell MT" panose="02020503060305020303" pitchFamily="18" charset="0"/>
              </a:rPr>
              <a:t>Les tensions sous forme matricielle s’écrivent : </a:t>
            </a:r>
            <a:br>
              <a:rPr lang="fr-FR" dirty="0">
                <a:latin typeface="Bell MT" panose="02020503060305020303" pitchFamily="18" charset="0"/>
              </a:rPr>
            </a:br>
            <a:endParaRPr lang="fr-FR" dirty="0">
              <a:latin typeface="Bell MT" panose="02020503060305020303" pitchFamily="18" charset="0"/>
            </a:endParaRPr>
          </a:p>
        </p:txBody>
      </p:sp>
      <p:pic>
        <p:nvPicPr>
          <p:cNvPr id="6" name="Image 5"/>
          <p:cNvPicPr>
            <a:picLocks noChangeAspect="1"/>
          </p:cNvPicPr>
          <p:nvPr/>
        </p:nvPicPr>
        <p:blipFill>
          <a:blip r:embed="rId2"/>
          <a:stretch>
            <a:fillRect/>
          </a:stretch>
        </p:blipFill>
        <p:spPr>
          <a:xfrm>
            <a:off x="455211" y="1375901"/>
            <a:ext cx="6277029" cy="1735334"/>
          </a:xfrm>
          <a:prstGeom prst="rect">
            <a:avLst/>
          </a:prstGeom>
        </p:spPr>
      </p:pic>
      <p:pic>
        <p:nvPicPr>
          <p:cNvPr id="8" name="Image 7"/>
          <p:cNvPicPr>
            <a:picLocks noChangeAspect="1"/>
          </p:cNvPicPr>
          <p:nvPr/>
        </p:nvPicPr>
        <p:blipFill>
          <a:blip r:embed="rId3"/>
          <a:stretch>
            <a:fillRect/>
          </a:stretch>
        </p:blipFill>
        <p:spPr>
          <a:xfrm>
            <a:off x="955479" y="3284984"/>
            <a:ext cx="5951587" cy="1639840"/>
          </a:xfrm>
          <a:prstGeom prst="rect">
            <a:avLst/>
          </a:prstGeom>
        </p:spPr>
      </p:pic>
      <p:pic>
        <p:nvPicPr>
          <p:cNvPr id="9" name="Image 8"/>
          <p:cNvPicPr>
            <a:picLocks noChangeAspect="1"/>
          </p:cNvPicPr>
          <p:nvPr/>
        </p:nvPicPr>
        <p:blipFill>
          <a:blip r:embed="rId4"/>
          <a:stretch>
            <a:fillRect/>
          </a:stretch>
        </p:blipFill>
        <p:spPr>
          <a:xfrm>
            <a:off x="683568" y="4924824"/>
            <a:ext cx="5550967" cy="1638366"/>
          </a:xfrm>
          <a:prstGeom prst="rect">
            <a:avLst/>
          </a:prstGeom>
        </p:spPr>
      </p:pic>
    </p:spTree>
    <p:extLst>
      <p:ext uri="{BB962C8B-B14F-4D97-AF65-F5344CB8AC3E}">
        <p14:creationId xmlns:p14="http://schemas.microsoft.com/office/powerpoint/2010/main" val="1565539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4765" y="332656"/>
            <a:ext cx="8424936" cy="646331"/>
          </a:xfrm>
          <a:prstGeom prst="rect">
            <a:avLst/>
          </a:prstGeom>
        </p:spPr>
        <p:txBody>
          <a:bodyPr wrap="square">
            <a:spAutoFit/>
          </a:bodyPr>
          <a:lstStyle/>
          <a:p>
            <a:pPr algn="l"/>
            <a:r>
              <a:rPr lang="fr-FR" b="1" dirty="0"/>
              <a:t>Couple électromagnétique</a:t>
            </a:r>
            <a:r>
              <a:rPr lang="fr-FR" dirty="0"/>
              <a:t> </a:t>
            </a:r>
            <a:br>
              <a:rPr lang="fr-FR" dirty="0"/>
            </a:br>
            <a:endParaRPr lang="fr-FR" dirty="0">
              <a:latin typeface="Bell MT" panose="02020503060305020303" pitchFamily="18" charset="0"/>
            </a:endParaRPr>
          </a:p>
        </p:txBody>
      </p:sp>
      <p:sp>
        <p:nvSpPr>
          <p:cNvPr id="2" name="Rectangle 1"/>
          <p:cNvSpPr/>
          <p:nvPr/>
        </p:nvSpPr>
        <p:spPr>
          <a:xfrm>
            <a:off x="265991" y="1118308"/>
            <a:ext cx="8748464" cy="923330"/>
          </a:xfrm>
          <a:prstGeom prst="rect">
            <a:avLst/>
          </a:prstGeom>
        </p:spPr>
        <p:txBody>
          <a:bodyPr wrap="square">
            <a:spAutoFit/>
          </a:bodyPr>
          <a:lstStyle/>
          <a:p>
            <a:pPr algn="l"/>
            <a:r>
              <a:rPr lang="fr-FR" dirty="0">
                <a:solidFill>
                  <a:srgbClr val="000000"/>
                </a:solidFill>
                <a:latin typeface="TimesNewRomanPSMT"/>
              </a:rPr>
              <a:t>L’expression du couple peut être exprimée en fonction des composantes du vecteur d’état par :</a:t>
            </a:r>
            <a:r>
              <a:rPr lang="fr-FR" dirty="0"/>
              <a:t> </a:t>
            </a:r>
            <a:br>
              <a:rPr lang="fr-FR" dirty="0"/>
            </a:br>
            <a:endParaRPr lang="fr-FR" dirty="0"/>
          </a:p>
        </p:txBody>
      </p:sp>
      <p:pic>
        <p:nvPicPr>
          <p:cNvPr id="4" name="Image 3"/>
          <p:cNvPicPr>
            <a:picLocks noChangeAspect="1"/>
          </p:cNvPicPr>
          <p:nvPr/>
        </p:nvPicPr>
        <p:blipFill>
          <a:blip r:embed="rId2"/>
          <a:stretch>
            <a:fillRect/>
          </a:stretch>
        </p:blipFill>
        <p:spPr>
          <a:xfrm>
            <a:off x="1907704" y="2041638"/>
            <a:ext cx="4200525" cy="619125"/>
          </a:xfrm>
          <a:prstGeom prst="rect">
            <a:avLst/>
          </a:prstGeom>
        </p:spPr>
      </p:pic>
      <p:sp>
        <p:nvSpPr>
          <p:cNvPr id="5" name="Rectangle 4"/>
          <p:cNvSpPr/>
          <p:nvPr/>
        </p:nvSpPr>
        <p:spPr>
          <a:xfrm>
            <a:off x="251520" y="4057916"/>
            <a:ext cx="8208912" cy="2308324"/>
          </a:xfrm>
          <a:prstGeom prst="rect">
            <a:avLst/>
          </a:prstGeom>
        </p:spPr>
        <p:txBody>
          <a:bodyPr wrap="square">
            <a:spAutoFit/>
          </a:bodyPr>
          <a:lstStyle/>
          <a:p>
            <a:pPr algn="l"/>
            <a:r>
              <a:rPr lang="fr-FR" dirty="0">
                <a:solidFill>
                  <a:srgbClr val="000000"/>
                </a:solidFill>
                <a:latin typeface="Bell MT" panose="02020503060305020303" pitchFamily="18" charset="0"/>
              </a:rPr>
              <a:t>Comme les inductances ne sont pas constantes, mais varient avec le courant, donc avec le flux, nous sommes amenés à inverser une matrice à coefficients variables. Ces relations montrent qu’en régime dynamique les inductances de la machine sont liées à la pente de la tangente de la caractéristique magnétique au point de fonctionnement considéré. Pour résoudre le système précédent il faut connaître la loi de variation de flux magnétisant en fonction du courant magnétisant dont on déduit 𝐿 </a:t>
            </a:r>
            <a:r>
              <a:rPr lang="fr-FR" sz="1100" dirty="0">
                <a:solidFill>
                  <a:srgbClr val="000000"/>
                </a:solidFill>
                <a:latin typeface="Bell MT" panose="02020503060305020303" pitchFamily="18" charset="0"/>
              </a:rPr>
              <a:t>𝑚 </a:t>
            </a:r>
            <a:r>
              <a:rPr lang="fr-FR" dirty="0">
                <a:solidFill>
                  <a:srgbClr val="000000"/>
                </a:solidFill>
                <a:latin typeface="Bell MT" panose="02020503060305020303" pitchFamily="18" charset="0"/>
              </a:rPr>
              <a:t>et 𝐿</a:t>
            </a:r>
            <a:r>
              <a:rPr lang="fr-FR" sz="1100" dirty="0">
                <a:solidFill>
                  <a:srgbClr val="000000"/>
                </a:solidFill>
                <a:latin typeface="Bell MT" panose="02020503060305020303" pitchFamily="18" charset="0"/>
              </a:rPr>
              <a:t>𝑚𝑑𝑦 </a:t>
            </a:r>
            <a:r>
              <a:rPr lang="fr-FR" dirty="0">
                <a:solidFill>
                  <a:srgbClr val="000000"/>
                </a:solidFill>
                <a:latin typeface="Bell MT" panose="02020503060305020303" pitchFamily="18" charset="0"/>
              </a:rPr>
              <a:t>en fonction du courant magnétisant</a:t>
            </a:r>
            <a:r>
              <a:rPr lang="fr-FR" dirty="0">
                <a:latin typeface="Bell MT" panose="02020503060305020303" pitchFamily="18" charset="0"/>
              </a:rPr>
              <a:t> </a:t>
            </a:r>
            <a:br>
              <a:rPr lang="fr-FR" dirty="0">
                <a:latin typeface="Bell MT" panose="02020503060305020303" pitchFamily="18" charset="0"/>
              </a:rPr>
            </a:br>
            <a:endParaRPr lang="fr-FR" dirty="0">
              <a:latin typeface="Bell MT" panose="02020503060305020303" pitchFamily="18" charset="0"/>
            </a:endParaRPr>
          </a:p>
        </p:txBody>
      </p:sp>
    </p:spTree>
    <p:extLst>
      <p:ext uri="{BB962C8B-B14F-4D97-AF65-F5344CB8AC3E}">
        <p14:creationId xmlns:p14="http://schemas.microsoft.com/office/powerpoint/2010/main" val="607979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87824" y="1282011"/>
            <a:ext cx="4248472" cy="646331"/>
          </a:xfrm>
          <a:prstGeom prst="rect">
            <a:avLst/>
          </a:prstGeom>
        </p:spPr>
        <p:txBody>
          <a:bodyPr wrap="square">
            <a:spAutoFit/>
          </a:bodyPr>
          <a:lstStyle/>
          <a:p>
            <a:pPr algn="l"/>
            <a:r>
              <a:rPr lang="fr-FR" sz="3600" u="sng" dirty="0" smtClean="0">
                <a:solidFill>
                  <a:srgbClr val="FF0000"/>
                </a:solidFill>
                <a:latin typeface="Times New Roman" pitchFamily="18" charset="0"/>
                <a:cs typeface="Times New Roman" pitchFamily="18" charset="0"/>
              </a:rPr>
              <a:t>PLAN</a:t>
            </a:r>
            <a:endParaRPr lang="fr-FR" sz="3600" u="sng" dirty="0">
              <a:solidFill>
                <a:srgbClr val="FF0000"/>
              </a:solidFill>
              <a:latin typeface="Times New Roman" pitchFamily="18" charset="0"/>
              <a:cs typeface="Times New Roman" pitchFamily="18" charset="0"/>
            </a:endParaRPr>
          </a:p>
        </p:txBody>
      </p:sp>
      <p:sp>
        <p:nvSpPr>
          <p:cNvPr id="2" name="Rectangle 1"/>
          <p:cNvSpPr/>
          <p:nvPr/>
        </p:nvSpPr>
        <p:spPr>
          <a:xfrm>
            <a:off x="197768" y="8984"/>
            <a:ext cx="8910736" cy="1200329"/>
          </a:xfrm>
          <a:prstGeom prst="rect">
            <a:avLst/>
          </a:prstGeom>
        </p:spPr>
        <p:txBody>
          <a:bodyPr wrap="square">
            <a:spAutoFit/>
          </a:bodyPr>
          <a:lstStyle/>
          <a:p>
            <a:pPr algn="l"/>
            <a:r>
              <a:rPr lang="fr-FR" sz="2400" b="1" dirty="0" smtClean="0">
                <a:solidFill>
                  <a:srgbClr val="FF0000"/>
                </a:solidFill>
                <a:latin typeface="Georgia" panose="02040502050405020303" pitchFamily="18" charset="0"/>
              </a:rPr>
              <a:t>Chapitre 04: </a:t>
            </a:r>
          </a:p>
          <a:p>
            <a:pPr algn="l"/>
            <a:endParaRPr lang="fr-FR" sz="2400" b="1" dirty="0" smtClean="0">
              <a:solidFill>
                <a:srgbClr val="FF0000"/>
              </a:solidFill>
              <a:latin typeface="Georgia" panose="02040502050405020303" pitchFamily="18" charset="0"/>
            </a:endParaRPr>
          </a:p>
          <a:p>
            <a:pPr algn="l"/>
            <a:r>
              <a:rPr lang="fr-FR" sz="2400" dirty="0">
                <a:solidFill>
                  <a:srgbClr val="FF0000"/>
                </a:solidFill>
                <a:latin typeface="Times New Roman" panose="02020603050405020304" pitchFamily="18" charset="0"/>
                <a:cs typeface="Times New Roman" panose="02020603050405020304" pitchFamily="18" charset="0"/>
              </a:rPr>
              <a:t>Modèle de la machine asynchrone triphasée saturée</a:t>
            </a:r>
          </a:p>
        </p:txBody>
      </p:sp>
      <p:sp>
        <p:nvSpPr>
          <p:cNvPr id="12" name="Rectangle 11"/>
          <p:cNvSpPr/>
          <p:nvPr/>
        </p:nvSpPr>
        <p:spPr>
          <a:xfrm>
            <a:off x="233264" y="2296397"/>
            <a:ext cx="8910736" cy="461665"/>
          </a:xfrm>
          <a:prstGeom prst="rect">
            <a:avLst/>
          </a:prstGeom>
        </p:spPr>
        <p:txBody>
          <a:bodyPr wrap="square">
            <a:spAutoFit/>
          </a:bodyPr>
          <a:lstStyle/>
          <a:p>
            <a:pPr algn="l"/>
            <a:r>
              <a:rPr lang="fr-FR" sz="2400" b="1" dirty="0" smtClean="0">
                <a:latin typeface="Georgia" panose="02040502050405020303" pitchFamily="18" charset="0"/>
              </a:rPr>
              <a:t>1.Introduction </a:t>
            </a:r>
            <a:endParaRPr lang="fr-FR" sz="2400" dirty="0"/>
          </a:p>
        </p:txBody>
      </p:sp>
      <p:sp>
        <p:nvSpPr>
          <p:cNvPr id="13" name="Rectangle 12"/>
          <p:cNvSpPr/>
          <p:nvPr/>
        </p:nvSpPr>
        <p:spPr>
          <a:xfrm>
            <a:off x="165964" y="2882210"/>
            <a:ext cx="8910736" cy="461665"/>
          </a:xfrm>
          <a:prstGeom prst="rect">
            <a:avLst/>
          </a:prstGeom>
        </p:spPr>
        <p:txBody>
          <a:bodyPr wrap="square">
            <a:spAutoFit/>
          </a:bodyPr>
          <a:lstStyle/>
          <a:p>
            <a:pPr algn="l"/>
            <a:r>
              <a:rPr lang="fr-FR" sz="2400" b="1" dirty="0" smtClean="0">
                <a:latin typeface="Georgia" panose="02040502050405020303" pitchFamily="18" charset="0"/>
              </a:rPr>
              <a:t>2.Equations des flux</a:t>
            </a:r>
            <a:endParaRPr lang="fr-FR" sz="2400" dirty="0"/>
          </a:p>
        </p:txBody>
      </p:sp>
      <p:sp>
        <p:nvSpPr>
          <p:cNvPr id="9" name="Rectangle 8"/>
          <p:cNvSpPr/>
          <p:nvPr/>
        </p:nvSpPr>
        <p:spPr>
          <a:xfrm>
            <a:off x="235256" y="3619059"/>
            <a:ext cx="8910736" cy="461665"/>
          </a:xfrm>
          <a:prstGeom prst="rect">
            <a:avLst/>
          </a:prstGeom>
        </p:spPr>
        <p:txBody>
          <a:bodyPr wrap="square">
            <a:spAutoFit/>
          </a:bodyPr>
          <a:lstStyle/>
          <a:p>
            <a:pPr algn="l"/>
            <a:r>
              <a:rPr lang="fr-FR" sz="2400" b="1" dirty="0">
                <a:latin typeface="Georgia" panose="02040502050405020303" pitchFamily="18" charset="0"/>
              </a:rPr>
              <a:t>3</a:t>
            </a:r>
            <a:r>
              <a:rPr lang="fr-FR" sz="2400" b="1" dirty="0" smtClean="0">
                <a:latin typeface="Georgia" panose="02040502050405020303" pitchFamily="18" charset="0"/>
              </a:rPr>
              <a:t>.Equations des tensions</a:t>
            </a:r>
            <a:endParaRPr lang="fr-F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4765" y="332656"/>
            <a:ext cx="8424936" cy="369332"/>
          </a:xfrm>
          <a:prstGeom prst="rect">
            <a:avLst/>
          </a:prstGeom>
        </p:spPr>
        <p:txBody>
          <a:bodyPr wrap="square">
            <a:spAutoFit/>
          </a:bodyPr>
          <a:lstStyle/>
          <a:p>
            <a:pPr algn="l"/>
            <a:r>
              <a:rPr lang="fr-FR" b="1" dirty="0" smtClean="0"/>
              <a:t>Validation </a:t>
            </a:r>
            <a:endParaRPr lang="fr-FR" dirty="0">
              <a:latin typeface="Bell MT" panose="02020503060305020303" pitchFamily="18" charset="0"/>
            </a:endParaRPr>
          </a:p>
        </p:txBody>
      </p:sp>
      <p:pic>
        <p:nvPicPr>
          <p:cNvPr id="3" name="Image 2"/>
          <p:cNvPicPr>
            <a:picLocks noChangeAspect="1"/>
          </p:cNvPicPr>
          <p:nvPr/>
        </p:nvPicPr>
        <p:blipFill>
          <a:blip r:embed="rId2"/>
          <a:stretch>
            <a:fillRect/>
          </a:stretch>
        </p:blipFill>
        <p:spPr>
          <a:xfrm>
            <a:off x="1585912" y="1223962"/>
            <a:ext cx="5972175" cy="4410075"/>
          </a:xfrm>
          <a:prstGeom prst="rect">
            <a:avLst/>
          </a:prstGeom>
        </p:spPr>
      </p:pic>
    </p:spTree>
    <p:extLst>
      <p:ext uri="{BB962C8B-B14F-4D97-AF65-F5344CB8AC3E}">
        <p14:creationId xmlns:p14="http://schemas.microsoft.com/office/powerpoint/2010/main" val="3144448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1. Introduction</a:t>
            </a:r>
            <a:endParaRPr lang="fr-FR" sz="3600" b="1" dirty="0">
              <a:solidFill>
                <a:srgbClr val="FF5050"/>
              </a:solidFill>
              <a:latin typeface="Times New Roman" pitchFamily="18" charset="0"/>
              <a:ea typeface="Calibri" pitchFamily="34" charset="0"/>
              <a:cs typeface="Times New Roman" pitchFamily="18" charset="0"/>
            </a:endParaRPr>
          </a:p>
        </p:txBody>
      </p:sp>
      <p:sp>
        <p:nvSpPr>
          <p:cNvPr id="6" name="Rectangle 5"/>
          <p:cNvSpPr/>
          <p:nvPr/>
        </p:nvSpPr>
        <p:spPr>
          <a:xfrm>
            <a:off x="256506" y="2759137"/>
            <a:ext cx="8496944" cy="1631216"/>
          </a:xfrm>
          <a:prstGeom prst="rect">
            <a:avLst/>
          </a:prstGeom>
        </p:spPr>
        <p:txBody>
          <a:bodyPr wrap="square">
            <a:spAutoFit/>
          </a:bodyPr>
          <a:lstStyle/>
          <a:p>
            <a:pPr marL="342900" indent="-342900" algn="l" rtl="0">
              <a:buFont typeface="Wingdings" panose="05000000000000000000" pitchFamily="2" charset="2"/>
              <a:buChar char="q"/>
            </a:pPr>
            <a:r>
              <a:rPr lang="fr-FR" sz="2000" dirty="0">
                <a:latin typeface="Bell MT" panose="02020503060305020303" pitchFamily="18" charset="0"/>
              </a:rPr>
              <a:t>La saturation des matériaux ferromagnétiques est un phénomène physique complexe difficile à modéliser. Dans les machines électriques, la saturation apparaît d’abord dans les zones ou </a:t>
            </a:r>
            <a:r>
              <a:rPr lang="fr-FR" sz="2000" b="1" dirty="0">
                <a:solidFill>
                  <a:srgbClr val="FF0000"/>
                </a:solidFill>
                <a:latin typeface="Bell MT" panose="02020503060305020303" pitchFamily="18" charset="0"/>
              </a:rPr>
              <a:t>la section de passage des lignes de champ est la plus faible </a:t>
            </a:r>
            <a:r>
              <a:rPr lang="fr-FR" sz="2000" dirty="0">
                <a:latin typeface="Bell MT" panose="02020503060305020303" pitchFamily="18" charset="0"/>
              </a:rPr>
              <a:t>(comme les dents entre les encoches). Il s’agit donc d’un </a:t>
            </a:r>
            <a:r>
              <a:rPr lang="fr-FR" sz="2000" b="1" dirty="0">
                <a:solidFill>
                  <a:srgbClr val="FF0000"/>
                </a:solidFill>
                <a:latin typeface="Bell MT" panose="02020503060305020303" pitchFamily="18" charset="0"/>
              </a:rPr>
              <a:t>phénomène local</a:t>
            </a:r>
            <a:r>
              <a:rPr lang="fr-FR" sz="2000" dirty="0">
                <a:latin typeface="Bell MT" panose="02020503060305020303" pitchFamily="18" charset="0"/>
              </a:rPr>
              <a:t>.</a:t>
            </a:r>
          </a:p>
        </p:txBody>
      </p:sp>
      <p:sp>
        <p:nvSpPr>
          <p:cNvPr id="9" name="Rectangle 8"/>
          <p:cNvSpPr/>
          <p:nvPr/>
        </p:nvSpPr>
        <p:spPr>
          <a:xfrm>
            <a:off x="197768" y="1196752"/>
            <a:ext cx="8892480" cy="1323439"/>
          </a:xfrm>
          <a:prstGeom prst="rect">
            <a:avLst/>
          </a:prstGeom>
        </p:spPr>
        <p:txBody>
          <a:bodyPr wrap="square">
            <a:spAutoFit/>
          </a:bodyPr>
          <a:lstStyle/>
          <a:p>
            <a:pPr marL="342900" indent="-342900" algn="l" rtl="0">
              <a:buFont typeface="Wingdings" panose="05000000000000000000" pitchFamily="2" charset="2"/>
              <a:buChar char="q"/>
            </a:pPr>
            <a:r>
              <a:rPr lang="fr-FR" sz="2000" dirty="0">
                <a:latin typeface="Bell MT" panose="02020503060305020303" pitchFamily="18" charset="0"/>
              </a:rPr>
              <a:t>Le modèle simplifié ne prend pas en compte la saturation du circuit magnétique. Or, dans la plupart des cas, la machine fonctionne en régime saturé. Il nous est paru nécessaire de prendre en compte ce phénomène dans le modèle afin </a:t>
            </a:r>
            <a:r>
              <a:rPr lang="fr-FR" sz="2000" dirty="0">
                <a:solidFill>
                  <a:srgbClr val="FF0000"/>
                </a:solidFill>
                <a:latin typeface="Bell MT" panose="02020503060305020303" pitchFamily="18" charset="0"/>
              </a:rPr>
              <a:t>d’accroître sa précision</a:t>
            </a:r>
            <a:r>
              <a:rPr lang="fr-FR" sz="2000" dirty="0">
                <a:latin typeface="Bell MT" panose="02020503060305020303" pitchFamily="18" charset="0"/>
              </a:rPr>
              <a:t>.</a:t>
            </a:r>
            <a:r>
              <a:rPr lang="fr-FR" sz="2000" dirty="0" smtClean="0">
                <a:latin typeface="Bell MT" panose="02020503060305020303" pitchFamily="18" charset="0"/>
                <a:cs typeface="Times New Roman" panose="02020603050405020304" pitchFamily="18" charset="0"/>
              </a:rPr>
              <a:t> </a:t>
            </a:r>
            <a:endParaRPr lang="fr-FR" sz="2000" dirty="0">
              <a:latin typeface="Bell MT" panose="02020503060305020303" pitchFamily="18" charset="0"/>
              <a:cs typeface="Times New Roman" panose="02020603050405020304" pitchFamily="18" charset="0"/>
            </a:endParaRPr>
          </a:p>
        </p:txBody>
      </p:sp>
      <p:pic>
        <p:nvPicPr>
          <p:cNvPr id="1026" name="Picture 2" descr="Le stator en détails [La conversion électro-mécanique : les moteurs  électriq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477741"/>
            <a:ext cx="2381250" cy="226695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715" y="4456863"/>
            <a:ext cx="2123638" cy="2119362"/>
          </a:xfrm>
          <a:prstGeom prst="rect">
            <a:avLst/>
          </a:prstGeom>
        </p:spPr>
      </p:pic>
      <p:pic>
        <p:nvPicPr>
          <p:cNvPr id="1034" name="Picture 10" descr="Moteur asynchr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4699147"/>
            <a:ext cx="1824137" cy="1824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1. Introduction</a:t>
            </a:r>
            <a:endParaRPr lang="fr-FR" sz="3600" b="1" dirty="0">
              <a:solidFill>
                <a:srgbClr val="FF5050"/>
              </a:solidFill>
              <a:latin typeface="Times New Roman" pitchFamily="18" charset="0"/>
              <a:ea typeface="Calibri" pitchFamily="34" charset="0"/>
              <a:cs typeface="Times New Roman" pitchFamily="18" charset="0"/>
            </a:endParaRPr>
          </a:p>
        </p:txBody>
      </p:sp>
      <p:sp>
        <p:nvSpPr>
          <p:cNvPr id="2" name="Rectangle 1"/>
          <p:cNvSpPr/>
          <p:nvPr/>
        </p:nvSpPr>
        <p:spPr>
          <a:xfrm>
            <a:off x="287524" y="908720"/>
            <a:ext cx="8424936" cy="707886"/>
          </a:xfrm>
          <a:prstGeom prst="rect">
            <a:avLst/>
          </a:prstGeom>
        </p:spPr>
        <p:txBody>
          <a:bodyPr wrap="square">
            <a:spAutoFit/>
          </a:bodyPr>
          <a:lstStyle/>
          <a:p>
            <a:pPr algn="l"/>
            <a:r>
              <a:rPr lang="fr-FR" sz="2000" dirty="0">
                <a:latin typeface="Bell MT" panose="02020503060305020303" pitchFamily="18" charset="0"/>
              </a:rPr>
              <a:t>Différentes méthodes sont envisageables pour prendre en compte la saturation du circuit magnétique</a:t>
            </a:r>
            <a:r>
              <a:rPr lang="fr-FR" sz="2000" dirty="0" smtClean="0">
                <a:latin typeface="Bell MT" panose="02020503060305020303" pitchFamily="18" charset="0"/>
              </a:rPr>
              <a:t>:</a:t>
            </a:r>
            <a:endParaRPr lang="fr-FR" sz="2000" dirty="0">
              <a:latin typeface="Bell MT" panose="02020503060305020303" pitchFamily="18" charset="0"/>
            </a:endParaRPr>
          </a:p>
        </p:txBody>
      </p:sp>
      <p:sp>
        <p:nvSpPr>
          <p:cNvPr id="4" name="Rectangle 3"/>
          <p:cNvSpPr/>
          <p:nvPr/>
        </p:nvSpPr>
        <p:spPr>
          <a:xfrm>
            <a:off x="251520" y="2012744"/>
            <a:ext cx="8496944" cy="4401205"/>
          </a:xfrm>
          <a:prstGeom prst="rect">
            <a:avLst/>
          </a:prstGeom>
        </p:spPr>
        <p:txBody>
          <a:bodyPr wrap="square">
            <a:spAutoFit/>
          </a:bodyPr>
          <a:lstStyle/>
          <a:p>
            <a:pPr marL="342900" indent="-342900" algn="l">
              <a:buFontTx/>
              <a:buChar char="-"/>
            </a:pPr>
            <a:r>
              <a:rPr lang="fr-FR" sz="2000" b="1" dirty="0" smtClean="0">
                <a:solidFill>
                  <a:srgbClr val="FF0000"/>
                </a:solidFill>
                <a:latin typeface="Bell MT" panose="02020503060305020303" pitchFamily="18" charset="0"/>
              </a:rPr>
              <a:t>La </a:t>
            </a:r>
            <a:r>
              <a:rPr lang="fr-FR" sz="2000" b="1" dirty="0">
                <a:solidFill>
                  <a:srgbClr val="FF0000"/>
                </a:solidFill>
                <a:latin typeface="Bell MT" panose="02020503060305020303" pitchFamily="18" charset="0"/>
              </a:rPr>
              <a:t>méthode la plus précise </a:t>
            </a:r>
            <a:r>
              <a:rPr lang="fr-FR" sz="2000" dirty="0">
                <a:latin typeface="Bell MT" panose="02020503060305020303" pitchFamily="18" charset="0"/>
              </a:rPr>
              <a:t>consiste à définir la géométrie exacte de la machine et de calculer le flux magnétisant à partir de l’induction d’entrefer en tenant compte des chutes de potentiel magnétique à travers la partie ferromagnétique de la machine. On résout alors les équations de Maxwell associées aux lois de comportement des matériaux employés en utilisant les méthodes numériques. </a:t>
            </a:r>
            <a:endParaRPr lang="fr-FR" sz="2000" dirty="0" smtClean="0">
              <a:latin typeface="Bell MT" panose="02020503060305020303" pitchFamily="18" charset="0"/>
            </a:endParaRPr>
          </a:p>
          <a:p>
            <a:pPr marL="342900" indent="-342900" algn="l">
              <a:buFontTx/>
              <a:buChar char="-"/>
            </a:pPr>
            <a:endParaRPr lang="fr-FR" sz="2000" dirty="0" smtClean="0">
              <a:latin typeface="Bell MT" panose="02020503060305020303" pitchFamily="18" charset="0"/>
            </a:endParaRPr>
          </a:p>
          <a:p>
            <a:pPr algn="l"/>
            <a:r>
              <a:rPr lang="fr-FR" sz="2000" dirty="0">
                <a:latin typeface="Bell MT" panose="02020503060305020303" pitchFamily="18" charset="0"/>
              </a:rPr>
              <a:t>-</a:t>
            </a:r>
            <a:r>
              <a:rPr lang="fr-FR" sz="2000" b="1" dirty="0">
                <a:solidFill>
                  <a:srgbClr val="FF0000"/>
                </a:solidFill>
                <a:latin typeface="Bell MT" panose="02020503060305020303" pitchFamily="18" charset="0"/>
              </a:rPr>
              <a:t>Méthode du réseau de </a:t>
            </a:r>
            <a:r>
              <a:rPr lang="fr-FR" sz="2000" b="1" dirty="0" err="1">
                <a:solidFill>
                  <a:srgbClr val="FF0000"/>
                </a:solidFill>
                <a:latin typeface="Bell MT" panose="02020503060305020303" pitchFamily="18" charset="0"/>
              </a:rPr>
              <a:t>perméances</a:t>
            </a:r>
            <a:r>
              <a:rPr lang="fr-FR" sz="2000" b="1" dirty="0">
                <a:solidFill>
                  <a:srgbClr val="FF0000"/>
                </a:solidFill>
                <a:latin typeface="Bell MT" panose="02020503060305020303" pitchFamily="18" charset="0"/>
              </a:rPr>
              <a:t> </a:t>
            </a:r>
            <a:r>
              <a:rPr lang="fr-FR" sz="2000" dirty="0">
                <a:latin typeface="Bell MT" panose="02020503060305020303" pitchFamily="18" charset="0"/>
              </a:rPr>
              <a:t>: elle consiste à découper l’ensemble de la machine en petites portions magnétiques homogènes et d’associer à chaque </a:t>
            </a:r>
            <a:r>
              <a:rPr lang="fr-FR" sz="2000" dirty="0" err="1">
                <a:latin typeface="Bell MT" panose="02020503060305020303" pitchFamily="18" charset="0"/>
              </a:rPr>
              <a:t>perméance</a:t>
            </a:r>
            <a:r>
              <a:rPr lang="fr-FR" sz="2000" dirty="0">
                <a:latin typeface="Bell MT" panose="02020503060305020303" pitchFamily="18" charset="0"/>
              </a:rPr>
              <a:t> élémentaire la caractéristique magnétique du matériau correspondant. </a:t>
            </a:r>
            <a:endParaRPr lang="fr-FR" sz="2000" dirty="0" smtClean="0">
              <a:latin typeface="Bell MT" panose="02020503060305020303" pitchFamily="18" charset="0"/>
            </a:endParaRPr>
          </a:p>
          <a:p>
            <a:pPr algn="l"/>
            <a:endParaRPr lang="fr-FR" sz="2000" dirty="0" smtClean="0">
              <a:latin typeface="Bell MT" panose="02020503060305020303" pitchFamily="18" charset="0"/>
            </a:endParaRPr>
          </a:p>
          <a:p>
            <a:pPr algn="l"/>
            <a:r>
              <a:rPr lang="fr-FR" sz="2000" b="1" dirty="0" smtClean="0">
                <a:solidFill>
                  <a:srgbClr val="FF0000"/>
                </a:solidFill>
                <a:latin typeface="Bell MT" panose="02020503060305020303" pitchFamily="18" charset="0"/>
              </a:rPr>
              <a:t>-</a:t>
            </a:r>
            <a:r>
              <a:rPr lang="fr-FR" sz="2000" b="1" dirty="0">
                <a:solidFill>
                  <a:srgbClr val="FF0000"/>
                </a:solidFill>
                <a:latin typeface="Bell MT" panose="02020503060305020303" pitchFamily="18" charset="0"/>
              </a:rPr>
              <a:t>Méthode globale</a:t>
            </a:r>
            <a:r>
              <a:rPr lang="fr-FR" sz="2000" dirty="0">
                <a:solidFill>
                  <a:srgbClr val="FF0000"/>
                </a:solidFill>
                <a:latin typeface="Bell MT" panose="02020503060305020303" pitchFamily="18" charset="0"/>
              </a:rPr>
              <a:t>: </a:t>
            </a:r>
            <a:r>
              <a:rPr lang="fr-FR" sz="2000" dirty="0">
                <a:latin typeface="Bell MT" panose="02020503060305020303" pitchFamily="18" charset="0"/>
              </a:rPr>
              <a:t>la saturation est prise en compte par l’intermédiaire de la courbe de variation de l’inductance magnétisante en fonction du courant associé.</a:t>
            </a:r>
          </a:p>
        </p:txBody>
      </p:sp>
    </p:spTree>
    <p:extLst>
      <p:ext uri="{BB962C8B-B14F-4D97-AF65-F5344CB8AC3E}">
        <p14:creationId xmlns:p14="http://schemas.microsoft.com/office/powerpoint/2010/main" val="1776338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1. Introduction</a:t>
            </a:r>
            <a:endParaRPr lang="fr-FR" sz="3600" b="1" dirty="0">
              <a:solidFill>
                <a:srgbClr val="FF5050"/>
              </a:solidFill>
              <a:latin typeface="Times New Roman" pitchFamily="18" charset="0"/>
              <a:ea typeface="Calibri" pitchFamily="34" charset="0"/>
              <a:cs typeface="Times New Roman" pitchFamily="18" charset="0"/>
            </a:endParaRPr>
          </a:p>
        </p:txBody>
      </p:sp>
      <p:sp>
        <p:nvSpPr>
          <p:cNvPr id="2" name="Rectangle 1"/>
          <p:cNvSpPr/>
          <p:nvPr/>
        </p:nvSpPr>
        <p:spPr>
          <a:xfrm>
            <a:off x="395536" y="1052736"/>
            <a:ext cx="8424936" cy="3785652"/>
          </a:xfrm>
          <a:prstGeom prst="rect">
            <a:avLst/>
          </a:prstGeom>
        </p:spPr>
        <p:txBody>
          <a:bodyPr wrap="square">
            <a:spAutoFit/>
          </a:bodyPr>
          <a:lstStyle/>
          <a:p>
            <a:pPr algn="l"/>
            <a:r>
              <a:rPr lang="fr-FR" sz="2000" dirty="0">
                <a:latin typeface="Bell MT" panose="02020503060305020303" pitchFamily="18" charset="0"/>
              </a:rPr>
              <a:t>En effet, la transformation de Park étant, comme toute, une transformation mathématique des grandeurs statoriques et rotoriques, rien n’empêche, a priori, de l’appliquer à une machine saturée. </a:t>
            </a:r>
            <a:endParaRPr lang="fr-FR" sz="2000" dirty="0" smtClean="0">
              <a:latin typeface="Bell MT" panose="02020503060305020303" pitchFamily="18" charset="0"/>
            </a:endParaRPr>
          </a:p>
          <a:p>
            <a:pPr algn="l"/>
            <a:endParaRPr lang="fr-FR" sz="2000" dirty="0">
              <a:latin typeface="Bell MT" panose="02020503060305020303" pitchFamily="18" charset="0"/>
            </a:endParaRPr>
          </a:p>
          <a:p>
            <a:pPr algn="l"/>
            <a:r>
              <a:rPr lang="fr-FR" sz="2000" dirty="0" smtClean="0">
                <a:latin typeface="Bell MT" panose="02020503060305020303" pitchFamily="18" charset="0"/>
              </a:rPr>
              <a:t>Néanmoins</a:t>
            </a:r>
            <a:r>
              <a:rPr lang="fr-FR" sz="2000" dirty="0">
                <a:latin typeface="Bell MT" panose="02020503060305020303" pitchFamily="18" charset="0"/>
              </a:rPr>
              <a:t>, avant de passer à la modélisation, il faut tenir compte de certaines hypothèses citées auparavant en régime linéaire</a:t>
            </a:r>
            <a:r>
              <a:rPr lang="fr-FR" sz="2000" dirty="0" smtClean="0">
                <a:latin typeface="Bell MT" panose="02020503060305020303" pitchFamily="18" charset="0"/>
              </a:rPr>
              <a:t>.</a:t>
            </a:r>
          </a:p>
          <a:p>
            <a:pPr algn="l"/>
            <a:endParaRPr lang="fr-FR" sz="2000" dirty="0">
              <a:latin typeface="Bell MT" panose="02020503060305020303" pitchFamily="18" charset="0"/>
            </a:endParaRPr>
          </a:p>
          <a:p>
            <a:pPr algn="l"/>
            <a:r>
              <a:rPr lang="fr-FR" sz="2000" dirty="0" smtClean="0">
                <a:latin typeface="Bell MT" panose="02020503060305020303" pitchFamily="18" charset="0"/>
              </a:rPr>
              <a:t> </a:t>
            </a:r>
            <a:r>
              <a:rPr lang="fr-FR" sz="2000" dirty="0">
                <a:latin typeface="Bell MT" panose="02020503060305020303" pitchFamily="18" charset="0"/>
              </a:rPr>
              <a:t>En effet, la </a:t>
            </a:r>
            <a:r>
              <a:rPr lang="fr-FR" sz="2000" dirty="0">
                <a:solidFill>
                  <a:srgbClr val="FF0000"/>
                </a:solidFill>
                <a:latin typeface="Bell MT" panose="02020503060305020303" pitchFamily="18" charset="0"/>
              </a:rPr>
              <a:t>répartition spatiale de la FMM </a:t>
            </a:r>
            <a:r>
              <a:rPr lang="fr-FR" sz="2000" dirty="0" err="1">
                <a:solidFill>
                  <a:srgbClr val="FF0000"/>
                </a:solidFill>
                <a:latin typeface="Bell MT" panose="02020503060305020303" pitchFamily="18" charset="0"/>
              </a:rPr>
              <a:t>statorique</a:t>
            </a:r>
            <a:r>
              <a:rPr lang="fr-FR" sz="2000" dirty="0">
                <a:solidFill>
                  <a:srgbClr val="FF0000"/>
                </a:solidFill>
                <a:latin typeface="Bell MT" panose="02020503060305020303" pitchFamily="18" charset="0"/>
              </a:rPr>
              <a:t> </a:t>
            </a:r>
            <a:r>
              <a:rPr lang="fr-FR" sz="2000" dirty="0">
                <a:latin typeface="Bell MT" panose="02020503060305020303" pitchFamily="18" charset="0"/>
              </a:rPr>
              <a:t>est considérée comme </a:t>
            </a:r>
            <a:r>
              <a:rPr lang="fr-FR" sz="2000" dirty="0">
                <a:solidFill>
                  <a:srgbClr val="FF0000"/>
                </a:solidFill>
                <a:latin typeface="Bell MT" panose="02020503060305020303" pitchFamily="18" charset="0"/>
              </a:rPr>
              <a:t>sinusoïdale</a:t>
            </a:r>
            <a:r>
              <a:rPr lang="fr-FR" sz="2000" dirty="0">
                <a:latin typeface="Bell MT" panose="02020503060305020303" pitchFamily="18" charset="0"/>
              </a:rPr>
              <a:t> ou, ce qui revient au même, que seul le fondamental de l’induction participe aux flux statoriques. Cette hypothèse simplifie grandement le calcul des inductances statoriques. En revanche quand la saturation intervient, les harmoniques d’espace d’induction contribuent aux flux statoriques, </a:t>
            </a:r>
          </a:p>
        </p:txBody>
      </p:sp>
      <p:pic>
        <p:nvPicPr>
          <p:cNvPr id="4" name="Image 3"/>
          <p:cNvPicPr>
            <a:picLocks noChangeAspect="1"/>
          </p:cNvPicPr>
          <p:nvPr/>
        </p:nvPicPr>
        <p:blipFill>
          <a:blip r:embed="rId3"/>
          <a:stretch>
            <a:fillRect/>
          </a:stretch>
        </p:blipFill>
        <p:spPr>
          <a:xfrm>
            <a:off x="1796901" y="4941168"/>
            <a:ext cx="4614093" cy="1812488"/>
          </a:xfrm>
          <a:prstGeom prst="rect">
            <a:avLst/>
          </a:prstGeom>
        </p:spPr>
      </p:pic>
    </p:spTree>
    <p:extLst>
      <p:ext uri="{BB962C8B-B14F-4D97-AF65-F5344CB8AC3E}">
        <p14:creationId xmlns:p14="http://schemas.microsoft.com/office/powerpoint/2010/main" val="696595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1. Introduction</a:t>
            </a:r>
            <a:endParaRPr lang="fr-FR" sz="3600" b="1" dirty="0">
              <a:solidFill>
                <a:srgbClr val="FF5050"/>
              </a:solidFill>
              <a:latin typeface="Times New Roman" pitchFamily="18" charset="0"/>
              <a:ea typeface="Calibri" pitchFamily="34" charset="0"/>
              <a:cs typeface="Times New Roman" pitchFamily="18" charset="0"/>
            </a:endParaRPr>
          </a:p>
        </p:txBody>
      </p:sp>
      <p:sp>
        <p:nvSpPr>
          <p:cNvPr id="2" name="Rectangle 1"/>
          <p:cNvSpPr/>
          <p:nvPr/>
        </p:nvSpPr>
        <p:spPr>
          <a:xfrm>
            <a:off x="395536" y="1052736"/>
            <a:ext cx="8424936" cy="4524315"/>
          </a:xfrm>
          <a:prstGeom prst="rect">
            <a:avLst/>
          </a:prstGeom>
        </p:spPr>
        <p:txBody>
          <a:bodyPr wrap="square">
            <a:spAutoFit/>
          </a:bodyPr>
          <a:lstStyle/>
          <a:p>
            <a:pPr algn="l"/>
            <a:r>
              <a:rPr lang="fr-FR" sz="2400" dirty="0">
                <a:latin typeface="Bell MT" panose="02020503060305020303" pitchFamily="18" charset="0"/>
              </a:rPr>
              <a:t>Pour prendre en considération la saturation du circuit magnétique, le flux propre d’un enroulement peut être considéré comme la </a:t>
            </a:r>
            <a:r>
              <a:rPr lang="fr-FR" sz="2400" dirty="0">
                <a:solidFill>
                  <a:srgbClr val="FF0000"/>
                </a:solidFill>
                <a:latin typeface="Bell MT" panose="02020503060305020303" pitchFamily="18" charset="0"/>
              </a:rPr>
              <a:t>superposition </a:t>
            </a:r>
            <a:r>
              <a:rPr lang="fr-FR" sz="2400" dirty="0">
                <a:latin typeface="Bell MT" panose="02020503060305020303" pitchFamily="18" charset="0"/>
              </a:rPr>
              <a:t>d’un </a:t>
            </a:r>
            <a:r>
              <a:rPr lang="fr-FR" sz="2400" dirty="0">
                <a:solidFill>
                  <a:srgbClr val="FF0000"/>
                </a:solidFill>
                <a:latin typeface="Bell MT" panose="02020503060305020303" pitchFamily="18" charset="0"/>
              </a:rPr>
              <a:t>flux de fuites </a:t>
            </a:r>
            <a:r>
              <a:rPr lang="fr-FR" sz="2400" dirty="0">
                <a:latin typeface="Bell MT" panose="02020503060305020303" pitchFamily="18" charset="0"/>
              </a:rPr>
              <a:t>se refermant dans l’air et d’un </a:t>
            </a:r>
            <a:r>
              <a:rPr lang="fr-FR" sz="2400" dirty="0">
                <a:solidFill>
                  <a:srgbClr val="FF0000"/>
                </a:solidFill>
                <a:latin typeface="Bell MT" panose="02020503060305020303" pitchFamily="18" charset="0"/>
              </a:rPr>
              <a:t>flux utile </a:t>
            </a:r>
            <a:r>
              <a:rPr lang="fr-FR" sz="2400" dirty="0">
                <a:latin typeface="Bell MT" panose="02020503060305020303" pitchFamily="18" charset="0"/>
              </a:rPr>
              <a:t>parcourant le circuit magnétique. </a:t>
            </a:r>
            <a:endParaRPr lang="fr-FR" sz="2400" dirty="0" smtClean="0">
              <a:latin typeface="Bell MT" panose="02020503060305020303" pitchFamily="18" charset="0"/>
            </a:endParaRPr>
          </a:p>
          <a:p>
            <a:pPr algn="l"/>
            <a:endParaRPr lang="fr-FR" sz="2400" dirty="0">
              <a:latin typeface="Bell MT" panose="02020503060305020303" pitchFamily="18" charset="0"/>
            </a:endParaRPr>
          </a:p>
          <a:p>
            <a:pPr algn="l"/>
            <a:endParaRPr lang="fr-FR" sz="2400" dirty="0" smtClean="0">
              <a:latin typeface="Bell MT" panose="02020503060305020303" pitchFamily="18" charset="0"/>
            </a:endParaRPr>
          </a:p>
          <a:p>
            <a:pPr algn="l"/>
            <a:endParaRPr lang="fr-FR" sz="2400" dirty="0">
              <a:latin typeface="Bell MT" panose="02020503060305020303" pitchFamily="18" charset="0"/>
            </a:endParaRPr>
          </a:p>
          <a:p>
            <a:pPr algn="l"/>
            <a:r>
              <a:rPr lang="fr-FR" sz="2400" dirty="0" smtClean="0">
                <a:latin typeface="Bell MT" panose="02020503060305020303" pitchFamily="18" charset="0"/>
              </a:rPr>
              <a:t>Pour </a:t>
            </a:r>
            <a:r>
              <a:rPr lang="fr-FR" sz="2400" dirty="0">
                <a:latin typeface="Bell MT" panose="02020503060305020303" pitchFamily="18" charset="0"/>
              </a:rPr>
              <a:t>les flux de fuites (têtes de bobines, encoches statoriques), l’hypothèse de linéarité reste valable pour un fonctionnement normal, dans la mesure où les courants n’atteignent pas des valeurs excessives, ce qui est le cas pour une machine conçue pour être commandée vectoriellement. </a:t>
            </a:r>
            <a:endParaRPr lang="fr-FR" sz="2400" dirty="0" smtClean="0">
              <a:latin typeface="Bell MT" panose="02020503060305020303" pitchFamily="18" charset="0"/>
            </a:endParaRPr>
          </a:p>
        </p:txBody>
      </p:sp>
    </p:spTree>
    <p:extLst>
      <p:ext uri="{BB962C8B-B14F-4D97-AF65-F5344CB8AC3E}">
        <p14:creationId xmlns:p14="http://schemas.microsoft.com/office/powerpoint/2010/main" val="661077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1. Introduction</a:t>
            </a:r>
            <a:endParaRPr lang="fr-FR" sz="3600" b="1" dirty="0">
              <a:solidFill>
                <a:srgbClr val="FF5050"/>
              </a:solidFill>
              <a:latin typeface="Times New Roman" pitchFamily="18" charset="0"/>
              <a:ea typeface="Calibri" pitchFamily="34" charset="0"/>
              <a:cs typeface="Times New Roman" pitchFamily="18" charset="0"/>
            </a:endParaRPr>
          </a:p>
        </p:txBody>
      </p:sp>
      <p:sp>
        <p:nvSpPr>
          <p:cNvPr id="2" name="Rectangle 1"/>
          <p:cNvSpPr/>
          <p:nvPr/>
        </p:nvSpPr>
        <p:spPr>
          <a:xfrm>
            <a:off x="395536" y="1052736"/>
            <a:ext cx="8424936" cy="4893647"/>
          </a:xfrm>
          <a:prstGeom prst="rect">
            <a:avLst/>
          </a:prstGeom>
        </p:spPr>
        <p:txBody>
          <a:bodyPr wrap="square">
            <a:spAutoFit/>
          </a:bodyPr>
          <a:lstStyle/>
          <a:p>
            <a:pPr algn="l"/>
            <a:r>
              <a:rPr lang="fr-FR" sz="2400" dirty="0" smtClean="0">
                <a:latin typeface="Bell MT" panose="02020503060305020303" pitchFamily="18" charset="0"/>
              </a:rPr>
              <a:t>Ainsi, les chercheurs font généralement comme </a:t>
            </a:r>
            <a:r>
              <a:rPr lang="fr-FR" sz="2400" dirty="0" smtClean="0">
                <a:solidFill>
                  <a:srgbClr val="FF0000"/>
                </a:solidFill>
                <a:latin typeface="Bell MT" panose="02020503060305020303" pitchFamily="18" charset="0"/>
              </a:rPr>
              <a:t>première hypothèse</a:t>
            </a:r>
            <a:r>
              <a:rPr lang="fr-FR" sz="2400" dirty="0" smtClean="0">
                <a:latin typeface="Bell MT" panose="02020503060305020303" pitchFamily="18" charset="0"/>
              </a:rPr>
              <a:t> que les inductances de fuites stator et rotor sont constantes. Ceci implique que seuls </a:t>
            </a:r>
            <a:r>
              <a:rPr lang="fr-FR" sz="2400" b="1" dirty="0" smtClean="0">
                <a:solidFill>
                  <a:srgbClr val="FF0000"/>
                </a:solidFill>
                <a:latin typeface="Bell MT" panose="02020503060305020303" pitchFamily="18" charset="0"/>
              </a:rPr>
              <a:t>les flux mutuels sont sujets à la saturation du circuit magnétique. </a:t>
            </a:r>
          </a:p>
          <a:p>
            <a:pPr algn="l"/>
            <a:endParaRPr lang="fr-FR" sz="2400" dirty="0" smtClean="0">
              <a:solidFill>
                <a:srgbClr val="FF0000"/>
              </a:solidFill>
              <a:latin typeface="Bell MT" panose="02020503060305020303" pitchFamily="18" charset="0"/>
            </a:endParaRPr>
          </a:p>
          <a:p>
            <a:pPr algn="l"/>
            <a:endParaRPr lang="fr-FR" sz="2400" dirty="0">
              <a:solidFill>
                <a:srgbClr val="FF0000"/>
              </a:solidFill>
              <a:latin typeface="Bell MT" panose="02020503060305020303" pitchFamily="18" charset="0"/>
            </a:endParaRPr>
          </a:p>
          <a:p>
            <a:pPr algn="l"/>
            <a:r>
              <a:rPr lang="fr-FR" sz="2400" dirty="0" smtClean="0">
                <a:solidFill>
                  <a:srgbClr val="FF0000"/>
                </a:solidFill>
                <a:latin typeface="Bell MT" panose="02020503060305020303" pitchFamily="18" charset="0"/>
              </a:rPr>
              <a:t>Une deuxième étape </a:t>
            </a:r>
            <a:r>
              <a:rPr lang="fr-FR" sz="2400" dirty="0" smtClean="0">
                <a:latin typeface="Bell MT" panose="02020503060305020303" pitchFamily="18" charset="0"/>
              </a:rPr>
              <a:t>peut être franchie en introduisant le phénomène de </a:t>
            </a:r>
            <a:r>
              <a:rPr lang="fr-FR" sz="2400" b="1" dirty="0" smtClean="0">
                <a:solidFill>
                  <a:srgbClr val="FF0000"/>
                </a:solidFill>
                <a:latin typeface="Bell MT" panose="02020503060305020303" pitchFamily="18" charset="0"/>
              </a:rPr>
              <a:t>saturation croisée </a:t>
            </a:r>
            <a:r>
              <a:rPr lang="fr-FR" sz="2400" dirty="0" smtClean="0">
                <a:latin typeface="Bell MT" panose="02020503060305020303" pitchFamily="18" charset="0"/>
              </a:rPr>
              <a:t>qui se traduit par l’interdépendance des équations électromagnétiques ramenées aux axes d et q : dans les pôles de la machine, </a:t>
            </a:r>
            <a:r>
              <a:rPr lang="fr-FR" sz="2400" b="1" dirty="0" smtClean="0">
                <a:solidFill>
                  <a:srgbClr val="FF0000"/>
                </a:solidFill>
                <a:latin typeface="Bell MT" panose="02020503060305020303" pitchFamily="18" charset="0"/>
              </a:rPr>
              <a:t>les flux </a:t>
            </a:r>
            <a:r>
              <a:rPr lang="fr-FR" sz="2400" b="1" dirty="0" err="1" smtClean="0">
                <a:solidFill>
                  <a:srgbClr val="FF0000"/>
                </a:solidFill>
                <a:latin typeface="Bell MT" panose="02020503060305020303" pitchFamily="18" charset="0"/>
              </a:rPr>
              <a:t>ѱsd</a:t>
            </a:r>
            <a:r>
              <a:rPr lang="fr-FR" sz="2400" b="1" dirty="0" smtClean="0">
                <a:solidFill>
                  <a:srgbClr val="FF0000"/>
                </a:solidFill>
                <a:latin typeface="Bell MT" panose="02020503060305020303" pitchFamily="18" charset="0"/>
              </a:rPr>
              <a:t> et </a:t>
            </a:r>
            <a:r>
              <a:rPr lang="fr-FR" sz="2400" b="1" dirty="0" err="1" smtClean="0">
                <a:solidFill>
                  <a:srgbClr val="FF0000"/>
                </a:solidFill>
                <a:latin typeface="Bell MT" panose="02020503060305020303" pitchFamily="18" charset="0"/>
              </a:rPr>
              <a:t>ѱsq</a:t>
            </a:r>
            <a:r>
              <a:rPr lang="fr-FR" sz="2400" b="1" dirty="0" smtClean="0">
                <a:solidFill>
                  <a:srgbClr val="FF0000"/>
                </a:solidFill>
                <a:latin typeface="Bell MT" panose="02020503060305020303" pitchFamily="18" charset="0"/>
              </a:rPr>
              <a:t> </a:t>
            </a:r>
            <a:r>
              <a:rPr lang="fr-FR" sz="2400" dirty="0" smtClean="0">
                <a:latin typeface="Bell MT" panose="02020503060305020303" pitchFamily="18" charset="0"/>
              </a:rPr>
              <a:t>participent tous les deux à la saturation et pas seulement </a:t>
            </a:r>
            <a:r>
              <a:rPr lang="fr-FR" sz="2400" dirty="0" err="1" smtClean="0">
                <a:latin typeface="Bell MT" panose="02020503060305020303" pitchFamily="18" charset="0"/>
              </a:rPr>
              <a:t>ѱsd</a:t>
            </a:r>
            <a:r>
              <a:rPr lang="fr-FR" sz="2400" dirty="0" smtClean="0">
                <a:latin typeface="Bell MT" panose="02020503060305020303" pitchFamily="18" charset="0"/>
              </a:rPr>
              <a:t>, le flux magnétisant d’axe direct dépend du courant magnétisant d’axe q et vice versa. </a:t>
            </a:r>
            <a:endParaRPr lang="fr-FR" sz="2400" dirty="0">
              <a:latin typeface="Bell MT" panose="02020503060305020303" pitchFamily="18" charset="0"/>
            </a:endParaRPr>
          </a:p>
        </p:txBody>
      </p:sp>
    </p:spTree>
    <p:extLst>
      <p:ext uri="{BB962C8B-B14F-4D97-AF65-F5344CB8AC3E}">
        <p14:creationId xmlns:p14="http://schemas.microsoft.com/office/powerpoint/2010/main" val="3596287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2. Equations des flux</a:t>
            </a:r>
            <a:endParaRPr lang="fr-FR" sz="3600" b="1" dirty="0">
              <a:solidFill>
                <a:srgbClr val="FF5050"/>
              </a:solidFill>
              <a:latin typeface="Times New Roman" pitchFamily="18" charset="0"/>
              <a:ea typeface="Calibri" pitchFamily="34" charset="0"/>
              <a:cs typeface="Times New Roman" pitchFamily="18" charset="0"/>
            </a:endParaRPr>
          </a:p>
        </p:txBody>
      </p:sp>
      <p:sp>
        <p:nvSpPr>
          <p:cNvPr id="2" name="Rectangle 1"/>
          <p:cNvSpPr/>
          <p:nvPr/>
        </p:nvSpPr>
        <p:spPr>
          <a:xfrm>
            <a:off x="395536" y="1052736"/>
            <a:ext cx="8424936" cy="1938992"/>
          </a:xfrm>
          <a:prstGeom prst="rect">
            <a:avLst/>
          </a:prstGeom>
        </p:spPr>
        <p:txBody>
          <a:bodyPr wrap="square">
            <a:spAutoFit/>
          </a:bodyPr>
          <a:lstStyle/>
          <a:p>
            <a:pPr algn="l"/>
            <a:r>
              <a:rPr lang="fr-FR" sz="2000" dirty="0">
                <a:latin typeface="Bell MT" panose="02020503060305020303" pitchFamily="18" charset="0"/>
              </a:rPr>
              <a:t>Les quantités des flux </a:t>
            </a:r>
            <a:r>
              <a:rPr lang="fr-FR" sz="2000" dirty="0" err="1">
                <a:latin typeface="Bell MT" panose="02020503060305020303" pitchFamily="18" charset="0"/>
              </a:rPr>
              <a:t>ψs</a:t>
            </a:r>
            <a:r>
              <a:rPr lang="fr-FR" sz="2000" dirty="0">
                <a:latin typeface="Bell MT" panose="02020503060305020303" pitchFamily="18" charset="0"/>
              </a:rPr>
              <a:t> et </a:t>
            </a:r>
            <a:r>
              <a:rPr lang="fr-FR" sz="2000" dirty="0" err="1">
                <a:latin typeface="Bell MT" panose="02020503060305020303" pitchFamily="18" charset="0"/>
              </a:rPr>
              <a:t>ψr</a:t>
            </a:r>
            <a:r>
              <a:rPr lang="fr-FR" sz="2000" dirty="0">
                <a:latin typeface="Bell MT" panose="02020503060305020303" pitchFamily="18" charset="0"/>
              </a:rPr>
              <a:t> sont beaucoup plus compliquées à évaluer avec précision du fait d'une part de l'interaction entre les trois phases statoriques et rotoriques entre elles et d'autre part de l'interaction stator-rotor. L'autre difficulté réside aussi dans le trajet emprunté par les lignes de champ des grandeurs </a:t>
            </a:r>
            <a:r>
              <a:rPr lang="fr-FR" sz="2000" dirty="0" err="1">
                <a:latin typeface="Bell MT" panose="02020503060305020303" pitchFamily="18" charset="0"/>
              </a:rPr>
              <a:t>ψs</a:t>
            </a:r>
            <a:r>
              <a:rPr lang="fr-FR" sz="2000" dirty="0">
                <a:latin typeface="Bell MT" panose="02020503060305020303" pitchFamily="18" charset="0"/>
              </a:rPr>
              <a:t> et </a:t>
            </a:r>
            <a:r>
              <a:rPr lang="fr-FR" sz="2000" dirty="0" err="1">
                <a:latin typeface="Bell MT" panose="02020503060305020303" pitchFamily="18" charset="0"/>
              </a:rPr>
              <a:t>ψr</a:t>
            </a:r>
            <a:r>
              <a:rPr lang="fr-FR" sz="2000" dirty="0">
                <a:latin typeface="Bell MT" panose="02020503060305020303" pitchFamily="18" charset="0"/>
              </a:rPr>
              <a:t>. Pour l'expliciter sommairement nous allons considérer deux </a:t>
            </a:r>
            <a:r>
              <a:rPr lang="fr-FR" sz="2000" dirty="0" smtClean="0">
                <a:latin typeface="Bell MT" panose="02020503060305020303" pitchFamily="18" charset="0"/>
              </a:rPr>
              <a:t>cas:</a:t>
            </a:r>
            <a:endParaRPr lang="fr-FR" sz="2000" dirty="0">
              <a:latin typeface="Bell MT" panose="02020503060305020303" pitchFamily="18" charset="0"/>
            </a:endParaRPr>
          </a:p>
        </p:txBody>
      </p:sp>
      <p:sp>
        <p:nvSpPr>
          <p:cNvPr id="4" name="Rectangle 3"/>
          <p:cNvSpPr/>
          <p:nvPr/>
        </p:nvSpPr>
        <p:spPr>
          <a:xfrm>
            <a:off x="409130" y="4005064"/>
            <a:ext cx="4572000" cy="2246769"/>
          </a:xfrm>
          <a:prstGeom prst="rect">
            <a:avLst/>
          </a:prstGeom>
        </p:spPr>
        <p:txBody>
          <a:bodyPr>
            <a:spAutoFit/>
          </a:bodyPr>
          <a:lstStyle/>
          <a:p>
            <a:pPr algn="l"/>
            <a:r>
              <a:rPr lang="fr-FR" sz="2000" dirty="0">
                <a:latin typeface="Bell MT" panose="02020503060305020303" pitchFamily="18" charset="0"/>
              </a:rPr>
              <a:t>1- Les lignes de champ du flux </a:t>
            </a:r>
            <a:r>
              <a:rPr lang="fr-FR" sz="2000" dirty="0" err="1">
                <a:latin typeface="Bell MT" panose="02020503060305020303" pitchFamily="18" charset="0"/>
              </a:rPr>
              <a:t>statorique</a:t>
            </a:r>
            <a:r>
              <a:rPr lang="fr-FR" sz="2000" dirty="0">
                <a:latin typeface="Bell MT" panose="02020503060305020303" pitchFamily="18" charset="0"/>
              </a:rPr>
              <a:t> traversent l'entrefer, nous introduisant alors le terme de </a:t>
            </a:r>
            <a:r>
              <a:rPr lang="fr-FR" sz="2000" b="1" dirty="0">
                <a:solidFill>
                  <a:srgbClr val="FF0000"/>
                </a:solidFill>
                <a:latin typeface="Bell MT" panose="02020503060305020303" pitchFamily="18" charset="0"/>
              </a:rPr>
              <a:t>flux magnétisant </a:t>
            </a:r>
            <a:r>
              <a:rPr lang="fr-FR" sz="2000" b="1" dirty="0" err="1">
                <a:solidFill>
                  <a:srgbClr val="FF0000"/>
                </a:solidFill>
                <a:latin typeface="Bell MT" panose="02020503060305020303" pitchFamily="18" charset="0"/>
              </a:rPr>
              <a:t>ψm</a:t>
            </a:r>
            <a:r>
              <a:rPr lang="fr-FR" sz="2000" b="1" dirty="0">
                <a:solidFill>
                  <a:srgbClr val="FF0000"/>
                </a:solidFill>
                <a:latin typeface="Bell MT" panose="02020503060305020303" pitchFamily="18" charset="0"/>
              </a:rPr>
              <a:t> </a:t>
            </a:r>
            <a:r>
              <a:rPr lang="fr-FR" sz="2000" dirty="0">
                <a:latin typeface="Bell MT" panose="02020503060305020303" pitchFamily="18" charset="0"/>
              </a:rPr>
              <a:t>; </a:t>
            </a:r>
            <a:endParaRPr lang="fr-FR" sz="2000" dirty="0" smtClean="0">
              <a:latin typeface="Bell MT" panose="02020503060305020303" pitchFamily="18" charset="0"/>
            </a:endParaRPr>
          </a:p>
          <a:p>
            <a:pPr algn="l"/>
            <a:endParaRPr lang="fr-FR" sz="2000" dirty="0" smtClean="0">
              <a:latin typeface="Bell MT" panose="02020503060305020303" pitchFamily="18" charset="0"/>
            </a:endParaRPr>
          </a:p>
          <a:p>
            <a:pPr algn="l"/>
            <a:r>
              <a:rPr lang="fr-FR" sz="2000" dirty="0" smtClean="0">
                <a:latin typeface="Bell MT" panose="02020503060305020303" pitchFamily="18" charset="0"/>
              </a:rPr>
              <a:t>2- </a:t>
            </a:r>
            <a:r>
              <a:rPr lang="fr-FR" sz="2000" dirty="0">
                <a:latin typeface="Bell MT" panose="02020503060305020303" pitchFamily="18" charset="0"/>
              </a:rPr>
              <a:t>Les lignes de champ ne traversent pas l'entrefer, nous introduisant alors le terme de </a:t>
            </a:r>
            <a:r>
              <a:rPr lang="fr-FR" sz="2000" b="1" dirty="0">
                <a:solidFill>
                  <a:srgbClr val="FF0000"/>
                </a:solidFill>
                <a:latin typeface="Bell MT" panose="02020503060305020303" pitchFamily="18" charset="0"/>
              </a:rPr>
              <a:t>flux de fuite </a:t>
            </a:r>
            <a:r>
              <a:rPr lang="fr-FR" sz="2000" b="1" dirty="0" err="1">
                <a:solidFill>
                  <a:srgbClr val="FF0000"/>
                </a:solidFill>
                <a:latin typeface="Bell MT" panose="02020503060305020303" pitchFamily="18" charset="0"/>
              </a:rPr>
              <a:t>ψσ</a:t>
            </a:r>
            <a:r>
              <a:rPr lang="fr-FR" sz="2000" dirty="0">
                <a:latin typeface="Bell MT" panose="02020503060305020303" pitchFamily="18" charset="0"/>
              </a:rPr>
              <a:t>. </a:t>
            </a:r>
          </a:p>
        </p:txBody>
      </p:sp>
      <p:pic>
        <p:nvPicPr>
          <p:cNvPr id="5" name="Image 4"/>
          <p:cNvPicPr>
            <a:picLocks noChangeAspect="1"/>
          </p:cNvPicPr>
          <p:nvPr/>
        </p:nvPicPr>
        <p:blipFill>
          <a:blip r:embed="rId2"/>
          <a:stretch>
            <a:fillRect/>
          </a:stretch>
        </p:blipFill>
        <p:spPr>
          <a:xfrm>
            <a:off x="5364088" y="3933056"/>
            <a:ext cx="3456384" cy="2664296"/>
          </a:xfrm>
          <a:prstGeom prst="rect">
            <a:avLst/>
          </a:prstGeom>
        </p:spPr>
      </p:pic>
    </p:spTree>
    <p:extLst>
      <p:ext uri="{BB962C8B-B14F-4D97-AF65-F5344CB8AC3E}">
        <p14:creationId xmlns:p14="http://schemas.microsoft.com/office/powerpoint/2010/main" val="3896302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600" y="116632"/>
            <a:ext cx="6264696" cy="646331"/>
          </a:xfrm>
          <a:prstGeom prst="rect">
            <a:avLst/>
          </a:prstGeom>
        </p:spPr>
        <p:txBody>
          <a:bodyPr wrap="square">
            <a:spAutoFit/>
          </a:bodyPr>
          <a:lstStyle/>
          <a:p>
            <a:pPr algn="l" rtl="0" eaLnBrk="0" fontAlgn="base" hangingPunct="0">
              <a:spcBef>
                <a:spcPct val="0"/>
              </a:spcBef>
              <a:spcAft>
                <a:spcPct val="0"/>
              </a:spcAft>
            </a:pPr>
            <a:r>
              <a:rPr lang="fr-FR" sz="3600" b="1" dirty="0" smtClean="0">
                <a:solidFill>
                  <a:srgbClr val="FF5050"/>
                </a:solidFill>
                <a:latin typeface="Times New Roman" pitchFamily="18" charset="0"/>
                <a:ea typeface="Calibri" pitchFamily="34" charset="0"/>
                <a:cs typeface="Times New Roman" pitchFamily="18" charset="0"/>
              </a:rPr>
              <a:t>2. Equations des flux</a:t>
            </a:r>
            <a:endParaRPr lang="fr-FR" sz="3600" b="1" dirty="0">
              <a:solidFill>
                <a:srgbClr val="FF5050"/>
              </a:solidFill>
              <a:latin typeface="Times New Roman" pitchFamily="18" charset="0"/>
              <a:ea typeface="Calibri" pitchFamily="34" charset="0"/>
              <a:cs typeface="Times New Roman" pitchFamily="18" charset="0"/>
            </a:endParaRPr>
          </a:p>
        </p:txBody>
      </p:sp>
      <p:sp>
        <p:nvSpPr>
          <p:cNvPr id="6" name="Rectangle 5"/>
          <p:cNvSpPr/>
          <p:nvPr/>
        </p:nvSpPr>
        <p:spPr>
          <a:xfrm>
            <a:off x="395536" y="994787"/>
            <a:ext cx="8280920" cy="923330"/>
          </a:xfrm>
          <a:prstGeom prst="rect">
            <a:avLst/>
          </a:prstGeom>
        </p:spPr>
        <p:txBody>
          <a:bodyPr wrap="square">
            <a:spAutoFit/>
          </a:bodyPr>
          <a:lstStyle/>
          <a:p>
            <a:pPr algn="l"/>
            <a:r>
              <a:rPr lang="fr-FR" dirty="0">
                <a:latin typeface="Bell MT" panose="02020503060305020303" pitchFamily="18" charset="0"/>
              </a:rPr>
              <a:t>Si dans le premier cas c'est clair, dans le second ce n'est pas évident car le trajet des lignes pour le flux de fuite est assez complexe et peut être complètement dans l'air comme c'est le cas des têtes de bobine</a:t>
            </a:r>
          </a:p>
        </p:txBody>
      </p:sp>
      <p:pic>
        <p:nvPicPr>
          <p:cNvPr id="7" name="Image 6"/>
          <p:cNvPicPr>
            <a:picLocks noChangeAspect="1"/>
          </p:cNvPicPr>
          <p:nvPr/>
        </p:nvPicPr>
        <p:blipFill>
          <a:blip r:embed="rId2"/>
          <a:stretch>
            <a:fillRect/>
          </a:stretch>
        </p:blipFill>
        <p:spPr>
          <a:xfrm>
            <a:off x="2547937" y="1918117"/>
            <a:ext cx="4048125" cy="2130008"/>
          </a:xfrm>
          <a:prstGeom prst="rect">
            <a:avLst/>
          </a:prstGeom>
        </p:spPr>
      </p:pic>
      <p:sp>
        <p:nvSpPr>
          <p:cNvPr id="8" name="Rectangle 7"/>
          <p:cNvSpPr/>
          <p:nvPr/>
        </p:nvSpPr>
        <p:spPr>
          <a:xfrm>
            <a:off x="395536" y="4437112"/>
            <a:ext cx="8136904" cy="1477328"/>
          </a:xfrm>
          <a:prstGeom prst="rect">
            <a:avLst/>
          </a:prstGeom>
        </p:spPr>
        <p:txBody>
          <a:bodyPr wrap="square">
            <a:spAutoFit/>
          </a:bodyPr>
          <a:lstStyle/>
          <a:p>
            <a:pPr algn="l"/>
            <a:r>
              <a:rPr lang="fr-FR" dirty="0">
                <a:latin typeface="Bell MT" panose="02020503060305020303" pitchFamily="18" charset="0"/>
              </a:rPr>
              <a:t>Le fait de ne pas pouvoir séparer les flux de fuite rend leur localisation impossible. Ceci permet de </a:t>
            </a:r>
            <a:r>
              <a:rPr lang="fr-FR" b="1" dirty="0">
                <a:solidFill>
                  <a:srgbClr val="FF0000"/>
                </a:solidFill>
                <a:latin typeface="Bell MT" panose="02020503060305020303" pitchFamily="18" charset="0"/>
              </a:rPr>
              <a:t>les affecter soit au stator, soit au rotor </a:t>
            </a:r>
            <a:r>
              <a:rPr lang="fr-FR" dirty="0">
                <a:latin typeface="Bell MT" panose="02020503060305020303" pitchFamily="18" charset="0"/>
              </a:rPr>
              <a:t>et pouvoir également travailler avec l'hypothèse d'égalité des fuites. Nous pouvons alors décomposer le flux total </a:t>
            </a:r>
            <a:r>
              <a:rPr lang="fr-FR" dirty="0" err="1">
                <a:latin typeface="Bell MT" panose="02020503060305020303" pitchFamily="18" charset="0"/>
              </a:rPr>
              <a:t>statorique</a:t>
            </a:r>
            <a:r>
              <a:rPr lang="fr-FR" dirty="0">
                <a:latin typeface="Bell MT" panose="02020503060305020303" pitchFamily="18" charset="0"/>
              </a:rPr>
              <a:t> ou </a:t>
            </a:r>
            <a:r>
              <a:rPr lang="fr-FR" dirty="0" err="1">
                <a:latin typeface="Bell MT" panose="02020503060305020303" pitchFamily="18" charset="0"/>
              </a:rPr>
              <a:t>rotorique</a:t>
            </a:r>
            <a:r>
              <a:rPr lang="fr-FR" dirty="0">
                <a:latin typeface="Bell MT" panose="02020503060305020303" pitchFamily="18" charset="0"/>
              </a:rPr>
              <a:t> désigné par ψ comme étant la somme d'un flux de fuite </a:t>
            </a:r>
            <a:r>
              <a:rPr lang="fr-FR" dirty="0" err="1">
                <a:latin typeface="Bell MT" panose="02020503060305020303" pitchFamily="18" charset="0"/>
              </a:rPr>
              <a:t>ψσ</a:t>
            </a:r>
            <a:r>
              <a:rPr lang="fr-FR" dirty="0">
                <a:latin typeface="Bell MT" panose="02020503060305020303" pitchFamily="18" charset="0"/>
              </a:rPr>
              <a:t> et d'un flux magnétisant </a:t>
            </a:r>
            <a:r>
              <a:rPr lang="fr-FR" dirty="0" err="1">
                <a:latin typeface="Bell MT" panose="02020503060305020303" pitchFamily="18" charset="0"/>
              </a:rPr>
              <a:t>ψm</a:t>
            </a:r>
            <a:r>
              <a:rPr lang="fr-FR" dirty="0">
                <a:latin typeface="Bell MT" panose="02020503060305020303" pitchFamily="18" charset="0"/>
              </a:rPr>
              <a:t>. </a:t>
            </a:r>
          </a:p>
        </p:txBody>
      </p:sp>
      <p:pic>
        <p:nvPicPr>
          <p:cNvPr id="9" name="Image 8"/>
          <p:cNvPicPr>
            <a:picLocks noChangeAspect="1"/>
          </p:cNvPicPr>
          <p:nvPr/>
        </p:nvPicPr>
        <p:blipFill>
          <a:blip r:embed="rId3"/>
          <a:stretch>
            <a:fillRect/>
          </a:stretch>
        </p:blipFill>
        <p:spPr>
          <a:xfrm>
            <a:off x="2987824" y="5938874"/>
            <a:ext cx="2232247" cy="736641"/>
          </a:xfrm>
          <a:prstGeom prst="rect">
            <a:avLst/>
          </a:prstGeom>
        </p:spPr>
      </p:pic>
    </p:spTree>
    <p:extLst>
      <p:ext uri="{BB962C8B-B14F-4D97-AF65-F5344CB8AC3E}">
        <p14:creationId xmlns:p14="http://schemas.microsoft.com/office/powerpoint/2010/main" val="681368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33247</TotalTime>
  <Words>1448</Words>
  <Application>Microsoft Office PowerPoint</Application>
  <PresentationFormat>Affichage à l'écran (4:3)</PresentationFormat>
  <Paragraphs>80</Paragraphs>
  <Slides>20</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Arial</vt:lpstr>
      <vt:lpstr>Bell MT</vt:lpstr>
      <vt:lpstr>Calibri</vt:lpstr>
      <vt:lpstr>Calibri Light</vt:lpstr>
      <vt:lpstr>Georgia</vt:lpstr>
      <vt:lpstr>Times New Roman</vt:lpstr>
      <vt:lpstr>TimesNewRomanPSMT</vt:lpstr>
      <vt:lpstr>Wingdings</vt:lpstr>
      <vt:lpstr>Thème Office</vt:lpstr>
      <vt:lpstr>Centre Universitaire Abdelhafidh Boussouf-MILA Département de GM-ELM 2me  Année Master ELM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wahib</dc:creator>
  <cp:lastModifiedBy>HIMOUR Kamal</cp:lastModifiedBy>
  <cp:revision>1651</cp:revision>
  <dcterms:created xsi:type="dcterms:W3CDTF">2008-12-13T21:08:22Z</dcterms:created>
  <dcterms:modified xsi:type="dcterms:W3CDTF">2025-12-14T12:57:54Z</dcterms:modified>
</cp:coreProperties>
</file>