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0"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2CEE4330-1751-4C98-8D85-3B8A48838471}" type="datetimeFigureOut">
              <a:rPr lang="fr-FR" smtClean="0"/>
              <a:t>22/10/2024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4306630-ADD1-43A5-BF35-2930D5A90025}" type="slidenum">
              <a:rPr lang="fr-FR" smtClean="0"/>
              <a:t>‹N°›</a:t>
            </a:fld>
            <a:endParaRPr lang="fr-FR"/>
          </a:p>
        </p:txBody>
      </p:sp>
    </p:spTree>
    <p:extLst>
      <p:ext uri="{BB962C8B-B14F-4D97-AF65-F5344CB8AC3E}">
        <p14:creationId xmlns:p14="http://schemas.microsoft.com/office/powerpoint/2010/main" val="39494652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CEE4330-1751-4C98-8D85-3B8A48838471}" type="datetimeFigureOut">
              <a:rPr lang="fr-FR" smtClean="0"/>
              <a:t>22/10/2024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4306630-ADD1-43A5-BF35-2930D5A90025}" type="slidenum">
              <a:rPr lang="fr-FR" smtClean="0"/>
              <a:t>‹N°›</a:t>
            </a:fld>
            <a:endParaRPr lang="fr-FR"/>
          </a:p>
        </p:txBody>
      </p:sp>
    </p:spTree>
    <p:extLst>
      <p:ext uri="{BB962C8B-B14F-4D97-AF65-F5344CB8AC3E}">
        <p14:creationId xmlns:p14="http://schemas.microsoft.com/office/powerpoint/2010/main" val="11022601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CEE4330-1751-4C98-8D85-3B8A48838471}" type="datetimeFigureOut">
              <a:rPr lang="fr-FR" smtClean="0"/>
              <a:t>22/10/2024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4306630-ADD1-43A5-BF35-2930D5A90025}" type="slidenum">
              <a:rPr lang="fr-FR" smtClean="0"/>
              <a:t>‹N°›</a:t>
            </a:fld>
            <a:endParaRPr lang="fr-FR"/>
          </a:p>
        </p:txBody>
      </p:sp>
    </p:spTree>
    <p:extLst>
      <p:ext uri="{BB962C8B-B14F-4D97-AF65-F5344CB8AC3E}">
        <p14:creationId xmlns:p14="http://schemas.microsoft.com/office/powerpoint/2010/main" val="32617092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CEE4330-1751-4C98-8D85-3B8A48838471}" type="datetimeFigureOut">
              <a:rPr lang="fr-FR" smtClean="0"/>
              <a:t>22/10/2024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4306630-ADD1-43A5-BF35-2930D5A90025}" type="slidenum">
              <a:rPr lang="fr-FR" smtClean="0"/>
              <a:t>‹N°›</a:t>
            </a:fld>
            <a:endParaRPr lang="fr-FR"/>
          </a:p>
        </p:txBody>
      </p:sp>
    </p:spTree>
    <p:extLst>
      <p:ext uri="{BB962C8B-B14F-4D97-AF65-F5344CB8AC3E}">
        <p14:creationId xmlns:p14="http://schemas.microsoft.com/office/powerpoint/2010/main" val="23711867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2CEE4330-1751-4C98-8D85-3B8A48838471}" type="datetimeFigureOut">
              <a:rPr lang="fr-FR" smtClean="0"/>
              <a:t>22/10/2024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4306630-ADD1-43A5-BF35-2930D5A90025}" type="slidenum">
              <a:rPr lang="fr-FR" smtClean="0"/>
              <a:t>‹N°›</a:t>
            </a:fld>
            <a:endParaRPr lang="fr-FR"/>
          </a:p>
        </p:txBody>
      </p:sp>
    </p:spTree>
    <p:extLst>
      <p:ext uri="{BB962C8B-B14F-4D97-AF65-F5344CB8AC3E}">
        <p14:creationId xmlns:p14="http://schemas.microsoft.com/office/powerpoint/2010/main" val="29812106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2CEE4330-1751-4C98-8D85-3B8A48838471}" type="datetimeFigureOut">
              <a:rPr lang="fr-FR" smtClean="0"/>
              <a:t>22/10/2024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4306630-ADD1-43A5-BF35-2930D5A90025}" type="slidenum">
              <a:rPr lang="fr-FR" smtClean="0"/>
              <a:t>‹N°›</a:t>
            </a:fld>
            <a:endParaRPr lang="fr-FR"/>
          </a:p>
        </p:txBody>
      </p:sp>
    </p:spTree>
    <p:extLst>
      <p:ext uri="{BB962C8B-B14F-4D97-AF65-F5344CB8AC3E}">
        <p14:creationId xmlns:p14="http://schemas.microsoft.com/office/powerpoint/2010/main" val="22347081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2CEE4330-1751-4C98-8D85-3B8A48838471}" type="datetimeFigureOut">
              <a:rPr lang="fr-FR" smtClean="0"/>
              <a:t>22/10/2024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44306630-ADD1-43A5-BF35-2930D5A90025}" type="slidenum">
              <a:rPr lang="fr-FR" smtClean="0"/>
              <a:t>‹N°›</a:t>
            </a:fld>
            <a:endParaRPr lang="fr-FR"/>
          </a:p>
        </p:txBody>
      </p:sp>
    </p:spTree>
    <p:extLst>
      <p:ext uri="{BB962C8B-B14F-4D97-AF65-F5344CB8AC3E}">
        <p14:creationId xmlns:p14="http://schemas.microsoft.com/office/powerpoint/2010/main" val="6882361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2CEE4330-1751-4C98-8D85-3B8A48838471}" type="datetimeFigureOut">
              <a:rPr lang="fr-FR" smtClean="0"/>
              <a:t>22/10/2024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44306630-ADD1-43A5-BF35-2930D5A90025}" type="slidenum">
              <a:rPr lang="fr-FR" smtClean="0"/>
              <a:t>‹N°›</a:t>
            </a:fld>
            <a:endParaRPr lang="fr-FR"/>
          </a:p>
        </p:txBody>
      </p:sp>
    </p:spTree>
    <p:extLst>
      <p:ext uri="{BB962C8B-B14F-4D97-AF65-F5344CB8AC3E}">
        <p14:creationId xmlns:p14="http://schemas.microsoft.com/office/powerpoint/2010/main" val="20833097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CEE4330-1751-4C98-8D85-3B8A48838471}" type="datetimeFigureOut">
              <a:rPr lang="fr-FR" smtClean="0"/>
              <a:t>22/10/2024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44306630-ADD1-43A5-BF35-2930D5A90025}" type="slidenum">
              <a:rPr lang="fr-FR" smtClean="0"/>
              <a:t>‹N°›</a:t>
            </a:fld>
            <a:endParaRPr lang="fr-FR"/>
          </a:p>
        </p:txBody>
      </p:sp>
    </p:spTree>
    <p:extLst>
      <p:ext uri="{BB962C8B-B14F-4D97-AF65-F5344CB8AC3E}">
        <p14:creationId xmlns:p14="http://schemas.microsoft.com/office/powerpoint/2010/main" val="22375595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2CEE4330-1751-4C98-8D85-3B8A48838471}" type="datetimeFigureOut">
              <a:rPr lang="fr-FR" smtClean="0"/>
              <a:t>22/10/2024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4306630-ADD1-43A5-BF35-2930D5A90025}" type="slidenum">
              <a:rPr lang="fr-FR" smtClean="0"/>
              <a:t>‹N°›</a:t>
            </a:fld>
            <a:endParaRPr lang="fr-FR"/>
          </a:p>
        </p:txBody>
      </p:sp>
    </p:spTree>
    <p:extLst>
      <p:ext uri="{BB962C8B-B14F-4D97-AF65-F5344CB8AC3E}">
        <p14:creationId xmlns:p14="http://schemas.microsoft.com/office/powerpoint/2010/main" val="42323374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2CEE4330-1751-4C98-8D85-3B8A48838471}" type="datetimeFigureOut">
              <a:rPr lang="fr-FR" smtClean="0"/>
              <a:t>22/10/2024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4306630-ADD1-43A5-BF35-2930D5A90025}" type="slidenum">
              <a:rPr lang="fr-FR" smtClean="0"/>
              <a:t>‹N°›</a:t>
            </a:fld>
            <a:endParaRPr lang="fr-FR"/>
          </a:p>
        </p:txBody>
      </p:sp>
    </p:spTree>
    <p:extLst>
      <p:ext uri="{BB962C8B-B14F-4D97-AF65-F5344CB8AC3E}">
        <p14:creationId xmlns:p14="http://schemas.microsoft.com/office/powerpoint/2010/main" val="17891356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EE4330-1751-4C98-8D85-3B8A48838471}" type="datetimeFigureOut">
              <a:rPr lang="fr-FR" smtClean="0"/>
              <a:t>22/10/2024</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306630-ADD1-43A5-BF35-2930D5A90025}" type="slidenum">
              <a:rPr lang="fr-FR" smtClean="0"/>
              <a:t>‹N°›</a:t>
            </a:fld>
            <a:endParaRPr lang="fr-FR"/>
          </a:p>
        </p:txBody>
      </p:sp>
    </p:spTree>
    <p:extLst>
      <p:ext uri="{BB962C8B-B14F-4D97-AF65-F5344CB8AC3E}">
        <p14:creationId xmlns:p14="http://schemas.microsoft.com/office/powerpoint/2010/main" val="1289131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hyperlink" Target="https://www.studysmarter.co.uk/explanations/medicine/biomedicine/protein-quantification/"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byjus.com/physics/wavelength-of-light/"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85804" y="2152514"/>
            <a:ext cx="4269695" cy="584775"/>
          </a:xfrm>
          <a:prstGeom prst="rect">
            <a:avLst/>
          </a:prstGeom>
        </p:spPr>
        <p:txBody>
          <a:bodyPr wrap="none">
            <a:spAutoFit/>
          </a:bodyPr>
          <a:lstStyle/>
          <a:p>
            <a:r>
              <a:rPr lang="en-US" sz="3200" b="1" dirty="0" smtClean="0">
                <a:effectLst/>
                <a:latin typeface="Times New Roman" panose="02020603050405020304" pitchFamily="18" charset="0"/>
                <a:ea typeface="Calibri" panose="020F0502020204030204" pitchFamily="34" charset="0"/>
              </a:rPr>
              <a:t>The spectrophotometer</a:t>
            </a:r>
            <a:endParaRPr lang="fr-FR" sz="3200" dirty="0"/>
          </a:p>
        </p:txBody>
      </p:sp>
    </p:spTree>
    <p:extLst>
      <p:ext uri="{BB962C8B-B14F-4D97-AF65-F5344CB8AC3E}">
        <p14:creationId xmlns:p14="http://schemas.microsoft.com/office/powerpoint/2010/main" val="12494965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0"/>
            <a:ext cx="11227558" cy="5078313"/>
          </a:xfrm>
          <a:prstGeom prst="rect">
            <a:avLst/>
          </a:prstGeom>
        </p:spPr>
        <p:txBody>
          <a:bodyPr wrap="square">
            <a:spAutoFit/>
          </a:bodyPr>
          <a:lstStyle/>
          <a:p>
            <a:pPr marL="318770">
              <a:lnSpc>
                <a:spcPct val="150000"/>
              </a:lnSpc>
              <a:spcAft>
                <a:spcPts val="0"/>
              </a:spcAft>
            </a:pPr>
            <a:r>
              <a:rPr lang="en-US" sz="2400" b="1" dirty="0" smtClean="0">
                <a:effectLst/>
                <a:latin typeface="Times New Roman" panose="02020603050405020304" pitchFamily="18" charset="0"/>
                <a:ea typeface="Calibri" panose="020F0502020204030204" pitchFamily="34" charset="0"/>
                <a:cs typeface="Arial" panose="020B0604020202020204" pitchFamily="34" charset="0"/>
              </a:rPr>
              <a:t>4,2.2 Recording absorbance at a given wavelength</a:t>
            </a:r>
            <a:endParaRPr lang="fr-FR" sz="2400" dirty="0" smtClean="0">
              <a:effectLst/>
              <a:latin typeface="Calibri" panose="020F0502020204030204" pitchFamily="34" charset="0"/>
              <a:ea typeface="Calibri" panose="020F0502020204030204" pitchFamily="34" charset="0"/>
              <a:cs typeface="Arial" panose="020B0604020202020204" pitchFamily="34" charset="0"/>
            </a:endParaRPr>
          </a:p>
          <a:p>
            <a:pPr marL="318770">
              <a:lnSpc>
                <a:spcPct val="150000"/>
              </a:lnSpc>
              <a:spcAft>
                <a:spcPts val="0"/>
              </a:spcAft>
            </a:pPr>
            <a:r>
              <a:rPr lang="en-US" sz="2400" dirty="0" smtClean="0">
                <a:effectLst/>
                <a:latin typeface="Times New Roman" panose="02020603050405020304" pitchFamily="18" charset="0"/>
                <a:ea typeface="Calibri" panose="020F0502020204030204" pitchFamily="34" charset="0"/>
                <a:cs typeface="Arial" panose="020B0604020202020204" pitchFamily="34" charset="0"/>
              </a:rPr>
              <a:t>Set to “absorbance measurement” mode.</a:t>
            </a:r>
            <a:endParaRPr lang="fr-FR" sz="2400" dirty="0" smtClean="0">
              <a:effectLst/>
              <a:latin typeface="Calibri" panose="020F0502020204030204" pitchFamily="34" charset="0"/>
              <a:ea typeface="Calibri" panose="020F0502020204030204" pitchFamily="34" charset="0"/>
              <a:cs typeface="Arial" panose="020B0604020202020204" pitchFamily="34" charset="0"/>
            </a:endParaRPr>
          </a:p>
          <a:p>
            <a:pPr marL="318770">
              <a:lnSpc>
                <a:spcPct val="150000"/>
              </a:lnSpc>
              <a:spcAft>
                <a:spcPts val="0"/>
              </a:spcAft>
            </a:pPr>
            <a:r>
              <a:rPr lang="en-US" sz="2400" dirty="0" smtClean="0">
                <a:effectLst/>
                <a:latin typeface="Segoe UI Symbol" panose="020B0502040204020203" pitchFamily="34" charset="0"/>
                <a:ea typeface="Calibri" panose="020F0502020204030204" pitchFamily="34" charset="0"/>
                <a:cs typeface="Segoe UI Symbol" panose="020B0502040204020203" pitchFamily="34" charset="0"/>
              </a:rPr>
              <a:t>➊</a:t>
            </a:r>
            <a:r>
              <a:rPr lang="en-US" sz="2400" dirty="0" smtClean="0">
                <a:effectLst/>
                <a:latin typeface="Times New Roman" panose="02020603050405020304" pitchFamily="18" charset="0"/>
                <a:ea typeface="Calibri" panose="020F0502020204030204" pitchFamily="34" charset="0"/>
                <a:cs typeface="Arial" panose="020B0604020202020204" pitchFamily="34" charset="0"/>
              </a:rPr>
              <a:t> set the measurement wavelength.</a:t>
            </a:r>
            <a:endParaRPr lang="fr-FR" sz="2400" dirty="0" smtClean="0">
              <a:effectLst/>
              <a:latin typeface="Calibri" panose="020F0502020204030204" pitchFamily="34" charset="0"/>
              <a:ea typeface="Calibri" panose="020F0502020204030204" pitchFamily="34" charset="0"/>
              <a:cs typeface="Arial" panose="020B0604020202020204" pitchFamily="34" charset="0"/>
            </a:endParaRPr>
          </a:p>
          <a:p>
            <a:pPr marL="318770" algn="just">
              <a:lnSpc>
                <a:spcPct val="150000"/>
              </a:lnSpc>
              <a:spcAft>
                <a:spcPts val="0"/>
              </a:spcAft>
            </a:pPr>
            <a:r>
              <a:rPr lang="en-US" sz="2400" dirty="0" smtClean="0">
                <a:effectLst/>
                <a:latin typeface="Segoe UI Symbol" panose="020B0502040204020203" pitchFamily="34" charset="0"/>
                <a:ea typeface="Calibri" panose="020F0502020204030204" pitchFamily="34" charset="0"/>
                <a:cs typeface="Segoe UI Symbol" panose="020B0502040204020203" pitchFamily="34" charset="0"/>
              </a:rPr>
              <a:t>➋</a:t>
            </a:r>
            <a:r>
              <a:rPr lang="en-US" sz="2400" dirty="0" smtClean="0">
                <a:effectLst/>
                <a:latin typeface="Times New Roman" panose="02020603050405020304" pitchFamily="18" charset="0"/>
                <a:ea typeface="Calibri" panose="020F0502020204030204" pitchFamily="34" charset="0"/>
                <a:cs typeface="Arial" panose="020B0604020202020204" pitchFamily="34" charset="0"/>
              </a:rPr>
              <a:t> Repeat steps </a:t>
            </a:r>
            <a:r>
              <a:rPr lang="en-US" sz="2400" dirty="0" smtClean="0">
                <a:effectLst/>
                <a:latin typeface="Segoe UI Symbol" panose="020B0502040204020203" pitchFamily="34" charset="0"/>
                <a:ea typeface="Calibri" panose="020F0502020204030204" pitchFamily="34" charset="0"/>
                <a:cs typeface="Segoe UI Symbol" panose="020B0502040204020203" pitchFamily="34" charset="0"/>
              </a:rPr>
              <a:t>➋</a:t>
            </a:r>
            <a:r>
              <a:rPr lang="en-US" sz="2400" dirty="0" smtClean="0">
                <a:effectLst/>
                <a:latin typeface="Times New Roman" panose="02020603050405020304" pitchFamily="18" charset="0"/>
                <a:ea typeface="Calibri" panose="020F0502020204030204" pitchFamily="34" charset="0"/>
                <a:cs typeface="Arial" panose="020B0604020202020204" pitchFamily="34" charset="0"/>
              </a:rPr>
              <a:t> and </a:t>
            </a:r>
            <a:r>
              <a:rPr lang="en-US" sz="2400" dirty="0" smtClean="0">
                <a:effectLst/>
                <a:latin typeface="Segoe UI Symbol" panose="020B0502040204020203" pitchFamily="34" charset="0"/>
                <a:ea typeface="Calibri" panose="020F0502020204030204" pitchFamily="34" charset="0"/>
                <a:cs typeface="Segoe UI Symbol" panose="020B0502040204020203" pitchFamily="34" charset="0"/>
              </a:rPr>
              <a:t>➌</a:t>
            </a:r>
            <a:r>
              <a:rPr lang="en-US" sz="2400" dirty="0" smtClean="0">
                <a:effectLst/>
                <a:latin typeface="Times New Roman" panose="02020603050405020304" pitchFamily="18" charset="0"/>
                <a:ea typeface="Calibri" panose="020F0502020204030204" pitchFamily="34" charset="0"/>
                <a:cs typeface="Arial" panose="020B0604020202020204" pitchFamily="34" charset="0"/>
              </a:rPr>
              <a:t> of 4.2.1.</a:t>
            </a:r>
            <a:endParaRPr lang="fr-FR" sz="2400" dirty="0" smtClean="0">
              <a:effectLst/>
              <a:latin typeface="Calibri" panose="020F0502020204030204" pitchFamily="34" charset="0"/>
              <a:ea typeface="Calibri" panose="020F0502020204030204" pitchFamily="34" charset="0"/>
              <a:cs typeface="Arial" panose="020B0604020202020204" pitchFamily="34" charset="0"/>
            </a:endParaRPr>
          </a:p>
          <a:p>
            <a:pPr marL="742950" lvl="1" indent="-285750" algn="just">
              <a:lnSpc>
                <a:spcPct val="150000"/>
              </a:lnSpc>
              <a:spcAft>
                <a:spcPts val="0"/>
              </a:spcAft>
              <a:buFont typeface="+mj-lt"/>
              <a:buAutoNum type="arabicPeriod"/>
            </a:pPr>
            <a:r>
              <a:rPr lang="en-US" sz="2400" b="1" dirty="0" smtClean="0">
                <a:effectLst/>
                <a:latin typeface="Times New Roman" panose="02020603050405020304" pitchFamily="18" charset="0"/>
                <a:ea typeface="Calibri" panose="020F0502020204030204" pitchFamily="34" charset="0"/>
                <a:cs typeface="Arial" panose="020B0604020202020204" pitchFamily="34" charset="0"/>
              </a:rPr>
              <a:t>Spectrophotometer not interfaced to computer</a:t>
            </a:r>
            <a:endParaRPr lang="fr-FR" sz="2400" dirty="0" smtClean="0">
              <a:effectLst/>
              <a:latin typeface="Calibri" panose="020F0502020204030204" pitchFamily="34" charset="0"/>
              <a:ea typeface="Calibri" panose="020F0502020204030204" pitchFamily="34" charset="0"/>
              <a:cs typeface="Arial" panose="020B0604020202020204" pitchFamily="34" charset="0"/>
            </a:endParaRPr>
          </a:p>
          <a:p>
            <a:pPr marL="318770">
              <a:lnSpc>
                <a:spcPct val="150000"/>
              </a:lnSpc>
              <a:spcAft>
                <a:spcPts val="0"/>
              </a:spcAft>
            </a:pPr>
            <a:r>
              <a:rPr lang="en-US" sz="2400" dirty="0" smtClean="0">
                <a:effectLst/>
                <a:latin typeface="Segoe UI Symbol" panose="020B0502040204020203" pitchFamily="34" charset="0"/>
                <a:ea typeface="Calibri" panose="020F0502020204030204" pitchFamily="34" charset="0"/>
                <a:cs typeface="Segoe UI Symbol" panose="020B0502040204020203" pitchFamily="34" charset="0"/>
              </a:rPr>
              <a:t>➊</a:t>
            </a:r>
            <a:r>
              <a:rPr lang="en-US" sz="2400" dirty="0" smtClean="0">
                <a:effectLst/>
                <a:latin typeface="Times New Roman" panose="02020603050405020304" pitchFamily="18" charset="0"/>
                <a:ea typeface="Calibri" panose="020F0502020204030204" pitchFamily="34" charset="0"/>
                <a:cs typeface="Arial" panose="020B0604020202020204" pitchFamily="34" charset="0"/>
              </a:rPr>
              <a:t> set the measurement wavelength.</a:t>
            </a:r>
            <a:endParaRPr lang="fr-FR" sz="2400" dirty="0" smtClean="0">
              <a:effectLst/>
              <a:latin typeface="Calibri" panose="020F0502020204030204" pitchFamily="34" charset="0"/>
              <a:ea typeface="Calibri" panose="020F0502020204030204" pitchFamily="34" charset="0"/>
              <a:cs typeface="Arial" panose="020B0604020202020204" pitchFamily="34" charset="0"/>
            </a:endParaRPr>
          </a:p>
          <a:p>
            <a:pPr marL="318770">
              <a:lnSpc>
                <a:spcPct val="150000"/>
              </a:lnSpc>
              <a:spcAft>
                <a:spcPts val="0"/>
              </a:spcAft>
            </a:pPr>
            <a:r>
              <a:rPr lang="en-US" sz="2400" dirty="0" smtClean="0">
                <a:effectLst/>
                <a:latin typeface="Segoe UI Symbol" panose="020B0502040204020203" pitchFamily="34" charset="0"/>
                <a:ea typeface="Calibri" panose="020F0502020204030204" pitchFamily="34" charset="0"/>
                <a:cs typeface="Segoe UI Symbol" panose="020B0502040204020203" pitchFamily="34" charset="0"/>
              </a:rPr>
              <a:t>➋</a:t>
            </a:r>
            <a:r>
              <a:rPr lang="en-US" sz="2400" dirty="0" smtClean="0">
                <a:effectLst/>
                <a:latin typeface="Times New Roman" panose="02020603050405020304" pitchFamily="18" charset="0"/>
                <a:ea typeface="Calibri" panose="020F0502020204030204" pitchFamily="34" charset="0"/>
                <a:cs typeface="Arial" panose="020B0604020202020204" pitchFamily="34" charset="0"/>
              </a:rPr>
              <a:t> Insert “blank” cell. Press “zero absorbance” button.</a:t>
            </a:r>
            <a:endParaRPr lang="fr-FR" sz="2400" dirty="0" smtClean="0">
              <a:effectLst/>
              <a:latin typeface="Calibri" panose="020F0502020204030204" pitchFamily="34" charset="0"/>
              <a:ea typeface="Calibri" panose="020F0502020204030204" pitchFamily="34" charset="0"/>
              <a:cs typeface="Arial" panose="020B0604020202020204" pitchFamily="34" charset="0"/>
            </a:endParaRPr>
          </a:p>
          <a:p>
            <a:pPr marL="318770">
              <a:lnSpc>
                <a:spcPct val="150000"/>
              </a:lnSpc>
              <a:spcAft>
                <a:spcPts val="0"/>
              </a:spcAft>
            </a:pPr>
            <a:r>
              <a:rPr lang="en-US" sz="2400" dirty="0" smtClean="0">
                <a:effectLst/>
                <a:latin typeface="Segoe UI Symbol" panose="020B0502040204020203" pitchFamily="34" charset="0"/>
                <a:ea typeface="Calibri" panose="020F0502020204030204" pitchFamily="34" charset="0"/>
                <a:cs typeface="Segoe UI Symbol" panose="020B0502040204020203" pitchFamily="34" charset="0"/>
              </a:rPr>
              <a:t>➌</a:t>
            </a:r>
            <a:r>
              <a:rPr lang="en-US" sz="2400" dirty="0" smtClean="0">
                <a:effectLst/>
                <a:latin typeface="Times New Roman" panose="02020603050405020304" pitchFamily="18" charset="0"/>
                <a:ea typeface="Calibri" panose="020F0502020204030204" pitchFamily="34" charset="0"/>
                <a:cs typeface="Arial" panose="020B0604020202020204" pitchFamily="34" charset="0"/>
              </a:rPr>
              <a:t> Insert the cell containing the solution to be studied. Read the absorbance displayed.</a:t>
            </a:r>
            <a:endParaRPr lang="fr-FR" sz="2400" dirty="0" smtClean="0">
              <a:effectLst/>
              <a:latin typeface="Calibri" panose="020F0502020204030204" pitchFamily="34" charset="0"/>
              <a:ea typeface="Calibri" panose="020F0502020204030204" pitchFamily="34" charset="0"/>
              <a:cs typeface="Arial" panose="020B0604020202020204" pitchFamily="34" charset="0"/>
            </a:endParaRPr>
          </a:p>
          <a:p>
            <a:pPr marL="318770" algn="just">
              <a:lnSpc>
                <a:spcPct val="150000"/>
              </a:lnSpc>
              <a:spcAft>
                <a:spcPts val="800"/>
              </a:spcAft>
            </a:pPr>
            <a:r>
              <a:rPr lang="en-US" sz="2400" dirty="0" smtClean="0">
                <a:effectLst/>
                <a:latin typeface="Segoe UI Symbol" panose="020B0502040204020203" pitchFamily="34" charset="0"/>
                <a:ea typeface="Calibri" panose="020F0502020204030204" pitchFamily="34" charset="0"/>
                <a:cs typeface="Segoe UI Symbol" panose="020B0502040204020203" pitchFamily="34" charset="0"/>
              </a:rPr>
              <a:t>➍</a:t>
            </a:r>
            <a:r>
              <a:rPr lang="en-US" sz="2400" dirty="0" smtClean="0">
                <a:effectLst/>
                <a:latin typeface="Times New Roman" panose="02020603050405020304" pitchFamily="18" charset="0"/>
                <a:ea typeface="Calibri" panose="020F0502020204030204" pitchFamily="34" charset="0"/>
                <a:cs typeface="Arial" panose="020B0604020202020204" pitchFamily="34" charset="0"/>
              </a:rPr>
              <a:t> To plot a spectrum, repeat the above three steps for each wavelength studied.</a:t>
            </a:r>
            <a:endParaRPr lang="fr-FR" sz="2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3960133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51462" y="143766"/>
            <a:ext cx="10272216" cy="6063198"/>
          </a:xfrm>
          <a:prstGeom prst="rect">
            <a:avLst/>
          </a:prstGeom>
        </p:spPr>
        <p:txBody>
          <a:bodyPr wrap="square">
            <a:spAutoFit/>
          </a:bodyPr>
          <a:lstStyle/>
          <a:p>
            <a:pPr lvl="0" algn="just">
              <a:lnSpc>
                <a:spcPct val="150000"/>
              </a:lnSpc>
            </a:pPr>
            <a:r>
              <a:rPr lang="en-US" b="1" dirty="0" smtClean="0">
                <a:effectLst/>
                <a:latin typeface="Times New Roman" panose="02020603050405020304" pitchFamily="18" charset="0"/>
                <a:ea typeface="Calibri" panose="020F0502020204030204" pitchFamily="34" charset="0"/>
                <a:cs typeface="Arial" panose="020B0604020202020204" pitchFamily="34" charset="0"/>
              </a:rPr>
              <a:t>5, Good practices of use of the spectrophotometer</a:t>
            </a:r>
            <a:endParaRPr lang="fr-FR" sz="16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50000"/>
              </a:lnSpc>
              <a:spcAft>
                <a:spcPts val="0"/>
              </a:spcAft>
              <a:buFont typeface="Wingdings" panose="05000000000000000000" pitchFamily="2" charset="2"/>
              <a:buChar char=""/>
            </a:pPr>
            <a:r>
              <a:rPr lang="en-US" dirty="0" smtClean="0">
                <a:effectLst/>
                <a:latin typeface="Times New Roman" panose="02020603050405020304" pitchFamily="18" charset="0"/>
                <a:ea typeface="Calibri" panose="020F0502020204030204" pitchFamily="34" charset="0"/>
                <a:cs typeface="Arial" panose="020B0604020202020204" pitchFamily="34" charset="0"/>
              </a:rPr>
              <a:t>Perform the calibration of the spectrophotometer, each time the analysis of a group of samples is carried out.</a:t>
            </a:r>
            <a:endParaRPr lang="fr-FR" sz="16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50000"/>
              </a:lnSpc>
              <a:spcAft>
                <a:spcPts val="0"/>
              </a:spcAft>
              <a:buFont typeface="Wingdings" panose="05000000000000000000" pitchFamily="2" charset="2"/>
              <a:buChar char=""/>
            </a:pPr>
            <a:r>
              <a:rPr lang="en-US" dirty="0" smtClean="0">
                <a:effectLst/>
                <a:latin typeface="Times New Roman" panose="02020603050405020304" pitchFamily="18" charset="0"/>
                <a:ea typeface="Calibri" panose="020F0502020204030204" pitchFamily="34" charset="0"/>
                <a:cs typeface="Arial" panose="020B0604020202020204" pitchFamily="34" charset="0"/>
              </a:rPr>
              <a:t>Keep the lid of the sample holder closed during the measurement process, to ensure an adequate reading.</a:t>
            </a:r>
            <a:endParaRPr lang="fr-FR" sz="16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50000"/>
              </a:lnSpc>
              <a:spcAft>
                <a:spcPts val="800"/>
              </a:spcAft>
              <a:buFont typeface="Wingdings" panose="05000000000000000000" pitchFamily="2" charset="2"/>
              <a:buChar char=""/>
            </a:pPr>
            <a:r>
              <a:rPr lang="en-US" dirty="0" smtClean="0">
                <a:effectLst/>
                <a:latin typeface="Times New Roman" panose="02020603050405020304" pitchFamily="18" charset="0"/>
                <a:ea typeface="Calibri" panose="020F0502020204030204" pitchFamily="34" charset="0"/>
                <a:cs typeface="Arial" panose="020B0604020202020204" pitchFamily="34" charset="0"/>
              </a:rPr>
              <a:t>Avoid reusing disposable cuvettes.</a:t>
            </a:r>
          </a:p>
          <a:p>
            <a:pPr marL="342900" lvl="0" indent="-342900">
              <a:lnSpc>
                <a:spcPct val="150000"/>
              </a:lnSpc>
              <a:spcAft>
                <a:spcPts val="800"/>
              </a:spcAft>
              <a:buFont typeface="Wingdings" panose="05000000000000000000" pitchFamily="2" charset="2"/>
              <a:buChar char=""/>
            </a:pPr>
            <a:r>
              <a:rPr lang="en-US" dirty="0" smtClean="0">
                <a:effectLst/>
                <a:latin typeface="Times New Roman" panose="02020603050405020304" pitchFamily="18" charset="0"/>
                <a:ea typeface="Calibri" panose="020F0502020204030204" pitchFamily="34" charset="0"/>
                <a:cs typeface="Arial" panose="020B0604020202020204" pitchFamily="34" charset="0"/>
              </a:rPr>
              <a:t>Use only quartz cuvettes, to perform analyzes below 310 nm.</a:t>
            </a:r>
          </a:p>
          <a:p>
            <a:pPr marL="342900" lvl="0" indent="-342900">
              <a:lnSpc>
                <a:spcPct val="150000"/>
              </a:lnSpc>
              <a:spcAft>
                <a:spcPts val="800"/>
              </a:spcAft>
              <a:buFont typeface="Wingdings" panose="05000000000000000000" pitchFamily="2" charset="2"/>
              <a:buChar char=""/>
            </a:pPr>
            <a:r>
              <a:rPr lang="en-US" dirty="0" smtClean="0">
                <a:effectLst/>
                <a:latin typeface="Times New Roman" panose="02020603050405020304" pitchFamily="18" charset="0"/>
                <a:ea typeface="Calibri" panose="020F0502020204030204" pitchFamily="34" charset="0"/>
                <a:cs typeface="Arial" panose="020B0604020202020204" pitchFamily="34" charset="0"/>
              </a:rPr>
              <a:t>Avoid the use of plastic buckets, if organic solvents are used.</a:t>
            </a:r>
          </a:p>
          <a:p>
            <a:pPr marL="342900" lvl="0" indent="-342900">
              <a:lnSpc>
                <a:spcPct val="150000"/>
              </a:lnSpc>
              <a:spcAft>
                <a:spcPts val="800"/>
              </a:spcAft>
              <a:buFont typeface="Wingdings" panose="05000000000000000000" pitchFamily="2" charset="2"/>
              <a:buChar char=""/>
            </a:pPr>
            <a:r>
              <a:rPr lang="en-US" dirty="0" smtClean="0">
                <a:effectLst/>
                <a:latin typeface="Times New Roman" panose="02020603050405020304" pitchFamily="18" charset="0"/>
                <a:ea typeface="Calibri" panose="020F0502020204030204" pitchFamily="34" charset="0"/>
                <a:cs typeface="Arial" panose="020B0604020202020204" pitchFamily="34" charset="0"/>
              </a:rPr>
              <a:t>Use high quality silicate borosilicate glassware to prepare the standards. Avoid the use of sodium-sodium-glassware whenever possible, because prolonged contact with standards can permeate it and, consequently, produce erroneous results.</a:t>
            </a:r>
          </a:p>
          <a:p>
            <a:pPr marL="342900" lvl="0" indent="-342900">
              <a:lnSpc>
                <a:spcPct val="150000"/>
              </a:lnSpc>
              <a:spcAft>
                <a:spcPts val="800"/>
              </a:spcAft>
              <a:buFont typeface="Wingdings" panose="05000000000000000000" pitchFamily="2" charset="2"/>
              <a:buChar char=""/>
            </a:pPr>
            <a:r>
              <a:rPr lang="en-US" dirty="0" smtClean="0">
                <a:effectLst/>
                <a:latin typeface="Times New Roman" panose="02020603050405020304" pitchFamily="18" charset="0"/>
                <a:ea typeface="Calibri" panose="020F0502020204030204" pitchFamily="34" charset="0"/>
                <a:cs typeface="Arial" panose="020B0604020202020204" pitchFamily="34" charset="0"/>
              </a:rPr>
              <a:t>Carefully clean the glass cuvettes after use. Discard those that present scratches on the polished surface.</a:t>
            </a:r>
          </a:p>
          <a:p>
            <a:pPr marL="342900" lvl="0" indent="-342900">
              <a:lnSpc>
                <a:spcPct val="150000"/>
              </a:lnSpc>
              <a:spcAft>
                <a:spcPts val="800"/>
              </a:spcAft>
              <a:buFont typeface="Wingdings" panose="05000000000000000000" pitchFamily="2" charset="2"/>
              <a:buChar char=""/>
            </a:pPr>
            <a:endParaRPr lang="en-US" dirty="0" smtClean="0">
              <a:effectLst/>
              <a:latin typeface="Times New Roman" panose="02020603050405020304" pitchFamily="18" charset="0"/>
              <a:ea typeface="Calibri" panose="020F0502020204030204" pitchFamily="34" charset="0"/>
              <a:cs typeface="Arial" panose="020B0604020202020204" pitchFamily="34" charset="0"/>
            </a:endParaRPr>
          </a:p>
          <a:p>
            <a:pPr marL="342900" lvl="0" indent="-342900">
              <a:lnSpc>
                <a:spcPct val="150000"/>
              </a:lnSpc>
              <a:spcAft>
                <a:spcPts val="800"/>
              </a:spcAft>
              <a:buFont typeface="Wingdings" panose="05000000000000000000" pitchFamily="2" charset="2"/>
              <a:buChar char=""/>
            </a:pPr>
            <a:endParaRPr lang="fr-FR" sz="16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2638479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00836" y="666930"/>
            <a:ext cx="8948382" cy="4313360"/>
          </a:xfrm>
          <a:prstGeom prst="rect">
            <a:avLst/>
          </a:prstGeom>
        </p:spPr>
        <p:txBody>
          <a:bodyPr wrap="square">
            <a:spAutoFit/>
          </a:bodyPr>
          <a:lstStyle/>
          <a:p>
            <a:pPr marL="342900" lvl="0" indent="-342900">
              <a:lnSpc>
                <a:spcPct val="200000"/>
              </a:lnSpc>
              <a:buFont typeface="Wingdings" panose="05000000000000000000" pitchFamily="2" charset="2"/>
              <a:buChar char=""/>
            </a:pPr>
            <a:r>
              <a:rPr lang="en-US" sz="2000" dirty="0" smtClean="0">
                <a:effectLst/>
                <a:latin typeface="Times New Roman" panose="02020603050405020304" pitchFamily="18" charset="0"/>
                <a:ea typeface="Calibri" panose="020F0502020204030204" pitchFamily="34" charset="0"/>
                <a:cs typeface="Arial" panose="020B0604020202020204" pitchFamily="34" charset="0"/>
              </a:rPr>
              <a:t>Use high quality reagents as much as possible. Low quality reagents can cause contamination even at very low concentrations. The diluents used – water or solvents – must be free of impurities.</a:t>
            </a:r>
            <a:endParaRPr lang="fr-FR"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200000"/>
              </a:lnSpc>
              <a:spcAft>
                <a:spcPts val="0"/>
              </a:spcAft>
              <a:buFont typeface="Wingdings" panose="05000000000000000000" pitchFamily="2" charset="2"/>
              <a:buChar char=""/>
            </a:pPr>
            <a:r>
              <a:rPr lang="en-US" sz="2000" dirty="0" smtClean="0">
                <a:effectLst/>
                <a:latin typeface="Times New Roman" panose="02020603050405020304" pitchFamily="18" charset="0"/>
                <a:ea typeface="Calibri" panose="020F0502020204030204" pitchFamily="34" charset="0"/>
                <a:cs typeface="Arial" panose="020B0604020202020204" pitchFamily="34" charset="0"/>
              </a:rPr>
              <a:t>Verify that the samples or standards have not been degassed inside the cuvettes.</a:t>
            </a:r>
            <a:endParaRPr lang="fr-FR"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200000"/>
              </a:lnSpc>
              <a:spcAft>
                <a:spcPts val="800"/>
              </a:spcAft>
              <a:buFont typeface="Wingdings" panose="05000000000000000000" pitchFamily="2" charset="2"/>
              <a:buChar char=""/>
            </a:pPr>
            <a:r>
              <a:rPr lang="en-US" sz="2000" dirty="0" smtClean="0">
                <a:effectLst/>
                <a:latin typeface="Times New Roman" panose="02020603050405020304" pitchFamily="18" charset="0"/>
                <a:ea typeface="Calibri" panose="020F0502020204030204" pitchFamily="34" charset="0"/>
                <a:cs typeface="Arial" panose="020B0604020202020204" pitchFamily="34" charset="0"/>
              </a:rPr>
              <a:t>Take into account, when trying to use new procedures, that not all substances comply with Beer’s law. Carry out linearity tests on the range of concentrations to be used.</a:t>
            </a:r>
            <a:endParaRPr lang="fr-FR" sz="20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4152435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93550" y="158930"/>
            <a:ext cx="5840125" cy="587148"/>
          </a:xfrm>
          <a:prstGeom prst="rect">
            <a:avLst/>
          </a:prstGeom>
        </p:spPr>
        <p:txBody>
          <a:bodyPr wrap="none">
            <a:spAutoFit/>
          </a:bodyPr>
          <a:lstStyle/>
          <a:p>
            <a:pPr lvl="0" algn="just">
              <a:lnSpc>
                <a:spcPct val="150000"/>
              </a:lnSpc>
              <a:spcAft>
                <a:spcPts val="800"/>
              </a:spcAft>
            </a:pPr>
            <a:r>
              <a:rPr lang="en-US" sz="2400" b="1" dirty="0" smtClean="0">
                <a:effectLst/>
                <a:latin typeface="Times New Roman" panose="02020603050405020304" pitchFamily="18" charset="0"/>
                <a:ea typeface="Calibri" panose="020F0502020204030204" pitchFamily="34" charset="0"/>
                <a:cs typeface="Arial" panose="020B0604020202020204" pitchFamily="34" charset="0"/>
              </a:rPr>
              <a:t>6, the maintenance of a spectrophotometer </a:t>
            </a:r>
            <a:endParaRPr lang="fr-FR" sz="20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3" name="Rectangle 2"/>
          <p:cNvSpPr/>
          <p:nvPr/>
        </p:nvSpPr>
        <p:spPr>
          <a:xfrm>
            <a:off x="655092" y="934925"/>
            <a:ext cx="10658901" cy="5429050"/>
          </a:xfrm>
          <a:prstGeom prst="rect">
            <a:avLst/>
          </a:prstGeom>
        </p:spPr>
        <p:txBody>
          <a:bodyPr wrap="square">
            <a:spAutoFit/>
          </a:bodyPr>
          <a:lstStyle/>
          <a:p>
            <a:pPr marL="342900" lvl="0" indent="-342900" algn="just">
              <a:lnSpc>
                <a:spcPct val="150000"/>
              </a:lnSpc>
              <a:spcAft>
                <a:spcPts val="800"/>
              </a:spcAft>
              <a:buSzPts val="1000"/>
              <a:buFont typeface="Symbol" panose="05050102010706020507" pitchFamily="18" charset="2"/>
              <a:buChar char=""/>
              <a:tabLst>
                <a:tab pos="457200" algn="l"/>
              </a:tabLst>
            </a:pPr>
            <a:r>
              <a:rPr lang="en-US" sz="2000" dirty="0" smtClean="0">
                <a:effectLst/>
                <a:latin typeface="Times New Roman" panose="02020603050405020304" pitchFamily="18" charset="0"/>
                <a:ea typeface="Calibri" panose="020F0502020204030204" pitchFamily="34" charset="0"/>
                <a:cs typeface="Arial" panose="020B0604020202020204" pitchFamily="34" charset="0"/>
              </a:rPr>
              <a:t>Externally clean the spectrophotometer, including controls, screens or measuring meters. This can be done with a piece of fine fabric – similar to the texture of handkerchiefs – moistened with distilled water.</a:t>
            </a:r>
            <a:endParaRPr lang="fr-FR"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50000"/>
              </a:lnSpc>
              <a:spcAft>
                <a:spcPts val="800"/>
              </a:spcAft>
              <a:buSzPts val="1000"/>
              <a:buFont typeface="Symbol" panose="05050102010706020507" pitchFamily="18" charset="2"/>
              <a:buChar char=""/>
              <a:tabLst>
                <a:tab pos="457200" algn="l"/>
              </a:tabLst>
            </a:pPr>
            <a:r>
              <a:rPr lang="en-US" sz="2000" dirty="0" smtClean="0">
                <a:effectLst/>
                <a:latin typeface="Times New Roman" panose="02020603050405020304" pitchFamily="18" charset="0"/>
                <a:ea typeface="Calibri" panose="020F0502020204030204" pitchFamily="34" charset="0"/>
                <a:cs typeface="Arial" panose="020B0604020202020204" pitchFamily="34" charset="0"/>
              </a:rPr>
              <a:t>Inspect and clean the power cord.</a:t>
            </a:r>
            <a:endParaRPr lang="fr-FR"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50000"/>
              </a:lnSpc>
              <a:spcAft>
                <a:spcPts val="800"/>
              </a:spcAft>
              <a:buSzPts val="1000"/>
              <a:buFont typeface="Symbol" panose="05050102010706020507" pitchFamily="18" charset="2"/>
              <a:buChar char=""/>
              <a:tabLst>
                <a:tab pos="457200" algn="l"/>
              </a:tabLst>
            </a:pPr>
            <a:r>
              <a:rPr lang="en-US" sz="2000" dirty="0" smtClean="0">
                <a:effectLst/>
                <a:latin typeface="Times New Roman" panose="02020603050405020304" pitchFamily="18" charset="0"/>
                <a:ea typeface="Calibri" panose="020F0502020204030204" pitchFamily="34" charset="0"/>
                <a:cs typeface="Arial" panose="020B0604020202020204" pitchFamily="34" charset="0"/>
              </a:rPr>
              <a:t>Verify that the lamp is clean and in good condition. If it does not work, install a new one, with the same specifications as the original one. In modern spectrophotometers, lamp status is automatically detected by software that controls the status and operation of the instrument, making it easy to determine when the lamp needs to be changed. Replace the bulb and adjust the bulb afterwards following the procedure recommended by the manufacturer.</a:t>
            </a:r>
            <a:endParaRPr lang="fr-FR"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50000"/>
              </a:lnSpc>
              <a:spcAft>
                <a:spcPts val="800"/>
              </a:spcAft>
              <a:buSzPts val="1000"/>
              <a:buFont typeface="Symbol" panose="05050102010706020507" pitchFamily="18" charset="2"/>
              <a:buChar char=""/>
              <a:tabLst>
                <a:tab pos="457200" algn="l"/>
              </a:tabLst>
            </a:pPr>
            <a:r>
              <a:rPr lang="en-US" sz="2000" dirty="0" smtClean="0">
                <a:effectLst/>
                <a:latin typeface="Times New Roman" panose="02020603050405020304" pitchFamily="18" charset="0"/>
                <a:ea typeface="Calibri" panose="020F0502020204030204" pitchFamily="34" charset="0"/>
                <a:cs typeface="Arial" panose="020B0604020202020204" pitchFamily="34" charset="0"/>
              </a:rPr>
              <a:t>Check the protection fuse. Before opening the fuse housing, check that the spectrophotometer is off and that its contacts are clean and in good condition.</a:t>
            </a:r>
            <a:endParaRPr lang="fr-FR" sz="2000" dirty="0" smtClean="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4393733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28298" y="861088"/>
            <a:ext cx="9799093" cy="4813497"/>
          </a:xfrm>
          <a:prstGeom prst="rect">
            <a:avLst/>
          </a:prstGeom>
        </p:spPr>
        <p:txBody>
          <a:bodyPr wrap="square">
            <a:spAutoFit/>
          </a:bodyPr>
          <a:lstStyle/>
          <a:p>
            <a:pPr marL="342900" lvl="0" indent="-342900" algn="just">
              <a:lnSpc>
                <a:spcPct val="150000"/>
              </a:lnSpc>
              <a:spcAft>
                <a:spcPts val="800"/>
              </a:spcAft>
              <a:buSzPts val="1000"/>
              <a:buFont typeface="Symbol" panose="05050102010706020507" pitchFamily="18" charset="2"/>
              <a:buChar char=""/>
              <a:tabLst>
                <a:tab pos="457200" algn="l"/>
              </a:tabLst>
            </a:pPr>
            <a:r>
              <a:rPr lang="en-US" sz="2000" dirty="0" smtClean="0">
                <a:effectLst/>
                <a:latin typeface="Times New Roman" panose="02020603050405020304" pitchFamily="18" charset="0"/>
                <a:ea typeface="Calibri" panose="020F0502020204030204" pitchFamily="34" charset="0"/>
                <a:cs typeface="Arial" panose="020B0604020202020204" pitchFamily="34" charset="0"/>
              </a:rPr>
              <a:t>Place the computer in the operational configuration.</a:t>
            </a:r>
            <a:endParaRPr lang="fr-FR"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50000"/>
              </a:lnSpc>
              <a:spcAft>
                <a:spcPts val="800"/>
              </a:spcAft>
              <a:buSzPts val="1000"/>
              <a:buFont typeface="Symbol" panose="05050102010706020507" pitchFamily="18" charset="2"/>
              <a:buChar char=""/>
              <a:tabLst>
                <a:tab pos="457200" algn="l"/>
              </a:tabLst>
            </a:pPr>
            <a:r>
              <a:rPr lang="en-US" sz="2000" dirty="0" smtClean="0">
                <a:effectLst/>
                <a:latin typeface="Times New Roman" panose="02020603050405020304" pitchFamily="18" charset="0"/>
                <a:ea typeface="Calibri" panose="020F0502020204030204" pitchFamily="34" charset="0"/>
                <a:cs typeface="Arial" panose="020B0604020202020204" pitchFamily="34" charset="0"/>
              </a:rPr>
              <a:t>Operate the ignition switch to allow operation for five (5) minutes.</a:t>
            </a:r>
            <a:endParaRPr lang="fr-FR"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50000"/>
              </a:lnSpc>
              <a:spcAft>
                <a:spcPts val="800"/>
              </a:spcAft>
              <a:buSzPts val="1000"/>
              <a:buFont typeface="Symbol" panose="05050102010706020507" pitchFamily="18" charset="2"/>
              <a:buChar char=""/>
              <a:tabLst>
                <a:tab pos="457200" algn="l"/>
              </a:tabLst>
            </a:pPr>
            <a:r>
              <a:rPr lang="en-US" sz="2000" dirty="0" smtClean="0">
                <a:effectLst/>
                <a:latin typeface="Times New Roman" panose="02020603050405020304" pitchFamily="18" charset="0"/>
                <a:ea typeface="Calibri" panose="020F0502020204030204" pitchFamily="34" charset="0"/>
                <a:cs typeface="Arial" panose="020B0604020202020204" pitchFamily="34" charset="0"/>
              </a:rPr>
              <a:t>Perform a leakage current test in the ON and OFF positions.</a:t>
            </a:r>
            <a:endParaRPr lang="fr-FR"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50000"/>
              </a:lnSpc>
              <a:spcAft>
                <a:spcPts val="800"/>
              </a:spcAft>
              <a:buSzPts val="1000"/>
              <a:buFont typeface="Symbol" panose="05050102010706020507" pitchFamily="18" charset="2"/>
              <a:buChar char=""/>
              <a:tabLst>
                <a:tab pos="457200" algn="l"/>
              </a:tabLst>
            </a:pPr>
            <a:r>
              <a:rPr lang="en-US" sz="2000" dirty="0" smtClean="0">
                <a:effectLst/>
                <a:latin typeface="Times New Roman" panose="02020603050405020304" pitchFamily="18" charset="0"/>
                <a:ea typeface="Calibri" panose="020F0502020204030204" pitchFamily="34" charset="0"/>
                <a:cs typeface="Arial" panose="020B0604020202020204" pitchFamily="34" charset="0"/>
              </a:rPr>
              <a:t>Calibrate the front panel of the spectrophotometer according to the manufacturer’s instructions.</a:t>
            </a:r>
            <a:endParaRPr lang="fr-FR"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50000"/>
              </a:lnSpc>
              <a:spcAft>
                <a:spcPts val="800"/>
              </a:spcAft>
              <a:buSzPts val="1000"/>
              <a:buFont typeface="Symbol" panose="05050102010706020507" pitchFamily="18" charset="2"/>
              <a:buChar char=""/>
              <a:tabLst>
                <a:tab pos="457200" algn="l"/>
              </a:tabLst>
            </a:pPr>
            <a:r>
              <a:rPr lang="en-US" sz="2000" dirty="0" smtClean="0">
                <a:effectLst/>
                <a:latin typeface="Times New Roman" panose="02020603050405020304" pitchFamily="18" charset="0"/>
                <a:ea typeface="Calibri" panose="020F0502020204030204" pitchFamily="34" charset="0"/>
                <a:cs typeface="Arial" panose="020B0604020202020204" pitchFamily="34" charset="0"/>
              </a:rPr>
              <a:t>Measure the sensitivity of the equipment.</a:t>
            </a:r>
            <a:endParaRPr lang="fr-FR"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50000"/>
              </a:lnSpc>
              <a:spcAft>
                <a:spcPts val="800"/>
              </a:spcAft>
              <a:buSzPts val="1000"/>
              <a:buFont typeface="Symbol" panose="05050102010706020507" pitchFamily="18" charset="2"/>
              <a:buChar char=""/>
              <a:tabLst>
                <a:tab pos="457200" algn="l"/>
              </a:tabLst>
            </a:pPr>
            <a:r>
              <a:rPr lang="en-US" sz="2000" dirty="0" smtClean="0">
                <a:effectLst/>
                <a:latin typeface="Times New Roman" panose="02020603050405020304" pitchFamily="18" charset="0"/>
                <a:ea typeface="Calibri" panose="020F0502020204030204" pitchFamily="34" charset="0"/>
                <a:cs typeface="Arial" panose="020B0604020202020204" pitchFamily="34" charset="0"/>
              </a:rPr>
              <a:t>Conduct a test following Beer’s law.</a:t>
            </a:r>
            <a:endParaRPr lang="fr-FR"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50000"/>
              </a:lnSpc>
              <a:spcAft>
                <a:spcPts val="800"/>
              </a:spcAft>
              <a:buSzPts val="1000"/>
              <a:buFont typeface="Symbol" panose="05050102010706020507" pitchFamily="18" charset="2"/>
              <a:buChar char=""/>
              <a:tabLst>
                <a:tab pos="457200" algn="l"/>
              </a:tabLst>
            </a:pPr>
            <a:r>
              <a:rPr lang="en-US" sz="2000" dirty="0" smtClean="0">
                <a:effectLst/>
                <a:latin typeface="Times New Roman" panose="02020603050405020304" pitchFamily="18" charset="0"/>
                <a:ea typeface="Calibri" panose="020F0502020204030204" pitchFamily="34" charset="0"/>
                <a:cs typeface="Arial" panose="020B0604020202020204" pitchFamily="34" charset="0"/>
              </a:rPr>
              <a:t>Return the spectrophotometer to the initial setting, if calibration has been successfully performed.</a:t>
            </a:r>
            <a:endParaRPr lang="fr-FR" sz="20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6006827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28381" y="1023582"/>
            <a:ext cx="9903725" cy="3888244"/>
          </a:xfrm>
          <a:prstGeom prst="rect">
            <a:avLst/>
          </a:prstGeom>
        </p:spPr>
        <p:txBody>
          <a:bodyPr wrap="square">
            <a:spAutoFit/>
          </a:bodyPr>
          <a:lstStyle/>
          <a:p>
            <a:pPr marL="342900" lvl="0" indent="-342900" algn="just">
              <a:lnSpc>
                <a:spcPct val="150000"/>
              </a:lnSpc>
              <a:spcAft>
                <a:spcPts val="800"/>
              </a:spcAft>
              <a:buFont typeface="+mj-lt"/>
              <a:buAutoNum type="arabicPeriod"/>
            </a:pPr>
            <a:r>
              <a:rPr lang="en-US" sz="3200" b="1" dirty="0" smtClean="0">
                <a:effectLst/>
                <a:latin typeface="Times New Roman" panose="02020603050405020304" pitchFamily="18" charset="0"/>
                <a:ea typeface="Calibri" panose="020F0502020204030204" pitchFamily="34" charset="0"/>
                <a:cs typeface="Arial" panose="020B0604020202020204" pitchFamily="34" charset="0"/>
              </a:rPr>
              <a:t>Definition of   spectrophotometer </a:t>
            </a:r>
            <a:endParaRPr lang="fr-FR" sz="32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800"/>
              </a:spcAft>
            </a:pPr>
            <a:r>
              <a:rPr lang="en-US" sz="3200" dirty="0" smtClean="0">
                <a:effectLst/>
                <a:latin typeface="Times New Roman" panose="02020603050405020304" pitchFamily="18" charset="0"/>
                <a:ea typeface="Calibri" panose="020F0502020204030204" pitchFamily="34" charset="0"/>
                <a:cs typeface="Arial" panose="020B0604020202020204" pitchFamily="34" charset="0"/>
              </a:rPr>
              <a:t>The </a:t>
            </a:r>
            <a:r>
              <a:rPr lang="en-US" sz="3200" b="1" dirty="0" smtClean="0">
                <a:effectLst/>
                <a:latin typeface="Times New Roman" panose="02020603050405020304" pitchFamily="18" charset="0"/>
                <a:ea typeface="Calibri" panose="020F0502020204030204" pitchFamily="34" charset="0"/>
                <a:cs typeface="Arial" panose="020B0604020202020204" pitchFamily="34" charset="0"/>
              </a:rPr>
              <a:t>spectrophotometer</a:t>
            </a:r>
            <a:r>
              <a:rPr lang="en-US" sz="3200" dirty="0" smtClean="0">
                <a:effectLst/>
                <a:latin typeface="Times New Roman" panose="02020603050405020304" pitchFamily="18" charset="0"/>
                <a:ea typeface="Calibri" panose="020F0502020204030204" pitchFamily="34" charset="0"/>
                <a:cs typeface="Arial" panose="020B0604020202020204" pitchFamily="34" charset="0"/>
              </a:rPr>
              <a:t> is a vital instrument used to measure the </a:t>
            </a:r>
            <a:r>
              <a:rPr lang="en-US" sz="3200" b="1" dirty="0" smtClean="0">
                <a:effectLst/>
                <a:latin typeface="Times New Roman" panose="02020603050405020304" pitchFamily="18" charset="0"/>
                <a:ea typeface="Calibri" panose="020F0502020204030204" pitchFamily="34" charset="0"/>
                <a:cs typeface="Arial" panose="020B0604020202020204" pitchFamily="34" charset="0"/>
              </a:rPr>
              <a:t>intensity of light absorbed </a:t>
            </a:r>
            <a:r>
              <a:rPr lang="en-US" sz="3200" dirty="0" smtClean="0">
                <a:effectLst/>
                <a:latin typeface="Times New Roman" panose="02020603050405020304" pitchFamily="18" charset="0"/>
                <a:ea typeface="Calibri" panose="020F0502020204030204" pitchFamily="34" charset="0"/>
                <a:cs typeface="Arial" panose="020B0604020202020204" pitchFamily="34" charset="0"/>
              </a:rPr>
              <a:t>by a sample. This measurement helps determine </a:t>
            </a:r>
            <a:r>
              <a:rPr lang="en-US" sz="3200" b="1" dirty="0" smtClean="0">
                <a:effectLst/>
                <a:latin typeface="Times New Roman" panose="02020603050405020304" pitchFamily="18" charset="0"/>
                <a:ea typeface="Calibri" panose="020F0502020204030204" pitchFamily="34" charset="0"/>
                <a:cs typeface="Arial" panose="020B0604020202020204" pitchFamily="34" charset="0"/>
              </a:rPr>
              <a:t>the concentration </a:t>
            </a:r>
            <a:r>
              <a:rPr lang="en-US" sz="3200" dirty="0" smtClean="0">
                <a:effectLst/>
                <a:latin typeface="Times New Roman" panose="02020603050405020304" pitchFamily="18" charset="0"/>
                <a:ea typeface="Calibri" panose="020F0502020204030204" pitchFamily="34" charset="0"/>
                <a:cs typeface="Arial" panose="020B0604020202020204" pitchFamily="34" charset="0"/>
              </a:rPr>
              <a:t>of solutes in a solution.</a:t>
            </a:r>
            <a:endParaRPr lang="fr-FR" sz="32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3" name="Rectangle 2"/>
          <p:cNvSpPr/>
          <p:nvPr/>
        </p:nvSpPr>
        <p:spPr>
          <a:xfrm>
            <a:off x="1328380" y="5055442"/>
            <a:ext cx="9903725" cy="1490729"/>
          </a:xfrm>
          <a:prstGeom prst="rect">
            <a:avLst/>
          </a:prstGeom>
        </p:spPr>
        <p:txBody>
          <a:bodyPr wrap="square">
            <a:spAutoFit/>
          </a:bodyPr>
          <a:lstStyle/>
          <a:p>
            <a:pPr lvl="0" algn="just">
              <a:lnSpc>
                <a:spcPct val="150000"/>
              </a:lnSpc>
              <a:spcAft>
                <a:spcPts val="800"/>
              </a:spcAft>
            </a:pPr>
            <a:r>
              <a:rPr lang="en-US" sz="3200" b="1" dirty="0" smtClean="0">
                <a:effectLst/>
                <a:latin typeface="Times New Roman" panose="02020603050405020304" pitchFamily="18" charset="0"/>
                <a:ea typeface="Calibri" panose="020F0502020204030204" pitchFamily="34" charset="0"/>
                <a:cs typeface="Arial" panose="020B0604020202020204" pitchFamily="34" charset="0"/>
              </a:rPr>
              <a:t>2, Biotechnology Applications:</a:t>
            </a:r>
            <a:r>
              <a:rPr lang="en-US" sz="3200" dirty="0" smtClean="0">
                <a:effectLst/>
                <a:latin typeface="Times New Roman" panose="02020603050405020304" pitchFamily="18" charset="0"/>
                <a:ea typeface="Calibri" panose="020F0502020204030204" pitchFamily="34" charset="0"/>
                <a:cs typeface="Arial" panose="020B0604020202020204" pitchFamily="34" charset="0"/>
              </a:rPr>
              <a:t> Used in DNA, RNA, and </a:t>
            </a:r>
            <a:r>
              <a:rPr lang="en-US" sz="3200" u="none" strike="noStrike" dirty="0" smtClean="0">
                <a:solidFill>
                  <a:srgbClr val="0563C1"/>
                </a:solidFill>
                <a:effectLst/>
                <a:latin typeface="Times New Roman" panose="02020603050405020304" pitchFamily="18" charset="0"/>
                <a:ea typeface="Calibri" panose="020F0502020204030204" pitchFamily="34" charset="0"/>
                <a:cs typeface="Arial" panose="020B0604020202020204" pitchFamily="34" charset="0"/>
                <a:hlinkClick r:id="rId2"/>
              </a:rPr>
              <a:t>protein quantification</a:t>
            </a:r>
            <a:r>
              <a:rPr lang="en-US" sz="3200" dirty="0" smtClean="0">
                <a:effectLst/>
                <a:latin typeface="Times New Roman" panose="02020603050405020304" pitchFamily="18" charset="0"/>
                <a:ea typeface="Calibri" panose="020F0502020204030204" pitchFamily="34" charset="0"/>
                <a:cs typeface="Arial" panose="020B0604020202020204" pitchFamily="34" charset="0"/>
              </a:rPr>
              <a:t>.</a:t>
            </a:r>
            <a:endParaRPr lang="fr-FR" sz="32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5959297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073217" y="-150126"/>
            <a:ext cx="6926448" cy="752065"/>
          </a:xfrm>
          <a:prstGeom prst="rect">
            <a:avLst/>
          </a:prstGeom>
        </p:spPr>
        <p:txBody>
          <a:bodyPr wrap="none">
            <a:spAutoFit/>
          </a:bodyPr>
          <a:lstStyle/>
          <a:p>
            <a:pPr lvl="0" algn="just">
              <a:lnSpc>
                <a:spcPct val="150000"/>
              </a:lnSpc>
              <a:spcAft>
                <a:spcPts val="800"/>
              </a:spcAft>
            </a:pPr>
            <a:r>
              <a:rPr lang="fr-FR" sz="3200" b="1" dirty="0" smtClean="0">
                <a:effectLst/>
                <a:latin typeface="Times New Roman" panose="02020603050405020304" pitchFamily="18" charset="0"/>
                <a:ea typeface="Calibri" panose="020F0502020204030204" pitchFamily="34" charset="0"/>
                <a:cs typeface="Arial" panose="020B0604020202020204" pitchFamily="34" charset="0"/>
              </a:rPr>
              <a:t>3, Spectrophotomètre Instrumentation</a:t>
            </a:r>
            <a:endParaRPr lang="fr-FR" sz="2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p:cNvSpPr/>
          <p:nvPr/>
        </p:nvSpPr>
        <p:spPr>
          <a:xfrm>
            <a:off x="850710" y="5092490"/>
            <a:ext cx="6096000" cy="1530547"/>
          </a:xfrm>
          <a:prstGeom prst="rect">
            <a:avLst/>
          </a:prstGeom>
        </p:spPr>
        <p:txBody>
          <a:bodyPr>
            <a:spAutoFit/>
          </a:bodyPr>
          <a:lstStyle/>
          <a:p>
            <a:pPr marL="90170" algn="just">
              <a:lnSpc>
                <a:spcPct val="150000"/>
              </a:lnSpc>
              <a:spcAft>
                <a:spcPts val="800"/>
              </a:spcAft>
            </a:pPr>
            <a:r>
              <a:rPr lang="en-US" sz="2000" dirty="0" smtClean="0">
                <a:effectLst/>
                <a:latin typeface="Times New Roman" panose="02020603050405020304" pitchFamily="18" charset="0"/>
                <a:ea typeface="Calibri" panose="020F0502020204030204" pitchFamily="34" charset="0"/>
                <a:cs typeface="Arial" panose="020B0604020202020204" pitchFamily="34" charset="0"/>
              </a:rPr>
              <a:t>A spectrophotometer is made up of two instruments:</a:t>
            </a:r>
            <a:endParaRPr lang="fr-FR"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50000"/>
              </a:lnSpc>
              <a:spcAft>
                <a:spcPts val="0"/>
              </a:spcAft>
              <a:buFont typeface="Symbol" panose="05050102010706020507" pitchFamily="18" charset="2"/>
              <a:buChar char=""/>
            </a:pPr>
            <a:r>
              <a:rPr lang="en-US" sz="2000" dirty="0" smtClean="0">
                <a:effectLst/>
                <a:latin typeface="Times New Roman" panose="02020603050405020304" pitchFamily="18" charset="0"/>
                <a:ea typeface="Calibri" panose="020F0502020204030204" pitchFamily="34" charset="0"/>
                <a:cs typeface="Arial" panose="020B0604020202020204" pitchFamily="34" charset="0"/>
              </a:rPr>
              <a:t>Spectrometer:  is to produce light of any wavelength</a:t>
            </a:r>
            <a:endParaRPr lang="fr-FR"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50000"/>
              </a:lnSpc>
              <a:spcAft>
                <a:spcPts val="800"/>
              </a:spcAft>
              <a:buFont typeface="Symbol" panose="05050102010706020507" pitchFamily="18" charset="2"/>
              <a:buChar char=""/>
            </a:pPr>
            <a:r>
              <a:rPr lang="en-US" sz="2000" dirty="0" smtClean="0">
                <a:effectLst/>
                <a:latin typeface="Times New Roman" panose="02020603050405020304" pitchFamily="18" charset="0"/>
                <a:ea typeface="Calibri" panose="020F0502020204030204" pitchFamily="34" charset="0"/>
                <a:cs typeface="Arial" panose="020B0604020202020204" pitchFamily="34" charset="0"/>
              </a:rPr>
              <a:t>Photometer:  is to measure the intensity of light</a:t>
            </a:r>
            <a:endParaRPr lang="fr-FR" sz="20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6" name="Rectangle 5"/>
          <p:cNvSpPr/>
          <p:nvPr/>
        </p:nvSpPr>
        <p:spPr>
          <a:xfrm>
            <a:off x="7838363" y="601939"/>
            <a:ext cx="4171666" cy="5573129"/>
          </a:xfrm>
          <a:prstGeom prst="rect">
            <a:avLst/>
          </a:prstGeom>
        </p:spPr>
        <p:txBody>
          <a:bodyPr wrap="square">
            <a:spAutoFit/>
          </a:bodyPr>
          <a:lstStyle/>
          <a:p>
            <a:pPr marL="352425" algn="just">
              <a:lnSpc>
                <a:spcPct val="150000"/>
              </a:lnSpc>
              <a:spcAft>
                <a:spcPts val="800"/>
              </a:spcAft>
            </a:pPr>
            <a:r>
              <a:rPr lang="en-US" sz="2400" dirty="0" smtClean="0">
                <a:effectLst/>
                <a:latin typeface="Times New Roman" panose="02020603050405020304" pitchFamily="18" charset="0"/>
                <a:ea typeface="Calibri" panose="020F0502020204030204" pitchFamily="34" charset="0"/>
                <a:cs typeface="Arial" panose="020B0604020202020204" pitchFamily="34" charset="0"/>
              </a:rPr>
              <a:t>The basic spectrophotometer instrument consists of a light source, a digital display, a </a:t>
            </a:r>
            <a:r>
              <a:rPr lang="en-US" sz="2400" dirty="0" err="1" smtClean="0">
                <a:effectLst/>
                <a:latin typeface="Times New Roman" panose="02020603050405020304" pitchFamily="18" charset="0"/>
                <a:ea typeface="Calibri" panose="020F0502020204030204" pitchFamily="34" charset="0"/>
                <a:cs typeface="Arial" panose="020B0604020202020204" pitchFamily="34" charset="0"/>
              </a:rPr>
              <a:t>monochromator</a:t>
            </a:r>
            <a:r>
              <a:rPr lang="en-US" sz="2400" dirty="0" smtClean="0">
                <a:effectLst/>
                <a:latin typeface="Times New Roman" panose="02020603050405020304" pitchFamily="18" charset="0"/>
                <a:ea typeface="Calibri" panose="020F0502020204030204" pitchFamily="34" charset="0"/>
                <a:cs typeface="Arial" panose="020B0604020202020204" pitchFamily="34" charset="0"/>
              </a:rPr>
              <a:t>, a wavelength sector to transmit a selected </a:t>
            </a:r>
            <a:r>
              <a:rPr lang="en-US" sz="2400" u="none" strike="noStrike" dirty="0" smtClean="0">
                <a:solidFill>
                  <a:srgbClr val="0563C1"/>
                </a:solidFill>
                <a:effectLst/>
                <a:latin typeface="Times New Roman" panose="02020603050405020304" pitchFamily="18" charset="0"/>
                <a:ea typeface="Calibri" panose="020F0502020204030204" pitchFamily="34" charset="0"/>
                <a:cs typeface="Arial" panose="020B0604020202020204" pitchFamily="34" charset="0"/>
                <a:hlinkClick r:id="rId2"/>
              </a:rPr>
              <a:t>wavelength</a:t>
            </a:r>
            <a:r>
              <a:rPr lang="en-US" sz="2400" dirty="0" smtClean="0">
                <a:effectLst/>
                <a:latin typeface="Times New Roman" panose="02020603050405020304" pitchFamily="18" charset="0"/>
                <a:ea typeface="Calibri" panose="020F0502020204030204" pitchFamily="34" charset="0"/>
                <a:cs typeface="Arial" panose="020B0604020202020204" pitchFamily="34" charset="0"/>
              </a:rPr>
              <a:t>, a collimator for straight light beam transmission, photoelectric detector and a cuvette to place a sample.</a:t>
            </a:r>
            <a:endParaRPr lang="fr-FR" sz="24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7" name="Image 6" descr="spectrophotometer_structure.png"/>
          <p:cNvPicPr/>
          <p:nvPr/>
        </p:nvPicPr>
        <p:blipFill>
          <a:blip r:embed="rId3">
            <a:extLst>
              <a:ext uri="{28A0092B-C50C-407E-A947-70E740481C1C}">
                <a14:useLocalDpi xmlns:a14="http://schemas.microsoft.com/office/drawing/2010/main" val="0"/>
              </a:ext>
            </a:extLst>
          </a:blip>
          <a:srcRect/>
          <a:stretch>
            <a:fillRect/>
          </a:stretch>
        </p:blipFill>
        <p:spPr bwMode="auto">
          <a:xfrm>
            <a:off x="850710" y="792427"/>
            <a:ext cx="7187821" cy="4300063"/>
          </a:xfrm>
          <a:prstGeom prst="rect">
            <a:avLst/>
          </a:prstGeom>
          <a:noFill/>
          <a:ln>
            <a:noFill/>
          </a:ln>
        </p:spPr>
      </p:pic>
    </p:spTree>
    <p:extLst>
      <p:ext uri="{BB962C8B-B14F-4D97-AF65-F5344CB8AC3E}">
        <p14:creationId xmlns:p14="http://schemas.microsoft.com/office/powerpoint/2010/main" val="3078872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785" y="0"/>
            <a:ext cx="11532358" cy="6801862"/>
          </a:xfrm>
          <a:prstGeom prst="rect">
            <a:avLst/>
          </a:prstGeom>
        </p:spPr>
        <p:txBody>
          <a:bodyPr wrap="square">
            <a:spAutoFit/>
          </a:bodyPr>
          <a:lstStyle/>
          <a:p>
            <a:pPr marL="352425">
              <a:lnSpc>
                <a:spcPct val="150000"/>
              </a:lnSpc>
              <a:spcAft>
                <a:spcPts val="800"/>
              </a:spcAft>
            </a:pPr>
            <a:r>
              <a:rPr lang="en-US" sz="2400" dirty="0" smtClean="0">
                <a:effectLst/>
                <a:latin typeface="Times New Roman" panose="02020603050405020304" pitchFamily="18" charset="0"/>
                <a:ea typeface="Calibri" panose="020F0502020204030204" pitchFamily="34" charset="0"/>
                <a:cs typeface="Arial" panose="020B0604020202020204" pitchFamily="34" charset="0"/>
              </a:rPr>
              <a:t>We can see that the amount of absorber is related to the concentration of the solution and the thickness of the cell.</a:t>
            </a:r>
            <a:endParaRPr lang="fr-FR" sz="24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50000"/>
              </a:lnSpc>
              <a:spcAft>
                <a:spcPts val="0"/>
              </a:spcAft>
              <a:buFont typeface="Wingdings" panose="05000000000000000000" pitchFamily="2" charset="2"/>
              <a:buChar char=""/>
            </a:pPr>
            <a:r>
              <a:rPr lang="en-US" sz="2400" dirty="0" smtClean="0">
                <a:effectLst/>
                <a:latin typeface="Times New Roman" panose="02020603050405020304" pitchFamily="18" charset="0"/>
                <a:ea typeface="Calibri" panose="020F0502020204030204" pitchFamily="34" charset="0"/>
                <a:cs typeface="Arial" panose="020B0604020202020204" pitchFamily="34" charset="0"/>
              </a:rPr>
              <a:t>Transmittance T = I/I</a:t>
            </a:r>
            <a:r>
              <a:rPr lang="en-US" sz="2400" baseline="-25000" dirty="0" smtClean="0">
                <a:effectLst/>
                <a:latin typeface="Times New Roman" panose="02020603050405020304" pitchFamily="18" charset="0"/>
                <a:ea typeface="Calibri" panose="020F0502020204030204" pitchFamily="34" charset="0"/>
                <a:cs typeface="Arial" panose="020B0604020202020204" pitchFamily="34" charset="0"/>
              </a:rPr>
              <a:t>0</a:t>
            </a:r>
            <a:endParaRPr lang="fr-FR" sz="24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50000"/>
              </a:lnSpc>
              <a:spcAft>
                <a:spcPts val="0"/>
              </a:spcAft>
              <a:buFont typeface="Wingdings" panose="05000000000000000000" pitchFamily="2" charset="2"/>
              <a:buChar char=""/>
            </a:pPr>
            <a:r>
              <a:rPr lang="en-US" sz="2400" dirty="0" smtClean="0">
                <a:effectLst/>
                <a:latin typeface="Times New Roman" panose="02020603050405020304" pitchFamily="18" charset="0"/>
                <a:ea typeface="Calibri" panose="020F0502020204030204" pitchFamily="34" charset="0"/>
                <a:cs typeface="Arial" panose="020B0604020202020204" pitchFamily="34" charset="0"/>
              </a:rPr>
              <a:t>transmittance = T%</a:t>
            </a:r>
            <a:endParaRPr lang="fr-FR" sz="24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50000"/>
              </a:lnSpc>
              <a:spcAft>
                <a:spcPts val="800"/>
              </a:spcAft>
              <a:buFont typeface="Wingdings" panose="05000000000000000000" pitchFamily="2" charset="2"/>
              <a:buChar char=""/>
            </a:pPr>
            <a:r>
              <a:rPr lang="en-US" sz="2400" dirty="0" smtClean="0">
                <a:effectLst/>
                <a:latin typeface="Times New Roman" panose="02020603050405020304" pitchFamily="18" charset="0"/>
                <a:ea typeface="Calibri" panose="020F0502020204030204" pitchFamily="34" charset="0"/>
                <a:cs typeface="Arial" panose="020B0604020202020204" pitchFamily="34" charset="0"/>
              </a:rPr>
              <a:t>Absorbance A = -log T</a:t>
            </a:r>
            <a:endParaRPr lang="fr-FR" sz="2400" dirty="0" smtClean="0">
              <a:effectLst/>
              <a:latin typeface="Calibri" panose="020F0502020204030204" pitchFamily="34" charset="0"/>
              <a:ea typeface="Calibri" panose="020F0502020204030204" pitchFamily="34" charset="0"/>
              <a:cs typeface="Arial" panose="020B0604020202020204" pitchFamily="34" charset="0"/>
            </a:endParaRPr>
          </a:p>
          <a:p>
            <a:pPr marL="352425" algn="ctr">
              <a:lnSpc>
                <a:spcPct val="150000"/>
              </a:lnSpc>
              <a:spcAft>
                <a:spcPts val="800"/>
              </a:spcAft>
            </a:pPr>
            <a:r>
              <a:rPr lang="en-US" sz="2400" dirty="0" smtClean="0">
                <a:effectLst/>
                <a:latin typeface="Times New Roman" panose="02020603050405020304" pitchFamily="18" charset="0"/>
                <a:ea typeface="Calibri" panose="020F0502020204030204" pitchFamily="34" charset="0"/>
                <a:cs typeface="Arial" panose="020B0604020202020204" pitchFamily="34" charset="0"/>
              </a:rPr>
              <a:t>A= log (I/I</a:t>
            </a:r>
            <a:r>
              <a:rPr lang="en-US" sz="2400" baseline="-25000" dirty="0" smtClean="0">
                <a:effectLst/>
                <a:latin typeface="Times New Roman" panose="02020603050405020304" pitchFamily="18" charset="0"/>
                <a:ea typeface="Calibri" panose="020F0502020204030204" pitchFamily="34" charset="0"/>
                <a:cs typeface="Arial" panose="020B0604020202020204" pitchFamily="34" charset="0"/>
              </a:rPr>
              <a:t>0</a:t>
            </a:r>
            <a:r>
              <a:rPr lang="en-US" sz="2400" dirty="0" smtClean="0">
                <a:effectLst/>
                <a:latin typeface="Times New Roman" panose="02020603050405020304" pitchFamily="18" charset="0"/>
                <a:ea typeface="Calibri" panose="020F0502020204030204" pitchFamily="34" charset="0"/>
                <a:cs typeface="Arial" panose="020B0604020202020204" pitchFamily="34" charset="0"/>
              </a:rPr>
              <a:t>) = log (I</a:t>
            </a:r>
            <a:r>
              <a:rPr lang="en-US" sz="2400" baseline="-25000" dirty="0" smtClean="0">
                <a:effectLst/>
                <a:latin typeface="Times New Roman" panose="02020603050405020304" pitchFamily="18" charset="0"/>
                <a:ea typeface="Calibri" panose="020F0502020204030204" pitchFamily="34" charset="0"/>
                <a:cs typeface="Arial" panose="020B0604020202020204" pitchFamily="34" charset="0"/>
              </a:rPr>
              <a:t>0</a:t>
            </a:r>
            <a:r>
              <a:rPr lang="en-US" sz="2400" dirty="0" smtClean="0">
                <a:effectLst/>
                <a:latin typeface="Times New Roman" panose="02020603050405020304" pitchFamily="18" charset="0"/>
                <a:ea typeface="Calibri" panose="020F0502020204030204" pitchFamily="34" charset="0"/>
                <a:cs typeface="Arial" panose="020B0604020202020204" pitchFamily="34" charset="0"/>
              </a:rPr>
              <a:t>/I)</a:t>
            </a:r>
            <a:endParaRPr lang="fr-FR" sz="24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50000"/>
              </a:lnSpc>
              <a:spcAft>
                <a:spcPts val="800"/>
              </a:spcAft>
              <a:buFont typeface="Wingdings" panose="05000000000000000000" pitchFamily="2" charset="2"/>
              <a:buChar char=""/>
            </a:pPr>
            <a:r>
              <a:rPr lang="en-US" sz="2400" dirty="0" smtClean="0">
                <a:effectLst/>
                <a:latin typeface="Times New Roman" panose="02020603050405020304" pitchFamily="18" charset="0"/>
                <a:ea typeface="Calibri" panose="020F0502020204030204" pitchFamily="34" charset="0"/>
                <a:cs typeface="Arial" panose="020B0604020202020204" pitchFamily="34" charset="0"/>
              </a:rPr>
              <a:t>We then obtain the relationship known as </a:t>
            </a:r>
            <a:r>
              <a:rPr lang="en-US" sz="2400" b="1" dirty="0" smtClean="0">
                <a:effectLst/>
                <a:latin typeface="Times New Roman" panose="02020603050405020304" pitchFamily="18" charset="0"/>
                <a:ea typeface="Calibri" panose="020F0502020204030204" pitchFamily="34" charset="0"/>
                <a:cs typeface="Arial" panose="020B0604020202020204" pitchFamily="34" charset="0"/>
              </a:rPr>
              <a:t>Beer-Lambert's</a:t>
            </a:r>
            <a:r>
              <a:rPr lang="en-US" sz="2400" dirty="0" smtClean="0">
                <a:effectLst/>
                <a:latin typeface="Times New Roman" panose="02020603050405020304" pitchFamily="18" charset="0"/>
                <a:ea typeface="Calibri" panose="020F0502020204030204" pitchFamily="34" charset="0"/>
                <a:cs typeface="Arial" panose="020B0604020202020204" pitchFamily="34" charset="0"/>
              </a:rPr>
              <a:t> law:</a:t>
            </a:r>
            <a:endParaRPr lang="fr-FR" sz="2400" dirty="0" smtClean="0">
              <a:effectLst/>
              <a:latin typeface="Calibri" panose="020F0502020204030204" pitchFamily="34" charset="0"/>
              <a:ea typeface="Calibri" panose="020F0502020204030204" pitchFamily="34" charset="0"/>
              <a:cs typeface="Arial" panose="020B0604020202020204" pitchFamily="34" charset="0"/>
            </a:endParaRPr>
          </a:p>
          <a:p>
            <a:pPr marL="352425" algn="ctr">
              <a:lnSpc>
                <a:spcPct val="150000"/>
              </a:lnSpc>
              <a:spcAft>
                <a:spcPts val="800"/>
              </a:spcAft>
            </a:pPr>
            <a:r>
              <a:rPr lang="en-US" sz="2400" dirty="0" smtClean="0">
                <a:effectLst/>
                <a:latin typeface="Times New Roman" panose="02020603050405020304" pitchFamily="18" charset="0"/>
                <a:ea typeface="Calibri" panose="020F0502020204030204" pitchFamily="34" charset="0"/>
                <a:cs typeface="Arial" panose="020B0604020202020204" pitchFamily="34" charset="0"/>
              </a:rPr>
              <a:t>A = ε l C</a:t>
            </a:r>
            <a:endParaRPr lang="fr-FR" sz="2400" dirty="0" smtClean="0">
              <a:effectLst/>
              <a:latin typeface="Calibri" panose="020F0502020204030204" pitchFamily="34" charset="0"/>
              <a:ea typeface="Calibri" panose="020F0502020204030204" pitchFamily="34" charset="0"/>
              <a:cs typeface="Arial" panose="020B0604020202020204" pitchFamily="34" charset="0"/>
            </a:endParaRPr>
          </a:p>
          <a:p>
            <a:pPr marL="352425">
              <a:lnSpc>
                <a:spcPct val="150000"/>
              </a:lnSpc>
              <a:spcAft>
                <a:spcPts val="800"/>
              </a:spcAft>
            </a:pPr>
            <a:r>
              <a:rPr lang="en-US" sz="2400" b="1" dirty="0" smtClean="0">
                <a:effectLst/>
                <a:latin typeface="Times New Roman" panose="02020603050405020304" pitchFamily="18" charset="0"/>
                <a:ea typeface="Calibri" panose="020F0502020204030204" pitchFamily="34" charset="0"/>
                <a:cs typeface="Arial" panose="020B0604020202020204" pitchFamily="34" charset="0"/>
              </a:rPr>
              <a:t>ε</a:t>
            </a:r>
            <a:r>
              <a:rPr lang="en-US" sz="2400" dirty="0" smtClean="0">
                <a:effectLst/>
                <a:latin typeface="Times New Roman" panose="02020603050405020304" pitchFamily="18" charset="0"/>
                <a:ea typeface="Calibri" panose="020F0502020204030204" pitchFamily="34" charset="0"/>
                <a:cs typeface="Arial" panose="020B0604020202020204" pitchFamily="34" charset="0"/>
              </a:rPr>
              <a:t> = the molar extinction coefficient (L.mol-1.cm-1)</a:t>
            </a:r>
            <a:r>
              <a:rPr lang="en-US" sz="2400" dirty="0" smtClean="0">
                <a:solidFill>
                  <a:srgbClr val="000000"/>
                </a:solidFill>
                <a:effectLst/>
                <a:latin typeface="Tahoma" panose="020B0604030504040204" pitchFamily="34" charset="0"/>
                <a:ea typeface="Calibri" panose="020F0502020204030204" pitchFamily="34" charset="0"/>
                <a:cs typeface="Arial" panose="020B0604020202020204" pitchFamily="34" charset="0"/>
              </a:rPr>
              <a:t> </a:t>
            </a:r>
            <a:r>
              <a:rPr lang="en-US" sz="2400" dirty="0" smtClean="0">
                <a:effectLst/>
                <a:latin typeface="Times New Roman" panose="02020603050405020304" pitchFamily="18" charset="0"/>
                <a:ea typeface="Calibri" panose="020F0502020204030204" pitchFamily="34" charset="0"/>
                <a:cs typeface="Arial" panose="020B0604020202020204" pitchFamily="34" charset="0"/>
              </a:rPr>
              <a:t>or molar absorptivity (or absorption coefficient); this is a characteristic of the substance studied at a given wavelength.</a:t>
            </a:r>
          </a:p>
          <a:p>
            <a:pPr marL="352425">
              <a:lnSpc>
                <a:spcPct val="150000"/>
              </a:lnSpc>
              <a:spcAft>
                <a:spcPts val="800"/>
              </a:spcAft>
            </a:pPr>
            <a:r>
              <a:rPr lang="en-US" sz="2400" dirty="0" smtClean="0">
                <a:effectLst/>
                <a:latin typeface="Times New Roman" panose="02020603050405020304" pitchFamily="18" charset="0"/>
                <a:ea typeface="Calibri" panose="020F0502020204030204" pitchFamily="34" charset="0"/>
                <a:cs typeface="Arial" panose="020B0604020202020204" pitchFamily="34" charset="0"/>
              </a:rPr>
              <a:t> C = concentration and l = cuvette length</a:t>
            </a:r>
            <a:endParaRPr lang="fr-FR" sz="2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7516687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5534" y="103085"/>
            <a:ext cx="5991367" cy="6589111"/>
          </a:xfrm>
          <a:prstGeom prst="rect">
            <a:avLst/>
          </a:prstGeom>
        </p:spPr>
        <p:txBody>
          <a:bodyPr wrap="square">
            <a:spAutoFit/>
          </a:bodyPr>
          <a:lstStyle/>
          <a:p>
            <a:pPr marL="352425">
              <a:lnSpc>
                <a:spcPct val="150000"/>
              </a:lnSpc>
              <a:spcAft>
                <a:spcPts val="800"/>
              </a:spcAft>
            </a:pPr>
            <a:r>
              <a:rPr lang="en-US" sz="2800" b="1" dirty="0" smtClean="0">
                <a:effectLst/>
                <a:latin typeface="Times New Roman" panose="02020603050405020304" pitchFamily="18" charset="0"/>
                <a:ea typeface="Calibri" panose="020F0502020204030204" pitchFamily="34" charset="0"/>
                <a:cs typeface="Arial" panose="020B0604020202020204" pitchFamily="34" charset="0"/>
              </a:rPr>
              <a:t>3. Excitation of electrons</a:t>
            </a:r>
            <a:endParaRPr lang="fr-FR" sz="2800" dirty="0" smtClean="0">
              <a:effectLst/>
              <a:latin typeface="Calibri" panose="020F0502020204030204" pitchFamily="34" charset="0"/>
              <a:ea typeface="Calibri" panose="020F0502020204030204" pitchFamily="34" charset="0"/>
              <a:cs typeface="Arial" panose="020B0604020202020204" pitchFamily="34" charset="0"/>
            </a:endParaRPr>
          </a:p>
          <a:p>
            <a:pPr marL="352425" algn="just">
              <a:lnSpc>
                <a:spcPct val="150000"/>
              </a:lnSpc>
              <a:spcAft>
                <a:spcPts val="800"/>
              </a:spcAft>
            </a:pPr>
            <a:r>
              <a:rPr lang="en-US" sz="2800" dirty="0" smtClean="0">
                <a:effectLst/>
                <a:latin typeface="Times New Roman" panose="02020603050405020304" pitchFamily="18" charset="0"/>
                <a:ea typeface="Calibri" panose="020F0502020204030204" pitchFamily="34" charset="0"/>
                <a:cs typeface="Arial" panose="020B0604020202020204" pitchFamily="34" charset="0"/>
              </a:rPr>
              <a:t>When a wavelength is applied to a solution, electrons absorb energy and go from the ground state to the excited state. To return to the ground state they emit a wavelength, which is detected and gives a spectrum called the absorption spectrum. It shows the absorbance in relation to the wavelength.</a:t>
            </a:r>
            <a:endParaRPr lang="fr-FR" sz="28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3" name="Image 2"/>
          <p:cNvPicPr/>
          <p:nvPr/>
        </p:nvPicPr>
        <p:blipFill>
          <a:blip r:embed="rId2">
            <a:extLst>
              <a:ext uri="{28A0092B-C50C-407E-A947-70E740481C1C}">
                <a14:useLocalDpi xmlns:a14="http://schemas.microsoft.com/office/drawing/2010/main" val="0"/>
              </a:ext>
            </a:extLst>
          </a:blip>
          <a:srcRect/>
          <a:stretch>
            <a:fillRect/>
          </a:stretch>
        </p:blipFill>
        <p:spPr bwMode="auto">
          <a:xfrm>
            <a:off x="6378124" y="635348"/>
            <a:ext cx="5222473" cy="5110360"/>
          </a:xfrm>
          <a:prstGeom prst="rect">
            <a:avLst/>
          </a:prstGeom>
          <a:noFill/>
          <a:ln>
            <a:noFill/>
          </a:ln>
        </p:spPr>
      </p:pic>
    </p:spTree>
    <p:extLst>
      <p:ext uri="{BB962C8B-B14F-4D97-AF65-F5344CB8AC3E}">
        <p14:creationId xmlns:p14="http://schemas.microsoft.com/office/powerpoint/2010/main" val="4797350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4924" y="927753"/>
            <a:ext cx="6096000" cy="3539430"/>
          </a:xfrm>
          <a:prstGeom prst="rect">
            <a:avLst/>
          </a:prstGeom>
        </p:spPr>
        <p:txBody>
          <a:bodyPr>
            <a:spAutoFit/>
          </a:bodyPr>
          <a:lstStyle/>
          <a:p>
            <a:r>
              <a:rPr lang="en-US" sz="2800" dirty="0" smtClean="0">
                <a:effectLst/>
                <a:latin typeface="Times New Roman" panose="02020603050405020304" pitchFamily="18" charset="0"/>
                <a:ea typeface="Calibri" panose="020F0502020204030204" pitchFamily="34" charset="0"/>
              </a:rPr>
              <a:t>You need a spectrometer to produce a variety of wavelengths because different compounds absorb best at different wavelengths. For example, p-</a:t>
            </a:r>
            <a:r>
              <a:rPr lang="en-US" sz="2800" dirty="0" err="1" smtClean="0">
                <a:effectLst/>
                <a:latin typeface="Times New Roman" panose="02020603050405020304" pitchFamily="18" charset="0"/>
                <a:ea typeface="Calibri" panose="020F0502020204030204" pitchFamily="34" charset="0"/>
              </a:rPr>
              <a:t>nitrophenol</a:t>
            </a:r>
            <a:r>
              <a:rPr lang="en-US" sz="2800" dirty="0" smtClean="0">
                <a:effectLst/>
                <a:latin typeface="Times New Roman" panose="02020603050405020304" pitchFamily="18" charset="0"/>
                <a:ea typeface="Calibri" panose="020F0502020204030204" pitchFamily="34" charset="0"/>
              </a:rPr>
              <a:t> (acid form) has the maximum absorbance at approximately 320 nm and p-</a:t>
            </a:r>
            <a:r>
              <a:rPr lang="en-US" sz="2800" dirty="0" err="1" smtClean="0">
                <a:effectLst/>
                <a:latin typeface="Times New Roman" panose="02020603050405020304" pitchFamily="18" charset="0"/>
                <a:ea typeface="Calibri" panose="020F0502020204030204" pitchFamily="34" charset="0"/>
              </a:rPr>
              <a:t>nitrophenolate</a:t>
            </a:r>
            <a:r>
              <a:rPr lang="en-US" sz="2800" dirty="0" smtClean="0">
                <a:effectLst/>
                <a:latin typeface="Times New Roman" panose="02020603050405020304" pitchFamily="18" charset="0"/>
                <a:ea typeface="Calibri" panose="020F0502020204030204" pitchFamily="34" charset="0"/>
              </a:rPr>
              <a:t> (basic form) absorb best at 400nm, as shown in Figure 4</a:t>
            </a:r>
            <a:endParaRPr lang="fr-FR" sz="2800" dirty="0"/>
          </a:p>
        </p:txBody>
      </p:sp>
      <p:pic>
        <p:nvPicPr>
          <p:cNvPr id="6" name="Image 5" descr="wave.png"/>
          <p:cNvPicPr/>
          <p:nvPr/>
        </p:nvPicPr>
        <p:blipFill>
          <a:blip r:embed="rId2">
            <a:extLst>
              <a:ext uri="{28A0092B-C50C-407E-A947-70E740481C1C}">
                <a14:useLocalDpi xmlns:a14="http://schemas.microsoft.com/office/drawing/2010/main" val="0"/>
              </a:ext>
            </a:extLst>
          </a:blip>
          <a:srcRect/>
          <a:stretch>
            <a:fillRect/>
          </a:stretch>
        </p:blipFill>
        <p:spPr bwMode="auto">
          <a:xfrm>
            <a:off x="6550924" y="177126"/>
            <a:ext cx="5349923" cy="4763364"/>
          </a:xfrm>
          <a:prstGeom prst="rect">
            <a:avLst/>
          </a:prstGeom>
          <a:noFill/>
          <a:ln>
            <a:noFill/>
          </a:ln>
        </p:spPr>
      </p:pic>
    </p:spTree>
    <p:extLst>
      <p:ext uri="{BB962C8B-B14F-4D97-AF65-F5344CB8AC3E}">
        <p14:creationId xmlns:p14="http://schemas.microsoft.com/office/powerpoint/2010/main" val="38426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05218" y="114954"/>
            <a:ext cx="10604310" cy="5896294"/>
          </a:xfrm>
          <a:prstGeom prst="rect">
            <a:avLst/>
          </a:prstGeom>
        </p:spPr>
        <p:txBody>
          <a:bodyPr wrap="square">
            <a:spAutoFit/>
          </a:bodyPr>
          <a:lstStyle/>
          <a:p>
            <a:pPr marL="342900" lvl="0" indent="-342900" algn="just">
              <a:lnSpc>
                <a:spcPct val="200000"/>
              </a:lnSpc>
              <a:buFont typeface="+mj-lt"/>
              <a:buAutoNum type="arabicPeriod"/>
            </a:pPr>
            <a:r>
              <a:rPr lang="en-US" sz="2400" b="1" dirty="0" smtClean="0">
                <a:effectLst/>
                <a:latin typeface="Times New Roman" panose="02020603050405020304" pitchFamily="18" charset="0"/>
                <a:ea typeface="Calibri" panose="020F0502020204030204" pitchFamily="34" charset="0"/>
                <a:cs typeface="Arial" panose="020B0604020202020204" pitchFamily="34" charset="0"/>
              </a:rPr>
              <a:t>Use a spectrophotometer </a:t>
            </a:r>
            <a:endParaRPr lang="fr-FR" sz="24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200000"/>
              </a:lnSpc>
              <a:spcAft>
                <a:spcPts val="0"/>
              </a:spcAft>
              <a:buFont typeface="Wingdings" panose="05000000000000000000" pitchFamily="2" charset="2"/>
              <a:buChar char=""/>
            </a:pPr>
            <a:r>
              <a:rPr lang="en-US" sz="2400" dirty="0" smtClean="0">
                <a:effectLst/>
                <a:latin typeface="Times New Roman" panose="02020603050405020304" pitchFamily="18" charset="0"/>
                <a:ea typeface="Calibri" panose="020F0502020204030204" pitchFamily="34" charset="0"/>
                <a:cs typeface="Arial" panose="020B0604020202020204" pitchFamily="34" charset="0"/>
              </a:rPr>
              <a:t>To determine the absorbance of the </a:t>
            </a:r>
            <a:r>
              <a:rPr lang="en-US" sz="2400" dirty="0" err="1" smtClean="0">
                <a:effectLst/>
                <a:latin typeface="Times New Roman" panose="02020603050405020304" pitchFamily="18" charset="0"/>
                <a:ea typeface="Calibri" panose="020F0502020204030204" pitchFamily="34" charset="0"/>
                <a:cs typeface="Arial" panose="020B0604020202020204" pitchFamily="34" charset="0"/>
              </a:rPr>
              <a:t>coloured</a:t>
            </a:r>
            <a:r>
              <a:rPr lang="en-US" sz="2400" dirty="0" smtClean="0">
                <a:effectLst/>
                <a:latin typeface="Times New Roman" panose="02020603050405020304" pitchFamily="18" charset="0"/>
                <a:ea typeface="Calibri" panose="020F0502020204030204" pitchFamily="34" charset="0"/>
                <a:cs typeface="Arial" panose="020B0604020202020204" pitchFamily="34" charset="0"/>
              </a:rPr>
              <a:t> species, it is necessary to first perform a "blank", i.e. record the intensity of the light the intensity of the light passing through a cuvette containing solvent (without the chemical species whose absorbance is to be measured).</a:t>
            </a:r>
            <a:endParaRPr lang="fr-FR" sz="24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200000"/>
              </a:lnSpc>
              <a:spcAft>
                <a:spcPts val="800"/>
              </a:spcAft>
              <a:buFont typeface="Wingdings" panose="05000000000000000000" pitchFamily="2" charset="2"/>
              <a:buChar char=""/>
            </a:pPr>
            <a:r>
              <a:rPr lang="en-US" sz="2400" dirty="0" smtClean="0">
                <a:effectLst/>
                <a:latin typeface="Times New Roman" panose="02020603050405020304" pitchFamily="18" charset="0"/>
                <a:ea typeface="Calibri" panose="020F0502020204030204" pitchFamily="34" charset="0"/>
                <a:cs typeface="Arial" panose="020B0604020202020204" pitchFamily="34" charset="0"/>
              </a:rPr>
              <a:t>Quartz cells are required for UV measurements as plastic and glass absorb this radiation. because plastic and glass absorb this radiation. Water also absorbs UV radiation, so a UV-transparent solvent such as cyclohexane or dichloromethane</a:t>
            </a:r>
            <a:endParaRPr lang="fr-FR" sz="2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0912227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64357" y="383865"/>
            <a:ext cx="10749887" cy="6104235"/>
          </a:xfrm>
          <a:prstGeom prst="rect">
            <a:avLst/>
          </a:prstGeom>
        </p:spPr>
        <p:txBody>
          <a:bodyPr wrap="square">
            <a:spAutoFit/>
          </a:bodyPr>
          <a:lstStyle/>
          <a:p>
            <a:pPr lvl="1">
              <a:lnSpc>
                <a:spcPct val="150000"/>
              </a:lnSpc>
            </a:pPr>
            <a:r>
              <a:rPr lang="en-US" sz="3200" b="1" dirty="0" smtClean="0">
                <a:effectLst/>
                <a:latin typeface="Times New Roman" panose="02020603050405020304" pitchFamily="18" charset="0"/>
                <a:ea typeface="Calibri" panose="020F0502020204030204" pitchFamily="34" charset="0"/>
                <a:cs typeface="Arial" panose="020B0604020202020204" pitchFamily="34" charset="0"/>
              </a:rPr>
              <a:t>4,1, Installation of tanks</a:t>
            </a:r>
            <a:endParaRPr lang="fr-FR" sz="32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50000"/>
              </a:lnSpc>
              <a:spcAft>
                <a:spcPts val="0"/>
              </a:spcAft>
              <a:buFont typeface="Wingdings" panose="05000000000000000000" pitchFamily="2" charset="2"/>
              <a:buChar char=""/>
            </a:pPr>
            <a:r>
              <a:rPr lang="en-US" sz="3200" dirty="0" smtClean="0">
                <a:effectLst/>
                <a:latin typeface="Times New Roman" panose="02020603050405020304" pitchFamily="18" charset="0"/>
                <a:ea typeface="Calibri" panose="020F0502020204030204" pitchFamily="34" charset="0"/>
                <a:cs typeface="Arial" panose="020B0604020202020204" pitchFamily="34" charset="0"/>
              </a:rPr>
              <a:t>Fill one cuvette with the solution to be </a:t>
            </a:r>
            <a:r>
              <a:rPr lang="en-US" sz="3200" dirty="0" err="1" smtClean="0">
                <a:effectLst/>
                <a:latin typeface="Times New Roman" panose="02020603050405020304" pitchFamily="18" charset="0"/>
                <a:ea typeface="Calibri" panose="020F0502020204030204" pitchFamily="34" charset="0"/>
                <a:cs typeface="Arial" panose="020B0604020202020204" pitchFamily="34" charset="0"/>
              </a:rPr>
              <a:t>analysed</a:t>
            </a:r>
            <a:r>
              <a:rPr lang="en-US" sz="3200" dirty="0" smtClean="0">
                <a:effectLst/>
                <a:latin typeface="Times New Roman" panose="02020603050405020304" pitchFamily="18" charset="0"/>
                <a:ea typeface="Calibri" panose="020F0502020204030204" pitchFamily="34" charset="0"/>
                <a:cs typeface="Arial" panose="020B0604020202020204" pitchFamily="34" charset="0"/>
              </a:rPr>
              <a:t>; fill another identical cuvette with the solvent of the solution to be </a:t>
            </a:r>
            <a:r>
              <a:rPr lang="en-US" sz="3200" dirty="0" err="1" smtClean="0">
                <a:effectLst/>
                <a:latin typeface="Times New Roman" panose="02020603050405020304" pitchFamily="18" charset="0"/>
                <a:ea typeface="Calibri" panose="020F0502020204030204" pitchFamily="34" charset="0"/>
                <a:cs typeface="Arial" panose="020B0604020202020204" pitchFamily="34" charset="0"/>
              </a:rPr>
              <a:t>analysed</a:t>
            </a:r>
            <a:r>
              <a:rPr lang="en-US" sz="3200" dirty="0" smtClean="0">
                <a:effectLst/>
                <a:latin typeface="Times New Roman" panose="02020603050405020304" pitchFamily="18" charset="0"/>
                <a:ea typeface="Calibri" panose="020F0502020204030204" pitchFamily="34" charset="0"/>
                <a:cs typeface="Arial" panose="020B0604020202020204" pitchFamily="34" charset="0"/>
              </a:rPr>
              <a:t>: this is the "blank" cuvette.</a:t>
            </a:r>
            <a:endParaRPr lang="fr-FR" sz="32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50000"/>
              </a:lnSpc>
              <a:spcAft>
                <a:spcPts val="800"/>
              </a:spcAft>
              <a:buFont typeface="Wingdings" panose="05000000000000000000" pitchFamily="2" charset="2"/>
              <a:buChar char=""/>
            </a:pPr>
            <a:r>
              <a:rPr lang="en-US" sz="3200" dirty="0" smtClean="0">
                <a:effectLst/>
                <a:latin typeface="Times New Roman" panose="02020603050405020304" pitchFamily="18" charset="0"/>
                <a:ea typeface="Calibri" panose="020F0502020204030204" pitchFamily="34" charset="0"/>
                <a:cs typeface="Arial" panose="020B0604020202020204" pitchFamily="34" charset="0"/>
              </a:rPr>
              <a:t>Do not touch the entrance and exit surfaces of the light beam with your fingers; they must be perfectly clean.</a:t>
            </a:r>
          </a:p>
          <a:p>
            <a:pPr marL="342900" indent="-342900" algn="just">
              <a:lnSpc>
                <a:spcPct val="150000"/>
              </a:lnSpc>
              <a:spcAft>
                <a:spcPts val="800"/>
              </a:spcAft>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Insert the cuvette with the clean side perpendicular to the light beam</a:t>
            </a:r>
            <a:r>
              <a:rPr lang="en-US" sz="3200" dirty="0" smtClean="0">
                <a:latin typeface="Times New Roman" panose="02020603050405020304" pitchFamily="18" charset="0"/>
                <a:cs typeface="Times New Roman" panose="02020603050405020304" pitchFamily="18" charset="0"/>
              </a:rPr>
              <a:t>.</a:t>
            </a:r>
            <a:endParaRPr lang="fr-F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205287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2136" y="577462"/>
            <a:ext cx="11491416" cy="4659609"/>
          </a:xfrm>
          <a:prstGeom prst="rect">
            <a:avLst/>
          </a:prstGeom>
        </p:spPr>
        <p:txBody>
          <a:bodyPr wrap="square">
            <a:spAutoFit/>
          </a:bodyPr>
          <a:lstStyle/>
          <a:p>
            <a:pPr lvl="1" algn="just">
              <a:lnSpc>
                <a:spcPct val="150000"/>
              </a:lnSpc>
            </a:pPr>
            <a:r>
              <a:rPr lang="en-US" sz="2000" b="1" dirty="0" smtClean="0">
                <a:effectLst/>
                <a:latin typeface="Times New Roman" panose="02020603050405020304" pitchFamily="18" charset="0"/>
                <a:ea typeface="Calibri" panose="020F0502020204030204" pitchFamily="34" charset="0"/>
                <a:cs typeface="Arial" panose="020B0604020202020204" pitchFamily="34" charset="0"/>
              </a:rPr>
              <a:t>4,2, Computer-interfaced spectrophotometer</a:t>
            </a:r>
            <a:endParaRPr lang="fr-FR" sz="2000" dirty="0" smtClean="0">
              <a:effectLst/>
              <a:latin typeface="Calibri" panose="020F0502020204030204" pitchFamily="34" charset="0"/>
              <a:ea typeface="Calibri" panose="020F0502020204030204" pitchFamily="34" charset="0"/>
              <a:cs typeface="Arial" panose="020B0604020202020204" pitchFamily="34" charset="0"/>
            </a:endParaRPr>
          </a:p>
          <a:p>
            <a:pPr marL="318770">
              <a:lnSpc>
                <a:spcPct val="150000"/>
              </a:lnSpc>
              <a:spcAft>
                <a:spcPts val="0"/>
              </a:spcAft>
            </a:pPr>
            <a:r>
              <a:rPr lang="en-US" sz="2000" b="1" dirty="0" smtClean="0">
                <a:effectLst/>
                <a:latin typeface="Times New Roman" panose="02020603050405020304" pitchFamily="18" charset="0"/>
                <a:ea typeface="Calibri" panose="020F0502020204030204" pitchFamily="34" charset="0"/>
                <a:cs typeface="Arial" panose="020B0604020202020204" pitchFamily="34" charset="0"/>
              </a:rPr>
              <a:t>4.2.1. Recording an absorption spectrum </a:t>
            </a:r>
            <a:r>
              <a:rPr lang="en-US" sz="2000" dirty="0" smtClean="0">
                <a:effectLst/>
                <a:latin typeface="Times New Roman" panose="02020603050405020304" pitchFamily="18" charset="0"/>
                <a:ea typeface="Calibri" panose="020F0502020204030204" pitchFamily="34" charset="0"/>
                <a:cs typeface="Arial" panose="020B0604020202020204" pitchFamily="34" charset="0"/>
              </a:rPr>
              <a:t>Go to “spectrum” mode and select absorbance display.</a:t>
            </a:r>
            <a:endParaRPr lang="fr-FR" sz="2000" dirty="0" smtClean="0">
              <a:effectLst/>
              <a:latin typeface="Calibri" panose="020F0502020204030204" pitchFamily="34" charset="0"/>
              <a:ea typeface="Calibri" panose="020F0502020204030204" pitchFamily="34" charset="0"/>
              <a:cs typeface="Arial" panose="020B0604020202020204" pitchFamily="34" charset="0"/>
            </a:endParaRPr>
          </a:p>
          <a:p>
            <a:pPr marL="318770">
              <a:lnSpc>
                <a:spcPct val="150000"/>
              </a:lnSpc>
              <a:spcAft>
                <a:spcPts val="0"/>
              </a:spcAft>
            </a:pPr>
            <a:r>
              <a:rPr lang="en-US" sz="2000" dirty="0" smtClean="0">
                <a:effectLst/>
                <a:latin typeface="Segoe UI Symbol" panose="020B0502040204020203" pitchFamily="34" charset="0"/>
                <a:ea typeface="Calibri" panose="020F0502020204030204" pitchFamily="34" charset="0"/>
                <a:cs typeface="Segoe UI Symbol" panose="020B0502040204020203" pitchFamily="34" charset="0"/>
              </a:rPr>
              <a:t>➊</a:t>
            </a:r>
            <a:r>
              <a:rPr lang="en-US" sz="2000" dirty="0" smtClean="0">
                <a:effectLst/>
                <a:latin typeface="Times New Roman" panose="02020603050405020304" pitchFamily="18" charset="0"/>
                <a:ea typeface="Calibri" panose="020F0502020204030204" pitchFamily="34" charset="0"/>
                <a:cs typeface="Arial" panose="020B0604020202020204" pitchFamily="34" charset="0"/>
              </a:rPr>
              <a:t> </a:t>
            </a:r>
            <a:r>
              <a:rPr lang="en-US" sz="2000" b="1" dirty="0" smtClean="0">
                <a:effectLst/>
                <a:latin typeface="Times New Roman" panose="02020603050405020304" pitchFamily="18" charset="0"/>
                <a:ea typeface="Calibri" panose="020F0502020204030204" pitchFamily="34" charset="0"/>
                <a:cs typeface="Arial" panose="020B0604020202020204" pitchFamily="34" charset="0"/>
              </a:rPr>
              <a:t>set the acquisition parameters:</a:t>
            </a:r>
            <a:endParaRPr lang="fr-FR"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50000"/>
              </a:lnSpc>
              <a:spcAft>
                <a:spcPts val="0"/>
              </a:spcAft>
              <a:buFont typeface="Symbol" panose="05050102010706020507" pitchFamily="18" charset="2"/>
              <a:buChar char=""/>
            </a:pPr>
            <a:r>
              <a:rPr lang="en-US" sz="2000" dirty="0" smtClean="0">
                <a:effectLst/>
                <a:latin typeface="Times New Roman" panose="02020603050405020304" pitchFamily="18" charset="0"/>
                <a:ea typeface="Calibri" panose="020F0502020204030204" pitchFamily="34" charset="0"/>
                <a:cs typeface="Arial" panose="020B0604020202020204" pitchFamily="34" charset="0"/>
              </a:rPr>
              <a:t>the wavelength range to be scanned; if no information is available, choose from 400 nm to 800 nm ;</a:t>
            </a:r>
            <a:endParaRPr lang="fr-FR"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50000"/>
              </a:lnSpc>
              <a:spcAft>
                <a:spcPts val="0"/>
              </a:spcAft>
              <a:buFont typeface="Symbol" panose="05050102010706020507" pitchFamily="18" charset="2"/>
              <a:buChar char=""/>
            </a:pPr>
            <a:r>
              <a:rPr lang="en-US" sz="2000" dirty="0" smtClean="0">
                <a:effectLst/>
                <a:latin typeface="Times New Roman" panose="02020603050405020304" pitchFamily="18" charset="0"/>
                <a:ea typeface="Calibri" panose="020F0502020204030204" pitchFamily="34" charset="0"/>
                <a:cs typeface="Arial" panose="020B0604020202020204" pitchFamily="34" charset="0"/>
              </a:rPr>
              <a:t>the “step”; in general, choose 1 nm.</a:t>
            </a:r>
            <a:endParaRPr lang="fr-FR" sz="2000" dirty="0" smtClean="0">
              <a:effectLst/>
              <a:latin typeface="Calibri" panose="020F0502020204030204" pitchFamily="34" charset="0"/>
              <a:ea typeface="Calibri" panose="020F0502020204030204" pitchFamily="34" charset="0"/>
              <a:cs typeface="Arial" panose="020B0604020202020204" pitchFamily="34" charset="0"/>
            </a:endParaRPr>
          </a:p>
          <a:p>
            <a:pPr marL="318770">
              <a:lnSpc>
                <a:spcPct val="150000"/>
              </a:lnSpc>
              <a:spcAft>
                <a:spcPts val="0"/>
              </a:spcAft>
            </a:pPr>
            <a:r>
              <a:rPr lang="en-US" sz="2000" dirty="0" smtClean="0">
                <a:effectLst/>
                <a:latin typeface="Segoe UI Symbol" panose="020B0502040204020203" pitchFamily="34" charset="0"/>
                <a:ea typeface="Calibri" panose="020F0502020204030204" pitchFamily="34" charset="0"/>
                <a:cs typeface="Segoe UI Symbol" panose="020B0502040204020203" pitchFamily="34" charset="0"/>
              </a:rPr>
              <a:t>➋</a:t>
            </a:r>
            <a:r>
              <a:rPr lang="en-US" sz="2000" dirty="0" smtClean="0">
                <a:effectLst/>
                <a:latin typeface="Times New Roman" panose="02020603050405020304" pitchFamily="18" charset="0"/>
                <a:ea typeface="Calibri" panose="020F0502020204030204" pitchFamily="34" charset="0"/>
                <a:cs typeface="Arial" panose="020B0604020202020204" pitchFamily="34" charset="0"/>
              </a:rPr>
              <a:t> </a:t>
            </a:r>
            <a:r>
              <a:rPr lang="en-US" sz="2000" b="1" dirty="0" smtClean="0">
                <a:effectLst/>
                <a:latin typeface="Times New Roman" panose="02020603050405020304" pitchFamily="18" charset="0"/>
                <a:ea typeface="Calibri" panose="020F0502020204030204" pitchFamily="34" charset="0"/>
                <a:cs typeface="Arial" panose="020B0604020202020204" pitchFamily="34" charset="0"/>
              </a:rPr>
              <a:t>Start acquisition; </a:t>
            </a:r>
            <a:r>
              <a:rPr lang="en-US" sz="2000" dirty="0" smtClean="0">
                <a:effectLst/>
                <a:latin typeface="Times New Roman" panose="02020603050405020304" pitchFamily="18" charset="0"/>
                <a:ea typeface="Calibri" panose="020F0502020204030204" pitchFamily="34" charset="0"/>
                <a:cs typeface="Arial" panose="020B0604020202020204" pitchFamily="34" charset="0"/>
              </a:rPr>
              <a:t>the software asks you to insert the blank” cell. Insert the blank cell and click on OK.</a:t>
            </a:r>
            <a:endParaRPr lang="fr-FR" sz="2000" dirty="0" smtClean="0">
              <a:effectLst/>
              <a:latin typeface="Calibri" panose="020F0502020204030204" pitchFamily="34" charset="0"/>
              <a:ea typeface="Calibri" panose="020F0502020204030204" pitchFamily="34" charset="0"/>
              <a:cs typeface="Arial" panose="020B0604020202020204" pitchFamily="34" charset="0"/>
            </a:endParaRPr>
          </a:p>
          <a:p>
            <a:pPr marL="318770">
              <a:lnSpc>
                <a:spcPct val="150000"/>
              </a:lnSpc>
              <a:spcAft>
                <a:spcPts val="0"/>
              </a:spcAft>
            </a:pPr>
            <a:r>
              <a:rPr lang="en-US" sz="2000" dirty="0" smtClean="0">
                <a:effectLst/>
                <a:latin typeface="Times New Roman" panose="02020603050405020304" pitchFamily="18" charset="0"/>
                <a:ea typeface="Calibri" panose="020F0502020204030204" pitchFamily="34" charset="0"/>
                <a:cs typeface="Arial" panose="020B0604020202020204" pitchFamily="34" charset="0"/>
              </a:rPr>
              <a:t>The computer records the intensity of transmitted light for each wavelength in the selected range.</a:t>
            </a:r>
            <a:endParaRPr lang="fr-FR" sz="2000" dirty="0" smtClean="0">
              <a:effectLst/>
              <a:latin typeface="Calibri" panose="020F0502020204030204" pitchFamily="34" charset="0"/>
              <a:ea typeface="Calibri" panose="020F0502020204030204" pitchFamily="34" charset="0"/>
              <a:cs typeface="Arial" panose="020B0604020202020204" pitchFamily="34" charset="0"/>
            </a:endParaRPr>
          </a:p>
          <a:p>
            <a:pPr marL="318770">
              <a:lnSpc>
                <a:spcPct val="150000"/>
              </a:lnSpc>
              <a:spcAft>
                <a:spcPts val="0"/>
              </a:spcAft>
            </a:pPr>
            <a:r>
              <a:rPr lang="en-US" sz="2000" dirty="0" smtClean="0">
                <a:effectLst/>
                <a:latin typeface="Segoe UI Symbol" panose="020B0502040204020203" pitchFamily="34" charset="0"/>
                <a:ea typeface="Calibri" panose="020F0502020204030204" pitchFamily="34" charset="0"/>
                <a:cs typeface="Segoe UI Symbol" panose="020B0502040204020203" pitchFamily="34" charset="0"/>
              </a:rPr>
              <a:t>➌</a:t>
            </a:r>
            <a:r>
              <a:rPr lang="en-US" sz="2000" dirty="0" smtClean="0">
                <a:effectLst/>
                <a:latin typeface="Times New Roman" panose="02020603050405020304" pitchFamily="18" charset="0"/>
                <a:ea typeface="Calibri" panose="020F0502020204030204" pitchFamily="34" charset="0"/>
                <a:cs typeface="Arial" panose="020B0604020202020204" pitchFamily="34" charset="0"/>
              </a:rPr>
              <a:t> Replace the “white” cuvette with the cuvette containing the solution studied. Click on OK.</a:t>
            </a:r>
            <a:endParaRPr lang="fr-FR" sz="2000" dirty="0" smtClean="0">
              <a:effectLst/>
              <a:latin typeface="Calibri" panose="020F0502020204030204" pitchFamily="34" charset="0"/>
              <a:ea typeface="Calibri" panose="020F0502020204030204" pitchFamily="34" charset="0"/>
              <a:cs typeface="Arial" panose="020B0604020202020204" pitchFamily="34" charset="0"/>
            </a:endParaRPr>
          </a:p>
          <a:p>
            <a:pPr marL="318770">
              <a:lnSpc>
                <a:spcPct val="150000"/>
              </a:lnSpc>
              <a:spcAft>
                <a:spcPts val="0"/>
              </a:spcAft>
            </a:pPr>
            <a:r>
              <a:rPr lang="en-US" sz="2000" dirty="0" smtClean="0">
                <a:effectLst/>
                <a:latin typeface="Times New Roman" panose="02020603050405020304" pitchFamily="18" charset="0"/>
                <a:ea typeface="Calibri" panose="020F0502020204030204" pitchFamily="34" charset="0"/>
                <a:cs typeface="Arial" panose="020B0604020202020204" pitchFamily="34" charset="0"/>
              </a:rPr>
              <a:t>The computer records the intensity of transmitted light for each wavelength, calculates the absorbance and then displays the absorption spectrum.</a:t>
            </a:r>
            <a:endParaRPr lang="fr-FR" sz="2000" dirty="0" smtClean="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099098354"/>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TotalTime>
  <Words>1115</Words>
  <Application>Microsoft Office PowerPoint</Application>
  <PresentationFormat>Grand écran</PresentationFormat>
  <Paragraphs>69</Paragraphs>
  <Slides>14</Slides>
  <Notes>0</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14</vt:i4>
      </vt:variant>
    </vt:vector>
  </HeadingPairs>
  <TitlesOfParts>
    <vt:vector size="23" baseType="lpstr">
      <vt:lpstr>Arial</vt:lpstr>
      <vt:lpstr>Calibri</vt:lpstr>
      <vt:lpstr>Calibri Light</vt:lpstr>
      <vt:lpstr>Segoe UI Symbol</vt:lpstr>
      <vt:lpstr>Symbol</vt:lpstr>
      <vt:lpstr>Tahoma</vt:lpstr>
      <vt:lpstr>Times New Roman</vt:lpstr>
      <vt:lpstr>Wingdings</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pc</dc:creator>
  <cp:lastModifiedBy>pc</cp:lastModifiedBy>
  <cp:revision>19</cp:revision>
  <dcterms:created xsi:type="dcterms:W3CDTF">2024-10-22T12:52:21Z</dcterms:created>
  <dcterms:modified xsi:type="dcterms:W3CDTF">2024-10-22T13:40:26Z</dcterms:modified>
</cp:coreProperties>
</file>