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00" r:id="rId2"/>
    <p:sldId id="267" r:id="rId3"/>
    <p:sldId id="268" r:id="rId4"/>
    <p:sldId id="269" r:id="rId5"/>
    <p:sldId id="298" r:id="rId6"/>
    <p:sldId id="270" r:id="rId7"/>
    <p:sldId id="271" r:id="rId8"/>
    <p:sldId id="272" r:id="rId9"/>
    <p:sldId id="273" r:id="rId10"/>
    <p:sldId id="299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7" r:id="rId22"/>
    <p:sldId id="288" r:id="rId23"/>
    <p:sldId id="289" r:id="rId24"/>
    <p:sldId id="290" r:id="rId25"/>
    <p:sldId id="291" r:id="rId26"/>
    <p:sldId id="292" r:id="rId27"/>
    <p:sldId id="294" r:id="rId28"/>
    <p:sldId id="295" r:id="rId29"/>
    <p:sldId id="296" r:id="rId30"/>
    <p:sldId id="297" r:id="rId3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20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FC40E-E33C-4649-8D6C-95DE03262099}" type="datetimeFigureOut">
              <a:rPr lang="fr-FR" smtClean="0"/>
              <a:t>28/09/2025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550A2-8743-4DF8-AA7F-2F9F71342C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713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84704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44769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93392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00884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51382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09128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35016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82609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03907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80265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1670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10639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59029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14126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48836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16001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69043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64866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82971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25662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69944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0169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63760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6925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1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5948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1002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7976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0271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292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28/09/2025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28/09/2025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28/09/2025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28/09/2025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28/09/2025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28/09/2025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28/09/2025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28/09/2025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28/09/2025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28/09/2025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28/09/2025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28/09/2025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7772400" cy="1470025"/>
          </a:xfrm>
        </p:spPr>
        <p:txBody>
          <a:bodyPr>
            <a:noAutofit/>
          </a:bodyPr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Centre Universitaire Abdelhafidh Boussouf-MILA</a:t>
            </a:r>
            <a:br>
              <a:rPr lang="fr-F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Département de GM-ELM</a:t>
            </a:r>
            <a:br>
              <a:rPr lang="fr-F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400" baseline="30000" dirty="0" smtClean="0">
                <a:latin typeface="Times New Roman" pitchFamily="18" charset="0"/>
                <a:cs typeface="Times New Roman" pitchFamily="18" charset="0"/>
              </a:rPr>
              <a:t>eme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Année Master ELM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1640" y="2924944"/>
            <a:ext cx="6400800" cy="1343000"/>
          </a:xfrm>
        </p:spPr>
        <p:txBody>
          <a:bodyPr/>
          <a:lstStyle/>
          <a:p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Modélisation et simulation des systèmes électromécaniques</a:t>
            </a:r>
            <a:endParaRPr lang="fr-F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1043608" y="6381328"/>
            <a:ext cx="6400800" cy="360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Année Universitaire: 2025-2026                 Dr. HIMOUR Kamal</a:t>
            </a:r>
            <a:endParaRPr lang="fr-FR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2" descr="Résultat d’images pour Schéma Armoire Électriq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4" descr="Résultat d’images pour Schéma Armoire Électriqu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6" descr="Résultat d’images pour Schéma Armoire Électriqu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8" descr="Résultat d’images pour Schéma Armoire Électriqu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0" descr="Résultat d’images pour Schéma Armoire Électriqu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12" name="Connecteur droit 11"/>
          <p:cNvCxnSpPr/>
          <p:nvPr/>
        </p:nvCxnSpPr>
        <p:spPr>
          <a:xfrm>
            <a:off x="-17704" y="6381126"/>
            <a:ext cx="91440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1872296" y="2852936"/>
            <a:ext cx="536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1659632" y="4293096"/>
            <a:ext cx="58247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1619672" y="2564904"/>
            <a:ext cx="58247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1850040" y="4077072"/>
            <a:ext cx="536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0" y="0"/>
            <a:ext cx="612775" cy="6858000"/>
          </a:xfrm>
          <a:prstGeom prst="rect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96752"/>
            <a:ext cx="1252537" cy="124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737" y="1196752"/>
            <a:ext cx="1252537" cy="124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Utilisation de Matlab en automatique et dans l'industri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53124"/>
            <a:ext cx="3068208" cy="151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ariation de vitesse [Fondamentaux de la transmission de puissance  électromécanique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21" y="4753124"/>
            <a:ext cx="4603221" cy="137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01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419907" y="1667644"/>
            <a:ext cx="82160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54781" y="38604"/>
            <a:ext cx="8216081" cy="341784"/>
          </a:xfrm>
          <a:prstGeom prst="roundRect">
            <a:avLst/>
          </a:prstGeom>
          <a:solidFill>
            <a:srgbClr val="3D20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BookmanOldStyle-Bold"/>
              </a:rPr>
              <a:t>1.2. Modèle causal de la MCC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9664" y="450023"/>
            <a:ext cx="74792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/>
              <a:t>1.2.1. Les relations de transformation:</a:t>
            </a:r>
            <a:r>
              <a:rPr lang="fr-FR" sz="2000" dirty="0" smtClean="0"/>
              <a:t> </a:t>
            </a:r>
            <a:endParaRPr lang="fr-FR" sz="2000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67" y="4692826"/>
            <a:ext cx="7934325" cy="18669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7768" y="1089852"/>
            <a:ext cx="82082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construction d'un graphe informationnel causal modélisant un processus est basée sur le strict respect du principe de causalité des systèmes physiques. </a:t>
            </a:r>
            <a:endParaRPr lang="fr-FR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 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 entrée-sortie caractérise un objet physique, représenté par un processeur</a:t>
            </a:r>
            <a:r>
              <a:rPr lang="fr-FR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relations utilisées se classent en deux catégories: les relations </a:t>
            </a:r>
            <a:r>
              <a:rPr lang="fr-F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rigides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les relations </a:t>
            </a:r>
            <a:r>
              <a:rPr lang="fr-F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causales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21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419907" y="1667644"/>
            <a:ext cx="82160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54781" y="38604"/>
            <a:ext cx="8216081" cy="341784"/>
          </a:xfrm>
          <a:prstGeom prst="roundRect">
            <a:avLst/>
          </a:prstGeom>
          <a:solidFill>
            <a:srgbClr val="3D20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BookmanOldStyle-Bold"/>
              </a:rPr>
              <a:t>1.2. Modèle causal de la MCC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9664" y="450023"/>
            <a:ext cx="74792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/>
              <a:t>1.2.1. Les relations de transformation:</a:t>
            </a:r>
            <a:r>
              <a:rPr lang="fr-FR" sz="2000" dirty="0" smtClean="0"/>
              <a:t> </a:t>
            </a:r>
            <a:endParaRPr lang="fr-FR" sz="2000" dirty="0"/>
          </a:p>
        </p:txBody>
      </p:sp>
      <p:sp>
        <p:nvSpPr>
          <p:cNvPr id="4" name="Rectangle 3"/>
          <p:cNvSpPr/>
          <p:nvPr/>
        </p:nvSpPr>
        <p:spPr>
          <a:xfrm>
            <a:off x="89110" y="888153"/>
            <a:ext cx="86495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Nous 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nous retiendrons que deux relations complémentaires à la causalité intégrale</a:t>
            </a:r>
            <a:r>
              <a:rPr lang="fr-F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550" y="4598377"/>
            <a:ext cx="7934325" cy="18669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138879" y="1739248"/>
            <a:ext cx="7541095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</a:t>
            </a:r>
            <a:r>
              <a:rPr lang="fr-FR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objet accumule de l'information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causalité est interne</a:t>
            </a:r>
            <a:r>
              <a:rPr lang="fr-F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la relation 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alors orientée est </a:t>
            </a:r>
            <a:r>
              <a:rPr lang="fr-FR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dite</a:t>
            </a:r>
            <a:r>
              <a:rPr lang="fr-FR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causale</a:t>
            </a:r>
            <a:r>
              <a:rPr lang="fr-F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fr-F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temps et </a:t>
            </a:r>
            <a:r>
              <a:rPr lang="fr-F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l'état initial 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sont des entrées implicites non représentées (</a:t>
            </a:r>
            <a:r>
              <a:rPr lang="fr-F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bobine, condensateur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...etc.).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22375" y="3351415"/>
            <a:ext cx="7457600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</a:t>
            </a:r>
            <a:r>
              <a:rPr lang="fr-FR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objet n'accumule pas d'information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causalité est externe</a:t>
            </a:r>
            <a:r>
              <a:rPr lang="fr-F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relation </a:t>
            </a:r>
            <a:r>
              <a:rPr lang="fr-F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alors n'est 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 orientée est </a:t>
            </a:r>
            <a:r>
              <a:rPr lang="fr-FR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dite</a:t>
            </a:r>
            <a:r>
              <a:rPr lang="fr-FR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rigide</a:t>
            </a:r>
            <a:r>
              <a:rPr lang="fr-FR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fr-F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temps et l'état </a:t>
            </a:r>
            <a:r>
              <a:rPr lang="fr-F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sont 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 entrées implicites non représentées (résistance, frottement,..).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Ellipse 1"/>
          <p:cNvSpPr/>
          <p:nvPr/>
        </p:nvSpPr>
        <p:spPr>
          <a:xfrm>
            <a:off x="540421" y="2000391"/>
            <a:ext cx="449508" cy="50405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16" name="Ellipse 15"/>
          <p:cNvSpPr/>
          <p:nvPr/>
        </p:nvSpPr>
        <p:spPr>
          <a:xfrm>
            <a:off x="540421" y="3548823"/>
            <a:ext cx="449508" cy="50405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665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419907" y="1667644"/>
            <a:ext cx="82160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9664" y="450023"/>
            <a:ext cx="74792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/>
              <a:t>1.2.1. Les relations de transformation:</a:t>
            </a:r>
            <a:r>
              <a:rPr lang="fr-FR" sz="2000" dirty="0" smtClean="0"/>
              <a:t> </a:t>
            </a:r>
            <a:endParaRPr lang="fr-FR" sz="2000" dirty="0"/>
          </a:p>
        </p:txBody>
      </p:sp>
      <p:sp>
        <p:nvSpPr>
          <p:cNvPr id="2" name="Rectangle 1"/>
          <p:cNvSpPr/>
          <p:nvPr/>
        </p:nvSpPr>
        <p:spPr>
          <a:xfrm>
            <a:off x="199820" y="1220111"/>
            <a:ext cx="84663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Dans certains situations, on fait appel à des operateurs mathématiques. ces derniers </a:t>
            </a:r>
            <a:r>
              <a:rPr lang="fr-FR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sont 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nécessairement des éléments neutres au sens énergétique. ainsi, </a:t>
            </a:r>
            <a:r>
              <a:rPr lang="fr-FR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somme et le produit algébrique sont des opérateurs </a:t>
            </a:r>
            <a:r>
              <a:rPr lang="fr-FR" sz="2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neutres, rigides </a:t>
            </a:r>
            <a:r>
              <a:rPr lang="fr-FR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puisque la fonction est </a:t>
            </a:r>
            <a:r>
              <a:rPr lang="fr-FR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instantanée</a:t>
            </a:r>
            <a:endParaRPr lang="fr-FR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 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contre, l'intégration est fonction à </a:t>
            </a:r>
            <a:r>
              <a:rPr lang="fr-FR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causalité </a:t>
            </a:r>
            <a:r>
              <a:rPr lang="fr-FR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interne</a:t>
            </a:r>
            <a:endParaRPr lang="fr-FR" sz="2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907" y="3941887"/>
            <a:ext cx="8410575" cy="2371725"/>
          </a:xfrm>
          <a:prstGeom prst="rect">
            <a:avLst/>
          </a:prstGeom>
        </p:spPr>
      </p:pic>
      <p:sp>
        <p:nvSpPr>
          <p:cNvPr id="17" name="Rectangle à coins arrondis 16"/>
          <p:cNvSpPr/>
          <p:nvPr/>
        </p:nvSpPr>
        <p:spPr>
          <a:xfrm>
            <a:off x="154781" y="38604"/>
            <a:ext cx="8216081" cy="341784"/>
          </a:xfrm>
          <a:prstGeom prst="roundRect">
            <a:avLst/>
          </a:prstGeom>
          <a:solidFill>
            <a:srgbClr val="3D20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BookmanOldStyle-Bold"/>
              </a:rPr>
              <a:t>1.2. Modèle causal de la MCC</a:t>
            </a:r>
          </a:p>
        </p:txBody>
      </p:sp>
    </p:spTree>
    <p:extLst>
      <p:ext uri="{BB962C8B-B14F-4D97-AF65-F5344CB8AC3E}">
        <p14:creationId xmlns:p14="http://schemas.microsoft.com/office/powerpoint/2010/main" val="316876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419907" y="1667644"/>
            <a:ext cx="82160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9664" y="450023"/>
            <a:ext cx="74792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/>
              <a:t>1.2.2. Applications à la MCC</a:t>
            </a:r>
          </a:p>
          <a:p>
            <a:r>
              <a:rPr lang="fr-FR" sz="2000" b="1" i="1" dirty="0" smtClean="0"/>
              <a:t>1.2.2.1. Quantification des relations</a:t>
            </a:r>
            <a:endParaRPr lang="fr-FR" sz="2000" dirty="0"/>
          </a:p>
        </p:txBody>
      </p:sp>
      <p:sp>
        <p:nvSpPr>
          <p:cNvPr id="4" name="Rectangle 3"/>
          <p:cNvSpPr/>
          <p:nvPr/>
        </p:nvSpPr>
        <p:spPr>
          <a:xfrm>
            <a:off x="154780" y="1633200"/>
            <a:ext cx="84812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 étude sur le couple électromagnétique et la force électromotrice débouche sur la conversion électromagnétique de la </a:t>
            </a:r>
            <a:r>
              <a:rPr lang="fr-F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puissance. 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elle s'exprime par: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19672" y="2420006"/>
            <a:ext cx="4991100" cy="50482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26677" y="3065306"/>
            <a:ext cx="84987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paramètre caractéristique </a:t>
            </a:r>
            <a:r>
              <a:rPr lang="fr-FR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la machine représente à la fois la constante de couple et de la f.é.m. il </a:t>
            </a:r>
            <a:r>
              <a:rPr lang="fr-F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 proportionnel 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 flux de l'inducteur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53654" y="3769376"/>
            <a:ext cx="86108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Logiquement, le bobinage d'induit sera le siège d'une chute de tension Ohmique et des variations de flux propre, de telle sorte qu'il apparait comme un </a:t>
            </a: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accumulateur d'énergie électromagnétique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79712" y="4775478"/>
            <a:ext cx="5857875" cy="77152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07974" y="5657671"/>
            <a:ext cx="86565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la même façon, l'arbre et le siège de frottements et de variation de moment cinétique, il vient: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99792" y="5989300"/>
            <a:ext cx="5486400" cy="771525"/>
          </a:xfrm>
          <a:prstGeom prst="rect">
            <a:avLst/>
          </a:prstGeom>
        </p:spPr>
      </p:pic>
      <p:sp>
        <p:nvSpPr>
          <p:cNvPr id="20" name="Rectangle à coins arrondis 19"/>
          <p:cNvSpPr/>
          <p:nvPr/>
        </p:nvSpPr>
        <p:spPr>
          <a:xfrm>
            <a:off x="154781" y="38604"/>
            <a:ext cx="8216081" cy="341784"/>
          </a:xfrm>
          <a:prstGeom prst="roundRect">
            <a:avLst/>
          </a:prstGeom>
          <a:solidFill>
            <a:srgbClr val="3D20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BookmanOldStyle-Bold"/>
              </a:rPr>
              <a:t>1.2. Modèle causal de la MCC</a:t>
            </a:r>
          </a:p>
        </p:txBody>
      </p:sp>
    </p:spTree>
    <p:extLst>
      <p:ext uri="{BB962C8B-B14F-4D97-AF65-F5344CB8AC3E}">
        <p14:creationId xmlns:p14="http://schemas.microsoft.com/office/powerpoint/2010/main" val="26584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419907" y="1667644"/>
            <a:ext cx="82160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9664" y="450023"/>
            <a:ext cx="74792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/>
              <a:t>1.2.2. Applications à la MCC</a:t>
            </a:r>
          </a:p>
          <a:p>
            <a:r>
              <a:rPr lang="fr-FR" sz="2000" b="1" i="1" dirty="0" smtClean="0"/>
              <a:t>1.2.2.2. Etablissement du modèle de la MCC</a:t>
            </a:r>
            <a:endParaRPr lang="fr-FR" sz="2000" dirty="0"/>
          </a:p>
        </p:txBody>
      </p:sp>
      <p:sp>
        <p:nvSpPr>
          <p:cNvPr id="2" name="Rectangle 1"/>
          <p:cNvSpPr/>
          <p:nvPr/>
        </p:nvSpPr>
        <p:spPr>
          <a:xfrm>
            <a:off x="2051720" y="1297908"/>
            <a:ext cx="52289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BookmanOldStyle"/>
              </a:rPr>
              <a:t>le </a:t>
            </a:r>
            <a:r>
              <a:rPr lang="fr-FR" b="1" dirty="0">
                <a:solidFill>
                  <a:srgbClr val="FF0000"/>
                </a:solidFill>
                <a:latin typeface="BookmanOldStyle"/>
              </a:rPr>
              <a:t>modèle de la MCC sous la forme d'un </a:t>
            </a:r>
            <a:r>
              <a:rPr lang="fr-FR" b="1" dirty="0" smtClean="0">
                <a:solidFill>
                  <a:srgbClr val="FF0000"/>
                </a:solidFill>
                <a:latin typeface="BookmanOldStyle"/>
              </a:rPr>
              <a:t>GIC</a:t>
            </a:r>
            <a:endParaRPr lang="fr-FR" b="1" dirty="0">
              <a:solidFill>
                <a:srgbClr val="FF0000"/>
              </a:solidFill>
              <a:latin typeface="BookmanOldStyle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2394"/>
            <a:ext cx="9144000" cy="5105605"/>
          </a:xfrm>
          <a:prstGeom prst="rect">
            <a:avLst/>
          </a:prstGeom>
        </p:spPr>
      </p:pic>
      <p:sp>
        <p:nvSpPr>
          <p:cNvPr id="22" name="Rectangle à coins arrondis 21"/>
          <p:cNvSpPr/>
          <p:nvPr/>
        </p:nvSpPr>
        <p:spPr>
          <a:xfrm>
            <a:off x="154781" y="38604"/>
            <a:ext cx="8216081" cy="341784"/>
          </a:xfrm>
          <a:prstGeom prst="roundRect">
            <a:avLst/>
          </a:prstGeom>
          <a:solidFill>
            <a:srgbClr val="3D20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BookmanOldStyle-Bold"/>
              </a:rPr>
              <a:t>1.2. Modèle causal de la MCC</a:t>
            </a:r>
          </a:p>
        </p:txBody>
      </p:sp>
    </p:spTree>
    <p:extLst>
      <p:ext uri="{BB962C8B-B14F-4D97-AF65-F5344CB8AC3E}">
        <p14:creationId xmlns:p14="http://schemas.microsoft.com/office/powerpoint/2010/main" val="137747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69664" y="450023"/>
            <a:ext cx="74792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/>
              <a:t>1.2.2. Applications à la MCC</a:t>
            </a:r>
          </a:p>
          <a:p>
            <a:r>
              <a:rPr lang="fr-FR" sz="2000" b="1" i="1" dirty="0" smtClean="0"/>
              <a:t>1.2.2.2. Etablissement du modèle de la MCC</a:t>
            </a:r>
            <a:endParaRPr lang="fr-FR" sz="2000" dirty="0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806" y="1190781"/>
            <a:ext cx="6751128" cy="1714919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4"/>
          <a:srcRect t="9627"/>
          <a:stretch/>
        </p:blipFill>
        <p:spPr>
          <a:xfrm>
            <a:off x="169664" y="2894787"/>
            <a:ext cx="8881715" cy="3918589"/>
          </a:xfrm>
          <a:prstGeom prst="rect">
            <a:avLst/>
          </a:prstGeom>
        </p:spPr>
      </p:pic>
      <p:sp>
        <p:nvSpPr>
          <p:cNvPr id="15" name="Rectangle à coins arrondis 14"/>
          <p:cNvSpPr/>
          <p:nvPr/>
        </p:nvSpPr>
        <p:spPr>
          <a:xfrm>
            <a:off x="154781" y="38604"/>
            <a:ext cx="8216081" cy="341784"/>
          </a:xfrm>
          <a:prstGeom prst="roundRect">
            <a:avLst/>
          </a:prstGeom>
          <a:solidFill>
            <a:srgbClr val="3D20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BookmanOldStyle-Bold"/>
              </a:rPr>
              <a:t>1.2. Modèle causal de la MCC</a:t>
            </a:r>
          </a:p>
        </p:txBody>
      </p:sp>
    </p:spTree>
    <p:extLst>
      <p:ext uri="{BB962C8B-B14F-4D97-AF65-F5344CB8AC3E}">
        <p14:creationId xmlns:p14="http://schemas.microsoft.com/office/powerpoint/2010/main" val="119752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69664" y="450023"/>
            <a:ext cx="74792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/>
              <a:t>1.2.2. Applications à la MCC</a:t>
            </a:r>
          </a:p>
          <a:p>
            <a:r>
              <a:rPr lang="fr-FR" sz="2000" b="1" i="1" dirty="0" smtClean="0"/>
              <a:t>1.2.2.3. Simplification du modèle de la MCC</a:t>
            </a:r>
            <a:endParaRPr lang="fr-FR" sz="2000" dirty="0"/>
          </a:p>
        </p:txBody>
      </p:sp>
      <p:sp>
        <p:nvSpPr>
          <p:cNvPr id="3" name="Rectangle 2"/>
          <p:cNvSpPr/>
          <p:nvPr/>
        </p:nvSpPr>
        <p:spPr>
          <a:xfrm>
            <a:off x="154781" y="1511944"/>
            <a:ext cx="79104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BookmanOldStyle"/>
              </a:rPr>
              <a:t>Dans l'expression </a:t>
            </a:r>
            <a:r>
              <a:rPr lang="fr-FR" dirty="0" smtClean="0">
                <a:solidFill>
                  <a:srgbClr val="000000"/>
                </a:solidFill>
                <a:latin typeface="BookmanOldStyle"/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212910" y="2406895"/>
            <a:ext cx="79104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  <a:latin typeface="BookmanOldStyle"/>
              </a:rPr>
              <a:t>Pour </a:t>
            </a:r>
            <a:r>
              <a:rPr lang="fr-FR" dirty="0">
                <a:solidFill>
                  <a:srgbClr val="000000"/>
                </a:solidFill>
                <a:latin typeface="BookmanOldStyle"/>
              </a:rPr>
              <a:t>obtenir un processeur du premier ordre, il faut qu'on passe (</a:t>
            </a:r>
            <a:r>
              <a:rPr lang="fr-FR" b="1" i="1" dirty="0" err="1">
                <a:solidFill>
                  <a:srgbClr val="000000"/>
                </a:solidFill>
                <a:latin typeface="BookmanOldStyle-BoldItalic"/>
              </a:rPr>
              <a:t>C</a:t>
            </a:r>
            <a:r>
              <a:rPr lang="fr-FR" sz="1050" b="1" i="1" dirty="0" err="1">
                <a:solidFill>
                  <a:srgbClr val="000000"/>
                </a:solidFill>
                <a:latin typeface="BookmanOldStyle-BoldItalic"/>
              </a:rPr>
              <a:t>f</a:t>
            </a:r>
            <a:r>
              <a:rPr lang="fr-FR" dirty="0">
                <a:solidFill>
                  <a:srgbClr val="000000"/>
                </a:solidFill>
                <a:latin typeface="BookmanOldStyle"/>
              </a:rPr>
              <a:t>) dans le premier membre:</a:t>
            </a:r>
            <a:r>
              <a:rPr lang="fr-FR" dirty="0"/>
              <a:t> 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36997" y="1437399"/>
            <a:ext cx="5486400" cy="7715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58913" y="2823271"/>
            <a:ext cx="5419725" cy="60007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0806" y="383776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BookmanOldStyle"/>
              </a:rPr>
              <a:t>De manière analogue</a:t>
            </a:r>
            <a:r>
              <a:rPr lang="fr-FR" dirty="0"/>
              <a:t> </a:t>
            </a:r>
            <a:br>
              <a:rPr lang="fr-FR" dirty="0"/>
            </a:br>
            <a:endParaRPr lang="fr-FR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43808" y="3692747"/>
            <a:ext cx="4248472" cy="771525"/>
          </a:xfrm>
          <a:prstGeom prst="rect">
            <a:avLst/>
          </a:prstGeom>
        </p:spPr>
      </p:pic>
      <p:sp>
        <p:nvSpPr>
          <p:cNvPr id="16" name="Flèche droite rayée 15"/>
          <p:cNvSpPr/>
          <p:nvPr/>
        </p:nvSpPr>
        <p:spPr>
          <a:xfrm>
            <a:off x="244351" y="4779045"/>
            <a:ext cx="216024" cy="288032"/>
          </a:xfrm>
          <a:prstGeom prst="strip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72257" y="4568689"/>
            <a:ext cx="5271095" cy="695325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93216" y="558968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BookmanOldStyle"/>
              </a:rPr>
              <a:t>En notant:</a:t>
            </a:r>
            <a:r>
              <a:rPr lang="fr-FR" dirty="0"/>
              <a:t> </a:t>
            </a:r>
            <a:br>
              <a:rPr lang="fr-FR" dirty="0"/>
            </a:br>
            <a:endParaRPr lang="fr-FR" dirty="0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63688" y="5609615"/>
            <a:ext cx="4095750" cy="495300"/>
          </a:xfrm>
          <a:prstGeom prst="rect">
            <a:avLst/>
          </a:prstGeom>
        </p:spPr>
      </p:pic>
      <p:sp>
        <p:nvSpPr>
          <p:cNvPr id="24" name="Rectangle à coins arrondis 23"/>
          <p:cNvSpPr/>
          <p:nvPr/>
        </p:nvSpPr>
        <p:spPr>
          <a:xfrm>
            <a:off x="154781" y="38604"/>
            <a:ext cx="8216081" cy="341784"/>
          </a:xfrm>
          <a:prstGeom prst="roundRect">
            <a:avLst/>
          </a:prstGeom>
          <a:solidFill>
            <a:srgbClr val="3D20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BookmanOldStyle-Bold"/>
              </a:rPr>
              <a:t>1.2. Modèle causal de la MCC</a:t>
            </a:r>
          </a:p>
        </p:txBody>
      </p:sp>
    </p:spTree>
    <p:extLst>
      <p:ext uri="{BB962C8B-B14F-4D97-AF65-F5344CB8AC3E}">
        <p14:creationId xmlns:p14="http://schemas.microsoft.com/office/powerpoint/2010/main" val="260134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69664" y="450023"/>
            <a:ext cx="74792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/>
              <a:t>1.2.2. Applications à la MCC</a:t>
            </a:r>
          </a:p>
          <a:p>
            <a:r>
              <a:rPr lang="fr-FR" sz="2000" b="1" i="1" dirty="0" smtClean="0"/>
              <a:t>1.2.2.3. Simplification du modèle de la MCC</a:t>
            </a:r>
            <a:endParaRPr lang="fr-FR" sz="2000" dirty="0"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214" y="2276872"/>
            <a:ext cx="8658225" cy="2028825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547663" y="4941168"/>
            <a:ext cx="61012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>
                <a:solidFill>
                  <a:srgbClr val="000000"/>
                </a:solidFill>
                <a:latin typeface="BookmanOldStyle-Italic"/>
              </a:rPr>
              <a:t>Construction du modèle GIC simplifié de la MCC</a:t>
            </a:r>
            <a:r>
              <a:rPr lang="fr-FR" dirty="0"/>
              <a:t> </a:t>
            </a:r>
            <a:br>
              <a:rPr lang="fr-FR" dirty="0"/>
            </a:br>
            <a:endParaRPr lang="fr-FR" dirty="0"/>
          </a:p>
        </p:txBody>
      </p:sp>
      <p:sp>
        <p:nvSpPr>
          <p:cNvPr id="26" name="Rectangle à coins arrondis 25"/>
          <p:cNvSpPr/>
          <p:nvPr/>
        </p:nvSpPr>
        <p:spPr>
          <a:xfrm>
            <a:off x="154781" y="38604"/>
            <a:ext cx="8216081" cy="341784"/>
          </a:xfrm>
          <a:prstGeom prst="roundRect">
            <a:avLst/>
          </a:prstGeom>
          <a:solidFill>
            <a:srgbClr val="3D20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BookmanOldStyle-Bold"/>
              </a:rPr>
              <a:t>1.2. Modèle causal de la MCC</a:t>
            </a:r>
          </a:p>
        </p:txBody>
      </p:sp>
    </p:spTree>
    <p:extLst>
      <p:ext uri="{BB962C8B-B14F-4D97-AF65-F5344CB8AC3E}">
        <p14:creationId xmlns:p14="http://schemas.microsoft.com/office/powerpoint/2010/main" val="318792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69664" y="450023"/>
            <a:ext cx="74792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/>
              <a:t>1.2.3. A propos la commande d’un processus</a:t>
            </a:r>
          </a:p>
        </p:txBody>
      </p:sp>
      <p:sp>
        <p:nvSpPr>
          <p:cNvPr id="2" name="Rectangle 1"/>
          <p:cNvSpPr/>
          <p:nvPr/>
        </p:nvSpPr>
        <p:spPr>
          <a:xfrm>
            <a:off x="154781" y="1446464"/>
            <a:ext cx="85368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Pour la conception de la commande d'un processus, on applique le principe d'</a:t>
            </a:r>
            <a:r>
              <a:rPr lang="fr-F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inversion causale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"Commander un processus c'est lui imposer la trajectoire désirée. </a:t>
            </a:r>
            <a:endParaRPr lang="fr-FR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Cette 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trajectoire est l'effet d'une cause de sorte qu'il suffit alors de créer la bonne cause pour avoir le bon effet". celui-ci modélise la commande qu'il faut ensuite matérialiser.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276559" y="4405366"/>
            <a:ext cx="88360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démarche globale montrant ainsi l'importance de la qualité de la modélisation.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154781" y="38604"/>
            <a:ext cx="8216081" cy="341784"/>
          </a:xfrm>
          <a:prstGeom prst="roundRect">
            <a:avLst/>
          </a:prstGeom>
          <a:solidFill>
            <a:srgbClr val="3D20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BookmanOldStyle-Bold"/>
              </a:rPr>
              <a:t>1.2. Modèle causal de la MCC</a:t>
            </a:r>
          </a:p>
        </p:txBody>
      </p:sp>
    </p:spTree>
    <p:extLst>
      <p:ext uri="{BB962C8B-B14F-4D97-AF65-F5344CB8AC3E}">
        <p14:creationId xmlns:p14="http://schemas.microsoft.com/office/powerpoint/2010/main" val="351586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69664" y="450023"/>
            <a:ext cx="74792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/>
              <a:t>1.2.3. A propos la commande d’un processus</a:t>
            </a:r>
          </a:p>
          <a:p>
            <a:r>
              <a:rPr lang="fr-FR" sz="2000" b="1" i="1" dirty="0" smtClean="0"/>
              <a:t>1.2.3.1 Principe d’inversion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307315" y="1303718"/>
            <a:ext cx="86565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L'inversion de la relation associée à un processeur détermine une relation de commande elle-même associé à un autre processeur. les modèles du processus étant formés de processeurs à relations causales et rigides, il en découle deux solutions d'inversions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7974" y="2655778"/>
            <a:ext cx="8512498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r-FR" b="1" i="1" dirty="0">
                <a:solidFill>
                  <a:srgbClr val="000000"/>
                </a:solidFill>
                <a:latin typeface="BookmanOldStyle-BoldItalic"/>
              </a:rPr>
              <a:t>a. Relation rigide:</a:t>
            </a:r>
          </a:p>
          <a:p>
            <a:r>
              <a:rPr lang="fr-FR" dirty="0">
                <a:solidFill>
                  <a:srgbClr val="000000"/>
                </a:solidFill>
                <a:latin typeface="BookmanOldStyle"/>
              </a:rPr>
              <a:t>Une relation rigide bijective détermine une loi de commande par inversion directe</a:t>
            </a:r>
            <a:r>
              <a:rPr lang="fr-FR" dirty="0"/>
              <a:t> 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3"/>
          <a:srcRect r="59618"/>
          <a:stretch/>
        </p:blipFill>
        <p:spPr>
          <a:xfrm>
            <a:off x="2907380" y="4426612"/>
            <a:ext cx="3312368" cy="158417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07315" y="3503282"/>
            <a:ext cx="85124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BookmanOldStyle"/>
              </a:rPr>
              <a:t>La figure </a:t>
            </a:r>
            <a:r>
              <a:rPr lang="fr-FR" dirty="0" smtClean="0">
                <a:solidFill>
                  <a:srgbClr val="000000"/>
                </a:solidFill>
                <a:latin typeface="BookmanOldStyle"/>
              </a:rPr>
              <a:t>illustre </a:t>
            </a:r>
            <a:r>
              <a:rPr lang="fr-FR" dirty="0">
                <a:solidFill>
                  <a:srgbClr val="000000"/>
                </a:solidFill>
                <a:latin typeface="BookmanOldStyle"/>
              </a:rPr>
              <a:t>ce premier principe qui conduit à déterminer la grandeur de réglage </a:t>
            </a:r>
            <a:r>
              <a:rPr lang="fr-FR" b="1" i="1" dirty="0" err="1">
                <a:solidFill>
                  <a:srgbClr val="FF0000"/>
                </a:solidFill>
                <a:latin typeface="TimesNewRomanPS-ItalicMT"/>
              </a:rPr>
              <a:t>u</a:t>
            </a:r>
            <a:r>
              <a:rPr lang="fr-FR" sz="800" b="1" i="1" dirty="0" err="1">
                <a:solidFill>
                  <a:srgbClr val="FF0000"/>
                </a:solidFill>
                <a:latin typeface="TimesNewRomanPS-ItalicMT"/>
              </a:rPr>
              <a:t>REG</a:t>
            </a:r>
            <a:r>
              <a:rPr lang="fr-FR" sz="800" i="1" dirty="0">
                <a:solidFill>
                  <a:srgbClr val="000000"/>
                </a:solidFill>
                <a:latin typeface="TimesNewRomanPS-ItalicMT"/>
              </a:rPr>
              <a:t> </a:t>
            </a:r>
            <a:r>
              <a:rPr lang="fr-FR" dirty="0">
                <a:solidFill>
                  <a:srgbClr val="000000"/>
                </a:solidFill>
                <a:latin typeface="BookmanOldStyle"/>
              </a:rPr>
              <a:t>à partir de la trajectoire de référence </a:t>
            </a:r>
            <a:r>
              <a:rPr lang="fr-FR" b="1" i="1" dirty="0" err="1">
                <a:solidFill>
                  <a:srgbClr val="FF0000"/>
                </a:solidFill>
                <a:latin typeface="TimesNewRomanPS-ItalicMT"/>
              </a:rPr>
              <a:t>y</a:t>
            </a:r>
            <a:r>
              <a:rPr lang="fr-FR" sz="800" b="1" i="1" dirty="0" err="1">
                <a:solidFill>
                  <a:srgbClr val="FF0000"/>
                </a:solidFill>
                <a:latin typeface="TimesNewRomanPS-ItalicMT"/>
              </a:rPr>
              <a:t>ref</a:t>
            </a:r>
            <a:r>
              <a:rPr lang="fr-FR" sz="800" b="1" i="1" dirty="0">
                <a:solidFill>
                  <a:srgbClr val="FF0000"/>
                </a:solidFill>
                <a:latin typeface="TimesNewRomanPS-ItalicMT"/>
              </a:rPr>
              <a:t> </a:t>
            </a:r>
            <a:r>
              <a:rPr lang="fr-FR" dirty="0">
                <a:solidFill>
                  <a:srgbClr val="000000"/>
                </a:solidFill>
                <a:latin typeface="BookmanOldStyle"/>
              </a:rPr>
              <a:t>souhaitée pour </a:t>
            </a:r>
            <a:r>
              <a:rPr lang="fr-FR" i="1" dirty="0">
                <a:solidFill>
                  <a:srgbClr val="000000"/>
                </a:solidFill>
                <a:latin typeface="TimesNewRomanPS-ItalicMT"/>
              </a:rPr>
              <a:t>y </a:t>
            </a:r>
            <a:r>
              <a:rPr lang="fr-FR" dirty="0">
                <a:solidFill>
                  <a:srgbClr val="000000"/>
                </a:solidFill>
                <a:latin typeface="BookmanOldStyle"/>
              </a:rPr>
              <a:t>.</a:t>
            </a:r>
            <a:r>
              <a:rPr lang="fr-FR" dirty="0"/>
              <a:t> </a:t>
            </a:r>
            <a:br>
              <a:rPr lang="fr-FR" dirty="0"/>
            </a:br>
            <a:endParaRPr lang="fr-FR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6021288"/>
            <a:ext cx="5773006" cy="836265"/>
          </a:xfrm>
          <a:prstGeom prst="rect">
            <a:avLst/>
          </a:prstGeom>
        </p:spPr>
      </p:pic>
      <p:sp>
        <p:nvSpPr>
          <p:cNvPr id="18" name="Rectangle à coins arrondis 17"/>
          <p:cNvSpPr/>
          <p:nvPr/>
        </p:nvSpPr>
        <p:spPr>
          <a:xfrm>
            <a:off x="154781" y="38604"/>
            <a:ext cx="8216081" cy="341784"/>
          </a:xfrm>
          <a:prstGeom prst="roundRect">
            <a:avLst/>
          </a:prstGeom>
          <a:solidFill>
            <a:srgbClr val="3D20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BookmanOldStyle-Bold"/>
              </a:rPr>
              <a:t>1.2. Modèle causal de la MCC</a:t>
            </a:r>
          </a:p>
        </p:txBody>
      </p:sp>
    </p:spTree>
    <p:extLst>
      <p:ext uri="{BB962C8B-B14F-4D97-AF65-F5344CB8AC3E}">
        <p14:creationId xmlns:p14="http://schemas.microsoft.com/office/powerpoint/2010/main" val="213350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I: </a:t>
            </a:r>
            <a:r>
              <a:rPr lang="fr-FR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Propriétés dynamiques de la machine à courant continu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419907" y="1667644"/>
            <a:ext cx="821608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Prérequis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Connaissances préalable de la MCC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424098" y="2492896"/>
            <a:ext cx="8207697" cy="41764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Objectif </a:t>
            </a:r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l'issu de ce chapitre l’étudiant sera capable de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Connaitre 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modèle direct et inverse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 machine à courant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Comprendre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comportement global de la machine à courant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Savoir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utiliser la représentation du modèle causal de la machine (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GIC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b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07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69664" y="450023"/>
            <a:ext cx="74792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/>
              <a:t>1.2.3. A propos la commande d’un processus</a:t>
            </a:r>
          </a:p>
          <a:p>
            <a:r>
              <a:rPr lang="fr-FR" sz="2000" b="1" i="1" dirty="0" smtClean="0"/>
              <a:t>1.2.3.1 Principe d’inversion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251520" y="1700808"/>
            <a:ext cx="8496944" cy="1477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b="1" i="1" dirty="0">
                <a:solidFill>
                  <a:srgbClr val="000000"/>
                </a:solidFill>
                <a:latin typeface="BookmanOldStyle-BoldItalic"/>
              </a:rPr>
              <a:t>b. Relation causale:</a:t>
            </a:r>
          </a:p>
          <a:p>
            <a:r>
              <a:rPr lang="fr-FR" dirty="0">
                <a:solidFill>
                  <a:srgbClr val="000000"/>
                </a:solidFill>
                <a:latin typeface="BookmanOldStyle"/>
              </a:rPr>
              <a:t>Dans une relation causale, </a:t>
            </a:r>
            <a:r>
              <a:rPr lang="fr-FR" b="1" dirty="0">
                <a:solidFill>
                  <a:srgbClr val="FF0000"/>
                </a:solidFill>
                <a:latin typeface="BookmanOldStyle"/>
              </a:rPr>
              <a:t>le temps intervient </a:t>
            </a:r>
            <a:r>
              <a:rPr lang="fr-FR" dirty="0">
                <a:solidFill>
                  <a:srgbClr val="000000"/>
                </a:solidFill>
                <a:latin typeface="BookmanOldStyle"/>
              </a:rPr>
              <a:t>implicitement de sorte que l'effet d'accumulation induit systématiquement une valeur initiale. Dans ces conditions, la grandeur de réglage détermine </a:t>
            </a:r>
            <a:r>
              <a:rPr lang="fr-FR" b="1" i="1" dirty="0" err="1">
                <a:solidFill>
                  <a:srgbClr val="FF0000"/>
                </a:solidFill>
                <a:latin typeface="TimesNewRomanPS-ItalicMT"/>
              </a:rPr>
              <a:t>u</a:t>
            </a:r>
            <a:r>
              <a:rPr lang="fr-FR" sz="800" b="1" i="1" dirty="0" err="1">
                <a:solidFill>
                  <a:srgbClr val="FF0000"/>
                </a:solidFill>
                <a:latin typeface="TimesNewRomanPS-ItalicMT"/>
              </a:rPr>
              <a:t>REG</a:t>
            </a:r>
            <a:r>
              <a:rPr lang="fr-FR" sz="800" b="1" i="1" dirty="0">
                <a:solidFill>
                  <a:srgbClr val="FF0000"/>
                </a:solidFill>
                <a:latin typeface="TimesNewRomanPS-ItalicMT"/>
              </a:rPr>
              <a:t> </a:t>
            </a:r>
            <a:r>
              <a:rPr lang="fr-FR" dirty="0">
                <a:solidFill>
                  <a:srgbClr val="000000"/>
                </a:solidFill>
                <a:latin typeface="BookmanOldStyle"/>
              </a:rPr>
              <a:t>est élaborée en prenant en compte, à tout instant, la situation de </a:t>
            </a:r>
            <a:r>
              <a:rPr lang="fr-FR" b="1" i="1" dirty="0">
                <a:solidFill>
                  <a:srgbClr val="FF0000"/>
                </a:solidFill>
                <a:latin typeface="TimesNewRomanPS-ItalicMT"/>
              </a:rPr>
              <a:t>y</a:t>
            </a:r>
            <a:r>
              <a:rPr lang="fr-FR" i="1" dirty="0">
                <a:solidFill>
                  <a:srgbClr val="000000"/>
                </a:solidFill>
                <a:latin typeface="TimesNewRomanPS-ItalicMT"/>
              </a:rPr>
              <a:t> </a:t>
            </a:r>
            <a:r>
              <a:rPr lang="fr-FR" dirty="0">
                <a:solidFill>
                  <a:srgbClr val="000000"/>
                </a:solidFill>
                <a:latin typeface="BookmanOldStyle"/>
              </a:rPr>
              <a:t>par rapport à sa référence </a:t>
            </a:r>
            <a:r>
              <a:rPr lang="fr-FR" b="1" i="1" dirty="0" err="1">
                <a:solidFill>
                  <a:srgbClr val="FF0000"/>
                </a:solidFill>
                <a:latin typeface="TimesNewRomanPS-ItalicMT"/>
              </a:rPr>
              <a:t>y</a:t>
            </a:r>
            <a:r>
              <a:rPr lang="fr-FR" sz="800" b="1" i="1" dirty="0" err="1">
                <a:solidFill>
                  <a:srgbClr val="FF0000"/>
                </a:solidFill>
                <a:latin typeface="TimesNewRomanPS-ItalicMT"/>
              </a:rPr>
              <a:t>ref</a:t>
            </a:r>
            <a:r>
              <a:rPr lang="fr-FR" sz="800" b="1" i="1" dirty="0">
                <a:solidFill>
                  <a:srgbClr val="FF0000"/>
                </a:solidFill>
                <a:latin typeface="TimesNewRomanPS-ItalicMT"/>
              </a:rPr>
              <a:t> </a:t>
            </a:r>
            <a:r>
              <a:rPr lang="fr-FR" dirty="0">
                <a:solidFill>
                  <a:srgbClr val="000000"/>
                </a:solidFill>
                <a:latin typeface="BookmanOldStyle"/>
              </a:rPr>
              <a:t>.</a:t>
            </a:r>
            <a:r>
              <a:rPr lang="fr-FR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291367" y="3335511"/>
            <a:ext cx="85936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BookmanOldStyle"/>
              </a:rPr>
              <a:t>Ce second principe illustré à la figure </a:t>
            </a:r>
            <a:r>
              <a:rPr lang="fr-FR" dirty="0" smtClean="0">
                <a:solidFill>
                  <a:srgbClr val="000000"/>
                </a:solidFill>
                <a:latin typeface="BookmanOldStyle"/>
              </a:rPr>
              <a:t>est </a:t>
            </a:r>
            <a:r>
              <a:rPr lang="fr-FR" dirty="0">
                <a:solidFill>
                  <a:srgbClr val="000000"/>
                </a:solidFill>
                <a:latin typeface="BookmanOldStyle"/>
              </a:rPr>
              <a:t>celui de l'asservissement qui, visant à minimiser </a:t>
            </a:r>
            <a:r>
              <a:rPr lang="fr-FR" dirty="0" smtClean="0">
                <a:solidFill>
                  <a:srgbClr val="000000"/>
                </a:solidFill>
                <a:latin typeface="BookmanOldStyle"/>
              </a:rPr>
              <a:t>l'écart , </a:t>
            </a:r>
            <a:r>
              <a:rPr lang="fr-FR" dirty="0">
                <a:solidFill>
                  <a:srgbClr val="000000"/>
                </a:solidFill>
                <a:latin typeface="BookmanOldStyle"/>
              </a:rPr>
              <a:t>détermine une loi de commande par inversion indirecte.</a:t>
            </a:r>
            <a:r>
              <a:rPr lang="fr-FR" dirty="0"/>
              <a:t> </a:t>
            </a:r>
            <a:br>
              <a:rPr lang="fr-FR" dirty="0"/>
            </a:b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375" y="4073316"/>
            <a:ext cx="1247775" cy="3429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1283" y="4416216"/>
            <a:ext cx="4260877" cy="946861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5"/>
          <a:srcRect l="42628"/>
          <a:stretch/>
        </p:blipFill>
        <p:spPr>
          <a:xfrm>
            <a:off x="2176896" y="5534025"/>
            <a:ext cx="3464768" cy="1323975"/>
          </a:xfrm>
          <a:prstGeom prst="rect">
            <a:avLst/>
          </a:prstGeom>
        </p:spPr>
      </p:pic>
      <p:sp>
        <p:nvSpPr>
          <p:cNvPr id="20" name="Rectangle à coins arrondis 19"/>
          <p:cNvSpPr/>
          <p:nvPr/>
        </p:nvSpPr>
        <p:spPr>
          <a:xfrm>
            <a:off x="154781" y="38604"/>
            <a:ext cx="8216081" cy="341784"/>
          </a:xfrm>
          <a:prstGeom prst="roundRect">
            <a:avLst/>
          </a:prstGeom>
          <a:solidFill>
            <a:srgbClr val="3D20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BookmanOldStyle-Bold"/>
              </a:rPr>
              <a:t>1.2. Modèle causal de la MCC</a:t>
            </a:r>
          </a:p>
        </p:txBody>
      </p:sp>
    </p:spTree>
    <p:extLst>
      <p:ext uri="{BB962C8B-B14F-4D97-AF65-F5344CB8AC3E}">
        <p14:creationId xmlns:p14="http://schemas.microsoft.com/office/powerpoint/2010/main" val="259197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69664" y="450023"/>
            <a:ext cx="89743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/>
              <a:t>1.2.3. A propos la commande d’un processus</a:t>
            </a:r>
          </a:p>
          <a:p>
            <a:r>
              <a:rPr lang="fr-FR" sz="2000" b="1" i="1" dirty="0" smtClean="0"/>
              <a:t>1.2.3.2 Définition du modèle de commande de la MCC</a:t>
            </a:r>
          </a:p>
          <a:p>
            <a:r>
              <a:rPr lang="fr-FR" sz="2000" b="1" i="1" dirty="0" smtClean="0"/>
              <a:t>Elaboration de la commande</a:t>
            </a:r>
          </a:p>
        </p:txBody>
      </p:sp>
      <p:sp>
        <p:nvSpPr>
          <p:cNvPr id="4" name="Rectangle 3"/>
          <p:cNvSpPr/>
          <p:nvPr/>
        </p:nvSpPr>
        <p:spPr>
          <a:xfrm>
            <a:off x="187112" y="1628800"/>
            <a:ext cx="818375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Pour trouver la commande il suffit d'inverser la causalité: "de trouver la bonne cause pour produire le bon effet" (principe de l'inversion de la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causalité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 relation rigide est directement inversée, et une relation causale est indirectement inversée au travers d'un asservissement. </a:t>
            </a:r>
            <a:b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54781" y="38604"/>
            <a:ext cx="8216081" cy="341784"/>
          </a:xfrm>
          <a:prstGeom prst="roundRect">
            <a:avLst/>
          </a:prstGeom>
          <a:solidFill>
            <a:srgbClr val="3D20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BookmanOldStyle-Bold"/>
              </a:rPr>
              <a:t>1.2. Modèle causal de la MCC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3"/>
          <a:srcRect r="59618"/>
          <a:stretch/>
        </p:blipFill>
        <p:spPr>
          <a:xfrm>
            <a:off x="107504" y="3669351"/>
            <a:ext cx="3312368" cy="158417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3"/>
          <a:srcRect l="42628"/>
          <a:stretch/>
        </p:blipFill>
        <p:spPr>
          <a:xfrm>
            <a:off x="4314361" y="3799451"/>
            <a:ext cx="3464768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38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69664" y="450023"/>
            <a:ext cx="74792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/>
              <a:t>Construction du modèle de commande</a:t>
            </a:r>
          </a:p>
        </p:txBody>
      </p:sp>
      <p:sp>
        <p:nvSpPr>
          <p:cNvPr id="2" name="Rectangle 1"/>
          <p:cNvSpPr/>
          <p:nvPr/>
        </p:nvSpPr>
        <p:spPr>
          <a:xfrm>
            <a:off x="149845" y="1172476"/>
            <a:ext cx="8547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169664" y="791096"/>
            <a:ext cx="82739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donne 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l'application à la MCC lorsque la grandeur asservie est la vitesse (Ω), et la grandeur de réglage est la tension (</a:t>
            </a:r>
            <a:r>
              <a:rPr lang="fr-FR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fr-FR" sz="105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appliqué à l'induit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375" y="1531270"/>
            <a:ext cx="5528060" cy="331125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69664" y="5013176"/>
            <a:ext cx="996823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i="1" dirty="0" err="1">
                <a:solidFill>
                  <a:srgbClr val="000000"/>
                </a:solidFill>
                <a:latin typeface="BookmanOldStyle-BoldItalic"/>
              </a:rPr>
              <a:t>Rx</a:t>
            </a:r>
            <a:r>
              <a:rPr lang="fr-FR" sz="1400" b="1" i="1" dirty="0">
                <a:solidFill>
                  <a:srgbClr val="000000"/>
                </a:solidFill>
                <a:latin typeface="BookmanOldStyle-BoldItalic"/>
              </a:rPr>
              <a:t>Ω et Rxi</a:t>
            </a:r>
            <a:r>
              <a:rPr lang="fr-FR" sz="1400" dirty="0">
                <a:solidFill>
                  <a:srgbClr val="000000"/>
                </a:solidFill>
                <a:latin typeface="BookmanOldStyle"/>
              </a:rPr>
              <a:t>: Correspondent aux caractéristiques dynamiques des capteurs.</a:t>
            </a:r>
          </a:p>
          <a:p>
            <a:r>
              <a:rPr lang="fr-FR" sz="1400" b="1" i="1" dirty="0">
                <a:solidFill>
                  <a:srgbClr val="000000"/>
                </a:solidFill>
                <a:latin typeface="BookmanOldStyle-BoldItalic"/>
              </a:rPr>
              <a:t>Ram</a:t>
            </a:r>
            <a:r>
              <a:rPr lang="fr-FR" sz="1400" dirty="0">
                <a:solidFill>
                  <a:srgbClr val="000000"/>
                </a:solidFill>
                <a:latin typeface="BookmanOldStyle"/>
              </a:rPr>
              <a:t>: Interface entre commande et machine (convertisseur statique et sa commande).</a:t>
            </a:r>
          </a:p>
          <a:p>
            <a:r>
              <a:rPr lang="fr-FR" sz="1400" b="1" i="1" dirty="0">
                <a:solidFill>
                  <a:srgbClr val="000000"/>
                </a:solidFill>
                <a:latin typeface="BookmanOldStyle-BoldItalic"/>
              </a:rPr>
              <a:t>Rc1</a:t>
            </a:r>
            <a:r>
              <a:rPr lang="fr-FR" sz="1400" dirty="0">
                <a:solidFill>
                  <a:srgbClr val="000000"/>
                </a:solidFill>
                <a:latin typeface="BookmanOldStyle"/>
              </a:rPr>
              <a:t>: Relation d'asservissement déterminant le couple de réglage. </a:t>
            </a:r>
            <a:endParaRPr lang="fr-FR" sz="1400" dirty="0" smtClean="0">
              <a:solidFill>
                <a:srgbClr val="000000"/>
              </a:solidFill>
              <a:latin typeface="BookmanOldStyle"/>
            </a:endParaRPr>
          </a:p>
          <a:p>
            <a:r>
              <a:rPr lang="fr-FR" sz="1400" b="1" i="1" dirty="0" smtClean="0">
                <a:solidFill>
                  <a:srgbClr val="000000"/>
                </a:solidFill>
                <a:latin typeface="BookmanOldStyle-BoldItalic"/>
              </a:rPr>
              <a:t>Rc2</a:t>
            </a:r>
            <a:r>
              <a:rPr lang="fr-FR" sz="1400" dirty="0">
                <a:solidFill>
                  <a:srgbClr val="000000"/>
                </a:solidFill>
                <a:latin typeface="BookmanOldStyle"/>
              </a:rPr>
              <a:t>: Opérateur de compensation du couple de charge.</a:t>
            </a:r>
          </a:p>
          <a:p>
            <a:r>
              <a:rPr lang="fr-FR" sz="1400" b="1" i="1" dirty="0">
                <a:solidFill>
                  <a:srgbClr val="000000"/>
                </a:solidFill>
                <a:latin typeface="BookmanOldStyle-BoldItalic"/>
              </a:rPr>
              <a:t>Rc3</a:t>
            </a:r>
            <a:r>
              <a:rPr lang="fr-FR" sz="1400" dirty="0">
                <a:solidFill>
                  <a:srgbClr val="000000"/>
                </a:solidFill>
                <a:latin typeface="BookmanOldStyle"/>
              </a:rPr>
              <a:t>: Inversion directe définissant le courant de référence (Introduire une limitation du courant).</a:t>
            </a:r>
          </a:p>
          <a:p>
            <a:r>
              <a:rPr lang="fr-FR" sz="1400" b="1" i="1" dirty="0">
                <a:solidFill>
                  <a:srgbClr val="000000"/>
                </a:solidFill>
                <a:latin typeface="BookmanOldStyle-BoldItalic"/>
              </a:rPr>
              <a:t>Rc5</a:t>
            </a:r>
            <a:r>
              <a:rPr lang="fr-FR" sz="1400" dirty="0">
                <a:solidFill>
                  <a:srgbClr val="000000"/>
                </a:solidFill>
                <a:latin typeface="BookmanOldStyle"/>
              </a:rPr>
              <a:t>: Relation d'asservissement déterminant la tension de réglage. </a:t>
            </a:r>
            <a:r>
              <a:rPr lang="fr-FR" sz="1400" b="1" i="1" dirty="0">
                <a:solidFill>
                  <a:srgbClr val="000000"/>
                </a:solidFill>
                <a:latin typeface="BookmanOldStyle-BoldItalic"/>
              </a:rPr>
              <a:t>Rc6</a:t>
            </a:r>
            <a:r>
              <a:rPr lang="fr-FR" sz="1400" dirty="0">
                <a:solidFill>
                  <a:srgbClr val="000000"/>
                </a:solidFill>
                <a:latin typeface="BookmanOldStyle"/>
              </a:rPr>
              <a:t>: Opérateur de compensation de la f.é.m.</a:t>
            </a:r>
          </a:p>
          <a:p>
            <a:r>
              <a:rPr lang="fr-FR" sz="1400" b="1" i="1" dirty="0">
                <a:solidFill>
                  <a:srgbClr val="000000"/>
                </a:solidFill>
                <a:latin typeface="BookmanOldStyle-BoldItalic"/>
              </a:rPr>
              <a:t>Ro4</a:t>
            </a:r>
            <a:r>
              <a:rPr lang="fr-FR" sz="1400" dirty="0">
                <a:solidFill>
                  <a:srgbClr val="000000"/>
                </a:solidFill>
                <a:latin typeface="BookmanOldStyle"/>
              </a:rPr>
              <a:t>: Estimation de la f.é.m. qui apparaît comme une perturbation interne.</a:t>
            </a:r>
            <a:r>
              <a:rPr lang="fr-FR" sz="1400" dirty="0"/>
              <a:t> 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154781" y="38604"/>
            <a:ext cx="8216081" cy="341784"/>
          </a:xfrm>
          <a:prstGeom prst="roundRect">
            <a:avLst/>
          </a:prstGeom>
          <a:solidFill>
            <a:srgbClr val="3D20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BookmanOldStyle-Bold"/>
              </a:rPr>
              <a:t>1.2. Modèle causal de la MCC</a:t>
            </a:r>
          </a:p>
        </p:txBody>
      </p:sp>
    </p:spTree>
    <p:extLst>
      <p:ext uri="{BB962C8B-B14F-4D97-AF65-F5344CB8AC3E}">
        <p14:creationId xmlns:p14="http://schemas.microsoft.com/office/powerpoint/2010/main" val="67484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69664" y="450023"/>
            <a:ext cx="74792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/>
              <a:t>Utilisation du modèle de commande de la MCC</a:t>
            </a:r>
          </a:p>
        </p:txBody>
      </p:sp>
      <p:sp>
        <p:nvSpPr>
          <p:cNvPr id="4" name="Rectangle 3"/>
          <p:cNvSpPr/>
          <p:nvPr/>
        </p:nvSpPr>
        <p:spPr>
          <a:xfrm>
            <a:off x="169664" y="1133129"/>
            <a:ext cx="8866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BookmanOldStyle"/>
              </a:rPr>
              <a:t>On y retrouve les </a:t>
            </a:r>
            <a:r>
              <a:rPr lang="fr-FR" b="1" dirty="0">
                <a:solidFill>
                  <a:srgbClr val="FF0000"/>
                </a:solidFill>
                <a:latin typeface="BookmanOldStyle"/>
              </a:rPr>
              <a:t>deux boucles </a:t>
            </a:r>
            <a:r>
              <a:rPr lang="fr-FR" dirty="0">
                <a:solidFill>
                  <a:srgbClr val="000000"/>
                </a:solidFill>
                <a:latin typeface="BookmanOldStyle"/>
              </a:rPr>
              <a:t>en cascade classiques; l'une pour </a:t>
            </a:r>
            <a:r>
              <a:rPr lang="fr-FR" b="1" dirty="0">
                <a:solidFill>
                  <a:srgbClr val="FF0000"/>
                </a:solidFill>
                <a:latin typeface="BookmanOldStyle"/>
              </a:rPr>
              <a:t>le courant</a:t>
            </a:r>
            <a:r>
              <a:rPr lang="fr-FR" dirty="0">
                <a:solidFill>
                  <a:srgbClr val="000000"/>
                </a:solidFill>
                <a:latin typeface="BookmanOldStyle"/>
              </a:rPr>
              <a:t>, l'autre pour </a:t>
            </a:r>
            <a:r>
              <a:rPr lang="fr-FR" b="1" dirty="0">
                <a:solidFill>
                  <a:srgbClr val="FF0000"/>
                </a:solidFill>
                <a:latin typeface="BookmanOldStyle"/>
              </a:rPr>
              <a:t>la vitesse</a:t>
            </a:r>
            <a:r>
              <a:rPr lang="fr-FR" dirty="0">
                <a:solidFill>
                  <a:srgbClr val="000000"/>
                </a:solidFill>
                <a:latin typeface="BookmanOldStyle"/>
              </a:rPr>
              <a:t>. 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04864"/>
            <a:ext cx="8943975" cy="3800475"/>
          </a:xfrm>
          <a:prstGeom prst="rect">
            <a:avLst/>
          </a:prstGeom>
        </p:spPr>
      </p:pic>
      <p:sp>
        <p:nvSpPr>
          <p:cNvPr id="15" name="Rectangle à coins arrondis 14"/>
          <p:cNvSpPr/>
          <p:nvPr/>
        </p:nvSpPr>
        <p:spPr>
          <a:xfrm>
            <a:off x="154781" y="38604"/>
            <a:ext cx="8216081" cy="341784"/>
          </a:xfrm>
          <a:prstGeom prst="roundRect">
            <a:avLst/>
          </a:prstGeom>
          <a:solidFill>
            <a:srgbClr val="3D20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BookmanOldStyle-Bold"/>
              </a:rPr>
              <a:t>1.2. Modèle causal de la MCC</a:t>
            </a:r>
          </a:p>
        </p:txBody>
      </p:sp>
    </p:spTree>
    <p:extLst>
      <p:ext uri="{BB962C8B-B14F-4D97-AF65-F5344CB8AC3E}">
        <p14:creationId xmlns:p14="http://schemas.microsoft.com/office/powerpoint/2010/main" val="249543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69664" y="450023"/>
            <a:ext cx="74792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/>
              <a:t>Utilisation du modèle de commande de la MCC</a:t>
            </a:r>
          </a:p>
        </p:txBody>
      </p:sp>
      <p:sp>
        <p:nvSpPr>
          <p:cNvPr id="4" name="Rectangle 3"/>
          <p:cNvSpPr/>
          <p:nvPr/>
        </p:nvSpPr>
        <p:spPr>
          <a:xfrm>
            <a:off x="169664" y="1133129"/>
            <a:ext cx="8866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1" dirty="0"/>
              <a:t>Réglage de la boucle de courant</a:t>
            </a:r>
          </a:p>
          <a:p>
            <a:r>
              <a:rPr lang="fr-FR" dirty="0"/>
              <a:t>Il faut prendre en compte les limitations technologiques de la MCC </a:t>
            </a:r>
            <a:r>
              <a:rPr lang="fr-FR" dirty="0" smtClean="0"/>
              <a:t>, Le </a:t>
            </a:r>
            <a:r>
              <a:rPr lang="fr-FR" dirty="0"/>
              <a:t>point de fonctionnement de la puissance est limité par la courbe en trais gras du plan couple-vitesse.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888" y="2580606"/>
            <a:ext cx="3664236" cy="294195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2580606"/>
            <a:ext cx="3357490" cy="2941959"/>
          </a:xfrm>
          <a:prstGeom prst="rect">
            <a:avLst/>
          </a:prstGeom>
        </p:spPr>
      </p:pic>
      <p:sp>
        <p:nvSpPr>
          <p:cNvPr id="15" name="Rectangle à coins arrondis 14"/>
          <p:cNvSpPr/>
          <p:nvPr/>
        </p:nvSpPr>
        <p:spPr>
          <a:xfrm>
            <a:off x="154781" y="38604"/>
            <a:ext cx="8216081" cy="341784"/>
          </a:xfrm>
          <a:prstGeom prst="roundRect">
            <a:avLst/>
          </a:prstGeom>
          <a:solidFill>
            <a:srgbClr val="3D20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BookmanOldStyle-Bold"/>
              </a:rPr>
              <a:t>1.2. Modèle causal de la MCC</a:t>
            </a:r>
          </a:p>
        </p:txBody>
      </p:sp>
    </p:spTree>
    <p:extLst>
      <p:ext uri="{BB962C8B-B14F-4D97-AF65-F5344CB8AC3E}">
        <p14:creationId xmlns:p14="http://schemas.microsoft.com/office/powerpoint/2010/main" val="158788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69664" y="450023"/>
            <a:ext cx="74792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/>
              <a:t>Utilisation du modèle de commande de la MCC</a:t>
            </a:r>
          </a:p>
        </p:txBody>
      </p:sp>
      <p:sp>
        <p:nvSpPr>
          <p:cNvPr id="4" name="Rectangle 3"/>
          <p:cNvSpPr/>
          <p:nvPr/>
        </p:nvSpPr>
        <p:spPr>
          <a:xfrm>
            <a:off x="169664" y="1133129"/>
            <a:ext cx="8866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1" dirty="0"/>
              <a:t>Réglage de la boucle de courant</a:t>
            </a:r>
          </a:p>
          <a:p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07975" y="1673500"/>
            <a:ext cx="829647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BookmanOldStyle"/>
              </a:rPr>
              <a:t>La figure </a:t>
            </a:r>
            <a:r>
              <a:rPr lang="fr-FR" dirty="0" smtClean="0">
                <a:solidFill>
                  <a:srgbClr val="000000"/>
                </a:solidFill>
                <a:latin typeface="BookmanOldStyle"/>
              </a:rPr>
              <a:t>rappelle </a:t>
            </a:r>
            <a:r>
              <a:rPr lang="fr-FR" dirty="0">
                <a:solidFill>
                  <a:srgbClr val="000000"/>
                </a:solidFill>
                <a:latin typeface="BookmanOldStyle"/>
              </a:rPr>
              <a:t>la partie relative à la boucle du courant du modèle GIC de la MCC, en plus la fonction (</a:t>
            </a:r>
            <a:r>
              <a:rPr lang="fr-FR" i="1" dirty="0">
                <a:solidFill>
                  <a:srgbClr val="000000"/>
                </a:solidFill>
                <a:latin typeface="TimesNewRomanPS-ItalicMT"/>
              </a:rPr>
              <a:t>C</a:t>
            </a:r>
            <a:r>
              <a:rPr lang="fr-FR" sz="800" i="1" dirty="0">
                <a:solidFill>
                  <a:srgbClr val="000000"/>
                </a:solidFill>
                <a:latin typeface="TimesNewRomanPS-ItalicMT"/>
              </a:rPr>
              <a:t>i </a:t>
            </a:r>
            <a:r>
              <a:rPr lang="fr-FR" dirty="0">
                <a:solidFill>
                  <a:srgbClr val="000000"/>
                </a:solidFill>
                <a:latin typeface="BookmanOldStyle"/>
              </a:rPr>
              <a:t>) doit être choisie en fonction de critère de performances dynamiques, l'objectif est que le courant réel est une recopie de sa référence</a:t>
            </a:r>
            <a:r>
              <a:rPr lang="fr-FR" dirty="0"/>
              <a:t> </a:t>
            </a:r>
            <a:br>
              <a:rPr lang="fr-FR" dirty="0"/>
            </a:br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3150828"/>
            <a:ext cx="5224338" cy="3276600"/>
          </a:xfrm>
          <a:prstGeom prst="rect">
            <a:avLst/>
          </a:prstGeom>
        </p:spPr>
      </p:pic>
      <p:sp>
        <p:nvSpPr>
          <p:cNvPr id="17" name="Rectangle à coins arrondis 16"/>
          <p:cNvSpPr/>
          <p:nvPr/>
        </p:nvSpPr>
        <p:spPr>
          <a:xfrm>
            <a:off x="154781" y="38604"/>
            <a:ext cx="8216081" cy="341784"/>
          </a:xfrm>
          <a:prstGeom prst="roundRect">
            <a:avLst/>
          </a:prstGeom>
          <a:solidFill>
            <a:srgbClr val="3D20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BookmanOldStyle-Bold"/>
              </a:rPr>
              <a:t>1.2. Modèle causal de la MCC</a:t>
            </a:r>
          </a:p>
        </p:txBody>
      </p:sp>
    </p:spTree>
    <p:extLst>
      <p:ext uri="{BB962C8B-B14F-4D97-AF65-F5344CB8AC3E}">
        <p14:creationId xmlns:p14="http://schemas.microsoft.com/office/powerpoint/2010/main" val="753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69664" y="450023"/>
            <a:ext cx="74792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/>
              <a:t>Utilisation du modèle de commande de la MCC</a:t>
            </a:r>
          </a:p>
        </p:txBody>
      </p:sp>
      <p:sp>
        <p:nvSpPr>
          <p:cNvPr id="4" name="Rectangle 3"/>
          <p:cNvSpPr/>
          <p:nvPr/>
        </p:nvSpPr>
        <p:spPr>
          <a:xfrm>
            <a:off x="169664" y="1133129"/>
            <a:ext cx="8866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1" dirty="0"/>
              <a:t>Réglage de la boucle de courant</a:t>
            </a:r>
          </a:p>
          <a:p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07975" y="1673500"/>
            <a:ext cx="82964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Afin de prendre en compte les bruits et imperfections des capteurs, on pose: </a:t>
            </a:r>
            <a:br>
              <a:rPr lang="fr-FR" dirty="0"/>
            </a:b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559" y="2130105"/>
            <a:ext cx="3133725" cy="4667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4529" y="2809200"/>
            <a:ext cx="86044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BookmanOldStyle"/>
              </a:rPr>
              <a:t>A partir des relations du tableau 1.2, en partant de R5 et en remplaçant </a:t>
            </a:r>
            <a:r>
              <a:rPr lang="fr-FR" dirty="0" err="1">
                <a:solidFill>
                  <a:srgbClr val="000000"/>
                </a:solidFill>
                <a:latin typeface="BookmanOldStyle"/>
              </a:rPr>
              <a:t>Ua</a:t>
            </a:r>
            <a:r>
              <a:rPr lang="fr-FR" dirty="0">
                <a:solidFill>
                  <a:srgbClr val="000000"/>
                </a:solidFill>
                <a:latin typeface="BookmanOldStyle"/>
              </a:rPr>
              <a:t> par U</a:t>
            </a:r>
            <a:r>
              <a:rPr lang="fr-FR" sz="1050" dirty="0">
                <a:solidFill>
                  <a:srgbClr val="000000"/>
                </a:solidFill>
                <a:latin typeface="BookmanOldStyle"/>
              </a:rPr>
              <a:t>REG</a:t>
            </a:r>
            <a:r>
              <a:rPr lang="fr-FR" dirty="0">
                <a:solidFill>
                  <a:srgbClr val="000000"/>
                </a:solidFill>
                <a:latin typeface="BookmanOldStyle"/>
              </a:rPr>
              <a:t>, variable d'ajustement déterminée selon les expressions RC5 et RC6, on déduit:</a:t>
            </a:r>
            <a:r>
              <a:rPr lang="fr-FR" dirty="0"/>
              <a:t> </a:t>
            </a:r>
            <a:br>
              <a:rPr lang="fr-FR" dirty="0"/>
            </a:b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0171" y="3647579"/>
            <a:ext cx="4305300" cy="7239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07974" y="4498898"/>
            <a:ext cx="85124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BookmanOldStyle"/>
              </a:rPr>
              <a:t>Afin de prendre en compte l'incertitude sur la connaissance du paramètre de couple, on pose:</a:t>
            </a:r>
            <a:r>
              <a:rPr lang="fr-FR" dirty="0"/>
              <a:t> </a:t>
            </a:r>
            <a:br>
              <a:rPr lang="fr-FR" dirty="0"/>
            </a:br>
            <a:endParaRPr lang="fr-FR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0172" y="4894756"/>
            <a:ext cx="1924050" cy="447675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655" y="5563934"/>
            <a:ext cx="6191250" cy="695325"/>
          </a:xfrm>
          <a:prstGeom prst="rect">
            <a:avLst/>
          </a:prstGeom>
        </p:spPr>
      </p:pic>
      <p:sp>
        <p:nvSpPr>
          <p:cNvPr id="20" name="Rectangle à coins arrondis 19"/>
          <p:cNvSpPr/>
          <p:nvPr/>
        </p:nvSpPr>
        <p:spPr>
          <a:xfrm>
            <a:off x="154781" y="38604"/>
            <a:ext cx="8216081" cy="341784"/>
          </a:xfrm>
          <a:prstGeom prst="roundRect">
            <a:avLst/>
          </a:prstGeom>
          <a:solidFill>
            <a:srgbClr val="3D20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BookmanOldStyle-Bold"/>
              </a:rPr>
              <a:t>1.2. Modèle causal de la MCC</a:t>
            </a:r>
          </a:p>
        </p:txBody>
      </p:sp>
    </p:spTree>
    <p:extLst>
      <p:ext uri="{BB962C8B-B14F-4D97-AF65-F5344CB8AC3E}">
        <p14:creationId xmlns:p14="http://schemas.microsoft.com/office/powerpoint/2010/main" val="266565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69664" y="450023"/>
            <a:ext cx="74792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/>
              <a:t>1.2.3.4. Description par fonction de transfert</a:t>
            </a:r>
          </a:p>
        </p:txBody>
      </p:sp>
      <p:sp>
        <p:nvSpPr>
          <p:cNvPr id="5" name="Rectangle 4"/>
          <p:cNvSpPr/>
          <p:nvPr/>
        </p:nvSpPr>
        <p:spPr>
          <a:xfrm>
            <a:off x="154781" y="1193611"/>
            <a:ext cx="9073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BookmanOldStyle"/>
              </a:rPr>
              <a:t>La figure </a:t>
            </a:r>
            <a:r>
              <a:rPr lang="fr-FR" dirty="0" smtClean="0">
                <a:solidFill>
                  <a:srgbClr val="000000"/>
                </a:solidFill>
                <a:latin typeface="BookmanOldStyle"/>
              </a:rPr>
              <a:t>illustre </a:t>
            </a:r>
            <a:r>
              <a:rPr lang="fr-FR" dirty="0">
                <a:solidFill>
                  <a:srgbClr val="000000"/>
                </a:solidFill>
                <a:latin typeface="BookmanOldStyle"/>
              </a:rPr>
              <a:t>une Machine à Courant Continu (MCC) </a:t>
            </a:r>
            <a:r>
              <a:rPr lang="fr-FR" dirty="0" smtClean="0">
                <a:solidFill>
                  <a:srgbClr val="000000"/>
                </a:solidFill>
                <a:latin typeface="BookmanOldStyle"/>
              </a:rPr>
              <a:t>commander </a:t>
            </a:r>
            <a:r>
              <a:rPr lang="fr-FR" b="1" i="1" dirty="0" smtClean="0">
                <a:solidFill>
                  <a:srgbClr val="000000"/>
                </a:solidFill>
                <a:latin typeface="BookmanOldStyle-BoldItalic"/>
              </a:rPr>
              <a:t>en </a:t>
            </a:r>
            <a:r>
              <a:rPr lang="fr-FR" b="1" i="1" dirty="0">
                <a:solidFill>
                  <a:srgbClr val="000000"/>
                </a:solidFill>
                <a:latin typeface="BookmanOldStyle-BoldItalic"/>
              </a:rPr>
              <a:t>vitesse et en courant à travers un convertisseur de puissance dont la fonction de transfert égale à 1. </a:t>
            </a:r>
            <a:r>
              <a:rPr lang="fr-FR" dirty="0">
                <a:solidFill>
                  <a:srgbClr val="000000"/>
                </a:solidFill>
                <a:latin typeface="BookmanOldStyle"/>
              </a:rPr>
              <a:t>ce sont deux exemples d'observation</a:t>
            </a:r>
            <a:r>
              <a:rPr lang="fr-FR" dirty="0"/>
              <a:t> </a:t>
            </a:r>
            <a:br>
              <a:rPr lang="fr-FR" dirty="0"/>
            </a:b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93" y="2204864"/>
            <a:ext cx="8553450" cy="31623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12774" y="5661248"/>
            <a:ext cx="83517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>
                <a:solidFill>
                  <a:srgbClr val="000000"/>
                </a:solidFill>
                <a:latin typeface="BookmanOldStyle-Italic"/>
              </a:rPr>
              <a:t>Modèle GIC de l'asservissement en vitesse de la machine à courant continu</a:t>
            </a:r>
            <a:r>
              <a:rPr lang="fr-FR" dirty="0"/>
              <a:t> </a:t>
            </a:r>
            <a:br>
              <a:rPr lang="fr-FR" dirty="0"/>
            </a:br>
            <a:endParaRPr lang="fr-FR" dirty="0"/>
          </a:p>
        </p:txBody>
      </p:sp>
      <p:sp>
        <p:nvSpPr>
          <p:cNvPr id="23" name="Rectangle à coins arrondis 22"/>
          <p:cNvSpPr/>
          <p:nvPr/>
        </p:nvSpPr>
        <p:spPr>
          <a:xfrm>
            <a:off x="154781" y="38604"/>
            <a:ext cx="8216081" cy="341784"/>
          </a:xfrm>
          <a:prstGeom prst="roundRect">
            <a:avLst/>
          </a:prstGeom>
          <a:solidFill>
            <a:srgbClr val="3D20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BookmanOldStyle-Bold"/>
              </a:rPr>
              <a:t>1.2. Modèle causal de la MCC</a:t>
            </a:r>
          </a:p>
        </p:txBody>
      </p:sp>
    </p:spTree>
    <p:extLst>
      <p:ext uri="{BB962C8B-B14F-4D97-AF65-F5344CB8AC3E}">
        <p14:creationId xmlns:p14="http://schemas.microsoft.com/office/powerpoint/2010/main" val="314084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69664" y="450023"/>
            <a:ext cx="74792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/>
              <a:t>1.2.3.4. Description par fonction de transfert</a:t>
            </a:r>
          </a:p>
        </p:txBody>
      </p:sp>
      <p:sp>
        <p:nvSpPr>
          <p:cNvPr id="5" name="Rectangle 4"/>
          <p:cNvSpPr/>
          <p:nvPr/>
        </p:nvSpPr>
        <p:spPr>
          <a:xfrm>
            <a:off x="154781" y="1193611"/>
            <a:ext cx="9073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La Figure </a:t>
            </a:r>
            <a:r>
              <a:rPr lang="fr-FR" dirty="0" smtClean="0"/>
              <a:t>représente </a:t>
            </a:r>
            <a:r>
              <a:rPr lang="fr-FR" dirty="0"/>
              <a:t>le modèle Simulink du principe d’inversion par le GIC appliquée à la machine à courant continu </a:t>
            </a:r>
            <a:br>
              <a:rPr lang="fr-FR" dirty="0"/>
            </a:b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75" y="2348880"/>
            <a:ext cx="5867400" cy="3429000"/>
          </a:xfrm>
          <a:prstGeom prst="rect">
            <a:avLst/>
          </a:prstGeom>
        </p:spPr>
      </p:pic>
      <p:sp>
        <p:nvSpPr>
          <p:cNvPr id="15" name="Rectangle à coins arrondis 14"/>
          <p:cNvSpPr/>
          <p:nvPr/>
        </p:nvSpPr>
        <p:spPr>
          <a:xfrm>
            <a:off x="154781" y="38604"/>
            <a:ext cx="8216081" cy="341784"/>
          </a:xfrm>
          <a:prstGeom prst="roundRect">
            <a:avLst/>
          </a:prstGeom>
          <a:solidFill>
            <a:srgbClr val="3D20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BookmanOldStyle-Bold"/>
              </a:rPr>
              <a:t>1.2. Modèle causal de la MCC</a:t>
            </a:r>
          </a:p>
        </p:txBody>
      </p:sp>
    </p:spTree>
    <p:extLst>
      <p:ext uri="{BB962C8B-B14F-4D97-AF65-F5344CB8AC3E}">
        <p14:creationId xmlns:p14="http://schemas.microsoft.com/office/powerpoint/2010/main" val="149772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69664" y="450023"/>
            <a:ext cx="74792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/>
              <a:t>1.2.3.5. Résultats de simulation et interprétation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07504" y="871355"/>
            <a:ext cx="88569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BookmanOldStyle"/>
              </a:rPr>
              <a:t>La fonction de commande est un correcteur à action proportionnelle et intégrale, son réglage choisi selon un compromis par rapport aux bruits. </a:t>
            </a:r>
            <a:endParaRPr lang="fr-FR" dirty="0" smtClean="0">
              <a:solidFill>
                <a:srgbClr val="000000"/>
              </a:solidFill>
              <a:latin typeface="BookmanOldStyle"/>
            </a:endParaRPr>
          </a:p>
          <a:p>
            <a:r>
              <a:rPr lang="fr-FR" dirty="0" smtClean="0">
                <a:solidFill>
                  <a:srgbClr val="000000"/>
                </a:solidFill>
                <a:latin typeface="BookmanOldStyle"/>
              </a:rPr>
              <a:t>la </a:t>
            </a:r>
            <a:r>
              <a:rPr lang="fr-FR" dirty="0">
                <a:solidFill>
                  <a:srgbClr val="000000"/>
                </a:solidFill>
                <a:latin typeface="BookmanOldStyle"/>
              </a:rPr>
              <a:t>chute transitoire de vitesse a une amplitude sensiblement réduite grâce à une meilleure dynamique de réponse du courant d'induit</a:t>
            </a:r>
            <a:r>
              <a:rPr lang="fr-FR" dirty="0"/>
              <a:t> </a:t>
            </a:r>
            <a:br>
              <a:rPr lang="fr-FR" dirty="0"/>
            </a:b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70" y="2420888"/>
            <a:ext cx="7231533" cy="4437112"/>
          </a:xfrm>
          <a:prstGeom prst="rect">
            <a:avLst/>
          </a:prstGeom>
        </p:spPr>
      </p:pic>
      <p:sp>
        <p:nvSpPr>
          <p:cNvPr id="14" name="Rectangle à coins arrondis 13"/>
          <p:cNvSpPr/>
          <p:nvPr/>
        </p:nvSpPr>
        <p:spPr>
          <a:xfrm>
            <a:off x="154781" y="38604"/>
            <a:ext cx="8216081" cy="341784"/>
          </a:xfrm>
          <a:prstGeom prst="roundRect">
            <a:avLst/>
          </a:prstGeom>
          <a:solidFill>
            <a:srgbClr val="3D20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BookmanOldStyle-Bold"/>
              </a:rPr>
              <a:t>1.2. Modèle causal de la MCC</a:t>
            </a:r>
          </a:p>
        </p:txBody>
      </p:sp>
    </p:spTree>
    <p:extLst>
      <p:ext uri="{BB962C8B-B14F-4D97-AF65-F5344CB8AC3E}">
        <p14:creationId xmlns:p14="http://schemas.microsoft.com/office/powerpoint/2010/main" val="315431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381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I: </a:t>
            </a:r>
            <a:r>
              <a:rPr lang="fr-FR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Propriétés dynamiques de la </a:t>
            </a:r>
            <a:r>
              <a:rPr lang="fr-FR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MCC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419907" y="1667644"/>
            <a:ext cx="82160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0" y="383554"/>
            <a:ext cx="9143999" cy="341784"/>
          </a:xfrm>
          <a:prstGeom prst="roundRect">
            <a:avLst/>
          </a:prstGeom>
          <a:solidFill>
            <a:srgbClr val="3D20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5575" y="1156321"/>
            <a:ext cx="88089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"bon" modèle de commande sera une 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réécriture "adéquate"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modèles physiques et l'expertise du concepteur jouera un grand rôle" qui permettra de calculer les commande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2356650"/>
            <a:ext cx="5984662" cy="278111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4043" y="5301208"/>
            <a:ext cx="92170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Dans cette démarche, l'actionneur à courant continu est l'actionneur de référence, c'est avec lui qu'on peut le mieux introduire les lecteurs aux concepts fondamentaux </a:t>
            </a:r>
            <a:r>
              <a:rPr lang="fr-F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 </a:t>
            </a:r>
            <a:r>
              <a:rPr lang="fr-FR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 </a:t>
            </a:r>
            <a:r>
              <a:rPr lang="fr-FR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informationnel causal (GIC)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362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154781" y="38604"/>
            <a:ext cx="8216081" cy="341784"/>
          </a:xfrm>
          <a:prstGeom prst="roundRect">
            <a:avLst/>
          </a:prstGeom>
          <a:solidFill>
            <a:srgbClr val="3D20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1.3. Conclusion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b="68246"/>
          <a:stretch/>
        </p:blipFill>
        <p:spPr>
          <a:xfrm>
            <a:off x="276633" y="739271"/>
            <a:ext cx="8737192" cy="169594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4"/>
          <a:srcRect b="69853"/>
          <a:stretch/>
        </p:blipFill>
        <p:spPr>
          <a:xfrm>
            <a:off x="250551" y="3068960"/>
            <a:ext cx="8705850" cy="279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5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419907" y="1667644"/>
            <a:ext cx="82160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0" y="20315"/>
            <a:ext cx="9144000" cy="341784"/>
          </a:xfrm>
          <a:prstGeom prst="roundRect">
            <a:avLst/>
          </a:prstGeom>
          <a:solidFill>
            <a:srgbClr val="3D20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891" y="872976"/>
            <a:ext cx="842372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Graphe Informationnel Causal est outil de description qualitative des phénomènes liés à un système donné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permet d'abord 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l'élaboration d'un modèle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pour le système ainsi que 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commande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celui-ci.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/>
          <a:srcRect t="1" b="40163"/>
          <a:stretch/>
        </p:blipFill>
        <p:spPr>
          <a:xfrm>
            <a:off x="408281" y="3047087"/>
            <a:ext cx="7941434" cy="323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62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419907" y="1667644"/>
            <a:ext cx="82160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0" y="5921"/>
            <a:ext cx="9144000" cy="341784"/>
          </a:xfrm>
          <a:prstGeom prst="roundRect">
            <a:avLst/>
          </a:prstGeom>
          <a:solidFill>
            <a:srgbClr val="3D20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7975" y="1105105"/>
            <a:ext cx="843210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Bien connaître un système (en avoir un modèle) c'est être capable de savoir comment réagira le processus vis-à-vis des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entrées.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D'un point de vue commande, avoir un modèle c'est savoir quelles sont 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causes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quels sont 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effets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On pourra donc définir quelle est la bonne cause à fournir pour obtenir l'effet désiré.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5662" y="4594099"/>
            <a:ext cx="8036732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GIC permet une déduction des 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lois de commande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Cette opération systématique est appelée l'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inversion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210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419907" y="1667644"/>
            <a:ext cx="82160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67382" y="9240"/>
            <a:ext cx="8216081" cy="341784"/>
          </a:xfrm>
          <a:prstGeom prst="roundRect">
            <a:avLst/>
          </a:prstGeom>
          <a:solidFill>
            <a:srgbClr val="3D20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Modèle directe et inverse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7382" y="367347"/>
            <a:ext cx="74792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0000"/>
                </a:solidFill>
                <a:latin typeface="BookmanOldStyle-Bold"/>
              </a:rPr>
              <a:t>1.1. A propos de la modélisation</a:t>
            </a:r>
          </a:p>
          <a:p>
            <a:r>
              <a:rPr lang="fr-FR" b="1" i="1" dirty="0" smtClean="0">
                <a:solidFill>
                  <a:srgbClr val="000000"/>
                </a:solidFill>
                <a:latin typeface="BookmanOldStyle-BoldItalic"/>
              </a:rPr>
              <a:t>1.1.1</a:t>
            </a:r>
            <a:r>
              <a:rPr lang="fr-FR" b="1" i="1" dirty="0">
                <a:solidFill>
                  <a:srgbClr val="000000"/>
                </a:solidFill>
                <a:latin typeface="BookmanOldStyle-BoldItalic"/>
              </a:rPr>
              <a:t>. De l'observation à la connaissance</a:t>
            </a:r>
            <a:r>
              <a:rPr lang="fr-FR" dirty="0"/>
              <a:t> </a:t>
            </a:r>
            <a:br>
              <a:rPr lang="fr-FR" dirty="0"/>
            </a:b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155575" y="1138311"/>
            <a:ext cx="87420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Parmi les </a:t>
            </a:r>
            <a:r>
              <a:rPr lang="fr-FR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grandes 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règles définissant l'esprit scientifique, on retiendra au premier abord l'</a:t>
            </a:r>
            <a:r>
              <a:rPr lang="fr-F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observation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indispensable à l'analyse préalable, puis les </a:t>
            </a:r>
            <a:r>
              <a:rPr lang="fr-F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lois universelles de la </a:t>
            </a:r>
            <a:r>
              <a:rPr lang="fr-FR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physiques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3"/>
          <a:srcRect t="1" b="40163"/>
          <a:stretch/>
        </p:blipFill>
        <p:spPr>
          <a:xfrm>
            <a:off x="296823" y="3575858"/>
            <a:ext cx="7941434" cy="323137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45026" y="2252419"/>
            <a:ext cx="85607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imposant des tensions continues aux bornes d'alimentation de la machine, nous observons que le rotor </a:t>
            </a:r>
            <a:r>
              <a:rPr lang="fr-FR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tourne. nous 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découvrons ainsi </a:t>
            </a:r>
            <a:r>
              <a:rPr lang="fr-F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causalité globale 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ce processus,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99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419907" y="1667644"/>
            <a:ext cx="82160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20551" y="18272"/>
            <a:ext cx="8216081" cy="341784"/>
          </a:xfrm>
          <a:prstGeom prst="roundRect">
            <a:avLst/>
          </a:prstGeom>
          <a:solidFill>
            <a:srgbClr val="3D20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Modèle directe et inverse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0855" y="380685"/>
            <a:ext cx="74792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0000"/>
                </a:solidFill>
                <a:latin typeface="BookmanOldStyle-Bold"/>
              </a:rPr>
              <a:t>1.1. A propos de la modélisation</a:t>
            </a:r>
          </a:p>
          <a:p>
            <a:r>
              <a:rPr lang="fr-FR" b="1" i="1" dirty="0" smtClean="0">
                <a:solidFill>
                  <a:srgbClr val="000000"/>
                </a:solidFill>
                <a:latin typeface="BookmanOldStyle-BoldItalic"/>
              </a:rPr>
              <a:t>1.1.1</a:t>
            </a:r>
            <a:r>
              <a:rPr lang="fr-FR" b="1" i="1" dirty="0">
                <a:solidFill>
                  <a:srgbClr val="000000"/>
                </a:solidFill>
                <a:latin typeface="BookmanOldStyle-BoldItalic"/>
              </a:rPr>
              <a:t>. De l'observation à la connaissance</a:t>
            </a:r>
            <a:r>
              <a:rPr lang="fr-FR" dirty="0"/>
              <a:t> </a:t>
            </a:r>
            <a:br>
              <a:rPr lang="fr-FR" dirty="0"/>
            </a:b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37034" y="2590604"/>
            <a:ext cx="8381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Donc, si le rotor tourne, c'est qu'il est soumis à un couple d'entrainement, ce qui implique que un découpage du traitement informationnel est </a:t>
            </a:r>
            <a:r>
              <a:rPr lang="fr-F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induit</a:t>
            </a:r>
          </a:p>
        </p:txBody>
      </p:sp>
      <p:sp>
        <p:nvSpPr>
          <p:cNvPr id="5" name="Rectangle 4"/>
          <p:cNvSpPr/>
          <p:nvPr/>
        </p:nvSpPr>
        <p:spPr>
          <a:xfrm>
            <a:off x="275630" y="1158661"/>
            <a:ext cx="81891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 discours primaire s'interprète par le </a:t>
            </a:r>
            <a:r>
              <a:rPr lang="fr-FR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 informationnel causal (GIC), 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celui-ci exprime que la grandeurs de sortie (soit la vitesse </a:t>
            </a:r>
            <a:r>
              <a:rPr lang="fr-FR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se trouve influencée par deux grandeurs d'entrée influentes (</a:t>
            </a:r>
            <a:r>
              <a:rPr lang="fr-FR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fr-FR" sz="105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FR" sz="10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fr-FR" sz="105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10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853" y="3697759"/>
            <a:ext cx="5720686" cy="120357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4467" y="5157192"/>
            <a:ext cx="8432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Cette décomposition met en évidence que le couple </a:t>
            </a:r>
            <a:r>
              <a:rPr lang="fr-FR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Cem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qui est l'effet résultant de la conjugaison des tensions appliqués à l'entrée de la machine, ainsi </a:t>
            </a:r>
            <a:r>
              <a:rPr lang="fr-FR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connaissance des lois de la physique 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 une tache à priori pour la phase de la modélisation.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8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419907" y="1667644"/>
            <a:ext cx="82160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55575" y="0"/>
            <a:ext cx="8216081" cy="341784"/>
          </a:xfrm>
          <a:prstGeom prst="roundRect">
            <a:avLst/>
          </a:prstGeom>
          <a:solidFill>
            <a:srgbClr val="3D20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Modèle directe et inverse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8279" y="436792"/>
            <a:ext cx="74792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0000"/>
                </a:solidFill>
                <a:latin typeface="BookmanOldStyle-Bold"/>
              </a:rPr>
              <a:t>1.1. A propos de la modélisation</a:t>
            </a:r>
          </a:p>
          <a:p>
            <a:r>
              <a:rPr lang="fr-FR" sz="2000" b="1" i="1" dirty="0"/>
              <a:t>1.1.2. Du rôle de l'expertise :</a:t>
            </a:r>
            <a:r>
              <a:rPr lang="fr-FR" sz="2000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68278" y="1325423"/>
                <a:ext cx="8352482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Une étape naissante dans la démarche d'analyse qui prendre en compte le travail des forces d'ampère: </a:t>
                </a:r>
                <a:r>
                  <a:rPr lang="fr-FR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 couple électromagnétique </a:t>
                </a:r>
                <a:r>
                  <a:rPr lang="fr-FR" sz="2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résulte de l'interaction entre le flux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fr-FR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fr-FR" sz="2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 l'inducteur et le courant (</a:t>
                </a:r>
                <a:r>
                  <a:rPr lang="fr-FR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fr-FR" sz="1100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fr-FR" sz="11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circulant dans l'induit. ainsi que le GIC s'enrichit de nouveau</a:t>
                </a:r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278" y="1325423"/>
                <a:ext cx="8352482" cy="1384995"/>
              </a:xfrm>
              <a:prstGeom prst="rect">
                <a:avLst/>
              </a:prstGeom>
              <a:blipFill>
                <a:blip r:embed="rId3"/>
                <a:stretch>
                  <a:fillRect l="-730" t="-2193" r="-1095" b="-657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575" y="3789040"/>
            <a:ext cx="7314760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28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419907" y="1667644"/>
            <a:ext cx="82160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294500" y="9215"/>
            <a:ext cx="8216081" cy="341784"/>
          </a:xfrm>
          <a:prstGeom prst="roundRect">
            <a:avLst/>
          </a:prstGeom>
          <a:solidFill>
            <a:srgbClr val="3D20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Modèle directe et inverse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5575" y="551403"/>
            <a:ext cx="74792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0000"/>
                </a:solidFill>
                <a:latin typeface="BookmanOldStyle-Bold"/>
              </a:rPr>
              <a:t>1.1. A propos de la modélisation</a:t>
            </a:r>
          </a:p>
          <a:p>
            <a:r>
              <a:rPr lang="fr-FR" sz="2000" b="1" i="1" dirty="0"/>
              <a:t>1.1.2. Du rôle de l'expertise :</a:t>
            </a:r>
            <a:r>
              <a:rPr lang="fr-FR" sz="2000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123490" y="1350792"/>
            <a:ext cx="88089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BookmanOldStyle"/>
              </a:rPr>
              <a:t>Physiquement, il apparait que les conducteurs de l'induit tournant sont balayés par le flux fixe de l'inducteur</a:t>
            </a:r>
            <a:r>
              <a:rPr lang="fr-FR" dirty="0" smtClean="0">
                <a:solidFill>
                  <a:srgbClr val="000000"/>
                </a:solidFill>
                <a:latin typeface="BookmanOldStyle"/>
              </a:rPr>
              <a:t>.</a:t>
            </a:r>
            <a:endParaRPr lang="fr-FR" dirty="0">
              <a:solidFill>
                <a:srgbClr val="000000"/>
              </a:solidFill>
              <a:latin typeface="BookmanOldStyl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37417" y="2785982"/>
                <a:ext cx="8493932" cy="153888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fr-FR" b="1" i="1" dirty="0">
                    <a:solidFill>
                      <a:srgbClr val="FF0000"/>
                    </a:solidFill>
                    <a:latin typeface="BookmanOldStyle-BoldItalic"/>
                  </a:rPr>
                  <a:t>Selon la loi de Lenz</a:t>
                </a:r>
                <a:r>
                  <a:rPr lang="fr-FR" i="1" dirty="0">
                    <a:solidFill>
                      <a:srgbClr val="000000"/>
                    </a:solidFill>
                    <a:latin typeface="BookmanOldStyle-Italic"/>
                  </a:rPr>
                  <a:t>, </a:t>
                </a:r>
                <a:r>
                  <a:rPr lang="fr-FR" dirty="0">
                    <a:solidFill>
                      <a:srgbClr val="000000"/>
                    </a:solidFill>
                    <a:latin typeface="BookmanOldStyle"/>
                  </a:rPr>
                  <a:t>cette f.é.m. ( </a:t>
                </a:r>
                <a:r>
                  <a:rPr lang="fr-FR" sz="2000" i="1" dirty="0">
                    <a:solidFill>
                      <a:srgbClr val="000000"/>
                    </a:solidFill>
                    <a:latin typeface="TimesNewRomanPS-ItalicMT"/>
                  </a:rPr>
                  <a:t>E</a:t>
                </a:r>
                <a:r>
                  <a:rPr lang="fr-FR" dirty="0">
                    <a:solidFill>
                      <a:srgbClr val="000000"/>
                    </a:solidFill>
                    <a:latin typeface="BookmanOldStyle"/>
                  </a:rPr>
                  <a:t>) s'oppose à la cause qui lui donne naissance, comme la cause de la rotation est initialement la tension appliquée à l'induit, la loi des mailles impose donc que le courant (</a:t>
                </a:r>
                <a:r>
                  <a:rPr lang="fr-FR" dirty="0" err="1">
                    <a:solidFill>
                      <a:srgbClr val="000000"/>
                    </a:solidFill>
                    <a:latin typeface="BookmanOldStyle"/>
                  </a:rPr>
                  <a:t>I</a:t>
                </a:r>
                <a:r>
                  <a:rPr lang="fr-FR" sz="1050" dirty="0" err="1">
                    <a:solidFill>
                      <a:srgbClr val="000000"/>
                    </a:solidFill>
                    <a:latin typeface="BookmanOldStyle"/>
                  </a:rPr>
                  <a:t>a</a:t>
                </a:r>
                <a:r>
                  <a:rPr lang="fr-FR" dirty="0">
                    <a:solidFill>
                      <a:srgbClr val="000000"/>
                    </a:solidFill>
                    <a:latin typeface="BookmanOldStyle"/>
                  </a:rPr>
                  <a:t>) est une fonction de la vitesse </a:t>
                </a:r>
                <a:r>
                  <a:rPr lang="fr-FR" dirty="0" smtClean="0">
                    <a:solidFill>
                      <a:srgbClr val="000000"/>
                    </a:solidFill>
                    <a:latin typeface="BookmanOldStyle"/>
                  </a:rPr>
                  <a:t>(</a:t>
                </a:r>
                <a:r>
                  <a:rPr lang="fr-FR" sz="2000" dirty="0" smtClean="0">
                    <a:solidFill>
                      <a:srgbClr val="000000"/>
                    </a:solidFill>
                    <a:latin typeface="SymbolMT"/>
                  </a:rPr>
                  <a:t>Ω</a:t>
                </a:r>
                <a:r>
                  <a:rPr lang="fr-FR" dirty="0" smtClean="0">
                    <a:solidFill>
                      <a:srgbClr val="000000"/>
                    </a:solidFill>
                    <a:latin typeface="BookmanOldStyle"/>
                  </a:rPr>
                  <a:t>) </a:t>
                </a:r>
                <a:r>
                  <a:rPr lang="fr-FR" dirty="0">
                    <a:solidFill>
                      <a:srgbClr val="000000"/>
                    </a:solidFill>
                    <a:latin typeface="BookmanOldStyle"/>
                  </a:rPr>
                  <a:t>et le flux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BookmanOldStyle"/>
                  </a:rPr>
                  <a:t>). </a:t>
                </a:r>
                <a:r>
                  <a:rPr lang="fr-FR" dirty="0"/>
                  <a:t/>
                </a:r>
                <a:br>
                  <a:rPr lang="fr-FR" dirty="0"/>
                </a:br>
                <a:endParaRPr lang="fr-FR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17" y="2785982"/>
                <a:ext cx="8493932" cy="1538883"/>
              </a:xfrm>
              <a:prstGeom prst="rect">
                <a:avLst/>
              </a:prstGeom>
              <a:blipFill>
                <a:blip r:embed="rId3"/>
                <a:stretch>
                  <a:fillRect l="-503" t="-158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20" y="4509120"/>
            <a:ext cx="5114925" cy="192937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044105" y="6434390"/>
            <a:ext cx="5112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>
                <a:solidFill>
                  <a:srgbClr val="000000"/>
                </a:solidFill>
                <a:latin typeface="BookmanOldStyle-Italic"/>
              </a:rPr>
              <a:t>Apparition du couplage électromécanique.</a:t>
            </a:r>
            <a:r>
              <a:rPr lang="fr-FR" dirty="0"/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55599" y="2063609"/>
            <a:ext cx="8475749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i="1" dirty="0">
                <a:solidFill>
                  <a:srgbClr val="FF0000"/>
                </a:solidFill>
                <a:latin typeface="BookmanOldStyle-BoldItalic"/>
              </a:rPr>
              <a:t>Selon la loi de faraday</a:t>
            </a:r>
            <a:r>
              <a:rPr lang="fr-FR" dirty="0">
                <a:solidFill>
                  <a:srgbClr val="000000"/>
                </a:solidFill>
                <a:latin typeface="BookmanOldStyle"/>
              </a:rPr>
              <a:t>, ces conducteurs sont alors le siège d'une force</a:t>
            </a:r>
          </a:p>
          <a:p>
            <a:r>
              <a:rPr lang="fr-FR" dirty="0">
                <a:solidFill>
                  <a:srgbClr val="000000"/>
                </a:solidFill>
                <a:latin typeface="BookmanOldStyle"/>
              </a:rPr>
              <a:t>électromotrice (f.é.m.) proportionnelle à la vitesse et au flux de l'inducteur.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238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1505</TotalTime>
  <Words>2081</Words>
  <Application>Microsoft Office PowerPoint</Application>
  <PresentationFormat>Affichage à l'écran (4:3)</PresentationFormat>
  <Paragraphs>191</Paragraphs>
  <Slides>30</Slides>
  <Notes>30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42" baseType="lpstr">
      <vt:lpstr>Arial</vt:lpstr>
      <vt:lpstr>BookmanOldStyle</vt:lpstr>
      <vt:lpstr>BookmanOldStyle-Bold</vt:lpstr>
      <vt:lpstr>BookmanOldStyle-BoldItalic</vt:lpstr>
      <vt:lpstr>BookmanOldStyle-Italic</vt:lpstr>
      <vt:lpstr>Calibri</vt:lpstr>
      <vt:lpstr>Cambria Math</vt:lpstr>
      <vt:lpstr>SymbolMT</vt:lpstr>
      <vt:lpstr>Times New Roman</vt:lpstr>
      <vt:lpstr>TimesNewRomanPS-ItalicMT</vt:lpstr>
      <vt:lpstr>Wingdings</vt:lpstr>
      <vt:lpstr>Thème Office</vt:lpstr>
      <vt:lpstr>Centre Universitaire Abdelhafidh Boussouf-MILA Département de GM-ELM 2eme  Année Master ELM</vt:lpstr>
      <vt:lpstr>Chapitre I: Propriétés dynamiques de la machine à courant continu </vt:lpstr>
      <vt:lpstr>Chapitre I: Propriétés dynamiques de la MCC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acer</dc:creator>
  <cp:lastModifiedBy>HIMOUR Kamal</cp:lastModifiedBy>
  <cp:revision>184</cp:revision>
  <dcterms:created xsi:type="dcterms:W3CDTF">2023-10-24T13:19:11Z</dcterms:created>
  <dcterms:modified xsi:type="dcterms:W3CDTF">2025-09-28T02:20:06Z</dcterms:modified>
</cp:coreProperties>
</file>